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ags/tag7.xml" ContentType="application/vnd.openxmlformats-officedocument.presentationml.tags+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tags/tag8.xml" ContentType="application/vnd.openxmlformats-officedocument.presentationml.tags+xml"/>
  <Override PartName="/ppt/notesSlides/notesSlide198.xml" ContentType="application/vnd.openxmlformats-officedocument.presentationml.notesSlide+xml"/>
  <Override PartName="/ppt/tags/tag9.xml" ContentType="application/vnd.openxmlformats-officedocument.presentationml.tags+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0.xml" ContentType="application/vnd.openxmlformats-officedocument.presentationml.tags+xml"/>
  <Override PartName="/ppt/notesSlides/notesSlide202.xml" ContentType="application/vnd.openxmlformats-officedocument.presentationml.notesSlide+xml"/>
  <Override PartName="/ppt/tags/tag11.xml" ContentType="application/vnd.openxmlformats-officedocument.presentationml.tags+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tags/tag12.xml" ContentType="application/vnd.openxmlformats-officedocument.presentationml.tags+xml"/>
  <Override PartName="/ppt/notesSlides/notesSlide205.xml" ContentType="application/vnd.openxmlformats-officedocument.presentationml.notesSlide+xml"/>
  <Override PartName="/ppt/tags/tag13.xml" ContentType="application/vnd.openxmlformats-officedocument.presentationml.tags+xml"/>
  <Override PartName="/ppt/notesSlides/notesSlide206.xml" ContentType="application/vnd.openxmlformats-officedocument.presentationml.notesSlide+xml"/>
  <Override PartName="/ppt/tags/tag14.xml" ContentType="application/vnd.openxmlformats-officedocument.presentationml.tags+xml"/>
  <Override PartName="/ppt/notesSlides/notesSlide207.xml" ContentType="application/vnd.openxmlformats-officedocument.presentationml.notesSlide+xml"/>
  <Override PartName="/ppt/tags/tag15.xml" ContentType="application/vnd.openxmlformats-officedocument.presentationml.tags+xml"/>
  <Override PartName="/ppt/notesSlides/notesSlide208.xml" ContentType="application/vnd.openxmlformats-officedocument.presentationml.notesSlide+xml"/>
  <Override PartName="/ppt/tags/tag16.xml" ContentType="application/vnd.openxmlformats-officedocument.presentationml.tags+xml"/>
  <Override PartName="/ppt/notesSlides/notesSlide209.xml" ContentType="application/vnd.openxmlformats-officedocument.presentationml.notesSlide+xml"/>
  <Override PartName="/ppt/tags/tag17.xml" ContentType="application/vnd.openxmlformats-officedocument.presentationml.tags+xml"/>
  <Override PartName="/ppt/notesSlides/notesSlide210.xml" ContentType="application/vnd.openxmlformats-officedocument.presentationml.notesSlide+xml"/>
  <Override PartName="/ppt/tags/tag18.xml" ContentType="application/vnd.openxmlformats-officedocument.presentationml.tags+xml"/>
  <Override PartName="/ppt/notesSlides/notesSlide211.xml" ContentType="application/vnd.openxmlformats-officedocument.presentationml.notesSlide+xml"/>
  <Override PartName="/ppt/tags/tag19.xml" ContentType="application/vnd.openxmlformats-officedocument.presentationml.tags+xml"/>
  <Override PartName="/ppt/notesSlides/notesSlide212.xml" ContentType="application/vnd.openxmlformats-officedocument.presentationml.notesSlide+xml"/>
  <Override PartName="/ppt/tags/tag20.xml" ContentType="application/vnd.openxmlformats-officedocument.presentationml.tags+xml"/>
  <Override PartName="/ppt/notesSlides/notesSlide213.xml" ContentType="application/vnd.openxmlformats-officedocument.presentationml.notesSlide+xml"/>
  <Override PartName="/ppt/tags/tag21.xml" ContentType="application/vnd.openxmlformats-officedocument.presentationml.tags+xml"/>
  <Override PartName="/ppt/notesSlides/notesSlide214.xml" ContentType="application/vnd.openxmlformats-officedocument.presentationml.notesSlide+xml"/>
  <Override PartName="/ppt/tags/tag22.xml" ContentType="application/vnd.openxmlformats-officedocument.presentationml.tags+xml"/>
  <Override PartName="/ppt/notesSlides/notesSlide215.xml" ContentType="application/vnd.openxmlformats-officedocument.presentationml.notesSlide+xml"/>
  <Override PartName="/ppt/tags/tag23.xml" ContentType="application/vnd.openxmlformats-officedocument.presentationml.tags+xml"/>
  <Override PartName="/ppt/notesSlides/notesSlide216.xml" ContentType="application/vnd.openxmlformats-officedocument.presentationml.notesSlide+xml"/>
  <Override PartName="/ppt/tags/tag24.xml" ContentType="application/vnd.openxmlformats-officedocument.presentationml.tags+xml"/>
  <Override PartName="/ppt/notesSlides/notesSlide217.xml" ContentType="application/vnd.openxmlformats-officedocument.presentationml.notesSlide+xml"/>
  <Override PartName="/ppt/tags/tag25.xml" ContentType="application/vnd.openxmlformats-officedocument.presentationml.tags+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tags/tag26.xml" ContentType="application/vnd.openxmlformats-officedocument.presentationml.tags+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tags/tag27.xml" ContentType="application/vnd.openxmlformats-officedocument.presentationml.tags+xml"/>
  <Override PartName="/ppt/notesSlides/notesSlide231.xml" ContentType="application/vnd.openxmlformats-officedocument.presentationml.notesSlide+xml"/>
  <Override PartName="/ppt/tags/tag28.xml" ContentType="application/vnd.openxmlformats-officedocument.presentationml.tags+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tags/tag29.xml" ContentType="application/vnd.openxmlformats-officedocument.presentationml.tags+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tags/tag30.xml" ContentType="application/vnd.openxmlformats-officedocument.presentationml.tags+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tags/tag31.xml" ContentType="application/vnd.openxmlformats-officedocument.presentationml.tags+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notesSlides/notesSlide469.xml" ContentType="application/vnd.openxmlformats-officedocument.presentationml.notesSlide+xml"/>
  <Override PartName="/ppt/notesSlides/notesSlide470.xml" ContentType="application/vnd.openxmlformats-officedocument.presentationml.notesSlide+xml"/>
  <Override PartName="/ppt/notesSlides/notesSlide471.xml" ContentType="application/vnd.openxmlformats-officedocument.presentationml.notesSlide+xml"/>
  <Override PartName="/ppt/notesSlides/notesSlide472.xml" ContentType="application/vnd.openxmlformats-officedocument.presentationml.notesSlide+xml"/>
  <Override PartName="/ppt/notesSlides/notesSlide473.xml" ContentType="application/vnd.openxmlformats-officedocument.presentationml.notesSlide+xml"/>
  <Override PartName="/ppt/notesSlides/notesSlide474.xml" ContentType="application/vnd.openxmlformats-officedocument.presentationml.notesSlide+xml"/>
  <Override PartName="/ppt/notesSlides/notesSlide475.xml" ContentType="application/vnd.openxmlformats-officedocument.presentationml.notesSlide+xml"/>
  <Override PartName="/ppt/notesSlides/notesSlide476.xml" ContentType="application/vnd.openxmlformats-officedocument.presentationml.notesSlide+xml"/>
  <Override PartName="/ppt/notesSlides/notesSlide477.xml" ContentType="application/vnd.openxmlformats-officedocument.presentationml.notesSlide+xml"/>
  <Override PartName="/ppt/notesSlides/notesSlide478.xml" ContentType="application/vnd.openxmlformats-officedocument.presentationml.notesSlide+xml"/>
  <Override PartName="/ppt/notesSlides/notesSlide479.xml" ContentType="application/vnd.openxmlformats-officedocument.presentationml.notesSlide+xml"/>
  <Override PartName="/ppt/notesSlides/notesSlide480.xml" ContentType="application/vnd.openxmlformats-officedocument.presentationml.notesSlide+xml"/>
  <Override PartName="/ppt/notesSlides/notesSlide481.xml" ContentType="application/vnd.openxmlformats-officedocument.presentationml.notesSlide+xml"/>
  <Override PartName="/ppt/notesSlides/notesSlide482.xml" ContentType="application/vnd.openxmlformats-officedocument.presentationml.notesSlide+xml"/>
  <Override PartName="/ppt/notesSlides/notesSlide483.xml" ContentType="application/vnd.openxmlformats-officedocument.presentationml.notesSlide+xml"/>
  <Override PartName="/ppt/notesSlides/notesSlide484.xml" ContentType="application/vnd.openxmlformats-officedocument.presentationml.notesSlide+xml"/>
  <Override PartName="/ppt/notesSlides/notesSlide485.xml" ContentType="application/vnd.openxmlformats-officedocument.presentationml.notesSlide+xml"/>
  <Override PartName="/ppt/notesSlides/notesSlide486.xml" ContentType="application/vnd.openxmlformats-officedocument.presentationml.notesSlide+xml"/>
  <Override PartName="/ppt/notesSlides/notesSlide487.xml" ContentType="application/vnd.openxmlformats-officedocument.presentationml.notesSlide+xml"/>
  <Override PartName="/ppt/notesSlides/notesSlide488.xml" ContentType="application/vnd.openxmlformats-officedocument.presentationml.notesSlide+xml"/>
  <Override PartName="/ppt/notesSlides/notesSlide489.xml" ContentType="application/vnd.openxmlformats-officedocument.presentationml.notesSlide+xml"/>
  <Override PartName="/ppt/notesSlides/notesSlide490.xml" ContentType="application/vnd.openxmlformats-officedocument.presentationml.notesSlide+xml"/>
  <Override PartName="/ppt/notesSlides/notesSlide491.xml" ContentType="application/vnd.openxmlformats-officedocument.presentationml.notesSlide+xml"/>
  <Override PartName="/ppt/notesSlides/notesSlide492.xml" ContentType="application/vnd.openxmlformats-officedocument.presentationml.notesSlide+xml"/>
  <Override PartName="/ppt/notesSlides/notesSlide493.xml" ContentType="application/vnd.openxmlformats-officedocument.presentationml.notesSlide+xml"/>
  <Override PartName="/ppt/notesSlides/notesSlide494.xml" ContentType="application/vnd.openxmlformats-officedocument.presentationml.notesSlide+xml"/>
  <Override PartName="/ppt/notesSlides/notesSlide495.xml" ContentType="application/vnd.openxmlformats-officedocument.presentationml.notesSlide+xml"/>
  <Override PartName="/ppt/notesSlides/notesSlide496.xml" ContentType="application/vnd.openxmlformats-officedocument.presentationml.notesSlide+xml"/>
  <Override PartName="/ppt/notesSlides/notesSlide497.xml" ContentType="application/vnd.openxmlformats-officedocument.presentationml.notesSlide+xml"/>
  <Override PartName="/ppt/notesSlides/notesSlide498.xml" ContentType="application/vnd.openxmlformats-officedocument.presentationml.notesSlide+xml"/>
  <Override PartName="/ppt/notesSlides/notesSlide499.xml" ContentType="application/vnd.openxmlformats-officedocument.presentationml.notesSlide+xml"/>
  <Override PartName="/ppt/notesSlides/notesSlide500.xml" ContentType="application/vnd.openxmlformats-officedocument.presentationml.notesSlide+xml"/>
  <Override PartName="/ppt/notesSlides/notesSlide501.xml" ContentType="application/vnd.openxmlformats-officedocument.presentationml.notesSlide+xml"/>
  <Override PartName="/ppt/notesSlides/notesSlide502.xml" ContentType="application/vnd.openxmlformats-officedocument.presentationml.notesSlide+xml"/>
  <Override PartName="/ppt/notesSlides/notesSlide503.xml" ContentType="application/vnd.openxmlformats-officedocument.presentationml.notesSlide+xml"/>
  <Override PartName="/ppt/notesSlides/notesSlide504.xml" ContentType="application/vnd.openxmlformats-officedocument.presentationml.notesSlide+xml"/>
  <Override PartName="/ppt/notesSlides/notesSlide505.xml" ContentType="application/vnd.openxmlformats-officedocument.presentationml.notesSlide+xml"/>
  <Override PartName="/ppt/notesSlides/notesSlide506.xml" ContentType="application/vnd.openxmlformats-officedocument.presentationml.notesSlide+xml"/>
  <Override PartName="/ppt/notesSlides/notesSlide507.xml" ContentType="application/vnd.openxmlformats-officedocument.presentationml.notesSlide+xml"/>
  <Override PartName="/ppt/notesSlides/notesSlide508.xml" ContentType="application/vnd.openxmlformats-officedocument.presentationml.notesSlide+xml"/>
  <Override PartName="/ppt/notesSlides/notesSlide509.xml" ContentType="application/vnd.openxmlformats-officedocument.presentationml.notesSlide+xml"/>
  <Override PartName="/ppt/notesSlides/notesSlide510.xml" ContentType="application/vnd.openxmlformats-officedocument.presentationml.notesSlide+xml"/>
  <Override PartName="/ppt/notesSlides/notesSlide511.xml" ContentType="application/vnd.openxmlformats-officedocument.presentationml.notesSlide+xml"/>
  <Override PartName="/ppt/notesSlides/notesSlide512.xml" ContentType="application/vnd.openxmlformats-officedocument.presentationml.notesSlide+xml"/>
  <Override PartName="/ppt/notesSlides/notesSlide513.xml" ContentType="application/vnd.openxmlformats-officedocument.presentationml.notesSlide+xml"/>
  <Override PartName="/ppt/notesSlides/notesSlide514.xml" ContentType="application/vnd.openxmlformats-officedocument.presentationml.notesSlide+xml"/>
  <Override PartName="/ppt/notesSlides/notesSlide515.xml" ContentType="application/vnd.openxmlformats-officedocument.presentationml.notesSlide+xml"/>
  <Override PartName="/ppt/notesSlides/notesSlide516.xml" ContentType="application/vnd.openxmlformats-officedocument.presentationml.notesSlide+xml"/>
  <Override PartName="/ppt/notesSlides/notesSlide517.xml" ContentType="application/vnd.openxmlformats-officedocument.presentationml.notesSlide+xml"/>
  <Override PartName="/ppt/notesSlides/notesSlide518.xml" ContentType="application/vnd.openxmlformats-officedocument.presentationml.notesSlide+xml"/>
  <Override PartName="/ppt/notesSlides/notesSlide519.xml" ContentType="application/vnd.openxmlformats-officedocument.presentationml.notesSlide+xml"/>
  <Override PartName="/ppt/notesSlides/notesSlide520.xml" ContentType="application/vnd.openxmlformats-officedocument.presentationml.notesSlide+xml"/>
  <Override PartName="/ppt/notesSlides/notesSlide521.xml" ContentType="application/vnd.openxmlformats-officedocument.presentationml.notesSlide+xml"/>
  <Override PartName="/ppt/notesSlides/notesSlide522.xml" ContentType="application/vnd.openxmlformats-officedocument.presentationml.notesSlide+xml"/>
  <Override PartName="/ppt/notesSlides/notesSlide523.xml" ContentType="application/vnd.openxmlformats-officedocument.presentationml.notesSlide+xml"/>
  <Override PartName="/ppt/notesSlides/notesSlide524.xml" ContentType="application/vnd.openxmlformats-officedocument.presentationml.notesSlide+xml"/>
  <Override PartName="/ppt/notesSlides/notesSlide525.xml" ContentType="application/vnd.openxmlformats-officedocument.presentationml.notesSlide+xml"/>
  <Override PartName="/ppt/notesSlides/notesSlide526.xml" ContentType="application/vnd.openxmlformats-officedocument.presentationml.notesSlide+xml"/>
  <Override PartName="/ppt/notesSlides/notesSlide527.xml" ContentType="application/vnd.openxmlformats-officedocument.presentationml.notesSlide+xml"/>
  <Override PartName="/ppt/notesSlides/notesSlide528.xml" ContentType="application/vnd.openxmlformats-officedocument.presentationml.notesSlide+xml"/>
  <Override PartName="/ppt/notesSlides/notesSlide529.xml" ContentType="application/vnd.openxmlformats-officedocument.presentationml.notesSlide+xml"/>
  <Override PartName="/ppt/notesSlides/notesSlide530.xml" ContentType="application/vnd.openxmlformats-officedocument.presentationml.notesSlide+xml"/>
  <Override PartName="/ppt/notesSlides/notesSlide531.xml" ContentType="application/vnd.openxmlformats-officedocument.presentationml.notesSlide+xml"/>
  <Override PartName="/ppt/notesSlides/notesSlide532.xml" ContentType="application/vnd.openxmlformats-officedocument.presentationml.notesSlide+xml"/>
  <Override PartName="/ppt/notesSlides/notesSlide533.xml" ContentType="application/vnd.openxmlformats-officedocument.presentationml.notesSlide+xml"/>
  <Override PartName="/ppt/notesSlides/notesSlide534.xml" ContentType="application/vnd.openxmlformats-officedocument.presentationml.notesSlide+xml"/>
  <Override PartName="/ppt/notesSlides/notesSlide535.xml" ContentType="application/vnd.openxmlformats-officedocument.presentationml.notesSlide+xml"/>
  <Override PartName="/ppt/notesSlides/notesSlide536.xml" ContentType="application/vnd.openxmlformats-officedocument.presentationml.notesSlide+xml"/>
  <Override PartName="/ppt/notesSlides/notesSlide537.xml" ContentType="application/vnd.openxmlformats-officedocument.presentationml.notesSlide+xml"/>
  <Override PartName="/ppt/notesSlides/notesSlide538.xml" ContentType="application/vnd.openxmlformats-officedocument.presentationml.notesSlide+xml"/>
  <Override PartName="/ppt/notesSlides/notesSlide539.xml" ContentType="application/vnd.openxmlformats-officedocument.presentationml.notesSlide+xml"/>
  <Override PartName="/ppt/notesSlides/notesSlide540.xml" ContentType="application/vnd.openxmlformats-officedocument.presentationml.notesSlide+xml"/>
  <Override PartName="/ppt/notesSlides/notesSlide541.xml" ContentType="application/vnd.openxmlformats-officedocument.presentationml.notesSlide+xml"/>
  <Override PartName="/ppt/notesSlides/notesSlide542.xml" ContentType="application/vnd.openxmlformats-officedocument.presentationml.notesSlide+xml"/>
  <Override PartName="/ppt/notesSlides/notesSlide543.xml" ContentType="application/vnd.openxmlformats-officedocument.presentationml.notesSlide+xml"/>
  <Override PartName="/ppt/notesSlides/notesSlide544.xml" ContentType="application/vnd.openxmlformats-officedocument.presentationml.notesSlide+xml"/>
  <Override PartName="/ppt/notesSlides/notesSlide545.xml" ContentType="application/vnd.openxmlformats-officedocument.presentationml.notesSlide+xml"/>
  <Override PartName="/ppt/notesSlides/notesSlide546.xml" ContentType="application/vnd.openxmlformats-officedocument.presentationml.notesSlide+xml"/>
  <Override PartName="/ppt/notesSlides/notesSlide547.xml" ContentType="application/vnd.openxmlformats-officedocument.presentationml.notesSlide+xml"/>
  <Override PartName="/ppt/notesSlides/notesSlide548.xml" ContentType="application/vnd.openxmlformats-officedocument.presentationml.notesSlide+xml"/>
  <Override PartName="/ppt/notesSlides/notesSlide549.xml" ContentType="application/vnd.openxmlformats-officedocument.presentationml.notesSlide+xml"/>
  <Override PartName="/ppt/notesSlides/notesSlide550.xml" ContentType="application/vnd.openxmlformats-officedocument.presentationml.notesSlide+xml"/>
  <Override PartName="/ppt/notesSlides/notesSlide551.xml" ContentType="application/vnd.openxmlformats-officedocument.presentationml.notesSlide+xml"/>
  <Override PartName="/ppt/notesSlides/notesSlide552.xml" ContentType="application/vnd.openxmlformats-officedocument.presentationml.notesSlide+xml"/>
  <Override PartName="/ppt/notesSlides/notesSlide553.xml" ContentType="application/vnd.openxmlformats-officedocument.presentationml.notesSlide+xml"/>
  <Override PartName="/ppt/notesSlides/notesSlide554.xml" ContentType="application/vnd.openxmlformats-officedocument.presentationml.notesSlide+xml"/>
  <Override PartName="/ppt/notesSlides/notesSlide555.xml" ContentType="application/vnd.openxmlformats-officedocument.presentationml.notesSlide+xml"/>
  <Override PartName="/ppt/notesSlides/notesSlide556.xml" ContentType="application/vnd.openxmlformats-officedocument.presentationml.notesSlide+xml"/>
  <Override PartName="/ppt/notesSlides/notesSlide557.xml" ContentType="application/vnd.openxmlformats-officedocument.presentationml.notesSlide+xml"/>
  <Override PartName="/ppt/notesSlides/notesSlide558.xml" ContentType="application/vnd.openxmlformats-officedocument.presentationml.notesSlide+xml"/>
  <Override PartName="/ppt/notesSlides/notesSlide559.xml" ContentType="application/vnd.openxmlformats-officedocument.presentationml.notesSlide+xml"/>
  <Override PartName="/ppt/notesSlides/notesSlide560.xml" ContentType="application/vnd.openxmlformats-officedocument.presentationml.notesSlide+xml"/>
  <Override PartName="/ppt/notesSlides/notesSlide561.xml" ContentType="application/vnd.openxmlformats-officedocument.presentationml.notesSlide+xml"/>
  <Override PartName="/ppt/notesSlides/notesSlide562.xml" ContentType="application/vnd.openxmlformats-officedocument.presentationml.notesSlide+xml"/>
  <Override PartName="/ppt/notesSlides/notesSlide563.xml" ContentType="application/vnd.openxmlformats-officedocument.presentationml.notesSlide+xml"/>
  <Override PartName="/ppt/notesSlides/notesSlide564.xml" ContentType="application/vnd.openxmlformats-officedocument.presentationml.notesSlide+xml"/>
  <Override PartName="/ppt/notesSlides/notesSlide565.xml" ContentType="application/vnd.openxmlformats-officedocument.presentationml.notesSlide+xml"/>
  <Override PartName="/ppt/notesSlides/notesSlide566.xml" ContentType="application/vnd.openxmlformats-officedocument.presentationml.notesSlide+xml"/>
  <Override PartName="/ppt/notesSlides/notesSlide567.xml" ContentType="application/vnd.openxmlformats-officedocument.presentationml.notesSlide+xml"/>
  <Override PartName="/ppt/notesSlides/notesSlide568.xml" ContentType="application/vnd.openxmlformats-officedocument.presentationml.notesSlide+xml"/>
  <Override PartName="/ppt/notesSlides/notesSlide569.xml" ContentType="application/vnd.openxmlformats-officedocument.presentationml.notesSlide+xml"/>
  <Override PartName="/ppt/notesSlides/notesSlide570.xml" ContentType="application/vnd.openxmlformats-officedocument.presentationml.notesSlide+xml"/>
  <Override PartName="/ppt/notesSlides/notesSlide571.xml" ContentType="application/vnd.openxmlformats-officedocument.presentationml.notesSlide+xml"/>
  <Override PartName="/ppt/notesSlides/notesSlide57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73.xml" ContentType="application/vnd.openxmlformats-officedocument.presentationml.notesSlide+xml"/>
  <Override PartName="/ppt/notesSlides/notesSlide574.xml" ContentType="application/vnd.openxmlformats-officedocument.presentationml.notesSlide+xml"/>
  <Override PartName="/ppt/notesSlides/notesSlide575.xml" ContentType="application/vnd.openxmlformats-officedocument.presentationml.notesSlide+xml"/>
  <Override PartName="/ppt/notesSlides/notesSlide576.xml" ContentType="application/vnd.openxmlformats-officedocument.presentationml.notesSlide+xml"/>
  <Override PartName="/ppt/notesSlides/notesSlide577.xml" ContentType="application/vnd.openxmlformats-officedocument.presentationml.notesSlide+xml"/>
  <Override PartName="/ppt/notesSlides/notesSlide578.xml" ContentType="application/vnd.openxmlformats-officedocument.presentationml.notesSlide+xml"/>
  <Override PartName="/ppt/notesSlides/notesSlide579.xml" ContentType="application/vnd.openxmlformats-officedocument.presentationml.notesSlide+xml"/>
  <Override PartName="/ppt/notesSlides/notesSlide580.xml" ContentType="application/vnd.openxmlformats-officedocument.presentationml.notesSlide+xml"/>
  <Override PartName="/ppt/notesSlides/notesSlide581.xml" ContentType="application/vnd.openxmlformats-officedocument.presentationml.notesSlide+xml"/>
  <Override PartName="/ppt/notesSlides/notesSlide582.xml" ContentType="application/vnd.openxmlformats-officedocument.presentationml.notesSlide+xml"/>
  <Override PartName="/ppt/notesSlides/notesSlide583.xml" ContentType="application/vnd.openxmlformats-officedocument.presentationml.notesSlide+xml"/>
  <Override PartName="/ppt/notesSlides/notesSlide584.xml" ContentType="application/vnd.openxmlformats-officedocument.presentationml.notesSlide+xml"/>
  <Override PartName="/ppt/notesSlides/notesSlide585.xml" ContentType="application/vnd.openxmlformats-officedocument.presentationml.notesSlide+xml"/>
  <Override PartName="/ppt/notesSlides/notesSlide5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4"/>
  </p:sldMasterIdLst>
  <p:notesMasterIdLst>
    <p:notesMasterId r:id="rId612"/>
  </p:notesMasterIdLst>
  <p:handoutMasterIdLst>
    <p:handoutMasterId r:id="rId613"/>
  </p:handoutMasterIdLst>
  <p:sldIdLst>
    <p:sldId id="1346" r:id="rId5"/>
    <p:sldId id="1351" r:id="rId6"/>
    <p:sldId id="1352" r:id="rId7"/>
    <p:sldId id="1353" r:id="rId8"/>
    <p:sldId id="1348" r:id="rId9"/>
    <p:sldId id="1372" r:id="rId10"/>
    <p:sldId id="1347" r:id="rId11"/>
    <p:sldId id="1343" r:id="rId12"/>
    <p:sldId id="1277" r:id="rId13"/>
    <p:sldId id="1276" r:id="rId14"/>
    <p:sldId id="1278" r:id="rId15"/>
    <p:sldId id="1279" r:id="rId16"/>
    <p:sldId id="1280" r:id="rId17"/>
    <p:sldId id="1281" r:id="rId18"/>
    <p:sldId id="1282" r:id="rId19"/>
    <p:sldId id="1283" r:id="rId20"/>
    <p:sldId id="1284" r:id="rId21"/>
    <p:sldId id="1285" r:id="rId22"/>
    <p:sldId id="1288" r:id="rId23"/>
    <p:sldId id="1289" r:id="rId24"/>
    <p:sldId id="1290" r:id="rId25"/>
    <p:sldId id="1294" r:id="rId26"/>
    <p:sldId id="1291" r:id="rId27"/>
    <p:sldId id="1292" r:id="rId28"/>
    <p:sldId id="1293" r:id="rId29"/>
    <p:sldId id="1295" r:id="rId30"/>
    <p:sldId id="1296" r:id="rId31"/>
    <p:sldId id="1376" r:id="rId32"/>
    <p:sldId id="1298" r:id="rId33"/>
    <p:sldId id="1297" r:id="rId34"/>
    <p:sldId id="1377" r:id="rId35"/>
    <p:sldId id="1299" r:id="rId36"/>
    <p:sldId id="1300" r:id="rId37"/>
    <p:sldId id="1446" r:id="rId38"/>
    <p:sldId id="1301" r:id="rId39"/>
    <p:sldId id="1355" r:id="rId40"/>
    <p:sldId id="1349" r:id="rId41"/>
    <p:sldId id="1302" r:id="rId42"/>
    <p:sldId id="1303" r:id="rId43"/>
    <p:sldId id="1447" r:id="rId44"/>
    <p:sldId id="1304" r:id="rId45"/>
    <p:sldId id="1305" r:id="rId46"/>
    <p:sldId id="1339" r:id="rId47"/>
    <p:sldId id="1340" r:id="rId48"/>
    <p:sldId id="1341" r:id="rId49"/>
    <p:sldId id="1306" r:id="rId50"/>
    <p:sldId id="1356" r:id="rId51"/>
    <p:sldId id="1342" r:id="rId52"/>
    <p:sldId id="1308" r:id="rId53"/>
    <p:sldId id="1307" r:id="rId54"/>
    <p:sldId id="1309" r:id="rId55"/>
    <p:sldId id="1310" r:id="rId56"/>
    <p:sldId id="1311" r:id="rId57"/>
    <p:sldId id="1312" r:id="rId58"/>
    <p:sldId id="1313" r:id="rId59"/>
    <p:sldId id="1350" r:id="rId60"/>
    <p:sldId id="395" r:id="rId61"/>
    <p:sldId id="1375" r:id="rId62"/>
    <p:sldId id="1274" r:id="rId63"/>
    <p:sldId id="1319" r:id="rId64"/>
    <p:sldId id="1320" r:id="rId65"/>
    <p:sldId id="1321" r:id="rId66"/>
    <p:sldId id="1322" r:id="rId67"/>
    <p:sldId id="1323" r:id="rId68"/>
    <p:sldId id="401" r:id="rId69"/>
    <p:sldId id="815" r:id="rId70"/>
    <p:sldId id="810" r:id="rId71"/>
    <p:sldId id="812" r:id="rId72"/>
    <p:sldId id="814" r:id="rId73"/>
    <p:sldId id="1205" r:id="rId74"/>
    <p:sldId id="1275" r:id="rId75"/>
    <p:sldId id="813" r:id="rId76"/>
    <p:sldId id="1369" r:id="rId77"/>
    <p:sldId id="421" r:id="rId78"/>
    <p:sldId id="1206" r:id="rId79"/>
    <p:sldId id="1174" r:id="rId80"/>
    <p:sldId id="648" r:id="rId81"/>
    <p:sldId id="1207" r:id="rId82"/>
    <p:sldId id="806" r:id="rId83"/>
    <p:sldId id="798" r:id="rId84"/>
    <p:sldId id="799" r:id="rId85"/>
    <p:sldId id="1208" r:id="rId86"/>
    <p:sldId id="802" r:id="rId87"/>
    <p:sldId id="803" r:id="rId88"/>
    <p:sldId id="801" r:id="rId89"/>
    <p:sldId id="800" r:id="rId90"/>
    <p:sldId id="1209" r:id="rId91"/>
    <p:sldId id="1177" r:id="rId92"/>
    <p:sldId id="807" r:id="rId93"/>
    <p:sldId id="808" r:id="rId94"/>
    <p:sldId id="804" r:id="rId95"/>
    <p:sldId id="1210" r:id="rId96"/>
    <p:sldId id="805" r:id="rId97"/>
    <p:sldId id="809" r:id="rId98"/>
    <p:sldId id="819" r:id="rId99"/>
    <p:sldId id="811" r:id="rId100"/>
    <p:sldId id="816" r:id="rId101"/>
    <p:sldId id="817" r:id="rId102"/>
    <p:sldId id="818" r:id="rId103"/>
    <p:sldId id="1344" r:id="rId104"/>
    <p:sldId id="1257" r:id="rId105"/>
    <p:sldId id="441" r:id="rId106"/>
    <p:sldId id="1189" r:id="rId107"/>
    <p:sldId id="442" r:id="rId108"/>
    <p:sldId id="735" r:id="rId109"/>
    <p:sldId id="446" r:id="rId110"/>
    <p:sldId id="827" r:id="rId111"/>
    <p:sldId id="828" r:id="rId112"/>
    <p:sldId id="445" r:id="rId113"/>
    <p:sldId id="1345" r:id="rId114"/>
    <p:sldId id="738" r:id="rId115"/>
    <p:sldId id="449" r:id="rId116"/>
    <p:sldId id="836" r:id="rId117"/>
    <p:sldId id="837" r:id="rId118"/>
    <p:sldId id="838" r:id="rId119"/>
    <p:sldId id="1178" r:id="rId120"/>
    <p:sldId id="739" r:id="rId121"/>
    <p:sldId id="450" r:id="rId122"/>
    <p:sldId id="1213" r:id="rId123"/>
    <p:sldId id="1214" r:id="rId124"/>
    <p:sldId id="1215" r:id="rId125"/>
    <p:sldId id="1216" r:id="rId126"/>
    <p:sldId id="1415" r:id="rId127"/>
    <p:sldId id="1414" r:id="rId128"/>
    <p:sldId id="1218" r:id="rId129"/>
    <p:sldId id="1219" r:id="rId130"/>
    <p:sldId id="1217" r:id="rId131"/>
    <p:sldId id="1220" r:id="rId132"/>
    <p:sldId id="1221" r:id="rId133"/>
    <p:sldId id="1222" r:id="rId134"/>
    <p:sldId id="740" r:id="rId135"/>
    <p:sldId id="1315" r:id="rId136"/>
    <p:sldId id="744" r:id="rId137"/>
    <p:sldId id="746" r:id="rId138"/>
    <p:sldId id="845" r:id="rId139"/>
    <p:sldId id="846" r:id="rId140"/>
    <p:sldId id="452" r:id="rId141"/>
    <p:sldId id="853" r:id="rId142"/>
    <p:sldId id="1234" r:id="rId143"/>
    <p:sldId id="854" r:id="rId144"/>
    <p:sldId id="855" r:id="rId145"/>
    <p:sldId id="856" r:id="rId146"/>
    <p:sldId id="1240" r:id="rId147"/>
    <p:sldId id="1258" r:id="rId148"/>
    <p:sldId id="1175" r:id="rId149"/>
    <p:sldId id="1190" r:id="rId150"/>
    <p:sldId id="747" r:id="rId151"/>
    <p:sldId id="748" r:id="rId152"/>
    <p:sldId id="749" r:id="rId153"/>
    <p:sldId id="750" r:id="rId154"/>
    <p:sldId id="751" r:id="rId155"/>
    <p:sldId id="752" r:id="rId156"/>
    <p:sldId id="753" r:id="rId157"/>
    <p:sldId id="754" r:id="rId158"/>
    <p:sldId id="766" r:id="rId159"/>
    <p:sldId id="1387" r:id="rId160"/>
    <p:sldId id="1444" r:id="rId161"/>
    <p:sldId id="1445" r:id="rId162"/>
    <p:sldId id="1179" r:id="rId163"/>
    <p:sldId id="767" r:id="rId164"/>
    <p:sldId id="858" r:id="rId165"/>
    <p:sldId id="1386" r:id="rId166"/>
    <p:sldId id="859" r:id="rId167"/>
    <p:sldId id="1385" r:id="rId168"/>
    <p:sldId id="860" r:id="rId169"/>
    <p:sldId id="861" r:id="rId170"/>
    <p:sldId id="1405" r:id="rId171"/>
    <p:sldId id="1404" r:id="rId172"/>
    <p:sldId id="862" r:id="rId173"/>
    <p:sldId id="1406" r:id="rId174"/>
    <p:sldId id="1241" r:id="rId175"/>
    <p:sldId id="1259" r:id="rId176"/>
    <p:sldId id="1176" r:id="rId177"/>
    <p:sldId id="1191" r:id="rId178"/>
    <p:sldId id="763" r:id="rId179"/>
    <p:sldId id="764" r:id="rId180"/>
    <p:sldId id="765" r:id="rId181"/>
    <p:sldId id="516" r:id="rId182"/>
    <p:sldId id="656" r:id="rId183"/>
    <p:sldId id="657" r:id="rId184"/>
    <p:sldId id="873" r:id="rId185"/>
    <p:sldId id="869" r:id="rId186"/>
    <p:sldId id="1357" r:id="rId187"/>
    <p:sldId id="868" r:id="rId188"/>
    <p:sldId id="1416" r:id="rId189"/>
    <p:sldId id="660" r:id="rId190"/>
    <p:sldId id="1318" r:id="rId191"/>
    <p:sldId id="1388" r:id="rId192"/>
    <p:sldId id="646" r:id="rId193"/>
    <p:sldId id="1389" r:id="rId194"/>
    <p:sldId id="874" r:id="rId195"/>
    <p:sldId id="865" r:id="rId196"/>
    <p:sldId id="870" r:id="rId197"/>
    <p:sldId id="872" r:id="rId198"/>
    <p:sldId id="871" r:id="rId199"/>
    <p:sldId id="669" r:id="rId200"/>
    <p:sldId id="876" r:id="rId201"/>
    <p:sldId id="877" r:id="rId202"/>
    <p:sldId id="875" r:id="rId203"/>
    <p:sldId id="768" r:id="rId204"/>
    <p:sldId id="878" r:id="rId205"/>
    <p:sldId id="796" r:id="rId206"/>
    <p:sldId id="797" r:id="rId207"/>
    <p:sldId id="1398" r:id="rId208"/>
    <p:sldId id="1442" r:id="rId209"/>
    <p:sldId id="883" r:id="rId210"/>
    <p:sldId id="884" r:id="rId211"/>
    <p:sldId id="885" r:id="rId212"/>
    <p:sldId id="886" r:id="rId213"/>
    <p:sldId id="887" r:id="rId214"/>
    <p:sldId id="1358" r:id="rId215"/>
    <p:sldId id="888" r:id="rId216"/>
    <p:sldId id="889" r:id="rId217"/>
    <p:sldId id="890" r:id="rId218"/>
    <p:sldId id="892" r:id="rId219"/>
    <p:sldId id="893" r:id="rId220"/>
    <p:sldId id="894" r:id="rId221"/>
    <p:sldId id="895" r:id="rId222"/>
    <p:sldId id="896" r:id="rId223"/>
    <p:sldId id="897" r:id="rId224"/>
    <p:sldId id="1242" r:id="rId225"/>
    <p:sldId id="1260" r:id="rId226"/>
    <p:sldId id="428" r:id="rId227"/>
    <p:sldId id="1192" r:id="rId228"/>
    <p:sldId id="424" r:id="rId229"/>
    <p:sldId id="571" r:id="rId230"/>
    <p:sldId id="712" r:id="rId231"/>
    <p:sldId id="425" r:id="rId232"/>
    <p:sldId id="533" r:id="rId233"/>
    <p:sldId id="534" r:id="rId234"/>
    <p:sldId id="535" r:id="rId235"/>
    <p:sldId id="536" r:id="rId236"/>
    <p:sldId id="537" r:id="rId237"/>
    <p:sldId id="538" r:id="rId238"/>
    <p:sldId id="715" r:id="rId239"/>
    <p:sldId id="713" r:id="rId240"/>
    <p:sldId id="901" r:id="rId241"/>
    <p:sldId id="539" r:id="rId242"/>
    <p:sldId id="903" r:id="rId243"/>
    <p:sldId id="902" r:id="rId244"/>
    <p:sldId id="904" r:id="rId245"/>
    <p:sldId id="1243" r:id="rId246"/>
    <p:sldId id="1261" r:id="rId247"/>
    <p:sldId id="429" r:id="rId248"/>
    <p:sldId id="1193" r:id="rId249"/>
    <p:sldId id="1448" r:id="rId250"/>
    <p:sldId id="1324" r:id="rId251"/>
    <p:sldId id="1359" r:id="rId252"/>
    <p:sldId id="1354" r:id="rId253"/>
    <p:sldId id="430" r:id="rId254"/>
    <p:sldId id="720" r:id="rId255"/>
    <p:sldId id="1360" r:id="rId256"/>
    <p:sldId id="723" r:id="rId257"/>
    <p:sldId id="1325" r:id="rId258"/>
    <p:sldId id="914" r:id="rId259"/>
    <p:sldId id="1368" r:id="rId260"/>
    <p:sldId id="1366" r:id="rId261"/>
    <p:sldId id="915" r:id="rId262"/>
    <p:sldId id="916" r:id="rId263"/>
    <p:sldId id="722" r:id="rId264"/>
    <p:sldId id="721" r:id="rId265"/>
    <p:sldId id="724" r:id="rId266"/>
    <p:sldId id="725" r:id="rId267"/>
    <p:sldId id="726" r:id="rId268"/>
    <p:sldId id="727" r:id="rId269"/>
    <p:sldId id="907" r:id="rId270"/>
    <p:sldId id="908" r:id="rId271"/>
    <p:sldId id="1244" r:id="rId272"/>
    <p:sldId id="1262" r:id="rId273"/>
    <p:sldId id="436" r:id="rId274"/>
    <p:sldId id="1194" r:id="rId275"/>
    <p:sldId id="437" r:id="rId276"/>
    <p:sldId id="729" r:id="rId277"/>
    <p:sldId id="1407" r:id="rId278"/>
    <p:sldId id="1449" r:id="rId279"/>
    <p:sldId id="1450" r:id="rId280"/>
    <p:sldId id="1411" r:id="rId281"/>
    <p:sldId id="1451" r:id="rId282"/>
    <p:sldId id="1412" r:id="rId283"/>
    <p:sldId id="1452" r:id="rId284"/>
    <p:sldId id="1413" r:id="rId285"/>
    <p:sldId id="564" r:id="rId286"/>
    <p:sldId id="1453" r:id="rId287"/>
    <p:sldId id="730" r:id="rId288"/>
    <p:sldId id="438" r:id="rId289"/>
    <p:sldId id="732" r:id="rId290"/>
    <p:sldId id="733" r:id="rId291"/>
    <p:sldId id="490" r:id="rId292"/>
    <p:sldId id="491" r:id="rId293"/>
    <p:sldId id="1361" r:id="rId294"/>
    <p:sldId id="1380" r:id="rId295"/>
    <p:sldId id="994" r:id="rId296"/>
    <p:sldId id="995" r:id="rId297"/>
    <p:sldId id="1245" r:id="rId298"/>
    <p:sldId id="1263" r:id="rId299"/>
    <p:sldId id="510" r:id="rId300"/>
    <p:sldId id="1195" r:id="rId301"/>
    <p:sldId id="911" r:id="rId302"/>
    <p:sldId id="734" r:id="rId303"/>
    <p:sldId id="912" r:id="rId304"/>
    <p:sldId id="829" r:id="rId305"/>
    <p:sldId id="835" r:id="rId306"/>
    <p:sldId id="831" r:id="rId307"/>
    <p:sldId id="834" r:id="rId308"/>
    <p:sldId id="833" r:id="rId309"/>
    <p:sldId id="913" r:id="rId310"/>
    <p:sldId id="847" r:id="rId311"/>
    <p:sldId id="848" r:id="rId312"/>
    <p:sldId id="1390" r:id="rId313"/>
    <p:sldId id="1326" r:id="rId314"/>
    <p:sldId id="1327" r:id="rId315"/>
    <p:sldId id="1235" r:id="rId316"/>
    <p:sldId id="1236" r:id="rId317"/>
    <p:sldId id="511" r:id="rId318"/>
    <p:sldId id="514" r:id="rId319"/>
    <p:sldId id="1456" r:id="rId320"/>
    <p:sldId id="918" r:id="rId321"/>
    <p:sldId id="919" r:id="rId322"/>
    <p:sldId id="1454" r:id="rId323"/>
    <p:sldId id="917" r:id="rId324"/>
    <p:sldId id="1455" r:id="rId325"/>
    <p:sldId id="920" r:id="rId326"/>
    <p:sldId id="1381" r:id="rId327"/>
    <p:sldId id="1246" r:id="rId328"/>
    <p:sldId id="1264" r:id="rId329"/>
    <p:sldId id="455" r:id="rId330"/>
    <p:sldId id="1196" r:id="rId331"/>
    <p:sldId id="456" r:id="rId332"/>
    <p:sldId id="457" r:id="rId333"/>
    <p:sldId id="1417" r:id="rId334"/>
    <p:sldId id="1382" r:id="rId335"/>
    <p:sldId id="922" r:id="rId336"/>
    <p:sldId id="923" r:id="rId337"/>
    <p:sldId id="924" r:id="rId338"/>
    <p:sldId id="925" r:id="rId339"/>
    <p:sldId id="931" r:id="rId340"/>
    <p:sldId id="932" r:id="rId341"/>
    <p:sldId id="933" r:id="rId342"/>
    <p:sldId id="934" r:id="rId343"/>
    <p:sldId id="935" r:id="rId344"/>
    <p:sldId id="936" r:id="rId345"/>
    <p:sldId id="939" r:id="rId346"/>
    <p:sldId id="937" r:id="rId347"/>
    <p:sldId id="938" r:id="rId348"/>
    <p:sldId id="940" r:id="rId349"/>
    <p:sldId id="941" r:id="rId350"/>
    <p:sldId id="942" r:id="rId351"/>
    <p:sldId id="943" r:id="rId352"/>
    <p:sldId id="927" r:id="rId353"/>
    <p:sldId id="946" r:id="rId354"/>
    <p:sldId id="944" r:id="rId355"/>
    <p:sldId id="947" r:id="rId356"/>
    <p:sldId id="1183" r:id="rId357"/>
    <p:sldId id="1247" r:id="rId358"/>
    <p:sldId id="1265" r:id="rId359"/>
    <p:sldId id="480" r:id="rId360"/>
    <p:sldId id="1197" r:id="rId361"/>
    <p:sldId id="481" r:id="rId362"/>
    <p:sldId id="967" r:id="rId363"/>
    <p:sldId id="966" r:id="rId364"/>
    <p:sldId id="482" r:id="rId365"/>
    <p:sldId id="968" r:id="rId366"/>
    <p:sldId id="969" r:id="rId367"/>
    <p:sldId id="970" r:id="rId368"/>
    <p:sldId id="1185" r:id="rId369"/>
    <p:sldId id="1184" r:id="rId370"/>
    <p:sldId id="1399" r:id="rId371"/>
    <p:sldId id="971" r:id="rId372"/>
    <p:sldId id="997" r:id="rId373"/>
    <p:sldId id="483" r:id="rId374"/>
    <p:sldId id="986" r:id="rId375"/>
    <p:sldId id="991" r:id="rId376"/>
    <p:sldId id="989" r:id="rId377"/>
    <p:sldId id="992" r:id="rId378"/>
    <p:sldId id="990" r:id="rId379"/>
    <p:sldId id="1400" r:id="rId380"/>
    <p:sldId id="993" r:id="rId381"/>
    <p:sldId id="988" r:id="rId382"/>
    <p:sldId id="998" r:id="rId383"/>
    <p:sldId id="999" r:id="rId384"/>
    <p:sldId id="1000" r:id="rId385"/>
    <p:sldId id="1001" r:id="rId386"/>
    <p:sldId id="1391" r:id="rId387"/>
    <p:sldId id="1392" r:id="rId388"/>
    <p:sldId id="1393" r:id="rId389"/>
    <p:sldId id="1121" r:id="rId390"/>
    <p:sldId id="1186" r:id="rId391"/>
    <p:sldId id="1002" r:id="rId392"/>
    <p:sldId id="1003" r:id="rId393"/>
    <p:sldId id="1004" r:id="rId394"/>
    <p:sldId id="1005" r:id="rId395"/>
    <p:sldId id="1394" r:id="rId396"/>
    <p:sldId id="1006" r:id="rId397"/>
    <p:sldId id="500" r:id="rId398"/>
    <p:sldId id="1384" r:id="rId399"/>
    <p:sldId id="1010" r:id="rId400"/>
    <p:sldId id="1383" r:id="rId401"/>
    <p:sldId id="1011" r:id="rId402"/>
    <p:sldId id="1014" r:id="rId403"/>
    <p:sldId id="1015" r:id="rId404"/>
    <p:sldId id="1016" r:id="rId405"/>
    <p:sldId id="1013" r:id="rId406"/>
    <p:sldId id="1012" r:id="rId407"/>
    <p:sldId id="1017" r:id="rId408"/>
    <p:sldId id="1248" r:id="rId409"/>
    <p:sldId id="1266" r:id="rId410"/>
    <p:sldId id="471" r:id="rId411"/>
    <p:sldId id="1198" r:id="rId412"/>
    <p:sldId id="472" r:id="rId413"/>
    <p:sldId id="473" r:id="rId414"/>
    <p:sldId id="474" r:id="rId415"/>
    <p:sldId id="949" r:id="rId416"/>
    <p:sldId id="478" r:id="rId417"/>
    <p:sldId id="951" r:id="rId418"/>
    <p:sldId id="476" r:id="rId419"/>
    <p:sldId id="950" r:id="rId420"/>
    <p:sldId id="964" r:id="rId421"/>
    <p:sldId id="955" r:id="rId422"/>
    <p:sldId id="1328" r:id="rId423"/>
    <p:sldId id="1329" r:id="rId424"/>
    <p:sldId id="953" r:id="rId425"/>
    <p:sldId id="956" r:id="rId426"/>
    <p:sldId id="1395" r:id="rId427"/>
    <p:sldId id="957" r:id="rId428"/>
    <p:sldId id="954" r:id="rId429"/>
    <p:sldId id="958" r:id="rId430"/>
    <p:sldId id="959" r:id="rId431"/>
    <p:sldId id="960" r:id="rId432"/>
    <p:sldId id="961" r:id="rId433"/>
    <p:sldId id="962" r:id="rId434"/>
    <p:sldId id="1249" r:id="rId435"/>
    <p:sldId id="1267" r:id="rId436"/>
    <p:sldId id="1030" r:id="rId437"/>
    <p:sldId id="1199" r:id="rId438"/>
    <p:sldId id="1459" r:id="rId439"/>
    <p:sldId id="1032" r:id="rId440"/>
    <p:sldId id="1033" r:id="rId441"/>
    <p:sldId id="1034" r:id="rId442"/>
    <p:sldId id="1035" r:id="rId443"/>
    <p:sldId id="1036" r:id="rId444"/>
    <p:sldId id="1037" r:id="rId445"/>
    <p:sldId id="1038" r:id="rId446"/>
    <p:sldId id="1039" r:id="rId447"/>
    <p:sldId id="1040" r:id="rId448"/>
    <p:sldId id="1041" r:id="rId449"/>
    <p:sldId id="1042" r:id="rId450"/>
    <p:sldId id="1043" r:id="rId451"/>
    <p:sldId id="1044" r:id="rId452"/>
    <p:sldId id="1045" r:id="rId453"/>
    <p:sldId id="1046" r:id="rId454"/>
    <p:sldId id="1250" r:id="rId455"/>
    <p:sldId id="1268" r:id="rId456"/>
    <p:sldId id="1055" r:id="rId457"/>
    <p:sldId id="1200" r:id="rId458"/>
    <p:sldId id="1460" r:id="rId459"/>
    <p:sldId id="1057" r:id="rId460"/>
    <p:sldId id="1056" r:id="rId461"/>
    <p:sldId id="1068" r:id="rId462"/>
    <p:sldId id="1075" r:id="rId463"/>
    <p:sldId id="1076" r:id="rId464"/>
    <p:sldId id="1058" r:id="rId465"/>
    <p:sldId id="1069" r:id="rId466"/>
    <p:sldId id="1071" r:id="rId467"/>
    <p:sldId id="1072" r:id="rId468"/>
    <p:sldId id="1059" r:id="rId469"/>
    <p:sldId id="1070" r:id="rId470"/>
    <p:sldId id="1073" r:id="rId471"/>
    <p:sldId id="1074" r:id="rId472"/>
    <p:sldId id="1330" r:id="rId473"/>
    <p:sldId id="1331" r:id="rId474"/>
    <p:sldId id="1060" r:id="rId475"/>
    <p:sldId id="1063" r:id="rId476"/>
    <p:sldId id="1064" r:id="rId477"/>
    <p:sldId id="1065" r:id="rId478"/>
    <p:sldId id="1401" r:id="rId479"/>
    <p:sldId id="1061" r:id="rId480"/>
    <p:sldId id="1078" r:id="rId481"/>
    <p:sldId id="1251" r:id="rId482"/>
    <p:sldId id="1269" r:id="rId483"/>
    <p:sldId id="501" r:id="rId484"/>
    <p:sldId id="1201" r:id="rId485"/>
    <p:sldId id="502" r:id="rId486"/>
    <p:sldId id="1423" r:id="rId487"/>
    <p:sldId id="1425" r:id="rId488"/>
    <p:sldId id="1420" r:id="rId489"/>
    <p:sldId id="1430" r:id="rId490"/>
    <p:sldId id="1082" r:id="rId491"/>
    <p:sldId id="1426" r:id="rId492"/>
    <p:sldId id="1421" r:id="rId493"/>
    <p:sldId id="1431" r:id="rId494"/>
    <p:sldId id="1427" r:id="rId495"/>
    <p:sldId id="1422" r:id="rId496"/>
    <p:sldId id="1432" r:id="rId497"/>
    <p:sldId id="1428" r:id="rId498"/>
    <p:sldId id="1424" r:id="rId499"/>
    <p:sldId id="1433" r:id="rId500"/>
    <p:sldId id="1464" r:id="rId501"/>
    <p:sldId id="1429" r:id="rId502"/>
    <p:sldId id="1434" r:id="rId503"/>
    <p:sldId id="1084" r:id="rId504"/>
    <p:sldId id="1402" r:id="rId505"/>
    <p:sldId id="505" r:id="rId506"/>
    <p:sldId id="1085" r:id="rId507"/>
    <p:sldId id="1435" r:id="rId508"/>
    <p:sldId id="1436" r:id="rId509"/>
    <p:sldId id="1437" r:id="rId510"/>
    <p:sldId id="1438" r:id="rId511"/>
    <p:sldId id="1439" r:id="rId512"/>
    <p:sldId id="1086" r:id="rId513"/>
    <p:sldId id="1370" r:id="rId514"/>
    <p:sldId id="1087" r:id="rId515"/>
    <p:sldId id="1088" r:id="rId516"/>
    <p:sldId id="1089" r:id="rId517"/>
    <p:sldId id="1441" r:id="rId518"/>
    <p:sldId id="1440" r:id="rId519"/>
    <p:sldId id="1091" r:id="rId520"/>
    <p:sldId id="1092" r:id="rId521"/>
    <p:sldId id="1093" r:id="rId522"/>
    <p:sldId id="1094" r:id="rId523"/>
    <p:sldId id="1095" r:id="rId524"/>
    <p:sldId id="1462" r:id="rId525"/>
    <p:sldId id="1096" r:id="rId526"/>
    <p:sldId id="1097" r:id="rId527"/>
    <p:sldId id="1418" r:id="rId528"/>
    <p:sldId id="1463" r:id="rId529"/>
    <p:sldId id="1100" r:id="rId530"/>
    <p:sldId id="1419" r:id="rId531"/>
    <p:sldId id="1098" r:id="rId532"/>
    <p:sldId id="1332" r:id="rId533"/>
    <p:sldId id="1103" r:id="rId534"/>
    <p:sldId id="1104" r:id="rId535"/>
    <p:sldId id="1105" r:id="rId536"/>
    <p:sldId id="1333" r:id="rId537"/>
    <p:sldId id="1107" r:id="rId538"/>
    <p:sldId id="1334" r:id="rId539"/>
    <p:sldId id="1109" r:id="rId540"/>
    <p:sldId id="1110" r:id="rId541"/>
    <p:sldId id="1111" r:id="rId542"/>
    <p:sldId id="1336" r:id="rId543"/>
    <p:sldId id="1116" r:id="rId544"/>
    <p:sldId id="651" r:id="rId545"/>
    <p:sldId id="508" r:id="rId546"/>
    <p:sldId id="1118" r:id="rId547"/>
    <p:sldId id="1119" r:id="rId548"/>
    <p:sldId id="1403" r:id="rId549"/>
    <p:sldId id="1252" r:id="rId550"/>
    <p:sldId id="1270" r:id="rId551"/>
    <p:sldId id="522" r:id="rId552"/>
    <p:sldId id="1202" r:id="rId553"/>
    <p:sldId id="1125" r:id="rId554"/>
    <p:sldId id="1122" r:id="rId555"/>
    <p:sldId id="1123" r:id="rId556"/>
    <p:sldId id="1124" r:id="rId557"/>
    <p:sldId id="1457" r:id="rId558"/>
    <p:sldId id="1126" r:id="rId559"/>
    <p:sldId id="523" r:id="rId560"/>
    <p:sldId id="1127" r:id="rId561"/>
    <p:sldId id="1374" r:id="rId562"/>
    <p:sldId id="1373" r:id="rId563"/>
    <p:sldId id="1129" r:id="rId564"/>
    <p:sldId id="525" r:id="rId565"/>
    <p:sldId id="526" r:id="rId566"/>
    <p:sldId id="1130" r:id="rId567"/>
    <p:sldId id="1132" r:id="rId568"/>
    <p:sldId id="1458" r:id="rId569"/>
    <p:sldId id="1133" r:id="rId570"/>
    <p:sldId id="1137" r:id="rId571"/>
    <p:sldId id="1134" r:id="rId572"/>
    <p:sldId id="1138" r:id="rId573"/>
    <p:sldId id="1363" r:id="rId574"/>
    <p:sldId id="1139" r:id="rId575"/>
    <p:sldId id="1362" r:id="rId576"/>
    <p:sldId id="1365" r:id="rId577"/>
    <p:sldId id="1140" r:id="rId578"/>
    <p:sldId id="1253" r:id="rId579"/>
    <p:sldId id="1271" r:id="rId580"/>
    <p:sldId id="527" r:id="rId581"/>
    <p:sldId id="1204" r:id="rId582"/>
    <p:sldId id="528" r:id="rId583"/>
    <p:sldId id="1171" r:id="rId584"/>
    <p:sldId id="1172" r:id="rId585"/>
    <p:sldId id="1173" r:id="rId586"/>
    <p:sldId id="1156" r:id="rId587"/>
    <p:sldId id="1144" r:id="rId588"/>
    <p:sldId id="1145" r:id="rId589"/>
    <p:sldId id="1396" r:id="rId590"/>
    <p:sldId id="1162" r:id="rId591"/>
    <p:sldId id="1163" r:id="rId592"/>
    <p:sldId id="1164" r:id="rId593"/>
    <p:sldId id="1146" r:id="rId594"/>
    <p:sldId id="580" r:id="rId595"/>
    <p:sldId id="1165" r:id="rId596"/>
    <p:sldId id="1159" r:id="rId597"/>
    <p:sldId id="1167" r:id="rId598"/>
    <p:sldId id="1147" r:id="rId599"/>
    <p:sldId id="584" r:id="rId600"/>
    <p:sldId id="1168" r:id="rId601"/>
    <p:sldId id="1157" r:id="rId602"/>
    <p:sldId id="585" r:id="rId603"/>
    <p:sldId id="1148" r:id="rId604"/>
    <p:sldId id="1149" r:id="rId605"/>
    <p:sldId id="1254" r:id="rId606"/>
    <p:sldId id="1468" r:id="rId607"/>
    <p:sldId id="1469" r:id="rId608"/>
    <p:sldId id="1470" r:id="rId609"/>
    <p:sldId id="1272" r:id="rId610"/>
    <p:sldId id="663" r:id="rId6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65700BAE-F36F-427C-8023-71205CE2D12D}">
          <p14:sldIdLst>
            <p14:sldId id="1346"/>
            <p14:sldId id="1351"/>
            <p14:sldId id="1352"/>
            <p14:sldId id="1353"/>
            <p14:sldId id="1348"/>
            <p14:sldId id="1372"/>
            <p14:sldId id="1347"/>
          </p14:sldIdLst>
        </p14:section>
        <p14:section name="Module 1 - Introduction" id="{F3269023-47BE-42C7-B188-2F5613B2B35B}">
          <p14:sldIdLst>
            <p14:sldId id="1343"/>
            <p14:sldId id="1277"/>
            <p14:sldId id="1276"/>
            <p14:sldId id="1278"/>
            <p14:sldId id="1279"/>
            <p14:sldId id="1280"/>
            <p14:sldId id="1281"/>
            <p14:sldId id="1282"/>
            <p14:sldId id="1283"/>
            <p14:sldId id="1284"/>
            <p14:sldId id="1285"/>
            <p14:sldId id="1288"/>
            <p14:sldId id="1289"/>
            <p14:sldId id="1290"/>
            <p14:sldId id="1294"/>
            <p14:sldId id="1291"/>
            <p14:sldId id="1292"/>
            <p14:sldId id="1293"/>
            <p14:sldId id="1295"/>
            <p14:sldId id="1296"/>
            <p14:sldId id="1376"/>
            <p14:sldId id="1298"/>
            <p14:sldId id="1297"/>
            <p14:sldId id="1377"/>
            <p14:sldId id="1299"/>
            <p14:sldId id="1300"/>
            <p14:sldId id="1446"/>
            <p14:sldId id="1301"/>
            <p14:sldId id="1355"/>
            <p14:sldId id="1349"/>
            <p14:sldId id="1302"/>
            <p14:sldId id="1303"/>
            <p14:sldId id="1447"/>
            <p14:sldId id="1304"/>
            <p14:sldId id="1305"/>
            <p14:sldId id="1339"/>
            <p14:sldId id="1340"/>
            <p14:sldId id="1341"/>
            <p14:sldId id="1306"/>
            <p14:sldId id="1356"/>
          </p14:sldIdLst>
        </p14:section>
        <p14:section name="Module 2 - Commands 1" id="{7D60302E-3DA1-4419-8116-5A17B0EB78A5}">
          <p14:sldIdLst>
            <p14:sldId id="1342"/>
            <p14:sldId id="1308"/>
            <p14:sldId id="1307"/>
            <p14:sldId id="1309"/>
            <p14:sldId id="1310"/>
            <p14:sldId id="1311"/>
            <p14:sldId id="1312"/>
            <p14:sldId id="1313"/>
            <p14:sldId id="1350"/>
            <p14:sldId id="395"/>
            <p14:sldId id="1375"/>
            <p14:sldId id="1274"/>
            <p14:sldId id="1319"/>
            <p14:sldId id="1320"/>
            <p14:sldId id="1321"/>
            <p14:sldId id="1322"/>
            <p14:sldId id="1323"/>
            <p14:sldId id="401"/>
            <p14:sldId id="815"/>
            <p14:sldId id="810"/>
            <p14:sldId id="812"/>
            <p14:sldId id="814"/>
            <p14:sldId id="1205"/>
            <p14:sldId id="1275"/>
            <p14:sldId id="813"/>
            <p14:sldId id="1369"/>
            <p14:sldId id="421"/>
            <p14:sldId id="1206"/>
            <p14:sldId id="1174"/>
            <p14:sldId id="648"/>
            <p14:sldId id="1207"/>
            <p14:sldId id="806"/>
            <p14:sldId id="798"/>
            <p14:sldId id="799"/>
            <p14:sldId id="1208"/>
            <p14:sldId id="802"/>
            <p14:sldId id="803"/>
            <p14:sldId id="801"/>
            <p14:sldId id="800"/>
            <p14:sldId id="1209"/>
            <p14:sldId id="1177"/>
            <p14:sldId id="807"/>
            <p14:sldId id="808"/>
            <p14:sldId id="804"/>
            <p14:sldId id="1210"/>
            <p14:sldId id="805"/>
            <p14:sldId id="809"/>
            <p14:sldId id="819"/>
            <p14:sldId id="811"/>
            <p14:sldId id="816"/>
            <p14:sldId id="817"/>
            <p14:sldId id="818"/>
            <p14:sldId id="1344"/>
          </p14:sldIdLst>
        </p14:section>
        <p14:section name="Module 3 - Pipeline 1" id="{9AC09DDF-397B-48F1-80E4-BC1047F68B3E}">
          <p14:sldIdLst>
            <p14:sldId id="1257"/>
            <p14:sldId id="441"/>
            <p14:sldId id="1189"/>
            <p14:sldId id="442"/>
            <p14:sldId id="735"/>
            <p14:sldId id="446"/>
            <p14:sldId id="827"/>
            <p14:sldId id="828"/>
            <p14:sldId id="445"/>
            <p14:sldId id="1345"/>
            <p14:sldId id="738"/>
            <p14:sldId id="449"/>
            <p14:sldId id="836"/>
            <p14:sldId id="837"/>
            <p14:sldId id="838"/>
            <p14:sldId id="1178"/>
            <p14:sldId id="739"/>
            <p14:sldId id="450"/>
            <p14:sldId id="1213"/>
            <p14:sldId id="1214"/>
            <p14:sldId id="1215"/>
            <p14:sldId id="1216"/>
            <p14:sldId id="1415"/>
            <p14:sldId id="1414"/>
            <p14:sldId id="1218"/>
            <p14:sldId id="1219"/>
            <p14:sldId id="1217"/>
            <p14:sldId id="1220"/>
            <p14:sldId id="1221"/>
            <p14:sldId id="1222"/>
            <p14:sldId id="740"/>
            <p14:sldId id="1315"/>
            <p14:sldId id="744"/>
            <p14:sldId id="746"/>
            <p14:sldId id="845"/>
            <p14:sldId id="846"/>
            <p14:sldId id="452"/>
            <p14:sldId id="853"/>
            <p14:sldId id="1234"/>
            <p14:sldId id="854"/>
            <p14:sldId id="855"/>
            <p14:sldId id="856"/>
            <p14:sldId id="1240"/>
          </p14:sldIdLst>
        </p14:section>
        <p14:section name="Module 4 - Commands 2" id="{24BDF746-24FC-410C-96B8-F809006ED64F}">
          <p14:sldIdLst>
            <p14:sldId id="1258"/>
            <p14:sldId id="1175"/>
            <p14:sldId id="1190"/>
            <p14:sldId id="747"/>
            <p14:sldId id="748"/>
            <p14:sldId id="749"/>
            <p14:sldId id="750"/>
            <p14:sldId id="751"/>
            <p14:sldId id="752"/>
            <p14:sldId id="753"/>
            <p14:sldId id="754"/>
            <p14:sldId id="766"/>
            <p14:sldId id="1387"/>
            <p14:sldId id="1444"/>
            <p14:sldId id="1445"/>
            <p14:sldId id="1179"/>
            <p14:sldId id="767"/>
            <p14:sldId id="858"/>
            <p14:sldId id="1386"/>
            <p14:sldId id="859"/>
            <p14:sldId id="1385"/>
            <p14:sldId id="860"/>
            <p14:sldId id="861"/>
            <p14:sldId id="1405"/>
            <p14:sldId id="1404"/>
            <p14:sldId id="862"/>
            <p14:sldId id="1406"/>
            <p14:sldId id="1241"/>
          </p14:sldIdLst>
        </p14:section>
        <p14:section name="Module 5 - Scripts" id="{78C0CA33-1269-419B-98B7-5283FA7861C7}">
          <p14:sldIdLst>
            <p14:sldId id="1259"/>
            <p14:sldId id="1176"/>
            <p14:sldId id="1191"/>
            <p14:sldId id="763"/>
            <p14:sldId id="764"/>
            <p14:sldId id="765"/>
            <p14:sldId id="516"/>
            <p14:sldId id="656"/>
            <p14:sldId id="657"/>
            <p14:sldId id="873"/>
            <p14:sldId id="869"/>
            <p14:sldId id="1357"/>
            <p14:sldId id="868"/>
            <p14:sldId id="1416"/>
            <p14:sldId id="660"/>
            <p14:sldId id="1318"/>
            <p14:sldId id="1388"/>
            <p14:sldId id="646"/>
            <p14:sldId id="1389"/>
            <p14:sldId id="874"/>
            <p14:sldId id="865"/>
            <p14:sldId id="870"/>
            <p14:sldId id="872"/>
            <p14:sldId id="871"/>
            <p14:sldId id="669"/>
            <p14:sldId id="876"/>
            <p14:sldId id="877"/>
            <p14:sldId id="875"/>
            <p14:sldId id="768"/>
            <p14:sldId id="878"/>
            <p14:sldId id="796"/>
            <p14:sldId id="797"/>
            <p14:sldId id="1398"/>
            <p14:sldId id="1442"/>
            <p14:sldId id="883"/>
            <p14:sldId id="884"/>
            <p14:sldId id="885"/>
            <p14:sldId id="886"/>
            <p14:sldId id="887"/>
            <p14:sldId id="1358"/>
            <p14:sldId id="888"/>
            <p14:sldId id="889"/>
            <p14:sldId id="890"/>
            <p14:sldId id="892"/>
            <p14:sldId id="893"/>
            <p14:sldId id="894"/>
            <p14:sldId id="895"/>
            <p14:sldId id="896"/>
            <p14:sldId id="897"/>
            <p14:sldId id="1242"/>
          </p14:sldIdLst>
        </p14:section>
        <p14:section name="Module 6 - Help System" id="{77FE177D-84DB-40B9-915B-D7A206B06719}">
          <p14:sldIdLst>
            <p14:sldId id="1260"/>
            <p14:sldId id="428"/>
            <p14:sldId id="1192"/>
            <p14:sldId id="424"/>
            <p14:sldId id="571"/>
            <p14:sldId id="712"/>
            <p14:sldId id="425"/>
            <p14:sldId id="533"/>
            <p14:sldId id="534"/>
            <p14:sldId id="535"/>
            <p14:sldId id="536"/>
            <p14:sldId id="537"/>
            <p14:sldId id="538"/>
            <p14:sldId id="715"/>
            <p14:sldId id="713"/>
            <p14:sldId id="901"/>
            <p14:sldId id="539"/>
            <p14:sldId id="903"/>
            <p14:sldId id="902"/>
            <p14:sldId id="904"/>
            <p14:sldId id="1243"/>
          </p14:sldIdLst>
        </p14:section>
        <p14:section name="Module 7 - Object Models" id="{AB97BD18-9585-4D40-A1BE-25AE4656C4AC}">
          <p14:sldIdLst>
            <p14:sldId id="1261"/>
            <p14:sldId id="429"/>
            <p14:sldId id="1193"/>
            <p14:sldId id="1448"/>
            <p14:sldId id="1324"/>
            <p14:sldId id="1359"/>
            <p14:sldId id="1354"/>
            <p14:sldId id="430"/>
            <p14:sldId id="720"/>
            <p14:sldId id="1360"/>
            <p14:sldId id="723"/>
            <p14:sldId id="1325"/>
            <p14:sldId id="914"/>
            <p14:sldId id="1368"/>
            <p14:sldId id="1366"/>
            <p14:sldId id="915"/>
            <p14:sldId id="916"/>
            <p14:sldId id="722"/>
            <p14:sldId id="721"/>
            <p14:sldId id="724"/>
            <p14:sldId id="725"/>
            <p14:sldId id="726"/>
            <p14:sldId id="727"/>
            <p14:sldId id="907"/>
            <p14:sldId id="908"/>
            <p14:sldId id="1244"/>
          </p14:sldIdLst>
        </p14:section>
        <p14:section name="Module 8 - Operators 1" id="{9DB049DC-9DD5-459E-A435-5D79D6E07AE9}">
          <p14:sldIdLst>
            <p14:sldId id="1262"/>
            <p14:sldId id="436"/>
            <p14:sldId id="1194"/>
            <p14:sldId id="437"/>
            <p14:sldId id="729"/>
            <p14:sldId id="1407"/>
            <p14:sldId id="1449"/>
            <p14:sldId id="1450"/>
            <p14:sldId id="1411"/>
            <p14:sldId id="1451"/>
            <p14:sldId id="1412"/>
            <p14:sldId id="1452"/>
            <p14:sldId id="1413"/>
            <p14:sldId id="564"/>
            <p14:sldId id="1453"/>
            <p14:sldId id="730"/>
            <p14:sldId id="438"/>
            <p14:sldId id="732"/>
            <p14:sldId id="733"/>
            <p14:sldId id="490"/>
            <p14:sldId id="491"/>
            <p14:sldId id="1361"/>
            <p14:sldId id="1380"/>
            <p14:sldId id="994"/>
            <p14:sldId id="995"/>
            <p14:sldId id="1245"/>
          </p14:sldIdLst>
        </p14:section>
        <p14:section name="Module 9 - Pipeline 2" id="{48E2ABE6-FD49-41A2-B061-673EFC9A32CA}">
          <p14:sldIdLst>
            <p14:sldId id="1263"/>
            <p14:sldId id="510"/>
            <p14:sldId id="1195"/>
            <p14:sldId id="911"/>
            <p14:sldId id="734"/>
            <p14:sldId id="912"/>
            <p14:sldId id="829"/>
            <p14:sldId id="835"/>
            <p14:sldId id="831"/>
            <p14:sldId id="834"/>
            <p14:sldId id="833"/>
            <p14:sldId id="913"/>
            <p14:sldId id="847"/>
            <p14:sldId id="848"/>
            <p14:sldId id="1390"/>
            <p14:sldId id="1326"/>
            <p14:sldId id="1327"/>
            <p14:sldId id="1235"/>
            <p14:sldId id="1236"/>
            <p14:sldId id="511"/>
            <p14:sldId id="514"/>
            <p14:sldId id="1456"/>
            <p14:sldId id="918"/>
            <p14:sldId id="919"/>
            <p14:sldId id="1454"/>
            <p14:sldId id="917"/>
            <p14:sldId id="1455"/>
            <p14:sldId id="920"/>
            <p14:sldId id="1381"/>
            <p14:sldId id="1246"/>
          </p14:sldIdLst>
        </p14:section>
        <p14:section name="Module 10 - Providers" id="{4B90C7F9-48EE-4D07-831F-3DA93EA82537}">
          <p14:sldIdLst>
            <p14:sldId id="1264"/>
            <p14:sldId id="455"/>
            <p14:sldId id="1196"/>
            <p14:sldId id="456"/>
            <p14:sldId id="457"/>
            <p14:sldId id="1417"/>
            <p14:sldId id="1382"/>
            <p14:sldId id="922"/>
            <p14:sldId id="923"/>
            <p14:sldId id="924"/>
            <p14:sldId id="925"/>
            <p14:sldId id="931"/>
            <p14:sldId id="932"/>
            <p14:sldId id="933"/>
            <p14:sldId id="934"/>
            <p14:sldId id="935"/>
            <p14:sldId id="936"/>
            <p14:sldId id="939"/>
            <p14:sldId id="937"/>
            <p14:sldId id="938"/>
            <p14:sldId id="940"/>
            <p14:sldId id="941"/>
            <p14:sldId id="942"/>
            <p14:sldId id="943"/>
            <p14:sldId id="927"/>
            <p14:sldId id="946"/>
            <p14:sldId id="944"/>
            <p14:sldId id="947"/>
            <p14:sldId id="1183"/>
            <p14:sldId id="1247"/>
          </p14:sldIdLst>
        </p14:section>
        <p14:section name="Module 11 - Variables &amp; Data Types" id="{FE1371A9-4C42-4118-A73F-BF2CF0DC5917}">
          <p14:sldIdLst>
            <p14:sldId id="1265"/>
            <p14:sldId id="480"/>
            <p14:sldId id="1197"/>
            <p14:sldId id="481"/>
            <p14:sldId id="967"/>
            <p14:sldId id="966"/>
            <p14:sldId id="482"/>
            <p14:sldId id="968"/>
            <p14:sldId id="969"/>
            <p14:sldId id="970"/>
            <p14:sldId id="1185"/>
            <p14:sldId id="1184"/>
            <p14:sldId id="1399"/>
            <p14:sldId id="971"/>
            <p14:sldId id="997"/>
            <p14:sldId id="483"/>
            <p14:sldId id="986"/>
            <p14:sldId id="991"/>
            <p14:sldId id="989"/>
            <p14:sldId id="992"/>
            <p14:sldId id="990"/>
            <p14:sldId id="1400"/>
            <p14:sldId id="993"/>
            <p14:sldId id="988"/>
            <p14:sldId id="998"/>
            <p14:sldId id="999"/>
            <p14:sldId id="1000"/>
            <p14:sldId id="1001"/>
            <p14:sldId id="1391"/>
            <p14:sldId id="1392"/>
            <p14:sldId id="1393"/>
            <p14:sldId id="1121"/>
            <p14:sldId id="1186"/>
            <p14:sldId id="1002"/>
            <p14:sldId id="1003"/>
            <p14:sldId id="1004"/>
            <p14:sldId id="1005"/>
            <p14:sldId id="1394"/>
            <p14:sldId id="1006"/>
            <p14:sldId id="500"/>
            <p14:sldId id="1384"/>
            <p14:sldId id="1010"/>
            <p14:sldId id="1383"/>
            <p14:sldId id="1011"/>
            <p14:sldId id="1014"/>
            <p14:sldId id="1015"/>
            <p14:sldId id="1016"/>
            <p14:sldId id="1013"/>
            <p14:sldId id="1012"/>
            <p14:sldId id="1017"/>
            <p14:sldId id="1248"/>
          </p14:sldIdLst>
        </p14:section>
        <p14:section name="Module 12 - Operators 2" id="{C6ADFC70-ADC8-45F0-B3E5-69D96E61632B}">
          <p14:sldIdLst>
            <p14:sldId id="1266"/>
            <p14:sldId id="471"/>
            <p14:sldId id="1198"/>
            <p14:sldId id="472"/>
            <p14:sldId id="473"/>
            <p14:sldId id="474"/>
            <p14:sldId id="949"/>
            <p14:sldId id="478"/>
            <p14:sldId id="951"/>
            <p14:sldId id="476"/>
            <p14:sldId id="950"/>
            <p14:sldId id="964"/>
            <p14:sldId id="955"/>
            <p14:sldId id="1328"/>
            <p14:sldId id="1329"/>
            <p14:sldId id="953"/>
            <p14:sldId id="956"/>
            <p14:sldId id="1395"/>
            <p14:sldId id="957"/>
            <p14:sldId id="954"/>
            <p14:sldId id="958"/>
            <p14:sldId id="959"/>
            <p14:sldId id="960"/>
            <p14:sldId id="961"/>
            <p14:sldId id="962"/>
            <p14:sldId id="1249"/>
          </p14:sldIdLst>
        </p14:section>
        <p14:section name="Module 13 - Arrays" id="{66D43CAE-3839-4A89-95DD-9A7011FD8526}">
          <p14:sldIdLst>
            <p14:sldId id="1267"/>
            <p14:sldId id="1030"/>
            <p14:sldId id="1199"/>
            <p14:sldId id="1459"/>
            <p14:sldId id="1032"/>
            <p14:sldId id="1033"/>
            <p14:sldId id="1034"/>
            <p14:sldId id="1035"/>
            <p14:sldId id="1036"/>
            <p14:sldId id="1037"/>
            <p14:sldId id="1038"/>
            <p14:sldId id="1039"/>
            <p14:sldId id="1040"/>
            <p14:sldId id="1041"/>
            <p14:sldId id="1042"/>
            <p14:sldId id="1043"/>
            <p14:sldId id="1044"/>
            <p14:sldId id="1045"/>
            <p14:sldId id="1046"/>
            <p14:sldId id="1250"/>
          </p14:sldIdLst>
        </p14:section>
        <p14:section name="Module 14 - Hash Tables" id="{730C0011-7303-47CA-AB11-2E3598C1EC15}">
          <p14:sldIdLst>
            <p14:sldId id="1268"/>
            <p14:sldId id="1055"/>
            <p14:sldId id="1200"/>
            <p14:sldId id="1460"/>
            <p14:sldId id="1057"/>
            <p14:sldId id="1056"/>
            <p14:sldId id="1068"/>
            <p14:sldId id="1075"/>
            <p14:sldId id="1076"/>
            <p14:sldId id="1058"/>
            <p14:sldId id="1069"/>
            <p14:sldId id="1071"/>
            <p14:sldId id="1072"/>
            <p14:sldId id="1059"/>
            <p14:sldId id="1070"/>
            <p14:sldId id="1073"/>
            <p14:sldId id="1074"/>
            <p14:sldId id="1330"/>
            <p14:sldId id="1331"/>
            <p14:sldId id="1060"/>
            <p14:sldId id="1063"/>
            <p14:sldId id="1064"/>
            <p14:sldId id="1065"/>
            <p14:sldId id="1401"/>
            <p14:sldId id="1061"/>
            <p14:sldId id="1078"/>
            <p14:sldId id="1251"/>
          </p14:sldIdLst>
        </p14:section>
        <p14:section name="Module 15 - Flow Control" id="{571AC022-C09D-4412-83DF-96C9ECDB538B}">
          <p14:sldIdLst>
            <p14:sldId id="1269"/>
            <p14:sldId id="501"/>
            <p14:sldId id="1201"/>
            <p14:sldId id="502"/>
            <p14:sldId id="1423"/>
            <p14:sldId id="1425"/>
            <p14:sldId id="1420"/>
            <p14:sldId id="1430"/>
            <p14:sldId id="1082"/>
            <p14:sldId id="1426"/>
            <p14:sldId id="1421"/>
            <p14:sldId id="1431"/>
            <p14:sldId id="1427"/>
            <p14:sldId id="1422"/>
            <p14:sldId id="1432"/>
            <p14:sldId id="1428"/>
            <p14:sldId id="1424"/>
            <p14:sldId id="1433"/>
            <p14:sldId id="1464"/>
            <p14:sldId id="1429"/>
            <p14:sldId id="1434"/>
            <p14:sldId id="1084"/>
            <p14:sldId id="1402"/>
            <p14:sldId id="505"/>
            <p14:sldId id="1085"/>
            <p14:sldId id="1435"/>
            <p14:sldId id="1436"/>
            <p14:sldId id="1437"/>
            <p14:sldId id="1438"/>
            <p14:sldId id="1439"/>
            <p14:sldId id="1086"/>
            <p14:sldId id="1370"/>
            <p14:sldId id="1087"/>
            <p14:sldId id="1088"/>
            <p14:sldId id="1089"/>
            <p14:sldId id="1441"/>
            <p14:sldId id="1440"/>
            <p14:sldId id="1091"/>
            <p14:sldId id="1092"/>
            <p14:sldId id="1093"/>
            <p14:sldId id="1094"/>
            <p14:sldId id="1095"/>
            <p14:sldId id="1462"/>
            <p14:sldId id="1096"/>
            <p14:sldId id="1097"/>
            <p14:sldId id="1418"/>
            <p14:sldId id="1463"/>
            <p14:sldId id="1100"/>
            <p14:sldId id="1419"/>
            <p14:sldId id="1098"/>
            <p14:sldId id="1332"/>
            <p14:sldId id="1103"/>
            <p14:sldId id="1104"/>
            <p14:sldId id="1105"/>
            <p14:sldId id="1333"/>
            <p14:sldId id="1107"/>
            <p14:sldId id="1334"/>
            <p14:sldId id="1109"/>
            <p14:sldId id="1110"/>
            <p14:sldId id="1111"/>
            <p14:sldId id="1336"/>
            <p14:sldId id="1116"/>
            <p14:sldId id="651"/>
            <p14:sldId id="508"/>
            <p14:sldId id="1118"/>
            <p14:sldId id="1119"/>
            <p14:sldId id="1403"/>
            <p14:sldId id="1252"/>
          </p14:sldIdLst>
        </p14:section>
        <p14:section name="Module 16 - Scope" id="{6DF92E07-F9AC-45E7-837B-16A0F58576E8}">
          <p14:sldIdLst>
            <p14:sldId id="1270"/>
            <p14:sldId id="522"/>
            <p14:sldId id="1202"/>
            <p14:sldId id="1125"/>
            <p14:sldId id="1122"/>
            <p14:sldId id="1123"/>
            <p14:sldId id="1124"/>
            <p14:sldId id="1457"/>
            <p14:sldId id="1126"/>
            <p14:sldId id="523"/>
            <p14:sldId id="1127"/>
            <p14:sldId id="1374"/>
            <p14:sldId id="1373"/>
            <p14:sldId id="1129"/>
            <p14:sldId id="525"/>
            <p14:sldId id="526"/>
            <p14:sldId id="1130"/>
            <p14:sldId id="1132"/>
            <p14:sldId id="1458"/>
            <p14:sldId id="1133"/>
            <p14:sldId id="1137"/>
            <p14:sldId id="1134"/>
            <p14:sldId id="1138"/>
            <p14:sldId id="1363"/>
            <p14:sldId id="1139"/>
            <p14:sldId id="1362"/>
            <p14:sldId id="1365"/>
            <p14:sldId id="1140"/>
            <p14:sldId id="1253"/>
          </p14:sldIdLst>
        </p14:section>
        <p14:section name="Module 17 - Modules" id="{09A98626-0FD7-4A96-9351-937F54392CE3}">
          <p14:sldIdLst>
            <p14:sldId id="1271"/>
            <p14:sldId id="527"/>
            <p14:sldId id="1204"/>
            <p14:sldId id="528"/>
            <p14:sldId id="1171"/>
            <p14:sldId id="1172"/>
            <p14:sldId id="1173"/>
            <p14:sldId id="1156"/>
            <p14:sldId id="1144"/>
            <p14:sldId id="1145"/>
            <p14:sldId id="1396"/>
            <p14:sldId id="1162"/>
            <p14:sldId id="1163"/>
            <p14:sldId id="1164"/>
            <p14:sldId id="1146"/>
            <p14:sldId id="580"/>
            <p14:sldId id="1165"/>
            <p14:sldId id="1159"/>
            <p14:sldId id="1167"/>
            <p14:sldId id="1147"/>
            <p14:sldId id="584"/>
            <p14:sldId id="1168"/>
            <p14:sldId id="1157"/>
            <p14:sldId id="585"/>
            <p14:sldId id="1148"/>
            <p14:sldId id="1149"/>
            <p14:sldId id="1254"/>
            <p14:sldId id="1468"/>
            <p14:sldId id="1469"/>
            <p14:sldId id="1470"/>
          </p14:sldIdLst>
        </p14:section>
        <p14:section name="Closing" id="{045AD805-FB9A-4F2D-82E5-1D4665116AB7}">
          <p14:sldIdLst>
            <p14:sldId id="1272"/>
            <p14:sldId id="663"/>
          </p14:sldIdLst>
        </p14:section>
      </p14:sectionLst>
    </p:ext>
    <p:ext uri="{EFAFB233-063F-42B5-8137-9DF3F51BA10A}">
      <p15:sldGuideLst xmlns:p15="http://schemas.microsoft.com/office/powerpoint/2012/main">
        <p15:guide id="1" orient="horz" pos="4296" userDrawn="1">
          <p15:clr>
            <a:srgbClr val="A4A3A4"/>
          </p15:clr>
        </p15:guide>
        <p15:guide id="2"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Siepser" initials="GS" lastIdx="7" clrIdx="0">
    <p:extLst>
      <p:ext uri="{19B8F6BF-5375-455C-9EA6-DF929625EA0E}">
        <p15:presenceInfo xmlns:p15="http://schemas.microsoft.com/office/powerpoint/2012/main" userId="S-1-5-21-124525095-708259637-1543119021-5934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2E7"/>
    <a:srgbClr val="FF9933"/>
    <a:srgbClr val="FF0000"/>
    <a:srgbClr val="012456"/>
    <a:srgbClr val="54C659"/>
    <a:srgbClr val="FF3300"/>
    <a:srgbClr val="D0D8E8"/>
    <a:srgbClr val="277EB5"/>
    <a:srgbClr val="4F81BD"/>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1" autoAdjust="0"/>
    <p:restoredTop sz="69253" autoAdjust="0"/>
  </p:normalViewPr>
  <p:slideViewPr>
    <p:cSldViewPr snapToGrid="0" snapToObjects="1">
      <p:cViewPr varScale="1">
        <p:scale>
          <a:sx n="43" d="100"/>
          <a:sy n="43" d="100"/>
        </p:scale>
        <p:origin x="1328" y="36"/>
      </p:cViewPr>
      <p:guideLst>
        <p:guide orient="horz" pos="4296"/>
        <p:guide/>
        <p:guide orient="horz" pos="2160"/>
      </p:guideLst>
    </p:cSldViewPr>
  </p:slideViewPr>
  <p:outlineViewPr>
    <p:cViewPr>
      <p:scale>
        <a:sx n="33" d="100"/>
        <a:sy n="33" d="100"/>
      </p:scale>
      <p:origin x="0" y="-390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3" d="2"/>
        <a:sy n="3" d="2"/>
      </p:scale>
      <p:origin x="0" y="0"/>
    </p:cViewPr>
  </p:notesTextViewPr>
  <p:sorterViewPr>
    <p:cViewPr>
      <p:scale>
        <a:sx n="100" d="100"/>
        <a:sy n="100" d="100"/>
      </p:scale>
      <p:origin x="0" y="-78756"/>
    </p:cViewPr>
  </p:sorterViewPr>
  <p:notesViewPr>
    <p:cSldViewPr snapToGrid="0" snapToObjects="1">
      <p:cViewPr>
        <p:scale>
          <a:sx n="75" d="100"/>
          <a:sy n="75" d="100"/>
        </p:scale>
        <p:origin x="4092" y="34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170" Type="http://schemas.openxmlformats.org/officeDocument/2006/relationships/slide" Target="slides/slide166.xml"/><Relationship Id="rId268" Type="http://schemas.openxmlformats.org/officeDocument/2006/relationships/slide" Target="slides/slide264.xml"/><Relationship Id="rId475" Type="http://schemas.openxmlformats.org/officeDocument/2006/relationships/slide" Target="slides/slide471.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279" Type="http://schemas.openxmlformats.org/officeDocument/2006/relationships/slide" Target="slides/slide275.xml"/><Relationship Id="rId486" Type="http://schemas.openxmlformats.org/officeDocument/2006/relationships/slide" Target="slides/slide482.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497" Type="http://schemas.openxmlformats.org/officeDocument/2006/relationships/slide" Target="slides/slide493.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424" Type="http://schemas.openxmlformats.org/officeDocument/2006/relationships/slide" Target="slides/slide420.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228" Type="http://schemas.openxmlformats.org/officeDocument/2006/relationships/slide" Target="slides/slide224.xml"/><Relationship Id="rId435" Type="http://schemas.openxmlformats.org/officeDocument/2006/relationships/slide" Target="slides/slide431.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292" Type="http://schemas.openxmlformats.org/officeDocument/2006/relationships/slide" Target="slides/slide288.xml"/><Relationship Id="rId306" Type="http://schemas.openxmlformats.org/officeDocument/2006/relationships/slide" Target="slides/slide302.xml"/><Relationship Id="rId87" Type="http://schemas.openxmlformats.org/officeDocument/2006/relationships/slide" Target="slides/slide83.xml"/><Relationship Id="rId513" Type="http://schemas.openxmlformats.org/officeDocument/2006/relationships/slide" Target="slides/slide509.xml"/><Relationship Id="rId597" Type="http://schemas.openxmlformats.org/officeDocument/2006/relationships/slide" Target="slides/slide593.xml"/><Relationship Id="rId152" Type="http://schemas.openxmlformats.org/officeDocument/2006/relationships/slide" Target="slides/slide148.xml"/><Relationship Id="rId457" Type="http://schemas.openxmlformats.org/officeDocument/2006/relationships/slide" Target="slides/slide453.xml"/><Relationship Id="rId14" Type="http://schemas.openxmlformats.org/officeDocument/2006/relationships/slide" Target="slides/slide10.xml"/><Relationship Id="rId317" Type="http://schemas.openxmlformats.org/officeDocument/2006/relationships/slide" Target="slides/slide313.xml"/><Relationship Id="rId524" Type="http://schemas.openxmlformats.org/officeDocument/2006/relationships/slide" Target="slides/slide520.xml"/><Relationship Id="rId98" Type="http://schemas.openxmlformats.org/officeDocument/2006/relationships/slide" Target="slides/slide94.xml"/><Relationship Id="rId163" Type="http://schemas.openxmlformats.org/officeDocument/2006/relationships/slide" Target="slides/slide159.xml"/><Relationship Id="rId370" Type="http://schemas.openxmlformats.org/officeDocument/2006/relationships/slide" Target="slides/slide366.xml"/><Relationship Id="rId230" Type="http://schemas.openxmlformats.org/officeDocument/2006/relationships/slide" Target="slides/slide226.xml"/><Relationship Id="rId468" Type="http://schemas.openxmlformats.org/officeDocument/2006/relationships/slide" Target="slides/slide464.xml"/><Relationship Id="rId25" Type="http://schemas.openxmlformats.org/officeDocument/2006/relationships/slide" Target="slides/slide21.xml"/><Relationship Id="rId328" Type="http://schemas.openxmlformats.org/officeDocument/2006/relationships/slide" Target="slides/slide324.xml"/><Relationship Id="rId535" Type="http://schemas.openxmlformats.org/officeDocument/2006/relationships/slide" Target="slides/slide531.xml"/><Relationship Id="rId132" Type="http://schemas.openxmlformats.org/officeDocument/2006/relationships/slide" Target="slides/slide128.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slide" Target="slides/slide598.xml"/><Relationship Id="rId241" Type="http://schemas.openxmlformats.org/officeDocument/2006/relationships/slide" Target="slides/slide237.xml"/><Relationship Id="rId437" Type="http://schemas.openxmlformats.org/officeDocument/2006/relationships/slide" Target="slides/slide433.xml"/><Relationship Id="rId479" Type="http://schemas.openxmlformats.org/officeDocument/2006/relationships/slide" Target="slides/slide475.xml"/><Relationship Id="rId36" Type="http://schemas.openxmlformats.org/officeDocument/2006/relationships/slide" Target="slides/slide32.xml"/><Relationship Id="rId283" Type="http://schemas.openxmlformats.org/officeDocument/2006/relationships/slide" Target="slides/slide279.xml"/><Relationship Id="rId339" Type="http://schemas.openxmlformats.org/officeDocument/2006/relationships/slide" Target="slides/slide335.xml"/><Relationship Id="rId490" Type="http://schemas.openxmlformats.org/officeDocument/2006/relationships/slide" Target="slides/slide486.xml"/><Relationship Id="rId504" Type="http://schemas.openxmlformats.org/officeDocument/2006/relationships/slide" Target="slides/slide500.xml"/><Relationship Id="rId546" Type="http://schemas.openxmlformats.org/officeDocument/2006/relationships/slide" Target="slides/slide542.xml"/><Relationship Id="rId78" Type="http://schemas.openxmlformats.org/officeDocument/2006/relationships/slide" Target="slides/slide74.xml"/><Relationship Id="rId101" Type="http://schemas.openxmlformats.org/officeDocument/2006/relationships/slide" Target="slides/slide97.xml"/><Relationship Id="rId143" Type="http://schemas.openxmlformats.org/officeDocument/2006/relationships/slide" Target="slides/slide139.xml"/><Relationship Id="rId185" Type="http://schemas.openxmlformats.org/officeDocument/2006/relationships/slide" Target="slides/slide181.xml"/><Relationship Id="rId350" Type="http://schemas.openxmlformats.org/officeDocument/2006/relationships/slide" Target="slides/slide346.xml"/><Relationship Id="rId406" Type="http://schemas.openxmlformats.org/officeDocument/2006/relationships/slide" Target="slides/slide402.xml"/><Relationship Id="rId588" Type="http://schemas.openxmlformats.org/officeDocument/2006/relationships/slide" Target="slides/slide584.xml"/><Relationship Id="rId9" Type="http://schemas.openxmlformats.org/officeDocument/2006/relationships/slide" Target="slides/slide5.xml"/><Relationship Id="rId210" Type="http://schemas.openxmlformats.org/officeDocument/2006/relationships/slide" Target="slides/slide206.xml"/><Relationship Id="rId392" Type="http://schemas.openxmlformats.org/officeDocument/2006/relationships/slide" Target="slides/slide388.xml"/><Relationship Id="rId448" Type="http://schemas.openxmlformats.org/officeDocument/2006/relationships/slide" Target="slides/slide444.xml"/><Relationship Id="rId613" Type="http://schemas.openxmlformats.org/officeDocument/2006/relationships/handoutMaster" Target="handoutMasters/handoutMaster1.xml"/><Relationship Id="rId252" Type="http://schemas.openxmlformats.org/officeDocument/2006/relationships/slide" Target="slides/slide24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47" Type="http://schemas.openxmlformats.org/officeDocument/2006/relationships/slide" Target="slides/slide43.xml"/><Relationship Id="rId89" Type="http://schemas.openxmlformats.org/officeDocument/2006/relationships/slide" Target="slides/slide85.xml"/><Relationship Id="rId112" Type="http://schemas.openxmlformats.org/officeDocument/2006/relationships/slide" Target="slides/slide108.xml"/><Relationship Id="rId154" Type="http://schemas.openxmlformats.org/officeDocument/2006/relationships/slide" Target="slides/slide150.xml"/><Relationship Id="rId361" Type="http://schemas.openxmlformats.org/officeDocument/2006/relationships/slide" Target="slides/slide357.xml"/><Relationship Id="rId557" Type="http://schemas.openxmlformats.org/officeDocument/2006/relationships/slide" Target="slides/slide553.xml"/><Relationship Id="rId599" Type="http://schemas.openxmlformats.org/officeDocument/2006/relationships/slide" Target="slides/slide595.xml"/><Relationship Id="rId196" Type="http://schemas.openxmlformats.org/officeDocument/2006/relationships/slide" Target="slides/slide192.xml"/><Relationship Id="rId417" Type="http://schemas.openxmlformats.org/officeDocument/2006/relationships/slide" Target="slides/slide413.xml"/><Relationship Id="rId459" Type="http://schemas.openxmlformats.org/officeDocument/2006/relationships/slide" Target="slides/slide455.xml"/><Relationship Id="rId16" Type="http://schemas.openxmlformats.org/officeDocument/2006/relationships/slide" Target="slides/slide12.xml"/><Relationship Id="rId221" Type="http://schemas.openxmlformats.org/officeDocument/2006/relationships/slide" Target="slides/slide217.xml"/><Relationship Id="rId263" Type="http://schemas.openxmlformats.org/officeDocument/2006/relationships/slide" Target="slides/slide259.xml"/><Relationship Id="rId319" Type="http://schemas.openxmlformats.org/officeDocument/2006/relationships/slide" Target="slides/slide315.xml"/><Relationship Id="rId470" Type="http://schemas.openxmlformats.org/officeDocument/2006/relationships/slide" Target="slides/slide466.xml"/><Relationship Id="rId526" Type="http://schemas.openxmlformats.org/officeDocument/2006/relationships/slide" Target="slides/slide522.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165" Type="http://schemas.openxmlformats.org/officeDocument/2006/relationships/slide" Target="slides/slide161.xml"/><Relationship Id="rId372" Type="http://schemas.openxmlformats.org/officeDocument/2006/relationships/slide" Target="slides/slide368.xml"/><Relationship Id="rId428" Type="http://schemas.openxmlformats.org/officeDocument/2006/relationships/slide" Target="slides/slide424.xml"/><Relationship Id="rId232" Type="http://schemas.openxmlformats.org/officeDocument/2006/relationships/slide" Target="slides/slide228.xml"/><Relationship Id="rId274" Type="http://schemas.openxmlformats.org/officeDocument/2006/relationships/slide" Target="slides/slide270.xml"/><Relationship Id="rId481" Type="http://schemas.openxmlformats.org/officeDocument/2006/relationships/slide" Target="slides/slide477.xml"/><Relationship Id="rId27" Type="http://schemas.openxmlformats.org/officeDocument/2006/relationships/slide" Target="slides/slide23.xml"/><Relationship Id="rId69" Type="http://schemas.openxmlformats.org/officeDocument/2006/relationships/slide" Target="slides/slide65.xml"/><Relationship Id="rId134" Type="http://schemas.openxmlformats.org/officeDocument/2006/relationships/slide" Target="slides/slide130.xml"/><Relationship Id="rId537" Type="http://schemas.openxmlformats.org/officeDocument/2006/relationships/slide" Target="slides/slide533.xml"/><Relationship Id="rId579" Type="http://schemas.openxmlformats.org/officeDocument/2006/relationships/slide" Target="slides/slide575.xml"/><Relationship Id="rId80" Type="http://schemas.openxmlformats.org/officeDocument/2006/relationships/slide" Target="slides/slide76.xml"/><Relationship Id="rId176" Type="http://schemas.openxmlformats.org/officeDocument/2006/relationships/slide" Target="slides/slide172.xml"/><Relationship Id="rId341" Type="http://schemas.openxmlformats.org/officeDocument/2006/relationships/slide" Target="slides/slide337.xml"/><Relationship Id="rId383" Type="http://schemas.openxmlformats.org/officeDocument/2006/relationships/slide" Target="slides/slide379.xml"/><Relationship Id="rId439" Type="http://schemas.openxmlformats.org/officeDocument/2006/relationships/slide" Target="slides/slide435.xml"/><Relationship Id="rId590" Type="http://schemas.openxmlformats.org/officeDocument/2006/relationships/slide" Target="slides/slide586.xml"/><Relationship Id="rId604" Type="http://schemas.openxmlformats.org/officeDocument/2006/relationships/slide" Target="slides/slide600.xml"/><Relationship Id="rId201" Type="http://schemas.openxmlformats.org/officeDocument/2006/relationships/slide" Target="slides/slide197.xml"/><Relationship Id="rId243" Type="http://schemas.openxmlformats.org/officeDocument/2006/relationships/slide" Target="slides/slide239.xml"/><Relationship Id="rId285" Type="http://schemas.openxmlformats.org/officeDocument/2006/relationships/slide" Target="slides/slide281.xml"/><Relationship Id="rId450" Type="http://schemas.openxmlformats.org/officeDocument/2006/relationships/slide" Target="slides/slide446.xml"/><Relationship Id="rId506" Type="http://schemas.openxmlformats.org/officeDocument/2006/relationships/slide" Target="slides/slide502.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492" Type="http://schemas.openxmlformats.org/officeDocument/2006/relationships/slide" Target="slides/slide488.xml"/><Relationship Id="rId548" Type="http://schemas.openxmlformats.org/officeDocument/2006/relationships/slide" Target="slides/slide544.xml"/><Relationship Id="rId91" Type="http://schemas.openxmlformats.org/officeDocument/2006/relationships/slide" Target="slides/slide87.xml"/><Relationship Id="rId145" Type="http://schemas.openxmlformats.org/officeDocument/2006/relationships/slide" Target="slides/slide141.xml"/><Relationship Id="rId187" Type="http://schemas.openxmlformats.org/officeDocument/2006/relationships/slide" Target="slides/slide183.xml"/><Relationship Id="rId352" Type="http://schemas.openxmlformats.org/officeDocument/2006/relationships/slide" Target="slides/slide348.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presProps" Target="presProps.xml"/><Relationship Id="rId212" Type="http://schemas.openxmlformats.org/officeDocument/2006/relationships/slide" Target="slides/slide208.xml"/><Relationship Id="rId254" Type="http://schemas.openxmlformats.org/officeDocument/2006/relationships/slide" Target="slides/slide250.xml"/><Relationship Id="rId49" Type="http://schemas.openxmlformats.org/officeDocument/2006/relationships/slide" Target="slides/slide45.xml"/><Relationship Id="rId114" Type="http://schemas.openxmlformats.org/officeDocument/2006/relationships/slide" Target="slides/slide110.xml"/><Relationship Id="rId296" Type="http://schemas.openxmlformats.org/officeDocument/2006/relationships/slide" Target="slides/slide292.xml"/><Relationship Id="rId461" Type="http://schemas.openxmlformats.org/officeDocument/2006/relationships/slide" Target="slides/slide457.xml"/><Relationship Id="rId517" Type="http://schemas.openxmlformats.org/officeDocument/2006/relationships/slide" Target="slides/slide513.xml"/><Relationship Id="rId559" Type="http://schemas.openxmlformats.org/officeDocument/2006/relationships/slide" Target="slides/slide555.xml"/><Relationship Id="rId60" Type="http://schemas.openxmlformats.org/officeDocument/2006/relationships/slide" Target="slides/slide56.xml"/><Relationship Id="rId156" Type="http://schemas.openxmlformats.org/officeDocument/2006/relationships/slide" Target="slides/slide152.xml"/><Relationship Id="rId198" Type="http://schemas.openxmlformats.org/officeDocument/2006/relationships/slide" Target="slides/slide194.xml"/><Relationship Id="rId321" Type="http://schemas.openxmlformats.org/officeDocument/2006/relationships/slide" Target="slides/slide317.xml"/><Relationship Id="rId363" Type="http://schemas.openxmlformats.org/officeDocument/2006/relationships/slide" Target="slides/slide359.xml"/><Relationship Id="rId419" Type="http://schemas.openxmlformats.org/officeDocument/2006/relationships/slide" Target="slides/slide415.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18" Type="http://schemas.openxmlformats.org/officeDocument/2006/relationships/slide" Target="slides/slide14.xml"/><Relationship Id="rId265" Type="http://schemas.openxmlformats.org/officeDocument/2006/relationships/slide" Target="slides/slide261.xml"/><Relationship Id="rId472" Type="http://schemas.openxmlformats.org/officeDocument/2006/relationships/slide" Target="slides/slide468.xml"/><Relationship Id="rId528" Type="http://schemas.openxmlformats.org/officeDocument/2006/relationships/slide" Target="slides/slide524.xml"/><Relationship Id="rId125" Type="http://schemas.openxmlformats.org/officeDocument/2006/relationships/slide" Target="slides/slide121.xml"/><Relationship Id="rId167" Type="http://schemas.openxmlformats.org/officeDocument/2006/relationships/slide" Target="slides/slide163.xml"/><Relationship Id="rId332" Type="http://schemas.openxmlformats.org/officeDocument/2006/relationships/slide" Target="slides/slide328.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76" Type="http://schemas.openxmlformats.org/officeDocument/2006/relationships/slide" Target="slides/slide272.xml"/><Relationship Id="rId441" Type="http://schemas.openxmlformats.org/officeDocument/2006/relationships/slide" Target="slides/slide437.xml"/><Relationship Id="rId483" Type="http://schemas.openxmlformats.org/officeDocument/2006/relationships/slide" Target="slides/slide479.xml"/><Relationship Id="rId539" Type="http://schemas.openxmlformats.org/officeDocument/2006/relationships/slide" Target="slides/slide535.xml"/><Relationship Id="rId40" Type="http://schemas.openxmlformats.org/officeDocument/2006/relationships/slide" Target="slides/slide36.xml"/><Relationship Id="rId136" Type="http://schemas.openxmlformats.org/officeDocument/2006/relationships/slide" Target="slides/slide132.xml"/><Relationship Id="rId178" Type="http://schemas.openxmlformats.org/officeDocument/2006/relationships/slide" Target="slides/slide174.xml"/><Relationship Id="rId301" Type="http://schemas.openxmlformats.org/officeDocument/2006/relationships/slide" Target="slides/slide297.xml"/><Relationship Id="rId343" Type="http://schemas.openxmlformats.org/officeDocument/2006/relationships/slide" Target="slides/slide339.xml"/><Relationship Id="rId550" Type="http://schemas.openxmlformats.org/officeDocument/2006/relationships/slide" Target="slides/slide546.xml"/><Relationship Id="rId82" Type="http://schemas.openxmlformats.org/officeDocument/2006/relationships/slide" Target="slides/slide78.xml"/><Relationship Id="rId203" Type="http://schemas.openxmlformats.org/officeDocument/2006/relationships/slide" Target="slides/slide199.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slide" Target="slides/slide602.xml"/><Relationship Id="rId245" Type="http://schemas.openxmlformats.org/officeDocument/2006/relationships/slide" Target="slides/slide241.xml"/><Relationship Id="rId287" Type="http://schemas.openxmlformats.org/officeDocument/2006/relationships/slide" Target="slides/slide283.xml"/><Relationship Id="rId410" Type="http://schemas.openxmlformats.org/officeDocument/2006/relationships/slide" Target="slides/slide406.xml"/><Relationship Id="rId452" Type="http://schemas.openxmlformats.org/officeDocument/2006/relationships/slide" Target="slides/slide448.xml"/><Relationship Id="rId494" Type="http://schemas.openxmlformats.org/officeDocument/2006/relationships/slide" Target="slides/slide490.xml"/><Relationship Id="rId508" Type="http://schemas.openxmlformats.org/officeDocument/2006/relationships/slide" Target="slides/slide504.xml"/><Relationship Id="rId105" Type="http://schemas.openxmlformats.org/officeDocument/2006/relationships/slide" Target="slides/slide101.xml"/><Relationship Id="rId147" Type="http://schemas.openxmlformats.org/officeDocument/2006/relationships/slide" Target="slides/slide143.xml"/><Relationship Id="rId312" Type="http://schemas.openxmlformats.org/officeDocument/2006/relationships/slide" Target="slides/slide308.xml"/><Relationship Id="rId354" Type="http://schemas.openxmlformats.org/officeDocument/2006/relationships/slide" Target="slides/slide350.xml"/><Relationship Id="rId51" Type="http://schemas.openxmlformats.org/officeDocument/2006/relationships/slide" Target="slides/slide47.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561" Type="http://schemas.openxmlformats.org/officeDocument/2006/relationships/slide" Target="slides/slide557.xml"/><Relationship Id="rId617" Type="http://schemas.openxmlformats.org/officeDocument/2006/relationships/theme" Target="theme/theme1.xml"/><Relationship Id="rId214" Type="http://schemas.openxmlformats.org/officeDocument/2006/relationships/slide" Target="slides/slide210.xml"/><Relationship Id="rId256" Type="http://schemas.openxmlformats.org/officeDocument/2006/relationships/slide" Target="slides/slide252.xml"/><Relationship Id="rId298" Type="http://schemas.openxmlformats.org/officeDocument/2006/relationships/slide" Target="slides/slide294.xml"/><Relationship Id="rId421" Type="http://schemas.openxmlformats.org/officeDocument/2006/relationships/slide" Target="slides/slide417.xml"/><Relationship Id="rId463" Type="http://schemas.openxmlformats.org/officeDocument/2006/relationships/slide" Target="slides/slide459.xml"/><Relationship Id="rId519" Type="http://schemas.openxmlformats.org/officeDocument/2006/relationships/slide" Target="slides/slide515.xml"/><Relationship Id="rId116" Type="http://schemas.openxmlformats.org/officeDocument/2006/relationships/slide" Target="slides/slide112.xml"/><Relationship Id="rId158" Type="http://schemas.openxmlformats.org/officeDocument/2006/relationships/slide" Target="slides/slide154.xml"/><Relationship Id="rId323" Type="http://schemas.openxmlformats.org/officeDocument/2006/relationships/slide" Target="slides/slide319.xml"/><Relationship Id="rId530" Type="http://schemas.openxmlformats.org/officeDocument/2006/relationships/slide" Target="slides/slide526.xml"/><Relationship Id="rId20" Type="http://schemas.openxmlformats.org/officeDocument/2006/relationships/slide" Target="slides/slide16.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267" Type="http://schemas.openxmlformats.org/officeDocument/2006/relationships/slide" Target="slides/slide263.xml"/><Relationship Id="rId432" Type="http://schemas.openxmlformats.org/officeDocument/2006/relationships/slide" Target="slides/slide428.xml"/><Relationship Id="rId474" Type="http://schemas.openxmlformats.org/officeDocument/2006/relationships/slide" Target="slides/slide470.xml"/><Relationship Id="rId127" Type="http://schemas.openxmlformats.org/officeDocument/2006/relationships/slide" Target="slides/slide123.xml"/><Relationship Id="rId31" Type="http://schemas.openxmlformats.org/officeDocument/2006/relationships/slide" Target="slides/slide27.xml"/><Relationship Id="rId73" Type="http://schemas.openxmlformats.org/officeDocument/2006/relationships/slide" Target="slides/slide69.xml"/><Relationship Id="rId169" Type="http://schemas.openxmlformats.org/officeDocument/2006/relationships/slide" Target="slides/slide165.xml"/><Relationship Id="rId334" Type="http://schemas.openxmlformats.org/officeDocument/2006/relationships/slide" Target="slides/slide330.xml"/><Relationship Id="rId376" Type="http://schemas.openxmlformats.org/officeDocument/2006/relationships/slide" Target="slides/slide372.xml"/><Relationship Id="rId541" Type="http://schemas.openxmlformats.org/officeDocument/2006/relationships/slide" Target="slides/slide537.xml"/><Relationship Id="rId583" Type="http://schemas.openxmlformats.org/officeDocument/2006/relationships/slide" Target="slides/slide579.xml"/><Relationship Id="rId4" Type="http://schemas.openxmlformats.org/officeDocument/2006/relationships/slideMaster" Target="slideMasters/slideMaster1.xml"/><Relationship Id="rId180" Type="http://schemas.openxmlformats.org/officeDocument/2006/relationships/slide" Target="slides/slide176.xml"/><Relationship Id="rId236" Type="http://schemas.openxmlformats.org/officeDocument/2006/relationships/slide" Target="slides/slide232.xml"/><Relationship Id="rId278" Type="http://schemas.openxmlformats.org/officeDocument/2006/relationships/slide" Target="slides/slide274.xml"/><Relationship Id="rId401" Type="http://schemas.openxmlformats.org/officeDocument/2006/relationships/slide" Target="slides/slide397.xml"/><Relationship Id="rId443" Type="http://schemas.openxmlformats.org/officeDocument/2006/relationships/slide" Target="slides/slide439.xml"/><Relationship Id="rId303" Type="http://schemas.openxmlformats.org/officeDocument/2006/relationships/slide" Target="slides/slide299.xml"/><Relationship Id="rId485" Type="http://schemas.openxmlformats.org/officeDocument/2006/relationships/slide" Target="slides/slide48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387" Type="http://schemas.openxmlformats.org/officeDocument/2006/relationships/slide" Target="slides/slide383.xml"/><Relationship Id="rId510" Type="http://schemas.openxmlformats.org/officeDocument/2006/relationships/slide" Target="slides/slide506.xml"/><Relationship Id="rId552" Type="http://schemas.openxmlformats.org/officeDocument/2006/relationships/slide" Target="slides/slide548.xml"/><Relationship Id="rId594" Type="http://schemas.openxmlformats.org/officeDocument/2006/relationships/slide" Target="slides/slide590.xml"/><Relationship Id="rId608" Type="http://schemas.openxmlformats.org/officeDocument/2006/relationships/slide" Target="slides/slide60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412" Type="http://schemas.openxmlformats.org/officeDocument/2006/relationships/slide" Target="slides/slide408.xml"/><Relationship Id="rId107" Type="http://schemas.openxmlformats.org/officeDocument/2006/relationships/slide" Target="slides/slide103.xml"/><Relationship Id="rId289" Type="http://schemas.openxmlformats.org/officeDocument/2006/relationships/slide" Target="slides/slide285.xml"/><Relationship Id="rId454" Type="http://schemas.openxmlformats.org/officeDocument/2006/relationships/slide" Target="slides/slide450.xml"/><Relationship Id="rId496" Type="http://schemas.openxmlformats.org/officeDocument/2006/relationships/slide" Target="slides/slide492.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398" Type="http://schemas.openxmlformats.org/officeDocument/2006/relationships/slide" Target="slides/slide394.xml"/><Relationship Id="rId521" Type="http://schemas.openxmlformats.org/officeDocument/2006/relationships/slide" Target="slides/slide517.xml"/><Relationship Id="rId563" Type="http://schemas.openxmlformats.org/officeDocument/2006/relationships/slide" Target="slides/slide559.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423" Type="http://schemas.openxmlformats.org/officeDocument/2006/relationships/slide" Target="slides/slide419.xml"/><Relationship Id="rId258" Type="http://schemas.openxmlformats.org/officeDocument/2006/relationships/slide" Target="slides/slide254.xml"/><Relationship Id="rId465" Type="http://schemas.openxmlformats.org/officeDocument/2006/relationships/slide" Target="slides/slide461.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367" Type="http://schemas.openxmlformats.org/officeDocument/2006/relationships/slide" Target="slides/slide363.xml"/><Relationship Id="rId532" Type="http://schemas.openxmlformats.org/officeDocument/2006/relationships/slide" Target="slides/slide528.xml"/><Relationship Id="rId574" Type="http://schemas.openxmlformats.org/officeDocument/2006/relationships/slide" Target="slides/slide570.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434" Type="http://schemas.openxmlformats.org/officeDocument/2006/relationships/slide" Target="slides/slide430.xml"/><Relationship Id="rId476" Type="http://schemas.openxmlformats.org/officeDocument/2006/relationships/slide" Target="slides/slide472.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501" Type="http://schemas.openxmlformats.org/officeDocument/2006/relationships/slide" Target="slides/slide497.xml"/><Relationship Id="rId543" Type="http://schemas.openxmlformats.org/officeDocument/2006/relationships/slide" Target="slides/slide539.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378" Type="http://schemas.openxmlformats.org/officeDocument/2006/relationships/slide" Target="slides/slide374.xml"/><Relationship Id="rId403" Type="http://schemas.openxmlformats.org/officeDocument/2006/relationships/slide" Target="slides/slide399.xml"/><Relationship Id="rId585" Type="http://schemas.openxmlformats.org/officeDocument/2006/relationships/slide" Target="slides/slide581.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487" Type="http://schemas.openxmlformats.org/officeDocument/2006/relationships/slide" Target="slides/slide483.xml"/><Relationship Id="rId610" Type="http://schemas.openxmlformats.org/officeDocument/2006/relationships/slide" Target="slides/slide606.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512" Type="http://schemas.openxmlformats.org/officeDocument/2006/relationships/slide" Target="slides/slide508.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54" Type="http://schemas.openxmlformats.org/officeDocument/2006/relationships/slide" Target="slides/slide550.xml"/><Relationship Id="rId596" Type="http://schemas.openxmlformats.org/officeDocument/2006/relationships/slide" Target="slides/slide592.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414" Type="http://schemas.openxmlformats.org/officeDocument/2006/relationships/slide" Target="slides/slide410.xml"/><Relationship Id="rId456" Type="http://schemas.openxmlformats.org/officeDocument/2006/relationships/slide" Target="slides/slide452.xml"/><Relationship Id="rId498" Type="http://schemas.openxmlformats.org/officeDocument/2006/relationships/slide" Target="slides/slide49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23" Type="http://schemas.openxmlformats.org/officeDocument/2006/relationships/slide" Target="slides/slide519.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162" Type="http://schemas.openxmlformats.org/officeDocument/2006/relationships/slide" Target="slides/slide158.xml"/><Relationship Id="rId218" Type="http://schemas.openxmlformats.org/officeDocument/2006/relationships/slide" Target="slides/slide214.xml"/><Relationship Id="rId425" Type="http://schemas.openxmlformats.org/officeDocument/2006/relationships/slide" Target="slides/slide421.xml"/><Relationship Id="rId467" Type="http://schemas.openxmlformats.org/officeDocument/2006/relationships/slide" Target="slides/slide463.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369" Type="http://schemas.openxmlformats.org/officeDocument/2006/relationships/slide" Target="slides/slide365.xml"/><Relationship Id="rId534" Type="http://schemas.openxmlformats.org/officeDocument/2006/relationships/slide" Target="slides/slide530.xml"/><Relationship Id="rId576" Type="http://schemas.openxmlformats.org/officeDocument/2006/relationships/slide" Target="slides/slide572.xml"/><Relationship Id="rId173" Type="http://schemas.openxmlformats.org/officeDocument/2006/relationships/slide" Target="slides/slide169.xml"/><Relationship Id="rId229" Type="http://schemas.openxmlformats.org/officeDocument/2006/relationships/slide" Target="slides/slide225.xml"/><Relationship Id="rId380" Type="http://schemas.openxmlformats.org/officeDocument/2006/relationships/slide" Target="slides/slide376.xml"/><Relationship Id="rId436" Type="http://schemas.openxmlformats.org/officeDocument/2006/relationships/slide" Target="slides/slide432.xml"/><Relationship Id="rId601" Type="http://schemas.openxmlformats.org/officeDocument/2006/relationships/slide" Target="slides/slide597.xml"/><Relationship Id="rId240" Type="http://schemas.openxmlformats.org/officeDocument/2006/relationships/slide" Target="slides/slide236.xml"/><Relationship Id="rId478" Type="http://schemas.openxmlformats.org/officeDocument/2006/relationships/slide" Target="slides/slide474.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503" Type="http://schemas.openxmlformats.org/officeDocument/2006/relationships/slide" Target="slides/slide499.xml"/><Relationship Id="rId545" Type="http://schemas.openxmlformats.org/officeDocument/2006/relationships/slide" Target="slides/slide541.xml"/><Relationship Id="rId587" Type="http://schemas.openxmlformats.org/officeDocument/2006/relationships/slide" Target="slides/slide583.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447" Type="http://schemas.openxmlformats.org/officeDocument/2006/relationships/slide" Target="slides/slide443.xml"/><Relationship Id="rId612" Type="http://schemas.openxmlformats.org/officeDocument/2006/relationships/notesMaster" Target="notesMasters/notesMaster1.xml"/><Relationship Id="rId251" Type="http://schemas.openxmlformats.org/officeDocument/2006/relationships/slide" Target="slides/slide247.xml"/><Relationship Id="rId489" Type="http://schemas.openxmlformats.org/officeDocument/2006/relationships/slide" Target="slides/slide485.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514" Type="http://schemas.openxmlformats.org/officeDocument/2006/relationships/slide" Target="slides/slide510.xml"/><Relationship Id="rId556" Type="http://schemas.openxmlformats.org/officeDocument/2006/relationships/slide" Target="slides/slide552.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 Id="rId416" Type="http://schemas.openxmlformats.org/officeDocument/2006/relationships/slide" Target="slides/slide412.xml"/><Relationship Id="rId598" Type="http://schemas.openxmlformats.org/officeDocument/2006/relationships/slide" Target="slides/slide594.xml"/><Relationship Id="rId220" Type="http://schemas.openxmlformats.org/officeDocument/2006/relationships/slide" Target="slides/slide216.xml"/><Relationship Id="rId458" Type="http://schemas.openxmlformats.org/officeDocument/2006/relationships/slide" Target="slides/slide454.xml"/><Relationship Id="rId15" Type="http://schemas.openxmlformats.org/officeDocument/2006/relationships/slide" Target="slides/slide11.xml"/><Relationship Id="rId57" Type="http://schemas.openxmlformats.org/officeDocument/2006/relationships/slide" Target="slides/slide53.xml"/><Relationship Id="rId262" Type="http://schemas.openxmlformats.org/officeDocument/2006/relationships/slide" Target="slides/slide258.xml"/><Relationship Id="rId318" Type="http://schemas.openxmlformats.org/officeDocument/2006/relationships/slide" Target="slides/slide314.xml"/><Relationship Id="rId525" Type="http://schemas.openxmlformats.org/officeDocument/2006/relationships/slide" Target="slides/slide521.xml"/><Relationship Id="rId567" Type="http://schemas.openxmlformats.org/officeDocument/2006/relationships/slide" Target="slides/slide563.xml"/><Relationship Id="rId99" Type="http://schemas.openxmlformats.org/officeDocument/2006/relationships/slide" Target="slides/slide95.xml"/><Relationship Id="rId122" Type="http://schemas.openxmlformats.org/officeDocument/2006/relationships/slide" Target="slides/slide118.xml"/><Relationship Id="rId164" Type="http://schemas.openxmlformats.org/officeDocument/2006/relationships/slide" Target="slides/slide160.xml"/><Relationship Id="rId371" Type="http://schemas.openxmlformats.org/officeDocument/2006/relationships/slide" Target="slides/slide367.xml"/><Relationship Id="rId427" Type="http://schemas.openxmlformats.org/officeDocument/2006/relationships/slide" Target="slides/slide423.xml"/><Relationship Id="rId469" Type="http://schemas.openxmlformats.org/officeDocument/2006/relationships/slide" Target="slides/slide465.xml"/><Relationship Id="rId26" Type="http://schemas.openxmlformats.org/officeDocument/2006/relationships/slide" Target="slides/slide22.xml"/><Relationship Id="rId231" Type="http://schemas.openxmlformats.org/officeDocument/2006/relationships/slide" Target="slides/slide227.xml"/><Relationship Id="rId273" Type="http://schemas.openxmlformats.org/officeDocument/2006/relationships/slide" Target="slides/slide269.xml"/><Relationship Id="rId329" Type="http://schemas.openxmlformats.org/officeDocument/2006/relationships/slide" Target="slides/slide325.xml"/><Relationship Id="rId480" Type="http://schemas.openxmlformats.org/officeDocument/2006/relationships/slide" Target="slides/slide476.xml"/><Relationship Id="rId536" Type="http://schemas.openxmlformats.org/officeDocument/2006/relationships/slide" Target="slides/slide532.xml"/><Relationship Id="rId68" Type="http://schemas.openxmlformats.org/officeDocument/2006/relationships/slide" Target="slides/slide64.xml"/><Relationship Id="rId133" Type="http://schemas.openxmlformats.org/officeDocument/2006/relationships/slide" Target="slides/slide129.xml"/><Relationship Id="rId175" Type="http://schemas.openxmlformats.org/officeDocument/2006/relationships/slide" Target="slides/slide171.xml"/><Relationship Id="rId340" Type="http://schemas.openxmlformats.org/officeDocument/2006/relationships/slide" Target="slides/slide336.xml"/><Relationship Id="rId578" Type="http://schemas.openxmlformats.org/officeDocument/2006/relationships/slide" Target="slides/slide574.xml"/><Relationship Id="rId200" Type="http://schemas.openxmlformats.org/officeDocument/2006/relationships/slide" Target="slides/slide196.xml"/><Relationship Id="rId382" Type="http://schemas.openxmlformats.org/officeDocument/2006/relationships/slide" Target="slides/slide378.xml"/><Relationship Id="rId438" Type="http://schemas.openxmlformats.org/officeDocument/2006/relationships/slide" Target="slides/slide434.xml"/><Relationship Id="rId603" Type="http://schemas.openxmlformats.org/officeDocument/2006/relationships/slide" Target="slides/slide599.xml"/><Relationship Id="rId242" Type="http://schemas.openxmlformats.org/officeDocument/2006/relationships/slide" Target="slides/slide23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37" Type="http://schemas.openxmlformats.org/officeDocument/2006/relationships/slide" Target="slides/slide33.xml"/><Relationship Id="rId79" Type="http://schemas.openxmlformats.org/officeDocument/2006/relationships/slide" Target="slides/slide75.xml"/><Relationship Id="rId102" Type="http://schemas.openxmlformats.org/officeDocument/2006/relationships/slide" Target="slides/slide98.xml"/><Relationship Id="rId144" Type="http://schemas.openxmlformats.org/officeDocument/2006/relationships/slide" Target="slides/slide140.xml"/><Relationship Id="rId547" Type="http://schemas.openxmlformats.org/officeDocument/2006/relationships/slide" Target="slides/slide543.xml"/><Relationship Id="rId589" Type="http://schemas.openxmlformats.org/officeDocument/2006/relationships/slide" Target="slides/slide585.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614" Type="http://schemas.openxmlformats.org/officeDocument/2006/relationships/commentAuthors" Target="commentAuthors.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1" Type="http://schemas.openxmlformats.org/officeDocument/2006/relationships/customXml" Target="../customXml/item1.xml"/><Relationship Id="rId233" Type="http://schemas.openxmlformats.org/officeDocument/2006/relationships/slide" Target="slides/slide229.xml"/><Relationship Id="rId440" Type="http://schemas.openxmlformats.org/officeDocument/2006/relationships/slide" Target="slides/slide436.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202" Type="http://schemas.openxmlformats.org/officeDocument/2006/relationships/slide" Target="slides/slide198.xml"/><Relationship Id="rId244" Type="http://schemas.openxmlformats.org/officeDocument/2006/relationships/slide" Target="slides/slide240.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616" Type="http://schemas.openxmlformats.org/officeDocument/2006/relationships/viewProps" Target="viewProps.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3" Type="http://schemas.openxmlformats.org/officeDocument/2006/relationships/customXml" Target="../customXml/item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593" Type="http://schemas.openxmlformats.org/officeDocument/2006/relationships/slide" Target="slides/slide589.xml"/><Relationship Id="rId607" Type="http://schemas.openxmlformats.org/officeDocument/2006/relationships/slide" Target="slides/slide603.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618" Type="http://schemas.openxmlformats.org/officeDocument/2006/relationships/tableStyles" Target="tableStyles.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299" Type="http://schemas.openxmlformats.org/officeDocument/2006/relationships/slide" Target="slides/slide295.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226" Type="http://schemas.openxmlformats.org/officeDocument/2006/relationships/slide" Target="slides/slide222.xml"/><Relationship Id="rId433" Type="http://schemas.openxmlformats.org/officeDocument/2006/relationships/slide" Target="slides/slide429.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5" Type="http://schemas.openxmlformats.org/officeDocument/2006/relationships/slide" Target="slides/slide1.xml"/><Relationship Id="rId237" Type="http://schemas.openxmlformats.org/officeDocument/2006/relationships/slide" Target="slides/slide233.xml"/><Relationship Id="rId444" Type="http://schemas.openxmlformats.org/officeDocument/2006/relationships/slide" Target="slides/slide440.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609" Type="http://schemas.openxmlformats.org/officeDocument/2006/relationships/slide" Target="slides/slide605.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248" Type="http://schemas.openxmlformats.org/officeDocument/2006/relationships/slide" Target="slides/slide244.xml"/><Relationship Id="rId455" Type="http://schemas.openxmlformats.org/officeDocument/2006/relationships/slide" Target="slides/slide451.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259" Type="http://schemas.openxmlformats.org/officeDocument/2006/relationships/slide" Target="slides/slide255.xml"/><Relationship Id="rId466" Type="http://schemas.openxmlformats.org/officeDocument/2006/relationships/slide" Target="slides/slide462.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337" Type="http://schemas.openxmlformats.org/officeDocument/2006/relationships/slide" Target="slides/slide333.xml"/><Relationship Id="rId34" Type="http://schemas.openxmlformats.org/officeDocument/2006/relationships/slide" Target="slides/slide30.xml"/><Relationship Id="rId544" Type="http://schemas.openxmlformats.org/officeDocument/2006/relationships/slide" Target="slides/slide540.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611" Type="http://schemas.openxmlformats.org/officeDocument/2006/relationships/slide" Target="slides/slide607.xml"/><Relationship Id="rId250" Type="http://schemas.openxmlformats.org/officeDocument/2006/relationships/slide" Target="slides/slide246.xml"/><Relationship Id="rId488" Type="http://schemas.openxmlformats.org/officeDocument/2006/relationships/slide" Target="slides/slide484.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261" Type="http://schemas.openxmlformats.org/officeDocument/2006/relationships/slide" Target="slides/slide257.xml"/><Relationship Id="rId499" Type="http://schemas.openxmlformats.org/officeDocument/2006/relationships/slide" Target="slides/slide495.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s>
</file>

<file path=ppt/_rels/viewProps.xml.rels><?xml version="1.0" encoding="UTF-8" standalone="yes"?>
<Relationships xmlns="http://schemas.openxmlformats.org/package/2006/relationships"><Relationship Id="rId13" Type="http://schemas.openxmlformats.org/officeDocument/2006/relationships/slide" Target="slides/slide207.xml"/><Relationship Id="rId18" Type="http://schemas.openxmlformats.org/officeDocument/2006/relationships/slide" Target="slides/slide212.xml"/><Relationship Id="rId26" Type="http://schemas.openxmlformats.org/officeDocument/2006/relationships/slide" Target="slides/slide220.xml"/><Relationship Id="rId39" Type="http://schemas.openxmlformats.org/officeDocument/2006/relationships/slide" Target="slides/slide302.xml"/><Relationship Id="rId21" Type="http://schemas.openxmlformats.org/officeDocument/2006/relationships/slide" Target="slides/slide215.xml"/><Relationship Id="rId34" Type="http://schemas.openxmlformats.org/officeDocument/2006/relationships/slide" Target="slides/slide238.xml"/><Relationship Id="rId42" Type="http://schemas.openxmlformats.org/officeDocument/2006/relationships/slide" Target="slides/slide605.xml"/><Relationship Id="rId7" Type="http://schemas.openxmlformats.org/officeDocument/2006/relationships/slide" Target="slides/slide26.xml"/><Relationship Id="rId2" Type="http://schemas.openxmlformats.org/officeDocument/2006/relationships/slide" Target="slides/slide16.xml"/><Relationship Id="rId16" Type="http://schemas.openxmlformats.org/officeDocument/2006/relationships/slide" Target="slides/slide210.xml"/><Relationship Id="rId20" Type="http://schemas.openxmlformats.org/officeDocument/2006/relationships/slide" Target="slides/slide214.xml"/><Relationship Id="rId29" Type="http://schemas.openxmlformats.org/officeDocument/2006/relationships/slide" Target="slides/slide231.xml"/><Relationship Id="rId41" Type="http://schemas.openxmlformats.org/officeDocument/2006/relationships/slide" Target="slides/slide604.xml"/><Relationship Id="rId1" Type="http://schemas.openxmlformats.org/officeDocument/2006/relationships/slide" Target="slides/slide6.xml"/><Relationship Id="rId6" Type="http://schemas.openxmlformats.org/officeDocument/2006/relationships/slide" Target="slides/slide22.xml"/><Relationship Id="rId11" Type="http://schemas.openxmlformats.org/officeDocument/2006/relationships/slide" Target="slides/slide204.xml"/><Relationship Id="rId24" Type="http://schemas.openxmlformats.org/officeDocument/2006/relationships/slide" Target="slides/slide218.xml"/><Relationship Id="rId32" Type="http://schemas.openxmlformats.org/officeDocument/2006/relationships/slide" Target="slides/slide234.xml"/><Relationship Id="rId37" Type="http://schemas.openxmlformats.org/officeDocument/2006/relationships/slide" Target="slides/slide282.xml"/><Relationship Id="rId40" Type="http://schemas.openxmlformats.org/officeDocument/2006/relationships/slide" Target="slides/slide306.xml"/><Relationship Id="rId5" Type="http://schemas.openxmlformats.org/officeDocument/2006/relationships/slide" Target="slides/slide19.xml"/><Relationship Id="rId15" Type="http://schemas.openxmlformats.org/officeDocument/2006/relationships/slide" Target="slides/slide209.xml"/><Relationship Id="rId23" Type="http://schemas.openxmlformats.org/officeDocument/2006/relationships/slide" Target="slides/slide217.xml"/><Relationship Id="rId28" Type="http://schemas.openxmlformats.org/officeDocument/2006/relationships/slide" Target="slides/slide230.xml"/><Relationship Id="rId36" Type="http://schemas.openxmlformats.org/officeDocument/2006/relationships/slide" Target="slides/slide267.xml"/><Relationship Id="rId10" Type="http://schemas.openxmlformats.org/officeDocument/2006/relationships/slide" Target="slides/slide201.xml"/><Relationship Id="rId19" Type="http://schemas.openxmlformats.org/officeDocument/2006/relationships/slide" Target="slides/slide213.xml"/><Relationship Id="rId31" Type="http://schemas.openxmlformats.org/officeDocument/2006/relationships/slide" Target="slides/slide233.xml"/><Relationship Id="rId4" Type="http://schemas.openxmlformats.org/officeDocument/2006/relationships/slide" Target="slides/slide18.xml"/><Relationship Id="rId9" Type="http://schemas.openxmlformats.org/officeDocument/2006/relationships/slide" Target="slides/slide200.xml"/><Relationship Id="rId14" Type="http://schemas.openxmlformats.org/officeDocument/2006/relationships/slide" Target="slides/slide208.xml"/><Relationship Id="rId22" Type="http://schemas.openxmlformats.org/officeDocument/2006/relationships/slide" Target="slides/slide216.xml"/><Relationship Id="rId27" Type="http://schemas.openxmlformats.org/officeDocument/2006/relationships/slide" Target="slides/slide229.xml"/><Relationship Id="rId30" Type="http://schemas.openxmlformats.org/officeDocument/2006/relationships/slide" Target="slides/slide232.xml"/><Relationship Id="rId35" Type="http://schemas.openxmlformats.org/officeDocument/2006/relationships/slide" Target="slides/slide239.xml"/><Relationship Id="rId8" Type="http://schemas.openxmlformats.org/officeDocument/2006/relationships/slide" Target="slides/slide88.xml"/><Relationship Id="rId3" Type="http://schemas.openxmlformats.org/officeDocument/2006/relationships/slide" Target="slides/slide17.xml"/><Relationship Id="rId12" Type="http://schemas.openxmlformats.org/officeDocument/2006/relationships/slide" Target="slides/slide205.xml"/><Relationship Id="rId17" Type="http://schemas.openxmlformats.org/officeDocument/2006/relationships/slide" Target="slides/slide211.xml"/><Relationship Id="rId25" Type="http://schemas.openxmlformats.org/officeDocument/2006/relationships/slide" Target="slides/slide219.xml"/><Relationship Id="rId33" Type="http://schemas.openxmlformats.org/officeDocument/2006/relationships/slide" Target="slides/slide236.xml"/><Relationship Id="rId38" Type="http://schemas.openxmlformats.org/officeDocument/2006/relationships/slide" Target="slides/slide28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B8D552-AA79-4775-8962-4FAD848FFC5B}" type="doc">
      <dgm:prSet loTypeId="urn:microsoft.com/office/officeart/2005/8/layout/venn2" loCatId="relationship" qsTypeId="urn:microsoft.com/office/officeart/2005/8/quickstyle/simple1" qsCatId="simple" csTypeId="urn:microsoft.com/office/officeart/2005/8/colors/accent1_1" csCatId="accent1" phldr="1"/>
      <dgm:spPr/>
      <dgm:t>
        <a:bodyPr/>
        <a:lstStyle/>
        <a:p>
          <a:endParaRPr lang="en-AU"/>
        </a:p>
      </dgm:t>
    </dgm:pt>
    <dgm:pt modelId="{0ED20A8B-FDE4-41AD-B406-C91A2D03AB6E}">
      <dgm:prSet phldrT="[Text]" custT="1"/>
      <dgm:spPr/>
      <dgm:t>
        <a:bodyPr/>
        <a:lstStyle/>
        <a:p>
          <a:r>
            <a:rPr lang="en-AU" sz="2000" b="0" dirty="0" smtClean="0"/>
            <a:t>Shells</a:t>
          </a:r>
          <a:endParaRPr lang="en-AU" sz="2000" b="0" dirty="0"/>
        </a:p>
      </dgm:t>
    </dgm:pt>
    <dgm:pt modelId="{8433C59F-6679-479A-9590-12B3B6552657}" type="parTrans" cxnId="{3485386D-ED0B-4057-A6E1-73310009C4C8}">
      <dgm:prSet/>
      <dgm:spPr/>
      <dgm:t>
        <a:bodyPr/>
        <a:lstStyle/>
        <a:p>
          <a:endParaRPr lang="en-AU" sz="2800" b="0"/>
        </a:p>
      </dgm:t>
    </dgm:pt>
    <dgm:pt modelId="{710FCA26-07D9-4048-949E-3EDAD4772324}" type="sibTrans" cxnId="{3485386D-ED0B-4057-A6E1-73310009C4C8}">
      <dgm:prSet/>
      <dgm:spPr/>
      <dgm:t>
        <a:bodyPr/>
        <a:lstStyle/>
        <a:p>
          <a:endParaRPr lang="en-AU" sz="2800" b="0"/>
        </a:p>
      </dgm:t>
    </dgm:pt>
    <dgm:pt modelId="{FDB7921D-B04B-4B82-86CE-62B597ED43C7}">
      <dgm:prSet phldrT="[Text]" custT="1"/>
      <dgm:spPr/>
      <dgm:t>
        <a:bodyPr/>
        <a:lstStyle/>
        <a:p>
          <a:r>
            <a:rPr lang="en-AU" sz="2000" b="0" dirty="0" smtClean="0"/>
            <a:t>Applications</a:t>
          </a:r>
          <a:endParaRPr lang="en-AU" sz="2000" b="0" dirty="0"/>
        </a:p>
      </dgm:t>
    </dgm:pt>
    <dgm:pt modelId="{393844BD-A69D-4675-9418-05E7C09EACE1}" type="parTrans" cxnId="{D90EDF8E-BF35-4CE4-AF80-C9653920D0A4}">
      <dgm:prSet/>
      <dgm:spPr/>
      <dgm:t>
        <a:bodyPr/>
        <a:lstStyle/>
        <a:p>
          <a:endParaRPr lang="en-AU" sz="2800" b="0"/>
        </a:p>
      </dgm:t>
    </dgm:pt>
    <dgm:pt modelId="{CA5BC2EF-D808-4507-B5C4-3614FD555E7A}" type="sibTrans" cxnId="{D90EDF8E-BF35-4CE4-AF80-C9653920D0A4}">
      <dgm:prSet/>
      <dgm:spPr/>
      <dgm:t>
        <a:bodyPr/>
        <a:lstStyle/>
        <a:p>
          <a:endParaRPr lang="en-AU" sz="2800" b="0"/>
        </a:p>
      </dgm:t>
    </dgm:pt>
    <dgm:pt modelId="{66A80924-778E-4C5C-B8C0-B90691FE2B76}">
      <dgm:prSet phldrT="[Text]" custT="1"/>
      <dgm:spPr/>
      <dgm:t>
        <a:bodyPr/>
        <a:lstStyle/>
        <a:p>
          <a:r>
            <a:rPr lang="en-AU" sz="2000" b="0" dirty="0" smtClean="0"/>
            <a:t>Kernel</a:t>
          </a:r>
          <a:endParaRPr lang="en-AU" sz="2000" b="0" dirty="0"/>
        </a:p>
      </dgm:t>
    </dgm:pt>
    <dgm:pt modelId="{9F72C864-85EC-4EFC-B54A-1E4650261511}" type="parTrans" cxnId="{F37D42D5-3A30-49D7-A64E-C9B21CD46F36}">
      <dgm:prSet/>
      <dgm:spPr/>
      <dgm:t>
        <a:bodyPr/>
        <a:lstStyle/>
        <a:p>
          <a:endParaRPr lang="en-AU" sz="2800" b="0"/>
        </a:p>
      </dgm:t>
    </dgm:pt>
    <dgm:pt modelId="{CE5E5F7A-F4B6-4E73-99A7-FE444C439559}" type="sibTrans" cxnId="{F37D42D5-3A30-49D7-A64E-C9B21CD46F36}">
      <dgm:prSet/>
      <dgm:spPr/>
      <dgm:t>
        <a:bodyPr/>
        <a:lstStyle/>
        <a:p>
          <a:endParaRPr lang="en-AU" sz="2800" b="0"/>
        </a:p>
      </dgm:t>
    </dgm:pt>
    <dgm:pt modelId="{65AEA73A-51A0-47D7-8A64-6DDC54F0C0B9}">
      <dgm:prSet phldrT="[Text]" custT="1"/>
      <dgm:spPr/>
      <dgm:t>
        <a:bodyPr/>
        <a:lstStyle/>
        <a:p>
          <a:r>
            <a:rPr lang="en-AU" sz="2000" b="0" dirty="0" smtClean="0"/>
            <a:t>Hardware</a:t>
          </a:r>
          <a:endParaRPr lang="en-AU" sz="2000" b="0" dirty="0"/>
        </a:p>
      </dgm:t>
    </dgm:pt>
    <dgm:pt modelId="{C30B8BF0-F61C-4C1B-B775-480BFEC8F644}" type="parTrans" cxnId="{281D1C04-5606-4BDB-8BC7-F4CF87CE999D}">
      <dgm:prSet/>
      <dgm:spPr/>
      <dgm:t>
        <a:bodyPr/>
        <a:lstStyle/>
        <a:p>
          <a:endParaRPr lang="en-AU" sz="2800" b="0"/>
        </a:p>
      </dgm:t>
    </dgm:pt>
    <dgm:pt modelId="{00255E5A-D2AF-478E-9BD1-4E0E35D95904}" type="sibTrans" cxnId="{281D1C04-5606-4BDB-8BC7-F4CF87CE999D}">
      <dgm:prSet/>
      <dgm:spPr/>
      <dgm:t>
        <a:bodyPr/>
        <a:lstStyle/>
        <a:p>
          <a:endParaRPr lang="en-AU" sz="2800" b="0"/>
        </a:p>
      </dgm:t>
    </dgm:pt>
    <dgm:pt modelId="{0BAA5D59-E426-4749-9258-E03C302553E2}">
      <dgm:prSet phldrT="[Text]" custT="1"/>
      <dgm:spPr/>
      <dgm:t>
        <a:bodyPr/>
        <a:lstStyle/>
        <a:p>
          <a:r>
            <a:rPr lang="en-AU" sz="2000" b="0" dirty="0" smtClean="0"/>
            <a:t>Reusable Utilities</a:t>
          </a:r>
        </a:p>
      </dgm:t>
    </dgm:pt>
    <dgm:pt modelId="{413EF9D0-8428-4CE1-B81D-D024C0F92044}" type="parTrans" cxnId="{3CE51B19-54DB-4BF5-9DC6-65CCB955B06C}">
      <dgm:prSet/>
      <dgm:spPr/>
      <dgm:t>
        <a:bodyPr/>
        <a:lstStyle/>
        <a:p>
          <a:endParaRPr lang="en-AU" sz="2800" b="0"/>
        </a:p>
      </dgm:t>
    </dgm:pt>
    <dgm:pt modelId="{69A5FD40-21EE-4EBA-977F-71C60932C5D2}" type="sibTrans" cxnId="{3CE51B19-54DB-4BF5-9DC6-65CCB955B06C}">
      <dgm:prSet/>
      <dgm:spPr/>
      <dgm:t>
        <a:bodyPr/>
        <a:lstStyle/>
        <a:p>
          <a:endParaRPr lang="en-AU" sz="2800" b="0"/>
        </a:p>
      </dgm:t>
    </dgm:pt>
    <dgm:pt modelId="{963B9417-025D-415D-AAA7-BC2D74685FEC}" type="pres">
      <dgm:prSet presAssocID="{01B8D552-AA79-4775-8962-4FAD848FFC5B}" presName="Name0" presStyleCnt="0">
        <dgm:presLayoutVars>
          <dgm:chMax val="7"/>
          <dgm:resizeHandles val="exact"/>
        </dgm:presLayoutVars>
      </dgm:prSet>
      <dgm:spPr/>
      <dgm:t>
        <a:bodyPr/>
        <a:lstStyle/>
        <a:p>
          <a:endParaRPr lang="en-AU"/>
        </a:p>
      </dgm:t>
    </dgm:pt>
    <dgm:pt modelId="{0D7CEDF7-CFB7-41CD-A2B7-48C0990C4EE0}" type="pres">
      <dgm:prSet presAssocID="{01B8D552-AA79-4775-8962-4FAD848FFC5B}" presName="comp1" presStyleCnt="0"/>
      <dgm:spPr/>
    </dgm:pt>
    <dgm:pt modelId="{0D20D1F5-5F4A-44E6-9B1C-091981D7EB1E}" type="pres">
      <dgm:prSet presAssocID="{01B8D552-AA79-4775-8962-4FAD848FFC5B}" presName="circle1" presStyleLbl="node1" presStyleIdx="0" presStyleCnt="5" custLinFactNeighborX="-1524"/>
      <dgm:spPr/>
      <dgm:t>
        <a:bodyPr/>
        <a:lstStyle/>
        <a:p>
          <a:endParaRPr lang="en-AU"/>
        </a:p>
      </dgm:t>
    </dgm:pt>
    <dgm:pt modelId="{5A9785CC-63C0-4D5B-97F8-4E3382BCF8BB}" type="pres">
      <dgm:prSet presAssocID="{01B8D552-AA79-4775-8962-4FAD848FFC5B}" presName="c1text" presStyleLbl="node1" presStyleIdx="0" presStyleCnt="5">
        <dgm:presLayoutVars>
          <dgm:bulletEnabled val="1"/>
        </dgm:presLayoutVars>
      </dgm:prSet>
      <dgm:spPr/>
      <dgm:t>
        <a:bodyPr/>
        <a:lstStyle/>
        <a:p>
          <a:endParaRPr lang="en-AU"/>
        </a:p>
      </dgm:t>
    </dgm:pt>
    <dgm:pt modelId="{A57260AF-5502-4C7A-8DD2-238C43CCDD83}" type="pres">
      <dgm:prSet presAssocID="{01B8D552-AA79-4775-8962-4FAD848FFC5B}" presName="comp2" presStyleCnt="0"/>
      <dgm:spPr/>
    </dgm:pt>
    <dgm:pt modelId="{397B5A7B-D394-4F01-A11D-1FFB82772486}" type="pres">
      <dgm:prSet presAssocID="{01B8D552-AA79-4775-8962-4FAD848FFC5B}" presName="circle2" presStyleLbl="node1" presStyleIdx="1" presStyleCnt="5"/>
      <dgm:spPr/>
      <dgm:t>
        <a:bodyPr/>
        <a:lstStyle/>
        <a:p>
          <a:endParaRPr lang="en-AU"/>
        </a:p>
      </dgm:t>
    </dgm:pt>
    <dgm:pt modelId="{7F624E0A-828B-4279-9802-FCF8F36B9AFE}" type="pres">
      <dgm:prSet presAssocID="{01B8D552-AA79-4775-8962-4FAD848FFC5B}" presName="c2text" presStyleLbl="node1" presStyleIdx="1" presStyleCnt="5">
        <dgm:presLayoutVars>
          <dgm:bulletEnabled val="1"/>
        </dgm:presLayoutVars>
      </dgm:prSet>
      <dgm:spPr/>
      <dgm:t>
        <a:bodyPr/>
        <a:lstStyle/>
        <a:p>
          <a:endParaRPr lang="en-AU"/>
        </a:p>
      </dgm:t>
    </dgm:pt>
    <dgm:pt modelId="{15F7D34E-0C95-4FBF-B98D-A26C6F15C342}" type="pres">
      <dgm:prSet presAssocID="{01B8D552-AA79-4775-8962-4FAD848FFC5B}" presName="comp3" presStyleCnt="0"/>
      <dgm:spPr/>
    </dgm:pt>
    <dgm:pt modelId="{9168A4CA-94CF-4A52-AC13-A1ED10033F25}" type="pres">
      <dgm:prSet presAssocID="{01B8D552-AA79-4775-8962-4FAD848FFC5B}" presName="circle3" presStyleLbl="node1" presStyleIdx="2" presStyleCnt="5"/>
      <dgm:spPr/>
      <dgm:t>
        <a:bodyPr/>
        <a:lstStyle/>
        <a:p>
          <a:endParaRPr lang="en-AU"/>
        </a:p>
      </dgm:t>
    </dgm:pt>
    <dgm:pt modelId="{3D2E65A0-9706-4FB7-8FD7-850159B2F818}" type="pres">
      <dgm:prSet presAssocID="{01B8D552-AA79-4775-8962-4FAD848FFC5B}" presName="c3text" presStyleLbl="node1" presStyleIdx="2" presStyleCnt="5">
        <dgm:presLayoutVars>
          <dgm:bulletEnabled val="1"/>
        </dgm:presLayoutVars>
      </dgm:prSet>
      <dgm:spPr/>
      <dgm:t>
        <a:bodyPr/>
        <a:lstStyle/>
        <a:p>
          <a:endParaRPr lang="en-AU"/>
        </a:p>
      </dgm:t>
    </dgm:pt>
    <dgm:pt modelId="{F632C654-20B4-4E5A-8FAD-816BA03203B3}" type="pres">
      <dgm:prSet presAssocID="{01B8D552-AA79-4775-8962-4FAD848FFC5B}" presName="comp4" presStyleCnt="0"/>
      <dgm:spPr/>
    </dgm:pt>
    <dgm:pt modelId="{FAF2EE0F-11BF-49D0-A92D-F501983FBF7E}" type="pres">
      <dgm:prSet presAssocID="{01B8D552-AA79-4775-8962-4FAD848FFC5B}" presName="circle4" presStyleLbl="node1" presStyleIdx="3" presStyleCnt="5"/>
      <dgm:spPr/>
      <dgm:t>
        <a:bodyPr/>
        <a:lstStyle/>
        <a:p>
          <a:endParaRPr lang="en-AU"/>
        </a:p>
      </dgm:t>
    </dgm:pt>
    <dgm:pt modelId="{3580138C-C085-444F-BB16-B35C276DAF58}" type="pres">
      <dgm:prSet presAssocID="{01B8D552-AA79-4775-8962-4FAD848FFC5B}" presName="c4text" presStyleLbl="node1" presStyleIdx="3" presStyleCnt="5">
        <dgm:presLayoutVars>
          <dgm:bulletEnabled val="1"/>
        </dgm:presLayoutVars>
      </dgm:prSet>
      <dgm:spPr/>
      <dgm:t>
        <a:bodyPr/>
        <a:lstStyle/>
        <a:p>
          <a:endParaRPr lang="en-AU"/>
        </a:p>
      </dgm:t>
    </dgm:pt>
    <dgm:pt modelId="{93CD9978-5D5B-4E1C-843E-883F163057EB}" type="pres">
      <dgm:prSet presAssocID="{01B8D552-AA79-4775-8962-4FAD848FFC5B}" presName="comp5" presStyleCnt="0"/>
      <dgm:spPr/>
    </dgm:pt>
    <dgm:pt modelId="{299D4EF5-D4E5-499E-9811-BCE3BE979F54}" type="pres">
      <dgm:prSet presAssocID="{01B8D552-AA79-4775-8962-4FAD848FFC5B}" presName="circle5" presStyleLbl="node1" presStyleIdx="4" presStyleCnt="5"/>
      <dgm:spPr/>
      <dgm:t>
        <a:bodyPr/>
        <a:lstStyle/>
        <a:p>
          <a:endParaRPr lang="en-AU"/>
        </a:p>
      </dgm:t>
    </dgm:pt>
    <dgm:pt modelId="{C751DEEB-EAF5-4446-8E04-062261EF0F61}" type="pres">
      <dgm:prSet presAssocID="{01B8D552-AA79-4775-8962-4FAD848FFC5B}" presName="c5text" presStyleLbl="node1" presStyleIdx="4" presStyleCnt="5">
        <dgm:presLayoutVars>
          <dgm:bulletEnabled val="1"/>
        </dgm:presLayoutVars>
      </dgm:prSet>
      <dgm:spPr/>
      <dgm:t>
        <a:bodyPr/>
        <a:lstStyle/>
        <a:p>
          <a:endParaRPr lang="en-AU"/>
        </a:p>
      </dgm:t>
    </dgm:pt>
  </dgm:ptLst>
  <dgm:cxnLst>
    <dgm:cxn modelId="{409CEBBB-C9E7-478B-9CF8-ED419E040C91}" type="presOf" srcId="{0ED20A8B-FDE4-41AD-B406-C91A2D03AB6E}" destId="{397B5A7B-D394-4F01-A11D-1FFB82772486}" srcOrd="0" destOrd="0" presId="urn:microsoft.com/office/officeart/2005/8/layout/venn2"/>
    <dgm:cxn modelId="{C394A25A-1FF6-4D0E-9736-489850C7862A}" type="presOf" srcId="{0BAA5D59-E426-4749-9258-E03C302553E2}" destId="{5A9785CC-63C0-4D5B-97F8-4E3382BCF8BB}" srcOrd="1" destOrd="0" presId="urn:microsoft.com/office/officeart/2005/8/layout/venn2"/>
    <dgm:cxn modelId="{281D1C04-5606-4BDB-8BC7-F4CF87CE999D}" srcId="{01B8D552-AA79-4775-8962-4FAD848FFC5B}" destId="{65AEA73A-51A0-47D7-8A64-6DDC54F0C0B9}" srcOrd="4" destOrd="0" parTransId="{C30B8BF0-F61C-4C1B-B775-480BFEC8F644}" sibTransId="{00255E5A-D2AF-478E-9BD1-4E0E35D95904}"/>
    <dgm:cxn modelId="{1BEEC7B8-F15A-4233-A9A8-0FF995C612A5}" type="presOf" srcId="{0BAA5D59-E426-4749-9258-E03C302553E2}" destId="{0D20D1F5-5F4A-44E6-9B1C-091981D7EB1E}" srcOrd="0" destOrd="0" presId="urn:microsoft.com/office/officeart/2005/8/layout/venn2"/>
    <dgm:cxn modelId="{BE913CCF-9EDF-47D9-84B4-24E41364A0A9}" type="presOf" srcId="{66A80924-778E-4C5C-B8C0-B90691FE2B76}" destId="{FAF2EE0F-11BF-49D0-A92D-F501983FBF7E}" srcOrd="0" destOrd="0" presId="urn:microsoft.com/office/officeart/2005/8/layout/venn2"/>
    <dgm:cxn modelId="{46D2C1CA-B8D3-449C-97F6-C86C0E8ACB87}" type="presOf" srcId="{01B8D552-AA79-4775-8962-4FAD848FFC5B}" destId="{963B9417-025D-415D-AAA7-BC2D74685FEC}" srcOrd="0" destOrd="0" presId="urn:microsoft.com/office/officeart/2005/8/layout/venn2"/>
    <dgm:cxn modelId="{F37D42D5-3A30-49D7-A64E-C9B21CD46F36}" srcId="{01B8D552-AA79-4775-8962-4FAD848FFC5B}" destId="{66A80924-778E-4C5C-B8C0-B90691FE2B76}" srcOrd="3" destOrd="0" parTransId="{9F72C864-85EC-4EFC-B54A-1E4650261511}" sibTransId="{CE5E5F7A-F4B6-4E73-99A7-FE444C439559}"/>
    <dgm:cxn modelId="{90B1A087-897D-4D94-9D25-39879B33BDC2}" type="presOf" srcId="{66A80924-778E-4C5C-B8C0-B90691FE2B76}" destId="{3580138C-C085-444F-BB16-B35C276DAF58}" srcOrd="1" destOrd="0" presId="urn:microsoft.com/office/officeart/2005/8/layout/venn2"/>
    <dgm:cxn modelId="{454D6578-634D-41EE-980C-D8FE9E614958}" type="presOf" srcId="{65AEA73A-51A0-47D7-8A64-6DDC54F0C0B9}" destId="{299D4EF5-D4E5-499E-9811-BCE3BE979F54}" srcOrd="0" destOrd="0" presId="urn:microsoft.com/office/officeart/2005/8/layout/venn2"/>
    <dgm:cxn modelId="{842A3CD2-B3A6-4DA5-B452-D261461FD6C6}" type="presOf" srcId="{0ED20A8B-FDE4-41AD-B406-C91A2D03AB6E}" destId="{7F624E0A-828B-4279-9802-FCF8F36B9AFE}" srcOrd="1" destOrd="0" presId="urn:microsoft.com/office/officeart/2005/8/layout/venn2"/>
    <dgm:cxn modelId="{97CE675D-401A-4C3D-A8D4-345FFD9FDC31}" type="presOf" srcId="{FDB7921D-B04B-4B82-86CE-62B597ED43C7}" destId="{3D2E65A0-9706-4FB7-8FD7-850159B2F818}" srcOrd="1" destOrd="0" presId="urn:microsoft.com/office/officeart/2005/8/layout/venn2"/>
    <dgm:cxn modelId="{3CE51B19-54DB-4BF5-9DC6-65CCB955B06C}" srcId="{01B8D552-AA79-4775-8962-4FAD848FFC5B}" destId="{0BAA5D59-E426-4749-9258-E03C302553E2}" srcOrd="0" destOrd="0" parTransId="{413EF9D0-8428-4CE1-B81D-D024C0F92044}" sibTransId="{69A5FD40-21EE-4EBA-977F-71C60932C5D2}"/>
    <dgm:cxn modelId="{3485386D-ED0B-4057-A6E1-73310009C4C8}" srcId="{01B8D552-AA79-4775-8962-4FAD848FFC5B}" destId="{0ED20A8B-FDE4-41AD-B406-C91A2D03AB6E}" srcOrd="1" destOrd="0" parTransId="{8433C59F-6679-479A-9590-12B3B6552657}" sibTransId="{710FCA26-07D9-4048-949E-3EDAD4772324}"/>
    <dgm:cxn modelId="{D90EDF8E-BF35-4CE4-AF80-C9653920D0A4}" srcId="{01B8D552-AA79-4775-8962-4FAD848FFC5B}" destId="{FDB7921D-B04B-4B82-86CE-62B597ED43C7}" srcOrd="2" destOrd="0" parTransId="{393844BD-A69D-4675-9418-05E7C09EACE1}" sibTransId="{CA5BC2EF-D808-4507-B5C4-3614FD555E7A}"/>
    <dgm:cxn modelId="{601224CB-3DBA-4631-B898-7DA08BC1C02B}" type="presOf" srcId="{65AEA73A-51A0-47D7-8A64-6DDC54F0C0B9}" destId="{C751DEEB-EAF5-4446-8E04-062261EF0F61}" srcOrd="1" destOrd="0" presId="urn:microsoft.com/office/officeart/2005/8/layout/venn2"/>
    <dgm:cxn modelId="{EDE8BAAD-72B2-494D-95B5-670AAB9C3730}" type="presOf" srcId="{FDB7921D-B04B-4B82-86CE-62B597ED43C7}" destId="{9168A4CA-94CF-4A52-AC13-A1ED10033F25}" srcOrd="0" destOrd="0" presId="urn:microsoft.com/office/officeart/2005/8/layout/venn2"/>
    <dgm:cxn modelId="{B8356C4C-C669-40B5-A0A8-C2121D6FB7EB}" type="presParOf" srcId="{963B9417-025D-415D-AAA7-BC2D74685FEC}" destId="{0D7CEDF7-CFB7-41CD-A2B7-48C0990C4EE0}" srcOrd="0" destOrd="0" presId="urn:microsoft.com/office/officeart/2005/8/layout/venn2"/>
    <dgm:cxn modelId="{C647B57F-03E8-4306-A4B6-9215586CD4FA}" type="presParOf" srcId="{0D7CEDF7-CFB7-41CD-A2B7-48C0990C4EE0}" destId="{0D20D1F5-5F4A-44E6-9B1C-091981D7EB1E}" srcOrd="0" destOrd="0" presId="urn:microsoft.com/office/officeart/2005/8/layout/venn2"/>
    <dgm:cxn modelId="{71F63EFF-75FB-43C5-A626-4C92BF3D4709}" type="presParOf" srcId="{0D7CEDF7-CFB7-41CD-A2B7-48C0990C4EE0}" destId="{5A9785CC-63C0-4D5B-97F8-4E3382BCF8BB}" srcOrd="1" destOrd="0" presId="urn:microsoft.com/office/officeart/2005/8/layout/venn2"/>
    <dgm:cxn modelId="{AF3A0002-1716-4868-A54C-C058CD179F41}" type="presParOf" srcId="{963B9417-025D-415D-AAA7-BC2D74685FEC}" destId="{A57260AF-5502-4C7A-8DD2-238C43CCDD83}" srcOrd="1" destOrd="0" presId="urn:microsoft.com/office/officeart/2005/8/layout/venn2"/>
    <dgm:cxn modelId="{938E6C9D-7966-42CF-BF58-5C3F1A061B70}" type="presParOf" srcId="{A57260AF-5502-4C7A-8DD2-238C43CCDD83}" destId="{397B5A7B-D394-4F01-A11D-1FFB82772486}" srcOrd="0" destOrd="0" presId="urn:microsoft.com/office/officeart/2005/8/layout/venn2"/>
    <dgm:cxn modelId="{5A95C559-5F61-4191-B05C-465E1A7A0C41}" type="presParOf" srcId="{A57260AF-5502-4C7A-8DD2-238C43CCDD83}" destId="{7F624E0A-828B-4279-9802-FCF8F36B9AFE}" srcOrd="1" destOrd="0" presId="urn:microsoft.com/office/officeart/2005/8/layout/venn2"/>
    <dgm:cxn modelId="{318187A7-8522-4573-A881-2337E9E68C6F}" type="presParOf" srcId="{963B9417-025D-415D-AAA7-BC2D74685FEC}" destId="{15F7D34E-0C95-4FBF-B98D-A26C6F15C342}" srcOrd="2" destOrd="0" presId="urn:microsoft.com/office/officeart/2005/8/layout/venn2"/>
    <dgm:cxn modelId="{D6AABF14-D04E-4B48-A463-E78A7327C178}" type="presParOf" srcId="{15F7D34E-0C95-4FBF-B98D-A26C6F15C342}" destId="{9168A4CA-94CF-4A52-AC13-A1ED10033F25}" srcOrd="0" destOrd="0" presId="urn:microsoft.com/office/officeart/2005/8/layout/venn2"/>
    <dgm:cxn modelId="{1E8E9269-CBF1-419E-98C2-B23B01D7512F}" type="presParOf" srcId="{15F7D34E-0C95-4FBF-B98D-A26C6F15C342}" destId="{3D2E65A0-9706-4FB7-8FD7-850159B2F818}" srcOrd="1" destOrd="0" presId="urn:microsoft.com/office/officeart/2005/8/layout/venn2"/>
    <dgm:cxn modelId="{13D21BCD-0034-469E-B60C-E0475DDD7311}" type="presParOf" srcId="{963B9417-025D-415D-AAA7-BC2D74685FEC}" destId="{F632C654-20B4-4E5A-8FAD-816BA03203B3}" srcOrd="3" destOrd="0" presId="urn:microsoft.com/office/officeart/2005/8/layout/venn2"/>
    <dgm:cxn modelId="{62D3658A-6B87-45EA-A0FD-74F91C7BDB91}" type="presParOf" srcId="{F632C654-20B4-4E5A-8FAD-816BA03203B3}" destId="{FAF2EE0F-11BF-49D0-A92D-F501983FBF7E}" srcOrd="0" destOrd="0" presId="urn:microsoft.com/office/officeart/2005/8/layout/venn2"/>
    <dgm:cxn modelId="{FE1389A6-A4DF-4469-BA3E-A0603D39846E}" type="presParOf" srcId="{F632C654-20B4-4E5A-8FAD-816BA03203B3}" destId="{3580138C-C085-444F-BB16-B35C276DAF58}" srcOrd="1" destOrd="0" presId="urn:microsoft.com/office/officeart/2005/8/layout/venn2"/>
    <dgm:cxn modelId="{A59F59F2-9F3A-4ECF-B720-AFB6DC5956E1}" type="presParOf" srcId="{963B9417-025D-415D-AAA7-BC2D74685FEC}" destId="{93CD9978-5D5B-4E1C-843E-883F163057EB}" srcOrd="4" destOrd="0" presId="urn:microsoft.com/office/officeart/2005/8/layout/venn2"/>
    <dgm:cxn modelId="{F26FD6A9-3607-4BDB-BABA-19B951CA55E0}" type="presParOf" srcId="{93CD9978-5D5B-4E1C-843E-883F163057EB}" destId="{299D4EF5-D4E5-499E-9811-BCE3BE979F54}" srcOrd="0" destOrd="0" presId="urn:microsoft.com/office/officeart/2005/8/layout/venn2"/>
    <dgm:cxn modelId="{82B9D461-6807-402A-A96B-1FE6E5473071}" type="presParOf" srcId="{93CD9978-5D5B-4E1C-843E-883F163057EB}" destId="{C751DEEB-EAF5-4446-8E04-062261EF0F6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140577-7C28-4221-B433-F7D282FB32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D0D424B-847A-4854-A88B-C71419711A34}">
      <dgm:prSet phldrT="[Text]" custT="1"/>
      <dgm:spPr/>
      <dgm:t>
        <a:bodyPr/>
        <a:lstStyle/>
        <a:p>
          <a:r>
            <a:rPr lang="en-US" sz="3200" dirty="0" smtClean="0">
              <a:latin typeface="Segoe UI Light" panose="020B0502040204020203" pitchFamily="34" charset="0"/>
              <a:cs typeface="Segoe UI Light" panose="020B0502040204020203" pitchFamily="34" charset="0"/>
            </a:rPr>
            <a:t>Format-List</a:t>
          </a:r>
          <a:endParaRPr lang="en-US" sz="3200" dirty="0">
            <a:latin typeface="Segoe UI Light" panose="020B0502040204020203" pitchFamily="34" charset="0"/>
            <a:cs typeface="Segoe UI Light" panose="020B0502040204020203" pitchFamily="34" charset="0"/>
          </a:endParaRPr>
        </a:p>
      </dgm:t>
    </dgm:pt>
    <dgm:pt modelId="{9561A95C-AC53-480A-B92C-171FAA13C131}" type="parTrans" cxnId="{7F815A41-5861-43FE-A10A-D0751C12E194}">
      <dgm:prSet custT="1"/>
      <dgm:spPr/>
      <dgm:t>
        <a:bodyPr/>
        <a:lstStyle/>
        <a:p>
          <a:endParaRPr lang="en-US" sz="800">
            <a:latin typeface="Segoe UI Light" panose="020B0502040204020203" pitchFamily="34" charset="0"/>
            <a:cs typeface="Segoe UI Light" panose="020B0502040204020203" pitchFamily="34" charset="0"/>
          </a:endParaRPr>
        </a:p>
      </dgm:t>
    </dgm:pt>
    <dgm:pt modelId="{9D838632-4350-4A9D-AFA7-194F3A3CF41E}" type="sibTrans" cxnId="{7F815A41-5861-43FE-A10A-D0751C12E194}">
      <dgm:prSet/>
      <dgm:spPr/>
      <dgm:t>
        <a:bodyPr/>
        <a:lstStyle/>
        <a:p>
          <a:endParaRPr lang="en-US" sz="2800">
            <a:latin typeface="Segoe UI Light" panose="020B0502040204020203" pitchFamily="34" charset="0"/>
            <a:cs typeface="Segoe UI Light" panose="020B0502040204020203" pitchFamily="34" charset="0"/>
          </a:endParaRPr>
        </a:p>
      </dgm:t>
    </dgm:pt>
    <dgm:pt modelId="{11FF5F76-AEB0-4A66-9EA4-2D52D777F40E}">
      <dgm:prSet phldrT="[Text]" custT="1"/>
      <dgm:spPr/>
      <dgm:t>
        <a:bodyPr/>
        <a:lstStyle/>
        <a:p>
          <a:r>
            <a:rPr lang="en-US" sz="2400" dirty="0" smtClean="0">
              <a:latin typeface="Segoe UI Light" panose="020B0502040204020203" pitchFamily="34" charset="0"/>
              <a:cs typeface="Segoe UI Light" panose="020B0502040204020203" pitchFamily="34" charset="0"/>
            </a:rPr>
            <a:t>“-Property *”</a:t>
          </a:r>
          <a:endParaRPr lang="en-US" sz="2400" dirty="0">
            <a:latin typeface="Segoe UI Light" panose="020B0502040204020203" pitchFamily="34" charset="0"/>
            <a:cs typeface="Segoe UI Light" panose="020B0502040204020203" pitchFamily="34" charset="0"/>
          </a:endParaRPr>
        </a:p>
      </dgm:t>
    </dgm:pt>
    <dgm:pt modelId="{A26FC510-D608-46AE-9830-45EA2C23C531}" type="parTrans" cxnId="{147F7781-301F-46E7-A13F-AC396CB2BA40}">
      <dgm:prSet custT="1"/>
      <dgm:spPr/>
      <dgm:t>
        <a:bodyPr/>
        <a:lstStyle/>
        <a:p>
          <a:endParaRPr lang="en-US" sz="800">
            <a:latin typeface="Segoe UI Light" panose="020B0502040204020203" pitchFamily="34" charset="0"/>
            <a:cs typeface="Segoe UI Light" panose="020B0502040204020203" pitchFamily="34" charset="0"/>
          </a:endParaRPr>
        </a:p>
      </dgm:t>
    </dgm:pt>
    <dgm:pt modelId="{0A425033-833D-41BB-BEBF-E306B67B47A7}" type="sibTrans" cxnId="{147F7781-301F-46E7-A13F-AC396CB2BA40}">
      <dgm:prSet/>
      <dgm:spPr/>
      <dgm:t>
        <a:bodyPr/>
        <a:lstStyle/>
        <a:p>
          <a:endParaRPr lang="en-US" sz="2800">
            <a:latin typeface="Segoe UI Light" panose="020B0502040204020203" pitchFamily="34" charset="0"/>
            <a:cs typeface="Segoe UI Light" panose="020B0502040204020203" pitchFamily="34" charset="0"/>
          </a:endParaRPr>
        </a:p>
      </dgm:t>
    </dgm:pt>
    <dgm:pt modelId="{6D3E7EF7-0F83-4C9D-AAFF-2D3EF70F7F06}">
      <dgm:prSet phldrT="[Text]" custT="1"/>
      <dgm:spPr/>
      <dgm:t>
        <a:bodyPr/>
        <a:lstStyle/>
        <a:p>
          <a:r>
            <a:rPr lang="en-US" sz="3200" dirty="0" smtClean="0">
              <a:latin typeface="Segoe UI Light" panose="020B0502040204020203" pitchFamily="34" charset="0"/>
              <a:cs typeface="Segoe UI Light" panose="020B0502040204020203" pitchFamily="34" charset="0"/>
            </a:rPr>
            <a:t>Format-Table</a:t>
          </a:r>
          <a:endParaRPr lang="en-US" sz="3200" dirty="0">
            <a:latin typeface="Segoe UI Light" panose="020B0502040204020203" pitchFamily="34" charset="0"/>
            <a:cs typeface="Segoe UI Light" panose="020B0502040204020203" pitchFamily="34" charset="0"/>
          </a:endParaRPr>
        </a:p>
      </dgm:t>
    </dgm:pt>
    <dgm:pt modelId="{7B286E91-635B-4441-9AE3-FC9B1318461C}" type="parTrans" cxnId="{BBD0B523-1194-41B0-BF63-6884A9571489}">
      <dgm:prSet custT="1"/>
      <dgm:spPr/>
      <dgm:t>
        <a:bodyPr/>
        <a:lstStyle/>
        <a:p>
          <a:endParaRPr lang="en-US" sz="800">
            <a:latin typeface="Segoe UI Light" panose="020B0502040204020203" pitchFamily="34" charset="0"/>
            <a:cs typeface="Segoe UI Light" panose="020B0502040204020203" pitchFamily="34" charset="0"/>
          </a:endParaRPr>
        </a:p>
      </dgm:t>
    </dgm:pt>
    <dgm:pt modelId="{5929A0F0-AE94-4F0F-8DA3-DD1ED14A9CE9}" type="sibTrans" cxnId="{BBD0B523-1194-41B0-BF63-6884A9571489}">
      <dgm:prSet/>
      <dgm:spPr/>
      <dgm:t>
        <a:bodyPr/>
        <a:lstStyle/>
        <a:p>
          <a:endParaRPr lang="en-US" sz="2800">
            <a:latin typeface="Segoe UI Light" panose="020B0502040204020203" pitchFamily="34" charset="0"/>
            <a:cs typeface="Segoe UI Light" panose="020B0502040204020203" pitchFamily="34" charset="0"/>
          </a:endParaRPr>
        </a:p>
      </dgm:t>
    </dgm:pt>
    <dgm:pt modelId="{AAD32DC2-0099-4EB9-A00F-2F07468454B5}">
      <dgm:prSet phldrT="[Text]" custT="1"/>
      <dgm:spPr/>
      <dgm:t>
        <a:bodyPr/>
        <a:lstStyle/>
        <a:p>
          <a:r>
            <a:rPr lang="en-US" sz="2400" dirty="0" smtClean="0">
              <a:latin typeface="Segoe UI Light" panose="020B0502040204020203" pitchFamily="34" charset="0"/>
              <a:cs typeface="Segoe UI Light" panose="020B0502040204020203" pitchFamily="34" charset="0"/>
            </a:rPr>
            <a:t>-</a:t>
          </a:r>
          <a:r>
            <a:rPr lang="en-US" sz="2400" dirty="0" err="1" smtClean="0">
              <a:latin typeface="Segoe UI Light" panose="020B0502040204020203" pitchFamily="34" charset="0"/>
              <a:cs typeface="Segoe UI Light" panose="020B0502040204020203" pitchFamily="34" charset="0"/>
            </a:rPr>
            <a:t>Autosize</a:t>
          </a:r>
          <a:endParaRPr lang="en-US" sz="2400" dirty="0">
            <a:latin typeface="Segoe UI Light" panose="020B0502040204020203" pitchFamily="34" charset="0"/>
            <a:cs typeface="Segoe UI Light" panose="020B0502040204020203" pitchFamily="34" charset="0"/>
          </a:endParaRPr>
        </a:p>
      </dgm:t>
    </dgm:pt>
    <dgm:pt modelId="{A5F7DDF7-6F49-4762-98D2-4E43839D6AB5}" type="parTrans" cxnId="{3F68D046-A001-46CA-BB8D-673C4B1A7A7A}">
      <dgm:prSet custT="1"/>
      <dgm:spPr/>
      <dgm:t>
        <a:bodyPr/>
        <a:lstStyle/>
        <a:p>
          <a:endParaRPr lang="en-US" sz="800">
            <a:latin typeface="Segoe UI Light" panose="020B0502040204020203" pitchFamily="34" charset="0"/>
            <a:cs typeface="Segoe UI Light" panose="020B0502040204020203" pitchFamily="34" charset="0"/>
          </a:endParaRPr>
        </a:p>
      </dgm:t>
    </dgm:pt>
    <dgm:pt modelId="{3ABB9BA5-3B28-4C4E-AC5A-17D400BA2B1D}" type="sibTrans" cxnId="{3F68D046-A001-46CA-BB8D-673C4B1A7A7A}">
      <dgm:prSet/>
      <dgm:spPr/>
      <dgm:t>
        <a:bodyPr/>
        <a:lstStyle/>
        <a:p>
          <a:endParaRPr lang="en-US" sz="2800">
            <a:latin typeface="Segoe UI Light" panose="020B0502040204020203" pitchFamily="34" charset="0"/>
            <a:cs typeface="Segoe UI Light" panose="020B0502040204020203" pitchFamily="34" charset="0"/>
          </a:endParaRPr>
        </a:p>
      </dgm:t>
    </dgm:pt>
    <dgm:pt modelId="{815CB9CE-08C8-4D7B-A27F-6701CA011994}">
      <dgm:prSet phldrT="[Text]" custT="1"/>
      <dgm:spPr/>
      <dgm:t>
        <a:bodyPr/>
        <a:lstStyle/>
        <a:p>
          <a:r>
            <a:rPr lang="en-US" sz="3200" dirty="0" smtClean="0">
              <a:latin typeface="Segoe UI Light" panose="020B0502040204020203" pitchFamily="34" charset="0"/>
              <a:cs typeface="Segoe UI Light" panose="020B0502040204020203" pitchFamily="34" charset="0"/>
            </a:rPr>
            <a:t>Format-Wide</a:t>
          </a:r>
          <a:endParaRPr lang="en-US" sz="3200" dirty="0">
            <a:latin typeface="Segoe UI Light" panose="020B0502040204020203" pitchFamily="34" charset="0"/>
            <a:cs typeface="Segoe UI Light" panose="020B0502040204020203" pitchFamily="34" charset="0"/>
          </a:endParaRPr>
        </a:p>
      </dgm:t>
    </dgm:pt>
    <dgm:pt modelId="{E4A5F2C8-EF3B-4B7E-8196-A706C29CF5B9}" type="parTrans" cxnId="{2DD14560-09F3-4784-B5A3-696542C2A804}">
      <dgm:prSet custT="1"/>
      <dgm:spPr/>
      <dgm:t>
        <a:bodyPr/>
        <a:lstStyle/>
        <a:p>
          <a:endParaRPr lang="en-US" sz="800">
            <a:latin typeface="Segoe UI Light" panose="020B0502040204020203" pitchFamily="34" charset="0"/>
            <a:cs typeface="Segoe UI Light" panose="020B0502040204020203" pitchFamily="34" charset="0"/>
          </a:endParaRPr>
        </a:p>
      </dgm:t>
    </dgm:pt>
    <dgm:pt modelId="{7FFAE00D-20A0-4071-8633-99E23D3DEE00}" type="sibTrans" cxnId="{2DD14560-09F3-4784-B5A3-696542C2A804}">
      <dgm:prSet/>
      <dgm:spPr/>
      <dgm:t>
        <a:bodyPr/>
        <a:lstStyle/>
        <a:p>
          <a:endParaRPr lang="en-US" sz="2800">
            <a:latin typeface="Segoe UI Light" panose="020B0502040204020203" pitchFamily="34" charset="0"/>
            <a:cs typeface="Segoe UI Light" panose="020B0502040204020203" pitchFamily="34" charset="0"/>
          </a:endParaRPr>
        </a:p>
      </dgm:t>
    </dgm:pt>
    <dgm:pt modelId="{C758F9DF-4F4A-4C85-B3E0-03B7A173A4FC}">
      <dgm:prSet phldrT="[Text]" custT="1"/>
      <dgm:spPr/>
      <dgm:t>
        <a:bodyPr/>
        <a:lstStyle/>
        <a:p>
          <a:r>
            <a:rPr lang="en-US" sz="2400" dirty="0" smtClean="0">
              <a:latin typeface="Segoe UI Light" panose="020B0502040204020203" pitchFamily="34" charset="0"/>
              <a:cs typeface="Segoe UI Light" panose="020B0502040204020203" pitchFamily="34" charset="0"/>
            </a:rPr>
            <a:t>-Wrap</a:t>
          </a:r>
          <a:endParaRPr lang="en-US" sz="2400" dirty="0">
            <a:latin typeface="Segoe UI Light" panose="020B0502040204020203" pitchFamily="34" charset="0"/>
            <a:cs typeface="Segoe UI Light" panose="020B0502040204020203" pitchFamily="34" charset="0"/>
          </a:endParaRPr>
        </a:p>
      </dgm:t>
    </dgm:pt>
    <dgm:pt modelId="{F0B1AE99-275B-4C35-85DC-AF75CF4638F3}" type="parTrans" cxnId="{B60612D4-9D29-4D23-AAA6-6081B3DCF3E7}">
      <dgm:prSet custT="1"/>
      <dgm:spPr/>
      <dgm:t>
        <a:bodyPr/>
        <a:lstStyle/>
        <a:p>
          <a:endParaRPr lang="en-US" sz="800">
            <a:latin typeface="Segoe UI Light" panose="020B0502040204020203" pitchFamily="34" charset="0"/>
            <a:cs typeface="Segoe UI Light" panose="020B0502040204020203" pitchFamily="34" charset="0"/>
          </a:endParaRPr>
        </a:p>
      </dgm:t>
    </dgm:pt>
    <dgm:pt modelId="{2EB1BA43-B73E-417D-9270-D0F50735B758}" type="sibTrans" cxnId="{B60612D4-9D29-4D23-AAA6-6081B3DCF3E7}">
      <dgm:prSet/>
      <dgm:spPr/>
      <dgm:t>
        <a:bodyPr/>
        <a:lstStyle/>
        <a:p>
          <a:endParaRPr lang="en-US" sz="2800">
            <a:latin typeface="Segoe UI Light" panose="020B0502040204020203" pitchFamily="34" charset="0"/>
            <a:cs typeface="Segoe UI Light" panose="020B0502040204020203" pitchFamily="34" charset="0"/>
          </a:endParaRPr>
        </a:p>
      </dgm:t>
    </dgm:pt>
    <dgm:pt modelId="{B198E787-7208-4371-AD97-AB11B3F3F318}">
      <dgm:prSet phldrT="[Text]" custT="1"/>
      <dgm:spPr/>
      <dgm:t>
        <a:bodyPr/>
        <a:lstStyle/>
        <a:p>
          <a:r>
            <a:rPr lang="en-US" sz="2400" dirty="0" smtClean="0">
              <a:latin typeface="Segoe UI Light" panose="020B0502040204020203" pitchFamily="34" charset="0"/>
              <a:cs typeface="Segoe UI Light" panose="020B0502040204020203" pitchFamily="34" charset="0"/>
            </a:rPr>
            <a:t>-</a:t>
          </a:r>
          <a:r>
            <a:rPr lang="en-US" sz="2400" dirty="0" err="1" smtClean="0">
              <a:latin typeface="Segoe UI Light" panose="020B0502040204020203" pitchFamily="34" charset="0"/>
              <a:cs typeface="Segoe UI Light" panose="020B0502040204020203" pitchFamily="34" charset="0"/>
            </a:rPr>
            <a:t>Autosize</a:t>
          </a:r>
          <a:endParaRPr lang="en-US" sz="2400" dirty="0">
            <a:latin typeface="Segoe UI Light" panose="020B0502040204020203" pitchFamily="34" charset="0"/>
            <a:cs typeface="Segoe UI Light" panose="020B0502040204020203" pitchFamily="34" charset="0"/>
          </a:endParaRPr>
        </a:p>
      </dgm:t>
    </dgm:pt>
    <dgm:pt modelId="{30A6C54F-77AB-4AE1-A1F4-BA67E4A87AC4}" type="parTrans" cxnId="{2964D155-5E36-4853-A46A-B87E4C28AA92}">
      <dgm:prSet custT="1"/>
      <dgm:spPr/>
      <dgm:t>
        <a:bodyPr/>
        <a:lstStyle/>
        <a:p>
          <a:endParaRPr lang="en-US" sz="800">
            <a:latin typeface="Segoe UI Light" panose="020B0502040204020203" pitchFamily="34" charset="0"/>
            <a:cs typeface="Segoe UI Light" panose="020B0502040204020203" pitchFamily="34" charset="0"/>
          </a:endParaRPr>
        </a:p>
      </dgm:t>
    </dgm:pt>
    <dgm:pt modelId="{AEC4EA0E-65C2-4134-AC9C-D26C6054CA72}" type="sibTrans" cxnId="{2964D155-5E36-4853-A46A-B87E4C28AA92}">
      <dgm:prSet/>
      <dgm:spPr/>
      <dgm:t>
        <a:bodyPr/>
        <a:lstStyle/>
        <a:p>
          <a:endParaRPr lang="en-US" sz="2800">
            <a:latin typeface="Segoe UI Light" panose="020B0502040204020203" pitchFamily="34" charset="0"/>
            <a:cs typeface="Segoe UI Light" panose="020B0502040204020203" pitchFamily="34" charset="0"/>
          </a:endParaRPr>
        </a:p>
      </dgm:t>
    </dgm:pt>
    <dgm:pt modelId="{2E1BE09D-61D8-41D6-B83A-FEC4C30F8DF4}">
      <dgm:prSet phldrT="[Text]" custT="1"/>
      <dgm:spPr/>
      <dgm:t>
        <a:bodyPr/>
        <a:lstStyle/>
        <a:p>
          <a:r>
            <a:rPr lang="en-US" sz="2400" dirty="0" smtClean="0">
              <a:latin typeface="Segoe UI Light" panose="020B0502040204020203" pitchFamily="34" charset="0"/>
              <a:cs typeface="Segoe UI Light" panose="020B0502040204020203" pitchFamily="34" charset="0"/>
            </a:rPr>
            <a:t>-Column</a:t>
          </a:r>
          <a:endParaRPr lang="en-US" sz="2400" dirty="0">
            <a:latin typeface="Segoe UI Light" panose="020B0502040204020203" pitchFamily="34" charset="0"/>
            <a:cs typeface="Segoe UI Light" panose="020B0502040204020203" pitchFamily="34" charset="0"/>
          </a:endParaRPr>
        </a:p>
      </dgm:t>
    </dgm:pt>
    <dgm:pt modelId="{CD871B4D-375C-4255-99E1-89AA1B7FA6A7}" type="parTrans" cxnId="{35974662-D5E9-48C7-8A0E-2EB775CC2362}">
      <dgm:prSet custT="1"/>
      <dgm:spPr/>
      <dgm:t>
        <a:bodyPr/>
        <a:lstStyle/>
        <a:p>
          <a:endParaRPr lang="en-US" sz="800">
            <a:latin typeface="Segoe UI Light" panose="020B0502040204020203" pitchFamily="34" charset="0"/>
            <a:cs typeface="Segoe UI Light" panose="020B0502040204020203" pitchFamily="34" charset="0"/>
          </a:endParaRPr>
        </a:p>
      </dgm:t>
    </dgm:pt>
    <dgm:pt modelId="{BB2A83E8-1511-4E07-A82A-D8429B22A8E8}" type="sibTrans" cxnId="{35974662-D5E9-48C7-8A0E-2EB775CC2362}">
      <dgm:prSet/>
      <dgm:spPr/>
      <dgm:t>
        <a:bodyPr/>
        <a:lstStyle/>
        <a:p>
          <a:endParaRPr lang="en-US" sz="2800">
            <a:latin typeface="Segoe UI Light" panose="020B0502040204020203" pitchFamily="34" charset="0"/>
            <a:cs typeface="Segoe UI Light" panose="020B0502040204020203" pitchFamily="34" charset="0"/>
          </a:endParaRPr>
        </a:p>
      </dgm:t>
    </dgm:pt>
    <dgm:pt modelId="{5BE98AE4-71AC-43F7-B068-A28CFF03F798}">
      <dgm:prSet phldrT="[Text]" custT="1"/>
      <dgm:spPr/>
      <dgm:t>
        <a:bodyPr/>
        <a:lstStyle/>
        <a:p>
          <a:r>
            <a:rPr lang="en-US" sz="2400" dirty="0" smtClean="0">
              <a:latin typeface="Segoe UI Light" panose="020B0502040204020203" pitchFamily="34" charset="0"/>
              <a:cs typeface="Segoe UI Light" panose="020B0502040204020203" pitchFamily="34" charset="0"/>
            </a:rPr>
            <a:t> Parameters:</a:t>
          </a:r>
          <a:endParaRPr lang="en-US" sz="2400" dirty="0">
            <a:latin typeface="Segoe UI Light" panose="020B0502040204020203" pitchFamily="34" charset="0"/>
            <a:cs typeface="Segoe UI Light" panose="020B0502040204020203" pitchFamily="34" charset="0"/>
          </a:endParaRPr>
        </a:p>
      </dgm:t>
    </dgm:pt>
    <dgm:pt modelId="{C08F89A1-BDA4-4616-BAAA-673677F71145}" type="parTrans" cxnId="{668ABD91-7B4B-4D34-B6AD-6B339D987859}">
      <dgm:prSet/>
      <dgm:spPr/>
      <dgm:t>
        <a:bodyPr/>
        <a:lstStyle/>
        <a:p>
          <a:endParaRPr lang="en-US"/>
        </a:p>
      </dgm:t>
    </dgm:pt>
    <dgm:pt modelId="{8C799287-DD21-4C8D-8CCD-A9E5DC750368}" type="sibTrans" cxnId="{668ABD91-7B4B-4D34-B6AD-6B339D987859}">
      <dgm:prSet/>
      <dgm:spPr/>
      <dgm:t>
        <a:bodyPr/>
        <a:lstStyle/>
        <a:p>
          <a:endParaRPr lang="en-US"/>
        </a:p>
      </dgm:t>
    </dgm:pt>
    <dgm:pt modelId="{922322E7-ADC6-41CB-A633-DE00C0D73CE9}">
      <dgm:prSet phldrT="[Text]" custT="1"/>
      <dgm:spPr/>
      <dgm:t>
        <a:bodyPr/>
        <a:lstStyle/>
        <a:p>
          <a:r>
            <a:rPr lang="en-US" sz="2400" dirty="0" smtClean="0">
              <a:latin typeface="Segoe UI Light" panose="020B0502040204020203" pitchFamily="34" charset="0"/>
              <a:cs typeface="Segoe UI Light" panose="020B0502040204020203" pitchFamily="34" charset="0"/>
            </a:rPr>
            <a:t>Key Parameters:</a:t>
          </a:r>
          <a:endParaRPr lang="en-US" sz="2400" dirty="0">
            <a:latin typeface="Segoe UI Light" panose="020B0502040204020203" pitchFamily="34" charset="0"/>
            <a:cs typeface="Segoe UI Light" panose="020B0502040204020203" pitchFamily="34" charset="0"/>
          </a:endParaRPr>
        </a:p>
      </dgm:t>
    </dgm:pt>
    <dgm:pt modelId="{1EC2635C-49F8-4F29-9B46-4CFB98EDA11C}" type="parTrans" cxnId="{47E33629-1343-4012-83B2-9E43F1D6E862}">
      <dgm:prSet/>
      <dgm:spPr/>
      <dgm:t>
        <a:bodyPr/>
        <a:lstStyle/>
        <a:p>
          <a:endParaRPr lang="en-US"/>
        </a:p>
      </dgm:t>
    </dgm:pt>
    <dgm:pt modelId="{86F54ED7-C702-4F53-9FFF-0860CBD32B1D}" type="sibTrans" cxnId="{47E33629-1343-4012-83B2-9E43F1D6E862}">
      <dgm:prSet/>
      <dgm:spPr/>
      <dgm:t>
        <a:bodyPr/>
        <a:lstStyle/>
        <a:p>
          <a:endParaRPr lang="en-US"/>
        </a:p>
      </dgm:t>
    </dgm:pt>
    <dgm:pt modelId="{28CBA95A-14AC-44DD-BB56-390ED122B65F}">
      <dgm:prSet phldrT="[Text]" custT="1"/>
      <dgm:spPr/>
      <dgm:t>
        <a:bodyPr/>
        <a:lstStyle/>
        <a:p>
          <a:r>
            <a:rPr lang="en-US" sz="2400" dirty="0" smtClean="0">
              <a:latin typeface="Segoe UI Light" panose="020B0502040204020203" pitchFamily="34" charset="0"/>
              <a:cs typeface="Segoe UI Light" panose="020B0502040204020203" pitchFamily="34" charset="0"/>
            </a:rPr>
            <a:t>lists all properties available</a:t>
          </a:r>
          <a:endParaRPr lang="en-US" sz="2400" dirty="0">
            <a:latin typeface="Segoe UI Light" panose="020B0502040204020203" pitchFamily="34" charset="0"/>
            <a:cs typeface="Segoe UI Light" panose="020B0502040204020203" pitchFamily="34" charset="0"/>
          </a:endParaRPr>
        </a:p>
      </dgm:t>
    </dgm:pt>
    <dgm:pt modelId="{F3A688D1-19AA-4BC8-A0F6-06E500F1FF17}" type="parTrans" cxnId="{44109792-96EB-4EAC-B4CB-BB02B637C4A3}">
      <dgm:prSet/>
      <dgm:spPr/>
      <dgm:t>
        <a:bodyPr/>
        <a:lstStyle/>
        <a:p>
          <a:endParaRPr lang="en-AU"/>
        </a:p>
      </dgm:t>
    </dgm:pt>
    <dgm:pt modelId="{170FFBC3-9990-44DB-98C3-A74BAA9E3774}" type="sibTrans" cxnId="{44109792-96EB-4EAC-B4CB-BB02B637C4A3}">
      <dgm:prSet/>
      <dgm:spPr/>
      <dgm:t>
        <a:bodyPr/>
        <a:lstStyle/>
        <a:p>
          <a:endParaRPr lang="en-AU"/>
        </a:p>
      </dgm:t>
    </dgm:pt>
    <dgm:pt modelId="{775E70AA-3F45-4337-8805-69B21CC26304}" type="pres">
      <dgm:prSet presAssocID="{EF140577-7C28-4221-B433-F7D282FB3244}" presName="Name0" presStyleCnt="0">
        <dgm:presLayoutVars>
          <dgm:dir/>
          <dgm:animLvl val="lvl"/>
          <dgm:resizeHandles val="exact"/>
        </dgm:presLayoutVars>
      </dgm:prSet>
      <dgm:spPr/>
      <dgm:t>
        <a:bodyPr/>
        <a:lstStyle/>
        <a:p>
          <a:endParaRPr lang="en-US"/>
        </a:p>
      </dgm:t>
    </dgm:pt>
    <dgm:pt modelId="{678DA8C5-6ACC-4DA6-80BA-9B0C0E27E9B5}" type="pres">
      <dgm:prSet presAssocID="{CD0D424B-847A-4854-A88B-C71419711A34}" presName="composite" presStyleCnt="0"/>
      <dgm:spPr/>
    </dgm:pt>
    <dgm:pt modelId="{48AD060A-F432-4BB8-8D2B-B641C20EC575}" type="pres">
      <dgm:prSet presAssocID="{CD0D424B-847A-4854-A88B-C71419711A34}" presName="parTx" presStyleLbl="alignNode1" presStyleIdx="0" presStyleCnt="3" custLinFactNeighborX="-2414" custLinFactNeighborY="-38727">
        <dgm:presLayoutVars>
          <dgm:chMax val="0"/>
          <dgm:chPref val="0"/>
          <dgm:bulletEnabled val="1"/>
        </dgm:presLayoutVars>
      </dgm:prSet>
      <dgm:spPr/>
      <dgm:t>
        <a:bodyPr/>
        <a:lstStyle/>
        <a:p>
          <a:endParaRPr lang="en-US"/>
        </a:p>
      </dgm:t>
    </dgm:pt>
    <dgm:pt modelId="{B5C1C202-37E8-4039-A2C6-41789DABFF09}" type="pres">
      <dgm:prSet presAssocID="{CD0D424B-847A-4854-A88B-C71419711A34}" presName="desTx" presStyleLbl="alignAccFollowNode1" presStyleIdx="0" presStyleCnt="3">
        <dgm:presLayoutVars>
          <dgm:bulletEnabled val="1"/>
        </dgm:presLayoutVars>
      </dgm:prSet>
      <dgm:spPr/>
      <dgm:t>
        <a:bodyPr/>
        <a:lstStyle/>
        <a:p>
          <a:endParaRPr lang="en-US"/>
        </a:p>
      </dgm:t>
    </dgm:pt>
    <dgm:pt modelId="{0A0C222B-A3BD-4900-AC77-7EDE8B4CADFB}" type="pres">
      <dgm:prSet presAssocID="{9D838632-4350-4A9D-AFA7-194F3A3CF41E}" presName="space" presStyleCnt="0"/>
      <dgm:spPr/>
    </dgm:pt>
    <dgm:pt modelId="{0E975C32-30C7-4F48-A07E-BC63EE175918}" type="pres">
      <dgm:prSet presAssocID="{6D3E7EF7-0F83-4C9D-AAFF-2D3EF70F7F06}" presName="composite" presStyleCnt="0"/>
      <dgm:spPr/>
    </dgm:pt>
    <dgm:pt modelId="{23471AB6-940A-44F8-B240-4F8D1DCBE8C2}" type="pres">
      <dgm:prSet presAssocID="{6D3E7EF7-0F83-4C9D-AAFF-2D3EF70F7F06}" presName="parTx" presStyleLbl="alignNode1" presStyleIdx="1" presStyleCnt="3">
        <dgm:presLayoutVars>
          <dgm:chMax val="0"/>
          <dgm:chPref val="0"/>
          <dgm:bulletEnabled val="1"/>
        </dgm:presLayoutVars>
      </dgm:prSet>
      <dgm:spPr/>
      <dgm:t>
        <a:bodyPr/>
        <a:lstStyle/>
        <a:p>
          <a:endParaRPr lang="en-US"/>
        </a:p>
      </dgm:t>
    </dgm:pt>
    <dgm:pt modelId="{230B120E-A6B4-490E-92DE-7E5E0DEC3381}" type="pres">
      <dgm:prSet presAssocID="{6D3E7EF7-0F83-4C9D-AAFF-2D3EF70F7F06}" presName="desTx" presStyleLbl="alignAccFollowNode1" presStyleIdx="1" presStyleCnt="3">
        <dgm:presLayoutVars>
          <dgm:bulletEnabled val="1"/>
        </dgm:presLayoutVars>
      </dgm:prSet>
      <dgm:spPr/>
      <dgm:t>
        <a:bodyPr/>
        <a:lstStyle/>
        <a:p>
          <a:endParaRPr lang="en-US"/>
        </a:p>
      </dgm:t>
    </dgm:pt>
    <dgm:pt modelId="{C1034306-4BA2-4CB2-AD7D-ECA8C329D37F}" type="pres">
      <dgm:prSet presAssocID="{5929A0F0-AE94-4F0F-8DA3-DD1ED14A9CE9}" presName="space" presStyleCnt="0"/>
      <dgm:spPr/>
    </dgm:pt>
    <dgm:pt modelId="{1E936372-57F5-4AFE-87EC-D82303E1B315}" type="pres">
      <dgm:prSet presAssocID="{815CB9CE-08C8-4D7B-A27F-6701CA011994}" presName="composite" presStyleCnt="0"/>
      <dgm:spPr/>
    </dgm:pt>
    <dgm:pt modelId="{26637F89-E037-49C3-A91F-E4E22F83D18E}" type="pres">
      <dgm:prSet presAssocID="{815CB9CE-08C8-4D7B-A27F-6701CA011994}" presName="parTx" presStyleLbl="alignNode1" presStyleIdx="2" presStyleCnt="3">
        <dgm:presLayoutVars>
          <dgm:chMax val="0"/>
          <dgm:chPref val="0"/>
          <dgm:bulletEnabled val="1"/>
        </dgm:presLayoutVars>
      </dgm:prSet>
      <dgm:spPr/>
      <dgm:t>
        <a:bodyPr/>
        <a:lstStyle/>
        <a:p>
          <a:endParaRPr lang="en-US"/>
        </a:p>
      </dgm:t>
    </dgm:pt>
    <dgm:pt modelId="{86A9600D-118E-435B-8752-35CC6E27BBF1}" type="pres">
      <dgm:prSet presAssocID="{815CB9CE-08C8-4D7B-A27F-6701CA011994}" presName="desTx" presStyleLbl="alignAccFollowNode1" presStyleIdx="2" presStyleCnt="3">
        <dgm:presLayoutVars>
          <dgm:bulletEnabled val="1"/>
        </dgm:presLayoutVars>
      </dgm:prSet>
      <dgm:spPr/>
      <dgm:t>
        <a:bodyPr/>
        <a:lstStyle/>
        <a:p>
          <a:endParaRPr lang="en-US"/>
        </a:p>
      </dgm:t>
    </dgm:pt>
  </dgm:ptLst>
  <dgm:cxnLst>
    <dgm:cxn modelId="{D213B6A4-7B55-4440-AA4A-FB6594D26BDE}" type="presOf" srcId="{CD0D424B-847A-4854-A88B-C71419711A34}" destId="{48AD060A-F432-4BB8-8D2B-B641C20EC575}" srcOrd="0" destOrd="0" presId="urn:microsoft.com/office/officeart/2005/8/layout/hList1"/>
    <dgm:cxn modelId="{2DD14560-09F3-4784-B5A3-696542C2A804}" srcId="{EF140577-7C28-4221-B433-F7D282FB3244}" destId="{815CB9CE-08C8-4D7B-A27F-6701CA011994}" srcOrd="2" destOrd="0" parTransId="{E4A5F2C8-EF3B-4B7E-8196-A706C29CF5B9}" sibTransId="{7FFAE00D-20A0-4071-8633-99E23D3DEE00}"/>
    <dgm:cxn modelId="{8490D55D-A06C-408C-B0C9-994C3C656991}" type="presOf" srcId="{28CBA95A-14AC-44DD-BB56-390ED122B65F}" destId="{B5C1C202-37E8-4039-A2C6-41789DABFF09}" srcOrd="0" destOrd="1" presId="urn:microsoft.com/office/officeart/2005/8/layout/hList1"/>
    <dgm:cxn modelId="{653C5AF0-6FA6-40C2-8E19-4C3069674DCA}" type="presOf" srcId="{AAD32DC2-0099-4EB9-A00F-2F07468454B5}" destId="{230B120E-A6B4-490E-92DE-7E5E0DEC3381}" srcOrd="0" destOrd="1" presId="urn:microsoft.com/office/officeart/2005/8/layout/hList1"/>
    <dgm:cxn modelId="{35974662-D5E9-48C7-8A0E-2EB775CC2362}" srcId="{922322E7-ADC6-41CB-A633-DE00C0D73CE9}" destId="{2E1BE09D-61D8-41D6-B83A-FEC4C30F8DF4}" srcOrd="1" destOrd="0" parTransId="{CD871B4D-375C-4255-99E1-89AA1B7FA6A7}" sibTransId="{BB2A83E8-1511-4E07-A82A-D8429B22A8E8}"/>
    <dgm:cxn modelId="{44109792-96EB-4EAC-B4CB-BB02B637C4A3}" srcId="{CD0D424B-847A-4854-A88B-C71419711A34}" destId="{28CBA95A-14AC-44DD-BB56-390ED122B65F}" srcOrd="1" destOrd="0" parTransId="{F3A688D1-19AA-4BC8-A0F6-06E500F1FF17}" sibTransId="{170FFBC3-9990-44DB-98C3-A74BAA9E3774}"/>
    <dgm:cxn modelId="{159A3F4C-A2DA-4CDE-9BCA-D44ED901F880}" type="presOf" srcId="{11FF5F76-AEB0-4A66-9EA4-2D52D777F40E}" destId="{B5C1C202-37E8-4039-A2C6-41789DABFF09}" srcOrd="0" destOrd="0" presId="urn:microsoft.com/office/officeart/2005/8/layout/hList1"/>
    <dgm:cxn modelId="{670EFC4F-0DDC-44B6-99A2-5EFC1B306674}" type="presOf" srcId="{5BE98AE4-71AC-43F7-B068-A28CFF03F798}" destId="{230B120E-A6B4-490E-92DE-7E5E0DEC3381}" srcOrd="0" destOrd="0" presId="urn:microsoft.com/office/officeart/2005/8/layout/hList1"/>
    <dgm:cxn modelId="{6B82DA8C-1342-4927-BCEA-545A1ABA692A}" type="presOf" srcId="{815CB9CE-08C8-4D7B-A27F-6701CA011994}" destId="{26637F89-E037-49C3-A91F-E4E22F83D18E}" srcOrd="0" destOrd="0" presId="urn:microsoft.com/office/officeart/2005/8/layout/hList1"/>
    <dgm:cxn modelId="{47E33629-1343-4012-83B2-9E43F1D6E862}" srcId="{815CB9CE-08C8-4D7B-A27F-6701CA011994}" destId="{922322E7-ADC6-41CB-A633-DE00C0D73CE9}" srcOrd="0" destOrd="0" parTransId="{1EC2635C-49F8-4F29-9B46-4CFB98EDA11C}" sibTransId="{86F54ED7-C702-4F53-9FFF-0860CBD32B1D}"/>
    <dgm:cxn modelId="{668ABD91-7B4B-4D34-B6AD-6B339D987859}" srcId="{6D3E7EF7-0F83-4C9D-AAFF-2D3EF70F7F06}" destId="{5BE98AE4-71AC-43F7-B068-A28CFF03F798}" srcOrd="0" destOrd="0" parTransId="{C08F89A1-BDA4-4616-BAAA-673677F71145}" sibTransId="{8C799287-DD21-4C8D-8CCD-A9E5DC750368}"/>
    <dgm:cxn modelId="{1B649B69-F209-4753-BD74-B789B690632F}" type="presOf" srcId="{C758F9DF-4F4A-4C85-B3E0-03B7A173A4FC}" destId="{230B120E-A6B4-490E-92DE-7E5E0DEC3381}" srcOrd="0" destOrd="2" presId="urn:microsoft.com/office/officeart/2005/8/layout/hList1"/>
    <dgm:cxn modelId="{C1CDD73A-1B61-4070-9EFB-46DCB4223984}" type="presOf" srcId="{2E1BE09D-61D8-41D6-B83A-FEC4C30F8DF4}" destId="{86A9600D-118E-435B-8752-35CC6E27BBF1}" srcOrd="0" destOrd="2" presId="urn:microsoft.com/office/officeart/2005/8/layout/hList1"/>
    <dgm:cxn modelId="{147F7781-301F-46E7-A13F-AC396CB2BA40}" srcId="{CD0D424B-847A-4854-A88B-C71419711A34}" destId="{11FF5F76-AEB0-4A66-9EA4-2D52D777F40E}" srcOrd="0" destOrd="0" parTransId="{A26FC510-D608-46AE-9830-45EA2C23C531}" sibTransId="{0A425033-833D-41BB-BEBF-E306B67B47A7}"/>
    <dgm:cxn modelId="{BE1EC690-BD03-4EC2-9A73-F7F05348DC64}" type="presOf" srcId="{B198E787-7208-4371-AD97-AB11B3F3F318}" destId="{86A9600D-118E-435B-8752-35CC6E27BBF1}" srcOrd="0" destOrd="1" presId="urn:microsoft.com/office/officeart/2005/8/layout/hList1"/>
    <dgm:cxn modelId="{B32E3CEC-75D7-447A-BE1D-6329B7CCFB74}" type="presOf" srcId="{922322E7-ADC6-41CB-A633-DE00C0D73CE9}" destId="{86A9600D-118E-435B-8752-35CC6E27BBF1}" srcOrd="0" destOrd="0" presId="urn:microsoft.com/office/officeart/2005/8/layout/hList1"/>
    <dgm:cxn modelId="{7F815A41-5861-43FE-A10A-D0751C12E194}" srcId="{EF140577-7C28-4221-B433-F7D282FB3244}" destId="{CD0D424B-847A-4854-A88B-C71419711A34}" srcOrd="0" destOrd="0" parTransId="{9561A95C-AC53-480A-B92C-171FAA13C131}" sibTransId="{9D838632-4350-4A9D-AFA7-194F3A3CF41E}"/>
    <dgm:cxn modelId="{B60612D4-9D29-4D23-AAA6-6081B3DCF3E7}" srcId="{5BE98AE4-71AC-43F7-B068-A28CFF03F798}" destId="{C758F9DF-4F4A-4C85-B3E0-03B7A173A4FC}" srcOrd="1" destOrd="0" parTransId="{F0B1AE99-275B-4C35-85DC-AF75CF4638F3}" sibTransId="{2EB1BA43-B73E-417D-9270-D0F50735B758}"/>
    <dgm:cxn modelId="{2D523832-9984-4444-BBAA-F244F479EC10}" type="presOf" srcId="{6D3E7EF7-0F83-4C9D-AAFF-2D3EF70F7F06}" destId="{23471AB6-940A-44F8-B240-4F8D1DCBE8C2}" srcOrd="0" destOrd="0" presId="urn:microsoft.com/office/officeart/2005/8/layout/hList1"/>
    <dgm:cxn modelId="{3F68D046-A001-46CA-BB8D-673C4B1A7A7A}" srcId="{5BE98AE4-71AC-43F7-B068-A28CFF03F798}" destId="{AAD32DC2-0099-4EB9-A00F-2F07468454B5}" srcOrd="0" destOrd="0" parTransId="{A5F7DDF7-6F49-4762-98D2-4E43839D6AB5}" sibTransId="{3ABB9BA5-3B28-4C4E-AC5A-17D400BA2B1D}"/>
    <dgm:cxn modelId="{2964D155-5E36-4853-A46A-B87E4C28AA92}" srcId="{922322E7-ADC6-41CB-A633-DE00C0D73CE9}" destId="{B198E787-7208-4371-AD97-AB11B3F3F318}" srcOrd="0" destOrd="0" parTransId="{30A6C54F-77AB-4AE1-A1F4-BA67E4A87AC4}" sibTransId="{AEC4EA0E-65C2-4134-AC9C-D26C6054CA72}"/>
    <dgm:cxn modelId="{D2D44495-B71A-4C5B-97E9-FE51C438B576}" type="presOf" srcId="{EF140577-7C28-4221-B433-F7D282FB3244}" destId="{775E70AA-3F45-4337-8805-69B21CC26304}" srcOrd="0" destOrd="0" presId="urn:microsoft.com/office/officeart/2005/8/layout/hList1"/>
    <dgm:cxn modelId="{BBD0B523-1194-41B0-BF63-6884A9571489}" srcId="{EF140577-7C28-4221-B433-F7D282FB3244}" destId="{6D3E7EF7-0F83-4C9D-AAFF-2D3EF70F7F06}" srcOrd="1" destOrd="0" parTransId="{7B286E91-635B-4441-9AE3-FC9B1318461C}" sibTransId="{5929A0F0-AE94-4F0F-8DA3-DD1ED14A9CE9}"/>
    <dgm:cxn modelId="{C7874A18-CF5B-42FE-A3A7-F4BD4DF3B2D2}" type="presParOf" srcId="{775E70AA-3F45-4337-8805-69B21CC26304}" destId="{678DA8C5-6ACC-4DA6-80BA-9B0C0E27E9B5}" srcOrd="0" destOrd="0" presId="urn:microsoft.com/office/officeart/2005/8/layout/hList1"/>
    <dgm:cxn modelId="{79309C93-F012-4040-9209-76E2CCC1AF9D}" type="presParOf" srcId="{678DA8C5-6ACC-4DA6-80BA-9B0C0E27E9B5}" destId="{48AD060A-F432-4BB8-8D2B-B641C20EC575}" srcOrd="0" destOrd="0" presId="urn:microsoft.com/office/officeart/2005/8/layout/hList1"/>
    <dgm:cxn modelId="{C127AA85-C62D-4446-9C84-FC80F12A0851}" type="presParOf" srcId="{678DA8C5-6ACC-4DA6-80BA-9B0C0E27E9B5}" destId="{B5C1C202-37E8-4039-A2C6-41789DABFF09}" srcOrd="1" destOrd="0" presId="urn:microsoft.com/office/officeart/2005/8/layout/hList1"/>
    <dgm:cxn modelId="{A4185EFA-E69B-47F0-AA0E-7D8E2E128125}" type="presParOf" srcId="{775E70AA-3F45-4337-8805-69B21CC26304}" destId="{0A0C222B-A3BD-4900-AC77-7EDE8B4CADFB}" srcOrd="1" destOrd="0" presId="urn:microsoft.com/office/officeart/2005/8/layout/hList1"/>
    <dgm:cxn modelId="{685FF70B-9C02-4140-A95F-F93E79BA1F42}" type="presParOf" srcId="{775E70AA-3F45-4337-8805-69B21CC26304}" destId="{0E975C32-30C7-4F48-A07E-BC63EE175918}" srcOrd="2" destOrd="0" presId="urn:microsoft.com/office/officeart/2005/8/layout/hList1"/>
    <dgm:cxn modelId="{5C43E794-BA5D-4BC9-9E65-8BF45E709BAA}" type="presParOf" srcId="{0E975C32-30C7-4F48-A07E-BC63EE175918}" destId="{23471AB6-940A-44F8-B240-4F8D1DCBE8C2}" srcOrd="0" destOrd="0" presId="urn:microsoft.com/office/officeart/2005/8/layout/hList1"/>
    <dgm:cxn modelId="{A1857F6B-6A6C-49BF-B45A-F1BF47BDA402}" type="presParOf" srcId="{0E975C32-30C7-4F48-A07E-BC63EE175918}" destId="{230B120E-A6B4-490E-92DE-7E5E0DEC3381}" srcOrd="1" destOrd="0" presId="urn:microsoft.com/office/officeart/2005/8/layout/hList1"/>
    <dgm:cxn modelId="{D3445EA3-14AA-49CA-AF99-A6B7F15C8571}" type="presParOf" srcId="{775E70AA-3F45-4337-8805-69B21CC26304}" destId="{C1034306-4BA2-4CB2-AD7D-ECA8C329D37F}" srcOrd="3" destOrd="0" presId="urn:microsoft.com/office/officeart/2005/8/layout/hList1"/>
    <dgm:cxn modelId="{D2DBBAAC-0AD7-47C5-A35D-D61C9F968EA6}" type="presParOf" srcId="{775E70AA-3F45-4337-8805-69B21CC26304}" destId="{1E936372-57F5-4AFE-87EC-D82303E1B315}" srcOrd="4" destOrd="0" presId="urn:microsoft.com/office/officeart/2005/8/layout/hList1"/>
    <dgm:cxn modelId="{178B9624-9164-4ADC-9833-19815213B63F}" type="presParOf" srcId="{1E936372-57F5-4AFE-87EC-D82303E1B315}" destId="{26637F89-E037-49C3-A91F-E4E22F83D18E}" srcOrd="0" destOrd="0" presId="urn:microsoft.com/office/officeart/2005/8/layout/hList1"/>
    <dgm:cxn modelId="{716BB861-89E1-40E0-8959-6B2B1FD05538}" type="presParOf" srcId="{1E936372-57F5-4AFE-87EC-D82303E1B315}" destId="{86A9600D-118E-435B-8752-35CC6E27BB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F140577-7C28-4221-B433-F7D282FB32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D0D424B-847A-4854-A88B-C71419711A34}">
      <dgm:prSet phldrT="[Text]" custT="1"/>
      <dgm:spPr/>
      <dgm:t>
        <a:bodyPr/>
        <a:lstStyle/>
        <a:p>
          <a:r>
            <a:rPr lang="en-US" sz="2400" dirty="0" smtClean="0">
              <a:latin typeface="Segoe UI Light" panose="020B0502040204020203" pitchFamily="34" charset="0"/>
              <a:cs typeface="Segoe UI Light" panose="020B0502040204020203" pitchFamily="34" charset="0"/>
            </a:rPr>
            <a:t>Export-Csv</a:t>
          </a:r>
          <a:endParaRPr lang="en-US" sz="2400" dirty="0">
            <a:latin typeface="Segoe UI Light" panose="020B0502040204020203" pitchFamily="34" charset="0"/>
            <a:cs typeface="Segoe UI Light" panose="020B0502040204020203" pitchFamily="34" charset="0"/>
          </a:endParaRPr>
        </a:p>
      </dgm:t>
    </dgm:pt>
    <dgm:pt modelId="{9561A95C-AC53-480A-B92C-171FAA13C131}" type="parTrans" cxnId="{7F815A41-5861-43FE-A10A-D0751C12E194}">
      <dgm:prSet custT="1"/>
      <dgm:spPr/>
      <dgm:t>
        <a:bodyPr/>
        <a:lstStyle/>
        <a:p>
          <a:endParaRPr lang="en-US" sz="800">
            <a:latin typeface="Segoe UI Light" panose="020B0502040204020203" pitchFamily="34" charset="0"/>
            <a:cs typeface="Segoe UI Light" panose="020B0502040204020203" pitchFamily="34" charset="0"/>
          </a:endParaRPr>
        </a:p>
      </dgm:t>
    </dgm:pt>
    <dgm:pt modelId="{9D838632-4350-4A9D-AFA7-194F3A3CF41E}" type="sibTrans" cxnId="{7F815A41-5861-43FE-A10A-D0751C12E194}">
      <dgm:prSet/>
      <dgm:spPr/>
      <dgm:t>
        <a:bodyPr/>
        <a:lstStyle/>
        <a:p>
          <a:endParaRPr lang="en-US" sz="2800">
            <a:latin typeface="Segoe UI Light" panose="020B0502040204020203" pitchFamily="34" charset="0"/>
            <a:cs typeface="Segoe UI Light" panose="020B0502040204020203" pitchFamily="34" charset="0"/>
          </a:endParaRPr>
        </a:p>
      </dgm:t>
    </dgm:pt>
    <dgm:pt modelId="{11FF5F76-AEB0-4A66-9EA4-2D52D777F40E}">
      <dgm:prSet phldrT="[Text]" custT="1"/>
      <dgm:spPr/>
      <dgm:t>
        <a:bodyPr/>
        <a:lstStyle/>
        <a:p>
          <a:r>
            <a:rPr lang="en-US" sz="2400" dirty="0" smtClean="0">
              <a:latin typeface="Segoe UI Light" panose="020B0502040204020203" pitchFamily="34" charset="0"/>
              <a:cs typeface="Segoe UI Light" panose="020B0502040204020203" pitchFamily="34" charset="0"/>
            </a:rPr>
            <a:t>-Path</a:t>
          </a:r>
          <a:endParaRPr lang="en-US" sz="2400" dirty="0">
            <a:latin typeface="Segoe UI Light" panose="020B0502040204020203" pitchFamily="34" charset="0"/>
            <a:cs typeface="Segoe UI Light" panose="020B0502040204020203" pitchFamily="34" charset="0"/>
          </a:endParaRPr>
        </a:p>
      </dgm:t>
    </dgm:pt>
    <dgm:pt modelId="{A26FC510-D608-46AE-9830-45EA2C23C531}" type="parTrans" cxnId="{147F7781-301F-46E7-A13F-AC396CB2BA40}">
      <dgm:prSet custT="1"/>
      <dgm:spPr/>
      <dgm:t>
        <a:bodyPr/>
        <a:lstStyle/>
        <a:p>
          <a:endParaRPr lang="en-US" sz="800">
            <a:latin typeface="Segoe UI Light" panose="020B0502040204020203" pitchFamily="34" charset="0"/>
            <a:cs typeface="Segoe UI Light" panose="020B0502040204020203" pitchFamily="34" charset="0"/>
          </a:endParaRPr>
        </a:p>
      </dgm:t>
    </dgm:pt>
    <dgm:pt modelId="{0A425033-833D-41BB-BEBF-E306B67B47A7}" type="sibTrans" cxnId="{147F7781-301F-46E7-A13F-AC396CB2BA40}">
      <dgm:prSet/>
      <dgm:spPr/>
      <dgm:t>
        <a:bodyPr/>
        <a:lstStyle/>
        <a:p>
          <a:endParaRPr lang="en-US" sz="2800">
            <a:latin typeface="Segoe UI Light" panose="020B0502040204020203" pitchFamily="34" charset="0"/>
            <a:cs typeface="Segoe UI Light" panose="020B0502040204020203" pitchFamily="34" charset="0"/>
          </a:endParaRPr>
        </a:p>
      </dgm:t>
    </dgm:pt>
    <dgm:pt modelId="{6D3E7EF7-0F83-4C9D-AAFF-2D3EF70F7F06}">
      <dgm:prSet phldrT="[Text]" custT="1"/>
      <dgm:spPr/>
      <dgm:t>
        <a:bodyPr/>
        <a:lstStyle/>
        <a:p>
          <a:r>
            <a:rPr lang="en-US" sz="2400" dirty="0" smtClean="0">
              <a:latin typeface="Segoe UI Light" panose="020B0502040204020203" pitchFamily="34" charset="0"/>
              <a:cs typeface="Segoe UI Light" panose="020B0502040204020203" pitchFamily="34" charset="0"/>
            </a:rPr>
            <a:t>Export-</a:t>
          </a:r>
          <a:r>
            <a:rPr lang="en-US" sz="2400" dirty="0" err="1" smtClean="0">
              <a:latin typeface="Segoe UI Light" panose="020B0502040204020203" pitchFamily="34" charset="0"/>
              <a:cs typeface="Segoe UI Light" panose="020B0502040204020203" pitchFamily="34" charset="0"/>
            </a:rPr>
            <a:t>CliXml</a:t>
          </a:r>
          <a:endParaRPr lang="en-US" sz="2400" dirty="0">
            <a:latin typeface="Segoe UI Light" panose="020B0502040204020203" pitchFamily="34" charset="0"/>
            <a:cs typeface="Segoe UI Light" panose="020B0502040204020203" pitchFamily="34" charset="0"/>
          </a:endParaRPr>
        </a:p>
      </dgm:t>
    </dgm:pt>
    <dgm:pt modelId="{7B286E91-635B-4441-9AE3-FC9B1318461C}" type="parTrans" cxnId="{BBD0B523-1194-41B0-BF63-6884A9571489}">
      <dgm:prSet custT="1"/>
      <dgm:spPr/>
      <dgm:t>
        <a:bodyPr/>
        <a:lstStyle/>
        <a:p>
          <a:endParaRPr lang="en-US" sz="800">
            <a:latin typeface="Segoe UI Light" panose="020B0502040204020203" pitchFamily="34" charset="0"/>
            <a:cs typeface="Segoe UI Light" panose="020B0502040204020203" pitchFamily="34" charset="0"/>
          </a:endParaRPr>
        </a:p>
      </dgm:t>
    </dgm:pt>
    <dgm:pt modelId="{5929A0F0-AE94-4F0F-8DA3-DD1ED14A9CE9}" type="sibTrans" cxnId="{BBD0B523-1194-41B0-BF63-6884A9571489}">
      <dgm:prSet/>
      <dgm:spPr/>
      <dgm:t>
        <a:bodyPr/>
        <a:lstStyle/>
        <a:p>
          <a:endParaRPr lang="en-US" sz="2800">
            <a:latin typeface="Segoe UI Light" panose="020B0502040204020203" pitchFamily="34" charset="0"/>
            <a:cs typeface="Segoe UI Light" panose="020B0502040204020203" pitchFamily="34" charset="0"/>
          </a:endParaRPr>
        </a:p>
      </dgm:t>
    </dgm:pt>
    <dgm:pt modelId="{5BE98AE4-71AC-43F7-B068-A28CFF03F798}">
      <dgm:prSet phldrT="[Text]" custT="1"/>
      <dgm:spPr/>
      <dgm:t>
        <a:bodyPr/>
        <a:lstStyle/>
        <a:p>
          <a:r>
            <a:rPr lang="en-US" sz="2400" dirty="0" smtClean="0">
              <a:latin typeface="Segoe UI Light" panose="020B0502040204020203" pitchFamily="34" charset="0"/>
              <a:cs typeface="Segoe UI Light" panose="020B0502040204020203" pitchFamily="34" charset="0"/>
            </a:rPr>
            <a:t> Key Properties</a:t>
          </a:r>
          <a:endParaRPr lang="en-US" sz="2400" dirty="0">
            <a:latin typeface="Segoe UI Light" panose="020B0502040204020203" pitchFamily="34" charset="0"/>
            <a:cs typeface="Segoe UI Light" panose="020B0502040204020203" pitchFamily="34" charset="0"/>
          </a:endParaRPr>
        </a:p>
      </dgm:t>
    </dgm:pt>
    <dgm:pt modelId="{C08F89A1-BDA4-4616-BAAA-673677F71145}" type="parTrans" cxnId="{668ABD91-7B4B-4D34-B6AD-6B339D987859}">
      <dgm:prSet/>
      <dgm:spPr/>
      <dgm:t>
        <a:bodyPr/>
        <a:lstStyle/>
        <a:p>
          <a:endParaRPr lang="en-US"/>
        </a:p>
      </dgm:t>
    </dgm:pt>
    <dgm:pt modelId="{8C799287-DD21-4C8D-8CCD-A9E5DC750368}" type="sibTrans" cxnId="{668ABD91-7B4B-4D34-B6AD-6B339D987859}">
      <dgm:prSet/>
      <dgm:spPr/>
      <dgm:t>
        <a:bodyPr/>
        <a:lstStyle/>
        <a:p>
          <a:endParaRPr lang="en-US"/>
        </a:p>
      </dgm:t>
    </dgm:pt>
    <dgm:pt modelId="{7F12F9F6-AF80-4AC7-B958-56B8899D4050}">
      <dgm:prSet phldrT="[Text]" custT="1"/>
      <dgm:spPr/>
      <dgm:t>
        <a:bodyPr/>
        <a:lstStyle/>
        <a:p>
          <a:r>
            <a:rPr lang="en-US" sz="2400" dirty="0" smtClean="0">
              <a:latin typeface="Segoe UI Light" panose="020B0502040204020203" pitchFamily="34" charset="0"/>
              <a:cs typeface="Segoe UI Light" panose="020B0502040204020203" pitchFamily="34" charset="0"/>
            </a:rPr>
            <a:t>-Delimiter</a:t>
          </a:r>
          <a:endParaRPr lang="en-US" sz="2400" dirty="0">
            <a:latin typeface="Segoe UI Light" panose="020B0502040204020203" pitchFamily="34" charset="0"/>
            <a:cs typeface="Segoe UI Light" panose="020B0502040204020203" pitchFamily="34" charset="0"/>
          </a:endParaRPr>
        </a:p>
      </dgm:t>
    </dgm:pt>
    <dgm:pt modelId="{6F7C0528-D768-4CCA-8F87-88C0401E80BB}" type="parTrans" cxnId="{526F9E7C-D30C-411F-8CC5-A405514E051F}">
      <dgm:prSet/>
      <dgm:spPr/>
      <dgm:t>
        <a:bodyPr/>
        <a:lstStyle/>
        <a:p>
          <a:endParaRPr lang="en-AU"/>
        </a:p>
      </dgm:t>
    </dgm:pt>
    <dgm:pt modelId="{FD015407-D95B-48C1-85A7-97C7C5E826C6}" type="sibTrans" cxnId="{526F9E7C-D30C-411F-8CC5-A405514E051F}">
      <dgm:prSet/>
      <dgm:spPr/>
      <dgm:t>
        <a:bodyPr/>
        <a:lstStyle/>
        <a:p>
          <a:endParaRPr lang="en-AU"/>
        </a:p>
      </dgm:t>
    </dgm:pt>
    <dgm:pt modelId="{DECFA36D-E4BF-4F42-801B-3969A32748F3}">
      <dgm:prSet phldrT="[Text]" custT="1"/>
      <dgm:spPr/>
      <dgm:t>
        <a:bodyPr/>
        <a:lstStyle/>
        <a:p>
          <a:r>
            <a:rPr lang="en-US" sz="2400" dirty="0" smtClean="0">
              <a:latin typeface="Segoe UI Light" panose="020B0502040204020203" pitchFamily="34" charset="0"/>
              <a:cs typeface="Segoe UI Light" panose="020B0502040204020203" pitchFamily="34" charset="0"/>
            </a:rPr>
            <a:t>-Depth</a:t>
          </a:r>
          <a:endParaRPr lang="en-US" sz="2400" dirty="0">
            <a:latin typeface="Segoe UI Light" panose="020B0502040204020203" pitchFamily="34" charset="0"/>
            <a:cs typeface="Segoe UI Light" panose="020B0502040204020203" pitchFamily="34" charset="0"/>
          </a:endParaRPr>
        </a:p>
      </dgm:t>
    </dgm:pt>
    <dgm:pt modelId="{34EBC345-4A3B-48FC-8C2E-2019244083F2}" type="parTrans" cxnId="{4BF413F2-4ECE-464E-9C31-F24F36C5C8F4}">
      <dgm:prSet/>
      <dgm:spPr/>
      <dgm:t>
        <a:bodyPr/>
        <a:lstStyle/>
        <a:p>
          <a:endParaRPr lang="en-AU"/>
        </a:p>
      </dgm:t>
    </dgm:pt>
    <dgm:pt modelId="{E07C84BD-034A-4CD2-9010-6BE06E177556}" type="sibTrans" cxnId="{4BF413F2-4ECE-464E-9C31-F24F36C5C8F4}">
      <dgm:prSet/>
      <dgm:spPr/>
      <dgm:t>
        <a:bodyPr/>
        <a:lstStyle/>
        <a:p>
          <a:endParaRPr lang="en-AU"/>
        </a:p>
      </dgm:t>
    </dgm:pt>
    <dgm:pt modelId="{F9C9E34B-5203-45C0-A903-30E11D156838}">
      <dgm:prSet phldrT="[Text]" custT="1"/>
      <dgm:spPr/>
      <dgm:t>
        <a:bodyPr/>
        <a:lstStyle/>
        <a:p>
          <a:r>
            <a:rPr lang="en-US" sz="2400" dirty="0" smtClean="0">
              <a:latin typeface="Segoe UI Light" panose="020B0502040204020203" pitchFamily="34" charset="0"/>
              <a:cs typeface="Segoe UI Light" panose="020B0502040204020203" pitchFamily="34" charset="0"/>
            </a:rPr>
            <a:t>Key Properties:</a:t>
          </a:r>
          <a:endParaRPr lang="en-US" sz="2400" dirty="0">
            <a:latin typeface="Segoe UI Light" panose="020B0502040204020203" pitchFamily="34" charset="0"/>
            <a:cs typeface="Segoe UI Light" panose="020B0502040204020203" pitchFamily="34" charset="0"/>
          </a:endParaRPr>
        </a:p>
      </dgm:t>
    </dgm:pt>
    <dgm:pt modelId="{A66D8E0B-569D-4F37-918F-57CDF6C425CC}" type="parTrans" cxnId="{72D553CF-A9D6-498B-AA7C-496ED436EDED}">
      <dgm:prSet/>
      <dgm:spPr/>
      <dgm:t>
        <a:bodyPr/>
        <a:lstStyle/>
        <a:p>
          <a:endParaRPr lang="en-AU"/>
        </a:p>
      </dgm:t>
    </dgm:pt>
    <dgm:pt modelId="{E0AD7C52-E23E-41EF-AE37-836AA4A465F7}" type="sibTrans" cxnId="{72D553CF-A9D6-498B-AA7C-496ED436EDED}">
      <dgm:prSet/>
      <dgm:spPr/>
      <dgm:t>
        <a:bodyPr/>
        <a:lstStyle/>
        <a:p>
          <a:endParaRPr lang="en-AU"/>
        </a:p>
      </dgm:t>
    </dgm:pt>
    <dgm:pt modelId="{9A6613A2-63B9-43B1-A907-5AC3BBA02845}">
      <dgm:prSet phldrT="[Text]" custT="1"/>
      <dgm:spPr/>
      <dgm:t>
        <a:bodyPr/>
        <a:lstStyle/>
        <a:p>
          <a:r>
            <a:rPr lang="en-US" sz="2400" dirty="0" smtClean="0">
              <a:latin typeface="Segoe UI Light" panose="020B0502040204020203" pitchFamily="34" charset="0"/>
              <a:cs typeface="Segoe UI Light" panose="020B0502040204020203" pitchFamily="34" charset="0"/>
            </a:rPr>
            <a:t>-Path</a:t>
          </a:r>
          <a:endParaRPr lang="en-US" sz="2400" dirty="0">
            <a:latin typeface="Segoe UI Light" panose="020B0502040204020203" pitchFamily="34" charset="0"/>
            <a:cs typeface="Segoe UI Light" panose="020B0502040204020203" pitchFamily="34" charset="0"/>
          </a:endParaRPr>
        </a:p>
      </dgm:t>
    </dgm:pt>
    <dgm:pt modelId="{F1586D9B-F611-44E5-99B9-8B0E947AC5DA}" type="parTrans" cxnId="{3B77A6D4-7703-420A-8711-806031C7174C}">
      <dgm:prSet/>
      <dgm:spPr/>
      <dgm:t>
        <a:bodyPr/>
        <a:lstStyle/>
        <a:p>
          <a:endParaRPr lang="en-AU"/>
        </a:p>
      </dgm:t>
    </dgm:pt>
    <dgm:pt modelId="{8B2AB3EE-C76E-44AF-9F3D-2DA8857E4EEC}" type="sibTrans" cxnId="{3B77A6D4-7703-420A-8711-806031C7174C}">
      <dgm:prSet/>
      <dgm:spPr/>
      <dgm:t>
        <a:bodyPr/>
        <a:lstStyle/>
        <a:p>
          <a:endParaRPr lang="en-AU"/>
        </a:p>
      </dgm:t>
    </dgm:pt>
    <dgm:pt modelId="{775E70AA-3F45-4337-8805-69B21CC26304}" type="pres">
      <dgm:prSet presAssocID="{EF140577-7C28-4221-B433-F7D282FB3244}" presName="Name0" presStyleCnt="0">
        <dgm:presLayoutVars>
          <dgm:dir/>
          <dgm:animLvl val="lvl"/>
          <dgm:resizeHandles val="exact"/>
        </dgm:presLayoutVars>
      </dgm:prSet>
      <dgm:spPr/>
      <dgm:t>
        <a:bodyPr/>
        <a:lstStyle/>
        <a:p>
          <a:endParaRPr lang="en-US"/>
        </a:p>
      </dgm:t>
    </dgm:pt>
    <dgm:pt modelId="{678DA8C5-6ACC-4DA6-80BA-9B0C0E27E9B5}" type="pres">
      <dgm:prSet presAssocID="{CD0D424B-847A-4854-A88B-C71419711A34}" presName="composite" presStyleCnt="0"/>
      <dgm:spPr/>
    </dgm:pt>
    <dgm:pt modelId="{48AD060A-F432-4BB8-8D2B-B641C20EC575}" type="pres">
      <dgm:prSet presAssocID="{CD0D424B-847A-4854-A88B-C71419711A34}" presName="parTx" presStyleLbl="alignNode1" presStyleIdx="0" presStyleCnt="2" custLinFactNeighborX="-1" custLinFactNeighborY="260">
        <dgm:presLayoutVars>
          <dgm:chMax val="0"/>
          <dgm:chPref val="0"/>
          <dgm:bulletEnabled val="1"/>
        </dgm:presLayoutVars>
      </dgm:prSet>
      <dgm:spPr/>
      <dgm:t>
        <a:bodyPr/>
        <a:lstStyle/>
        <a:p>
          <a:endParaRPr lang="en-US"/>
        </a:p>
      </dgm:t>
    </dgm:pt>
    <dgm:pt modelId="{B5C1C202-37E8-4039-A2C6-41789DABFF09}" type="pres">
      <dgm:prSet presAssocID="{CD0D424B-847A-4854-A88B-C71419711A34}" presName="desTx" presStyleLbl="alignAccFollowNode1" presStyleIdx="0" presStyleCnt="2">
        <dgm:presLayoutVars>
          <dgm:bulletEnabled val="1"/>
        </dgm:presLayoutVars>
      </dgm:prSet>
      <dgm:spPr/>
      <dgm:t>
        <a:bodyPr/>
        <a:lstStyle/>
        <a:p>
          <a:endParaRPr lang="en-US"/>
        </a:p>
      </dgm:t>
    </dgm:pt>
    <dgm:pt modelId="{0A0C222B-A3BD-4900-AC77-7EDE8B4CADFB}" type="pres">
      <dgm:prSet presAssocID="{9D838632-4350-4A9D-AFA7-194F3A3CF41E}" presName="space" presStyleCnt="0"/>
      <dgm:spPr/>
    </dgm:pt>
    <dgm:pt modelId="{0E975C32-30C7-4F48-A07E-BC63EE175918}" type="pres">
      <dgm:prSet presAssocID="{6D3E7EF7-0F83-4C9D-AAFF-2D3EF70F7F06}" presName="composite" presStyleCnt="0"/>
      <dgm:spPr/>
    </dgm:pt>
    <dgm:pt modelId="{23471AB6-940A-44F8-B240-4F8D1DCBE8C2}" type="pres">
      <dgm:prSet presAssocID="{6D3E7EF7-0F83-4C9D-AAFF-2D3EF70F7F06}" presName="parTx" presStyleLbl="alignNode1" presStyleIdx="1" presStyleCnt="2">
        <dgm:presLayoutVars>
          <dgm:chMax val="0"/>
          <dgm:chPref val="0"/>
          <dgm:bulletEnabled val="1"/>
        </dgm:presLayoutVars>
      </dgm:prSet>
      <dgm:spPr/>
      <dgm:t>
        <a:bodyPr/>
        <a:lstStyle/>
        <a:p>
          <a:endParaRPr lang="en-US"/>
        </a:p>
      </dgm:t>
    </dgm:pt>
    <dgm:pt modelId="{230B120E-A6B4-490E-92DE-7E5E0DEC3381}" type="pres">
      <dgm:prSet presAssocID="{6D3E7EF7-0F83-4C9D-AAFF-2D3EF70F7F06}" presName="desTx" presStyleLbl="alignAccFollowNode1" presStyleIdx="1" presStyleCnt="2">
        <dgm:presLayoutVars>
          <dgm:bulletEnabled val="1"/>
        </dgm:presLayoutVars>
      </dgm:prSet>
      <dgm:spPr/>
      <dgm:t>
        <a:bodyPr/>
        <a:lstStyle/>
        <a:p>
          <a:endParaRPr lang="en-US"/>
        </a:p>
      </dgm:t>
    </dgm:pt>
  </dgm:ptLst>
  <dgm:cxnLst>
    <dgm:cxn modelId="{1A573CC3-6C52-4EA4-9346-76C4255BB659}" type="presOf" srcId="{7F12F9F6-AF80-4AC7-B958-56B8899D4050}" destId="{B5C1C202-37E8-4039-A2C6-41789DABFF09}" srcOrd="0" destOrd="2" presId="urn:microsoft.com/office/officeart/2005/8/layout/hList1"/>
    <dgm:cxn modelId="{8ABF82D5-7D73-4455-9C29-2775570E6299}" type="presOf" srcId="{CD0D424B-847A-4854-A88B-C71419711A34}" destId="{48AD060A-F432-4BB8-8D2B-B641C20EC575}" srcOrd="0" destOrd="0" presId="urn:microsoft.com/office/officeart/2005/8/layout/hList1"/>
    <dgm:cxn modelId="{2011B0F2-5C44-4DE9-B40D-D71AEA66121F}" type="presOf" srcId="{DECFA36D-E4BF-4F42-801B-3969A32748F3}" destId="{230B120E-A6B4-490E-92DE-7E5E0DEC3381}" srcOrd="0" destOrd="2" presId="urn:microsoft.com/office/officeart/2005/8/layout/hList1"/>
    <dgm:cxn modelId="{D28EBF2B-B12B-4D9D-82F2-7EEB4BE4DE92}" type="presOf" srcId="{F9C9E34B-5203-45C0-A903-30E11D156838}" destId="{B5C1C202-37E8-4039-A2C6-41789DABFF09}" srcOrd="0" destOrd="0" presId="urn:microsoft.com/office/officeart/2005/8/layout/hList1"/>
    <dgm:cxn modelId="{3B77A6D4-7703-420A-8711-806031C7174C}" srcId="{6D3E7EF7-0F83-4C9D-AAFF-2D3EF70F7F06}" destId="{9A6613A2-63B9-43B1-A907-5AC3BBA02845}" srcOrd="1" destOrd="0" parTransId="{F1586D9B-F611-44E5-99B9-8B0E947AC5DA}" sibTransId="{8B2AB3EE-C76E-44AF-9F3D-2DA8857E4EEC}"/>
    <dgm:cxn modelId="{668ABD91-7B4B-4D34-B6AD-6B339D987859}" srcId="{6D3E7EF7-0F83-4C9D-AAFF-2D3EF70F7F06}" destId="{5BE98AE4-71AC-43F7-B068-A28CFF03F798}" srcOrd="0" destOrd="0" parTransId="{C08F89A1-BDA4-4616-BAAA-673677F71145}" sibTransId="{8C799287-DD21-4C8D-8CCD-A9E5DC750368}"/>
    <dgm:cxn modelId="{4BF413F2-4ECE-464E-9C31-F24F36C5C8F4}" srcId="{6D3E7EF7-0F83-4C9D-AAFF-2D3EF70F7F06}" destId="{DECFA36D-E4BF-4F42-801B-3969A32748F3}" srcOrd="2" destOrd="0" parTransId="{34EBC345-4A3B-48FC-8C2E-2019244083F2}" sibTransId="{E07C84BD-034A-4CD2-9010-6BE06E177556}"/>
    <dgm:cxn modelId="{72D553CF-A9D6-498B-AA7C-496ED436EDED}" srcId="{CD0D424B-847A-4854-A88B-C71419711A34}" destId="{F9C9E34B-5203-45C0-A903-30E11D156838}" srcOrd="0" destOrd="0" parTransId="{A66D8E0B-569D-4F37-918F-57CDF6C425CC}" sibTransId="{E0AD7C52-E23E-41EF-AE37-836AA4A465F7}"/>
    <dgm:cxn modelId="{147F7781-301F-46E7-A13F-AC396CB2BA40}" srcId="{CD0D424B-847A-4854-A88B-C71419711A34}" destId="{11FF5F76-AEB0-4A66-9EA4-2D52D777F40E}" srcOrd="1" destOrd="0" parTransId="{A26FC510-D608-46AE-9830-45EA2C23C531}" sibTransId="{0A425033-833D-41BB-BEBF-E306B67B47A7}"/>
    <dgm:cxn modelId="{542B590E-884A-48EF-8B58-5F3319B58FDF}" type="presOf" srcId="{9A6613A2-63B9-43B1-A907-5AC3BBA02845}" destId="{230B120E-A6B4-490E-92DE-7E5E0DEC3381}" srcOrd="0" destOrd="1" presId="urn:microsoft.com/office/officeart/2005/8/layout/hList1"/>
    <dgm:cxn modelId="{526F9E7C-D30C-411F-8CC5-A405514E051F}" srcId="{CD0D424B-847A-4854-A88B-C71419711A34}" destId="{7F12F9F6-AF80-4AC7-B958-56B8899D4050}" srcOrd="2" destOrd="0" parTransId="{6F7C0528-D768-4CCA-8F87-88C0401E80BB}" sibTransId="{FD015407-D95B-48C1-85A7-97C7C5E826C6}"/>
    <dgm:cxn modelId="{DAFD569F-02E1-4544-8D31-46B8A6E8B774}" type="presOf" srcId="{5BE98AE4-71AC-43F7-B068-A28CFF03F798}" destId="{230B120E-A6B4-490E-92DE-7E5E0DEC3381}" srcOrd="0" destOrd="0" presId="urn:microsoft.com/office/officeart/2005/8/layout/hList1"/>
    <dgm:cxn modelId="{1C0942DC-A9E2-4048-AC4E-6CD6D32C6F82}" type="presOf" srcId="{EF140577-7C28-4221-B433-F7D282FB3244}" destId="{775E70AA-3F45-4337-8805-69B21CC26304}" srcOrd="0" destOrd="0" presId="urn:microsoft.com/office/officeart/2005/8/layout/hList1"/>
    <dgm:cxn modelId="{7F815A41-5861-43FE-A10A-D0751C12E194}" srcId="{EF140577-7C28-4221-B433-F7D282FB3244}" destId="{CD0D424B-847A-4854-A88B-C71419711A34}" srcOrd="0" destOrd="0" parTransId="{9561A95C-AC53-480A-B92C-171FAA13C131}" sibTransId="{9D838632-4350-4A9D-AFA7-194F3A3CF41E}"/>
    <dgm:cxn modelId="{BBD0B523-1194-41B0-BF63-6884A9571489}" srcId="{EF140577-7C28-4221-B433-F7D282FB3244}" destId="{6D3E7EF7-0F83-4C9D-AAFF-2D3EF70F7F06}" srcOrd="1" destOrd="0" parTransId="{7B286E91-635B-4441-9AE3-FC9B1318461C}" sibTransId="{5929A0F0-AE94-4F0F-8DA3-DD1ED14A9CE9}"/>
    <dgm:cxn modelId="{A45201A7-C991-47FE-A5A8-8340D4F52969}" type="presOf" srcId="{6D3E7EF7-0F83-4C9D-AAFF-2D3EF70F7F06}" destId="{23471AB6-940A-44F8-B240-4F8D1DCBE8C2}" srcOrd="0" destOrd="0" presId="urn:microsoft.com/office/officeart/2005/8/layout/hList1"/>
    <dgm:cxn modelId="{60B29D43-A4F0-4010-B5AE-0FE722698165}" type="presOf" srcId="{11FF5F76-AEB0-4A66-9EA4-2D52D777F40E}" destId="{B5C1C202-37E8-4039-A2C6-41789DABFF09}" srcOrd="0" destOrd="1" presId="urn:microsoft.com/office/officeart/2005/8/layout/hList1"/>
    <dgm:cxn modelId="{70520C5E-E724-4EE5-8865-58604C8AC960}" type="presParOf" srcId="{775E70AA-3F45-4337-8805-69B21CC26304}" destId="{678DA8C5-6ACC-4DA6-80BA-9B0C0E27E9B5}" srcOrd="0" destOrd="0" presId="urn:microsoft.com/office/officeart/2005/8/layout/hList1"/>
    <dgm:cxn modelId="{391100ED-E248-46BA-8DE4-068AE71C28D9}" type="presParOf" srcId="{678DA8C5-6ACC-4DA6-80BA-9B0C0E27E9B5}" destId="{48AD060A-F432-4BB8-8D2B-B641C20EC575}" srcOrd="0" destOrd="0" presId="urn:microsoft.com/office/officeart/2005/8/layout/hList1"/>
    <dgm:cxn modelId="{4EDA7E44-9CFB-4D14-841D-5D17A4D8957F}" type="presParOf" srcId="{678DA8C5-6ACC-4DA6-80BA-9B0C0E27E9B5}" destId="{B5C1C202-37E8-4039-A2C6-41789DABFF09}" srcOrd="1" destOrd="0" presId="urn:microsoft.com/office/officeart/2005/8/layout/hList1"/>
    <dgm:cxn modelId="{9508405D-02C3-438C-90BF-45ABB2352DFB}" type="presParOf" srcId="{775E70AA-3F45-4337-8805-69B21CC26304}" destId="{0A0C222B-A3BD-4900-AC77-7EDE8B4CADFB}" srcOrd="1" destOrd="0" presId="urn:microsoft.com/office/officeart/2005/8/layout/hList1"/>
    <dgm:cxn modelId="{924D91A4-9994-447F-A76F-90CFEF657E34}" type="presParOf" srcId="{775E70AA-3F45-4337-8805-69B21CC26304}" destId="{0E975C32-30C7-4F48-A07E-BC63EE175918}" srcOrd="2" destOrd="0" presId="urn:microsoft.com/office/officeart/2005/8/layout/hList1"/>
    <dgm:cxn modelId="{B9676229-8D94-4407-818D-167435014078}" type="presParOf" srcId="{0E975C32-30C7-4F48-A07E-BC63EE175918}" destId="{23471AB6-940A-44F8-B240-4F8D1DCBE8C2}" srcOrd="0" destOrd="0" presId="urn:microsoft.com/office/officeart/2005/8/layout/hList1"/>
    <dgm:cxn modelId="{6945CE38-DB73-4C50-BE9A-780661A2023D}" type="presParOf" srcId="{0E975C32-30C7-4F48-A07E-BC63EE175918}" destId="{230B120E-A6B4-490E-92DE-7E5E0DEC338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F51FB56-F85B-424E-8EC6-FA70BE1C5F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942685-F350-453B-AA81-F181D846573C}">
      <dgm:prSet phldrT="[Text]" custT="1"/>
      <dgm:spPr/>
      <dgm:t>
        <a:bodyPr/>
        <a:lstStyle/>
        <a:p>
          <a:r>
            <a:rPr lang="en-US" sz="2400" dirty="0" smtClean="0"/>
            <a:t>Restricted</a:t>
          </a:r>
          <a:endParaRPr lang="en-US" sz="2400" dirty="0"/>
        </a:p>
      </dgm:t>
    </dgm:pt>
    <dgm:pt modelId="{977C8F95-A358-4B52-B749-195CB3130F84}" type="parTrans" cxnId="{44646C7E-8F9C-43EC-9713-16BD94315E3A}">
      <dgm:prSet/>
      <dgm:spPr/>
      <dgm:t>
        <a:bodyPr/>
        <a:lstStyle/>
        <a:p>
          <a:endParaRPr lang="en-US" sz="2800"/>
        </a:p>
      </dgm:t>
    </dgm:pt>
    <dgm:pt modelId="{087DC7D7-A745-4E35-9BEF-9FA71AD0A543}" type="sibTrans" cxnId="{44646C7E-8F9C-43EC-9713-16BD94315E3A}">
      <dgm:prSet/>
      <dgm:spPr/>
      <dgm:t>
        <a:bodyPr/>
        <a:lstStyle/>
        <a:p>
          <a:endParaRPr lang="en-US" sz="2800"/>
        </a:p>
      </dgm:t>
    </dgm:pt>
    <dgm:pt modelId="{62A59317-C6E4-4772-8015-B673C6BCE914}">
      <dgm:prSet phldrT="[Text]" custT="1"/>
      <dgm:spPr/>
      <dgm:t>
        <a:bodyPr/>
        <a:lstStyle/>
        <a:p>
          <a:r>
            <a:rPr lang="en-US" sz="2400" dirty="0" err="1" smtClean="0"/>
            <a:t>AllSigned</a:t>
          </a:r>
          <a:endParaRPr lang="en-US" sz="2400" dirty="0"/>
        </a:p>
      </dgm:t>
    </dgm:pt>
    <dgm:pt modelId="{1FEDC2FD-15D1-4B72-9AA6-F2565D0FF622}" type="parTrans" cxnId="{BEF1F1FA-6922-43CC-AA83-906BB35D9FAD}">
      <dgm:prSet/>
      <dgm:spPr/>
      <dgm:t>
        <a:bodyPr/>
        <a:lstStyle/>
        <a:p>
          <a:endParaRPr lang="en-US" sz="2800"/>
        </a:p>
      </dgm:t>
    </dgm:pt>
    <dgm:pt modelId="{93D6B9B0-61BC-4E6F-ABC3-DCDB3D4E542D}" type="sibTrans" cxnId="{BEF1F1FA-6922-43CC-AA83-906BB35D9FAD}">
      <dgm:prSet/>
      <dgm:spPr/>
      <dgm:t>
        <a:bodyPr/>
        <a:lstStyle/>
        <a:p>
          <a:endParaRPr lang="en-US" sz="2800"/>
        </a:p>
      </dgm:t>
    </dgm:pt>
    <dgm:pt modelId="{8BA88A8D-BFDE-4AD1-852C-BC6D3BCD4F3C}">
      <dgm:prSet phldrT="[Text]" custT="1"/>
      <dgm:spPr/>
      <dgm:t>
        <a:bodyPr/>
        <a:lstStyle/>
        <a:p>
          <a:r>
            <a:rPr lang="en-US" sz="2400" dirty="0" err="1" smtClean="0"/>
            <a:t>RemoteSigned</a:t>
          </a:r>
          <a:endParaRPr lang="en-US" sz="2400" dirty="0"/>
        </a:p>
      </dgm:t>
    </dgm:pt>
    <dgm:pt modelId="{24E7BBE6-CB54-4BB1-AC40-BF737455F149}" type="parTrans" cxnId="{3443A479-3244-49B6-B996-E0918F4D55FC}">
      <dgm:prSet/>
      <dgm:spPr/>
      <dgm:t>
        <a:bodyPr/>
        <a:lstStyle/>
        <a:p>
          <a:endParaRPr lang="en-US" sz="2800"/>
        </a:p>
      </dgm:t>
    </dgm:pt>
    <dgm:pt modelId="{5613C298-A11A-4DD6-9C69-275DCC633F6A}" type="sibTrans" cxnId="{3443A479-3244-49B6-B996-E0918F4D55FC}">
      <dgm:prSet/>
      <dgm:spPr/>
      <dgm:t>
        <a:bodyPr/>
        <a:lstStyle/>
        <a:p>
          <a:endParaRPr lang="en-US" sz="2800"/>
        </a:p>
      </dgm:t>
    </dgm:pt>
    <dgm:pt modelId="{50F97579-6682-43C1-BB3E-89A2D79871D1}">
      <dgm:prSet phldrT="[Text]" custT="1"/>
      <dgm:spPr/>
      <dgm:t>
        <a:bodyPr/>
        <a:lstStyle/>
        <a:p>
          <a:r>
            <a:rPr lang="en-US" sz="2400" dirty="0" smtClean="0"/>
            <a:t>Unrestricted</a:t>
          </a:r>
          <a:endParaRPr lang="en-US" sz="2400" dirty="0"/>
        </a:p>
      </dgm:t>
    </dgm:pt>
    <dgm:pt modelId="{AB1A38B1-CD17-455E-8B2F-191D5EA79DAC}" type="parTrans" cxnId="{957B8096-0060-4C72-BF4E-7AC9C27AC85A}">
      <dgm:prSet/>
      <dgm:spPr/>
      <dgm:t>
        <a:bodyPr/>
        <a:lstStyle/>
        <a:p>
          <a:endParaRPr lang="en-US" sz="2800"/>
        </a:p>
      </dgm:t>
    </dgm:pt>
    <dgm:pt modelId="{2A59C5D3-017B-443B-B631-A530FF0BED41}" type="sibTrans" cxnId="{957B8096-0060-4C72-BF4E-7AC9C27AC85A}">
      <dgm:prSet/>
      <dgm:spPr/>
      <dgm:t>
        <a:bodyPr/>
        <a:lstStyle/>
        <a:p>
          <a:endParaRPr lang="en-US" sz="2800"/>
        </a:p>
      </dgm:t>
    </dgm:pt>
    <dgm:pt modelId="{158B8E31-AA5B-47D9-92B2-B84E21C0A141}">
      <dgm:prSet phldrT="[Text]" custT="1"/>
      <dgm:spPr/>
      <dgm:t>
        <a:bodyPr/>
        <a:lstStyle/>
        <a:p>
          <a:r>
            <a:rPr lang="en-GB" sz="1600" b="1" dirty="0" smtClean="0">
              <a:solidFill>
                <a:srgbClr val="C00000"/>
              </a:solidFill>
              <a:latin typeface="Segoe UI Light" panose="020B0502040204020203" pitchFamily="34" charset="0"/>
              <a:cs typeface="Segoe UI Light" panose="020B0502040204020203" pitchFamily="34" charset="0"/>
            </a:rPr>
            <a:t>Default</a:t>
          </a:r>
          <a:endParaRPr lang="en-US" sz="1600" dirty="0"/>
        </a:p>
      </dgm:t>
    </dgm:pt>
    <dgm:pt modelId="{B2090758-6EF1-4A7D-A0BF-5DF555229AD4}" type="parTrans" cxnId="{0F70A0C6-FF26-4B9F-A8A2-5761C808D66F}">
      <dgm:prSet/>
      <dgm:spPr/>
      <dgm:t>
        <a:bodyPr/>
        <a:lstStyle/>
        <a:p>
          <a:endParaRPr lang="en-US" sz="2800"/>
        </a:p>
      </dgm:t>
    </dgm:pt>
    <dgm:pt modelId="{6D936519-A3A4-4A34-9EEB-9526911FDE36}" type="sibTrans" cxnId="{0F70A0C6-FF26-4B9F-A8A2-5761C808D66F}">
      <dgm:prSet/>
      <dgm:spPr/>
      <dgm:t>
        <a:bodyPr/>
        <a:lstStyle/>
        <a:p>
          <a:endParaRPr lang="en-US" sz="2800"/>
        </a:p>
      </dgm:t>
    </dgm:pt>
    <dgm:pt modelId="{5E813EF5-D36D-4471-A945-6FBCF35F96B7}">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Scripts cannot be run</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B66735CD-D072-4D5B-936F-48C0F58E02B7}" type="parTrans" cxnId="{6D57CA69-F1D1-499A-B61E-6F5AB62B9D37}">
      <dgm:prSet/>
      <dgm:spPr/>
      <dgm:t>
        <a:bodyPr/>
        <a:lstStyle/>
        <a:p>
          <a:endParaRPr lang="en-US" sz="2800"/>
        </a:p>
      </dgm:t>
    </dgm:pt>
    <dgm:pt modelId="{A45BBB9B-F808-4443-8A63-39D5186DC99C}" type="sibTrans" cxnId="{6D57CA69-F1D1-499A-B61E-6F5AB62B9D37}">
      <dgm:prSet/>
      <dgm:spPr/>
      <dgm:t>
        <a:bodyPr/>
        <a:lstStyle/>
        <a:p>
          <a:endParaRPr lang="en-US" sz="2800"/>
        </a:p>
      </dgm:t>
    </dgm:pt>
    <dgm:pt modelId="{709815EA-2706-4946-ADE1-C0652BD4D319}">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PowerShell interactive-mode only</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330DEE9F-0CE6-4F39-A663-F3AE2BDC72E7}" type="parTrans" cxnId="{C4E64412-E9E0-45A0-887E-012DEA1F967B}">
      <dgm:prSet/>
      <dgm:spPr/>
      <dgm:t>
        <a:bodyPr/>
        <a:lstStyle/>
        <a:p>
          <a:endParaRPr lang="en-US" sz="2800"/>
        </a:p>
      </dgm:t>
    </dgm:pt>
    <dgm:pt modelId="{9B28C453-638C-4644-A3BB-A8D4C03F67C8}" type="sibTrans" cxnId="{C4E64412-E9E0-45A0-887E-012DEA1F967B}">
      <dgm:prSet/>
      <dgm:spPr/>
      <dgm:t>
        <a:bodyPr/>
        <a:lstStyle/>
        <a:p>
          <a:endParaRPr lang="en-US" sz="2800"/>
        </a:p>
      </dgm:t>
    </dgm:pt>
    <dgm:pt modelId="{C898C3B9-1F9B-498D-91CB-F7043CA734E4}">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Runs a script only if signed</a:t>
          </a:r>
          <a:endParaRPr lang="en-US" sz="1600" dirty="0"/>
        </a:p>
      </dgm:t>
    </dgm:pt>
    <dgm:pt modelId="{0BAA7B49-309C-4855-8BA9-3CC0C9B5C733}" type="parTrans" cxnId="{305E25A0-989D-4FDB-AAD5-9FF9E362BE3C}">
      <dgm:prSet/>
      <dgm:spPr/>
      <dgm:t>
        <a:bodyPr/>
        <a:lstStyle/>
        <a:p>
          <a:endParaRPr lang="en-US" sz="2800"/>
        </a:p>
      </dgm:t>
    </dgm:pt>
    <dgm:pt modelId="{6763B982-445F-4371-90C1-37A01012FE2E}" type="sibTrans" cxnId="{305E25A0-989D-4FDB-AAD5-9FF9E362BE3C}">
      <dgm:prSet/>
      <dgm:spPr/>
      <dgm:t>
        <a:bodyPr/>
        <a:lstStyle/>
        <a:p>
          <a:endParaRPr lang="en-US" sz="2800"/>
        </a:p>
      </dgm:t>
    </dgm:pt>
    <dgm:pt modelId="{E5CF5E79-E414-40AA-A0A4-6CACEB892D3A}">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Signature must be trusted on local machine</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1AB6B62B-FEAF-401B-9ECD-B0BD5DEE04D4}" type="parTrans" cxnId="{F1C74DD9-3130-451D-8E60-83BECD4C6F24}">
      <dgm:prSet/>
      <dgm:spPr/>
      <dgm:t>
        <a:bodyPr/>
        <a:lstStyle/>
        <a:p>
          <a:endParaRPr lang="en-US" sz="2800"/>
        </a:p>
      </dgm:t>
    </dgm:pt>
    <dgm:pt modelId="{1EAA9BE1-D187-44C9-A0C5-E280F493F03C}" type="sibTrans" cxnId="{F1C74DD9-3130-451D-8E60-83BECD4C6F24}">
      <dgm:prSet/>
      <dgm:spPr/>
      <dgm:t>
        <a:bodyPr/>
        <a:lstStyle/>
        <a:p>
          <a:endParaRPr lang="en-US" sz="2800"/>
        </a:p>
      </dgm:t>
    </dgm:pt>
    <dgm:pt modelId="{2CD18478-05C8-462F-97F6-DF55DD1BE37A}">
      <dgm:prSet phldrT="[Text]" custT="1"/>
      <dgm:spPr/>
      <dgm:t>
        <a:bodyPr/>
        <a:lstStyle/>
        <a:p>
          <a:r>
            <a:rPr lang="en-GB" sz="1600" b="1" dirty="0" smtClean="0">
              <a:solidFill>
                <a:srgbClr val="C00000"/>
              </a:solidFill>
              <a:latin typeface="Segoe UI Light" panose="020B0502040204020203" pitchFamily="34" charset="0"/>
              <a:cs typeface="Segoe UI Light" panose="020B0502040204020203" pitchFamily="34" charset="0"/>
            </a:rPr>
            <a:t>Recommended Minimum</a:t>
          </a:r>
          <a:endParaRPr lang="en-US" sz="1600" dirty="0"/>
        </a:p>
      </dgm:t>
    </dgm:pt>
    <dgm:pt modelId="{75BD1F10-1CB8-4762-B440-6FADA195070D}" type="parTrans" cxnId="{78474351-39B5-4B9A-AF2B-945AF57E8FA6}">
      <dgm:prSet/>
      <dgm:spPr/>
      <dgm:t>
        <a:bodyPr/>
        <a:lstStyle/>
        <a:p>
          <a:endParaRPr lang="en-US" sz="2800"/>
        </a:p>
      </dgm:t>
    </dgm:pt>
    <dgm:pt modelId="{931EAF65-C402-4DDF-846E-6CE5118EFD56}" type="sibTrans" cxnId="{78474351-39B5-4B9A-AF2B-945AF57E8FA6}">
      <dgm:prSet/>
      <dgm:spPr/>
      <dgm:t>
        <a:bodyPr/>
        <a:lstStyle/>
        <a:p>
          <a:endParaRPr lang="en-US" sz="2800"/>
        </a:p>
      </dgm:t>
    </dgm:pt>
    <dgm:pt modelId="{321F9267-E335-40CD-BFC3-9E808B0D0015}">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Runs all local scripts</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281B638B-80A7-4A7D-936D-28D858D62286}" type="parTrans" cxnId="{44C15A07-AEC6-4D8E-ADFA-A55D182ED2A4}">
      <dgm:prSet/>
      <dgm:spPr/>
      <dgm:t>
        <a:bodyPr/>
        <a:lstStyle/>
        <a:p>
          <a:endParaRPr lang="en-US" sz="2800"/>
        </a:p>
      </dgm:t>
    </dgm:pt>
    <dgm:pt modelId="{44A44319-7C58-483A-AEEC-E9A350470106}" type="sibTrans" cxnId="{44C15A07-AEC6-4D8E-ADFA-A55D182ED2A4}">
      <dgm:prSet/>
      <dgm:spPr/>
      <dgm:t>
        <a:bodyPr/>
        <a:lstStyle/>
        <a:p>
          <a:endParaRPr lang="en-US" sz="2800"/>
        </a:p>
      </dgm:t>
    </dgm:pt>
    <dgm:pt modelId="{FC38B4B0-2DC3-4067-811A-2E203CF0E599}">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Downloaded scripts must be signed by trusted source</a:t>
          </a:r>
        </a:p>
      </dgm:t>
    </dgm:pt>
    <dgm:pt modelId="{9BB8357D-DDCD-43FE-9909-BB32176F79AB}" type="parTrans" cxnId="{C77AA5E5-E6EE-498C-83F6-B05C79AFD619}">
      <dgm:prSet/>
      <dgm:spPr/>
      <dgm:t>
        <a:bodyPr/>
        <a:lstStyle/>
        <a:p>
          <a:endParaRPr lang="en-US" sz="2800"/>
        </a:p>
      </dgm:t>
    </dgm:pt>
    <dgm:pt modelId="{804E2D1F-0961-4774-AA6B-6B8185A75C03}" type="sibTrans" cxnId="{C77AA5E5-E6EE-498C-83F6-B05C79AFD619}">
      <dgm:prSet/>
      <dgm:spPr/>
      <dgm:t>
        <a:bodyPr/>
        <a:lstStyle/>
        <a:p>
          <a:endParaRPr lang="en-US" sz="2800"/>
        </a:p>
      </dgm:t>
    </dgm:pt>
    <dgm:pt modelId="{DC547200-8635-494D-A466-EFAC016D9CE3}">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All scripts from all sources can be run without signing</a:t>
          </a:r>
          <a:endParaRPr lang="en-US" sz="1600" dirty="0"/>
        </a:p>
      </dgm:t>
    </dgm:pt>
    <dgm:pt modelId="{40746A66-0D40-40A9-89EF-426F2926EF3C}" type="parTrans" cxnId="{A266F323-7F90-4A0C-BB1F-F4F3AD9A2948}">
      <dgm:prSet/>
      <dgm:spPr/>
      <dgm:t>
        <a:bodyPr/>
        <a:lstStyle/>
        <a:p>
          <a:endParaRPr lang="en-US" sz="2800"/>
        </a:p>
      </dgm:t>
    </dgm:pt>
    <dgm:pt modelId="{F75326EA-B7A1-4D52-9B2C-F9A126425E91}" type="sibTrans" cxnId="{A266F323-7F90-4A0C-BB1F-F4F3AD9A2948}">
      <dgm:prSet/>
      <dgm:spPr/>
      <dgm:t>
        <a:bodyPr/>
        <a:lstStyle/>
        <a:p>
          <a:endParaRPr lang="en-US" sz="2800"/>
        </a:p>
      </dgm:t>
    </dgm:pt>
    <dgm:pt modelId="{1CBDA800-CA33-4354-A2BF-C736B0AAD3E1}" type="pres">
      <dgm:prSet presAssocID="{7F51FB56-F85B-424E-8EC6-FA70BE1C5F94}" presName="linear" presStyleCnt="0">
        <dgm:presLayoutVars>
          <dgm:dir/>
          <dgm:animLvl val="lvl"/>
          <dgm:resizeHandles val="exact"/>
        </dgm:presLayoutVars>
      </dgm:prSet>
      <dgm:spPr/>
      <dgm:t>
        <a:bodyPr/>
        <a:lstStyle/>
        <a:p>
          <a:endParaRPr lang="en-US"/>
        </a:p>
      </dgm:t>
    </dgm:pt>
    <dgm:pt modelId="{35557898-37AA-4F51-9C9D-91FFCE3BB9E9}" type="pres">
      <dgm:prSet presAssocID="{10942685-F350-453B-AA81-F181D846573C}" presName="parentLin" presStyleCnt="0"/>
      <dgm:spPr/>
    </dgm:pt>
    <dgm:pt modelId="{690F74BD-9A9B-4272-A365-B3D120AC1D54}" type="pres">
      <dgm:prSet presAssocID="{10942685-F350-453B-AA81-F181D846573C}" presName="parentLeftMargin" presStyleLbl="node1" presStyleIdx="0" presStyleCnt="4"/>
      <dgm:spPr/>
      <dgm:t>
        <a:bodyPr/>
        <a:lstStyle/>
        <a:p>
          <a:endParaRPr lang="en-US"/>
        </a:p>
      </dgm:t>
    </dgm:pt>
    <dgm:pt modelId="{98E14EDE-E096-4158-809E-9E604D8ED848}" type="pres">
      <dgm:prSet presAssocID="{10942685-F350-453B-AA81-F181D846573C}" presName="parentText" presStyleLbl="node1" presStyleIdx="0" presStyleCnt="4">
        <dgm:presLayoutVars>
          <dgm:chMax val="0"/>
          <dgm:bulletEnabled val="1"/>
        </dgm:presLayoutVars>
      </dgm:prSet>
      <dgm:spPr>
        <a:prstGeom prst="rect">
          <a:avLst/>
        </a:prstGeom>
      </dgm:spPr>
      <dgm:t>
        <a:bodyPr/>
        <a:lstStyle/>
        <a:p>
          <a:endParaRPr lang="en-US"/>
        </a:p>
      </dgm:t>
    </dgm:pt>
    <dgm:pt modelId="{9C82A81C-272C-4E98-BC35-AE238A58E5D8}" type="pres">
      <dgm:prSet presAssocID="{10942685-F350-453B-AA81-F181D846573C}" presName="negativeSpace" presStyleCnt="0"/>
      <dgm:spPr/>
    </dgm:pt>
    <dgm:pt modelId="{9F36A2C9-EEDE-4A69-AB35-611DF567892A}" type="pres">
      <dgm:prSet presAssocID="{10942685-F350-453B-AA81-F181D846573C}" presName="childText" presStyleLbl="conFgAcc1" presStyleIdx="0" presStyleCnt="4">
        <dgm:presLayoutVars>
          <dgm:bulletEnabled val="1"/>
        </dgm:presLayoutVars>
      </dgm:prSet>
      <dgm:spPr/>
      <dgm:t>
        <a:bodyPr/>
        <a:lstStyle/>
        <a:p>
          <a:endParaRPr lang="en-US"/>
        </a:p>
      </dgm:t>
    </dgm:pt>
    <dgm:pt modelId="{A373078B-EBFD-4620-91E4-A1F4823AB3A8}" type="pres">
      <dgm:prSet presAssocID="{087DC7D7-A745-4E35-9BEF-9FA71AD0A543}" presName="spaceBetweenRectangles" presStyleCnt="0"/>
      <dgm:spPr/>
    </dgm:pt>
    <dgm:pt modelId="{35D1DABA-B56B-4145-BB88-5776480DE33C}" type="pres">
      <dgm:prSet presAssocID="{62A59317-C6E4-4772-8015-B673C6BCE914}" presName="parentLin" presStyleCnt="0"/>
      <dgm:spPr/>
    </dgm:pt>
    <dgm:pt modelId="{BCD2E8D1-514E-490D-9652-E017BA527881}" type="pres">
      <dgm:prSet presAssocID="{62A59317-C6E4-4772-8015-B673C6BCE914}" presName="parentLeftMargin" presStyleLbl="node1" presStyleIdx="0" presStyleCnt="4"/>
      <dgm:spPr/>
      <dgm:t>
        <a:bodyPr/>
        <a:lstStyle/>
        <a:p>
          <a:endParaRPr lang="en-US"/>
        </a:p>
      </dgm:t>
    </dgm:pt>
    <dgm:pt modelId="{68E1BEB3-D885-44E8-82C6-989DB867C67B}" type="pres">
      <dgm:prSet presAssocID="{62A59317-C6E4-4772-8015-B673C6BCE914}" presName="parentText" presStyleLbl="node1" presStyleIdx="1" presStyleCnt="4">
        <dgm:presLayoutVars>
          <dgm:chMax val="0"/>
          <dgm:bulletEnabled val="1"/>
        </dgm:presLayoutVars>
      </dgm:prSet>
      <dgm:spPr>
        <a:prstGeom prst="rect">
          <a:avLst/>
        </a:prstGeom>
      </dgm:spPr>
      <dgm:t>
        <a:bodyPr/>
        <a:lstStyle/>
        <a:p>
          <a:endParaRPr lang="en-US"/>
        </a:p>
      </dgm:t>
    </dgm:pt>
    <dgm:pt modelId="{BCFC2B78-7125-4134-80CB-A9F53AF04ECA}" type="pres">
      <dgm:prSet presAssocID="{62A59317-C6E4-4772-8015-B673C6BCE914}" presName="negativeSpace" presStyleCnt="0"/>
      <dgm:spPr/>
    </dgm:pt>
    <dgm:pt modelId="{9E36DE79-EE6C-4A91-ABF9-4A582035168A}" type="pres">
      <dgm:prSet presAssocID="{62A59317-C6E4-4772-8015-B673C6BCE914}" presName="childText" presStyleLbl="conFgAcc1" presStyleIdx="1" presStyleCnt="4">
        <dgm:presLayoutVars>
          <dgm:bulletEnabled val="1"/>
        </dgm:presLayoutVars>
      </dgm:prSet>
      <dgm:spPr/>
      <dgm:t>
        <a:bodyPr/>
        <a:lstStyle/>
        <a:p>
          <a:endParaRPr lang="en-US"/>
        </a:p>
      </dgm:t>
    </dgm:pt>
    <dgm:pt modelId="{26414542-3260-41B2-9C3A-3F1B0D9A0CFF}" type="pres">
      <dgm:prSet presAssocID="{93D6B9B0-61BC-4E6F-ABC3-DCDB3D4E542D}" presName="spaceBetweenRectangles" presStyleCnt="0"/>
      <dgm:spPr/>
    </dgm:pt>
    <dgm:pt modelId="{59DE9176-946F-4A37-BC15-9FBDE0F77845}" type="pres">
      <dgm:prSet presAssocID="{8BA88A8D-BFDE-4AD1-852C-BC6D3BCD4F3C}" presName="parentLin" presStyleCnt="0"/>
      <dgm:spPr/>
    </dgm:pt>
    <dgm:pt modelId="{33593AA7-A2D1-4282-88CF-3CB3CDF61C48}" type="pres">
      <dgm:prSet presAssocID="{8BA88A8D-BFDE-4AD1-852C-BC6D3BCD4F3C}" presName="parentLeftMargin" presStyleLbl="node1" presStyleIdx="1" presStyleCnt="4"/>
      <dgm:spPr/>
      <dgm:t>
        <a:bodyPr/>
        <a:lstStyle/>
        <a:p>
          <a:endParaRPr lang="en-US"/>
        </a:p>
      </dgm:t>
    </dgm:pt>
    <dgm:pt modelId="{8B870745-5CB5-43A1-841C-66CCFC0902B6}" type="pres">
      <dgm:prSet presAssocID="{8BA88A8D-BFDE-4AD1-852C-BC6D3BCD4F3C}" presName="parentText" presStyleLbl="node1" presStyleIdx="2" presStyleCnt="4">
        <dgm:presLayoutVars>
          <dgm:chMax val="0"/>
          <dgm:bulletEnabled val="1"/>
        </dgm:presLayoutVars>
      </dgm:prSet>
      <dgm:spPr>
        <a:prstGeom prst="rect">
          <a:avLst/>
        </a:prstGeom>
      </dgm:spPr>
      <dgm:t>
        <a:bodyPr/>
        <a:lstStyle/>
        <a:p>
          <a:endParaRPr lang="en-US"/>
        </a:p>
      </dgm:t>
    </dgm:pt>
    <dgm:pt modelId="{FFC63B8F-0D0E-4947-A9D2-7485807FFAFE}" type="pres">
      <dgm:prSet presAssocID="{8BA88A8D-BFDE-4AD1-852C-BC6D3BCD4F3C}" presName="negativeSpace" presStyleCnt="0"/>
      <dgm:spPr/>
    </dgm:pt>
    <dgm:pt modelId="{EA47F679-C5D8-4851-A647-B280485EF49F}" type="pres">
      <dgm:prSet presAssocID="{8BA88A8D-BFDE-4AD1-852C-BC6D3BCD4F3C}" presName="childText" presStyleLbl="conFgAcc1" presStyleIdx="2" presStyleCnt="4">
        <dgm:presLayoutVars>
          <dgm:bulletEnabled val="1"/>
        </dgm:presLayoutVars>
      </dgm:prSet>
      <dgm:spPr/>
      <dgm:t>
        <a:bodyPr/>
        <a:lstStyle/>
        <a:p>
          <a:endParaRPr lang="en-US"/>
        </a:p>
      </dgm:t>
    </dgm:pt>
    <dgm:pt modelId="{4E2D7F69-DF46-425E-852C-6329CF128F59}" type="pres">
      <dgm:prSet presAssocID="{5613C298-A11A-4DD6-9C69-275DCC633F6A}" presName="spaceBetweenRectangles" presStyleCnt="0"/>
      <dgm:spPr/>
    </dgm:pt>
    <dgm:pt modelId="{6DCD48AB-2B29-4CFE-9CF7-E55377DA9733}" type="pres">
      <dgm:prSet presAssocID="{50F97579-6682-43C1-BB3E-89A2D79871D1}" presName="parentLin" presStyleCnt="0"/>
      <dgm:spPr/>
    </dgm:pt>
    <dgm:pt modelId="{22A6F48E-4F19-459A-936B-1580C879770B}" type="pres">
      <dgm:prSet presAssocID="{50F97579-6682-43C1-BB3E-89A2D79871D1}" presName="parentLeftMargin" presStyleLbl="node1" presStyleIdx="2" presStyleCnt="4"/>
      <dgm:spPr/>
      <dgm:t>
        <a:bodyPr/>
        <a:lstStyle/>
        <a:p>
          <a:endParaRPr lang="en-US"/>
        </a:p>
      </dgm:t>
    </dgm:pt>
    <dgm:pt modelId="{D8E314A4-FC13-4847-8CCA-4C758CE84F17}" type="pres">
      <dgm:prSet presAssocID="{50F97579-6682-43C1-BB3E-89A2D79871D1}" presName="parentText" presStyleLbl="node1" presStyleIdx="3" presStyleCnt="4">
        <dgm:presLayoutVars>
          <dgm:chMax val="0"/>
          <dgm:bulletEnabled val="1"/>
        </dgm:presLayoutVars>
      </dgm:prSet>
      <dgm:spPr>
        <a:prstGeom prst="rect">
          <a:avLst/>
        </a:prstGeom>
      </dgm:spPr>
      <dgm:t>
        <a:bodyPr/>
        <a:lstStyle/>
        <a:p>
          <a:endParaRPr lang="en-US"/>
        </a:p>
      </dgm:t>
    </dgm:pt>
    <dgm:pt modelId="{9EF74855-04BB-44BB-9B48-A265F005DF50}" type="pres">
      <dgm:prSet presAssocID="{50F97579-6682-43C1-BB3E-89A2D79871D1}" presName="negativeSpace" presStyleCnt="0"/>
      <dgm:spPr/>
    </dgm:pt>
    <dgm:pt modelId="{37CFD8B5-E461-4A62-BC8A-CDB7564AF439}" type="pres">
      <dgm:prSet presAssocID="{50F97579-6682-43C1-BB3E-89A2D79871D1}" presName="childText" presStyleLbl="conFgAcc1" presStyleIdx="3" presStyleCnt="4">
        <dgm:presLayoutVars>
          <dgm:bulletEnabled val="1"/>
        </dgm:presLayoutVars>
      </dgm:prSet>
      <dgm:spPr/>
      <dgm:t>
        <a:bodyPr/>
        <a:lstStyle/>
        <a:p>
          <a:endParaRPr lang="en-US"/>
        </a:p>
      </dgm:t>
    </dgm:pt>
  </dgm:ptLst>
  <dgm:cxnLst>
    <dgm:cxn modelId="{462B74C3-730B-4F30-B629-1C8633D5FB31}" type="presOf" srcId="{E5CF5E79-E414-40AA-A0A4-6CACEB892D3A}" destId="{9E36DE79-EE6C-4A91-ABF9-4A582035168A}" srcOrd="0" destOrd="1" presId="urn:microsoft.com/office/officeart/2005/8/layout/list1"/>
    <dgm:cxn modelId="{E4583DDC-BCCA-4476-A4CE-9628F40F790C}" type="presOf" srcId="{2CD18478-05C8-462F-97F6-DF55DD1BE37A}" destId="{EA47F679-C5D8-4851-A647-B280485EF49F}" srcOrd="0" destOrd="0" presId="urn:microsoft.com/office/officeart/2005/8/layout/list1"/>
    <dgm:cxn modelId="{B022777C-DA9F-4925-9277-4196920A0539}" type="presOf" srcId="{62A59317-C6E4-4772-8015-B673C6BCE914}" destId="{BCD2E8D1-514E-490D-9652-E017BA527881}" srcOrd="0" destOrd="0" presId="urn:microsoft.com/office/officeart/2005/8/layout/list1"/>
    <dgm:cxn modelId="{BF56E6DA-9353-4E34-8314-343159ED25A4}" type="presOf" srcId="{62A59317-C6E4-4772-8015-B673C6BCE914}" destId="{68E1BEB3-D885-44E8-82C6-989DB867C67B}" srcOrd="1" destOrd="0" presId="urn:microsoft.com/office/officeart/2005/8/layout/list1"/>
    <dgm:cxn modelId="{AEF21549-E82E-4F2A-8A93-0A53783F5DB3}" type="presOf" srcId="{50F97579-6682-43C1-BB3E-89A2D79871D1}" destId="{D8E314A4-FC13-4847-8CCA-4C758CE84F17}" srcOrd="1" destOrd="0" presId="urn:microsoft.com/office/officeart/2005/8/layout/list1"/>
    <dgm:cxn modelId="{CCC476C2-A31A-4A0B-BB7E-E129E801FFAB}" type="presOf" srcId="{8BA88A8D-BFDE-4AD1-852C-BC6D3BCD4F3C}" destId="{8B870745-5CB5-43A1-841C-66CCFC0902B6}" srcOrd="1" destOrd="0" presId="urn:microsoft.com/office/officeart/2005/8/layout/list1"/>
    <dgm:cxn modelId="{F3E1E1D0-7F32-4188-B80C-3D7FBC231D88}" type="presOf" srcId="{158B8E31-AA5B-47D9-92B2-B84E21C0A141}" destId="{9F36A2C9-EEDE-4A69-AB35-611DF567892A}" srcOrd="0" destOrd="0" presId="urn:microsoft.com/office/officeart/2005/8/layout/list1"/>
    <dgm:cxn modelId="{C4E64412-E9E0-45A0-887E-012DEA1F967B}" srcId="{10942685-F350-453B-AA81-F181D846573C}" destId="{709815EA-2706-4946-ADE1-C0652BD4D319}" srcOrd="2" destOrd="0" parTransId="{330DEE9F-0CE6-4F39-A663-F3AE2BDC72E7}" sibTransId="{9B28C453-638C-4644-A3BB-A8D4C03F67C8}"/>
    <dgm:cxn modelId="{44C15A07-AEC6-4D8E-ADFA-A55D182ED2A4}" srcId="{8BA88A8D-BFDE-4AD1-852C-BC6D3BCD4F3C}" destId="{321F9267-E335-40CD-BFC3-9E808B0D0015}" srcOrd="1" destOrd="0" parTransId="{281B638B-80A7-4A7D-936D-28D858D62286}" sibTransId="{44A44319-7C58-483A-AEEC-E9A350470106}"/>
    <dgm:cxn modelId="{A266F323-7F90-4A0C-BB1F-F4F3AD9A2948}" srcId="{50F97579-6682-43C1-BB3E-89A2D79871D1}" destId="{DC547200-8635-494D-A466-EFAC016D9CE3}" srcOrd="0" destOrd="0" parTransId="{40746A66-0D40-40A9-89EF-426F2926EF3C}" sibTransId="{F75326EA-B7A1-4D52-9B2C-F9A126425E91}"/>
    <dgm:cxn modelId="{3443A479-3244-49B6-B996-E0918F4D55FC}" srcId="{7F51FB56-F85B-424E-8EC6-FA70BE1C5F94}" destId="{8BA88A8D-BFDE-4AD1-852C-BC6D3BCD4F3C}" srcOrd="2" destOrd="0" parTransId="{24E7BBE6-CB54-4BB1-AC40-BF737455F149}" sibTransId="{5613C298-A11A-4DD6-9C69-275DCC633F6A}"/>
    <dgm:cxn modelId="{DA04B1CF-CC33-4CDA-A3D1-986833F8F63C}" type="presOf" srcId="{8BA88A8D-BFDE-4AD1-852C-BC6D3BCD4F3C}" destId="{33593AA7-A2D1-4282-88CF-3CB3CDF61C48}" srcOrd="0" destOrd="0" presId="urn:microsoft.com/office/officeart/2005/8/layout/list1"/>
    <dgm:cxn modelId="{E36BEA37-00FF-4A4D-9194-9CA02D83734E}" type="presOf" srcId="{10942685-F350-453B-AA81-F181D846573C}" destId="{690F74BD-9A9B-4272-A365-B3D120AC1D54}" srcOrd="0" destOrd="0" presId="urn:microsoft.com/office/officeart/2005/8/layout/list1"/>
    <dgm:cxn modelId="{C421105E-142D-4D6D-AEC6-ECD38B51754A}" type="presOf" srcId="{50F97579-6682-43C1-BB3E-89A2D79871D1}" destId="{22A6F48E-4F19-459A-936B-1580C879770B}" srcOrd="0" destOrd="0" presId="urn:microsoft.com/office/officeart/2005/8/layout/list1"/>
    <dgm:cxn modelId="{87101DD6-4145-413D-8B65-A50BF0BA1619}" type="presOf" srcId="{FC38B4B0-2DC3-4067-811A-2E203CF0E599}" destId="{EA47F679-C5D8-4851-A647-B280485EF49F}" srcOrd="0" destOrd="2" presId="urn:microsoft.com/office/officeart/2005/8/layout/list1"/>
    <dgm:cxn modelId="{6D57CA69-F1D1-499A-B61E-6F5AB62B9D37}" srcId="{10942685-F350-453B-AA81-F181D846573C}" destId="{5E813EF5-D36D-4471-A945-6FBCF35F96B7}" srcOrd="1" destOrd="0" parTransId="{B66735CD-D072-4D5B-936F-48C0F58E02B7}" sibTransId="{A45BBB9B-F808-4443-8A63-39D5186DC99C}"/>
    <dgm:cxn modelId="{957B8096-0060-4C72-BF4E-7AC9C27AC85A}" srcId="{7F51FB56-F85B-424E-8EC6-FA70BE1C5F94}" destId="{50F97579-6682-43C1-BB3E-89A2D79871D1}" srcOrd="3" destOrd="0" parTransId="{AB1A38B1-CD17-455E-8B2F-191D5EA79DAC}" sibTransId="{2A59C5D3-017B-443B-B631-A530FF0BED41}"/>
    <dgm:cxn modelId="{E4143989-547B-4FE3-9303-2F17D550E534}" type="presOf" srcId="{709815EA-2706-4946-ADE1-C0652BD4D319}" destId="{9F36A2C9-EEDE-4A69-AB35-611DF567892A}" srcOrd="0" destOrd="2" presId="urn:microsoft.com/office/officeart/2005/8/layout/list1"/>
    <dgm:cxn modelId="{89EB82D4-588D-47CE-811E-85BC0C8C4966}" type="presOf" srcId="{321F9267-E335-40CD-BFC3-9E808B0D0015}" destId="{EA47F679-C5D8-4851-A647-B280485EF49F}" srcOrd="0" destOrd="1" presId="urn:microsoft.com/office/officeart/2005/8/layout/list1"/>
    <dgm:cxn modelId="{0F70A0C6-FF26-4B9F-A8A2-5761C808D66F}" srcId="{10942685-F350-453B-AA81-F181D846573C}" destId="{158B8E31-AA5B-47D9-92B2-B84E21C0A141}" srcOrd="0" destOrd="0" parTransId="{B2090758-6EF1-4A7D-A0BF-5DF555229AD4}" sibTransId="{6D936519-A3A4-4A34-9EEB-9526911FDE36}"/>
    <dgm:cxn modelId="{78474351-39B5-4B9A-AF2B-945AF57E8FA6}" srcId="{8BA88A8D-BFDE-4AD1-852C-BC6D3BCD4F3C}" destId="{2CD18478-05C8-462F-97F6-DF55DD1BE37A}" srcOrd="0" destOrd="0" parTransId="{75BD1F10-1CB8-4762-B440-6FADA195070D}" sibTransId="{931EAF65-C402-4DDF-846E-6CE5118EFD56}"/>
    <dgm:cxn modelId="{D717CEAD-AED5-4073-B0EB-EF3736EF6008}" type="presOf" srcId="{7F51FB56-F85B-424E-8EC6-FA70BE1C5F94}" destId="{1CBDA800-CA33-4354-A2BF-C736B0AAD3E1}" srcOrd="0" destOrd="0" presId="urn:microsoft.com/office/officeart/2005/8/layout/list1"/>
    <dgm:cxn modelId="{37EC0969-91CE-4500-B5B3-7C212F78794B}" type="presOf" srcId="{10942685-F350-453B-AA81-F181D846573C}" destId="{98E14EDE-E096-4158-809E-9E604D8ED848}" srcOrd="1" destOrd="0" presId="urn:microsoft.com/office/officeart/2005/8/layout/list1"/>
    <dgm:cxn modelId="{305E25A0-989D-4FDB-AAD5-9FF9E362BE3C}" srcId="{62A59317-C6E4-4772-8015-B673C6BCE914}" destId="{C898C3B9-1F9B-498D-91CB-F7043CA734E4}" srcOrd="0" destOrd="0" parTransId="{0BAA7B49-309C-4855-8BA9-3CC0C9B5C733}" sibTransId="{6763B982-445F-4371-90C1-37A01012FE2E}"/>
    <dgm:cxn modelId="{BEF1F1FA-6922-43CC-AA83-906BB35D9FAD}" srcId="{7F51FB56-F85B-424E-8EC6-FA70BE1C5F94}" destId="{62A59317-C6E4-4772-8015-B673C6BCE914}" srcOrd="1" destOrd="0" parTransId="{1FEDC2FD-15D1-4B72-9AA6-F2565D0FF622}" sibTransId="{93D6B9B0-61BC-4E6F-ABC3-DCDB3D4E542D}"/>
    <dgm:cxn modelId="{C77AA5E5-E6EE-498C-83F6-B05C79AFD619}" srcId="{8BA88A8D-BFDE-4AD1-852C-BC6D3BCD4F3C}" destId="{FC38B4B0-2DC3-4067-811A-2E203CF0E599}" srcOrd="2" destOrd="0" parTransId="{9BB8357D-DDCD-43FE-9909-BB32176F79AB}" sibTransId="{804E2D1F-0961-4774-AA6B-6B8185A75C03}"/>
    <dgm:cxn modelId="{C42176CE-7D5D-4166-8689-233E25E38F90}" type="presOf" srcId="{C898C3B9-1F9B-498D-91CB-F7043CA734E4}" destId="{9E36DE79-EE6C-4A91-ABF9-4A582035168A}" srcOrd="0" destOrd="0" presId="urn:microsoft.com/office/officeart/2005/8/layout/list1"/>
    <dgm:cxn modelId="{A12BE041-3802-4ACE-8EF3-678A2AA94478}" type="presOf" srcId="{DC547200-8635-494D-A466-EFAC016D9CE3}" destId="{37CFD8B5-E461-4A62-BC8A-CDB7564AF439}" srcOrd="0" destOrd="0" presId="urn:microsoft.com/office/officeart/2005/8/layout/list1"/>
    <dgm:cxn modelId="{66A107FE-1EA7-4CC9-BB3F-52EFB3E2B043}" type="presOf" srcId="{5E813EF5-D36D-4471-A945-6FBCF35F96B7}" destId="{9F36A2C9-EEDE-4A69-AB35-611DF567892A}" srcOrd="0" destOrd="1" presId="urn:microsoft.com/office/officeart/2005/8/layout/list1"/>
    <dgm:cxn modelId="{44646C7E-8F9C-43EC-9713-16BD94315E3A}" srcId="{7F51FB56-F85B-424E-8EC6-FA70BE1C5F94}" destId="{10942685-F350-453B-AA81-F181D846573C}" srcOrd="0" destOrd="0" parTransId="{977C8F95-A358-4B52-B749-195CB3130F84}" sibTransId="{087DC7D7-A745-4E35-9BEF-9FA71AD0A543}"/>
    <dgm:cxn modelId="{F1C74DD9-3130-451D-8E60-83BECD4C6F24}" srcId="{62A59317-C6E4-4772-8015-B673C6BCE914}" destId="{E5CF5E79-E414-40AA-A0A4-6CACEB892D3A}" srcOrd="1" destOrd="0" parTransId="{1AB6B62B-FEAF-401B-9ECD-B0BD5DEE04D4}" sibTransId="{1EAA9BE1-D187-44C9-A0C5-E280F493F03C}"/>
    <dgm:cxn modelId="{4EB17C25-AC16-46F5-A3E9-44DD04FAE9FD}" type="presParOf" srcId="{1CBDA800-CA33-4354-A2BF-C736B0AAD3E1}" destId="{35557898-37AA-4F51-9C9D-91FFCE3BB9E9}" srcOrd="0" destOrd="0" presId="urn:microsoft.com/office/officeart/2005/8/layout/list1"/>
    <dgm:cxn modelId="{549D6ACC-4D53-4770-8F2E-5281B0D59061}" type="presParOf" srcId="{35557898-37AA-4F51-9C9D-91FFCE3BB9E9}" destId="{690F74BD-9A9B-4272-A365-B3D120AC1D54}" srcOrd="0" destOrd="0" presId="urn:microsoft.com/office/officeart/2005/8/layout/list1"/>
    <dgm:cxn modelId="{29199444-06D2-4F4C-812B-8B2CF2E90789}" type="presParOf" srcId="{35557898-37AA-4F51-9C9D-91FFCE3BB9E9}" destId="{98E14EDE-E096-4158-809E-9E604D8ED848}" srcOrd="1" destOrd="0" presId="urn:microsoft.com/office/officeart/2005/8/layout/list1"/>
    <dgm:cxn modelId="{D7AA6318-7677-4E2A-AC3A-9E6F211E7001}" type="presParOf" srcId="{1CBDA800-CA33-4354-A2BF-C736B0AAD3E1}" destId="{9C82A81C-272C-4E98-BC35-AE238A58E5D8}" srcOrd="1" destOrd="0" presId="urn:microsoft.com/office/officeart/2005/8/layout/list1"/>
    <dgm:cxn modelId="{80F84C36-C11E-4284-A612-877D6656355D}" type="presParOf" srcId="{1CBDA800-CA33-4354-A2BF-C736B0AAD3E1}" destId="{9F36A2C9-EEDE-4A69-AB35-611DF567892A}" srcOrd="2" destOrd="0" presId="urn:microsoft.com/office/officeart/2005/8/layout/list1"/>
    <dgm:cxn modelId="{53A336D0-7BE8-486F-BFD5-6D581F1A15D0}" type="presParOf" srcId="{1CBDA800-CA33-4354-A2BF-C736B0AAD3E1}" destId="{A373078B-EBFD-4620-91E4-A1F4823AB3A8}" srcOrd="3" destOrd="0" presId="urn:microsoft.com/office/officeart/2005/8/layout/list1"/>
    <dgm:cxn modelId="{E8AC27BD-C85C-45FF-9AAC-0B84DE0FC7B8}" type="presParOf" srcId="{1CBDA800-CA33-4354-A2BF-C736B0AAD3E1}" destId="{35D1DABA-B56B-4145-BB88-5776480DE33C}" srcOrd="4" destOrd="0" presId="urn:microsoft.com/office/officeart/2005/8/layout/list1"/>
    <dgm:cxn modelId="{C4223A16-F53F-4943-88F8-159435A32577}" type="presParOf" srcId="{35D1DABA-B56B-4145-BB88-5776480DE33C}" destId="{BCD2E8D1-514E-490D-9652-E017BA527881}" srcOrd="0" destOrd="0" presId="urn:microsoft.com/office/officeart/2005/8/layout/list1"/>
    <dgm:cxn modelId="{C6BB0041-E06E-4637-81D5-96BAAE405987}" type="presParOf" srcId="{35D1DABA-B56B-4145-BB88-5776480DE33C}" destId="{68E1BEB3-D885-44E8-82C6-989DB867C67B}" srcOrd="1" destOrd="0" presId="urn:microsoft.com/office/officeart/2005/8/layout/list1"/>
    <dgm:cxn modelId="{791BE56A-4E1D-468D-99D7-A2582556A7A5}" type="presParOf" srcId="{1CBDA800-CA33-4354-A2BF-C736B0AAD3E1}" destId="{BCFC2B78-7125-4134-80CB-A9F53AF04ECA}" srcOrd="5" destOrd="0" presId="urn:microsoft.com/office/officeart/2005/8/layout/list1"/>
    <dgm:cxn modelId="{8E0A52B6-6E62-4BC7-9036-E55F09E1615C}" type="presParOf" srcId="{1CBDA800-CA33-4354-A2BF-C736B0AAD3E1}" destId="{9E36DE79-EE6C-4A91-ABF9-4A582035168A}" srcOrd="6" destOrd="0" presId="urn:microsoft.com/office/officeart/2005/8/layout/list1"/>
    <dgm:cxn modelId="{C6CBCAE4-4CC0-48F1-A43E-A5E81C299EF2}" type="presParOf" srcId="{1CBDA800-CA33-4354-A2BF-C736B0AAD3E1}" destId="{26414542-3260-41B2-9C3A-3F1B0D9A0CFF}" srcOrd="7" destOrd="0" presId="urn:microsoft.com/office/officeart/2005/8/layout/list1"/>
    <dgm:cxn modelId="{AFB37B68-628A-43F3-867E-63535A7F2E57}" type="presParOf" srcId="{1CBDA800-CA33-4354-A2BF-C736B0AAD3E1}" destId="{59DE9176-946F-4A37-BC15-9FBDE0F77845}" srcOrd="8" destOrd="0" presId="urn:microsoft.com/office/officeart/2005/8/layout/list1"/>
    <dgm:cxn modelId="{D9C59D8A-79AC-4DDB-B187-785EAD211AB1}" type="presParOf" srcId="{59DE9176-946F-4A37-BC15-9FBDE0F77845}" destId="{33593AA7-A2D1-4282-88CF-3CB3CDF61C48}" srcOrd="0" destOrd="0" presId="urn:microsoft.com/office/officeart/2005/8/layout/list1"/>
    <dgm:cxn modelId="{99BB08FC-04B2-4587-A673-5EA077BDF1B1}" type="presParOf" srcId="{59DE9176-946F-4A37-BC15-9FBDE0F77845}" destId="{8B870745-5CB5-43A1-841C-66CCFC0902B6}" srcOrd="1" destOrd="0" presId="urn:microsoft.com/office/officeart/2005/8/layout/list1"/>
    <dgm:cxn modelId="{825B6801-80FB-4DCE-B111-F71A28EEECC4}" type="presParOf" srcId="{1CBDA800-CA33-4354-A2BF-C736B0AAD3E1}" destId="{FFC63B8F-0D0E-4947-A9D2-7485807FFAFE}" srcOrd="9" destOrd="0" presId="urn:microsoft.com/office/officeart/2005/8/layout/list1"/>
    <dgm:cxn modelId="{CCA3689E-81E5-45AE-963D-F49039437E84}" type="presParOf" srcId="{1CBDA800-CA33-4354-A2BF-C736B0AAD3E1}" destId="{EA47F679-C5D8-4851-A647-B280485EF49F}" srcOrd="10" destOrd="0" presId="urn:microsoft.com/office/officeart/2005/8/layout/list1"/>
    <dgm:cxn modelId="{FB549C71-BF71-4F7A-8B4D-12EBD919ABCA}" type="presParOf" srcId="{1CBDA800-CA33-4354-A2BF-C736B0AAD3E1}" destId="{4E2D7F69-DF46-425E-852C-6329CF128F59}" srcOrd="11" destOrd="0" presId="urn:microsoft.com/office/officeart/2005/8/layout/list1"/>
    <dgm:cxn modelId="{41EE35CD-265A-4D7A-86D2-40C332B66DFA}" type="presParOf" srcId="{1CBDA800-CA33-4354-A2BF-C736B0AAD3E1}" destId="{6DCD48AB-2B29-4CFE-9CF7-E55377DA9733}" srcOrd="12" destOrd="0" presId="urn:microsoft.com/office/officeart/2005/8/layout/list1"/>
    <dgm:cxn modelId="{014A5598-972D-46E2-A112-0B9AE0E581EB}" type="presParOf" srcId="{6DCD48AB-2B29-4CFE-9CF7-E55377DA9733}" destId="{22A6F48E-4F19-459A-936B-1580C879770B}" srcOrd="0" destOrd="0" presId="urn:microsoft.com/office/officeart/2005/8/layout/list1"/>
    <dgm:cxn modelId="{E75F022C-DC50-4707-B542-61C39B2DFFA2}" type="presParOf" srcId="{6DCD48AB-2B29-4CFE-9CF7-E55377DA9733}" destId="{D8E314A4-FC13-4847-8CCA-4C758CE84F17}" srcOrd="1" destOrd="0" presId="urn:microsoft.com/office/officeart/2005/8/layout/list1"/>
    <dgm:cxn modelId="{E6AF9ADE-5FCC-4B03-AD8C-39DFF4B7FDE1}" type="presParOf" srcId="{1CBDA800-CA33-4354-A2BF-C736B0AAD3E1}" destId="{9EF74855-04BB-44BB-9B48-A265F005DF50}" srcOrd="13" destOrd="0" presId="urn:microsoft.com/office/officeart/2005/8/layout/list1"/>
    <dgm:cxn modelId="{C92F88F1-59C5-4F31-B187-02670FCC35BF}" type="presParOf" srcId="{1CBDA800-CA33-4354-A2BF-C736B0AAD3E1}" destId="{37CFD8B5-E461-4A62-BC8A-CDB7564AF439}"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F51FB56-F85B-424E-8EC6-FA70BE1C5F9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942685-F350-453B-AA81-F181D846573C}">
      <dgm:prSet phldrT="[Text]" custT="1"/>
      <dgm:spPr/>
      <dgm:t>
        <a:bodyPr/>
        <a:lstStyle/>
        <a:p>
          <a:r>
            <a:rPr lang="en-US" sz="2000" dirty="0" smtClean="0"/>
            <a:t>AD Group Policy – Computer</a:t>
          </a:r>
          <a:endParaRPr lang="en-US" sz="2000" dirty="0"/>
        </a:p>
      </dgm:t>
    </dgm:pt>
    <dgm:pt modelId="{977C8F95-A358-4B52-B749-195CB3130F84}" type="parTrans" cxnId="{44646C7E-8F9C-43EC-9713-16BD94315E3A}">
      <dgm:prSet/>
      <dgm:spPr/>
      <dgm:t>
        <a:bodyPr/>
        <a:lstStyle/>
        <a:p>
          <a:endParaRPr lang="en-US" sz="1600"/>
        </a:p>
      </dgm:t>
    </dgm:pt>
    <dgm:pt modelId="{087DC7D7-A745-4E35-9BEF-9FA71AD0A543}" type="sibTrans" cxnId="{44646C7E-8F9C-43EC-9713-16BD94315E3A}">
      <dgm:prSet/>
      <dgm:spPr/>
      <dgm:t>
        <a:bodyPr/>
        <a:lstStyle/>
        <a:p>
          <a:endParaRPr lang="en-US" sz="1600"/>
        </a:p>
      </dgm:t>
    </dgm:pt>
    <dgm:pt modelId="{3B7D36E9-9119-401D-A82D-958896D3F99E}">
      <dgm:prSet phldrT="[Text]" custT="1"/>
      <dgm:spPr/>
      <dgm:t>
        <a:bodyPr/>
        <a:lstStyle/>
        <a:p>
          <a:r>
            <a:rPr lang="en-US" sz="2000" dirty="0" smtClean="0"/>
            <a:t>AD Group Policy – User</a:t>
          </a:r>
          <a:endParaRPr lang="en-US" sz="2000" dirty="0"/>
        </a:p>
      </dgm:t>
    </dgm:pt>
    <dgm:pt modelId="{2D4C453F-6FD5-4255-8262-74FDD94CF297}" type="parTrans" cxnId="{5FCF61C3-C621-4FBF-9682-4470863A1C57}">
      <dgm:prSet/>
      <dgm:spPr/>
      <dgm:t>
        <a:bodyPr/>
        <a:lstStyle/>
        <a:p>
          <a:endParaRPr lang="en-US" sz="1600"/>
        </a:p>
      </dgm:t>
    </dgm:pt>
    <dgm:pt modelId="{08247C7F-4CD9-42FF-9359-B383D5078ACA}" type="sibTrans" cxnId="{5FCF61C3-C621-4FBF-9682-4470863A1C57}">
      <dgm:prSet/>
      <dgm:spPr/>
      <dgm:t>
        <a:bodyPr/>
        <a:lstStyle/>
        <a:p>
          <a:endParaRPr lang="en-US" sz="1600"/>
        </a:p>
      </dgm:t>
    </dgm:pt>
    <dgm:pt modelId="{23B0D755-4CBC-4963-B925-1C60F0D031AF}">
      <dgm:prSet phldrT="[Text]" custT="1"/>
      <dgm:spPr/>
      <dgm:t>
        <a:bodyPr/>
        <a:lstStyle/>
        <a:p>
          <a:r>
            <a:rPr lang="en-US" sz="2000" dirty="0" smtClean="0"/>
            <a:t>Process</a:t>
          </a:r>
          <a:endParaRPr lang="en-US" sz="2000" dirty="0"/>
        </a:p>
      </dgm:t>
    </dgm:pt>
    <dgm:pt modelId="{29B21110-0423-409F-A841-EFBD43758D61}" type="parTrans" cxnId="{858619BA-F2D7-4E40-9347-201F3B5FE205}">
      <dgm:prSet/>
      <dgm:spPr/>
      <dgm:t>
        <a:bodyPr/>
        <a:lstStyle/>
        <a:p>
          <a:endParaRPr lang="en-US" sz="1600"/>
        </a:p>
      </dgm:t>
    </dgm:pt>
    <dgm:pt modelId="{A19425A6-9120-415F-8C25-158321942A14}" type="sibTrans" cxnId="{858619BA-F2D7-4E40-9347-201F3B5FE205}">
      <dgm:prSet/>
      <dgm:spPr/>
      <dgm:t>
        <a:bodyPr/>
        <a:lstStyle/>
        <a:p>
          <a:endParaRPr lang="en-US" sz="1600"/>
        </a:p>
      </dgm:t>
    </dgm:pt>
    <dgm:pt modelId="{04D7202B-70A6-4AE3-8DCA-97102B4DA444}">
      <dgm:prSet phldrT="[Text]" custT="1"/>
      <dgm:spPr/>
      <dgm:t>
        <a:bodyPr/>
        <a:lstStyle/>
        <a:p>
          <a:r>
            <a:rPr lang="en-US" sz="2000" dirty="0" smtClean="0"/>
            <a:t>Registry – Computer</a:t>
          </a:r>
          <a:endParaRPr lang="en-US" sz="2000" dirty="0"/>
        </a:p>
      </dgm:t>
    </dgm:pt>
    <dgm:pt modelId="{6159E6CF-F5E9-45BA-A5A0-4432004E79C8}" type="parTrans" cxnId="{C88DB003-32D2-4F25-8B4F-A7AE5674AE18}">
      <dgm:prSet/>
      <dgm:spPr/>
      <dgm:t>
        <a:bodyPr/>
        <a:lstStyle/>
        <a:p>
          <a:endParaRPr lang="en-US" sz="1600"/>
        </a:p>
      </dgm:t>
    </dgm:pt>
    <dgm:pt modelId="{5AB371D3-E7CD-4EC5-B3A2-C45159CA6427}" type="sibTrans" cxnId="{C88DB003-32D2-4F25-8B4F-A7AE5674AE18}">
      <dgm:prSet/>
      <dgm:spPr/>
      <dgm:t>
        <a:bodyPr/>
        <a:lstStyle/>
        <a:p>
          <a:endParaRPr lang="en-US" sz="1600"/>
        </a:p>
      </dgm:t>
    </dgm:pt>
    <dgm:pt modelId="{62D18B0F-AB2B-430F-95EE-AAAF710F4F55}">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Affects current PowerShell Host session only</a:t>
          </a:r>
          <a:endParaRPr lang="en-US" sz="1600" dirty="0">
            <a:latin typeface="Segoe UI Light" panose="020B0502040204020203" pitchFamily="34" charset="0"/>
            <a:cs typeface="Segoe UI Light" panose="020B0502040204020203" pitchFamily="34" charset="0"/>
          </a:endParaRPr>
        </a:p>
      </dgm:t>
    </dgm:pt>
    <dgm:pt modelId="{658AC4B6-5DDA-4073-B252-89DF275213ED}" type="parTrans" cxnId="{96093EF6-4A31-4EEE-A963-F2960A67663B}">
      <dgm:prSet/>
      <dgm:spPr/>
      <dgm:t>
        <a:bodyPr/>
        <a:lstStyle/>
        <a:p>
          <a:endParaRPr lang="en-US" sz="1600"/>
        </a:p>
      </dgm:t>
    </dgm:pt>
    <dgm:pt modelId="{279F1198-8C10-4FD5-B337-BBB7F304CD26}" type="sibTrans" cxnId="{96093EF6-4A31-4EEE-A963-F2960A67663B}">
      <dgm:prSet/>
      <dgm:spPr/>
      <dgm:t>
        <a:bodyPr/>
        <a:lstStyle/>
        <a:p>
          <a:endParaRPr lang="en-US" sz="1600"/>
        </a:p>
      </dgm:t>
    </dgm:pt>
    <dgm:pt modelId="{3F86F2D7-0F78-41F7-936B-0A9E8DB01F81}">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Lost upon exit of session (i.e. host process)</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3E49A15E-5006-4737-980A-33B1C3A9862B}" type="parTrans" cxnId="{96697C1D-F046-4253-A8ED-9FF306794711}">
      <dgm:prSet/>
      <dgm:spPr/>
      <dgm:t>
        <a:bodyPr/>
        <a:lstStyle/>
        <a:p>
          <a:endParaRPr lang="en-US" sz="1600"/>
        </a:p>
      </dgm:t>
    </dgm:pt>
    <dgm:pt modelId="{A9A565FC-E46E-401F-A6BA-CE7D0ECFE4CB}" type="sibTrans" cxnId="{96697C1D-F046-4253-A8ED-9FF306794711}">
      <dgm:prSet/>
      <dgm:spPr/>
      <dgm:t>
        <a:bodyPr/>
        <a:lstStyle/>
        <a:p>
          <a:endParaRPr lang="en-US" sz="1600"/>
        </a:p>
      </dgm:t>
    </dgm:pt>
    <dgm:pt modelId="{7E2F9CBB-58C6-4315-B035-9D6F5C3937FD}">
      <dgm:prSet phldrT="[Text]" custT="1"/>
      <dgm:spPr/>
      <dgm:t>
        <a:bodyPr/>
        <a:lstStyle/>
        <a:p>
          <a:r>
            <a:rPr lang="en-US" sz="1600" dirty="0" smtClean="0">
              <a:latin typeface="Segoe UI Light" panose="020B0502040204020203" pitchFamily="34" charset="0"/>
              <a:cs typeface="Segoe UI Light" panose="020B0502040204020203" pitchFamily="34" charset="0"/>
            </a:rPr>
            <a:t>Console or ISE Command-line Parameter:</a:t>
          </a:r>
          <a:br>
            <a:rPr lang="en-US" sz="1600" dirty="0" smtClean="0">
              <a:latin typeface="Segoe UI Light" panose="020B0502040204020203" pitchFamily="34" charset="0"/>
              <a:cs typeface="Segoe UI Light" panose="020B0502040204020203" pitchFamily="34" charset="0"/>
            </a:rPr>
          </a:br>
          <a:r>
            <a:rPr lang="en-US" sz="1600" dirty="0" smtClean="0">
              <a:latin typeface="Segoe UI Light" panose="020B0502040204020203" pitchFamily="34" charset="0"/>
              <a:cs typeface="Segoe UI Light" panose="020B0502040204020203" pitchFamily="34" charset="0"/>
            </a:rPr>
            <a:t>	i.e.: </a:t>
          </a:r>
          <a:r>
            <a:rPr lang="en-US" sz="1600" i="1" dirty="0" smtClean="0">
              <a:latin typeface="Segoe UI Light" panose="020B0502040204020203" pitchFamily="34" charset="0"/>
              <a:cs typeface="Segoe UI Light" panose="020B0502040204020203" pitchFamily="34" charset="0"/>
            </a:rPr>
            <a:t>c:\&gt; powershell.exe –</a:t>
          </a:r>
          <a:r>
            <a:rPr lang="en-US" sz="1600" i="1" dirty="0" err="1" smtClean="0">
              <a:latin typeface="Segoe UI Light" panose="020B0502040204020203" pitchFamily="34" charset="0"/>
              <a:cs typeface="Segoe UI Light" panose="020B0502040204020203" pitchFamily="34" charset="0"/>
            </a:rPr>
            <a:t>executionpolicy</a:t>
          </a:r>
          <a:r>
            <a:rPr lang="en-US" sz="1600" i="1" dirty="0" smtClean="0">
              <a:latin typeface="Segoe UI Light" panose="020B0502040204020203" pitchFamily="34" charset="0"/>
              <a:cs typeface="Segoe UI Light" panose="020B0502040204020203" pitchFamily="34" charset="0"/>
            </a:rPr>
            <a:t> </a:t>
          </a:r>
          <a:r>
            <a:rPr lang="en-US" sz="1600" i="1" dirty="0" err="1" smtClean="0">
              <a:latin typeface="Segoe UI Light" panose="020B0502040204020203" pitchFamily="34" charset="0"/>
              <a:cs typeface="Segoe UI Light" panose="020B0502040204020203" pitchFamily="34" charset="0"/>
            </a:rPr>
            <a:t>remotesigned</a:t>
          </a:r>
          <a:endParaRPr lang="en-US" sz="1600" i="1" dirty="0">
            <a:latin typeface="Segoe UI Light" panose="020B0502040204020203" pitchFamily="34" charset="0"/>
            <a:cs typeface="Segoe UI Light" panose="020B0502040204020203" pitchFamily="34" charset="0"/>
          </a:endParaRPr>
        </a:p>
      </dgm:t>
    </dgm:pt>
    <dgm:pt modelId="{C0C9F7A6-5D3D-4432-9DFA-C8CBD9AFEB83}" type="parTrans" cxnId="{89506985-F208-4180-A997-3ABC1E983406}">
      <dgm:prSet/>
      <dgm:spPr/>
      <dgm:t>
        <a:bodyPr/>
        <a:lstStyle/>
        <a:p>
          <a:endParaRPr lang="en-US" sz="1600"/>
        </a:p>
      </dgm:t>
    </dgm:pt>
    <dgm:pt modelId="{751B19B3-E5FA-4496-9885-AF82D049A0D5}" type="sibTrans" cxnId="{89506985-F208-4180-A997-3ABC1E983406}">
      <dgm:prSet/>
      <dgm:spPr/>
      <dgm:t>
        <a:bodyPr/>
        <a:lstStyle/>
        <a:p>
          <a:endParaRPr lang="en-US" sz="1600"/>
        </a:p>
      </dgm:t>
    </dgm:pt>
    <dgm:pt modelId="{A99FF1CF-5BB7-4672-8C45-8412608851AA}">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Affects all users on computer</a:t>
          </a:r>
          <a:endParaRPr lang="en-US" sz="1600" dirty="0"/>
        </a:p>
      </dgm:t>
    </dgm:pt>
    <dgm:pt modelId="{67A5CF6E-62D9-4375-82B0-FA7C3A1C05B6}" type="parTrans" cxnId="{2E5488D2-6EDE-43E3-9CEF-E567C829CCAB}">
      <dgm:prSet/>
      <dgm:spPr/>
      <dgm:t>
        <a:bodyPr/>
        <a:lstStyle/>
        <a:p>
          <a:endParaRPr lang="en-US" sz="1600"/>
        </a:p>
      </dgm:t>
    </dgm:pt>
    <dgm:pt modelId="{38A9F264-4D07-441A-8ADB-D475A84A68D2}" type="sibTrans" cxnId="{2E5488D2-6EDE-43E3-9CEF-E567C829CCAB}">
      <dgm:prSet/>
      <dgm:spPr/>
      <dgm:t>
        <a:bodyPr/>
        <a:lstStyle/>
        <a:p>
          <a:endParaRPr lang="en-US" sz="1600"/>
        </a:p>
      </dgm:t>
    </dgm:pt>
    <dgm:pt modelId="{347F427B-80B0-4F91-BC64-0A422B8D9B11}">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Stored in HKLM registry </a:t>
          </a:r>
          <a:r>
            <a:rPr lang="en-GB" sz="1600" dirty="0" err="1"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subkey</a:t>
          </a:r>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 (Admin access needed to change)</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C5A0FA4A-4885-442F-9BD4-976AF47EA0E5}" type="parTrans" cxnId="{85DCF040-DB2D-462A-8C21-676AC130CD48}">
      <dgm:prSet/>
      <dgm:spPr/>
      <dgm:t>
        <a:bodyPr/>
        <a:lstStyle/>
        <a:p>
          <a:endParaRPr lang="en-US" sz="1600"/>
        </a:p>
      </dgm:t>
    </dgm:pt>
    <dgm:pt modelId="{BB8B2057-353C-4F9D-B6E7-877DDDDD51C5}" type="sibTrans" cxnId="{85DCF040-DB2D-462A-8C21-676AC130CD48}">
      <dgm:prSet/>
      <dgm:spPr/>
      <dgm:t>
        <a:bodyPr/>
        <a:lstStyle/>
        <a:p>
          <a:endParaRPr lang="en-US" sz="1600"/>
        </a:p>
      </dgm:t>
    </dgm:pt>
    <dgm:pt modelId="{34144098-C675-42F3-AE29-94BB23384944}">
      <dgm:prSet phldrT="[Text]" custT="1"/>
      <dgm:spPr/>
      <dgm:t>
        <a:bodyPr/>
        <a:lstStyle/>
        <a:p>
          <a:r>
            <a:rPr lang="en-US" sz="2000" dirty="0" smtClean="0"/>
            <a:t>Registry – User</a:t>
          </a:r>
          <a:endParaRPr lang="en-US" sz="2000" dirty="0"/>
        </a:p>
      </dgm:t>
    </dgm:pt>
    <dgm:pt modelId="{467B567F-7C67-4D8D-B90F-B3AB2E5D94B7}" type="parTrans" cxnId="{87451373-FBE0-41B3-B2B8-1734A3216BA6}">
      <dgm:prSet/>
      <dgm:spPr/>
      <dgm:t>
        <a:bodyPr/>
        <a:lstStyle/>
        <a:p>
          <a:endParaRPr lang="en-US" sz="1600"/>
        </a:p>
      </dgm:t>
    </dgm:pt>
    <dgm:pt modelId="{31CA856C-80B4-48A5-88E1-2725D5992079}" type="sibTrans" cxnId="{87451373-FBE0-41B3-B2B8-1734A3216BA6}">
      <dgm:prSet/>
      <dgm:spPr/>
      <dgm:t>
        <a:bodyPr/>
        <a:lstStyle/>
        <a:p>
          <a:endParaRPr lang="en-US" sz="1600"/>
        </a:p>
      </dgm:t>
    </dgm:pt>
    <dgm:pt modelId="{41ED1F18-FC25-48C1-8E1C-AB7F70C107DD}">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Affects current user only</a:t>
          </a:r>
          <a:endParaRPr lang="en-US" sz="1600" dirty="0"/>
        </a:p>
      </dgm:t>
    </dgm:pt>
    <dgm:pt modelId="{1EB1F69D-9BF2-4650-B8F7-A5ED1FD23900}" type="parTrans" cxnId="{6D39981F-C3A1-4C99-831A-8CA2C4232C61}">
      <dgm:prSet/>
      <dgm:spPr/>
      <dgm:t>
        <a:bodyPr/>
        <a:lstStyle/>
        <a:p>
          <a:endParaRPr lang="en-US" sz="1600"/>
        </a:p>
      </dgm:t>
    </dgm:pt>
    <dgm:pt modelId="{C5A2E1E9-DAA4-4B46-B6C2-FD79F1BCB526}" type="sibTrans" cxnId="{6D39981F-C3A1-4C99-831A-8CA2C4232C61}">
      <dgm:prSet/>
      <dgm:spPr/>
      <dgm:t>
        <a:bodyPr/>
        <a:lstStyle/>
        <a:p>
          <a:endParaRPr lang="en-US" sz="1600"/>
        </a:p>
      </dgm:t>
    </dgm:pt>
    <dgm:pt modelId="{4A16A2E0-4251-4A5E-A223-4B4848DE0FE5}">
      <dgm:prSe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Stored in HKCU registry </a:t>
          </a:r>
          <a:r>
            <a:rPr lang="en-GB" sz="1600" dirty="0" err="1" smtClean="0">
              <a:solidFill>
                <a:srgbClr val="000000">
                  <a:hueOff val="0"/>
                  <a:satOff val="0"/>
                  <a:lumOff val="0"/>
                  <a:alphaOff val="0"/>
                </a:srgbClr>
              </a:solidFill>
              <a:latin typeface="Segoe UI Light" panose="020B0502040204020203" pitchFamily="34" charset="0"/>
              <a:cs typeface="Segoe UI Light" panose="020B0502040204020203" pitchFamily="34" charset="0"/>
            </a:rPr>
            <a:t>subkey</a:t>
          </a:r>
          <a:endParaRPr lang="en-GB" sz="1600" dirty="0">
            <a:solidFill>
              <a:srgbClr val="000000">
                <a:hueOff val="0"/>
                <a:satOff val="0"/>
                <a:lumOff val="0"/>
                <a:alphaOff val="0"/>
              </a:srgbClr>
            </a:solidFill>
            <a:latin typeface="Segoe UI Light" panose="020B0502040204020203" pitchFamily="34" charset="0"/>
            <a:cs typeface="Segoe UI Light" panose="020B0502040204020203" pitchFamily="34" charset="0"/>
          </a:endParaRPr>
        </a:p>
      </dgm:t>
    </dgm:pt>
    <dgm:pt modelId="{4A27B10F-00E5-4254-ABBB-18D4C1C86CA7}" type="parTrans" cxnId="{089B628B-3251-422B-B331-5E70450C3A68}">
      <dgm:prSet/>
      <dgm:spPr/>
      <dgm:t>
        <a:bodyPr/>
        <a:lstStyle/>
        <a:p>
          <a:endParaRPr lang="en-US" sz="1600"/>
        </a:p>
      </dgm:t>
    </dgm:pt>
    <dgm:pt modelId="{4D1E87F0-FFDB-4738-983E-24A012611A5F}" type="sibTrans" cxnId="{089B628B-3251-422B-B331-5E70450C3A68}">
      <dgm:prSet/>
      <dgm:spPr/>
      <dgm:t>
        <a:bodyPr/>
        <a:lstStyle/>
        <a:p>
          <a:endParaRPr lang="en-US" sz="1600"/>
        </a:p>
      </dgm:t>
    </dgm:pt>
    <dgm:pt modelId="{93D9285E-1A5A-4291-8C6B-B697FC5B19DB}">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Affects all users on targeted computer</a:t>
          </a:r>
          <a:endParaRPr lang="en-US" sz="1600" dirty="0">
            <a:latin typeface="Segoe UI Light" panose="020B0502040204020203" pitchFamily="34" charset="0"/>
            <a:cs typeface="Segoe UI Light" panose="020B0502040204020203" pitchFamily="34" charset="0"/>
          </a:endParaRPr>
        </a:p>
      </dgm:t>
    </dgm:pt>
    <dgm:pt modelId="{BABE2D2B-6915-4601-A79C-DF97F16F9B6F}" type="parTrans" cxnId="{FA2D9FC5-30AB-4A40-858E-9D2640485C37}">
      <dgm:prSet/>
      <dgm:spPr/>
      <dgm:t>
        <a:bodyPr/>
        <a:lstStyle/>
        <a:p>
          <a:endParaRPr lang="en-US"/>
        </a:p>
      </dgm:t>
    </dgm:pt>
    <dgm:pt modelId="{A7A9A1AD-2192-423B-B912-8D301BD0C651}" type="sibTrans" cxnId="{FA2D9FC5-30AB-4A40-858E-9D2640485C37}">
      <dgm:prSet/>
      <dgm:spPr/>
      <dgm:t>
        <a:bodyPr/>
        <a:lstStyle/>
        <a:p>
          <a:endParaRPr lang="en-US"/>
        </a:p>
      </dgm:t>
    </dgm:pt>
    <dgm:pt modelId="{9A949D18-6633-4445-8B72-E8CE03499C3D}">
      <dgm:prSet phldrT="[Text]" custT="1"/>
      <dgm:spPr/>
      <dgm:t>
        <a:bodyPr/>
        <a:lstStyle/>
        <a:p>
          <a:r>
            <a:rPr lang="en-US" sz="1600" dirty="0" smtClean="0">
              <a:latin typeface="Segoe UI Light" panose="020B0502040204020203" pitchFamily="34" charset="0"/>
              <a:cs typeface="Segoe UI Light" panose="020B0502040204020203" pitchFamily="34" charset="0"/>
            </a:rPr>
            <a:t>Edited through GPO Tools</a:t>
          </a:r>
          <a:endParaRPr lang="en-US" sz="1600" dirty="0">
            <a:latin typeface="Segoe UI Light" panose="020B0502040204020203" pitchFamily="34" charset="0"/>
            <a:cs typeface="Segoe UI Light" panose="020B0502040204020203" pitchFamily="34" charset="0"/>
          </a:endParaRPr>
        </a:p>
      </dgm:t>
    </dgm:pt>
    <dgm:pt modelId="{A29DE682-74E0-4155-8AD5-62C2E234CA01}" type="parTrans" cxnId="{D998E466-3994-41ED-ADF3-0772D05FF6A8}">
      <dgm:prSet/>
      <dgm:spPr/>
      <dgm:t>
        <a:bodyPr/>
        <a:lstStyle/>
        <a:p>
          <a:endParaRPr lang="en-US"/>
        </a:p>
      </dgm:t>
    </dgm:pt>
    <dgm:pt modelId="{BCD2ABCD-0AF8-4345-80E7-45572A88842E}" type="sibTrans" cxnId="{D998E466-3994-41ED-ADF3-0772D05FF6A8}">
      <dgm:prSet/>
      <dgm:spPr/>
      <dgm:t>
        <a:bodyPr/>
        <a:lstStyle/>
        <a:p>
          <a:endParaRPr lang="en-US"/>
        </a:p>
      </dgm:t>
    </dgm:pt>
    <dgm:pt modelId="{9094307E-DD2F-46C3-8D2B-BECDF2443319}">
      <dgm:prSet phldrT="[Text]" custT="1"/>
      <dgm:spPr/>
      <dgm:t>
        <a:bodyPr/>
        <a:lstStyle/>
        <a:p>
          <a:r>
            <a:rPr lang="en-US" sz="1600" dirty="0" smtClean="0">
              <a:latin typeface="Segoe UI Light" panose="020B0502040204020203" pitchFamily="34" charset="0"/>
              <a:cs typeface="Segoe UI Light" panose="020B0502040204020203" pitchFamily="34" charset="0"/>
            </a:rPr>
            <a:t>Edited through GPO Tools</a:t>
          </a:r>
          <a:endParaRPr lang="en-US" sz="1600" dirty="0">
            <a:latin typeface="Segoe UI Light" panose="020B0502040204020203" pitchFamily="34" charset="0"/>
            <a:cs typeface="Segoe UI Light" panose="020B0502040204020203" pitchFamily="34" charset="0"/>
          </a:endParaRPr>
        </a:p>
      </dgm:t>
    </dgm:pt>
    <dgm:pt modelId="{04EF7B9C-379B-41AA-A8D4-6881DB1F3B9C}" type="parTrans" cxnId="{D39FA413-216D-4E2E-A017-A80B872CA8D7}">
      <dgm:prSet/>
      <dgm:spPr/>
      <dgm:t>
        <a:bodyPr/>
        <a:lstStyle/>
        <a:p>
          <a:endParaRPr lang="en-US"/>
        </a:p>
      </dgm:t>
    </dgm:pt>
    <dgm:pt modelId="{FD4CBF12-EA50-4F54-A7BF-4F7CFF6DE390}" type="sibTrans" cxnId="{D39FA413-216D-4E2E-A017-A80B872CA8D7}">
      <dgm:prSet/>
      <dgm:spPr/>
      <dgm:t>
        <a:bodyPr/>
        <a:lstStyle/>
        <a:p>
          <a:endParaRPr lang="en-US"/>
        </a:p>
      </dgm:t>
    </dgm:pt>
    <dgm:pt modelId="{B188E902-117C-4EAA-A71D-B1DEDE132B16}">
      <dgm:prSet phldrT="[Text]" custT="1"/>
      <dgm:spPr/>
      <dgm:t>
        <a:bodyPr/>
        <a:lstStyle/>
        <a:p>
          <a:r>
            <a:rPr lang="en-GB" sz="1600" dirty="0" smtClean="0">
              <a:solidFill>
                <a:srgbClr val="000000">
                  <a:hueOff val="0"/>
                  <a:satOff val="0"/>
                  <a:lumOff val="0"/>
                  <a:alphaOff val="0"/>
                </a:srgbClr>
              </a:solidFill>
              <a:latin typeface="Segoe UI Light" panose="020B0502040204020203" pitchFamily="34" charset="0"/>
              <a:cs typeface="Segoe UI Light" panose="020B0502040204020203" pitchFamily="34" charset="0"/>
            </a:rPr>
            <a:t>Affects users targeted only</a:t>
          </a:r>
          <a:endParaRPr lang="en-US" sz="1600" dirty="0">
            <a:latin typeface="Segoe UI Light" panose="020B0502040204020203" pitchFamily="34" charset="0"/>
            <a:cs typeface="Segoe UI Light" panose="020B0502040204020203" pitchFamily="34" charset="0"/>
          </a:endParaRPr>
        </a:p>
      </dgm:t>
    </dgm:pt>
    <dgm:pt modelId="{B2B0C11D-0D95-4953-9C69-3B40B65983F1}" type="parTrans" cxnId="{CF96964E-DD0C-42C4-A2A5-0336C4E2E42D}">
      <dgm:prSet/>
      <dgm:spPr/>
      <dgm:t>
        <a:bodyPr/>
        <a:lstStyle/>
        <a:p>
          <a:endParaRPr lang="en-US"/>
        </a:p>
      </dgm:t>
    </dgm:pt>
    <dgm:pt modelId="{D8B7C4DF-7666-4D45-913B-0311B9C29E76}" type="sibTrans" cxnId="{CF96964E-DD0C-42C4-A2A5-0336C4E2E42D}">
      <dgm:prSet/>
      <dgm:spPr/>
      <dgm:t>
        <a:bodyPr/>
        <a:lstStyle/>
        <a:p>
          <a:endParaRPr lang="en-US"/>
        </a:p>
      </dgm:t>
    </dgm:pt>
    <dgm:pt modelId="{1CBDA800-CA33-4354-A2BF-C736B0AAD3E1}" type="pres">
      <dgm:prSet presAssocID="{7F51FB56-F85B-424E-8EC6-FA70BE1C5F94}" presName="linear" presStyleCnt="0">
        <dgm:presLayoutVars>
          <dgm:dir/>
          <dgm:animLvl val="lvl"/>
          <dgm:resizeHandles val="exact"/>
        </dgm:presLayoutVars>
      </dgm:prSet>
      <dgm:spPr/>
      <dgm:t>
        <a:bodyPr/>
        <a:lstStyle/>
        <a:p>
          <a:endParaRPr lang="en-US"/>
        </a:p>
      </dgm:t>
    </dgm:pt>
    <dgm:pt modelId="{35557898-37AA-4F51-9C9D-91FFCE3BB9E9}" type="pres">
      <dgm:prSet presAssocID="{10942685-F350-453B-AA81-F181D846573C}" presName="parentLin" presStyleCnt="0"/>
      <dgm:spPr/>
    </dgm:pt>
    <dgm:pt modelId="{690F74BD-9A9B-4272-A365-B3D120AC1D54}" type="pres">
      <dgm:prSet presAssocID="{10942685-F350-453B-AA81-F181D846573C}" presName="parentLeftMargin" presStyleLbl="node1" presStyleIdx="0" presStyleCnt="5"/>
      <dgm:spPr/>
      <dgm:t>
        <a:bodyPr/>
        <a:lstStyle/>
        <a:p>
          <a:endParaRPr lang="en-US"/>
        </a:p>
      </dgm:t>
    </dgm:pt>
    <dgm:pt modelId="{98E14EDE-E096-4158-809E-9E604D8ED848}" type="pres">
      <dgm:prSet presAssocID="{10942685-F350-453B-AA81-F181D846573C}" presName="parentText" presStyleLbl="node1" presStyleIdx="0" presStyleCnt="5" custScaleY="118182">
        <dgm:presLayoutVars>
          <dgm:chMax val="0"/>
          <dgm:bulletEnabled val="1"/>
        </dgm:presLayoutVars>
      </dgm:prSet>
      <dgm:spPr>
        <a:prstGeom prst="rect">
          <a:avLst/>
        </a:prstGeom>
      </dgm:spPr>
      <dgm:t>
        <a:bodyPr/>
        <a:lstStyle/>
        <a:p>
          <a:endParaRPr lang="en-US"/>
        </a:p>
      </dgm:t>
    </dgm:pt>
    <dgm:pt modelId="{9C82A81C-272C-4E98-BC35-AE238A58E5D8}" type="pres">
      <dgm:prSet presAssocID="{10942685-F350-453B-AA81-F181D846573C}" presName="negativeSpace" presStyleCnt="0"/>
      <dgm:spPr/>
    </dgm:pt>
    <dgm:pt modelId="{9F36A2C9-EEDE-4A69-AB35-611DF567892A}" type="pres">
      <dgm:prSet presAssocID="{10942685-F350-453B-AA81-F181D846573C}" presName="childText" presStyleLbl="conFgAcc1" presStyleIdx="0" presStyleCnt="5">
        <dgm:presLayoutVars>
          <dgm:bulletEnabled val="1"/>
        </dgm:presLayoutVars>
      </dgm:prSet>
      <dgm:spPr/>
      <dgm:t>
        <a:bodyPr/>
        <a:lstStyle/>
        <a:p>
          <a:endParaRPr lang="en-US"/>
        </a:p>
      </dgm:t>
    </dgm:pt>
    <dgm:pt modelId="{A373078B-EBFD-4620-91E4-A1F4823AB3A8}" type="pres">
      <dgm:prSet presAssocID="{087DC7D7-A745-4E35-9BEF-9FA71AD0A543}" presName="spaceBetweenRectangles" presStyleCnt="0"/>
      <dgm:spPr/>
    </dgm:pt>
    <dgm:pt modelId="{C0E7A059-6B73-4CD5-ACE5-C79B6A056B5C}" type="pres">
      <dgm:prSet presAssocID="{3B7D36E9-9119-401D-A82D-958896D3F99E}" presName="parentLin" presStyleCnt="0"/>
      <dgm:spPr/>
    </dgm:pt>
    <dgm:pt modelId="{2273C9E1-4BF0-4E22-B74A-D3C2E2502A8E}" type="pres">
      <dgm:prSet presAssocID="{3B7D36E9-9119-401D-A82D-958896D3F99E}" presName="parentLeftMargin" presStyleLbl="node1" presStyleIdx="0" presStyleCnt="5"/>
      <dgm:spPr/>
      <dgm:t>
        <a:bodyPr/>
        <a:lstStyle/>
        <a:p>
          <a:endParaRPr lang="en-US"/>
        </a:p>
      </dgm:t>
    </dgm:pt>
    <dgm:pt modelId="{77AC44F0-EB4E-4AA7-9250-EB31DA9FAA40}" type="pres">
      <dgm:prSet presAssocID="{3B7D36E9-9119-401D-A82D-958896D3F99E}" presName="parentText" presStyleLbl="node1" presStyleIdx="1" presStyleCnt="5" custScaleY="118182">
        <dgm:presLayoutVars>
          <dgm:chMax val="0"/>
          <dgm:bulletEnabled val="1"/>
        </dgm:presLayoutVars>
      </dgm:prSet>
      <dgm:spPr>
        <a:prstGeom prst="rect">
          <a:avLst/>
        </a:prstGeom>
      </dgm:spPr>
      <dgm:t>
        <a:bodyPr/>
        <a:lstStyle/>
        <a:p>
          <a:endParaRPr lang="en-US"/>
        </a:p>
      </dgm:t>
    </dgm:pt>
    <dgm:pt modelId="{A56B0137-F04D-4BBC-866A-2D2D72888817}" type="pres">
      <dgm:prSet presAssocID="{3B7D36E9-9119-401D-A82D-958896D3F99E}" presName="negativeSpace" presStyleCnt="0"/>
      <dgm:spPr/>
    </dgm:pt>
    <dgm:pt modelId="{AEA2F477-F7C2-4544-986B-9D0A7334103E}" type="pres">
      <dgm:prSet presAssocID="{3B7D36E9-9119-401D-A82D-958896D3F99E}" presName="childText" presStyleLbl="conFgAcc1" presStyleIdx="1" presStyleCnt="5">
        <dgm:presLayoutVars>
          <dgm:bulletEnabled val="1"/>
        </dgm:presLayoutVars>
      </dgm:prSet>
      <dgm:spPr/>
      <dgm:t>
        <a:bodyPr/>
        <a:lstStyle/>
        <a:p>
          <a:endParaRPr lang="en-US"/>
        </a:p>
      </dgm:t>
    </dgm:pt>
    <dgm:pt modelId="{5C2F8228-CA2C-4AC1-A4A7-77781EB49BF8}" type="pres">
      <dgm:prSet presAssocID="{08247C7F-4CD9-42FF-9359-B383D5078ACA}" presName="spaceBetweenRectangles" presStyleCnt="0"/>
      <dgm:spPr/>
    </dgm:pt>
    <dgm:pt modelId="{D1D18084-08D0-43E7-869E-09ED8BFA2203}" type="pres">
      <dgm:prSet presAssocID="{23B0D755-4CBC-4963-B925-1C60F0D031AF}" presName="parentLin" presStyleCnt="0"/>
      <dgm:spPr/>
    </dgm:pt>
    <dgm:pt modelId="{E75128D7-B649-4089-9BFF-009D7CFD6940}" type="pres">
      <dgm:prSet presAssocID="{23B0D755-4CBC-4963-B925-1C60F0D031AF}" presName="parentLeftMargin" presStyleLbl="node1" presStyleIdx="1" presStyleCnt="5"/>
      <dgm:spPr/>
      <dgm:t>
        <a:bodyPr/>
        <a:lstStyle/>
        <a:p>
          <a:endParaRPr lang="en-US"/>
        </a:p>
      </dgm:t>
    </dgm:pt>
    <dgm:pt modelId="{F8C7FA05-3AB3-4641-9FD8-DD6A31ADF109}" type="pres">
      <dgm:prSet presAssocID="{23B0D755-4CBC-4963-B925-1C60F0D031AF}" presName="parentText" presStyleLbl="node1" presStyleIdx="2" presStyleCnt="5" custScaleY="118182">
        <dgm:presLayoutVars>
          <dgm:chMax val="0"/>
          <dgm:bulletEnabled val="1"/>
        </dgm:presLayoutVars>
      </dgm:prSet>
      <dgm:spPr>
        <a:prstGeom prst="rect">
          <a:avLst/>
        </a:prstGeom>
      </dgm:spPr>
      <dgm:t>
        <a:bodyPr/>
        <a:lstStyle/>
        <a:p>
          <a:endParaRPr lang="en-US"/>
        </a:p>
      </dgm:t>
    </dgm:pt>
    <dgm:pt modelId="{91F00406-7702-44A9-BD6B-BBFCBD9269D9}" type="pres">
      <dgm:prSet presAssocID="{23B0D755-4CBC-4963-B925-1C60F0D031AF}" presName="negativeSpace" presStyleCnt="0"/>
      <dgm:spPr/>
    </dgm:pt>
    <dgm:pt modelId="{45954178-B8C0-4311-9708-A568D9A9BC1E}" type="pres">
      <dgm:prSet presAssocID="{23B0D755-4CBC-4963-B925-1C60F0D031AF}" presName="childText" presStyleLbl="conFgAcc1" presStyleIdx="2" presStyleCnt="5">
        <dgm:presLayoutVars>
          <dgm:bulletEnabled val="1"/>
        </dgm:presLayoutVars>
      </dgm:prSet>
      <dgm:spPr/>
      <dgm:t>
        <a:bodyPr/>
        <a:lstStyle/>
        <a:p>
          <a:endParaRPr lang="en-US"/>
        </a:p>
      </dgm:t>
    </dgm:pt>
    <dgm:pt modelId="{DD06DB73-95A8-4CD2-8AE4-AB9BF590C9A8}" type="pres">
      <dgm:prSet presAssocID="{A19425A6-9120-415F-8C25-158321942A14}" presName="spaceBetweenRectangles" presStyleCnt="0"/>
      <dgm:spPr/>
    </dgm:pt>
    <dgm:pt modelId="{ECC175D2-4A6F-4F97-8BD2-F009C38BCE12}" type="pres">
      <dgm:prSet presAssocID="{34144098-C675-42F3-AE29-94BB23384944}" presName="parentLin" presStyleCnt="0"/>
      <dgm:spPr/>
    </dgm:pt>
    <dgm:pt modelId="{03B642F7-148D-4272-94A2-61C4E7659D83}" type="pres">
      <dgm:prSet presAssocID="{34144098-C675-42F3-AE29-94BB23384944}" presName="parentLeftMargin" presStyleLbl="node1" presStyleIdx="2" presStyleCnt="5"/>
      <dgm:spPr/>
      <dgm:t>
        <a:bodyPr/>
        <a:lstStyle/>
        <a:p>
          <a:endParaRPr lang="en-US"/>
        </a:p>
      </dgm:t>
    </dgm:pt>
    <dgm:pt modelId="{139B431D-3F3D-4175-B44B-A536110ECD6B}" type="pres">
      <dgm:prSet presAssocID="{34144098-C675-42F3-AE29-94BB23384944}" presName="parentText" presStyleLbl="node1" presStyleIdx="3" presStyleCnt="5" custScaleY="118182">
        <dgm:presLayoutVars>
          <dgm:chMax val="0"/>
          <dgm:bulletEnabled val="1"/>
        </dgm:presLayoutVars>
      </dgm:prSet>
      <dgm:spPr>
        <a:prstGeom prst="rect">
          <a:avLst/>
        </a:prstGeom>
      </dgm:spPr>
      <dgm:t>
        <a:bodyPr/>
        <a:lstStyle/>
        <a:p>
          <a:endParaRPr lang="en-US"/>
        </a:p>
      </dgm:t>
    </dgm:pt>
    <dgm:pt modelId="{184E3A9E-257C-4503-9B4E-0BD8BEB678E7}" type="pres">
      <dgm:prSet presAssocID="{34144098-C675-42F3-AE29-94BB23384944}" presName="negativeSpace" presStyleCnt="0"/>
      <dgm:spPr/>
    </dgm:pt>
    <dgm:pt modelId="{0A03E0FB-6590-4CFF-B46E-DB1D9A5297FC}" type="pres">
      <dgm:prSet presAssocID="{34144098-C675-42F3-AE29-94BB23384944}" presName="childText" presStyleLbl="conFgAcc1" presStyleIdx="3" presStyleCnt="5">
        <dgm:presLayoutVars>
          <dgm:bulletEnabled val="1"/>
        </dgm:presLayoutVars>
      </dgm:prSet>
      <dgm:spPr/>
      <dgm:t>
        <a:bodyPr/>
        <a:lstStyle/>
        <a:p>
          <a:endParaRPr lang="en-US"/>
        </a:p>
      </dgm:t>
    </dgm:pt>
    <dgm:pt modelId="{7422B19A-7500-4C7D-9DAA-1E8138F0327F}" type="pres">
      <dgm:prSet presAssocID="{31CA856C-80B4-48A5-88E1-2725D5992079}" presName="spaceBetweenRectangles" presStyleCnt="0"/>
      <dgm:spPr/>
    </dgm:pt>
    <dgm:pt modelId="{47A98C6D-5597-44F1-9AB8-540347502B49}" type="pres">
      <dgm:prSet presAssocID="{04D7202B-70A6-4AE3-8DCA-97102B4DA444}" presName="parentLin" presStyleCnt="0"/>
      <dgm:spPr/>
    </dgm:pt>
    <dgm:pt modelId="{669CAD17-EB6F-4E7B-882F-F11DC4DC8EC5}" type="pres">
      <dgm:prSet presAssocID="{04D7202B-70A6-4AE3-8DCA-97102B4DA444}" presName="parentLeftMargin" presStyleLbl="node1" presStyleIdx="3" presStyleCnt="5"/>
      <dgm:spPr/>
      <dgm:t>
        <a:bodyPr/>
        <a:lstStyle/>
        <a:p>
          <a:endParaRPr lang="en-US"/>
        </a:p>
      </dgm:t>
    </dgm:pt>
    <dgm:pt modelId="{70EDF559-FC04-42E6-91A3-4C20B15A16A6}" type="pres">
      <dgm:prSet presAssocID="{04D7202B-70A6-4AE3-8DCA-97102B4DA444}" presName="parentText" presStyleLbl="node1" presStyleIdx="4" presStyleCnt="5" custScaleY="118182">
        <dgm:presLayoutVars>
          <dgm:chMax val="0"/>
          <dgm:bulletEnabled val="1"/>
        </dgm:presLayoutVars>
      </dgm:prSet>
      <dgm:spPr>
        <a:prstGeom prst="rect">
          <a:avLst/>
        </a:prstGeom>
      </dgm:spPr>
      <dgm:t>
        <a:bodyPr/>
        <a:lstStyle/>
        <a:p>
          <a:endParaRPr lang="en-US"/>
        </a:p>
      </dgm:t>
    </dgm:pt>
    <dgm:pt modelId="{7A745984-070D-4B5F-B11D-FC8D966097FB}" type="pres">
      <dgm:prSet presAssocID="{04D7202B-70A6-4AE3-8DCA-97102B4DA444}" presName="negativeSpace" presStyleCnt="0"/>
      <dgm:spPr/>
    </dgm:pt>
    <dgm:pt modelId="{FDFBB843-F491-4091-BB33-F33B71265CF9}" type="pres">
      <dgm:prSet presAssocID="{04D7202B-70A6-4AE3-8DCA-97102B4DA444}" presName="childText" presStyleLbl="conFgAcc1" presStyleIdx="4" presStyleCnt="5">
        <dgm:presLayoutVars>
          <dgm:bulletEnabled val="1"/>
        </dgm:presLayoutVars>
      </dgm:prSet>
      <dgm:spPr/>
      <dgm:t>
        <a:bodyPr/>
        <a:lstStyle/>
        <a:p>
          <a:endParaRPr lang="en-US"/>
        </a:p>
      </dgm:t>
    </dgm:pt>
  </dgm:ptLst>
  <dgm:cxnLst>
    <dgm:cxn modelId="{27F8A9EF-A719-49FB-AB65-BF8760341594}" type="presOf" srcId="{3B7D36E9-9119-401D-A82D-958896D3F99E}" destId="{2273C9E1-4BF0-4E22-B74A-D3C2E2502A8E}" srcOrd="0" destOrd="0" presId="urn:microsoft.com/office/officeart/2005/8/layout/list1"/>
    <dgm:cxn modelId="{000D0DC6-F76E-4D9B-BDE5-FB9A1B2BBF7E}" type="presOf" srcId="{3B7D36E9-9119-401D-A82D-958896D3F99E}" destId="{77AC44F0-EB4E-4AA7-9250-EB31DA9FAA40}" srcOrd="1" destOrd="0" presId="urn:microsoft.com/office/officeart/2005/8/layout/list1"/>
    <dgm:cxn modelId="{2E5488D2-6EDE-43E3-9CEF-E567C829CCAB}" srcId="{04D7202B-70A6-4AE3-8DCA-97102B4DA444}" destId="{A99FF1CF-5BB7-4672-8C45-8412608851AA}" srcOrd="0" destOrd="0" parTransId="{67A5CF6E-62D9-4375-82B0-FA7C3A1C05B6}" sibTransId="{38A9F264-4D07-441A-8ADB-D475A84A68D2}"/>
    <dgm:cxn modelId="{FA2D9FC5-30AB-4A40-858E-9D2640485C37}" srcId="{10942685-F350-453B-AA81-F181D846573C}" destId="{93D9285E-1A5A-4291-8C6B-B697FC5B19DB}" srcOrd="0" destOrd="0" parTransId="{BABE2D2B-6915-4601-A79C-DF97F16F9B6F}" sibTransId="{A7A9A1AD-2192-423B-B912-8D301BD0C651}"/>
    <dgm:cxn modelId="{825CCBE5-F5E6-4F65-98D2-006D4F1AC402}" type="presOf" srcId="{34144098-C675-42F3-AE29-94BB23384944}" destId="{03B642F7-148D-4272-94A2-61C4E7659D83}" srcOrd="0" destOrd="0" presId="urn:microsoft.com/office/officeart/2005/8/layout/list1"/>
    <dgm:cxn modelId="{5B7F24FF-D555-4F3B-B89A-9325CEDE43ED}" type="presOf" srcId="{41ED1F18-FC25-48C1-8E1C-AB7F70C107DD}" destId="{0A03E0FB-6590-4CFF-B46E-DB1D9A5297FC}" srcOrd="0" destOrd="0" presId="urn:microsoft.com/office/officeart/2005/8/layout/list1"/>
    <dgm:cxn modelId="{6D39981F-C3A1-4C99-831A-8CA2C4232C61}" srcId="{34144098-C675-42F3-AE29-94BB23384944}" destId="{41ED1F18-FC25-48C1-8E1C-AB7F70C107DD}" srcOrd="0" destOrd="0" parTransId="{1EB1F69D-9BF2-4650-B8F7-A5ED1FD23900}" sibTransId="{C5A2E1E9-DAA4-4B46-B6C2-FD79F1BCB526}"/>
    <dgm:cxn modelId="{0377B569-A6BA-4354-A769-297C13C3E98E}" type="presOf" srcId="{34144098-C675-42F3-AE29-94BB23384944}" destId="{139B431D-3F3D-4175-B44B-A536110ECD6B}" srcOrd="1" destOrd="0" presId="urn:microsoft.com/office/officeart/2005/8/layout/list1"/>
    <dgm:cxn modelId="{858619BA-F2D7-4E40-9347-201F3B5FE205}" srcId="{7F51FB56-F85B-424E-8EC6-FA70BE1C5F94}" destId="{23B0D755-4CBC-4963-B925-1C60F0D031AF}" srcOrd="2" destOrd="0" parTransId="{29B21110-0423-409F-A841-EFBD43758D61}" sibTransId="{A19425A6-9120-415F-8C25-158321942A14}"/>
    <dgm:cxn modelId="{F7BF4A69-E06C-496F-BF58-FB9CA9BE8632}" type="presOf" srcId="{9A949D18-6633-4445-8B72-E8CE03499C3D}" destId="{9F36A2C9-EEDE-4A69-AB35-611DF567892A}" srcOrd="0" destOrd="1" presId="urn:microsoft.com/office/officeart/2005/8/layout/list1"/>
    <dgm:cxn modelId="{11E8FC73-EDF5-4E03-AAFD-ACA1275DDE75}" type="presOf" srcId="{23B0D755-4CBC-4963-B925-1C60F0D031AF}" destId="{F8C7FA05-3AB3-4641-9FD8-DD6A31ADF109}" srcOrd="1" destOrd="0" presId="urn:microsoft.com/office/officeart/2005/8/layout/list1"/>
    <dgm:cxn modelId="{089B628B-3251-422B-B331-5E70450C3A68}" srcId="{34144098-C675-42F3-AE29-94BB23384944}" destId="{4A16A2E0-4251-4A5E-A223-4B4848DE0FE5}" srcOrd="1" destOrd="0" parTransId="{4A27B10F-00E5-4254-ABBB-18D4C1C86CA7}" sibTransId="{4D1E87F0-FFDB-4738-983E-24A012611A5F}"/>
    <dgm:cxn modelId="{FA01AAA3-0EA1-4535-A0D1-4FEE285B877B}" type="presOf" srcId="{A99FF1CF-5BB7-4672-8C45-8412608851AA}" destId="{FDFBB843-F491-4091-BB33-F33B71265CF9}" srcOrd="0" destOrd="0" presId="urn:microsoft.com/office/officeart/2005/8/layout/list1"/>
    <dgm:cxn modelId="{89506985-F208-4180-A997-3ABC1E983406}" srcId="{23B0D755-4CBC-4963-B925-1C60F0D031AF}" destId="{7E2F9CBB-58C6-4315-B035-9D6F5C3937FD}" srcOrd="0" destOrd="0" parTransId="{C0C9F7A6-5D3D-4432-9DFA-C8CBD9AFEB83}" sibTransId="{751B19B3-E5FA-4496-9885-AF82D049A0D5}"/>
    <dgm:cxn modelId="{C88DB003-32D2-4F25-8B4F-A7AE5674AE18}" srcId="{7F51FB56-F85B-424E-8EC6-FA70BE1C5F94}" destId="{04D7202B-70A6-4AE3-8DCA-97102B4DA444}" srcOrd="4" destOrd="0" parTransId="{6159E6CF-F5E9-45BA-A5A0-4432004E79C8}" sibTransId="{5AB371D3-E7CD-4EC5-B3A2-C45159CA6427}"/>
    <dgm:cxn modelId="{D998E466-3994-41ED-ADF3-0772D05FF6A8}" srcId="{10942685-F350-453B-AA81-F181D846573C}" destId="{9A949D18-6633-4445-8B72-E8CE03499C3D}" srcOrd="1" destOrd="0" parTransId="{A29DE682-74E0-4155-8AD5-62C2E234CA01}" sibTransId="{BCD2ABCD-0AF8-4345-80E7-45572A88842E}"/>
    <dgm:cxn modelId="{85DCF040-DB2D-462A-8C21-676AC130CD48}" srcId="{04D7202B-70A6-4AE3-8DCA-97102B4DA444}" destId="{347F427B-80B0-4F91-BC64-0A422B8D9B11}" srcOrd="1" destOrd="0" parTransId="{C5A0FA4A-4885-442F-9BD4-976AF47EA0E5}" sibTransId="{BB8B2057-353C-4F9D-B6E7-877DDDDD51C5}"/>
    <dgm:cxn modelId="{26F201E7-53EE-4461-B5CA-BE46CEED5CD5}" type="presOf" srcId="{23B0D755-4CBC-4963-B925-1C60F0D031AF}" destId="{E75128D7-B649-4089-9BFF-009D7CFD6940}" srcOrd="0" destOrd="0" presId="urn:microsoft.com/office/officeart/2005/8/layout/list1"/>
    <dgm:cxn modelId="{AA79A405-932C-4DE9-BE8E-1401770F1AFB}" type="presOf" srcId="{04D7202B-70A6-4AE3-8DCA-97102B4DA444}" destId="{669CAD17-EB6F-4E7B-882F-F11DC4DC8EC5}" srcOrd="0" destOrd="0" presId="urn:microsoft.com/office/officeart/2005/8/layout/list1"/>
    <dgm:cxn modelId="{1F0D99CF-684D-4F22-B3BA-966BC2050C3C}" type="presOf" srcId="{10942685-F350-453B-AA81-F181D846573C}" destId="{690F74BD-9A9B-4272-A365-B3D120AC1D54}" srcOrd="0" destOrd="0" presId="urn:microsoft.com/office/officeart/2005/8/layout/list1"/>
    <dgm:cxn modelId="{DA929460-AA26-4E0E-802E-9DB4F4CB44CE}" type="presOf" srcId="{347F427B-80B0-4F91-BC64-0A422B8D9B11}" destId="{FDFBB843-F491-4091-BB33-F33B71265CF9}" srcOrd="0" destOrd="1" presId="urn:microsoft.com/office/officeart/2005/8/layout/list1"/>
    <dgm:cxn modelId="{2A68A00A-0EA8-41CE-AB82-1DF8ACE4E7FD}" type="presOf" srcId="{7F51FB56-F85B-424E-8EC6-FA70BE1C5F94}" destId="{1CBDA800-CA33-4354-A2BF-C736B0AAD3E1}" srcOrd="0" destOrd="0" presId="urn:microsoft.com/office/officeart/2005/8/layout/list1"/>
    <dgm:cxn modelId="{87451373-FBE0-41B3-B2B8-1734A3216BA6}" srcId="{7F51FB56-F85B-424E-8EC6-FA70BE1C5F94}" destId="{34144098-C675-42F3-AE29-94BB23384944}" srcOrd="3" destOrd="0" parTransId="{467B567F-7C67-4D8D-B90F-B3AB2E5D94B7}" sibTransId="{31CA856C-80B4-48A5-88E1-2725D5992079}"/>
    <dgm:cxn modelId="{96697C1D-F046-4253-A8ED-9FF306794711}" srcId="{23B0D755-4CBC-4963-B925-1C60F0D031AF}" destId="{3F86F2D7-0F78-41F7-936B-0A9E8DB01F81}" srcOrd="2" destOrd="0" parTransId="{3E49A15E-5006-4737-980A-33B1C3A9862B}" sibTransId="{A9A565FC-E46E-401F-A6BA-CE7D0ECFE4CB}"/>
    <dgm:cxn modelId="{44646C7E-8F9C-43EC-9713-16BD94315E3A}" srcId="{7F51FB56-F85B-424E-8EC6-FA70BE1C5F94}" destId="{10942685-F350-453B-AA81-F181D846573C}" srcOrd="0" destOrd="0" parTransId="{977C8F95-A358-4B52-B749-195CB3130F84}" sibTransId="{087DC7D7-A745-4E35-9BEF-9FA71AD0A543}"/>
    <dgm:cxn modelId="{EE35FE72-9691-4C9D-B0F6-B504BC336178}" type="presOf" srcId="{04D7202B-70A6-4AE3-8DCA-97102B4DA444}" destId="{70EDF559-FC04-42E6-91A3-4C20B15A16A6}" srcOrd="1" destOrd="0" presId="urn:microsoft.com/office/officeart/2005/8/layout/list1"/>
    <dgm:cxn modelId="{96093EF6-4A31-4EEE-A963-F2960A67663B}" srcId="{23B0D755-4CBC-4963-B925-1C60F0D031AF}" destId="{62D18B0F-AB2B-430F-95EE-AAAF710F4F55}" srcOrd="1" destOrd="0" parTransId="{658AC4B6-5DDA-4073-B252-89DF275213ED}" sibTransId="{279F1198-8C10-4FD5-B337-BBB7F304CD26}"/>
    <dgm:cxn modelId="{6C741A27-B9EE-4154-9CF4-6EA98EB1CE5A}" type="presOf" srcId="{9094307E-DD2F-46C3-8D2B-BECDF2443319}" destId="{AEA2F477-F7C2-4544-986B-9D0A7334103E}" srcOrd="0" destOrd="1" presId="urn:microsoft.com/office/officeart/2005/8/layout/list1"/>
    <dgm:cxn modelId="{738ED4B5-1808-4450-94DD-278D9FFF92FA}" type="presOf" srcId="{93D9285E-1A5A-4291-8C6B-B697FC5B19DB}" destId="{9F36A2C9-EEDE-4A69-AB35-611DF567892A}" srcOrd="0" destOrd="0" presId="urn:microsoft.com/office/officeart/2005/8/layout/list1"/>
    <dgm:cxn modelId="{3321D67B-E939-4CBA-AA22-B1EF355B75BA}" type="presOf" srcId="{7E2F9CBB-58C6-4315-B035-9D6F5C3937FD}" destId="{45954178-B8C0-4311-9708-A568D9A9BC1E}" srcOrd="0" destOrd="0" presId="urn:microsoft.com/office/officeart/2005/8/layout/list1"/>
    <dgm:cxn modelId="{1221AD2E-744C-4291-9974-B357F6FF0DEE}" type="presOf" srcId="{B188E902-117C-4EAA-A71D-B1DEDE132B16}" destId="{AEA2F477-F7C2-4544-986B-9D0A7334103E}" srcOrd="0" destOrd="0" presId="urn:microsoft.com/office/officeart/2005/8/layout/list1"/>
    <dgm:cxn modelId="{57ED3210-F81D-4760-8904-6303995590CA}" type="presOf" srcId="{62D18B0F-AB2B-430F-95EE-AAAF710F4F55}" destId="{45954178-B8C0-4311-9708-A568D9A9BC1E}" srcOrd="0" destOrd="1" presId="urn:microsoft.com/office/officeart/2005/8/layout/list1"/>
    <dgm:cxn modelId="{CF96964E-DD0C-42C4-A2A5-0336C4E2E42D}" srcId="{3B7D36E9-9119-401D-A82D-958896D3F99E}" destId="{B188E902-117C-4EAA-A71D-B1DEDE132B16}" srcOrd="0" destOrd="0" parTransId="{B2B0C11D-0D95-4953-9C69-3B40B65983F1}" sibTransId="{D8B7C4DF-7666-4D45-913B-0311B9C29E76}"/>
    <dgm:cxn modelId="{1B90B417-CE6B-4183-A5BD-99F8382F0A32}" type="presOf" srcId="{10942685-F350-453B-AA81-F181D846573C}" destId="{98E14EDE-E096-4158-809E-9E604D8ED848}" srcOrd="1" destOrd="0" presId="urn:microsoft.com/office/officeart/2005/8/layout/list1"/>
    <dgm:cxn modelId="{D39FA413-216D-4E2E-A017-A80B872CA8D7}" srcId="{3B7D36E9-9119-401D-A82D-958896D3F99E}" destId="{9094307E-DD2F-46C3-8D2B-BECDF2443319}" srcOrd="1" destOrd="0" parTransId="{04EF7B9C-379B-41AA-A8D4-6881DB1F3B9C}" sibTransId="{FD4CBF12-EA50-4F54-A7BF-4F7CFF6DE390}"/>
    <dgm:cxn modelId="{5FCF61C3-C621-4FBF-9682-4470863A1C57}" srcId="{7F51FB56-F85B-424E-8EC6-FA70BE1C5F94}" destId="{3B7D36E9-9119-401D-A82D-958896D3F99E}" srcOrd="1" destOrd="0" parTransId="{2D4C453F-6FD5-4255-8262-74FDD94CF297}" sibTransId="{08247C7F-4CD9-42FF-9359-B383D5078ACA}"/>
    <dgm:cxn modelId="{A26AC721-0188-4970-A014-D0F36CEC4181}" type="presOf" srcId="{4A16A2E0-4251-4A5E-A223-4B4848DE0FE5}" destId="{0A03E0FB-6590-4CFF-B46E-DB1D9A5297FC}" srcOrd="0" destOrd="1" presId="urn:microsoft.com/office/officeart/2005/8/layout/list1"/>
    <dgm:cxn modelId="{DC831EF5-56BB-4E91-9AA0-F7955452DC9C}" type="presOf" srcId="{3F86F2D7-0F78-41F7-936B-0A9E8DB01F81}" destId="{45954178-B8C0-4311-9708-A568D9A9BC1E}" srcOrd="0" destOrd="2" presId="urn:microsoft.com/office/officeart/2005/8/layout/list1"/>
    <dgm:cxn modelId="{3F36BDBC-5AA4-4FBB-9E4E-18C1DCB686D0}" type="presParOf" srcId="{1CBDA800-CA33-4354-A2BF-C736B0AAD3E1}" destId="{35557898-37AA-4F51-9C9D-91FFCE3BB9E9}" srcOrd="0" destOrd="0" presId="urn:microsoft.com/office/officeart/2005/8/layout/list1"/>
    <dgm:cxn modelId="{29588138-7A4B-4B41-AA08-53299B09E061}" type="presParOf" srcId="{35557898-37AA-4F51-9C9D-91FFCE3BB9E9}" destId="{690F74BD-9A9B-4272-A365-B3D120AC1D54}" srcOrd="0" destOrd="0" presId="urn:microsoft.com/office/officeart/2005/8/layout/list1"/>
    <dgm:cxn modelId="{B673BDAF-D92E-45BB-949D-5AA5DE708CA7}" type="presParOf" srcId="{35557898-37AA-4F51-9C9D-91FFCE3BB9E9}" destId="{98E14EDE-E096-4158-809E-9E604D8ED848}" srcOrd="1" destOrd="0" presId="urn:microsoft.com/office/officeart/2005/8/layout/list1"/>
    <dgm:cxn modelId="{D4E260EE-9F08-4D1D-8053-F35497C9A2C2}" type="presParOf" srcId="{1CBDA800-CA33-4354-A2BF-C736B0AAD3E1}" destId="{9C82A81C-272C-4E98-BC35-AE238A58E5D8}" srcOrd="1" destOrd="0" presId="urn:microsoft.com/office/officeart/2005/8/layout/list1"/>
    <dgm:cxn modelId="{95AC6CA3-194B-49D9-91D7-8334EDF5640C}" type="presParOf" srcId="{1CBDA800-CA33-4354-A2BF-C736B0AAD3E1}" destId="{9F36A2C9-EEDE-4A69-AB35-611DF567892A}" srcOrd="2" destOrd="0" presId="urn:microsoft.com/office/officeart/2005/8/layout/list1"/>
    <dgm:cxn modelId="{EC6EEB1C-009C-4E22-8BA7-82EFED615FA9}" type="presParOf" srcId="{1CBDA800-CA33-4354-A2BF-C736B0AAD3E1}" destId="{A373078B-EBFD-4620-91E4-A1F4823AB3A8}" srcOrd="3" destOrd="0" presId="urn:microsoft.com/office/officeart/2005/8/layout/list1"/>
    <dgm:cxn modelId="{9DCAB3D7-F4EC-4AE7-92BB-C20DAF0D0BE3}" type="presParOf" srcId="{1CBDA800-CA33-4354-A2BF-C736B0AAD3E1}" destId="{C0E7A059-6B73-4CD5-ACE5-C79B6A056B5C}" srcOrd="4" destOrd="0" presId="urn:microsoft.com/office/officeart/2005/8/layout/list1"/>
    <dgm:cxn modelId="{50EBE93B-F8D4-44B8-B4F2-E2DDC5366540}" type="presParOf" srcId="{C0E7A059-6B73-4CD5-ACE5-C79B6A056B5C}" destId="{2273C9E1-4BF0-4E22-B74A-D3C2E2502A8E}" srcOrd="0" destOrd="0" presId="urn:microsoft.com/office/officeart/2005/8/layout/list1"/>
    <dgm:cxn modelId="{15950BE5-AD33-4016-A271-67E84B055D30}" type="presParOf" srcId="{C0E7A059-6B73-4CD5-ACE5-C79B6A056B5C}" destId="{77AC44F0-EB4E-4AA7-9250-EB31DA9FAA40}" srcOrd="1" destOrd="0" presId="urn:microsoft.com/office/officeart/2005/8/layout/list1"/>
    <dgm:cxn modelId="{A48080D1-86C6-46BA-8A17-D5F826F37231}" type="presParOf" srcId="{1CBDA800-CA33-4354-A2BF-C736B0AAD3E1}" destId="{A56B0137-F04D-4BBC-866A-2D2D72888817}" srcOrd="5" destOrd="0" presId="urn:microsoft.com/office/officeart/2005/8/layout/list1"/>
    <dgm:cxn modelId="{68A238DF-B9B0-4A4C-BBB8-D9ECF37A8457}" type="presParOf" srcId="{1CBDA800-CA33-4354-A2BF-C736B0AAD3E1}" destId="{AEA2F477-F7C2-4544-986B-9D0A7334103E}" srcOrd="6" destOrd="0" presId="urn:microsoft.com/office/officeart/2005/8/layout/list1"/>
    <dgm:cxn modelId="{9671BE64-E5E6-46E3-827F-5321A7124B2E}" type="presParOf" srcId="{1CBDA800-CA33-4354-A2BF-C736B0AAD3E1}" destId="{5C2F8228-CA2C-4AC1-A4A7-77781EB49BF8}" srcOrd="7" destOrd="0" presId="urn:microsoft.com/office/officeart/2005/8/layout/list1"/>
    <dgm:cxn modelId="{6CAB9DF7-5E4C-4B3B-B4D9-62F36AE81817}" type="presParOf" srcId="{1CBDA800-CA33-4354-A2BF-C736B0AAD3E1}" destId="{D1D18084-08D0-43E7-869E-09ED8BFA2203}" srcOrd="8" destOrd="0" presId="urn:microsoft.com/office/officeart/2005/8/layout/list1"/>
    <dgm:cxn modelId="{4F269832-D843-4530-B30F-B057638C8E75}" type="presParOf" srcId="{D1D18084-08D0-43E7-869E-09ED8BFA2203}" destId="{E75128D7-B649-4089-9BFF-009D7CFD6940}" srcOrd="0" destOrd="0" presId="urn:microsoft.com/office/officeart/2005/8/layout/list1"/>
    <dgm:cxn modelId="{E67D245E-2A6F-4A9F-8645-80B9D610F32B}" type="presParOf" srcId="{D1D18084-08D0-43E7-869E-09ED8BFA2203}" destId="{F8C7FA05-3AB3-4641-9FD8-DD6A31ADF109}" srcOrd="1" destOrd="0" presId="urn:microsoft.com/office/officeart/2005/8/layout/list1"/>
    <dgm:cxn modelId="{6F65016B-25D4-4D72-8D54-3A4D048479BD}" type="presParOf" srcId="{1CBDA800-CA33-4354-A2BF-C736B0AAD3E1}" destId="{91F00406-7702-44A9-BD6B-BBFCBD9269D9}" srcOrd="9" destOrd="0" presId="urn:microsoft.com/office/officeart/2005/8/layout/list1"/>
    <dgm:cxn modelId="{88D377DD-6297-493B-894B-979F39E20EB1}" type="presParOf" srcId="{1CBDA800-CA33-4354-A2BF-C736B0AAD3E1}" destId="{45954178-B8C0-4311-9708-A568D9A9BC1E}" srcOrd="10" destOrd="0" presId="urn:microsoft.com/office/officeart/2005/8/layout/list1"/>
    <dgm:cxn modelId="{E3098582-F4D5-4895-9759-F7CD92E99918}" type="presParOf" srcId="{1CBDA800-CA33-4354-A2BF-C736B0AAD3E1}" destId="{DD06DB73-95A8-4CD2-8AE4-AB9BF590C9A8}" srcOrd="11" destOrd="0" presId="urn:microsoft.com/office/officeart/2005/8/layout/list1"/>
    <dgm:cxn modelId="{230967D3-E366-47CE-814F-381D6996EBB6}" type="presParOf" srcId="{1CBDA800-CA33-4354-A2BF-C736B0AAD3E1}" destId="{ECC175D2-4A6F-4F97-8BD2-F009C38BCE12}" srcOrd="12" destOrd="0" presId="urn:microsoft.com/office/officeart/2005/8/layout/list1"/>
    <dgm:cxn modelId="{C6E4C67D-E7BF-4B33-9A7C-ACF45AD77AA6}" type="presParOf" srcId="{ECC175D2-4A6F-4F97-8BD2-F009C38BCE12}" destId="{03B642F7-148D-4272-94A2-61C4E7659D83}" srcOrd="0" destOrd="0" presId="urn:microsoft.com/office/officeart/2005/8/layout/list1"/>
    <dgm:cxn modelId="{AA9DE91D-6760-4B0E-BD39-EAB698EC02FF}" type="presParOf" srcId="{ECC175D2-4A6F-4F97-8BD2-F009C38BCE12}" destId="{139B431D-3F3D-4175-B44B-A536110ECD6B}" srcOrd="1" destOrd="0" presId="urn:microsoft.com/office/officeart/2005/8/layout/list1"/>
    <dgm:cxn modelId="{8364A905-30A5-43E1-A53D-4DC81130E53B}" type="presParOf" srcId="{1CBDA800-CA33-4354-A2BF-C736B0AAD3E1}" destId="{184E3A9E-257C-4503-9B4E-0BD8BEB678E7}" srcOrd="13" destOrd="0" presId="urn:microsoft.com/office/officeart/2005/8/layout/list1"/>
    <dgm:cxn modelId="{BB2B034E-35F0-4608-A513-CDAF26637B0F}" type="presParOf" srcId="{1CBDA800-CA33-4354-A2BF-C736B0AAD3E1}" destId="{0A03E0FB-6590-4CFF-B46E-DB1D9A5297FC}" srcOrd="14" destOrd="0" presId="urn:microsoft.com/office/officeart/2005/8/layout/list1"/>
    <dgm:cxn modelId="{81BEA149-12C7-4A56-BDAB-EA344589D518}" type="presParOf" srcId="{1CBDA800-CA33-4354-A2BF-C736B0AAD3E1}" destId="{7422B19A-7500-4C7D-9DAA-1E8138F0327F}" srcOrd="15" destOrd="0" presId="urn:microsoft.com/office/officeart/2005/8/layout/list1"/>
    <dgm:cxn modelId="{3503141E-F562-4028-97FE-DD670564E6CB}" type="presParOf" srcId="{1CBDA800-CA33-4354-A2BF-C736B0AAD3E1}" destId="{47A98C6D-5597-44F1-9AB8-540347502B49}" srcOrd="16" destOrd="0" presId="urn:microsoft.com/office/officeart/2005/8/layout/list1"/>
    <dgm:cxn modelId="{FA719A37-816E-4276-A059-45517769B621}" type="presParOf" srcId="{47A98C6D-5597-44F1-9AB8-540347502B49}" destId="{669CAD17-EB6F-4E7B-882F-F11DC4DC8EC5}" srcOrd="0" destOrd="0" presId="urn:microsoft.com/office/officeart/2005/8/layout/list1"/>
    <dgm:cxn modelId="{9D3655A9-4184-4C2B-B120-19F89484FF7D}" type="presParOf" srcId="{47A98C6D-5597-44F1-9AB8-540347502B49}" destId="{70EDF559-FC04-42E6-91A3-4C20B15A16A6}" srcOrd="1" destOrd="0" presId="urn:microsoft.com/office/officeart/2005/8/layout/list1"/>
    <dgm:cxn modelId="{0B833095-4BE7-4D51-B4EE-D5B26A414AE7}" type="presParOf" srcId="{1CBDA800-CA33-4354-A2BF-C736B0AAD3E1}" destId="{7A745984-070D-4B5F-B11D-FC8D966097FB}" srcOrd="17" destOrd="0" presId="urn:microsoft.com/office/officeart/2005/8/layout/list1"/>
    <dgm:cxn modelId="{B624CF20-16A0-4C71-AA83-D0603C4264B7}" type="presParOf" srcId="{1CBDA800-CA33-4354-A2BF-C736B0AAD3E1}" destId="{FDFBB843-F491-4091-BB33-F33B71265CF9}"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304032F-2186-499D-9A0B-F880F1F565F3}"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AU"/>
        </a:p>
      </dgm:t>
    </dgm:pt>
    <dgm:pt modelId="{80C99C80-9248-4A52-9594-429EC625F8C4}">
      <dgm:prSet phldrT="[Text]" custT="1"/>
      <dgm:spPr/>
      <dgm:t>
        <a:bodyPr/>
        <a:lstStyle/>
        <a:p>
          <a:r>
            <a:rPr lang="en-AU" sz="2000" dirty="0" smtClean="0">
              <a:latin typeface="Segoe UI Light" panose="020B0502040204020203" pitchFamily="34" charset="0"/>
              <a:cs typeface="Segoe UI Light" panose="020B0502040204020203" pitchFamily="34" charset="0"/>
            </a:rPr>
            <a:t>Alias</a:t>
          </a:r>
          <a:endParaRPr lang="en-AU" sz="2400" dirty="0">
            <a:latin typeface="Segoe UI Light" panose="020B0502040204020203" pitchFamily="34" charset="0"/>
            <a:cs typeface="Segoe UI Light" panose="020B0502040204020203" pitchFamily="34" charset="0"/>
          </a:endParaRPr>
        </a:p>
      </dgm:t>
    </dgm:pt>
    <dgm:pt modelId="{9C8C0281-2106-42AE-A2A7-DC466D2E9D68}" type="parTrans" cxnId="{A7524BFD-19C7-42A2-9489-CCCFCBE79CBC}">
      <dgm:prSet/>
      <dgm:spPr/>
      <dgm:t>
        <a:bodyPr/>
        <a:lstStyle/>
        <a:p>
          <a:endParaRPr lang="en-AU" sz="1100">
            <a:latin typeface="Segoe UI Light" panose="020B0502040204020203" pitchFamily="34" charset="0"/>
            <a:cs typeface="Segoe UI Light" panose="020B0502040204020203" pitchFamily="34" charset="0"/>
          </a:endParaRPr>
        </a:p>
      </dgm:t>
    </dgm:pt>
    <dgm:pt modelId="{F6075C1E-B84C-408E-965B-065E78653990}" type="sibTrans" cxnId="{A7524BFD-19C7-42A2-9489-CCCFCBE79CBC}">
      <dgm:prSet custT="1"/>
      <dgm:spPr>
        <a:solidFill>
          <a:schemeClr val="accent1">
            <a:tint val="40000"/>
            <a:hueOff val="0"/>
            <a:satOff val="0"/>
            <a:lumOff val="0"/>
          </a:schemeClr>
        </a:solidFill>
      </dgm:spPr>
      <dgm:t>
        <a:bodyPr/>
        <a:lstStyle/>
        <a:p>
          <a:endParaRPr lang="en-AU" sz="1600">
            <a:latin typeface="Segoe UI Light" panose="020B0502040204020203" pitchFamily="34" charset="0"/>
            <a:cs typeface="Segoe UI Light" panose="020B0502040204020203" pitchFamily="34" charset="0"/>
          </a:endParaRPr>
        </a:p>
      </dgm:t>
    </dgm:pt>
    <dgm:pt modelId="{404BB29D-E70B-4C87-81AE-7AC39903C18D}">
      <dgm:prSet phldrT="[Text]" custT="1"/>
      <dgm:spPr/>
      <dgm:t>
        <a:bodyPr/>
        <a:lstStyle/>
        <a:p>
          <a:r>
            <a:rPr lang="en-AU" sz="2000" dirty="0" smtClean="0">
              <a:latin typeface="Segoe UI Light" panose="020B0502040204020203" pitchFamily="34" charset="0"/>
              <a:cs typeface="Segoe UI Light" panose="020B0502040204020203" pitchFamily="34" charset="0"/>
            </a:rPr>
            <a:t>Function</a:t>
          </a:r>
          <a:endParaRPr lang="en-AU" sz="2400" dirty="0">
            <a:latin typeface="Segoe UI Light" panose="020B0502040204020203" pitchFamily="34" charset="0"/>
            <a:cs typeface="Segoe UI Light" panose="020B0502040204020203" pitchFamily="34" charset="0"/>
          </a:endParaRPr>
        </a:p>
      </dgm:t>
    </dgm:pt>
    <dgm:pt modelId="{2A8E3D53-35A0-4778-B7DA-8B486388A926}" type="parTrans" cxnId="{C0F24D5A-0CCF-4264-BC9C-B06A5129D282}">
      <dgm:prSet/>
      <dgm:spPr/>
      <dgm:t>
        <a:bodyPr/>
        <a:lstStyle/>
        <a:p>
          <a:endParaRPr lang="en-AU" sz="1100">
            <a:latin typeface="Segoe UI Light" panose="020B0502040204020203" pitchFamily="34" charset="0"/>
            <a:cs typeface="Segoe UI Light" panose="020B0502040204020203" pitchFamily="34" charset="0"/>
          </a:endParaRPr>
        </a:p>
      </dgm:t>
    </dgm:pt>
    <dgm:pt modelId="{C4B8BFD2-B66B-4945-BD5B-8EA4B62D99EB}" type="sibTrans" cxnId="{C0F24D5A-0CCF-4264-BC9C-B06A5129D282}">
      <dgm:prSet custT="1"/>
      <dgm:spPr>
        <a:solidFill>
          <a:schemeClr val="accent1">
            <a:tint val="40000"/>
            <a:hueOff val="0"/>
            <a:satOff val="0"/>
            <a:lumOff val="0"/>
          </a:schemeClr>
        </a:solidFill>
      </dgm:spPr>
      <dgm:t>
        <a:bodyPr/>
        <a:lstStyle/>
        <a:p>
          <a:endParaRPr lang="en-AU" sz="1600">
            <a:latin typeface="Segoe UI Light" panose="020B0502040204020203" pitchFamily="34" charset="0"/>
            <a:cs typeface="Segoe UI Light" panose="020B0502040204020203" pitchFamily="34" charset="0"/>
          </a:endParaRPr>
        </a:p>
      </dgm:t>
    </dgm:pt>
    <dgm:pt modelId="{785034A5-078E-4910-8D1A-0918EE10A50B}">
      <dgm:prSet phldrT="[Text]" custT="1"/>
      <dgm:spPr/>
      <dgm:t>
        <a:bodyPr/>
        <a:lstStyle/>
        <a:p>
          <a:r>
            <a:rPr lang="en-AU" sz="2000" dirty="0" smtClean="0">
              <a:latin typeface="Segoe UI Light" panose="020B0502040204020203" pitchFamily="34" charset="0"/>
              <a:cs typeface="Segoe UI Light" panose="020B0502040204020203" pitchFamily="34" charset="0"/>
            </a:rPr>
            <a:t>Cmdlet</a:t>
          </a:r>
          <a:endParaRPr lang="en-AU" sz="2400" dirty="0">
            <a:latin typeface="Segoe UI Light" panose="020B0502040204020203" pitchFamily="34" charset="0"/>
            <a:cs typeface="Segoe UI Light" panose="020B0502040204020203" pitchFamily="34" charset="0"/>
          </a:endParaRPr>
        </a:p>
      </dgm:t>
    </dgm:pt>
    <dgm:pt modelId="{59007BA3-0536-4C30-82DC-57CB327DE9C2}" type="parTrans" cxnId="{F08A0182-EF21-4D8D-AE19-2641989A0C5D}">
      <dgm:prSet/>
      <dgm:spPr/>
      <dgm:t>
        <a:bodyPr/>
        <a:lstStyle/>
        <a:p>
          <a:endParaRPr lang="en-AU" sz="1100">
            <a:latin typeface="Segoe UI Light" panose="020B0502040204020203" pitchFamily="34" charset="0"/>
            <a:cs typeface="Segoe UI Light" panose="020B0502040204020203" pitchFamily="34" charset="0"/>
          </a:endParaRPr>
        </a:p>
      </dgm:t>
    </dgm:pt>
    <dgm:pt modelId="{49CCD655-87EE-4FC0-BEE2-D0ECD2917E09}" type="sibTrans" cxnId="{F08A0182-EF21-4D8D-AE19-2641989A0C5D}">
      <dgm:prSet custT="1"/>
      <dgm:spPr>
        <a:solidFill>
          <a:schemeClr val="accent1">
            <a:tint val="40000"/>
            <a:hueOff val="0"/>
            <a:satOff val="0"/>
            <a:lumOff val="0"/>
          </a:schemeClr>
        </a:solidFill>
      </dgm:spPr>
      <dgm:t>
        <a:bodyPr/>
        <a:lstStyle/>
        <a:p>
          <a:endParaRPr lang="en-AU" sz="1600" dirty="0">
            <a:latin typeface="Segoe UI Light" panose="020B0502040204020203" pitchFamily="34" charset="0"/>
            <a:cs typeface="Segoe UI Light" panose="020B0502040204020203" pitchFamily="34" charset="0"/>
          </a:endParaRPr>
        </a:p>
      </dgm:t>
    </dgm:pt>
    <dgm:pt modelId="{623248AC-8062-4BCD-8470-77538776C5DA}">
      <dgm:prSet phldrT="[Text]" custT="1"/>
      <dgm:spPr/>
      <dgm:t>
        <a:bodyPr/>
        <a:lstStyle/>
        <a:p>
          <a:r>
            <a:rPr lang="en-AU" sz="2000" dirty="0" smtClean="0">
              <a:latin typeface="Segoe UI Light" panose="020B0502040204020203" pitchFamily="34" charset="0"/>
              <a:cs typeface="Segoe UI Light" panose="020B0502040204020203" pitchFamily="34" charset="0"/>
            </a:rPr>
            <a:t>External commands</a:t>
          </a:r>
          <a:endParaRPr lang="en-AU" sz="2000" dirty="0">
            <a:latin typeface="Segoe UI Light" panose="020B0502040204020203" pitchFamily="34" charset="0"/>
            <a:cs typeface="Segoe UI Light" panose="020B0502040204020203" pitchFamily="34" charset="0"/>
          </a:endParaRPr>
        </a:p>
      </dgm:t>
    </dgm:pt>
    <dgm:pt modelId="{6C771228-5C58-416C-BE7A-A8BEB3D07A13}" type="parTrans" cxnId="{52C9676D-E89C-4BAC-86A7-FD9628CAFE83}">
      <dgm:prSet/>
      <dgm:spPr/>
      <dgm:t>
        <a:bodyPr/>
        <a:lstStyle/>
        <a:p>
          <a:endParaRPr lang="en-AU" sz="1100">
            <a:latin typeface="Segoe UI Light" panose="020B0502040204020203" pitchFamily="34" charset="0"/>
            <a:cs typeface="Segoe UI Light" panose="020B0502040204020203" pitchFamily="34" charset="0"/>
          </a:endParaRPr>
        </a:p>
      </dgm:t>
    </dgm:pt>
    <dgm:pt modelId="{A465EB07-3281-46DF-BD04-D39B2D307392}" type="sibTrans" cxnId="{52C9676D-E89C-4BAC-86A7-FD9628CAFE83}">
      <dgm:prSet/>
      <dgm:spPr/>
      <dgm:t>
        <a:bodyPr/>
        <a:lstStyle/>
        <a:p>
          <a:endParaRPr lang="en-AU" sz="1100">
            <a:latin typeface="Segoe UI Light" panose="020B0502040204020203" pitchFamily="34" charset="0"/>
            <a:cs typeface="Segoe UI Light" panose="020B0502040204020203" pitchFamily="34" charset="0"/>
          </a:endParaRPr>
        </a:p>
      </dgm:t>
    </dgm:pt>
    <dgm:pt modelId="{41BB2AFA-7DC4-4885-93DF-6CAF8E1F0AE3}">
      <dgm:prSet phldrT="[Text]" custT="1"/>
      <dgm:spPr/>
      <dgm:t>
        <a:bodyPr/>
        <a:lstStyle/>
        <a:p>
          <a:r>
            <a:rPr lang="en-AU" sz="2000" dirty="0" smtClean="0">
              <a:latin typeface="Segoe UI Light" panose="020B0502040204020203" pitchFamily="34" charset="0"/>
              <a:cs typeface="Segoe UI Light" panose="020B0502040204020203" pitchFamily="34" charset="0"/>
            </a:rPr>
            <a:t>Full Path (e.g. c:\scripts\BigFiles.ps1)</a:t>
          </a:r>
          <a:endParaRPr lang="en-AU" sz="2000" dirty="0">
            <a:latin typeface="Segoe UI Light" panose="020B0502040204020203" pitchFamily="34" charset="0"/>
            <a:cs typeface="Segoe UI Light" panose="020B0502040204020203" pitchFamily="34" charset="0"/>
          </a:endParaRPr>
        </a:p>
      </dgm:t>
    </dgm:pt>
    <dgm:pt modelId="{064135F2-FF85-40C6-9BD7-36778FE8CDDA}" type="parTrans" cxnId="{86625C99-0311-49B7-9FE4-5C124D9337CB}">
      <dgm:prSet/>
      <dgm:spPr/>
      <dgm:t>
        <a:bodyPr/>
        <a:lstStyle/>
        <a:p>
          <a:endParaRPr lang="en-AU">
            <a:latin typeface="Segoe UI Light" panose="020B0502040204020203" pitchFamily="34" charset="0"/>
            <a:cs typeface="Segoe UI Light" panose="020B0502040204020203" pitchFamily="34" charset="0"/>
          </a:endParaRPr>
        </a:p>
      </dgm:t>
    </dgm:pt>
    <dgm:pt modelId="{61F2B97D-E44C-42E9-A1E1-B8E82C735253}" type="sibTrans" cxnId="{86625C99-0311-49B7-9FE4-5C124D9337CB}">
      <dgm:prSet custT="1"/>
      <dgm:spPr>
        <a:solidFill>
          <a:schemeClr val="accent1">
            <a:tint val="40000"/>
            <a:hueOff val="0"/>
            <a:satOff val="0"/>
            <a:lumOff val="0"/>
          </a:schemeClr>
        </a:solidFill>
      </dgm:spPr>
      <dgm:t>
        <a:bodyPr/>
        <a:lstStyle/>
        <a:p>
          <a:endParaRPr lang="en-AU" sz="2000">
            <a:latin typeface="Segoe UI Light" panose="020B0502040204020203" pitchFamily="34" charset="0"/>
            <a:cs typeface="Segoe UI Light" panose="020B0502040204020203" pitchFamily="34" charset="0"/>
          </a:endParaRPr>
        </a:p>
      </dgm:t>
    </dgm:pt>
    <dgm:pt modelId="{4BAC0E06-6B09-4F04-8C7D-0692E61AEC5F}" type="pres">
      <dgm:prSet presAssocID="{1304032F-2186-499D-9A0B-F880F1F565F3}" presName="outerComposite" presStyleCnt="0">
        <dgm:presLayoutVars>
          <dgm:chMax val="5"/>
          <dgm:dir/>
          <dgm:resizeHandles val="exact"/>
        </dgm:presLayoutVars>
      </dgm:prSet>
      <dgm:spPr/>
      <dgm:t>
        <a:bodyPr/>
        <a:lstStyle/>
        <a:p>
          <a:endParaRPr lang="en-AU"/>
        </a:p>
      </dgm:t>
    </dgm:pt>
    <dgm:pt modelId="{CD50746D-5BA7-47E8-9640-AE9EB2A60CF4}" type="pres">
      <dgm:prSet presAssocID="{1304032F-2186-499D-9A0B-F880F1F565F3}" presName="dummyMaxCanvas" presStyleCnt="0">
        <dgm:presLayoutVars/>
      </dgm:prSet>
      <dgm:spPr/>
    </dgm:pt>
    <dgm:pt modelId="{A31F97E1-C2BA-4D06-A342-1611A63FF327}" type="pres">
      <dgm:prSet presAssocID="{1304032F-2186-499D-9A0B-F880F1F565F3}" presName="FiveNodes_1" presStyleLbl="node1" presStyleIdx="0" presStyleCnt="5">
        <dgm:presLayoutVars>
          <dgm:bulletEnabled val="1"/>
        </dgm:presLayoutVars>
      </dgm:prSet>
      <dgm:spPr>
        <a:prstGeom prst="rect">
          <a:avLst/>
        </a:prstGeom>
      </dgm:spPr>
      <dgm:t>
        <a:bodyPr/>
        <a:lstStyle/>
        <a:p>
          <a:endParaRPr lang="en-AU"/>
        </a:p>
      </dgm:t>
    </dgm:pt>
    <dgm:pt modelId="{93217E31-F9D1-453E-819C-82A9524D62C7}" type="pres">
      <dgm:prSet presAssocID="{1304032F-2186-499D-9A0B-F880F1F565F3}" presName="FiveNodes_2" presStyleLbl="node1" presStyleIdx="1" presStyleCnt="5">
        <dgm:presLayoutVars>
          <dgm:bulletEnabled val="1"/>
        </dgm:presLayoutVars>
      </dgm:prSet>
      <dgm:spPr>
        <a:prstGeom prst="rect">
          <a:avLst/>
        </a:prstGeom>
      </dgm:spPr>
      <dgm:t>
        <a:bodyPr/>
        <a:lstStyle/>
        <a:p>
          <a:endParaRPr lang="en-AU"/>
        </a:p>
      </dgm:t>
    </dgm:pt>
    <dgm:pt modelId="{9DD3833A-19B6-455F-B0CC-26896E62A328}" type="pres">
      <dgm:prSet presAssocID="{1304032F-2186-499D-9A0B-F880F1F565F3}" presName="FiveNodes_3" presStyleLbl="node1" presStyleIdx="2" presStyleCnt="5">
        <dgm:presLayoutVars>
          <dgm:bulletEnabled val="1"/>
        </dgm:presLayoutVars>
      </dgm:prSet>
      <dgm:spPr>
        <a:prstGeom prst="rect">
          <a:avLst/>
        </a:prstGeom>
      </dgm:spPr>
      <dgm:t>
        <a:bodyPr/>
        <a:lstStyle/>
        <a:p>
          <a:endParaRPr lang="en-AU"/>
        </a:p>
      </dgm:t>
    </dgm:pt>
    <dgm:pt modelId="{7AD69936-031E-4A79-88D2-D59C37316CF7}" type="pres">
      <dgm:prSet presAssocID="{1304032F-2186-499D-9A0B-F880F1F565F3}" presName="FiveNodes_4" presStyleLbl="node1" presStyleIdx="3" presStyleCnt="5">
        <dgm:presLayoutVars>
          <dgm:bulletEnabled val="1"/>
        </dgm:presLayoutVars>
      </dgm:prSet>
      <dgm:spPr>
        <a:prstGeom prst="rect">
          <a:avLst/>
        </a:prstGeom>
      </dgm:spPr>
      <dgm:t>
        <a:bodyPr/>
        <a:lstStyle/>
        <a:p>
          <a:endParaRPr lang="en-AU"/>
        </a:p>
      </dgm:t>
    </dgm:pt>
    <dgm:pt modelId="{2DBA4BC7-93B7-4DFA-B81D-457310184CF8}" type="pres">
      <dgm:prSet presAssocID="{1304032F-2186-499D-9A0B-F880F1F565F3}" presName="FiveNodes_5" presStyleLbl="node1" presStyleIdx="4" presStyleCnt="5">
        <dgm:presLayoutVars>
          <dgm:bulletEnabled val="1"/>
        </dgm:presLayoutVars>
      </dgm:prSet>
      <dgm:spPr>
        <a:prstGeom prst="rect">
          <a:avLst/>
        </a:prstGeom>
      </dgm:spPr>
      <dgm:t>
        <a:bodyPr/>
        <a:lstStyle/>
        <a:p>
          <a:endParaRPr lang="en-AU"/>
        </a:p>
      </dgm:t>
    </dgm:pt>
    <dgm:pt modelId="{9F24F4F8-8E7E-498D-9BC2-08489682CC70}" type="pres">
      <dgm:prSet presAssocID="{1304032F-2186-499D-9A0B-F880F1F565F3}" presName="FiveConn_1-2" presStyleLbl="fgAccFollowNode1" presStyleIdx="0" presStyleCnt="4">
        <dgm:presLayoutVars>
          <dgm:bulletEnabled val="1"/>
        </dgm:presLayoutVars>
      </dgm:prSet>
      <dgm:spPr/>
      <dgm:t>
        <a:bodyPr/>
        <a:lstStyle/>
        <a:p>
          <a:endParaRPr lang="en-AU"/>
        </a:p>
      </dgm:t>
    </dgm:pt>
    <dgm:pt modelId="{C895BE20-7188-456C-B79A-AF4A90BC3A92}" type="pres">
      <dgm:prSet presAssocID="{1304032F-2186-499D-9A0B-F880F1F565F3}" presName="FiveConn_2-3" presStyleLbl="fgAccFollowNode1" presStyleIdx="1" presStyleCnt="4">
        <dgm:presLayoutVars>
          <dgm:bulletEnabled val="1"/>
        </dgm:presLayoutVars>
      </dgm:prSet>
      <dgm:spPr/>
      <dgm:t>
        <a:bodyPr/>
        <a:lstStyle/>
        <a:p>
          <a:endParaRPr lang="en-AU"/>
        </a:p>
      </dgm:t>
    </dgm:pt>
    <dgm:pt modelId="{CDAE02F6-84B6-4228-8602-A03116B2D3A3}" type="pres">
      <dgm:prSet presAssocID="{1304032F-2186-499D-9A0B-F880F1F565F3}" presName="FiveConn_3-4" presStyleLbl="fgAccFollowNode1" presStyleIdx="2" presStyleCnt="4">
        <dgm:presLayoutVars>
          <dgm:bulletEnabled val="1"/>
        </dgm:presLayoutVars>
      </dgm:prSet>
      <dgm:spPr/>
      <dgm:t>
        <a:bodyPr/>
        <a:lstStyle/>
        <a:p>
          <a:endParaRPr lang="en-AU"/>
        </a:p>
      </dgm:t>
    </dgm:pt>
    <dgm:pt modelId="{20B92194-597A-4908-9D6D-411E0C061F98}" type="pres">
      <dgm:prSet presAssocID="{1304032F-2186-499D-9A0B-F880F1F565F3}" presName="FiveConn_4-5" presStyleLbl="fgAccFollowNode1" presStyleIdx="3" presStyleCnt="4">
        <dgm:presLayoutVars>
          <dgm:bulletEnabled val="1"/>
        </dgm:presLayoutVars>
      </dgm:prSet>
      <dgm:spPr/>
      <dgm:t>
        <a:bodyPr/>
        <a:lstStyle/>
        <a:p>
          <a:endParaRPr lang="en-AU"/>
        </a:p>
      </dgm:t>
    </dgm:pt>
    <dgm:pt modelId="{84746D5C-7F94-4926-90B1-0101AED30583}" type="pres">
      <dgm:prSet presAssocID="{1304032F-2186-499D-9A0B-F880F1F565F3}" presName="FiveNodes_1_text" presStyleLbl="node1" presStyleIdx="4" presStyleCnt="5">
        <dgm:presLayoutVars>
          <dgm:bulletEnabled val="1"/>
        </dgm:presLayoutVars>
      </dgm:prSet>
      <dgm:spPr/>
      <dgm:t>
        <a:bodyPr/>
        <a:lstStyle/>
        <a:p>
          <a:endParaRPr lang="en-AU"/>
        </a:p>
      </dgm:t>
    </dgm:pt>
    <dgm:pt modelId="{77FA5DEF-0A3F-4B64-A231-087580222F67}" type="pres">
      <dgm:prSet presAssocID="{1304032F-2186-499D-9A0B-F880F1F565F3}" presName="FiveNodes_2_text" presStyleLbl="node1" presStyleIdx="4" presStyleCnt="5">
        <dgm:presLayoutVars>
          <dgm:bulletEnabled val="1"/>
        </dgm:presLayoutVars>
      </dgm:prSet>
      <dgm:spPr/>
      <dgm:t>
        <a:bodyPr/>
        <a:lstStyle/>
        <a:p>
          <a:endParaRPr lang="en-AU"/>
        </a:p>
      </dgm:t>
    </dgm:pt>
    <dgm:pt modelId="{7CF0711E-8117-4370-8CDD-E5C0B05BE7A5}" type="pres">
      <dgm:prSet presAssocID="{1304032F-2186-499D-9A0B-F880F1F565F3}" presName="FiveNodes_3_text" presStyleLbl="node1" presStyleIdx="4" presStyleCnt="5">
        <dgm:presLayoutVars>
          <dgm:bulletEnabled val="1"/>
        </dgm:presLayoutVars>
      </dgm:prSet>
      <dgm:spPr/>
      <dgm:t>
        <a:bodyPr/>
        <a:lstStyle/>
        <a:p>
          <a:endParaRPr lang="en-AU"/>
        </a:p>
      </dgm:t>
    </dgm:pt>
    <dgm:pt modelId="{0F4FDA8E-C7BC-4398-8F92-8B6C91667FBD}" type="pres">
      <dgm:prSet presAssocID="{1304032F-2186-499D-9A0B-F880F1F565F3}" presName="FiveNodes_4_text" presStyleLbl="node1" presStyleIdx="4" presStyleCnt="5">
        <dgm:presLayoutVars>
          <dgm:bulletEnabled val="1"/>
        </dgm:presLayoutVars>
      </dgm:prSet>
      <dgm:spPr/>
      <dgm:t>
        <a:bodyPr/>
        <a:lstStyle/>
        <a:p>
          <a:endParaRPr lang="en-AU"/>
        </a:p>
      </dgm:t>
    </dgm:pt>
    <dgm:pt modelId="{624DEB9D-84BB-4565-BAE6-BEAE67416A31}" type="pres">
      <dgm:prSet presAssocID="{1304032F-2186-499D-9A0B-F880F1F565F3}" presName="FiveNodes_5_text" presStyleLbl="node1" presStyleIdx="4" presStyleCnt="5">
        <dgm:presLayoutVars>
          <dgm:bulletEnabled val="1"/>
        </dgm:presLayoutVars>
      </dgm:prSet>
      <dgm:spPr/>
      <dgm:t>
        <a:bodyPr/>
        <a:lstStyle/>
        <a:p>
          <a:endParaRPr lang="en-AU"/>
        </a:p>
      </dgm:t>
    </dgm:pt>
  </dgm:ptLst>
  <dgm:cxnLst>
    <dgm:cxn modelId="{6703C07A-1C37-43E5-82CD-4E1A27C62D52}" type="presOf" srcId="{80C99C80-9248-4A52-9594-429EC625F8C4}" destId="{93217E31-F9D1-453E-819C-82A9524D62C7}" srcOrd="0" destOrd="0" presId="urn:microsoft.com/office/officeart/2005/8/layout/vProcess5"/>
    <dgm:cxn modelId="{20A571D5-93E7-48B0-ACBD-802E27B406E0}" type="presOf" srcId="{785034A5-078E-4910-8D1A-0918EE10A50B}" destId="{0F4FDA8E-C7BC-4398-8F92-8B6C91667FBD}" srcOrd="1" destOrd="0" presId="urn:microsoft.com/office/officeart/2005/8/layout/vProcess5"/>
    <dgm:cxn modelId="{67A3FFAA-43FA-4327-9990-FB27CA12EBED}" type="presOf" srcId="{41BB2AFA-7DC4-4885-93DF-6CAF8E1F0AE3}" destId="{84746D5C-7F94-4926-90B1-0101AED30583}" srcOrd="1" destOrd="0" presId="urn:microsoft.com/office/officeart/2005/8/layout/vProcess5"/>
    <dgm:cxn modelId="{F08A0182-EF21-4D8D-AE19-2641989A0C5D}" srcId="{1304032F-2186-499D-9A0B-F880F1F565F3}" destId="{785034A5-078E-4910-8D1A-0918EE10A50B}" srcOrd="3" destOrd="0" parTransId="{59007BA3-0536-4C30-82DC-57CB327DE9C2}" sibTransId="{49CCD655-87EE-4FC0-BEE2-D0ECD2917E09}"/>
    <dgm:cxn modelId="{52C9676D-E89C-4BAC-86A7-FD9628CAFE83}" srcId="{1304032F-2186-499D-9A0B-F880F1F565F3}" destId="{623248AC-8062-4BCD-8470-77538776C5DA}" srcOrd="4" destOrd="0" parTransId="{6C771228-5C58-416C-BE7A-A8BEB3D07A13}" sibTransId="{A465EB07-3281-46DF-BD04-D39B2D307392}"/>
    <dgm:cxn modelId="{5EAA52CE-4EBA-42BE-837B-CF2ABF4BEF17}" type="presOf" srcId="{49CCD655-87EE-4FC0-BEE2-D0ECD2917E09}" destId="{20B92194-597A-4908-9D6D-411E0C061F98}" srcOrd="0" destOrd="0" presId="urn:microsoft.com/office/officeart/2005/8/layout/vProcess5"/>
    <dgm:cxn modelId="{C0F24D5A-0CCF-4264-BC9C-B06A5129D282}" srcId="{1304032F-2186-499D-9A0B-F880F1F565F3}" destId="{404BB29D-E70B-4C87-81AE-7AC39903C18D}" srcOrd="2" destOrd="0" parTransId="{2A8E3D53-35A0-4778-B7DA-8B486388A926}" sibTransId="{C4B8BFD2-B66B-4945-BD5B-8EA4B62D99EB}"/>
    <dgm:cxn modelId="{ADD67788-FEC8-44E2-B3F2-CCB6A279CEEB}" type="presOf" srcId="{404BB29D-E70B-4C87-81AE-7AC39903C18D}" destId="{9DD3833A-19B6-455F-B0CC-26896E62A328}" srcOrd="0" destOrd="0" presId="urn:microsoft.com/office/officeart/2005/8/layout/vProcess5"/>
    <dgm:cxn modelId="{86625C99-0311-49B7-9FE4-5C124D9337CB}" srcId="{1304032F-2186-499D-9A0B-F880F1F565F3}" destId="{41BB2AFA-7DC4-4885-93DF-6CAF8E1F0AE3}" srcOrd="0" destOrd="0" parTransId="{064135F2-FF85-40C6-9BD7-36778FE8CDDA}" sibTransId="{61F2B97D-E44C-42E9-A1E1-B8E82C735253}"/>
    <dgm:cxn modelId="{4BD5C954-9A53-4F02-B8EC-E4CBB0FC5172}" type="presOf" srcId="{C4B8BFD2-B66B-4945-BD5B-8EA4B62D99EB}" destId="{CDAE02F6-84B6-4228-8602-A03116B2D3A3}" srcOrd="0" destOrd="0" presId="urn:microsoft.com/office/officeart/2005/8/layout/vProcess5"/>
    <dgm:cxn modelId="{BED356B6-7C83-4E1E-9FE6-0F3EA9BD2CD6}" type="presOf" srcId="{623248AC-8062-4BCD-8470-77538776C5DA}" destId="{2DBA4BC7-93B7-4DFA-B81D-457310184CF8}" srcOrd="0" destOrd="0" presId="urn:microsoft.com/office/officeart/2005/8/layout/vProcess5"/>
    <dgm:cxn modelId="{14214668-7A56-46E8-B7DE-324A330C1DC7}" type="presOf" srcId="{61F2B97D-E44C-42E9-A1E1-B8E82C735253}" destId="{9F24F4F8-8E7E-498D-9BC2-08489682CC70}" srcOrd="0" destOrd="0" presId="urn:microsoft.com/office/officeart/2005/8/layout/vProcess5"/>
    <dgm:cxn modelId="{307F7CBD-6E17-4268-AEBB-2C55E398CABC}" type="presOf" srcId="{1304032F-2186-499D-9A0B-F880F1F565F3}" destId="{4BAC0E06-6B09-4F04-8C7D-0692E61AEC5F}" srcOrd="0" destOrd="0" presId="urn:microsoft.com/office/officeart/2005/8/layout/vProcess5"/>
    <dgm:cxn modelId="{EF5EA14A-21B1-4C2C-85D4-81F3E54054A7}" type="presOf" srcId="{80C99C80-9248-4A52-9594-429EC625F8C4}" destId="{77FA5DEF-0A3F-4B64-A231-087580222F67}" srcOrd="1" destOrd="0" presId="urn:microsoft.com/office/officeart/2005/8/layout/vProcess5"/>
    <dgm:cxn modelId="{0C8D0E38-D847-4804-BC4E-6EB134879EEC}" type="presOf" srcId="{785034A5-078E-4910-8D1A-0918EE10A50B}" destId="{7AD69936-031E-4A79-88D2-D59C37316CF7}" srcOrd="0" destOrd="0" presId="urn:microsoft.com/office/officeart/2005/8/layout/vProcess5"/>
    <dgm:cxn modelId="{457AD251-9CA8-4B46-B41D-8935A86DB3AE}" type="presOf" srcId="{623248AC-8062-4BCD-8470-77538776C5DA}" destId="{624DEB9D-84BB-4565-BAE6-BEAE67416A31}" srcOrd="1" destOrd="0" presId="urn:microsoft.com/office/officeart/2005/8/layout/vProcess5"/>
    <dgm:cxn modelId="{7EC9701E-A099-40FE-84BD-586EBF9663F4}" type="presOf" srcId="{404BB29D-E70B-4C87-81AE-7AC39903C18D}" destId="{7CF0711E-8117-4370-8CDD-E5C0B05BE7A5}" srcOrd="1" destOrd="0" presId="urn:microsoft.com/office/officeart/2005/8/layout/vProcess5"/>
    <dgm:cxn modelId="{76ADE35E-D7B2-4C57-B0AA-6CFE42510B88}" type="presOf" srcId="{F6075C1E-B84C-408E-965B-065E78653990}" destId="{C895BE20-7188-456C-B79A-AF4A90BC3A92}" srcOrd="0" destOrd="0" presId="urn:microsoft.com/office/officeart/2005/8/layout/vProcess5"/>
    <dgm:cxn modelId="{BBEA4C40-F2F0-4590-952F-B07C7A7AEA24}" type="presOf" srcId="{41BB2AFA-7DC4-4885-93DF-6CAF8E1F0AE3}" destId="{A31F97E1-C2BA-4D06-A342-1611A63FF327}" srcOrd="0" destOrd="0" presId="urn:microsoft.com/office/officeart/2005/8/layout/vProcess5"/>
    <dgm:cxn modelId="{A7524BFD-19C7-42A2-9489-CCCFCBE79CBC}" srcId="{1304032F-2186-499D-9A0B-F880F1F565F3}" destId="{80C99C80-9248-4A52-9594-429EC625F8C4}" srcOrd="1" destOrd="0" parTransId="{9C8C0281-2106-42AE-A2A7-DC466D2E9D68}" sibTransId="{F6075C1E-B84C-408E-965B-065E78653990}"/>
    <dgm:cxn modelId="{333A25CF-A52C-4EEB-B34C-B8C64145A73D}" type="presParOf" srcId="{4BAC0E06-6B09-4F04-8C7D-0692E61AEC5F}" destId="{CD50746D-5BA7-47E8-9640-AE9EB2A60CF4}" srcOrd="0" destOrd="0" presId="urn:microsoft.com/office/officeart/2005/8/layout/vProcess5"/>
    <dgm:cxn modelId="{E005A415-2FE0-4F7C-9B28-1C1074D5D9B7}" type="presParOf" srcId="{4BAC0E06-6B09-4F04-8C7D-0692E61AEC5F}" destId="{A31F97E1-C2BA-4D06-A342-1611A63FF327}" srcOrd="1" destOrd="0" presId="urn:microsoft.com/office/officeart/2005/8/layout/vProcess5"/>
    <dgm:cxn modelId="{3B83EC58-4E76-4E94-A82E-4EB128762AED}" type="presParOf" srcId="{4BAC0E06-6B09-4F04-8C7D-0692E61AEC5F}" destId="{93217E31-F9D1-453E-819C-82A9524D62C7}" srcOrd="2" destOrd="0" presId="urn:microsoft.com/office/officeart/2005/8/layout/vProcess5"/>
    <dgm:cxn modelId="{A6EDF2C7-C9BA-4223-9E66-D600713EFA10}" type="presParOf" srcId="{4BAC0E06-6B09-4F04-8C7D-0692E61AEC5F}" destId="{9DD3833A-19B6-455F-B0CC-26896E62A328}" srcOrd="3" destOrd="0" presId="urn:microsoft.com/office/officeart/2005/8/layout/vProcess5"/>
    <dgm:cxn modelId="{4B94DAE4-0D53-45D9-AE2A-B46B7AB2E9E4}" type="presParOf" srcId="{4BAC0E06-6B09-4F04-8C7D-0692E61AEC5F}" destId="{7AD69936-031E-4A79-88D2-D59C37316CF7}" srcOrd="4" destOrd="0" presId="urn:microsoft.com/office/officeart/2005/8/layout/vProcess5"/>
    <dgm:cxn modelId="{B83E3D8C-4E4F-4789-A97B-D186E5BB3735}" type="presParOf" srcId="{4BAC0E06-6B09-4F04-8C7D-0692E61AEC5F}" destId="{2DBA4BC7-93B7-4DFA-B81D-457310184CF8}" srcOrd="5" destOrd="0" presId="urn:microsoft.com/office/officeart/2005/8/layout/vProcess5"/>
    <dgm:cxn modelId="{C8CAD744-7035-43AD-80DF-EAEE51C4D137}" type="presParOf" srcId="{4BAC0E06-6B09-4F04-8C7D-0692E61AEC5F}" destId="{9F24F4F8-8E7E-498D-9BC2-08489682CC70}" srcOrd="6" destOrd="0" presId="urn:microsoft.com/office/officeart/2005/8/layout/vProcess5"/>
    <dgm:cxn modelId="{1053B7A9-1C43-4419-8C29-D23113F62506}" type="presParOf" srcId="{4BAC0E06-6B09-4F04-8C7D-0692E61AEC5F}" destId="{C895BE20-7188-456C-B79A-AF4A90BC3A92}" srcOrd="7" destOrd="0" presId="urn:microsoft.com/office/officeart/2005/8/layout/vProcess5"/>
    <dgm:cxn modelId="{F471EB50-9E41-4236-84A4-D43F3A654E17}" type="presParOf" srcId="{4BAC0E06-6B09-4F04-8C7D-0692E61AEC5F}" destId="{CDAE02F6-84B6-4228-8602-A03116B2D3A3}" srcOrd="8" destOrd="0" presId="urn:microsoft.com/office/officeart/2005/8/layout/vProcess5"/>
    <dgm:cxn modelId="{69B78897-AA83-46D5-BB28-EA4F49BCA820}" type="presParOf" srcId="{4BAC0E06-6B09-4F04-8C7D-0692E61AEC5F}" destId="{20B92194-597A-4908-9D6D-411E0C061F98}" srcOrd="9" destOrd="0" presId="urn:microsoft.com/office/officeart/2005/8/layout/vProcess5"/>
    <dgm:cxn modelId="{A409D45E-4F2A-4498-8AC9-9B6D128D4CF3}" type="presParOf" srcId="{4BAC0E06-6B09-4F04-8C7D-0692E61AEC5F}" destId="{84746D5C-7F94-4926-90B1-0101AED30583}" srcOrd="10" destOrd="0" presId="urn:microsoft.com/office/officeart/2005/8/layout/vProcess5"/>
    <dgm:cxn modelId="{24C4A319-4047-4812-8E7F-EE1EC8229A5C}" type="presParOf" srcId="{4BAC0E06-6B09-4F04-8C7D-0692E61AEC5F}" destId="{77FA5DEF-0A3F-4B64-A231-087580222F67}" srcOrd="11" destOrd="0" presId="urn:microsoft.com/office/officeart/2005/8/layout/vProcess5"/>
    <dgm:cxn modelId="{9C8D7C09-8E91-407C-A729-A59A5C14D723}" type="presParOf" srcId="{4BAC0E06-6B09-4F04-8C7D-0692E61AEC5F}" destId="{7CF0711E-8117-4370-8CDD-E5C0B05BE7A5}" srcOrd="12" destOrd="0" presId="urn:microsoft.com/office/officeart/2005/8/layout/vProcess5"/>
    <dgm:cxn modelId="{4096701D-77C6-497E-9E9B-0DD9458E9ED7}" type="presParOf" srcId="{4BAC0E06-6B09-4F04-8C7D-0692E61AEC5F}" destId="{0F4FDA8E-C7BC-4398-8F92-8B6C91667FBD}" srcOrd="13" destOrd="0" presId="urn:microsoft.com/office/officeart/2005/8/layout/vProcess5"/>
    <dgm:cxn modelId="{B40DAACE-A797-445C-B2BA-FE8C3DEC358E}" type="presParOf" srcId="{4BAC0E06-6B09-4F04-8C7D-0692E61AEC5F}" destId="{624DEB9D-84BB-4565-BAE6-BEAE67416A31}"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779D5B5-5D10-4111-AD55-1AA0610A9AD7}"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43B9C154-483D-48E7-BCAB-FAC08CCB404A}">
      <dgm:prSet phldrT="[Text]"/>
      <dgm:spPr>
        <a:xfrm>
          <a:off x="2555" y="1395302"/>
          <a:ext cx="2927813" cy="948193"/>
        </a:xfrm>
        <a:prstGeom prst="rect">
          <a:avLst/>
        </a:prstGeom>
        <a:solidFill>
          <a:schemeClr val="accent1"/>
        </a:solidFill>
        <a:ln w="25400" cap="flat" cmpd="sng" algn="ctr">
          <a:noFill/>
          <a:prstDash val="solid"/>
        </a:ln>
        <a:effectLst/>
      </dgm:spPr>
      <dgm:t>
        <a:bodyPr/>
        <a:lstStyle/>
        <a:p>
          <a:r>
            <a:rPr lang="en-US" dirty="0" smtClean="0">
              <a:solidFill>
                <a:sysClr val="window" lastClr="FFFFFF"/>
              </a:solidFill>
              <a:latin typeface="Segoe UI"/>
              <a:ea typeface="+mn-ea"/>
              <a:cs typeface="+mn-cs"/>
            </a:rPr>
            <a:t>Loaded Commands (Get-Module)</a:t>
          </a:r>
          <a:endParaRPr lang="en-US" dirty="0">
            <a:solidFill>
              <a:sysClr val="window" lastClr="FFFFFF"/>
            </a:solidFill>
            <a:latin typeface="Segoe UI"/>
            <a:ea typeface="+mn-ea"/>
            <a:cs typeface="+mn-cs"/>
          </a:endParaRPr>
        </a:p>
      </dgm:t>
    </dgm:pt>
    <dgm:pt modelId="{B16A85E7-08E7-43C8-9FB7-F457A3F6638C}" type="parTrans" cxnId="{B3162FB1-C49E-467E-BB5B-CBF3402E9BC6}">
      <dgm:prSet/>
      <dgm:spPr>
        <a:xfrm>
          <a:off x="1466462" y="997060"/>
          <a:ext cx="2471485" cy="398241"/>
        </a:xfrm>
        <a:custGeom>
          <a:avLst/>
          <a:gdLst/>
          <a:ahLst/>
          <a:cxnLst/>
          <a:rect l="0" t="0" r="0" b="0"/>
          <a:pathLst>
            <a:path>
              <a:moveTo>
                <a:pt x="2471485" y="0"/>
              </a:moveTo>
              <a:lnTo>
                <a:pt x="2471485" y="199120"/>
              </a:lnTo>
              <a:lnTo>
                <a:pt x="0" y="199120"/>
              </a:lnTo>
              <a:lnTo>
                <a:pt x="0" y="398241"/>
              </a:lnTo>
            </a:path>
          </a:pathLst>
        </a:custGeom>
        <a:noFill/>
        <a:ln w="25400" cap="flat" cmpd="sng" algn="ctr">
          <a:solidFill>
            <a:srgbClr val="385593">
              <a:shade val="60000"/>
              <a:hueOff val="0"/>
              <a:satOff val="0"/>
              <a:lumOff val="0"/>
              <a:alphaOff val="0"/>
            </a:srgbClr>
          </a:solidFill>
          <a:prstDash val="solid"/>
        </a:ln>
        <a:effectLst/>
      </dgm:spPr>
      <dgm:t>
        <a:bodyPr/>
        <a:lstStyle/>
        <a:p>
          <a:endParaRPr lang="en-US"/>
        </a:p>
      </dgm:t>
    </dgm:pt>
    <dgm:pt modelId="{B45B11B6-66DC-4EAE-AFFD-E7FFBFE501F2}" type="sibTrans" cxnId="{B3162FB1-C49E-467E-BB5B-CBF3402E9BC6}">
      <dgm:prSet/>
      <dgm:spPr/>
      <dgm:t>
        <a:bodyPr/>
        <a:lstStyle/>
        <a:p>
          <a:endParaRPr lang="en-US"/>
        </a:p>
      </dgm:t>
    </dgm:pt>
    <dgm:pt modelId="{A63EDCC3-C2E9-458B-844E-02115A6D1827}">
      <dgm:prSet phldrT="[Text]"/>
      <dgm:spPr>
        <a:xfrm>
          <a:off x="3328610" y="1395302"/>
          <a:ext cx="4544730" cy="948193"/>
        </a:xfrm>
        <a:prstGeom prst="rect">
          <a:avLst/>
        </a:prstGeom>
        <a:solidFill>
          <a:schemeClr val="accent1"/>
        </a:solidFill>
        <a:ln w="25400" cap="flat" cmpd="sng" algn="ctr">
          <a:noFill/>
          <a:prstDash val="solid"/>
        </a:ln>
        <a:effectLst/>
      </dgm:spPr>
      <dgm:t>
        <a:bodyPr/>
        <a:lstStyle/>
        <a:p>
          <a:r>
            <a:rPr lang="en-US" dirty="0" smtClean="0">
              <a:solidFill>
                <a:sysClr val="window" lastClr="FFFFFF"/>
              </a:solidFill>
              <a:latin typeface="Segoe UI"/>
              <a:ea typeface="+mn-ea"/>
              <a:cs typeface="+mn-cs"/>
            </a:rPr>
            <a:t>Commands in Available Modules</a:t>
          </a:r>
          <a:br>
            <a:rPr lang="en-US" dirty="0" smtClean="0">
              <a:solidFill>
                <a:sysClr val="window" lastClr="FFFFFF"/>
              </a:solidFill>
              <a:latin typeface="Segoe UI"/>
              <a:ea typeface="+mn-ea"/>
              <a:cs typeface="+mn-cs"/>
            </a:rPr>
          </a:br>
          <a:r>
            <a:rPr lang="en-US" dirty="0" smtClean="0">
              <a:solidFill>
                <a:sysClr val="window" lastClr="FFFFFF"/>
              </a:solidFill>
              <a:latin typeface="Segoe UI"/>
              <a:ea typeface="+mn-ea"/>
              <a:cs typeface="+mn-cs"/>
            </a:rPr>
            <a:t>(Get-Module –</a:t>
          </a:r>
          <a:r>
            <a:rPr lang="en-US" dirty="0" err="1" smtClean="0">
              <a:solidFill>
                <a:sysClr val="window" lastClr="FFFFFF"/>
              </a:solidFill>
              <a:latin typeface="Segoe UI"/>
              <a:ea typeface="+mn-ea"/>
              <a:cs typeface="+mn-cs"/>
            </a:rPr>
            <a:t>ListAvailable</a:t>
          </a:r>
          <a:r>
            <a:rPr lang="en-US" dirty="0" smtClean="0">
              <a:solidFill>
                <a:sysClr val="window" lastClr="FFFFFF"/>
              </a:solidFill>
              <a:latin typeface="Segoe UI"/>
              <a:ea typeface="+mn-ea"/>
              <a:cs typeface="+mn-cs"/>
            </a:rPr>
            <a:t>)</a:t>
          </a:r>
          <a:endParaRPr lang="en-US" dirty="0">
            <a:solidFill>
              <a:sysClr val="window" lastClr="FFFFFF"/>
            </a:solidFill>
            <a:latin typeface="Segoe UI"/>
            <a:ea typeface="+mn-ea"/>
            <a:cs typeface="+mn-cs"/>
          </a:endParaRPr>
        </a:p>
      </dgm:t>
    </dgm:pt>
    <dgm:pt modelId="{4061306C-29A5-4A07-AFD4-0815F5AFC202}" type="parTrans" cxnId="{26A0503A-AFFD-49C5-93C1-A2E2BABCDC39}">
      <dgm:prSet/>
      <dgm:spPr>
        <a:xfrm>
          <a:off x="3937948" y="997060"/>
          <a:ext cx="1663027" cy="398241"/>
        </a:xfrm>
        <a:custGeom>
          <a:avLst/>
          <a:gdLst/>
          <a:ahLst/>
          <a:cxnLst/>
          <a:rect l="0" t="0" r="0" b="0"/>
          <a:pathLst>
            <a:path>
              <a:moveTo>
                <a:pt x="0" y="0"/>
              </a:moveTo>
              <a:lnTo>
                <a:pt x="0" y="199120"/>
              </a:lnTo>
              <a:lnTo>
                <a:pt x="1663027" y="199120"/>
              </a:lnTo>
              <a:lnTo>
                <a:pt x="1663027" y="398241"/>
              </a:lnTo>
            </a:path>
          </a:pathLst>
        </a:custGeom>
        <a:noFill/>
        <a:ln w="25400" cap="flat" cmpd="sng" algn="ctr">
          <a:solidFill>
            <a:srgbClr val="385593">
              <a:shade val="60000"/>
              <a:hueOff val="0"/>
              <a:satOff val="0"/>
              <a:lumOff val="0"/>
              <a:alphaOff val="0"/>
            </a:srgbClr>
          </a:solidFill>
          <a:prstDash val="solid"/>
        </a:ln>
        <a:effectLst/>
      </dgm:spPr>
      <dgm:t>
        <a:bodyPr/>
        <a:lstStyle/>
        <a:p>
          <a:endParaRPr lang="en-US"/>
        </a:p>
      </dgm:t>
    </dgm:pt>
    <dgm:pt modelId="{517D222E-E05F-4A57-930D-4C8FA22A608C}" type="sibTrans" cxnId="{26A0503A-AFFD-49C5-93C1-A2E2BABCDC39}">
      <dgm:prSet/>
      <dgm:spPr/>
      <dgm:t>
        <a:bodyPr/>
        <a:lstStyle/>
        <a:p>
          <a:endParaRPr lang="en-US"/>
        </a:p>
      </dgm:t>
    </dgm:pt>
    <dgm:pt modelId="{27C973E2-352B-486E-886C-6411AA91BF7C}">
      <dgm:prSet phldrT="[Text]"/>
      <dgm:spPr>
        <a:xfrm>
          <a:off x="2989754" y="48867"/>
          <a:ext cx="1896387" cy="948193"/>
        </a:xfrm>
        <a:prstGeom prst="rect">
          <a:avLst/>
        </a:prstGeom>
        <a:solidFill>
          <a:schemeClr val="accent1"/>
        </a:solidFill>
        <a:ln w="25400" cap="flat" cmpd="sng" algn="ctr">
          <a:noFill/>
          <a:prstDash val="solid"/>
        </a:ln>
        <a:effectLst/>
      </dgm:spPr>
      <dgm:t>
        <a:bodyPr/>
        <a:lstStyle/>
        <a:p>
          <a:r>
            <a:rPr lang="en-US" dirty="0" smtClean="0">
              <a:solidFill>
                <a:sysClr val="window" lastClr="FFFFFF"/>
              </a:solidFill>
              <a:latin typeface="Segoe UI"/>
              <a:ea typeface="+mn-ea"/>
              <a:cs typeface="+mn-cs"/>
            </a:rPr>
            <a:t>Get-Command</a:t>
          </a:r>
          <a:endParaRPr lang="en-US" dirty="0">
            <a:solidFill>
              <a:sysClr val="window" lastClr="FFFFFF"/>
            </a:solidFill>
            <a:latin typeface="Segoe UI"/>
            <a:ea typeface="+mn-ea"/>
            <a:cs typeface="+mn-cs"/>
          </a:endParaRPr>
        </a:p>
      </dgm:t>
    </dgm:pt>
    <dgm:pt modelId="{BD50AB67-7AE2-46A3-9FAF-66DBF0CFE591}" type="sibTrans" cxnId="{C3B8FE33-F598-404C-AA68-51D816FAC3A7}">
      <dgm:prSet/>
      <dgm:spPr/>
      <dgm:t>
        <a:bodyPr/>
        <a:lstStyle/>
        <a:p>
          <a:endParaRPr lang="en-US"/>
        </a:p>
      </dgm:t>
    </dgm:pt>
    <dgm:pt modelId="{CB718067-E047-484C-8406-7809C8C9997F}" type="parTrans" cxnId="{C3B8FE33-F598-404C-AA68-51D816FAC3A7}">
      <dgm:prSet/>
      <dgm:spPr/>
      <dgm:t>
        <a:bodyPr/>
        <a:lstStyle/>
        <a:p>
          <a:endParaRPr lang="en-US"/>
        </a:p>
      </dgm:t>
    </dgm:pt>
    <dgm:pt modelId="{A638F681-D68E-4107-80AA-4BD8552840A2}" type="pres">
      <dgm:prSet presAssocID="{7779D5B5-5D10-4111-AD55-1AA0610A9AD7}" presName="hierChild1" presStyleCnt="0">
        <dgm:presLayoutVars>
          <dgm:orgChart val="1"/>
          <dgm:chPref val="1"/>
          <dgm:dir/>
          <dgm:animOne val="branch"/>
          <dgm:animLvl val="lvl"/>
          <dgm:resizeHandles/>
        </dgm:presLayoutVars>
      </dgm:prSet>
      <dgm:spPr/>
      <dgm:t>
        <a:bodyPr/>
        <a:lstStyle/>
        <a:p>
          <a:endParaRPr lang="en-US"/>
        </a:p>
      </dgm:t>
    </dgm:pt>
    <dgm:pt modelId="{8E4C9F76-821B-40E4-983A-E8EA448B05D3}" type="pres">
      <dgm:prSet presAssocID="{27C973E2-352B-486E-886C-6411AA91BF7C}" presName="hierRoot1" presStyleCnt="0">
        <dgm:presLayoutVars>
          <dgm:hierBranch val="init"/>
        </dgm:presLayoutVars>
      </dgm:prSet>
      <dgm:spPr/>
      <dgm:t>
        <a:bodyPr/>
        <a:lstStyle/>
        <a:p>
          <a:endParaRPr lang="en-US"/>
        </a:p>
      </dgm:t>
    </dgm:pt>
    <dgm:pt modelId="{273223E2-FE66-4DE2-815E-ADEA735A5C92}" type="pres">
      <dgm:prSet presAssocID="{27C973E2-352B-486E-886C-6411AA91BF7C}" presName="rootComposite1" presStyleCnt="0"/>
      <dgm:spPr/>
      <dgm:t>
        <a:bodyPr/>
        <a:lstStyle/>
        <a:p>
          <a:endParaRPr lang="en-US"/>
        </a:p>
      </dgm:t>
    </dgm:pt>
    <dgm:pt modelId="{2854F8B3-09E4-475D-973C-7967FB477A9A}" type="pres">
      <dgm:prSet presAssocID="{27C973E2-352B-486E-886C-6411AA91BF7C}" presName="rootText1" presStyleLbl="node0" presStyleIdx="0" presStyleCnt="1" custScaleX="132882">
        <dgm:presLayoutVars>
          <dgm:chPref val="3"/>
        </dgm:presLayoutVars>
      </dgm:prSet>
      <dgm:spPr/>
      <dgm:t>
        <a:bodyPr/>
        <a:lstStyle/>
        <a:p>
          <a:endParaRPr lang="en-US"/>
        </a:p>
      </dgm:t>
    </dgm:pt>
    <dgm:pt modelId="{95021438-A39D-428F-890A-97EBC8318B4D}" type="pres">
      <dgm:prSet presAssocID="{27C973E2-352B-486E-886C-6411AA91BF7C}" presName="rootConnector1" presStyleLbl="node1" presStyleIdx="0" presStyleCnt="0"/>
      <dgm:spPr/>
      <dgm:t>
        <a:bodyPr/>
        <a:lstStyle/>
        <a:p>
          <a:endParaRPr lang="en-US"/>
        </a:p>
      </dgm:t>
    </dgm:pt>
    <dgm:pt modelId="{35BE3F29-2773-4DCB-95A6-088EA117B651}" type="pres">
      <dgm:prSet presAssocID="{27C973E2-352B-486E-886C-6411AA91BF7C}" presName="hierChild2" presStyleCnt="0"/>
      <dgm:spPr/>
      <dgm:t>
        <a:bodyPr/>
        <a:lstStyle/>
        <a:p>
          <a:endParaRPr lang="en-US"/>
        </a:p>
      </dgm:t>
    </dgm:pt>
    <dgm:pt modelId="{C413F86C-4638-4775-884B-A103F99701DE}" type="pres">
      <dgm:prSet presAssocID="{B16A85E7-08E7-43C8-9FB7-F457A3F6638C}" presName="Name37" presStyleLbl="parChTrans1D2" presStyleIdx="0" presStyleCnt="2"/>
      <dgm:spPr/>
      <dgm:t>
        <a:bodyPr/>
        <a:lstStyle/>
        <a:p>
          <a:endParaRPr lang="en-US"/>
        </a:p>
      </dgm:t>
    </dgm:pt>
    <dgm:pt modelId="{66BCDF18-A300-4A14-8AA3-D580E1083C4E}" type="pres">
      <dgm:prSet presAssocID="{43B9C154-483D-48E7-BCAB-FAC08CCB404A}" presName="hierRoot2" presStyleCnt="0">
        <dgm:presLayoutVars>
          <dgm:hierBranch val="init"/>
        </dgm:presLayoutVars>
      </dgm:prSet>
      <dgm:spPr/>
      <dgm:t>
        <a:bodyPr/>
        <a:lstStyle/>
        <a:p>
          <a:endParaRPr lang="en-US"/>
        </a:p>
      </dgm:t>
    </dgm:pt>
    <dgm:pt modelId="{FAC29E9D-B3FC-4349-9936-366F4ECAB1A6}" type="pres">
      <dgm:prSet presAssocID="{43B9C154-483D-48E7-BCAB-FAC08CCB404A}" presName="rootComposite" presStyleCnt="0"/>
      <dgm:spPr/>
      <dgm:t>
        <a:bodyPr/>
        <a:lstStyle/>
        <a:p>
          <a:endParaRPr lang="en-US"/>
        </a:p>
      </dgm:t>
    </dgm:pt>
    <dgm:pt modelId="{5FA7BB23-3CA1-4C0C-8203-B7CECFF69D19}" type="pres">
      <dgm:prSet presAssocID="{43B9C154-483D-48E7-BCAB-FAC08CCB404A}" presName="rootText" presStyleLbl="node2" presStyleIdx="0" presStyleCnt="2" custScaleX="154389">
        <dgm:presLayoutVars>
          <dgm:chPref val="3"/>
        </dgm:presLayoutVars>
      </dgm:prSet>
      <dgm:spPr/>
      <dgm:t>
        <a:bodyPr/>
        <a:lstStyle/>
        <a:p>
          <a:endParaRPr lang="en-US"/>
        </a:p>
      </dgm:t>
    </dgm:pt>
    <dgm:pt modelId="{CF230558-89A8-495C-86D3-7BEB42BEADD3}" type="pres">
      <dgm:prSet presAssocID="{43B9C154-483D-48E7-BCAB-FAC08CCB404A}" presName="rootConnector" presStyleLbl="node2" presStyleIdx="0" presStyleCnt="2"/>
      <dgm:spPr/>
      <dgm:t>
        <a:bodyPr/>
        <a:lstStyle/>
        <a:p>
          <a:endParaRPr lang="en-US"/>
        </a:p>
      </dgm:t>
    </dgm:pt>
    <dgm:pt modelId="{473A417A-5B9A-42C1-94F3-AAEDB211D28F}" type="pres">
      <dgm:prSet presAssocID="{43B9C154-483D-48E7-BCAB-FAC08CCB404A}" presName="hierChild4" presStyleCnt="0"/>
      <dgm:spPr/>
      <dgm:t>
        <a:bodyPr/>
        <a:lstStyle/>
        <a:p>
          <a:endParaRPr lang="en-US"/>
        </a:p>
      </dgm:t>
    </dgm:pt>
    <dgm:pt modelId="{D977AA0F-9898-43F3-B989-D53CD0987343}" type="pres">
      <dgm:prSet presAssocID="{43B9C154-483D-48E7-BCAB-FAC08CCB404A}" presName="hierChild5" presStyleCnt="0"/>
      <dgm:spPr/>
      <dgm:t>
        <a:bodyPr/>
        <a:lstStyle/>
        <a:p>
          <a:endParaRPr lang="en-US"/>
        </a:p>
      </dgm:t>
    </dgm:pt>
    <dgm:pt modelId="{7177E7BD-1D6B-4320-90AE-47FCC8F9ACAA}" type="pres">
      <dgm:prSet presAssocID="{4061306C-29A5-4A07-AFD4-0815F5AFC202}" presName="Name37" presStyleLbl="parChTrans1D2" presStyleIdx="1" presStyleCnt="2"/>
      <dgm:spPr/>
      <dgm:t>
        <a:bodyPr/>
        <a:lstStyle/>
        <a:p>
          <a:endParaRPr lang="en-US"/>
        </a:p>
      </dgm:t>
    </dgm:pt>
    <dgm:pt modelId="{202C23EE-5751-4788-BCE9-ADA2F101D247}" type="pres">
      <dgm:prSet presAssocID="{A63EDCC3-C2E9-458B-844E-02115A6D1827}" presName="hierRoot2" presStyleCnt="0">
        <dgm:presLayoutVars>
          <dgm:hierBranch val="init"/>
        </dgm:presLayoutVars>
      </dgm:prSet>
      <dgm:spPr/>
      <dgm:t>
        <a:bodyPr/>
        <a:lstStyle/>
        <a:p>
          <a:endParaRPr lang="en-US"/>
        </a:p>
      </dgm:t>
    </dgm:pt>
    <dgm:pt modelId="{94DF305A-6032-42F6-9B45-8A5453883D58}" type="pres">
      <dgm:prSet presAssocID="{A63EDCC3-C2E9-458B-844E-02115A6D1827}" presName="rootComposite" presStyleCnt="0"/>
      <dgm:spPr/>
      <dgm:t>
        <a:bodyPr/>
        <a:lstStyle/>
        <a:p>
          <a:endParaRPr lang="en-US"/>
        </a:p>
      </dgm:t>
    </dgm:pt>
    <dgm:pt modelId="{F2BFF816-02EF-4020-8F16-E230A9A41A67}" type="pres">
      <dgm:prSet presAssocID="{A63EDCC3-C2E9-458B-844E-02115A6D1827}" presName="rootText" presStyleLbl="node2" presStyleIdx="1" presStyleCnt="2" custScaleX="239652">
        <dgm:presLayoutVars>
          <dgm:chPref val="3"/>
        </dgm:presLayoutVars>
      </dgm:prSet>
      <dgm:spPr/>
      <dgm:t>
        <a:bodyPr/>
        <a:lstStyle/>
        <a:p>
          <a:endParaRPr lang="en-US"/>
        </a:p>
      </dgm:t>
    </dgm:pt>
    <dgm:pt modelId="{26EBFDF0-E581-4D6C-867B-F32035571833}" type="pres">
      <dgm:prSet presAssocID="{A63EDCC3-C2E9-458B-844E-02115A6D1827}" presName="rootConnector" presStyleLbl="node2" presStyleIdx="1" presStyleCnt="2"/>
      <dgm:spPr/>
      <dgm:t>
        <a:bodyPr/>
        <a:lstStyle/>
        <a:p>
          <a:endParaRPr lang="en-US"/>
        </a:p>
      </dgm:t>
    </dgm:pt>
    <dgm:pt modelId="{82F24D86-3E63-4521-822C-4825E7AF1B11}" type="pres">
      <dgm:prSet presAssocID="{A63EDCC3-C2E9-458B-844E-02115A6D1827}" presName="hierChild4" presStyleCnt="0"/>
      <dgm:spPr/>
      <dgm:t>
        <a:bodyPr/>
        <a:lstStyle/>
        <a:p>
          <a:endParaRPr lang="en-US"/>
        </a:p>
      </dgm:t>
    </dgm:pt>
    <dgm:pt modelId="{C6BFC612-0B67-4A31-9D4B-D58ED5E79892}" type="pres">
      <dgm:prSet presAssocID="{A63EDCC3-C2E9-458B-844E-02115A6D1827}" presName="hierChild5" presStyleCnt="0"/>
      <dgm:spPr/>
      <dgm:t>
        <a:bodyPr/>
        <a:lstStyle/>
        <a:p>
          <a:endParaRPr lang="en-US"/>
        </a:p>
      </dgm:t>
    </dgm:pt>
    <dgm:pt modelId="{4512391C-0266-461C-BDB1-6FA3ADD0F23E}" type="pres">
      <dgm:prSet presAssocID="{27C973E2-352B-486E-886C-6411AA91BF7C}" presName="hierChild3" presStyleCnt="0"/>
      <dgm:spPr/>
      <dgm:t>
        <a:bodyPr/>
        <a:lstStyle/>
        <a:p>
          <a:endParaRPr lang="en-US"/>
        </a:p>
      </dgm:t>
    </dgm:pt>
  </dgm:ptLst>
  <dgm:cxnLst>
    <dgm:cxn modelId="{B3BA320E-D3B7-4CF7-81E0-FA34AEA32C37}" type="presOf" srcId="{27C973E2-352B-486E-886C-6411AA91BF7C}" destId="{95021438-A39D-428F-890A-97EBC8318B4D}" srcOrd="1" destOrd="0" presId="urn:microsoft.com/office/officeart/2005/8/layout/orgChart1"/>
    <dgm:cxn modelId="{CAAAB5E6-6B74-471F-BCD9-96DC518676E8}" type="presOf" srcId="{4061306C-29A5-4A07-AFD4-0815F5AFC202}" destId="{7177E7BD-1D6B-4320-90AE-47FCC8F9ACAA}" srcOrd="0" destOrd="0" presId="urn:microsoft.com/office/officeart/2005/8/layout/orgChart1"/>
    <dgm:cxn modelId="{C3B8FE33-F598-404C-AA68-51D816FAC3A7}" srcId="{7779D5B5-5D10-4111-AD55-1AA0610A9AD7}" destId="{27C973E2-352B-486E-886C-6411AA91BF7C}" srcOrd="0" destOrd="0" parTransId="{CB718067-E047-484C-8406-7809C8C9997F}" sibTransId="{BD50AB67-7AE2-46A3-9FAF-66DBF0CFE591}"/>
    <dgm:cxn modelId="{DAEE69C7-F84C-459C-B6A3-AB922660DC4B}" type="presOf" srcId="{43B9C154-483D-48E7-BCAB-FAC08CCB404A}" destId="{5FA7BB23-3CA1-4C0C-8203-B7CECFF69D19}" srcOrd="0" destOrd="0" presId="urn:microsoft.com/office/officeart/2005/8/layout/orgChart1"/>
    <dgm:cxn modelId="{04DB7ABD-B0D8-443F-8029-3CCA8CCAB7B6}" type="presOf" srcId="{A63EDCC3-C2E9-458B-844E-02115A6D1827}" destId="{26EBFDF0-E581-4D6C-867B-F32035571833}" srcOrd="1" destOrd="0" presId="urn:microsoft.com/office/officeart/2005/8/layout/orgChart1"/>
    <dgm:cxn modelId="{131545DF-4103-49D2-9A25-EC39E8574792}" type="presOf" srcId="{7779D5B5-5D10-4111-AD55-1AA0610A9AD7}" destId="{A638F681-D68E-4107-80AA-4BD8552840A2}" srcOrd="0" destOrd="0" presId="urn:microsoft.com/office/officeart/2005/8/layout/orgChart1"/>
    <dgm:cxn modelId="{26A0503A-AFFD-49C5-93C1-A2E2BABCDC39}" srcId="{27C973E2-352B-486E-886C-6411AA91BF7C}" destId="{A63EDCC3-C2E9-458B-844E-02115A6D1827}" srcOrd="1" destOrd="0" parTransId="{4061306C-29A5-4A07-AFD4-0815F5AFC202}" sibTransId="{517D222E-E05F-4A57-930D-4C8FA22A608C}"/>
    <dgm:cxn modelId="{86BFDC81-F15D-4329-BAB4-A44C1E08AC86}" type="presOf" srcId="{43B9C154-483D-48E7-BCAB-FAC08CCB404A}" destId="{CF230558-89A8-495C-86D3-7BEB42BEADD3}" srcOrd="1" destOrd="0" presId="urn:microsoft.com/office/officeart/2005/8/layout/orgChart1"/>
    <dgm:cxn modelId="{B3162FB1-C49E-467E-BB5B-CBF3402E9BC6}" srcId="{27C973E2-352B-486E-886C-6411AA91BF7C}" destId="{43B9C154-483D-48E7-BCAB-FAC08CCB404A}" srcOrd="0" destOrd="0" parTransId="{B16A85E7-08E7-43C8-9FB7-F457A3F6638C}" sibTransId="{B45B11B6-66DC-4EAE-AFFD-E7FFBFE501F2}"/>
    <dgm:cxn modelId="{3EDF9466-9C74-4B5C-BCB4-266FE497B342}" type="presOf" srcId="{B16A85E7-08E7-43C8-9FB7-F457A3F6638C}" destId="{C413F86C-4638-4775-884B-A103F99701DE}" srcOrd="0" destOrd="0" presId="urn:microsoft.com/office/officeart/2005/8/layout/orgChart1"/>
    <dgm:cxn modelId="{3C142372-F234-483D-A561-398E6CDE7E79}" type="presOf" srcId="{27C973E2-352B-486E-886C-6411AA91BF7C}" destId="{2854F8B3-09E4-475D-973C-7967FB477A9A}" srcOrd="0" destOrd="0" presId="urn:microsoft.com/office/officeart/2005/8/layout/orgChart1"/>
    <dgm:cxn modelId="{36F70969-4A45-45B0-AAE2-0801B2838476}" type="presOf" srcId="{A63EDCC3-C2E9-458B-844E-02115A6D1827}" destId="{F2BFF816-02EF-4020-8F16-E230A9A41A67}" srcOrd="0" destOrd="0" presId="urn:microsoft.com/office/officeart/2005/8/layout/orgChart1"/>
    <dgm:cxn modelId="{BE2AB911-26F5-423B-8DA8-375BC7A2E451}" type="presParOf" srcId="{A638F681-D68E-4107-80AA-4BD8552840A2}" destId="{8E4C9F76-821B-40E4-983A-E8EA448B05D3}" srcOrd="0" destOrd="0" presId="urn:microsoft.com/office/officeart/2005/8/layout/orgChart1"/>
    <dgm:cxn modelId="{0C9AC31D-BA32-4F35-A628-D84BB59A4EB0}" type="presParOf" srcId="{8E4C9F76-821B-40E4-983A-E8EA448B05D3}" destId="{273223E2-FE66-4DE2-815E-ADEA735A5C92}" srcOrd="0" destOrd="0" presId="urn:microsoft.com/office/officeart/2005/8/layout/orgChart1"/>
    <dgm:cxn modelId="{E8D72E46-E94C-4758-BAE9-211B4E52F32F}" type="presParOf" srcId="{273223E2-FE66-4DE2-815E-ADEA735A5C92}" destId="{2854F8B3-09E4-475D-973C-7967FB477A9A}" srcOrd="0" destOrd="0" presId="urn:microsoft.com/office/officeart/2005/8/layout/orgChart1"/>
    <dgm:cxn modelId="{D2E0D85E-0C46-4751-BD86-068E83D36226}" type="presParOf" srcId="{273223E2-FE66-4DE2-815E-ADEA735A5C92}" destId="{95021438-A39D-428F-890A-97EBC8318B4D}" srcOrd="1" destOrd="0" presId="urn:microsoft.com/office/officeart/2005/8/layout/orgChart1"/>
    <dgm:cxn modelId="{D4FCD70C-BB73-446F-983E-B82BC4CD3E58}" type="presParOf" srcId="{8E4C9F76-821B-40E4-983A-E8EA448B05D3}" destId="{35BE3F29-2773-4DCB-95A6-088EA117B651}" srcOrd="1" destOrd="0" presId="urn:microsoft.com/office/officeart/2005/8/layout/orgChart1"/>
    <dgm:cxn modelId="{15310C69-8ECF-421C-82D1-5A2E1E5B0506}" type="presParOf" srcId="{35BE3F29-2773-4DCB-95A6-088EA117B651}" destId="{C413F86C-4638-4775-884B-A103F99701DE}" srcOrd="0" destOrd="0" presId="urn:microsoft.com/office/officeart/2005/8/layout/orgChart1"/>
    <dgm:cxn modelId="{07BD9792-72F0-44FE-B04B-6CD1EFBE8547}" type="presParOf" srcId="{35BE3F29-2773-4DCB-95A6-088EA117B651}" destId="{66BCDF18-A300-4A14-8AA3-D580E1083C4E}" srcOrd="1" destOrd="0" presId="urn:microsoft.com/office/officeart/2005/8/layout/orgChart1"/>
    <dgm:cxn modelId="{756949EA-1164-423D-A63F-9EAE1F7DC66F}" type="presParOf" srcId="{66BCDF18-A300-4A14-8AA3-D580E1083C4E}" destId="{FAC29E9D-B3FC-4349-9936-366F4ECAB1A6}" srcOrd="0" destOrd="0" presId="urn:microsoft.com/office/officeart/2005/8/layout/orgChart1"/>
    <dgm:cxn modelId="{50A887EF-7823-482B-939F-CD107B81AB2A}" type="presParOf" srcId="{FAC29E9D-B3FC-4349-9936-366F4ECAB1A6}" destId="{5FA7BB23-3CA1-4C0C-8203-B7CECFF69D19}" srcOrd="0" destOrd="0" presId="urn:microsoft.com/office/officeart/2005/8/layout/orgChart1"/>
    <dgm:cxn modelId="{0339450C-9909-4EC2-995B-E44C9AEEA253}" type="presParOf" srcId="{FAC29E9D-B3FC-4349-9936-366F4ECAB1A6}" destId="{CF230558-89A8-495C-86D3-7BEB42BEADD3}" srcOrd="1" destOrd="0" presId="urn:microsoft.com/office/officeart/2005/8/layout/orgChart1"/>
    <dgm:cxn modelId="{96AC068A-D43C-40EB-872E-72223A889CDA}" type="presParOf" srcId="{66BCDF18-A300-4A14-8AA3-D580E1083C4E}" destId="{473A417A-5B9A-42C1-94F3-AAEDB211D28F}" srcOrd="1" destOrd="0" presId="urn:microsoft.com/office/officeart/2005/8/layout/orgChart1"/>
    <dgm:cxn modelId="{75BF1B40-F48A-40E3-A5C2-E79F9DE88572}" type="presParOf" srcId="{66BCDF18-A300-4A14-8AA3-D580E1083C4E}" destId="{D977AA0F-9898-43F3-B989-D53CD0987343}" srcOrd="2" destOrd="0" presId="urn:microsoft.com/office/officeart/2005/8/layout/orgChart1"/>
    <dgm:cxn modelId="{1F63D8F7-3E46-4393-9FAA-FAB3563F63AB}" type="presParOf" srcId="{35BE3F29-2773-4DCB-95A6-088EA117B651}" destId="{7177E7BD-1D6B-4320-90AE-47FCC8F9ACAA}" srcOrd="2" destOrd="0" presId="urn:microsoft.com/office/officeart/2005/8/layout/orgChart1"/>
    <dgm:cxn modelId="{562B4F36-0167-4BC4-9542-9F586BF11332}" type="presParOf" srcId="{35BE3F29-2773-4DCB-95A6-088EA117B651}" destId="{202C23EE-5751-4788-BCE9-ADA2F101D247}" srcOrd="3" destOrd="0" presId="urn:microsoft.com/office/officeart/2005/8/layout/orgChart1"/>
    <dgm:cxn modelId="{28A77BB3-7C25-4050-911B-C326E09775F0}" type="presParOf" srcId="{202C23EE-5751-4788-BCE9-ADA2F101D247}" destId="{94DF305A-6032-42F6-9B45-8A5453883D58}" srcOrd="0" destOrd="0" presId="urn:microsoft.com/office/officeart/2005/8/layout/orgChart1"/>
    <dgm:cxn modelId="{BADAA534-7329-4768-9CEA-39C03A04B91C}" type="presParOf" srcId="{94DF305A-6032-42F6-9B45-8A5453883D58}" destId="{F2BFF816-02EF-4020-8F16-E230A9A41A67}" srcOrd="0" destOrd="0" presId="urn:microsoft.com/office/officeart/2005/8/layout/orgChart1"/>
    <dgm:cxn modelId="{1C72ECF7-FA0B-4166-A7AD-36680DDD6EF4}" type="presParOf" srcId="{94DF305A-6032-42F6-9B45-8A5453883D58}" destId="{26EBFDF0-E581-4D6C-867B-F32035571833}" srcOrd="1" destOrd="0" presId="urn:microsoft.com/office/officeart/2005/8/layout/orgChart1"/>
    <dgm:cxn modelId="{75BDD236-359D-4843-80B5-D52D19CB1895}" type="presParOf" srcId="{202C23EE-5751-4788-BCE9-ADA2F101D247}" destId="{82F24D86-3E63-4521-822C-4825E7AF1B11}" srcOrd="1" destOrd="0" presId="urn:microsoft.com/office/officeart/2005/8/layout/orgChart1"/>
    <dgm:cxn modelId="{20D2F1FE-81D1-4C34-A771-F5BF6BB6313D}" type="presParOf" srcId="{202C23EE-5751-4788-BCE9-ADA2F101D247}" destId="{C6BFC612-0B67-4A31-9D4B-D58ED5E79892}" srcOrd="2" destOrd="0" presId="urn:microsoft.com/office/officeart/2005/8/layout/orgChart1"/>
    <dgm:cxn modelId="{0F73E8A8-AD94-4215-9D95-F7FA8192176C}" type="presParOf" srcId="{8E4C9F76-821B-40E4-983A-E8EA448B05D3}" destId="{4512391C-0266-461C-BDB1-6FA3ADD0F23E}" srcOrd="2" destOrd="0" presId="urn:microsoft.com/office/officeart/2005/8/layout/orgChar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0A1FDD-864F-4FFD-8176-4AC60D258E43}" type="doc">
      <dgm:prSet loTypeId="urn:microsoft.com/office/officeart/2011/layout/InterconnectedBlockProcess" loCatId="process" qsTypeId="urn:microsoft.com/office/officeart/2005/8/quickstyle/simple1" qsCatId="simple" csTypeId="urn:microsoft.com/office/officeart/2005/8/colors/accent1_5" csCatId="accent1" phldr="1"/>
      <dgm:spPr/>
      <dgm:t>
        <a:bodyPr/>
        <a:lstStyle/>
        <a:p>
          <a:endParaRPr lang="en-AU"/>
        </a:p>
      </dgm:t>
    </dgm:pt>
    <dgm:pt modelId="{A792F0DB-21C9-4B0D-91B9-72DC59DEFD26}">
      <dgm:prSet phldrT="[Text]" custT="1"/>
      <dgm:spPr/>
      <dgm:t>
        <a:bodyPr/>
        <a:lstStyle/>
        <a:p>
          <a:r>
            <a:rPr lang="en-AU" sz="1700" b="0" dirty="0" smtClean="0">
              <a:solidFill>
                <a:schemeClr val="tx1"/>
              </a:solidFill>
            </a:rPr>
            <a:t>1.0</a:t>
          </a:r>
          <a:endParaRPr lang="en-AU" sz="1700" b="0" dirty="0">
            <a:solidFill>
              <a:schemeClr val="tx1"/>
            </a:solidFill>
          </a:endParaRPr>
        </a:p>
      </dgm:t>
    </dgm:pt>
    <dgm:pt modelId="{8EAB4DBB-971D-4E78-A235-7A515D9C0127}" type="parTrans" cxnId="{CC0FA2B7-02DC-47B6-86C2-27B2C622B731}">
      <dgm:prSet/>
      <dgm:spPr/>
      <dgm:t>
        <a:bodyPr/>
        <a:lstStyle/>
        <a:p>
          <a:endParaRPr lang="en-AU" sz="1700" b="0">
            <a:solidFill>
              <a:schemeClr val="bg1"/>
            </a:solidFill>
          </a:endParaRPr>
        </a:p>
      </dgm:t>
    </dgm:pt>
    <dgm:pt modelId="{B5DF6C7F-7940-4E8A-AEC6-BB77167A0E45}" type="sibTrans" cxnId="{CC0FA2B7-02DC-47B6-86C2-27B2C622B731}">
      <dgm:prSet/>
      <dgm:spPr/>
      <dgm:t>
        <a:bodyPr/>
        <a:lstStyle/>
        <a:p>
          <a:endParaRPr lang="en-AU" sz="1700" b="0">
            <a:solidFill>
              <a:schemeClr val="bg1"/>
            </a:solidFill>
          </a:endParaRPr>
        </a:p>
      </dgm:t>
    </dgm:pt>
    <dgm:pt modelId="{B4F3FF50-8C57-4D2E-B7ED-5B7ED10FF271}">
      <dgm:prSet phldrT="[Text]" custT="1"/>
      <dgm:spPr/>
      <dgm:t>
        <a:bodyPr/>
        <a:lstStyle/>
        <a:p>
          <a:pPr algn="l"/>
          <a:r>
            <a:rPr lang="en-AU" sz="1700" b="0" dirty="0" smtClean="0">
              <a:solidFill>
                <a:schemeClr val="bg1"/>
              </a:solidFill>
            </a:rPr>
            <a:t>2006</a:t>
          </a:r>
        </a:p>
        <a:p>
          <a:pPr algn="l"/>
          <a:endParaRPr lang="en-AU" sz="1700" b="0" dirty="0">
            <a:solidFill>
              <a:schemeClr val="bg1"/>
            </a:solidFill>
          </a:endParaRPr>
        </a:p>
      </dgm:t>
    </dgm:pt>
    <dgm:pt modelId="{C4E209BA-8ADE-416D-B2CE-E2DBC7A9686F}" type="parTrans" cxnId="{CD2BD3F3-58B3-41C8-863F-33A585D18923}">
      <dgm:prSet/>
      <dgm:spPr/>
      <dgm:t>
        <a:bodyPr/>
        <a:lstStyle/>
        <a:p>
          <a:endParaRPr lang="en-AU" sz="1700" b="0">
            <a:solidFill>
              <a:schemeClr val="bg1"/>
            </a:solidFill>
          </a:endParaRPr>
        </a:p>
      </dgm:t>
    </dgm:pt>
    <dgm:pt modelId="{66707996-28A0-4226-8174-8E6049F4386A}" type="sibTrans" cxnId="{CD2BD3F3-58B3-41C8-863F-33A585D18923}">
      <dgm:prSet/>
      <dgm:spPr/>
      <dgm:t>
        <a:bodyPr/>
        <a:lstStyle/>
        <a:p>
          <a:endParaRPr lang="en-AU" sz="1700" b="0">
            <a:solidFill>
              <a:schemeClr val="bg1"/>
            </a:solidFill>
          </a:endParaRPr>
        </a:p>
      </dgm:t>
    </dgm:pt>
    <dgm:pt modelId="{05A6B48C-1E64-4877-AF0B-301326E85270}">
      <dgm:prSet phldrT="[Text]" custT="1"/>
      <dgm:spPr/>
      <dgm:t>
        <a:bodyPr/>
        <a:lstStyle/>
        <a:p>
          <a:r>
            <a:rPr lang="en-AU" sz="1700" b="0" dirty="0" smtClean="0">
              <a:solidFill>
                <a:schemeClr val="tx1"/>
              </a:solidFill>
            </a:rPr>
            <a:t>2.0</a:t>
          </a:r>
          <a:endParaRPr lang="en-AU" sz="1700" b="0" dirty="0">
            <a:solidFill>
              <a:schemeClr val="tx1"/>
            </a:solidFill>
          </a:endParaRPr>
        </a:p>
      </dgm:t>
    </dgm:pt>
    <dgm:pt modelId="{29F65960-257D-4EB9-A36C-787E21227292}" type="parTrans" cxnId="{B3DA8B80-65F5-4112-AAA1-D489F432EE5E}">
      <dgm:prSet/>
      <dgm:spPr/>
      <dgm:t>
        <a:bodyPr/>
        <a:lstStyle/>
        <a:p>
          <a:endParaRPr lang="en-AU" sz="1700" b="0">
            <a:solidFill>
              <a:schemeClr val="bg1"/>
            </a:solidFill>
          </a:endParaRPr>
        </a:p>
      </dgm:t>
    </dgm:pt>
    <dgm:pt modelId="{7C34C52B-EBA0-46C9-9420-783C61D65063}" type="sibTrans" cxnId="{B3DA8B80-65F5-4112-AAA1-D489F432EE5E}">
      <dgm:prSet/>
      <dgm:spPr/>
      <dgm:t>
        <a:bodyPr/>
        <a:lstStyle/>
        <a:p>
          <a:endParaRPr lang="en-AU" sz="1700" b="0">
            <a:solidFill>
              <a:schemeClr val="bg1"/>
            </a:solidFill>
          </a:endParaRPr>
        </a:p>
      </dgm:t>
    </dgm:pt>
    <dgm:pt modelId="{449DF45F-1F38-4979-BD43-5B1BCD27A4D4}">
      <dgm:prSet phldrT="[Text]" custT="1"/>
      <dgm:spPr/>
      <dgm:t>
        <a:bodyPr/>
        <a:lstStyle/>
        <a:p>
          <a:pPr algn="l"/>
          <a:r>
            <a:rPr lang="en-AU" sz="1700" b="0" dirty="0" smtClean="0">
              <a:solidFill>
                <a:schemeClr val="bg1"/>
              </a:solidFill>
            </a:rPr>
            <a:t>2008</a:t>
          </a:r>
        </a:p>
        <a:p>
          <a:pPr algn="l"/>
          <a:endParaRPr lang="en-AU" sz="1700" b="0" dirty="0" smtClean="0">
            <a:solidFill>
              <a:schemeClr val="bg1"/>
            </a:solidFill>
          </a:endParaRPr>
        </a:p>
        <a:p>
          <a:pPr algn="l"/>
          <a:r>
            <a:rPr lang="en-AU" sz="1700" b="0" smtClean="0">
              <a:solidFill>
                <a:schemeClr val="bg1"/>
              </a:solidFill>
            </a:rPr>
            <a:t>230 </a:t>
          </a:r>
          <a:r>
            <a:rPr lang="en-AU" sz="1700" b="0" dirty="0" smtClean="0">
              <a:solidFill>
                <a:schemeClr val="bg1"/>
              </a:solidFill>
            </a:rPr>
            <a:t>cmdlets</a:t>
          </a:r>
        </a:p>
        <a:p>
          <a:pPr algn="l"/>
          <a:r>
            <a:rPr lang="en-AU" sz="1700" b="0" smtClean="0">
              <a:solidFill>
                <a:schemeClr val="bg1"/>
              </a:solidFill>
            </a:rPr>
            <a:t>Backward-Compatible</a:t>
          </a:r>
          <a:endParaRPr lang="en-AU" sz="1700" b="0" dirty="0">
            <a:solidFill>
              <a:schemeClr val="bg1"/>
            </a:solidFill>
          </a:endParaRPr>
        </a:p>
      </dgm:t>
    </dgm:pt>
    <dgm:pt modelId="{D7E63559-1556-467F-A134-E4237A23DFCD}" type="parTrans" cxnId="{093B4837-03DB-48CC-930A-35919B5EBE0E}">
      <dgm:prSet/>
      <dgm:spPr/>
      <dgm:t>
        <a:bodyPr/>
        <a:lstStyle/>
        <a:p>
          <a:endParaRPr lang="en-AU" sz="1700" b="0">
            <a:solidFill>
              <a:schemeClr val="bg1"/>
            </a:solidFill>
          </a:endParaRPr>
        </a:p>
      </dgm:t>
    </dgm:pt>
    <dgm:pt modelId="{2BFEB5F4-4FF0-4A88-8D85-FDD684B28AF9}" type="sibTrans" cxnId="{093B4837-03DB-48CC-930A-35919B5EBE0E}">
      <dgm:prSet/>
      <dgm:spPr/>
      <dgm:t>
        <a:bodyPr/>
        <a:lstStyle/>
        <a:p>
          <a:endParaRPr lang="en-AU" sz="1700" b="0">
            <a:solidFill>
              <a:schemeClr val="bg1"/>
            </a:solidFill>
          </a:endParaRPr>
        </a:p>
      </dgm:t>
    </dgm:pt>
    <dgm:pt modelId="{8E9A54D3-7EF8-4EBA-8E09-7548E592C803}">
      <dgm:prSet phldrT="[Text]" custT="1"/>
      <dgm:spPr/>
      <dgm:t>
        <a:bodyPr/>
        <a:lstStyle/>
        <a:p>
          <a:r>
            <a:rPr lang="en-AU" sz="1700" b="0" dirty="0" smtClean="0">
              <a:solidFill>
                <a:schemeClr val="tx1"/>
              </a:solidFill>
            </a:rPr>
            <a:t>3.0</a:t>
          </a:r>
          <a:endParaRPr lang="en-AU" sz="1700" b="0" dirty="0">
            <a:solidFill>
              <a:schemeClr val="tx1"/>
            </a:solidFill>
          </a:endParaRPr>
        </a:p>
      </dgm:t>
    </dgm:pt>
    <dgm:pt modelId="{A8EEC051-0377-4201-8D0A-E389177796B6}" type="parTrans" cxnId="{6B80C0DF-06AA-4C20-ACE0-0CF932654C3F}">
      <dgm:prSet/>
      <dgm:spPr/>
      <dgm:t>
        <a:bodyPr/>
        <a:lstStyle/>
        <a:p>
          <a:endParaRPr lang="en-AU" sz="1700" b="0">
            <a:solidFill>
              <a:schemeClr val="bg1"/>
            </a:solidFill>
          </a:endParaRPr>
        </a:p>
      </dgm:t>
    </dgm:pt>
    <dgm:pt modelId="{AA28E229-3143-47ED-99AB-578C234AEEC8}" type="sibTrans" cxnId="{6B80C0DF-06AA-4C20-ACE0-0CF932654C3F}">
      <dgm:prSet/>
      <dgm:spPr/>
      <dgm:t>
        <a:bodyPr/>
        <a:lstStyle/>
        <a:p>
          <a:endParaRPr lang="en-AU" sz="1700" b="0">
            <a:solidFill>
              <a:schemeClr val="bg1"/>
            </a:solidFill>
          </a:endParaRPr>
        </a:p>
      </dgm:t>
    </dgm:pt>
    <dgm:pt modelId="{4D78EE00-E03D-4430-89F9-34EEFC699C18}">
      <dgm:prSet phldrT="[Text]" custT="1"/>
      <dgm:spPr/>
      <dgm:t>
        <a:bodyPr/>
        <a:lstStyle/>
        <a:p>
          <a:pPr algn="l"/>
          <a:r>
            <a:rPr lang="en-AU" sz="1700" b="0" dirty="0" smtClean="0">
              <a:solidFill>
                <a:schemeClr val="bg1"/>
              </a:solidFill>
            </a:rPr>
            <a:t>2012</a:t>
          </a:r>
        </a:p>
        <a:p>
          <a:pPr algn="l"/>
          <a:endParaRPr lang="en-AU" sz="1700" b="0" dirty="0" smtClean="0">
            <a:solidFill>
              <a:schemeClr val="bg1"/>
            </a:solidFill>
          </a:endParaRPr>
        </a:p>
        <a:p>
          <a:pPr algn="l"/>
          <a:r>
            <a:rPr lang="en-AU" sz="1700" b="0" smtClean="0">
              <a:solidFill>
                <a:schemeClr val="bg1"/>
              </a:solidFill>
            </a:rPr>
            <a:t>&gt;</a:t>
          </a:r>
          <a:r>
            <a:rPr lang="en-AU" sz="1700" b="0" dirty="0" smtClean="0">
              <a:solidFill>
                <a:schemeClr val="bg1"/>
              </a:solidFill>
            </a:rPr>
            <a:t>2,300 cmdlets</a:t>
          </a:r>
        </a:p>
        <a:p>
          <a:pPr algn="l"/>
          <a:r>
            <a:rPr lang="en-AU" sz="1700" b="0" smtClean="0">
              <a:solidFill>
                <a:schemeClr val="bg1"/>
              </a:solidFill>
            </a:rPr>
            <a:t>Backward-Compatible</a:t>
          </a:r>
          <a:endParaRPr lang="en-AU" sz="1700" b="0" dirty="0">
            <a:solidFill>
              <a:schemeClr val="bg1"/>
            </a:solidFill>
          </a:endParaRPr>
        </a:p>
      </dgm:t>
    </dgm:pt>
    <dgm:pt modelId="{8F017CAC-CD15-4BFB-B460-350B14F51824}" type="parTrans" cxnId="{F0B3A148-2F3B-4446-B060-F0E842B96153}">
      <dgm:prSet/>
      <dgm:spPr/>
      <dgm:t>
        <a:bodyPr/>
        <a:lstStyle/>
        <a:p>
          <a:endParaRPr lang="en-AU" sz="1700" b="0">
            <a:solidFill>
              <a:schemeClr val="bg1"/>
            </a:solidFill>
          </a:endParaRPr>
        </a:p>
      </dgm:t>
    </dgm:pt>
    <dgm:pt modelId="{951AEE8B-EA9A-4964-9BF1-92D15CACD8E2}" type="sibTrans" cxnId="{F0B3A148-2F3B-4446-B060-F0E842B96153}">
      <dgm:prSet/>
      <dgm:spPr/>
      <dgm:t>
        <a:bodyPr/>
        <a:lstStyle/>
        <a:p>
          <a:endParaRPr lang="en-AU" sz="1700" b="0">
            <a:solidFill>
              <a:schemeClr val="bg1"/>
            </a:solidFill>
          </a:endParaRPr>
        </a:p>
      </dgm:t>
    </dgm:pt>
    <dgm:pt modelId="{1CD348A6-DAAE-4770-9FB4-ACD9F281D17B}">
      <dgm:prSet phldrT="[Text]" custT="1"/>
      <dgm:spPr/>
      <dgm:t>
        <a:bodyPr/>
        <a:lstStyle/>
        <a:p>
          <a:r>
            <a:rPr lang="en-AU" sz="1700" b="0" dirty="0" smtClean="0">
              <a:solidFill>
                <a:schemeClr val="tx1"/>
              </a:solidFill>
            </a:rPr>
            <a:t>4.0</a:t>
          </a:r>
          <a:endParaRPr lang="en-AU" sz="1700" b="0" dirty="0">
            <a:solidFill>
              <a:schemeClr val="tx1"/>
            </a:solidFill>
          </a:endParaRPr>
        </a:p>
      </dgm:t>
    </dgm:pt>
    <dgm:pt modelId="{AD726AD6-095D-433C-8627-C3EBE72C0B5C}" type="parTrans" cxnId="{EC7A6D0B-B87D-4BF2-BC77-1E6760539F0D}">
      <dgm:prSet/>
      <dgm:spPr/>
      <dgm:t>
        <a:bodyPr/>
        <a:lstStyle/>
        <a:p>
          <a:endParaRPr lang="en-AU" sz="1700" b="0">
            <a:solidFill>
              <a:schemeClr val="bg1"/>
            </a:solidFill>
          </a:endParaRPr>
        </a:p>
      </dgm:t>
    </dgm:pt>
    <dgm:pt modelId="{CF4CEFCD-383B-49CE-AA62-26F49C3CBEBD}" type="sibTrans" cxnId="{EC7A6D0B-B87D-4BF2-BC77-1E6760539F0D}">
      <dgm:prSet/>
      <dgm:spPr/>
      <dgm:t>
        <a:bodyPr/>
        <a:lstStyle/>
        <a:p>
          <a:endParaRPr lang="en-AU" sz="1700" b="0">
            <a:solidFill>
              <a:schemeClr val="bg1"/>
            </a:solidFill>
          </a:endParaRPr>
        </a:p>
      </dgm:t>
    </dgm:pt>
    <dgm:pt modelId="{41180306-1D87-49BA-A56D-7C6E44E356E4}">
      <dgm:prSet phldrT="[Text]" custT="1"/>
      <dgm:spPr/>
      <dgm:t>
        <a:bodyPr/>
        <a:lstStyle/>
        <a:p>
          <a:r>
            <a:rPr lang="en-AU" sz="1700" b="0" dirty="0" smtClean="0">
              <a:solidFill>
                <a:schemeClr val="tx1"/>
              </a:solidFill>
            </a:rPr>
            <a:t>Code Name: Monad</a:t>
          </a:r>
          <a:endParaRPr lang="en-AU" sz="1700" b="0" dirty="0">
            <a:solidFill>
              <a:schemeClr val="tx1"/>
            </a:solidFill>
          </a:endParaRPr>
        </a:p>
      </dgm:t>
    </dgm:pt>
    <dgm:pt modelId="{642B7992-304F-4AD7-865D-7688E2C9401A}" type="parTrans" cxnId="{5628D12F-36A7-4798-BC25-510587B9F3B9}">
      <dgm:prSet/>
      <dgm:spPr/>
      <dgm:t>
        <a:bodyPr/>
        <a:lstStyle/>
        <a:p>
          <a:endParaRPr lang="en-AU" sz="1700" b="0">
            <a:solidFill>
              <a:schemeClr val="bg1"/>
            </a:solidFill>
          </a:endParaRPr>
        </a:p>
      </dgm:t>
    </dgm:pt>
    <dgm:pt modelId="{2F217FD2-0358-4E17-B42D-F05935928C6F}" type="sibTrans" cxnId="{5628D12F-36A7-4798-BC25-510587B9F3B9}">
      <dgm:prSet/>
      <dgm:spPr/>
      <dgm:t>
        <a:bodyPr/>
        <a:lstStyle/>
        <a:p>
          <a:endParaRPr lang="en-AU" sz="1700" b="0">
            <a:solidFill>
              <a:schemeClr val="bg1"/>
            </a:solidFill>
          </a:endParaRPr>
        </a:p>
      </dgm:t>
    </dgm:pt>
    <dgm:pt modelId="{8431BDE3-09EE-42A4-8C58-B01AE92D0C3E}">
      <dgm:prSet phldrT="[Text]" custT="1"/>
      <dgm:spPr/>
      <dgm:t>
        <a:bodyPr/>
        <a:lstStyle/>
        <a:p>
          <a:pPr algn="l"/>
          <a:r>
            <a:rPr lang="en-AU" sz="1700" b="0" dirty="0" smtClean="0">
              <a:solidFill>
                <a:schemeClr val="bg1"/>
              </a:solidFill>
            </a:rPr>
            <a:t>2005</a:t>
          </a:r>
          <a:endParaRPr lang="en-AU" sz="1700" b="0" dirty="0">
            <a:solidFill>
              <a:schemeClr val="bg1"/>
            </a:solidFill>
          </a:endParaRPr>
        </a:p>
      </dgm:t>
    </dgm:pt>
    <dgm:pt modelId="{A7EA16C6-B279-449D-A4A8-13525AF1B2E1}" type="parTrans" cxnId="{B005C57E-2185-44A9-AFCA-71B01B79AF2A}">
      <dgm:prSet/>
      <dgm:spPr/>
      <dgm:t>
        <a:bodyPr/>
        <a:lstStyle/>
        <a:p>
          <a:endParaRPr lang="en-AU" sz="1700" b="0">
            <a:solidFill>
              <a:schemeClr val="bg1"/>
            </a:solidFill>
          </a:endParaRPr>
        </a:p>
      </dgm:t>
    </dgm:pt>
    <dgm:pt modelId="{98C6283F-7DB9-4398-9DD2-73CCA66454A1}" type="sibTrans" cxnId="{B005C57E-2185-44A9-AFCA-71B01B79AF2A}">
      <dgm:prSet/>
      <dgm:spPr/>
      <dgm:t>
        <a:bodyPr/>
        <a:lstStyle/>
        <a:p>
          <a:endParaRPr lang="en-AU" sz="1700" b="0">
            <a:solidFill>
              <a:schemeClr val="bg1"/>
            </a:solidFill>
          </a:endParaRPr>
        </a:p>
      </dgm:t>
    </dgm:pt>
    <dgm:pt modelId="{7B2FF0E8-81DB-4C7D-83F7-6D0F0F2973C4}">
      <dgm:prSet phldrT="[Text]" custT="1"/>
      <dgm:spPr/>
      <dgm:t>
        <a:bodyPr/>
        <a:lstStyle/>
        <a:p>
          <a:pPr algn="l"/>
          <a:r>
            <a:rPr lang="en-AU" sz="1700" b="0" dirty="0" smtClean="0">
              <a:solidFill>
                <a:schemeClr val="bg1"/>
              </a:solidFill>
            </a:rPr>
            <a:t>Backward-Compatible</a:t>
          </a:r>
          <a:endParaRPr lang="en-AU" sz="1700" b="0" dirty="0">
            <a:solidFill>
              <a:schemeClr val="bg1"/>
            </a:solidFill>
          </a:endParaRPr>
        </a:p>
      </dgm:t>
    </dgm:pt>
    <dgm:pt modelId="{89BCE269-96CD-4A97-9740-5E9F61528834}" type="parTrans" cxnId="{4D2F9202-FE09-4416-B47A-316D69619199}">
      <dgm:prSet/>
      <dgm:spPr/>
      <dgm:t>
        <a:bodyPr/>
        <a:lstStyle/>
        <a:p>
          <a:endParaRPr lang="en-AU" sz="1700" b="0">
            <a:solidFill>
              <a:schemeClr val="bg1"/>
            </a:solidFill>
          </a:endParaRPr>
        </a:p>
      </dgm:t>
    </dgm:pt>
    <dgm:pt modelId="{B84A9259-A736-40C8-BCEC-36B474616C1F}" type="sibTrans" cxnId="{4D2F9202-FE09-4416-B47A-316D69619199}">
      <dgm:prSet/>
      <dgm:spPr/>
      <dgm:t>
        <a:bodyPr/>
        <a:lstStyle/>
        <a:p>
          <a:endParaRPr lang="en-AU" sz="1700" b="0">
            <a:solidFill>
              <a:schemeClr val="bg1"/>
            </a:solidFill>
          </a:endParaRPr>
        </a:p>
      </dgm:t>
    </dgm:pt>
    <dgm:pt modelId="{88D8239F-1B22-40E4-8817-28DBE1541C80}">
      <dgm:prSet phldrT="[Text]" custT="1"/>
      <dgm:spPr/>
      <dgm:t>
        <a:bodyPr/>
        <a:lstStyle/>
        <a:p>
          <a:pPr algn="l"/>
          <a:r>
            <a:rPr lang="en-AU" sz="1700" b="0" dirty="0" smtClean="0">
              <a:solidFill>
                <a:schemeClr val="bg1"/>
              </a:solidFill>
            </a:rPr>
            <a:t>Desired State Configuration (DSC)</a:t>
          </a:r>
          <a:endParaRPr lang="en-AU" sz="1700" b="0" dirty="0">
            <a:solidFill>
              <a:schemeClr val="bg1"/>
            </a:solidFill>
          </a:endParaRPr>
        </a:p>
      </dgm:t>
    </dgm:pt>
    <dgm:pt modelId="{F1B88DFE-8F11-437C-ACBB-B854AC108479}" type="parTrans" cxnId="{074B60C2-8D4A-4C7F-8798-2F8436D0449C}">
      <dgm:prSet/>
      <dgm:spPr/>
      <dgm:t>
        <a:bodyPr/>
        <a:lstStyle/>
        <a:p>
          <a:endParaRPr lang="en-AU" sz="1700" b="0">
            <a:solidFill>
              <a:schemeClr val="bg1"/>
            </a:solidFill>
          </a:endParaRPr>
        </a:p>
      </dgm:t>
    </dgm:pt>
    <dgm:pt modelId="{26461196-F30A-4F46-9164-197CA2411533}" type="sibTrans" cxnId="{074B60C2-8D4A-4C7F-8798-2F8436D0449C}">
      <dgm:prSet/>
      <dgm:spPr/>
      <dgm:t>
        <a:bodyPr/>
        <a:lstStyle/>
        <a:p>
          <a:endParaRPr lang="en-AU" sz="1700" b="0">
            <a:solidFill>
              <a:schemeClr val="bg1"/>
            </a:solidFill>
          </a:endParaRPr>
        </a:p>
      </dgm:t>
    </dgm:pt>
    <dgm:pt modelId="{B118806C-25CD-4489-A193-D8F96BB8DFD9}">
      <dgm:prSet phldrT="[Text]" custT="1"/>
      <dgm:spPr/>
      <dgm:t>
        <a:bodyPr/>
        <a:lstStyle/>
        <a:p>
          <a:pPr algn="l"/>
          <a:r>
            <a:rPr lang="en-AU" sz="1700" b="0" smtClean="0">
              <a:solidFill>
                <a:schemeClr val="bg1"/>
              </a:solidFill>
            </a:rPr>
            <a:t>WinPE</a:t>
          </a:r>
          <a:endParaRPr lang="en-AU" sz="1700" b="0" dirty="0" smtClean="0">
            <a:solidFill>
              <a:schemeClr val="bg1"/>
            </a:solidFill>
          </a:endParaRPr>
        </a:p>
        <a:p>
          <a:pPr algn="l"/>
          <a:r>
            <a:rPr lang="en-AU" sz="1700" b="0" smtClean="0">
              <a:solidFill>
                <a:schemeClr val="bg1"/>
              </a:solidFill>
            </a:rPr>
            <a:t>Web </a:t>
          </a:r>
          <a:r>
            <a:rPr lang="en-AU" sz="1700" b="0" dirty="0" smtClean="0">
              <a:solidFill>
                <a:schemeClr val="bg1"/>
              </a:solidFill>
            </a:rPr>
            <a:t>Access</a:t>
          </a:r>
          <a:endParaRPr lang="en-AU" sz="1700" b="0" dirty="0">
            <a:solidFill>
              <a:schemeClr val="bg1"/>
            </a:solidFill>
          </a:endParaRPr>
        </a:p>
      </dgm:t>
    </dgm:pt>
    <dgm:pt modelId="{BF414D91-3C97-4A8C-8BAA-D0B8E75CA7C9}" type="parTrans" cxnId="{B3554B88-985A-4296-8BAD-B523A170EEBA}">
      <dgm:prSet/>
      <dgm:spPr/>
      <dgm:t>
        <a:bodyPr/>
        <a:lstStyle/>
        <a:p>
          <a:endParaRPr lang="en-AU" sz="1700" b="0">
            <a:solidFill>
              <a:schemeClr val="bg1"/>
            </a:solidFill>
          </a:endParaRPr>
        </a:p>
      </dgm:t>
    </dgm:pt>
    <dgm:pt modelId="{EC36835F-A899-49EE-95D6-6404CC8F261E}" type="sibTrans" cxnId="{B3554B88-985A-4296-8BAD-B523A170EEBA}">
      <dgm:prSet/>
      <dgm:spPr/>
      <dgm:t>
        <a:bodyPr/>
        <a:lstStyle/>
        <a:p>
          <a:endParaRPr lang="en-AU" sz="1700" b="0">
            <a:solidFill>
              <a:schemeClr val="bg1"/>
            </a:solidFill>
          </a:endParaRPr>
        </a:p>
      </dgm:t>
    </dgm:pt>
    <dgm:pt modelId="{1477ECAC-B975-4E27-866A-6BF205A53768}">
      <dgm:prSet phldrT="[Text]" custT="1"/>
      <dgm:spPr/>
      <dgm:t>
        <a:bodyPr/>
        <a:lstStyle/>
        <a:p>
          <a:pPr algn="l"/>
          <a:r>
            <a:rPr lang="en-AU" sz="1700" b="0" smtClean="0">
              <a:solidFill>
                <a:schemeClr val="bg1"/>
              </a:solidFill>
            </a:rPr>
            <a:t>Integrated Shell </a:t>
          </a:r>
          <a:r>
            <a:rPr lang="en-AU" sz="1700" b="0" dirty="0" smtClean="0">
              <a:solidFill>
                <a:schemeClr val="bg1"/>
              </a:solidFill>
            </a:rPr>
            <a:t>Environment (ISE)</a:t>
          </a:r>
        </a:p>
        <a:p>
          <a:pPr algn="l"/>
          <a:r>
            <a:rPr lang="en-AU" sz="1700" b="0" smtClean="0">
              <a:solidFill>
                <a:schemeClr val="bg1"/>
              </a:solidFill>
            </a:rPr>
            <a:t>Remoting</a:t>
          </a:r>
          <a:endParaRPr lang="en-AU" sz="1700" b="0" dirty="0">
            <a:solidFill>
              <a:schemeClr val="bg1"/>
            </a:solidFill>
          </a:endParaRPr>
        </a:p>
      </dgm:t>
    </dgm:pt>
    <dgm:pt modelId="{B7F4F160-7ECA-457A-8106-9A6682CE0FB4}" type="parTrans" cxnId="{F8A2D036-893D-4B5E-B8D2-1C863B3348B5}">
      <dgm:prSet/>
      <dgm:spPr/>
      <dgm:t>
        <a:bodyPr/>
        <a:lstStyle/>
        <a:p>
          <a:endParaRPr lang="en-AU" sz="1700">
            <a:solidFill>
              <a:schemeClr val="bg1"/>
            </a:solidFill>
          </a:endParaRPr>
        </a:p>
      </dgm:t>
    </dgm:pt>
    <dgm:pt modelId="{4135FE77-71AD-420C-8F98-70351F219715}" type="sibTrans" cxnId="{F8A2D036-893D-4B5E-B8D2-1C863B3348B5}">
      <dgm:prSet/>
      <dgm:spPr/>
      <dgm:t>
        <a:bodyPr/>
        <a:lstStyle/>
        <a:p>
          <a:endParaRPr lang="en-AU" sz="1700">
            <a:solidFill>
              <a:schemeClr val="bg1"/>
            </a:solidFill>
          </a:endParaRPr>
        </a:p>
      </dgm:t>
    </dgm:pt>
    <dgm:pt modelId="{A338D132-F3BF-42CD-9CCF-946F6779D2BF}">
      <dgm:prSet phldrT="[Text]" custT="1"/>
      <dgm:spPr/>
      <dgm:t>
        <a:bodyPr/>
        <a:lstStyle/>
        <a:p>
          <a:pPr algn="l"/>
          <a:r>
            <a:rPr lang="en-AU" sz="1700" b="0" smtClean="0">
              <a:solidFill>
                <a:schemeClr val="bg1"/>
              </a:solidFill>
            </a:rPr>
            <a:t>Enhanced </a:t>
          </a:r>
          <a:r>
            <a:rPr lang="en-AU" sz="1700" b="0" dirty="0" smtClean="0">
              <a:solidFill>
                <a:schemeClr val="bg1"/>
              </a:solidFill>
            </a:rPr>
            <a:t>ISE</a:t>
          </a:r>
          <a:endParaRPr lang="en-AU" sz="1700" b="0" dirty="0">
            <a:solidFill>
              <a:schemeClr val="bg1"/>
            </a:solidFill>
          </a:endParaRPr>
        </a:p>
      </dgm:t>
    </dgm:pt>
    <dgm:pt modelId="{8076F833-02FF-44A2-A12D-EEAE8EBA6EAC}" type="parTrans" cxnId="{905B491E-4532-47F1-B9FD-B4F329630CC6}">
      <dgm:prSet/>
      <dgm:spPr/>
      <dgm:t>
        <a:bodyPr/>
        <a:lstStyle/>
        <a:p>
          <a:endParaRPr lang="en-AU" sz="1700">
            <a:solidFill>
              <a:schemeClr val="bg1"/>
            </a:solidFill>
          </a:endParaRPr>
        </a:p>
      </dgm:t>
    </dgm:pt>
    <dgm:pt modelId="{E2C27155-6AD4-4FE9-8C69-BB81A701D2B8}" type="sibTrans" cxnId="{905B491E-4532-47F1-B9FD-B4F329630CC6}">
      <dgm:prSet/>
      <dgm:spPr/>
      <dgm:t>
        <a:bodyPr/>
        <a:lstStyle/>
        <a:p>
          <a:endParaRPr lang="en-AU" sz="1700">
            <a:solidFill>
              <a:schemeClr val="bg1"/>
            </a:solidFill>
          </a:endParaRPr>
        </a:p>
      </dgm:t>
    </dgm:pt>
    <dgm:pt modelId="{925A9C75-2EDD-4F50-AB33-BDE0659EB513}">
      <dgm:prSet phldrT="[Text]" custT="1"/>
      <dgm:spPr/>
      <dgm:t>
        <a:bodyPr/>
        <a:lstStyle/>
        <a:p>
          <a:pPr algn="l"/>
          <a:r>
            <a:rPr lang="en-AU" sz="1700" b="0" dirty="0" smtClean="0">
              <a:solidFill>
                <a:schemeClr val="bg1"/>
              </a:solidFill>
            </a:rPr>
            <a:t>Workflow</a:t>
          </a:r>
          <a:endParaRPr lang="en-AU" sz="1700" b="0" dirty="0">
            <a:solidFill>
              <a:schemeClr val="bg1"/>
            </a:solidFill>
          </a:endParaRPr>
        </a:p>
      </dgm:t>
    </dgm:pt>
    <dgm:pt modelId="{FB65C37C-457C-49E4-828E-0C48DB89DAE9}" type="parTrans" cxnId="{65017BCD-A808-4461-9F48-B369A6FB482C}">
      <dgm:prSet/>
      <dgm:spPr/>
      <dgm:t>
        <a:bodyPr/>
        <a:lstStyle/>
        <a:p>
          <a:endParaRPr lang="en-AU" sz="1700">
            <a:solidFill>
              <a:schemeClr val="bg1"/>
            </a:solidFill>
          </a:endParaRPr>
        </a:p>
      </dgm:t>
    </dgm:pt>
    <dgm:pt modelId="{0098A415-B52C-4755-AAD5-0AAAEBC019DD}" type="sibTrans" cxnId="{65017BCD-A808-4461-9F48-B369A6FB482C}">
      <dgm:prSet/>
      <dgm:spPr/>
      <dgm:t>
        <a:bodyPr/>
        <a:lstStyle/>
        <a:p>
          <a:endParaRPr lang="en-AU" sz="1700">
            <a:solidFill>
              <a:schemeClr val="bg1"/>
            </a:solidFill>
          </a:endParaRPr>
        </a:p>
      </dgm:t>
    </dgm:pt>
    <dgm:pt modelId="{62EE9B4C-D8C5-4872-9E28-9D07A436FDEA}">
      <dgm:prSet phldrT="[Text]" custT="1"/>
      <dgm:spPr/>
      <dgm:t>
        <a:bodyPr/>
        <a:lstStyle/>
        <a:p>
          <a:pPr algn="l"/>
          <a:r>
            <a:rPr lang="en-AU" sz="1700" b="0" dirty="0" smtClean="0">
              <a:solidFill>
                <a:schemeClr val="bg1"/>
              </a:solidFill>
            </a:rPr>
            <a:t>2013</a:t>
          </a:r>
        </a:p>
        <a:p>
          <a:pPr algn="l"/>
          <a:endParaRPr lang="en-AU" sz="1700" b="0" dirty="0" smtClean="0">
            <a:solidFill>
              <a:schemeClr val="bg1"/>
            </a:solidFill>
          </a:endParaRPr>
        </a:p>
        <a:p>
          <a:pPr algn="l"/>
          <a:r>
            <a:rPr lang="en-AU" sz="1700" b="0" dirty="0" smtClean="0">
              <a:solidFill>
                <a:schemeClr val="bg1"/>
              </a:solidFill>
            </a:rPr>
            <a:t>&gt;2,300 cmdlets</a:t>
          </a:r>
          <a:endParaRPr lang="en-AU" sz="1700" b="0" dirty="0">
            <a:solidFill>
              <a:schemeClr val="bg1"/>
            </a:solidFill>
          </a:endParaRPr>
        </a:p>
      </dgm:t>
    </dgm:pt>
    <dgm:pt modelId="{ADA25DE7-4FE4-4184-A409-2D395CD8C9B4}" type="parTrans" cxnId="{960FCFED-5170-4228-9409-534E342F3425}">
      <dgm:prSet/>
      <dgm:spPr/>
      <dgm:t>
        <a:bodyPr/>
        <a:lstStyle/>
        <a:p>
          <a:endParaRPr lang="en-AU" sz="1700">
            <a:solidFill>
              <a:schemeClr val="bg1"/>
            </a:solidFill>
          </a:endParaRPr>
        </a:p>
      </dgm:t>
    </dgm:pt>
    <dgm:pt modelId="{75F892E8-28AF-4E4E-96F8-A3620089F219}" type="sibTrans" cxnId="{960FCFED-5170-4228-9409-534E342F3425}">
      <dgm:prSet/>
      <dgm:spPr/>
      <dgm:t>
        <a:bodyPr/>
        <a:lstStyle/>
        <a:p>
          <a:endParaRPr lang="en-AU" sz="1700">
            <a:solidFill>
              <a:schemeClr val="bg1"/>
            </a:solidFill>
          </a:endParaRPr>
        </a:p>
      </dgm:t>
    </dgm:pt>
    <dgm:pt modelId="{B52462DD-6B32-48C1-9701-7D8BE6DAA77C}">
      <dgm:prSet phldrT="[Text]" custT="1"/>
      <dgm:spPr/>
      <dgm:t>
        <a:bodyPr/>
        <a:lstStyle/>
        <a:p>
          <a:pPr algn="l"/>
          <a:r>
            <a:rPr lang="en-AU" sz="1700" b="0" dirty="0" smtClean="0">
              <a:solidFill>
                <a:schemeClr val="bg1"/>
              </a:solidFill>
            </a:rPr>
            <a:t>130 cmdlets</a:t>
          </a:r>
          <a:endParaRPr lang="en-AU" sz="1700" b="0" dirty="0">
            <a:solidFill>
              <a:schemeClr val="bg1"/>
            </a:solidFill>
          </a:endParaRPr>
        </a:p>
      </dgm:t>
    </dgm:pt>
    <dgm:pt modelId="{BDC505A5-3C77-41D4-8E90-2AC2025F788B}" type="parTrans" cxnId="{9F4479FA-3B80-4881-A197-3891463E0B60}">
      <dgm:prSet/>
      <dgm:spPr/>
      <dgm:t>
        <a:bodyPr/>
        <a:lstStyle/>
        <a:p>
          <a:endParaRPr lang="en-AU"/>
        </a:p>
      </dgm:t>
    </dgm:pt>
    <dgm:pt modelId="{96A2C0DF-94E0-4690-94BB-D1368721BED8}" type="sibTrans" cxnId="{9F4479FA-3B80-4881-A197-3891463E0B60}">
      <dgm:prSet/>
      <dgm:spPr/>
      <dgm:t>
        <a:bodyPr/>
        <a:lstStyle/>
        <a:p>
          <a:endParaRPr lang="en-AU"/>
        </a:p>
      </dgm:t>
    </dgm:pt>
    <dgm:pt modelId="{77248253-A6A0-4CEC-B341-013C54567C54}" type="pres">
      <dgm:prSet presAssocID="{C70A1FDD-864F-4FFD-8176-4AC60D258E43}" presName="Name0" presStyleCnt="0">
        <dgm:presLayoutVars>
          <dgm:chMax val="7"/>
          <dgm:chPref val="5"/>
          <dgm:dir/>
          <dgm:animOne val="branch"/>
          <dgm:animLvl val="lvl"/>
        </dgm:presLayoutVars>
      </dgm:prSet>
      <dgm:spPr/>
      <dgm:t>
        <a:bodyPr/>
        <a:lstStyle/>
        <a:p>
          <a:endParaRPr lang="en-AU"/>
        </a:p>
      </dgm:t>
    </dgm:pt>
    <dgm:pt modelId="{3F549E40-F5F7-45B2-8488-D6C02A31603D}" type="pres">
      <dgm:prSet presAssocID="{1CD348A6-DAAE-4770-9FB4-ACD9F281D17B}" presName="ChildAccent5" presStyleCnt="0"/>
      <dgm:spPr/>
    </dgm:pt>
    <dgm:pt modelId="{C1ACA580-53CA-4C8D-B93B-B8B07A64451B}" type="pres">
      <dgm:prSet presAssocID="{1CD348A6-DAAE-4770-9FB4-ACD9F281D17B}" presName="ChildAccent" presStyleLbl="alignImgPlace1" presStyleIdx="0" presStyleCnt="5"/>
      <dgm:spPr/>
      <dgm:t>
        <a:bodyPr/>
        <a:lstStyle/>
        <a:p>
          <a:endParaRPr lang="en-AU"/>
        </a:p>
      </dgm:t>
    </dgm:pt>
    <dgm:pt modelId="{0CA47CD1-224D-409F-87CE-1CEB0909AFE2}" type="pres">
      <dgm:prSet presAssocID="{1CD348A6-DAAE-4770-9FB4-ACD9F281D17B}" presName="Child5" presStyleLbl="revTx" presStyleIdx="0" presStyleCnt="0">
        <dgm:presLayoutVars>
          <dgm:chMax val="0"/>
          <dgm:chPref val="0"/>
          <dgm:bulletEnabled val="1"/>
        </dgm:presLayoutVars>
      </dgm:prSet>
      <dgm:spPr/>
      <dgm:t>
        <a:bodyPr/>
        <a:lstStyle/>
        <a:p>
          <a:endParaRPr lang="en-AU"/>
        </a:p>
      </dgm:t>
    </dgm:pt>
    <dgm:pt modelId="{948231AC-42E1-4B31-8D3C-4066E53632A4}" type="pres">
      <dgm:prSet presAssocID="{1CD348A6-DAAE-4770-9FB4-ACD9F281D17B}" presName="Parent5" presStyleLbl="node1" presStyleIdx="0" presStyleCnt="5">
        <dgm:presLayoutVars>
          <dgm:chMax val="2"/>
          <dgm:chPref val="1"/>
          <dgm:bulletEnabled val="1"/>
        </dgm:presLayoutVars>
      </dgm:prSet>
      <dgm:spPr/>
      <dgm:t>
        <a:bodyPr/>
        <a:lstStyle/>
        <a:p>
          <a:endParaRPr lang="en-AU"/>
        </a:p>
      </dgm:t>
    </dgm:pt>
    <dgm:pt modelId="{F1F344AD-18C9-433C-877E-389014CE2866}" type="pres">
      <dgm:prSet presAssocID="{8E9A54D3-7EF8-4EBA-8E09-7548E592C803}" presName="ChildAccent4" presStyleCnt="0"/>
      <dgm:spPr/>
    </dgm:pt>
    <dgm:pt modelId="{DFE29AB1-6385-4CAF-AC36-B43C94F19436}" type="pres">
      <dgm:prSet presAssocID="{8E9A54D3-7EF8-4EBA-8E09-7548E592C803}" presName="ChildAccent" presStyleLbl="alignImgPlace1" presStyleIdx="1" presStyleCnt="5"/>
      <dgm:spPr/>
      <dgm:t>
        <a:bodyPr/>
        <a:lstStyle/>
        <a:p>
          <a:endParaRPr lang="en-AU"/>
        </a:p>
      </dgm:t>
    </dgm:pt>
    <dgm:pt modelId="{DBC93192-FB7F-4C77-A58D-95BC59AC47A1}" type="pres">
      <dgm:prSet presAssocID="{8E9A54D3-7EF8-4EBA-8E09-7548E592C803}" presName="Child4" presStyleLbl="revTx" presStyleIdx="0" presStyleCnt="0">
        <dgm:presLayoutVars>
          <dgm:chMax val="0"/>
          <dgm:chPref val="0"/>
          <dgm:bulletEnabled val="1"/>
        </dgm:presLayoutVars>
      </dgm:prSet>
      <dgm:spPr/>
      <dgm:t>
        <a:bodyPr/>
        <a:lstStyle/>
        <a:p>
          <a:endParaRPr lang="en-AU"/>
        </a:p>
      </dgm:t>
    </dgm:pt>
    <dgm:pt modelId="{C9987144-7F54-4BC1-873B-9D6D3FF27E43}" type="pres">
      <dgm:prSet presAssocID="{8E9A54D3-7EF8-4EBA-8E09-7548E592C803}" presName="Parent4" presStyleLbl="node1" presStyleIdx="1" presStyleCnt="5">
        <dgm:presLayoutVars>
          <dgm:chMax val="2"/>
          <dgm:chPref val="1"/>
          <dgm:bulletEnabled val="1"/>
        </dgm:presLayoutVars>
      </dgm:prSet>
      <dgm:spPr/>
      <dgm:t>
        <a:bodyPr/>
        <a:lstStyle/>
        <a:p>
          <a:endParaRPr lang="en-AU"/>
        </a:p>
      </dgm:t>
    </dgm:pt>
    <dgm:pt modelId="{3C87AC7C-23A0-46D4-9CB5-96B0CFB879EB}" type="pres">
      <dgm:prSet presAssocID="{05A6B48C-1E64-4877-AF0B-301326E85270}" presName="ChildAccent3" presStyleCnt="0"/>
      <dgm:spPr/>
    </dgm:pt>
    <dgm:pt modelId="{5CA7C2C2-026C-4E24-A6AF-095E6A5E6421}" type="pres">
      <dgm:prSet presAssocID="{05A6B48C-1E64-4877-AF0B-301326E85270}" presName="ChildAccent" presStyleLbl="alignImgPlace1" presStyleIdx="2" presStyleCnt="5"/>
      <dgm:spPr/>
      <dgm:t>
        <a:bodyPr/>
        <a:lstStyle/>
        <a:p>
          <a:endParaRPr lang="en-AU"/>
        </a:p>
      </dgm:t>
    </dgm:pt>
    <dgm:pt modelId="{BBCF6863-0526-479B-9E28-269B0362162D}" type="pres">
      <dgm:prSet presAssocID="{05A6B48C-1E64-4877-AF0B-301326E85270}" presName="Child3" presStyleLbl="revTx" presStyleIdx="0" presStyleCnt="0">
        <dgm:presLayoutVars>
          <dgm:chMax val="0"/>
          <dgm:chPref val="0"/>
          <dgm:bulletEnabled val="1"/>
        </dgm:presLayoutVars>
      </dgm:prSet>
      <dgm:spPr/>
      <dgm:t>
        <a:bodyPr/>
        <a:lstStyle/>
        <a:p>
          <a:endParaRPr lang="en-AU"/>
        </a:p>
      </dgm:t>
    </dgm:pt>
    <dgm:pt modelId="{41864BBC-D9C0-4CED-8187-D16A2634129F}" type="pres">
      <dgm:prSet presAssocID="{05A6B48C-1E64-4877-AF0B-301326E85270}" presName="Parent3" presStyleLbl="node1" presStyleIdx="2" presStyleCnt="5">
        <dgm:presLayoutVars>
          <dgm:chMax val="2"/>
          <dgm:chPref val="1"/>
          <dgm:bulletEnabled val="1"/>
        </dgm:presLayoutVars>
      </dgm:prSet>
      <dgm:spPr/>
      <dgm:t>
        <a:bodyPr/>
        <a:lstStyle/>
        <a:p>
          <a:endParaRPr lang="en-AU"/>
        </a:p>
      </dgm:t>
    </dgm:pt>
    <dgm:pt modelId="{458691B8-B8F9-44C0-8E75-9660FF046BCE}" type="pres">
      <dgm:prSet presAssocID="{A792F0DB-21C9-4B0D-91B9-72DC59DEFD26}" presName="ChildAccent2" presStyleCnt="0"/>
      <dgm:spPr/>
    </dgm:pt>
    <dgm:pt modelId="{4D1C1698-B98D-4718-855B-6E913BCC847F}" type="pres">
      <dgm:prSet presAssocID="{A792F0DB-21C9-4B0D-91B9-72DC59DEFD26}" presName="ChildAccent" presStyleLbl="alignImgPlace1" presStyleIdx="3" presStyleCnt="5"/>
      <dgm:spPr/>
      <dgm:t>
        <a:bodyPr/>
        <a:lstStyle/>
        <a:p>
          <a:endParaRPr lang="en-AU"/>
        </a:p>
      </dgm:t>
    </dgm:pt>
    <dgm:pt modelId="{B132C009-0909-49D2-8E89-D6B94219F900}" type="pres">
      <dgm:prSet presAssocID="{A792F0DB-21C9-4B0D-91B9-72DC59DEFD26}" presName="Child2" presStyleLbl="revTx" presStyleIdx="0" presStyleCnt="0">
        <dgm:presLayoutVars>
          <dgm:chMax val="0"/>
          <dgm:chPref val="0"/>
          <dgm:bulletEnabled val="1"/>
        </dgm:presLayoutVars>
      </dgm:prSet>
      <dgm:spPr/>
      <dgm:t>
        <a:bodyPr/>
        <a:lstStyle/>
        <a:p>
          <a:endParaRPr lang="en-AU"/>
        </a:p>
      </dgm:t>
    </dgm:pt>
    <dgm:pt modelId="{AE8C1A11-DABD-4C17-9DDF-E84F7FD41CCA}" type="pres">
      <dgm:prSet presAssocID="{A792F0DB-21C9-4B0D-91B9-72DC59DEFD26}" presName="Parent2" presStyleLbl="node1" presStyleIdx="3" presStyleCnt="5">
        <dgm:presLayoutVars>
          <dgm:chMax val="2"/>
          <dgm:chPref val="1"/>
          <dgm:bulletEnabled val="1"/>
        </dgm:presLayoutVars>
      </dgm:prSet>
      <dgm:spPr/>
      <dgm:t>
        <a:bodyPr/>
        <a:lstStyle/>
        <a:p>
          <a:endParaRPr lang="en-AU"/>
        </a:p>
      </dgm:t>
    </dgm:pt>
    <dgm:pt modelId="{63886530-681A-4F6F-8367-516644E99E40}" type="pres">
      <dgm:prSet presAssocID="{41180306-1D87-49BA-A56D-7C6E44E356E4}" presName="ChildAccent1" presStyleCnt="0"/>
      <dgm:spPr/>
    </dgm:pt>
    <dgm:pt modelId="{BF7F8886-EF39-4F60-8280-280B6A681A93}" type="pres">
      <dgm:prSet presAssocID="{41180306-1D87-49BA-A56D-7C6E44E356E4}" presName="ChildAccent" presStyleLbl="alignImgPlace1" presStyleIdx="4" presStyleCnt="5"/>
      <dgm:spPr/>
      <dgm:t>
        <a:bodyPr/>
        <a:lstStyle/>
        <a:p>
          <a:endParaRPr lang="en-AU"/>
        </a:p>
      </dgm:t>
    </dgm:pt>
    <dgm:pt modelId="{A62FF359-6C8F-4898-9A1B-A54990D4645D}" type="pres">
      <dgm:prSet presAssocID="{41180306-1D87-49BA-A56D-7C6E44E356E4}" presName="Child1" presStyleLbl="revTx" presStyleIdx="0" presStyleCnt="0">
        <dgm:presLayoutVars>
          <dgm:chMax val="0"/>
          <dgm:chPref val="0"/>
          <dgm:bulletEnabled val="1"/>
        </dgm:presLayoutVars>
      </dgm:prSet>
      <dgm:spPr/>
      <dgm:t>
        <a:bodyPr/>
        <a:lstStyle/>
        <a:p>
          <a:endParaRPr lang="en-AU"/>
        </a:p>
      </dgm:t>
    </dgm:pt>
    <dgm:pt modelId="{7AC10DDC-BFF3-40B1-AC9C-0CEEC1985F27}" type="pres">
      <dgm:prSet presAssocID="{41180306-1D87-49BA-A56D-7C6E44E356E4}" presName="Parent1" presStyleLbl="node1" presStyleIdx="4" presStyleCnt="5">
        <dgm:presLayoutVars>
          <dgm:chMax val="2"/>
          <dgm:chPref val="1"/>
          <dgm:bulletEnabled val="1"/>
        </dgm:presLayoutVars>
      </dgm:prSet>
      <dgm:spPr/>
      <dgm:t>
        <a:bodyPr/>
        <a:lstStyle/>
        <a:p>
          <a:endParaRPr lang="en-AU"/>
        </a:p>
      </dgm:t>
    </dgm:pt>
  </dgm:ptLst>
  <dgm:cxnLst>
    <dgm:cxn modelId="{E294C69F-9780-4BFA-914B-D8E85E86F516}" type="presOf" srcId="{8431BDE3-09EE-42A4-8C58-B01AE92D0C3E}" destId="{A62FF359-6C8F-4898-9A1B-A54990D4645D}" srcOrd="1" destOrd="0" presId="urn:microsoft.com/office/officeart/2011/layout/InterconnectedBlockProcess"/>
    <dgm:cxn modelId="{2F326556-183A-4476-988D-41CEE6CA8187}" type="presOf" srcId="{8431BDE3-09EE-42A4-8C58-B01AE92D0C3E}" destId="{BF7F8886-EF39-4F60-8280-280B6A681A93}" srcOrd="0" destOrd="0" presId="urn:microsoft.com/office/officeart/2011/layout/InterconnectedBlockProcess"/>
    <dgm:cxn modelId="{B1A30BC1-9668-4C50-BE1A-1A8915A0D76C}" type="presOf" srcId="{1CD348A6-DAAE-4770-9FB4-ACD9F281D17B}" destId="{948231AC-42E1-4B31-8D3C-4066E53632A4}" srcOrd="0" destOrd="0" presId="urn:microsoft.com/office/officeart/2011/layout/InterconnectedBlockProcess"/>
    <dgm:cxn modelId="{BED511C2-C046-4B7B-BF1A-59FEFF6B55DE}" type="presOf" srcId="{88D8239F-1B22-40E4-8817-28DBE1541C80}" destId="{C1ACA580-53CA-4C8D-B93B-B8B07A64451B}" srcOrd="0" destOrd="2" presId="urn:microsoft.com/office/officeart/2011/layout/InterconnectedBlockProcess"/>
    <dgm:cxn modelId="{093B4837-03DB-48CC-930A-35919B5EBE0E}" srcId="{05A6B48C-1E64-4877-AF0B-301326E85270}" destId="{449DF45F-1F38-4979-BD43-5B1BCD27A4D4}" srcOrd="0" destOrd="0" parTransId="{D7E63559-1556-467F-A134-E4237A23DFCD}" sibTransId="{2BFEB5F4-4FF0-4A88-8D85-FDD684B28AF9}"/>
    <dgm:cxn modelId="{732AD12D-CA5B-4E45-9F2E-5B38EFD41419}" type="presOf" srcId="{A792F0DB-21C9-4B0D-91B9-72DC59DEFD26}" destId="{AE8C1A11-DABD-4C17-9DDF-E84F7FD41CCA}" srcOrd="0" destOrd="0" presId="urn:microsoft.com/office/officeart/2011/layout/InterconnectedBlockProcess"/>
    <dgm:cxn modelId="{84C22578-1E6C-41FC-BE33-649CDBA5465D}" type="presOf" srcId="{B118806C-25CD-4489-A193-D8F96BB8DFD9}" destId="{DFE29AB1-6385-4CAF-AC36-B43C94F19436}" srcOrd="0" destOrd="1" presId="urn:microsoft.com/office/officeart/2011/layout/InterconnectedBlockProcess"/>
    <dgm:cxn modelId="{65017BCD-A808-4461-9F48-B369A6FB482C}" srcId="{8E9A54D3-7EF8-4EBA-8E09-7548E592C803}" destId="{925A9C75-2EDD-4F50-AB33-BDE0659EB513}" srcOrd="3" destOrd="0" parTransId="{FB65C37C-457C-49E4-828E-0C48DB89DAE9}" sibTransId="{0098A415-B52C-4755-AAD5-0AAAEBC019DD}"/>
    <dgm:cxn modelId="{EC7A6D0B-B87D-4BF2-BC77-1E6760539F0D}" srcId="{C70A1FDD-864F-4FFD-8176-4AC60D258E43}" destId="{1CD348A6-DAAE-4770-9FB4-ACD9F281D17B}" srcOrd="4" destOrd="0" parTransId="{AD726AD6-095D-433C-8627-C3EBE72C0B5C}" sibTransId="{CF4CEFCD-383B-49CE-AA62-26F49C3CBEBD}"/>
    <dgm:cxn modelId="{1903801C-9509-435C-B503-AAC52FC35AA4}" type="presOf" srcId="{88D8239F-1B22-40E4-8817-28DBE1541C80}" destId="{0CA47CD1-224D-409F-87CE-1CEB0909AFE2}" srcOrd="1" destOrd="2" presId="urn:microsoft.com/office/officeart/2011/layout/InterconnectedBlockProcess"/>
    <dgm:cxn modelId="{9F4479FA-3B80-4881-A197-3891463E0B60}" srcId="{A792F0DB-21C9-4B0D-91B9-72DC59DEFD26}" destId="{B52462DD-6B32-48C1-9701-7D8BE6DAA77C}" srcOrd="1" destOrd="0" parTransId="{BDC505A5-3C77-41D4-8E90-2AC2025F788B}" sibTransId="{96A2C0DF-94E0-4690-94BB-D1368721BED8}"/>
    <dgm:cxn modelId="{5628D12F-36A7-4798-BC25-510587B9F3B9}" srcId="{C70A1FDD-864F-4FFD-8176-4AC60D258E43}" destId="{41180306-1D87-49BA-A56D-7C6E44E356E4}" srcOrd="0" destOrd="0" parTransId="{642B7992-304F-4AD7-865D-7688E2C9401A}" sibTransId="{2F217FD2-0358-4E17-B42D-F05935928C6F}"/>
    <dgm:cxn modelId="{CD2BD3F3-58B3-41C8-863F-33A585D18923}" srcId="{A792F0DB-21C9-4B0D-91B9-72DC59DEFD26}" destId="{B4F3FF50-8C57-4D2E-B7ED-5B7ED10FF271}" srcOrd="0" destOrd="0" parTransId="{C4E209BA-8ADE-416D-B2CE-E2DBC7A9686F}" sibTransId="{66707996-28A0-4226-8174-8E6049F4386A}"/>
    <dgm:cxn modelId="{B005C57E-2185-44A9-AFCA-71B01B79AF2A}" srcId="{41180306-1D87-49BA-A56D-7C6E44E356E4}" destId="{8431BDE3-09EE-42A4-8C58-B01AE92D0C3E}" srcOrd="0" destOrd="0" parTransId="{A7EA16C6-B279-449D-A4A8-13525AF1B2E1}" sibTransId="{98C6283F-7DB9-4398-9DD2-73CCA66454A1}"/>
    <dgm:cxn modelId="{B3DA8B80-65F5-4112-AAA1-D489F432EE5E}" srcId="{C70A1FDD-864F-4FFD-8176-4AC60D258E43}" destId="{05A6B48C-1E64-4877-AF0B-301326E85270}" srcOrd="2" destOrd="0" parTransId="{29F65960-257D-4EB9-A36C-787E21227292}" sibTransId="{7C34C52B-EBA0-46C9-9420-783C61D65063}"/>
    <dgm:cxn modelId="{F3520683-02F6-4A39-BACD-231C3F379513}" type="presOf" srcId="{A338D132-F3BF-42CD-9CCF-946F6779D2BF}" destId="{DFE29AB1-6385-4CAF-AC36-B43C94F19436}" srcOrd="0" destOrd="2" presId="urn:microsoft.com/office/officeart/2011/layout/InterconnectedBlockProcess"/>
    <dgm:cxn modelId="{8591EB67-C6AF-41EF-BBC2-1F51C813D4B6}" type="presOf" srcId="{4D78EE00-E03D-4430-89F9-34EEFC699C18}" destId="{DFE29AB1-6385-4CAF-AC36-B43C94F19436}" srcOrd="0" destOrd="0" presId="urn:microsoft.com/office/officeart/2011/layout/InterconnectedBlockProcess"/>
    <dgm:cxn modelId="{D98A0F7E-93F8-4A26-9319-9EBACF54A2F9}" type="presOf" srcId="{62EE9B4C-D8C5-4872-9E28-9D07A436FDEA}" destId="{C1ACA580-53CA-4C8D-B93B-B8B07A64451B}" srcOrd="0" destOrd="0" presId="urn:microsoft.com/office/officeart/2011/layout/InterconnectedBlockProcess"/>
    <dgm:cxn modelId="{905B491E-4532-47F1-B9FD-B4F329630CC6}" srcId="{8E9A54D3-7EF8-4EBA-8E09-7548E592C803}" destId="{A338D132-F3BF-42CD-9CCF-946F6779D2BF}" srcOrd="2" destOrd="0" parTransId="{8076F833-02FF-44A2-A12D-EEAE8EBA6EAC}" sibTransId="{E2C27155-6AD4-4FE9-8C69-BB81A701D2B8}"/>
    <dgm:cxn modelId="{0D77E8E6-C295-4508-AB9D-0A5D4A329635}" type="presOf" srcId="{41180306-1D87-49BA-A56D-7C6E44E356E4}" destId="{7AC10DDC-BFF3-40B1-AC9C-0CEEC1985F27}" srcOrd="0" destOrd="0" presId="urn:microsoft.com/office/officeart/2011/layout/InterconnectedBlockProcess"/>
    <dgm:cxn modelId="{A5702898-EF02-4297-AD63-85268E226120}" type="presOf" srcId="{1477ECAC-B975-4E27-866A-6BF205A53768}" destId="{BBCF6863-0526-479B-9E28-269B0362162D}" srcOrd="1" destOrd="1" presId="urn:microsoft.com/office/officeart/2011/layout/InterconnectedBlockProcess"/>
    <dgm:cxn modelId="{960FCFED-5170-4228-9409-534E342F3425}" srcId="{1CD348A6-DAAE-4770-9FB4-ACD9F281D17B}" destId="{62EE9B4C-D8C5-4872-9E28-9D07A436FDEA}" srcOrd="0" destOrd="0" parTransId="{ADA25DE7-4FE4-4184-A409-2D395CD8C9B4}" sibTransId="{75F892E8-28AF-4E4E-96F8-A3620089F219}"/>
    <dgm:cxn modelId="{AFA1D183-29DD-46E5-B329-103D2615FE31}" type="presOf" srcId="{449DF45F-1F38-4979-BD43-5B1BCD27A4D4}" destId="{BBCF6863-0526-479B-9E28-269B0362162D}" srcOrd="1" destOrd="0" presId="urn:microsoft.com/office/officeart/2011/layout/InterconnectedBlockProcess"/>
    <dgm:cxn modelId="{CC0FA2B7-02DC-47B6-86C2-27B2C622B731}" srcId="{C70A1FDD-864F-4FFD-8176-4AC60D258E43}" destId="{A792F0DB-21C9-4B0D-91B9-72DC59DEFD26}" srcOrd="1" destOrd="0" parTransId="{8EAB4DBB-971D-4E78-A235-7A515D9C0127}" sibTransId="{B5DF6C7F-7940-4E8A-AEC6-BB77167A0E45}"/>
    <dgm:cxn modelId="{279F9E12-02AD-4FB3-9069-662D91CF056A}" type="presOf" srcId="{B118806C-25CD-4489-A193-D8F96BB8DFD9}" destId="{DBC93192-FB7F-4C77-A58D-95BC59AC47A1}" srcOrd="1" destOrd="1" presId="urn:microsoft.com/office/officeart/2011/layout/InterconnectedBlockProcess"/>
    <dgm:cxn modelId="{F0B3A148-2F3B-4446-B060-F0E842B96153}" srcId="{8E9A54D3-7EF8-4EBA-8E09-7548E592C803}" destId="{4D78EE00-E03D-4430-89F9-34EEFC699C18}" srcOrd="0" destOrd="0" parTransId="{8F017CAC-CD15-4BFB-B460-350B14F51824}" sibTransId="{951AEE8B-EA9A-4964-9BF1-92D15CACD8E2}"/>
    <dgm:cxn modelId="{5C5EFE26-D7DB-4E09-A389-F5B1B406B1DD}" type="presOf" srcId="{B4F3FF50-8C57-4D2E-B7ED-5B7ED10FF271}" destId="{4D1C1698-B98D-4718-855B-6E913BCC847F}" srcOrd="0" destOrd="0" presId="urn:microsoft.com/office/officeart/2011/layout/InterconnectedBlockProcess"/>
    <dgm:cxn modelId="{6CEA5C90-6D9B-4C04-A34E-FCE7830547E6}" type="presOf" srcId="{4D78EE00-E03D-4430-89F9-34EEFC699C18}" destId="{DBC93192-FB7F-4C77-A58D-95BC59AC47A1}" srcOrd="1" destOrd="0" presId="urn:microsoft.com/office/officeart/2011/layout/InterconnectedBlockProcess"/>
    <dgm:cxn modelId="{372C928C-56CF-4306-BBF3-9553857D81E2}" type="presOf" srcId="{62EE9B4C-D8C5-4872-9E28-9D07A436FDEA}" destId="{0CA47CD1-224D-409F-87CE-1CEB0909AFE2}" srcOrd="1" destOrd="0" presId="urn:microsoft.com/office/officeart/2011/layout/InterconnectedBlockProcess"/>
    <dgm:cxn modelId="{B3554B88-985A-4296-8BAD-B523A170EEBA}" srcId="{8E9A54D3-7EF8-4EBA-8E09-7548E592C803}" destId="{B118806C-25CD-4489-A193-D8F96BB8DFD9}" srcOrd="1" destOrd="0" parTransId="{BF414D91-3C97-4A8C-8BAA-D0B8E75CA7C9}" sibTransId="{EC36835F-A899-49EE-95D6-6404CC8F261E}"/>
    <dgm:cxn modelId="{6B80C0DF-06AA-4C20-ACE0-0CF932654C3F}" srcId="{C70A1FDD-864F-4FFD-8176-4AC60D258E43}" destId="{8E9A54D3-7EF8-4EBA-8E09-7548E592C803}" srcOrd="3" destOrd="0" parTransId="{A8EEC051-0377-4201-8D0A-E389177796B6}" sibTransId="{AA28E229-3143-47ED-99AB-578C234AEEC8}"/>
    <dgm:cxn modelId="{A64CAC66-B070-4791-B8FD-4DBDE8FA9B94}" type="presOf" srcId="{449DF45F-1F38-4979-BD43-5B1BCD27A4D4}" destId="{5CA7C2C2-026C-4E24-A6AF-095E6A5E6421}" srcOrd="0" destOrd="0" presId="urn:microsoft.com/office/officeart/2011/layout/InterconnectedBlockProcess"/>
    <dgm:cxn modelId="{512F3BFC-79A2-40B8-A9BA-BCF51A9B8FA6}" type="presOf" srcId="{925A9C75-2EDD-4F50-AB33-BDE0659EB513}" destId="{DFE29AB1-6385-4CAF-AC36-B43C94F19436}" srcOrd="0" destOrd="3" presId="urn:microsoft.com/office/officeart/2011/layout/InterconnectedBlockProcess"/>
    <dgm:cxn modelId="{46162FBC-4D93-42C8-950D-897ECA10A6A9}" type="presOf" srcId="{05A6B48C-1E64-4877-AF0B-301326E85270}" destId="{41864BBC-D9C0-4CED-8187-D16A2634129F}" srcOrd="0" destOrd="0" presId="urn:microsoft.com/office/officeart/2011/layout/InterconnectedBlockProcess"/>
    <dgm:cxn modelId="{0A8132F3-04AF-408F-8111-493CE7F5AC00}" type="presOf" srcId="{C70A1FDD-864F-4FFD-8176-4AC60D258E43}" destId="{77248253-A6A0-4CEC-B341-013C54567C54}" srcOrd="0" destOrd="0" presId="urn:microsoft.com/office/officeart/2011/layout/InterconnectedBlockProcess"/>
    <dgm:cxn modelId="{733391BA-ADDD-4420-9A44-4241C0EA784B}" type="presOf" srcId="{B52462DD-6B32-48C1-9701-7D8BE6DAA77C}" destId="{B132C009-0909-49D2-8E89-D6B94219F900}" srcOrd="1" destOrd="1" presId="urn:microsoft.com/office/officeart/2011/layout/InterconnectedBlockProcess"/>
    <dgm:cxn modelId="{E0DF39CC-B97C-4669-BB24-F504A24137F9}" type="presOf" srcId="{925A9C75-2EDD-4F50-AB33-BDE0659EB513}" destId="{DBC93192-FB7F-4C77-A58D-95BC59AC47A1}" srcOrd="1" destOrd="3" presId="urn:microsoft.com/office/officeart/2011/layout/InterconnectedBlockProcess"/>
    <dgm:cxn modelId="{3EC5A3A9-EA22-4FA0-B5B9-A3486E704695}" type="presOf" srcId="{B52462DD-6B32-48C1-9701-7D8BE6DAA77C}" destId="{4D1C1698-B98D-4718-855B-6E913BCC847F}" srcOrd="0" destOrd="1" presId="urn:microsoft.com/office/officeart/2011/layout/InterconnectedBlockProcess"/>
    <dgm:cxn modelId="{074B60C2-8D4A-4C7F-8798-2F8436D0449C}" srcId="{1CD348A6-DAAE-4770-9FB4-ACD9F281D17B}" destId="{88D8239F-1B22-40E4-8817-28DBE1541C80}" srcOrd="2" destOrd="0" parTransId="{F1B88DFE-8F11-437C-ACBB-B854AC108479}" sibTransId="{26461196-F30A-4F46-9164-197CA2411533}"/>
    <dgm:cxn modelId="{4D2F9202-FE09-4416-B47A-316D69619199}" srcId="{1CD348A6-DAAE-4770-9FB4-ACD9F281D17B}" destId="{7B2FF0E8-81DB-4C7D-83F7-6D0F0F2973C4}" srcOrd="1" destOrd="0" parTransId="{89BCE269-96CD-4A97-9740-5E9F61528834}" sibTransId="{B84A9259-A736-40C8-BCEC-36B474616C1F}"/>
    <dgm:cxn modelId="{39109222-AC67-4F5C-81FC-D9ABAE167520}" type="presOf" srcId="{7B2FF0E8-81DB-4C7D-83F7-6D0F0F2973C4}" destId="{0CA47CD1-224D-409F-87CE-1CEB0909AFE2}" srcOrd="1" destOrd="1" presId="urn:microsoft.com/office/officeart/2011/layout/InterconnectedBlockProcess"/>
    <dgm:cxn modelId="{F8A2D036-893D-4B5E-B8D2-1C863B3348B5}" srcId="{05A6B48C-1E64-4877-AF0B-301326E85270}" destId="{1477ECAC-B975-4E27-866A-6BF205A53768}" srcOrd="1" destOrd="0" parTransId="{B7F4F160-7ECA-457A-8106-9A6682CE0FB4}" sibTransId="{4135FE77-71AD-420C-8F98-70351F219715}"/>
    <dgm:cxn modelId="{FB32654F-5305-42F1-A527-40D8824070EC}" type="presOf" srcId="{7B2FF0E8-81DB-4C7D-83F7-6D0F0F2973C4}" destId="{C1ACA580-53CA-4C8D-B93B-B8B07A64451B}" srcOrd="0" destOrd="1" presId="urn:microsoft.com/office/officeart/2011/layout/InterconnectedBlockProcess"/>
    <dgm:cxn modelId="{93531D51-6FE9-459C-AB87-338C7C732D12}" type="presOf" srcId="{A338D132-F3BF-42CD-9CCF-946F6779D2BF}" destId="{DBC93192-FB7F-4C77-A58D-95BC59AC47A1}" srcOrd="1" destOrd="2" presId="urn:microsoft.com/office/officeart/2011/layout/InterconnectedBlockProcess"/>
    <dgm:cxn modelId="{320FA44C-9B65-4F9A-ABA7-723E719B9A49}" type="presOf" srcId="{1477ECAC-B975-4E27-866A-6BF205A53768}" destId="{5CA7C2C2-026C-4E24-A6AF-095E6A5E6421}" srcOrd="0" destOrd="1" presId="urn:microsoft.com/office/officeart/2011/layout/InterconnectedBlockProcess"/>
    <dgm:cxn modelId="{BE03D917-E022-433F-B727-92033CA666CC}" type="presOf" srcId="{B4F3FF50-8C57-4D2E-B7ED-5B7ED10FF271}" destId="{B132C009-0909-49D2-8E89-D6B94219F900}" srcOrd="1" destOrd="0" presId="urn:microsoft.com/office/officeart/2011/layout/InterconnectedBlockProcess"/>
    <dgm:cxn modelId="{CB72E6C3-6CAC-458D-9ECD-EF8E0E51FD7D}" type="presOf" srcId="{8E9A54D3-7EF8-4EBA-8E09-7548E592C803}" destId="{C9987144-7F54-4BC1-873B-9D6D3FF27E43}" srcOrd="0" destOrd="0" presId="urn:microsoft.com/office/officeart/2011/layout/InterconnectedBlockProcess"/>
    <dgm:cxn modelId="{0E25A5DF-83F2-4319-9E3C-230D0FCB246E}" type="presParOf" srcId="{77248253-A6A0-4CEC-B341-013C54567C54}" destId="{3F549E40-F5F7-45B2-8488-D6C02A31603D}" srcOrd="0" destOrd="0" presId="urn:microsoft.com/office/officeart/2011/layout/InterconnectedBlockProcess"/>
    <dgm:cxn modelId="{F3E9DB26-86E4-4AE4-A35E-B671A2207F7A}" type="presParOf" srcId="{3F549E40-F5F7-45B2-8488-D6C02A31603D}" destId="{C1ACA580-53CA-4C8D-B93B-B8B07A64451B}" srcOrd="0" destOrd="0" presId="urn:microsoft.com/office/officeart/2011/layout/InterconnectedBlockProcess"/>
    <dgm:cxn modelId="{3CBECAC2-9E91-4A8D-9349-EDB61D628ED8}" type="presParOf" srcId="{77248253-A6A0-4CEC-B341-013C54567C54}" destId="{0CA47CD1-224D-409F-87CE-1CEB0909AFE2}" srcOrd="1" destOrd="0" presId="urn:microsoft.com/office/officeart/2011/layout/InterconnectedBlockProcess"/>
    <dgm:cxn modelId="{E6164927-C656-402C-8891-7D5E2D79F5F7}" type="presParOf" srcId="{77248253-A6A0-4CEC-B341-013C54567C54}" destId="{948231AC-42E1-4B31-8D3C-4066E53632A4}" srcOrd="2" destOrd="0" presId="urn:microsoft.com/office/officeart/2011/layout/InterconnectedBlockProcess"/>
    <dgm:cxn modelId="{C02AB901-480A-4EFD-83D3-CBF722595532}" type="presParOf" srcId="{77248253-A6A0-4CEC-B341-013C54567C54}" destId="{F1F344AD-18C9-433C-877E-389014CE2866}" srcOrd="3" destOrd="0" presId="urn:microsoft.com/office/officeart/2011/layout/InterconnectedBlockProcess"/>
    <dgm:cxn modelId="{A097A688-2A78-45BF-B982-080B76A6639C}" type="presParOf" srcId="{F1F344AD-18C9-433C-877E-389014CE2866}" destId="{DFE29AB1-6385-4CAF-AC36-B43C94F19436}" srcOrd="0" destOrd="0" presId="urn:microsoft.com/office/officeart/2011/layout/InterconnectedBlockProcess"/>
    <dgm:cxn modelId="{DE27A66C-358E-4306-B284-3860E36F4B2E}" type="presParOf" srcId="{77248253-A6A0-4CEC-B341-013C54567C54}" destId="{DBC93192-FB7F-4C77-A58D-95BC59AC47A1}" srcOrd="4" destOrd="0" presId="urn:microsoft.com/office/officeart/2011/layout/InterconnectedBlockProcess"/>
    <dgm:cxn modelId="{C1CBCF3D-5D55-43DA-8645-763BA3A1D19F}" type="presParOf" srcId="{77248253-A6A0-4CEC-B341-013C54567C54}" destId="{C9987144-7F54-4BC1-873B-9D6D3FF27E43}" srcOrd="5" destOrd="0" presId="urn:microsoft.com/office/officeart/2011/layout/InterconnectedBlockProcess"/>
    <dgm:cxn modelId="{7294DC21-C5C0-41CC-9E87-FA9275928CDD}" type="presParOf" srcId="{77248253-A6A0-4CEC-B341-013C54567C54}" destId="{3C87AC7C-23A0-46D4-9CB5-96B0CFB879EB}" srcOrd="6" destOrd="0" presId="urn:microsoft.com/office/officeart/2011/layout/InterconnectedBlockProcess"/>
    <dgm:cxn modelId="{B13E90DF-F8F6-4316-B25E-F9C9ADAC410D}" type="presParOf" srcId="{3C87AC7C-23A0-46D4-9CB5-96B0CFB879EB}" destId="{5CA7C2C2-026C-4E24-A6AF-095E6A5E6421}" srcOrd="0" destOrd="0" presId="urn:microsoft.com/office/officeart/2011/layout/InterconnectedBlockProcess"/>
    <dgm:cxn modelId="{3B8BF167-7C68-4D8C-9288-6AF72639EBD5}" type="presParOf" srcId="{77248253-A6A0-4CEC-B341-013C54567C54}" destId="{BBCF6863-0526-479B-9E28-269B0362162D}" srcOrd="7" destOrd="0" presId="urn:microsoft.com/office/officeart/2011/layout/InterconnectedBlockProcess"/>
    <dgm:cxn modelId="{7830B4D3-1692-446A-B330-0A35B59AF206}" type="presParOf" srcId="{77248253-A6A0-4CEC-B341-013C54567C54}" destId="{41864BBC-D9C0-4CED-8187-D16A2634129F}" srcOrd="8" destOrd="0" presId="urn:microsoft.com/office/officeart/2011/layout/InterconnectedBlockProcess"/>
    <dgm:cxn modelId="{5D0FABC2-23AE-48B3-966B-84F27867FCF5}" type="presParOf" srcId="{77248253-A6A0-4CEC-B341-013C54567C54}" destId="{458691B8-B8F9-44C0-8E75-9660FF046BCE}" srcOrd="9" destOrd="0" presId="urn:microsoft.com/office/officeart/2011/layout/InterconnectedBlockProcess"/>
    <dgm:cxn modelId="{BCEA2BD5-A585-4334-B433-3239E79E5BE5}" type="presParOf" srcId="{458691B8-B8F9-44C0-8E75-9660FF046BCE}" destId="{4D1C1698-B98D-4718-855B-6E913BCC847F}" srcOrd="0" destOrd="0" presId="urn:microsoft.com/office/officeart/2011/layout/InterconnectedBlockProcess"/>
    <dgm:cxn modelId="{5A750E0E-5D76-4683-8928-A259C64B5CAB}" type="presParOf" srcId="{77248253-A6A0-4CEC-B341-013C54567C54}" destId="{B132C009-0909-49D2-8E89-D6B94219F900}" srcOrd="10" destOrd="0" presId="urn:microsoft.com/office/officeart/2011/layout/InterconnectedBlockProcess"/>
    <dgm:cxn modelId="{09C431C3-8675-4579-9AE8-415987847D1F}" type="presParOf" srcId="{77248253-A6A0-4CEC-B341-013C54567C54}" destId="{AE8C1A11-DABD-4C17-9DDF-E84F7FD41CCA}" srcOrd="11" destOrd="0" presId="urn:microsoft.com/office/officeart/2011/layout/InterconnectedBlockProcess"/>
    <dgm:cxn modelId="{5C0B3E05-373A-4979-A7E5-E5E214982BC8}" type="presParOf" srcId="{77248253-A6A0-4CEC-B341-013C54567C54}" destId="{63886530-681A-4F6F-8367-516644E99E40}" srcOrd="12" destOrd="0" presId="urn:microsoft.com/office/officeart/2011/layout/InterconnectedBlockProcess"/>
    <dgm:cxn modelId="{E01021BA-434C-4372-B272-CDD70C69F6DB}" type="presParOf" srcId="{63886530-681A-4F6F-8367-516644E99E40}" destId="{BF7F8886-EF39-4F60-8280-280B6A681A93}" srcOrd="0" destOrd="0" presId="urn:microsoft.com/office/officeart/2011/layout/InterconnectedBlockProcess"/>
    <dgm:cxn modelId="{45D77940-BBB6-45DC-8A59-AAB06A9AE59D}" type="presParOf" srcId="{77248253-A6A0-4CEC-B341-013C54567C54}" destId="{A62FF359-6C8F-4898-9A1B-A54990D4645D}" srcOrd="13" destOrd="0" presId="urn:microsoft.com/office/officeart/2011/layout/InterconnectedBlockProcess"/>
    <dgm:cxn modelId="{DBFE7906-6E26-4AD3-97D2-511B9321003F}" type="presParOf" srcId="{77248253-A6A0-4CEC-B341-013C54567C54}" destId="{7AC10DDC-BFF3-40B1-AC9C-0CEEC1985F27}" srcOrd="14" destOrd="0" presId="urn:microsoft.com/office/officeart/2011/layout/InterconnectedBlock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158FE8-DF54-4344-8C33-CFEA02417412}"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AU"/>
        </a:p>
      </dgm:t>
    </dgm:pt>
    <dgm:pt modelId="{FA98FFCE-0A09-4870-9E7F-A5CD92FA40B1}">
      <dgm:prSet/>
      <dgm:spPr/>
      <dgm:t>
        <a:bodyPr/>
        <a:lstStyle/>
        <a:p>
          <a:r>
            <a:rPr lang="en-US" baseline="0" dirty="0" smtClean="0"/>
            <a:t>Windows PowerShell is a Windows feature</a:t>
          </a:r>
          <a:endParaRPr lang="en-AU" dirty="0"/>
        </a:p>
      </dgm:t>
    </dgm:pt>
    <dgm:pt modelId="{E6CDBD91-94F4-474C-A97C-774657786C80}" type="parTrans" cxnId="{80CBBD86-F8D2-4B6E-B8A4-45947A531276}">
      <dgm:prSet/>
      <dgm:spPr/>
      <dgm:t>
        <a:bodyPr/>
        <a:lstStyle/>
        <a:p>
          <a:endParaRPr lang="en-AU"/>
        </a:p>
      </dgm:t>
    </dgm:pt>
    <dgm:pt modelId="{5E12487C-11AF-4F92-996F-5601D7A5CFB6}" type="sibTrans" cxnId="{80CBBD86-F8D2-4B6E-B8A4-45947A531276}">
      <dgm:prSet/>
      <dgm:spPr/>
      <dgm:t>
        <a:bodyPr/>
        <a:lstStyle/>
        <a:p>
          <a:endParaRPr lang="en-AU"/>
        </a:p>
      </dgm:t>
    </dgm:pt>
    <dgm:pt modelId="{DE931380-5C0F-4268-AA4F-9607CAD9E92B}">
      <dgm:prSet/>
      <dgm:spPr/>
      <dgm:t>
        <a:bodyPr/>
        <a:lstStyle/>
        <a:p>
          <a:r>
            <a:rPr lang="en-US" baseline="0" dirty="0" smtClean="0"/>
            <a:t>Windows PowerShell 4.0 </a:t>
          </a:r>
          <a:endParaRPr lang="en-AU" dirty="0"/>
        </a:p>
      </dgm:t>
    </dgm:pt>
    <dgm:pt modelId="{ACABA96D-94A0-4D35-8F89-8385E720F030}" type="parTrans" cxnId="{58F18C23-BE8D-45FE-9E1B-93C06719FE76}">
      <dgm:prSet/>
      <dgm:spPr/>
      <dgm:t>
        <a:bodyPr/>
        <a:lstStyle/>
        <a:p>
          <a:endParaRPr lang="en-AU"/>
        </a:p>
      </dgm:t>
    </dgm:pt>
    <dgm:pt modelId="{1FFD69DE-722A-4B0D-A456-820324E2C9DE}" type="sibTrans" cxnId="{58F18C23-BE8D-45FE-9E1B-93C06719FE76}">
      <dgm:prSet/>
      <dgm:spPr/>
      <dgm:t>
        <a:bodyPr/>
        <a:lstStyle/>
        <a:p>
          <a:endParaRPr lang="en-AU"/>
        </a:p>
      </dgm:t>
    </dgm:pt>
    <dgm:pt modelId="{9B9CB2CE-2DF2-4BF7-977A-4E0DB3D7F916}">
      <dgm:prSet/>
      <dgm:spPr/>
      <dgm:t>
        <a:bodyPr/>
        <a:lstStyle/>
        <a:p>
          <a:r>
            <a:rPr lang="en-US" smtClean="0"/>
            <a:t>Windows 8.1 </a:t>
          </a:r>
          <a:endParaRPr lang="en-AU"/>
        </a:p>
      </dgm:t>
    </dgm:pt>
    <dgm:pt modelId="{3E6A7656-735C-4A96-892E-AD4204B0743E}" type="parTrans" cxnId="{5758DA1B-25C0-4ED7-A40E-89473EDC74F8}">
      <dgm:prSet/>
      <dgm:spPr/>
      <dgm:t>
        <a:bodyPr/>
        <a:lstStyle/>
        <a:p>
          <a:endParaRPr lang="en-AU"/>
        </a:p>
      </dgm:t>
    </dgm:pt>
    <dgm:pt modelId="{ABE3F155-C198-4302-8C74-796B65EE70FE}" type="sibTrans" cxnId="{5758DA1B-25C0-4ED7-A40E-89473EDC74F8}">
      <dgm:prSet/>
      <dgm:spPr/>
      <dgm:t>
        <a:bodyPr/>
        <a:lstStyle/>
        <a:p>
          <a:endParaRPr lang="en-AU"/>
        </a:p>
      </dgm:t>
    </dgm:pt>
    <dgm:pt modelId="{A7A27FA1-80FC-4785-BEB2-6CE76CCA934A}">
      <dgm:prSet/>
      <dgm:spPr/>
      <dgm:t>
        <a:bodyPr/>
        <a:lstStyle/>
        <a:p>
          <a:r>
            <a:rPr lang="en-US" smtClean="0"/>
            <a:t>Windows Server 2012R2</a:t>
          </a:r>
          <a:endParaRPr lang="en-AU"/>
        </a:p>
      </dgm:t>
    </dgm:pt>
    <dgm:pt modelId="{1E110C96-EA6D-43C9-B654-5EB74D36FA87}" type="parTrans" cxnId="{1C050660-B0CB-47F3-AF0A-F023E42A7C77}">
      <dgm:prSet/>
      <dgm:spPr/>
      <dgm:t>
        <a:bodyPr/>
        <a:lstStyle/>
        <a:p>
          <a:endParaRPr lang="en-AU"/>
        </a:p>
      </dgm:t>
    </dgm:pt>
    <dgm:pt modelId="{8CA4BB40-3D69-4E51-B847-2121AF8E88DA}" type="sibTrans" cxnId="{1C050660-B0CB-47F3-AF0A-F023E42A7C77}">
      <dgm:prSet/>
      <dgm:spPr/>
      <dgm:t>
        <a:bodyPr/>
        <a:lstStyle/>
        <a:p>
          <a:endParaRPr lang="en-AU"/>
        </a:p>
      </dgm:t>
    </dgm:pt>
    <dgm:pt modelId="{2A228666-0D44-48D4-92E2-54C766754D0D}">
      <dgm:prSet/>
      <dgm:spPr/>
      <dgm:t>
        <a:bodyPr/>
        <a:lstStyle/>
        <a:p>
          <a:r>
            <a:rPr lang="en-US" baseline="0" smtClean="0"/>
            <a:t>Windows PowerShell 3.0 </a:t>
          </a:r>
          <a:endParaRPr lang="en-AU"/>
        </a:p>
      </dgm:t>
    </dgm:pt>
    <dgm:pt modelId="{277108BF-F09E-46C3-9889-88EE051A689B}" type="parTrans" cxnId="{A392A02A-B9C9-4703-A642-9F3951020C70}">
      <dgm:prSet/>
      <dgm:spPr/>
      <dgm:t>
        <a:bodyPr/>
        <a:lstStyle/>
        <a:p>
          <a:endParaRPr lang="en-AU"/>
        </a:p>
      </dgm:t>
    </dgm:pt>
    <dgm:pt modelId="{352B242E-D694-46E8-8EBA-10E4ED39D0A4}" type="sibTrans" cxnId="{A392A02A-B9C9-4703-A642-9F3951020C70}">
      <dgm:prSet/>
      <dgm:spPr/>
      <dgm:t>
        <a:bodyPr/>
        <a:lstStyle/>
        <a:p>
          <a:endParaRPr lang="en-AU"/>
        </a:p>
      </dgm:t>
    </dgm:pt>
    <dgm:pt modelId="{FDB3CB0D-3E2E-4FCB-964A-51F1018C9FAF}">
      <dgm:prSet/>
      <dgm:spPr/>
      <dgm:t>
        <a:bodyPr/>
        <a:lstStyle/>
        <a:p>
          <a:r>
            <a:rPr lang="en-US" smtClean="0"/>
            <a:t>Windows 8</a:t>
          </a:r>
          <a:endParaRPr lang="en-AU"/>
        </a:p>
      </dgm:t>
    </dgm:pt>
    <dgm:pt modelId="{E6831B9F-5217-4E3A-9E2A-093B27DC0B37}" type="parTrans" cxnId="{58C21F32-49E5-400F-925B-F888F88E1F87}">
      <dgm:prSet/>
      <dgm:spPr/>
      <dgm:t>
        <a:bodyPr/>
        <a:lstStyle/>
        <a:p>
          <a:endParaRPr lang="en-AU"/>
        </a:p>
      </dgm:t>
    </dgm:pt>
    <dgm:pt modelId="{6CCD9A9D-70F3-43ED-8E8A-B56D82C40C92}" type="sibTrans" cxnId="{58C21F32-49E5-400F-925B-F888F88E1F87}">
      <dgm:prSet/>
      <dgm:spPr/>
      <dgm:t>
        <a:bodyPr/>
        <a:lstStyle/>
        <a:p>
          <a:endParaRPr lang="en-AU"/>
        </a:p>
      </dgm:t>
    </dgm:pt>
    <dgm:pt modelId="{44D34CD8-8D98-48C0-B5DF-32C0858E440F}">
      <dgm:prSet/>
      <dgm:spPr/>
      <dgm:t>
        <a:bodyPr/>
        <a:lstStyle/>
        <a:p>
          <a:r>
            <a:rPr lang="en-US" smtClean="0"/>
            <a:t>Windows Server 2012</a:t>
          </a:r>
          <a:endParaRPr lang="en-AU"/>
        </a:p>
      </dgm:t>
    </dgm:pt>
    <dgm:pt modelId="{2C822F77-AE91-4FD0-93CA-BF6A67F3C8E1}" type="parTrans" cxnId="{3F82E268-D8DD-4FFF-85C8-17DCA5135FD0}">
      <dgm:prSet/>
      <dgm:spPr/>
      <dgm:t>
        <a:bodyPr/>
        <a:lstStyle/>
        <a:p>
          <a:endParaRPr lang="en-AU"/>
        </a:p>
      </dgm:t>
    </dgm:pt>
    <dgm:pt modelId="{A2F775DE-B541-452E-B175-16CDE5D26A03}" type="sibTrans" cxnId="{3F82E268-D8DD-4FFF-85C8-17DCA5135FD0}">
      <dgm:prSet/>
      <dgm:spPr/>
      <dgm:t>
        <a:bodyPr/>
        <a:lstStyle/>
        <a:p>
          <a:endParaRPr lang="en-AU"/>
        </a:p>
      </dgm:t>
    </dgm:pt>
    <dgm:pt modelId="{0702D7D7-F0AB-4DD3-944C-846D686BA264}">
      <dgm:prSet/>
      <dgm:spPr/>
      <dgm:t>
        <a:bodyPr/>
        <a:lstStyle/>
        <a:p>
          <a:r>
            <a:rPr lang="en-US" baseline="0" smtClean="0"/>
            <a:t>Windows PowerShell 2.0 </a:t>
          </a:r>
          <a:endParaRPr lang="en-AU"/>
        </a:p>
      </dgm:t>
    </dgm:pt>
    <dgm:pt modelId="{19680A82-4603-4145-8EF2-683FB96260D7}" type="parTrans" cxnId="{F4CCDF68-7FE2-4525-B76F-93554EF5D094}">
      <dgm:prSet/>
      <dgm:spPr/>
      <dgm:t>
        <a:bodyPr/>
        <a:lstStyle/>
        <a:p>
          <a:endParaRPr lang="en-AU"/>
        </a:p>
      </dgm:t>
    </dgm:pt>
    <dgm:pt modelId="{6EBD7FDA-1B22-498E-B94E-B33115FF1873}" type="sibTrans" cxnId="{F4CCDF68-7FE2-4525-B76F-93554EF5D094}">
      <dgm:prSet/>
      <dgm:spPr/>
      <dgm:t>
        <a:bodyPr/>
        <a:lstStyle/>
        <a:p>
          <a:endParaRPr lang="en-AU"/>
        </a:p>
      </dgm:t>
    </dgm:pt>
    <dgm:pt modelId="{38A177F9-3BFC-4E5E-8D16-E2E50B64D378}">
      <dgm:prSet/>
      <dgm:spPr/>
      <dgm:t>
        <a:bodyPr/>
        <a:lstStyle/>
        <a:p>
          <a:r>
            <a:rPr lang="en-US" smtClean="0"/>
            <a:t>Windows 7</a:t>
          </a:r>
          <a:endParaRPr lang="en-AU"/>
        </a:p>
      </dgm:t>
    </dgm:pt>
    <dgm:pt modelId="{9CE50002-0332-4CB2-9FEA-AEBC7106DB5D}" type="parTrans" cxnId="{A6644B2A-E69D-4C52-9913-979F0A337460}">
      <dgm:prSet/>
      <dgm:spPr/>
      <dgm:t>
        <a:bodyPr/>
        <a:lstStyle/>
        <a:p>
          <a:endParaRPr lang="en-AU"/>
        </a:p>
      </dgm:t>
    </dgm:pt>
    <dgm:pt modelId="{271DC71B-0607-4FE9-A142-236CECC98242}" type="sibTrans" cxnId="{A6644B2A-E69D-4C52-9913-979F0A337460}">
      <dgm:prSet/>
      <dgm:spPr/>
      <dgm:t>
        <a:bodyPr/>
        <a:lstStyle/>
        <a:p>
          <a:endParaRPr lang="en-AU"/>
        </a:p>
      </dgm:t>
    </dgm:pt>
    <dgm:pt modelId="{57A1F3D4-BA1E-45A9-9211-D0D3FC296DA9}">
      <dgm:prSet/>
      <dgm:spPr/>
      <dgm:t>
        <a:bodyPr/>
        <a:lstStyle/>
        <a:p>
          <a:r>
            <a:rPr lang="en-US" smtClean="0"/>
            <a:t>Windows Server 2008 R2</a:t>
          </a:r>
          <a:endParaRPr lang="en-AU"/>
        </a:p>
      </dgm:t>
    </dgm:pt>
    <dgm:pt modelId="{8A487025-D2FD-46DF-AC6F-CC67991FF2DB}" type="parTrans" cxnId="{9C478B74-FFF3-4465-9309-BAC54213A14A}">
      <dgm:prSet/>
      <dgm:spPr/>
      <dgm:t>
        <a:bodyPr/>
        <a:lstStyle/>
        <a:p>
          <a:endParaRPr lang="en-AU"/>
        </a:p>
      </dgm:t>
    </dgm:pt>
    <dgm:pt modelId="{D8078901-1A2E-4B9E-92C1-5F64DD78912B}" type="sibTrans" cxnId="{9C478B74-FFF3-4465-9309-BAC54213A14A}">
      <dgm:prSet/>
      <dgm:spPr/>
      <dgm:t>
        <a:bodyPr/>
        <a:lstStyle/>
        <a:p>
          <a:endParaRPr lang="en-AU"/>
        </a:p>
      </dgm:t>
    </dgm:pt>
    <dgm:pt modelId="{BD9EFBA0-CB06-46FD-9A57-0F1EFAB814C2}">
      <dgm:prSet/>
      <dgm:spPr/>
      <dgm:t>
        <a:bodyPr/>
        <a:lstStyle/>
        <a:p>
          <a:r>
            <a:rPr lang="en-US" baseline="0" smtClean="0"/>
            <a:t>Windows PowerShell 1.0 </a:t>
          </a:r>
          <a:endParaRPr lang="en-AU"/>
        </a:p>
      </dgm:t>
    </dgm:pt>
    <dgm:pt modelId="{7C625143-5FF7-4CE7-8B18-55E0AA615B56}" type="parTrans" cxnId="{402CB345-11C3-4E9F-863B-6D3D94372691}">
      <dgm:prSet/>
      <dgm:spPr/>
      <dgm:t>
        <a:bodyPr/>
        <a:lstStyle/>
        <a:p>
          <a:endParaRPr lang="en-AU"/>
        </a:p>
      </dgm:t>
    </dgm:pt>
    <dgm:pt modelId="{161B5E83-E3E1-40A0-8ED0-5AFA866BE58E}" type="sibTrans" cxnId="{402CB345-11C3-4E9F-863B-6D3D94372691}">
      <dgm:prSet/>
      <dgm:spPr/>
      <dgm:t>
        <a:bodyPr/>
        <a:lstStyle/>
        <a:p>
          <a:endParaRPr lang="en-AU"/>
        </a:p>
      </dgm:t>
    </dgm:pt>
    <dgm:pt modelId="{DB478B52-8099-495E-88EA-6B69F500D713}">
      <dgm:prSet/>
      <dgm:spPr/>
      <dgm:t>
        <a:bodyPr/>
        <a:lstStyle/>
        <a:p>
          <a:r>
            <a:rPr lang="en-US" smtClean="0"/>
            <a:t>Windows Server 2008</a:t>
          </a:r>
          <a:endParaRPr lang="en-AU"/>
        </a:p>
      </dgm:t>
    </dgm:pt>
    <dgm:pt modelId="{784E77DD-9A36-489C-B69C-5B175BF3EA64}" type="parTrans" cxnId="{2BF94E09-6031-4C23-AA92-972823602150}">
      <dgm:prSet/>
      <dgm:spPr/>
      <dgm:t>
        <a:bodyPr/>
        <a:lstStyle/>
        <a:p>
          <a:endParaRPr lang="en-AU"/>
        </a:p>
      </dgm:t>
    </dgm:pt>
    <dgm:pt modelId="{F164B2D9-5F24-4DF3-8C7C-3CF1EBE95177}" type="sibTrans" cxnId="{2BF94E09-6031-4C23-AA92-972823602150}">
      <dgm:prSet/>
      <dgm:spPr/>
      <dgm:t>
        <a:bodyPr/>
        <a:lstStyle/>
        <a:p>
          <a:endParaRPr lang="en-AU"/>
        </a:p>
      </dgm:t>
    </dgm:pt>
    <dgm:pt modelId="{E5284630-CB60-4458-B529-1BB72368743B}" type="pres">
      <dgm:prSet presAssocID="{D2158FE8-DF54-4344-8C33-CFEA02417412}" presName="Name0" presStyleCnt="0">
        <dgm:presLayoutVars>
          <dgm:dir/>
          <dgm:animLvl val="lvl"/>
          <dgm:resizeHandles val="exact"/>
        </dgm:presLayoutVars>
      </dgm:prSet>
      <dgm:spPr/>
      <dgm:t>
        <a:bodyPr/>
        <a:lstStyle/>
        <a:p>
          <a:endParaRPr lang="en-AU"/>
        </a:p>
      </dgm:t>
    </dgm:pt>
    <dgm:pt modelId="{81D858A5-EE92-4BE5-A7A3-9DB1A9159555}" type="pres">
      <dgm:prSet presAssocID="{FA98FFCE-0A09-4870-9E7F-A5CD92FA40B1}" presName="linNode" presStyleCnt="0"/>
      <dgm:spPr/>
    </dgm:pt>
    <dgm:pt modelId="{503A56B7-8031-4FFE-868F-648D82BF4072}" type="pres">
      <dgm:prSet presAssocID="{FA98FFCE-0A09-4870-9E7F-A5CD92FA40B1}" presName="parentText" presStyleLbl="node1" presStyleIdx="0" presStyleCnt="5" custScaleX="277778">
        <dgm:presLayoutVars>
          <dgm:chMax val="1"/>
          <dgm:bulletEnabled val="1"/>
        </dgm:presLayoutVars>
      </dgm:prSet>
      <dgm:spPr>
        <a:prstGeom prst="rect">
          <a:avLst/>
        </a:prstGeom>
      </dgm:spPr>
      <dgm:t>
        <a:bodyPr/>
        <a:lstStyle/>
        <a:p>
          <a:endParaRPr lang="en-AU"/>
        </a:p>
      </dgm:t>
    </dgm:pt>
    <dgm:pt modelId="{71B2437C-F066-44EB-945F-1427A915F4F2}" type="pres">
      <dgm:prSet presAssocID="{5E12487C-11AF-4F92-996F-5601D7A5CFB6}" presName="sp" presStyleCnt="0"/>
      <dgm:spPr/>
    </dgm:pt>
    <dgm:pt modelId="{3C34D506-47A5-4520-A8BB-7245B2D3538D}" type="pres">
      <dgm:prSet presAssocID="{DE931380-5C0F-4268-AA4F-9607CAD9E92B}" presName="linNode" presStyleCnt="0"/>
      <dgm:spPr/>
    </dgm:pt>
    <dgm:pt modelId="{1748EA0A-3155-4C6C-BADC-F328C904FDEA}" type="pres">
      <dgm:prSet presAssocID="{DE931380-5C0F-4268-AA4F-9607CAD9E92B}" presName="parentText" presStyleLbl="node1" presStyleIdx="1" presStyleCnt="5">
        <dgm:presLayoutVars>
          <dgm:chMax val="1"/>
          <dgm:bulletEnabled val="1"/>
        </dgm:presLayoutVars>
      </dgm:prSet>
      <dgm:spPr>
        <a:prstGeom prst="rect">
          <a:avLst/>
        </a:prstGeom>
      </dgm:spPr>
      <dgm:t>
        <a:bodyPr/>
        <a:lstStyle/>
        <a:p>
          <a:endParaRPr lang="en-AU"/>
        </a:p>
      </dgm:t>
    </dgm:pt>
    <dgm:pt modelId="{0A17B01E-B76D-487F-8DF3-44582ABBF3E4}" type="pres">
      <dgm:prSet presAssocID="{DE931380-5C0F-4268-AA4F-9607CAD9E92B}" presName="descendantText" presStyleLbl="alignAccFollowNode1" presStyleIdx="0" presStyleCnt="4">
        <dgm:presLayoutVars>
          <dgm:bulletEnabled val="1"/>
        </dgm:presLayoutVars>
      </dgm:prSet>
      <dgm:spPr>
        <a:prstGeom prst="rect">
          <a:avLst/>
        </a:prstGeom>
      </dgm:spPr>
      <dgm:t>
        <a:bodyPr/>
        <a:lstStyle/>
        <a:p>
          <a:endParaRPr lang="en-AU"/>
        </a:p>
      </dgm:t>
    </dgm:pt>
    <dgm:pt modelId="{7DC81685-5427-495E-A772-23DCDE84327D}" type="pres">
      <dgm:prSet presAssocID="{1FFD69DE-722A-4B0D-A456-820324E2C9DE}" presName="sp" presStyleCnt="0"/>
      <dgm:spPr/>
    </dgm:pt>
    <dgm:pt modelId="{05568FF2-E755-49D3-ACC1-E5099E1B3296}" type="pres">
      <dgm:prSet presAssocID="{2A228666-0D44-48D4-92E2-54C766754D0D}" presName="linNode" presStyleCnt="0"/>
      <dgm:spPr/>
    </dgm:pt>
    <dgm:pt modelId="{6F879473-FFEC-4BFB-8DDC-4594AE96019F}" type="pres">
      <dgm:prSet presAssocID="{2A228666-0D44-48D4-92E2-54C766754D0D}" presName="parentText" presStyleLbl="node1" presStyleIdx="2" presStyleCnt="5">
        <dgm:presLayoutVars>
          <dgm:chMax val="1"/>
          <dgm:bulletEnabled val="1"/>
        </dgm:presLayoutVars>
      </dgm:prSet>
      <dgm:spPr>
        <a:prstGeom prst="rect">
          <a:avLst/>
        </a:prstGeom>
      </dgm:spPr>
      <dgm:t>
        <a:bodyPr/>
        <a:lstStyle/>
        <a:p>
          <a:endParaRPr lang="en-AU"/>
        </a:p>
      </dgm:t>
    </dgm:pt>
    <dgm:pt modelId="{CF819541-C2E4-4E75-9F43-4A223E1C8EBB}" type="pres">
      <dgm:prSet presAssocID="{2A228666-0D44-48D4-92E2-54C766754D0D}" presName="descendantText" presStyleLbl="alignAccFollowNode1" presStyleIdx="1" presStyleCnt="4">
        <dgm:presLayoutVars>
          <dgm:bulletEnabled val="1"/>
        </dgm:presLayoutVars>
      </dgm:prSet>
      <dgm:spPr>
        <a:prstGeom prst="rect">
          <a:avLst/>
        </a:prstGeom>
      </dgm:spPr>
      <dgm:t>
        <a:bodyPr/>
        <a:lstStyle/>
        <a:p>
          <a:endParaRPr lang="en-AU"/>
        </a:p>
      </dgm:t>
    </dgm:pt>
    <dgm:pt modelId="{140A2389-8EFC-4963-A083-24C3DA44B497}" type="pres">
      <dgm:prSet presAssocID="{352B242E-D694-46E8-8EBA-10E4ED39D0A4}" presName="sp" presStyleCnt="0"/>
      <dgm:spPr/>
    </dgm:pt>
    <dgm:pt modelId="{CE3FB4DB-5BC2-40C7-A340-7C211067FAF4}" type="pres">
      <dgm:prSet presAssocID="{0702D7D7-F0AB-4DD3-944C-846D686BA264}" presName="linNode" presStyleCnt="0"/>
      <dgm:spPr/>
    </dgm:pt>
    <dgm:pt modelId="{C611A6E2-D8A6-4AE9-B134-F2F49E25493A}" type="pres">
      <dgm:prSet presAssocID="{0702D7D7-F0AB-4DD3-944C-846D686BA264}" presName="parentText" presStyleLbl="node1" presStyleIdx="3" presStyleCnt="5">
        <dgm:presLayoutVars>
          <dgm:chMax val="1"/>
          <dgm:bulletEnabled val="1"/>
        </dgm:presLayoutVars>
      </dgm:prSet>
      <dgm:spPr>
        <a:prstGeom prst="rect">
          <a:avLst/>
        </a:prstGeom>
      </dgm:spPr>
      <dgm:t>
        <a:bodyPr/>
        <a:lstStyle/>
        <a:p>
          <a:endParaRPr lang="en-AU"/>
        </a:p>
      </dgm:t>
    </dgm:pt>
    <dgm:pt modelId="{B78FD06F-C4DC-4B7E-9CA9-A801466BDA64}" type="pres">
      <dgm:prSet presAssocID="{0702D7D7-F0AB-4DD3-944C-846D686BA264}" presName="descendantText" presStyleLbl="alignAccFollowNode1" presStyleIdx="2" presStyleCnt="4">
        <dgm:presLayoutVars>
          <dgm:bulletEnabled val="1"/>
        </dgm:presLayoutVars>
      </dgm:prSet>
      <dgm:spPr>
        <a:prstGeom prst="rect">
          <a:avLst/>
        </a:prstGeom>
      </dgm:spPr>
      <dgm:t>
        <a:bodyPr/>
        <a:lstStyle/>
        <a:p>
          <a:endParaRPr lang="en-AU"/>
        </a:p>
      </dgm:t>
    </dgm:pt>
    <dgm:pt modelId="{513E11E3-874E-4D74-B845-3B20BF71B9DB}" type="pres">
      <dgm:prSet presAssocID="{6EBD7FDA-1B22-498E-B94E-B33115FF1873}" presName="sp" presStyleCnt="0"/>
      <dgm:spPr/>
    </dgm:pt>
    <dgm:pt modelId="{06554900-62F7-4EC5-A0E9-3FEFDD45E849}" type="pres">
      <dgm:prSet presAssocID="{BD9EFBA0-CB06-46FD-9A57-0F1EFAB814C2}" presName="linNode" presStyleCnt="0"/>
      <dgm:spPr/>
    </dgm:pt>
    <dgm:pt modelId="{45808100-8D0C-49AA-8FD6-CDD5C9598025}" type="pres">
      <dgm:prSet presAssocID="{BD9EFBA0-CB06-46FD-9A57-0F1EFAB814C2}" presName="parentText" presStyleLbl="node1" presStyleIdx="4" presStyleCnt="5">
        <dgm:presLayoutVars>
          <dgm:chMax val="1"/>
          <dgm:bulletEnabled val="1"/>
        </dgm:presLayoutVars>
      </dgm:prSet>
      <dgm:spPr>
        <a:prstGeom prst="rect">
          <a:avLst/>
        </a:prstGeom>
      </dgm:spPr>
      <dgm:t>
        <a:bodyPr/>
        <a:lstStyle/>
        <a:p>
          <a:endParaRPr lang="en-AU"/>
        </a:p>
      </dgm:t>
    </dgm:pt>
    <dgm:pt modelId="{716A5442-FB28-4EB7-9497-5F4B7D717F18}" type="pres">
      <dgm:prSet presAssocID="{BD9EFBA0-CB06-46FD-9A57-0F1EFAB814C2}" presName="descendantText" presStyleLbl="alignAccFollowNode1" presStyleIdx="3" presStyleCnt="4">
        <dgm:presLayoutVars>
          <dgm:bulletEnabled val="1"/>
        </dgm:presLayoutVars>
      </dgm:prSet>
      <dgm:spPr>
        <a:prstGeom prst="rect">
          <a:avLst/>
        </a:prstGeom>
      </dgm:spPr>
      <dgm:t>
        <a:bodyPr/>
        <a:lstStyle/>
        <a:p>
          <a:endParaRPr lang="en-AU"/>
        </a:p>
      </dgm:t>
    </dgm:pt>
  </dgm:ptLst>
  <dgm:cxnLst>
    <dgm:cxn modelId="{E7447B3C-649B-4EF3-BE99-88DE2696323D}" type="presOf" srcId="{9B9CB2CE-2DF2-4BF7-977A-4E0DB3D7F916}" destId="{0A17B01E-B76D-487F-8DF3-44582ABBF3E4}" srcOrd="0" destOrd="0" presId="urn:microsoft.com/office/officeart/2005/8/layout/vList5"/>
    <dgm:cxn modelId="{C67350A8-737B-4097-9857-AE5AA36EB5F3}" type="presOf" srcId="{BD9EFBA0-CB06-46FD-9A57-0F1EFAB814C2}" destId="{45808100-8D0C-49AA-8FD6-CDD5C9598025}" srcOrd="0" destOrd="0" presId="urn:microsoft.com/office/officeart/2005/8/layout/vList5"/>
    <dgm:cxn modelId="{61BE7122-FC89-40C0-8F55-E7FFF230921E}" type="presOf" srcId="{DE931380-5C0F-4268-AA4F-9607CAD9E92B}" destId="{1748EA0A-3155-4C6C-BADC-F328C904FDEA}" srcOrd="0" destOrd="0" presId="urn:microsoft.com/office/officeart/2005/8/layout/vList5"/>
    <dgm:cxn modelId="{1C050660-B0CB-47F3-AF0A-F023E42A7C77}" srcId="{DE931380-5C0F-4268-AA4F-9607CAD9E92B}" destId="{A7A27FA1-80FC-4785-BEB2-6CE76CCA934A}" srcOrd="1" destOrd="0" parTransId="{1E110C96-EA6D-43C9-B654-5EB74D36FA87}" sibTransId="{8CA4BB40-3D69-4E51-B847-2121AF8E88DA}"/>
    <dgm:cxn modelId="{D1839CB5-05E0-44AE-BC2A-C41B45900978}" type="presOf" srcId="{44D34CD8-8D98-48C0-B5DF-32C0858E440F}" destId="{CF819541-C2E4-4E75-9F43-4A223E1C8EBB}" srcOrd="0" destOrd="1" presId="urn:microsoft.com/office/officeart/2005/8/layout/vList5"/>
    <dgm:cxn modelId="{3F82E268-D8DD-4FFF-85C8-17DCA5135FD0}" srcId="{2A228666-0D44-48D4-92E2-54C766754D0D}" destId="{44D34CD8-8D98-48C0-B5DF-32C0858E440F}" srcOrd="1" destOrd="0" parTransId="{2C822F77-AE91-4FD0-93CA-BF6A67F3C8E1}" sibTransId="{A2F775DE-B541-452E-B175-16CDE5D26A03}"/>
    <dgm:cxn modelId="{58F18C23-BE8D-45FE-9E1B-93C06719FE76}" srcId="{D2158FE8-DF54-4344-8C33-CFEA02417412}" destId="{DE931380-5C0F-4268-AA4F-9607CAD9E92B}" srcOrd="1" destOrd="0" parTransId="{ACABA96D-94A0-4D35-8F89-8385E720F030}" sibTransId="{1FFD69DE-722A-4B0D-A456-820324E2C9DE}"/>
    <dgm:cxn modelId="{80CBBD86-F8D2-4B6E-B8A4-45947A531276}" srcId="{D2158FE8-DF54-4344-8C33-CFEA02417412}" destId="{FA98FFCE-0A09-4870-9E7F-A5CD92FA40B1}" srcOrd="0" destOrd="0" parTransId="{E6CDBD91-94F4-474C-A97C-774657786C80}" sibTransId="{5E12487C-11AF-4F92-996F-5601D7A5CFB6}"/>
    <dgm:cxn modelId="{58C21F32-49E5-400F-925B-F888F88E1F87}" srcId="{2A228666-0D44-48D4-92E2-54C766754D0D}" destId="{FDB3CB0D-3E2E-4FCB-964A-51F1018C9FAF}" srcOrd="0" destOrd="0" parTransId="{E6831B9F-5217-4E3A-9E2A-093B27DC0B37}" sibTransId="{6CCD9A9D-70F3-43ED-8E8A-B56D82C40C92}"/>
    <dgm:cxn modelId="{2ED30396-7B40-47E9-819A-0AAD5E67C677}" type="presOf" srcId="{DB478B52-8099-495E-88EA-6B69F500D713}" destId="{716A5442-FB28-4EB7-9497-5F4B7D717F18}" srcOrd="0" destOrd="0" presId="urn:microsoft.com/office/officeart/2005/8/layout/vList5"/>
    <dgm:cxn modelId="{64DC087E-74C5-4D1D-BE46-5D0516E167CF}" type="presOf" srcId="{FA98FFCE-0A09-4870-9E7F-A5CD92FA40B1}" destId="{503A56B7-8031-4FFE-868F-648D82BF4072}" srcOrd="0" destOrd="0" presId="urn:microsoft.com/office/officeart/2005/8/layout/vList5"/>
    <dgm:cxn modelId="{659A0531-4E21-4FD4-968E-6FF77876B0F3}" type="presOf" srcId="{A7A27FA1-80FC-4785-BEB2-6CE76CCA934A}" destId="{0A17B01E-B76D-487F-8DF3-44582ABBF3E4}" srcOrd="0" destOrd="1" presId="urn:microsoft.com/office/officeart/2005/8/layout/vList5"/>
    <dgm:cxn modelId="{402CB345-11C3-4E9F-863B-6D3D94372691}" srcId="{D2158FE8-DF54-4344-8C33-CFEA02417412}" destId="{BD9EFBA0-CB06-46FD-9A57-0F1EFAB814C2}" srcOrd="4" destOrd="0" parTransId="{7C625143-5FF7-4CE7-8B18-55E0AA615B56}" sibTransId="{161B5E83-E3E1-40A0-8ED0-5AFA866BE58E}"/>
    <dgm:cxn modelId="{5758DA1B-25C0-4ED7-A40E-89473EDC74F8}" srcId="{DE931380-5C0F-4268-AA4F-9607CAD9E92B}" destId="{9B9CB2CE-2DF2-4BF7-977A-4E0DB3D7F916}" srcOrd="0" destOrd="0" parTransId="{3E6A7656-735C-4A96-892E-AD4204B0743E}" sibTransId="{ABE3F155-C198-4302-8C74-796B65EE70FE}"/>
    <dgm:cxn modelId="{3D325E70-BBD1-4202-AB6D-353BA1533ED8}" type="presOf" srcId="{0702D7D7-F0AB-4DD3-944C-846D686BA264}" destId="{C611A6E2-D8A6-4AE9-B134-F2F49E25493A}" srcOrd="0" destOrd="0" presId="urn:microsoft.com/office/officeart/2005/8/layout/vList5"/>
    <dgm:cxn modelId="{F23AE4F9-D64C-4B00-BAA5-A680E4E49072}" type="presOf" srcId="{D2158FE8-DF54-4344-8C33-CFEA02417412}" destId="{E5284630-CB60-4458-B529-1BB72368743B}" srcOrd="0" destOrd="0" presId="urn:microsoft.com/office/officeart/2005/8/layout/vList5"/>
    <dgm:cxn modelId="{F46125F4-959D-472C-9994-7BF82891E4FF}" type="presOf" srcId="{57A1F3D4-BA1E-45A9-9211-D0D3FC296DA9}" destId="{B78FD06F-C4DC-4B7E-9CA9-A801466BDA64}" srcOrd="0" destOrd="1" presId="urn:microsoft.com/office/officeart/2005/8/layout/vList5"/>
    <dgm:cxn modelId="{F4CCDF68-7FE2-4525-B76F-93554EF5D094}" srcId="{D2158FE8-DF54-4344-8C33-CFEA02417412}" destId="{0702D7D7-F0AB-4DD3-944C-846D686BA264}" srcOrd="3" destOrd="0" parTransId="{19680A82-4603-4145-8EF2-683FB96260D7}" sibTransId="{6EBD7FDA-1B22-498E-B94E-B33115FF1873}"/>
    <dgm:cxn modelId="{2BF94E09-6031-4C23-AA92-972823602150}" srcId="{BD9EFBA0-CB06-46FD-9A57-0F1EFAB814C2}" destId="{DB478B52-8099-495E-88EA-6B69F500D713}" srcOrd="0" destOrd="0" parTransId="{784E77DD-9A36-489C-B69C-5B175BF3EA64}" sibTransId="{F164B2D9-5F24-4DF3-8C7C-3CF1EBE95177}"/>
    <dgm:cxn modelId="{A392A02A-B9C9-4703-A642-9F3951020C70}" srcId="{D2158FE8-DF54-4344-8C33-CFEA02417412}" destId="{2A228666-0D44-48D4-92E2-54C766754D0D}" srcOrd="2" destOrd="0" parTransId="{277108BF-F09E-46C3-9889-88EE051A689B}" sibTransId="{352B242E-D694-46E8-8EBA-10E4ED39D0A4}"/>
    <dgm:cxn modelId="{49F6AB3F-7875-4385-B4F3-07066ECB034A}" type="presOf" srcId="{38A177F9-3BFC-4E5E-8D16-E2E50B64D378}" destId="{B78FD06F-C4DC-4B7E-9CA9-A801466BDA64}" srcOrd="0" destOrd="0" presId="urn:microsoft.com/office/officeart/2005/8/layout/vList5"/>
    <dgm:cxn modelId="{9C478B74-FFF3-4465-9309-BAC54213A14A}" srcId="{0702D7D7-F0AB-4DD3-944C-846D686BA264}" destId="{57A1F3D4-BA1E-45A9-9211-D0D3FC296DA9}" srcOrd="1" destOrd="0" parTransId="{8A487025-D2FD-46DF-AC6F-CC67991FF2DB}" sibTransId="{D8078901-1A2E-4B9E-92C1-5F64DD78912B}"/>
    <dgm:cxn modelId="{A6644B2A-E69D-4C52-9913-979F0A337460}" srcId="{0702D7D7-F0AB-4DD3-944C-846D686BA264}" destId="{38A177F9-3BFC-4E5E-8D16-E2E50B64D378}" srcOrd="0" destOrd="0" parTransId="{9CE50002-0332-4CB2-9FEA-AEBC7106DB5D}" sibTransId="{271DC71B-0607-4FE9-A142-236CECC98242}"/>
    <dgm:cxn modelId="{56F89119-F033-4534-80FB-888F9ACD75DA}" type="presOf" srcId="{2A228666-0D44-48D4-92E2-54C766754D0D}" destId="{6F879473-FFEC-4BFB-8DDC-4594AE96019F}" srcOrd="0" destOrd="0" presId="urn:microsoft.com/office/officeart/2005/8/layout/vList5"/>
    <dgm:cxn modelId="{5C289206-FA7A-4171-94EC-92676E73DCEC}" type="presOf" srcId="{FDB3CB0D-3E2E-4FCB-964A-51F1018C9FAF}" destId="{CF819541-C2E4-4E75-9F43-4A223E1C8EBB}" srcOrd="0" destOrd="0" presId="urn:microsoft.com/office/officeart/2005/8/layout/vList5"/>
    <dgm:cxn modelId="{E721477C-CCD8-4D9A-813E-76C56A769828}" type="presParOf" srcId="{E5284630-CB60-4458-B529-1BB72368743B}" destId="{81D858A5-EE92-4BE5-A7A3-9DB1A9159555}" srcOrd="0" destOrd="0" presId="urn:microsoft.com/office/officeart/2005/8/layout/vList5"/>
    <dgm:cxn modelId="{0402FD07-3D7A-4732-86F8-FB26466714EB}" type="presParOf" srcId="{81D858A5-EE92-4BE5-A7A3-9DB1A9159555}" destId="{503A56B7-8031-4FFE-868F-648D82BF4072}" srcOrd="0" destOrd="0" presId="urn:microsoft.com/office/officeart/2005/8/layout/vList5"/>
    <dgm:cxn modelId="{E8ADF85A-77CE-406C-9D6C-5FFB5A0133AE}" type="presParOf" srcId="{E5284630-CB60-4458-B529-1BB72368743B}" destId="{71B2437C-F066-44EB-945F-1427A915F4F2}" srcOrd="1" destOrd="0" presId="urn:microsoft.com/office/officeart/2005/8/layout/vList5"/>
    <dgm:cxn modelId="{062E915E-92CB-4227-8DEB-CCC43D574F1A}" type="presParOf" srcId="{E5284630-CB60-4458-B529-1BB72368743B}" destId="{3C34D506-47A5-4520-A8BB-7245B2D3538D}" srcOrd="2" destOrd="0" presId="urn:microsoft.com/office/officeart/2005/8/layout/vList5"/>
    <dgm:cxn modelId="{53E7854C-C4F3-4C48-ACCD-D8760A6CCAD8}" type="presParOf" srcId="{3C34D506-47A5-4520-A8BB-7245B2D3538D}" destId="{1748EA0A-3155-4C6C-BADC-F328C904FDEA}" srcOrd="0" destOrd="0" presId="urn:microsoft.com/office/officeart/2005/8/layout/vList5"/>
    <dgm:cxn modelId="{06EE1D35-0304-4EA1-A207-048723F77CF5}" type="presParOf" srcId="{3C34D506-47A5-4520-A8BB-7245B2D3538D}" destId="{0A17B01E-B76D-487F-8DF3-44582ABBF3E4}" srcOrd="1" destOrd="0" presId="urn:microsoft.com/office/officeart/2005/8/layout/vList5"/>
    <dgm:cxn modelId="{C42FC3DE-B853-40C8-B173-0808D08251A1}" type="presParOf" srcId="{E5284630-CB60-4458-B529-1BB72368743B}" destId="{7DC81685-5427-495E-A772-23DCDE84327D}" srcOrd="3" destOrd="0" presId="urn:microsoft.com/office/officeart/2005/8/layout/vList5"/>
    <dgm:cxn modelId="{15A3C42E-73CF-4B3A-8B50-FBCCC174ED71}" type="presParOf" srcId="{E5284630-CB60-4458-B529-1BB72368743B}" destId="{05568FF2-E755-49D3-ACC1-E5099E1B3296}" srcOrd="4" destOrd="0" presId="urn:microsoft.com/office/officeart/2005/8/layout/vList5"/>
    <dgm:cxn modelId="{BDE490C7-E898-4A73-BE5F-991F098275D5}" type="presParOf" srcId="{05568FF2-E755-49D3-ACC1-E5099E1B3296}" destId="{6F879473-FFEC-4BFB-8DDC-4594AE96019F}" srcOrd="0" destOrd="0" presId="urn:microsoft.com/office/officeart/2005/8/layout/vList5"/>
    <dgm:cxn modelId="{B0F3417F-7051-430A-8E33-1E4C7745DBEC}" type="presParOf" srcId="{05568FF2-E755-49D3-ACC1-E5099E1B3296}" destId="{CF819541-C2E4-4E75-9F43-4A223E1C8EBB}" srcOrd="1" destOrd="0" presId="urn:microsoft.com/office/officeart/2005/8/layout/vList5"/>
    <dgm:cxn modelId="{F19A3809-0703-473F-B52E-69723915D135}" type="presParOf" srcId="{E5284630-CB60-4458-B529-1BB72368743B}" destId="{140A2389-8EFC-4963-A083-24C3DA44B497}" srcOrd="5" destOrd="0" presId="urn:microsoft.com/office/officeart/2005/8/layout/vList5"/>
    <dgm:cxn modelId="{945872A5-D44A-44F0-ADF0-F70229F1FBCB}" type="presParOf" srcId="{E5284630-CB60-4458-B529-1BB72368743B}" destId="{CE3FB4DB-5BC2-40C7-A340-7C211067FAF4}" srcOrd="6" destOrd="0" presId="urn:microsoft.com/office/officeart/2005/8/layout/vList5"/>
    <dgm:cxn modelId="{59333F3D-8216-4857-B898-887B66E00F9B}" type="presParOf" srcId="{CE3FB4DB-5BC2-40C7-A340-7C211067FAF4}" destId="{C611A6E2-D8A6-4AE9-B134-F2F49E25493A}" srcOrd="0" destOrd="0" presId="urn:microsoft.com/office/officeart/2005/8/layout/vList5"/>
    <dgm:cxn modelId="{8A9F0712-7A88-49E6-BE43-8F95ABF8587A}" type="presParOf" srcId="{CE3FB4DB-5BC2-40C7-A340-7C211067FAF4}" destId="{B78FD06F-C4DC-4B7E-9CA9-A801466BDA64}" srcOrd="1" destOrd="0" presId="urn:microsoft.com/office/officeart/2005/8/layout/vList5"/>
    <dgm:cxn modelId="{BD55BBFB-2989-4C51-9626-3F50AAD2BDB0}" type="presParOf" srcId="{E5284630-CB60-4458-B529-1BB72368743B}" destId="{513E11E3-874E-4D74-B845-3B20BF71B9DB}" srcOrd="7" destOrd="0" presId="urn:microsoft.com/office/officeart/2005/8/layout/vList5"/>
    <dgm:cxn modelId="{1A0045B5-FA4C-401F-8DA9-261740740461}" type="presParOf" srcId="{E5284630-CB60-4458-B529-1BB72368743B}" destId="{06554900-62F7-4EC5-A0E9-3FEFDD45E849}" srcOrd="8" destOrd="0" presId="urn:microsoft.com/office/officeart/2005/8/layout/vList5"/>
    <dgm:cxn modelId="{B3602DF4-AB28-4E63-B6AE-04AC9584DBBC}" type="presParOf" srcId="{06554900-62F7-4EC5-A0E9-3FEFDD45E849}" destId="{45808100-8D0C-49AA-8FD6-CDD5C9598025}" srcOrd="0" destOrd="0" presId="urn:microsoft.com/office/officeart/2005/8/layout/vList5"/>
    <dgm:cxn modelId="{73469D6E-2781-495F-BCFF-1FDA0B2A8E78}" type="presParOf" srcId="{06554900-62F7-4EC5-A0E9-3FEFDD45E849}" destId="{716A5442-FB28-4EB7-9497-5F4B7D717F1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997252-CC3B-4FE9-A001-58867FE29C23}" type="doc">
      <dgm:prSet loTypeId="urn:microsoft.com/office/officeart/2005/8/layout/radial2" loCatId="relationship" qsTypeId="urn:microsoft.com/office/officeart/2005/8/quickstyle/simple1" qsCatId="simple" csTypeId="urn:microsoft.com/office/officeart/2005/8/colors/accent1_5" csCatId="accent1" phldr="1"/>
      <dgm:spPr/>
      <dgm:t>
        <a:bodyPr/>
        <a:lstStyle/>
        <a:p>
          <a:endParaRPr lang="en-US"/>
        </a:p>
      </dgm:t>
    </dgm:pt>
    <dgm:pt modelId="{9CFDED43-7227-433C-8699-4FB521701610}">
      <dgm:prSet phldrT="[Text]"/>
      <dgm:spPr/>
      <dgm:t>
        <a:bodyPr/>
        <a:lstStyle/>
        <a:p>
          <a:r>
            <a:rPr lang="en-US" dirty="0" err="1" smtClean="0"/>
            <a:t>.Net</a:t>
          </a:r>
          <a:r>
            <a:rPr lang="en-US" smtClean="0"/>
            <a:t> Framework</a:t>
          </a:r>
          <a:endParaRPr lang="en-US" dirty="0"/>
        </a:p>
      </dgm:t>
    </dgm:pt>
    <dgm:pt modelId="{725BE447-CDFF-44BD-A6DC-3EA69A8D01BA}" type="parTrans" cxnId="{AF851724-BA25-47B4-996D-30E397D2900C}">
      <dgm:prSet/>
      <dgm:spPr/>
      <dgm:t>
        <a:bodyPr/>
        <a:lstStyle/>
        <a:p>
          <a:endParaRPr lang="en-US">
            <a:solidFill>
              <a:schemeClr val="bg1"/>
            </a:solidFill>
          </a:endParaRPr>
        </a:p>
      </dgm:t>
    </dgm:pt>
    <dgm:pt modelId="{99376701-B535-4810-B668-EC5F6F482406}" type="sibTrans" cxnId="{AF851724-BA25-47B4-996D-30E397D2900C}">
      <dgm:prSet/>
      <dgm:spPr/>
      <dgm:t>
        <a:bodyPr/>
        <a:lstStyle/>
        <a:p>
          <a:endParaRPr lang="en-US">
            <a:solidFill>
              <a:schemeClr val="bg1"/>
            </a:solidFill>
          </a:endParaRPr>
        </a:p>
      </dgm:t>
    </dgm:pt>
    <dgm:pt modelId="{B977290A-3BC4-413D-B8A5-0D4FE456A6CF}">
      <dgm:prSet phldrT="[Text]"/>
      <dgm:spPr/>
      <dgm:t>
        <a:bodyPr/>
        <a:lstStyle/>
        <a:p>
          <a:r>
            <a:rPr lang="en-US" dirty="0" err="1" smtClean="0">
              <a:solidFill>
                <a:schemeClr val="bg1"/>
              </a:solidFill>
              <a:latin typeface="Segoe UI Light" panose="020B0502040204020203" pitchFamily="34" charset="0"/>
              <a:cs typeface="Segoe UI Light" panose="020B0502040204020203" pitchFamily="34" charset="0"/>
            </a:rPr>
            <a:t>.Net</a:t>
          </a:r>
          <a:r>
            <a:rPr lang="en-US" dirty="0" smtClean="0">
              <a:solidFill>
                <a:schemeClr val="bg1"/>
              </a:solidFill>
              <a:latin typeface="Segoe UI Light" panose="020B0502040204020203" pitchFamily="34" charset="0"/>
              <a:cs typeface="Segoe UI Light" panose="020B0502040204020203" pitchFamily="34" charset="0"/>
            </a:rPr>
            <a:t> Framework v4.5</a:t>
          </a:r>
          <a:endParaRPr lang="en-US" dirty="0">
            <a:solidFill>
              <a:schemeClr val="bg1"/>
            </a:solidFill>
            <a:latin typeface="Segoe UI Light" panose="020B0502040204020203" pitchFamily="34" charset="0"/>
            <a:cs typeface="Segoe UI Light" panose="020B0502040204020203" pitchFamily="34" charset="0"/>
          </a:endParaRPr>
        </a:p>
      </dgm:t>
    </dgm:pt>
    <dgm:pt modelId="{C8284085-8478-4CBB-8394-6E53DED7C596}" type="parTrans" cxnId="{68D1B30A-9421-40E7-A4D2-E2FE3A6AB136}">
      <dgm:prSet/>
      <dgm:spPr/>
      <dgm:t>
        <a:bodyPr/>
        <a:lstStyle/>
        <a:p>
          <a:endParaRPr lang="en-US">
            <a:solidFill>
              <a:schemeClr val="bg1"/>
            </a:solidFill>
          </a:endParaRPr>
        </a:p>
      </dgm:t>
    </dgm:pt>
    <dgm:pt modelId="{7677637C-2B63-45D9-AC31-0C3A1A7BC48D}" type="sibTrans" cxnId="{68D1B30A-9421-40E7-A4D2-E2FE3A6AB136}">
      <dgm:prSet/>
      <dgm:spPr/>
      <dgm:t>
        <a:bodyPr/>
        <a:lstStyle/>
        <a:p>
          <a:endParaRPr lang="en-US">
            <a:solidFill>
              <a:schemeClr val="bg1"/>
            </a:solidFill>
          </a:endParaRPr>
        </a:p>
      </dgm:t>
    </dgm:pt>
    <dgm:pt modelId="{E2C95ACA-8799-4B0D-ADE8-69C3B82C305F}">
      <dgm:prSet phldrT="[Text]"/>
      <dgm:spPr/>
      <dgm:t>
        <a:bodyPr/>
        <a:lstStyle/>
        <a:p>
          <a:r>
            <a:rPr lang="en-US" dirty="0" smtClean="0"/>
            <a:t>OS</a:t>
          </a:r>
          <a:endParaRPr lang="en-US" dirty="0"/>
        </a:p>
      </dgm:t>
    </dgm:pt>
    <dgm:pt modelId="{64F154F7-D1EC-4E4E-B43B-CEA76CF3DB1D}" type="parTrans" cxnId="{1B20EED6-CA5E-4030-86CB-02C4F7DFDE6D}">
      <dgm:prSet/>
      <dgm:spPr/>
      <dgm:t>
        <a:bodyPr/>
        <a:lstStyle/>
        <a:p>
          <a:endParaRPr lang="en-US">
            <a:solidFill>
              <a:schemeClr val="bg1"/>
            </a:solidFill>
          </a:endParaRPr>
        </a:p>
      </dgm:t>
    </dgm:pt>
    <dgm:pt modelId="{125A796C-A031-41F8-B7DA-5CC34E5F8CC6}" type="sibTrans" cxnId="{1B20EED6-CA5E-4030-86CB-02C4F7DFDE6D}">
      <dgm:prSet/>
      <dgm:spPr/>
      <dgm:t>
        <a:bodyPr/>
        <a:lstStyle/>
        <a:p>
          <a:endParaRPr lang="en-US">
            <a:solidFill>
              <a:schemeClr val="bg1"/>
            </a:solidFill>
          </a:endParaRPr>
        </a:p>
      </dgm:t>
    </dgm:pt>
    <dgm:pt modelId="{032BF432-897F-4E42-A532-70B5CFD838FF}">
      <dgm:prSet phldrT="[Text]" custT="1"/>
      <dgm:spPr/>
      <dgm:t>
        <a:bodyPr/>
        <a:lstStyle/>
        <a:p>
          <a:r>
            <a:rPr lang="en-AU" sz="1800" dirty="0" smtClean="0">
              <a:solidFill>
                <a:schemeClr val="bg1"/>
              </a:solidFill>
              <a:latin typeface="Segoe UI Light" panose="020B0502040204020203" pitchFamily="34" charset="0"/>
              <a:cs typeface="Segoe UI Light" panose="020B0502040204020203" pitchFamily="34" charset="0"/>
            </a:rPr>
            <a:t>Windows 7 SP1</a:t>
          </a:r>
          <a:endParaRPr lang="en-US" sz="1800" dirty="0">
            <a:solidFill>
              <a:schemeClr val="bg1"/>
            </a:solidFill>
            <a:latin typeface="Segoe UI Light" panose="020B0502040204020203" pitchFamily="34" charset="0"/>
            <a:cs typeface="Segoe UI Light" panose="020B0502040204020203" pitchFamily="34" charset="0"/>
          </a:endParaRPr>
        </a:p>
      </dgm:t>
    </dgm:pt>
    <dgm:pt modelId="{1E540C61-92B9-4640-B4ED-B93FEAF69F7A}" type="parTrans" cxnId="{8AB82CA7-3716-4509-99A0-B5ABEEE7A9B6}">
      <dgm:prSet/>
      <dgm:spPr/>
      <dgm:t>
        <a:bodyPr/>
        <a:lstStyle/>
        <a:p>
          <a:endParaRPr lang="en-US">
            <a:solidFill>
              <a:schemeClr val="bg1"/>
            </a:solidFill>
          </a:endParaRPr>
        </a:p>
      </dgm:t>
    </dgm:pt>
    <dgm:pt modelId="{83B82EA9-3D24-40BD-9DAD-E5B47F127FC5}" type="sibTrans" cxnId="{8AB82CA7-3716-4509-99A0-B5ABEEE7A9B6}">
      <dgm:prSet/>
      <dgm:spPr/>
      <dgm:t>
        <a:bodyPr/>
        <a:lstStyle/>
        <a:p>
          <a:endParaRPr lang="en-US">
            <a:solidFill>
              <a:schemeClr val="bg1"/>
            </a:solidFill>
          </a:endParaRPr>
        </a:p>
      </dgm:t>
    </dgm:pt>
    <dgm:pt modelId="{80E08878-1C33-408C-8C4F-168A26F9825F}">
      <dgm:prSet phldrT="[Text]"/>
      <dgm:spPr/>
      <dgm:t>
        <a:bodyPr/>
        <a:lstStyle/>
        <a:p>
          <a:r>
            <a:rPr lang="en-US" dirty="0" smtClean="0"/>
            <a:t>Other</a:t>
          </a:r>
          <a:endParaRPr lang="en-US" dirty="0"/>
        </a:p>
      </dgm:t>
    </dgm:pt>
    <dgm:pt modelId="{513AAB40-2A2D-4CC3-B92B-C89579E96F9C}" type="parTrans" cxnId="{804C29E9-5472-42C4-895F-B75CC1F3199E}">
      <dgm:prSet/>
      <dgm:spPr/>
      <dgm:t>
        <a:bodyPr/>
        <a:lstStyle/>
        <a:p>
          <a:endParaRPr lang="en-US">
            <a:solidFill>
              <a:schemeClr val="bg1"/>
            </a:solidFill>
          </a:endParaRPr>
        </a:p>
      </dgm:t>
    </dgm:pt>
    <dgm:pt modelId="{0DF03EA2-3062-4B55-806B-692236AD5427}" type="sibTrans" cxnId="{804C29E9-5472-42C4-895F-B75CC1F3199E}">
      <dgm:prSet/>
      <dgm:spPr/>
      <dgm:t>
        <a:bodyPr/>
        <a:lstStyle/>
        <a:p>
          <a:endParaRPr lang="en-US">
            <a:solidFill>
              <a:schemeClr val="bg1"/>
            </a:solidFill>
          </a:endParaRPr>
        </a:p>
      </dgm:t>
    </dgm:pt>
    <dgm:pt modelId="{7119B09C-2FF3-4BFF-8A9E-43CE6E80B280}">
      <dgm:prSet phldrT="[Text]"/>
      <dgm:spPr/>
      <dgm:t>
        <a:bodyPr/>
        <a:lstStyle/>
        <a:p>
          <a:r>
            <a:rPr lang="en-US" dirty="0" smtClean="0">
              <a:solidFill>
                <a:schemeClr val="bg1"/>
              </a:solidFill>
              <a:latin typeface="Segoe UI Light" panose="020B0502040204020203" pitchFamily="34" charset="0"/>
              <a:cs typeface="Segoe UI Light" panose="020B0502040204020203" pitchFamily="34" charset="0"/>
            </a:rPr>
            <a:t>WMI, </a:t>
          </a:r>
          <a:r>
            <a:rPr lang="en-US" dirty="0" err="1" smtClean="0">
              <a:solidFill>
                <a:schemeClr val="bg1"/>
              </a:solidFill>
              <a:latin typeface="Segoe UI Light" panose="020B0502040204020203" pitchFamily="34" charset="0"/>
              <a:cs typeface="Segoe UI Light" panose="020B0502040204020203" pitchFamily="34" charset="0"/>
            </a:rPr>
            <a:t>WinRM</a:t>
          </a:r>
          <a:r>
            <a:rPr lang="en-US" dirty="0" smtClean="0">
              <a:solidFill>
                <a:schemeClr val="bg1"/>
              </a:solidFill>
              <a:latin typeface="Segoe UI Light" panose="020B0502040204020203" pitchFamily="34" charset="0"/>
              <a:cs typeface="Segoe UI Light" panose="020B0502040204020203" pitchFamily="34" charset="0"/>
            </a:rPr>
            <a:t> and Server Manager CIM Provider</a:t>
          </a:r>
          <a:br>
            <a:rPr lang="en-US" dirty="0" smtClean="0">
              <a:solidFill>
                <a:schemeClr val="bg1"/>
              </a:solidFill>
              <a:latin typeface="Segoe UI Light" panose="020B0502040204020203" pitchFamily="34" charset="0"/>
              <a:cs typeface="Segoe UI Light" panose="020B0502040204020203" pitchFamily="34" charset="0"/>
            </a:rPr>
          </a:br>
          <a:r>
            <a:rPr lang="en-US" dirty="0" smtClean="0">
              <a:solidFill>
                <a:schemeClr val="bg1"/>
              </a:solidFill>
              <a:latin typeface="Segoe UI Light" panose="020B0502040204020203" pitchFamily="34" charset="0"/>
              <a:cs typeface="Segoe UI Light" panose="020B0502040204020203" pitchFamily="34" charset="0"/>
            </a:rPr>
            <a:t>(Included in Windows or WMF)</a:t>
          </a:r>
          <a:endParaRPr lang="en-US" dirty="0">
            <a:solidFill>
              <a:schemeClr val="bg1"/>
            </a:solidFill>
            <a:latin typeface="Segoe UI Light" panose="020B0502040204020203" pitchFamily="34" charset="0"/>
            <a:cs typeface="Segoe UI Light" panose="020B0502040204020203" pitchFamily="34" charset="0"/>
          </a:endParaRPr>
        </a:p>
      </dgm:t>
    </dgm:pt>
    <dgm:pt modelId="{28B1DC1C-D6FF-41B9-923E-F83E1F6A0620}" type="parTrans" cxnId="{FDC7E0AB-6352-4C21-96F1-F5843F69F893}">
      <dgm:prSet/>
      <dgm:spPr/>
      <dgm:t>
        <a:bodyPr/>
        <a:lstStyle/>
        <a:p>
          <a:endParaRPr lang="en-US">
            <a:solidFill>
              <a:schemeClr val="bg1"/>
            </a:solidFill>
          </a:endParaRPr>
        </a:p>
      </dgm:t>
    </dgm:pt>
    <dgm:pt modelId="{B9362840-E8DC-425B-A402-974AEBA18503}" type="sibTrans" cxnId="{FDC7E0AB-6352-4C21-96F1-F5843F69F893}">
      <dgm:prSet/>
      <dgm:spPr/>
      <dgm:t>
        <a:bodyPr/>
        <a:lstStyle/>
        <a:p>
          <a:endParaRPr lang="en-US">
            <a:solidFill>
              <a:schemeClr val="bg1"/>
            </a:solidFill>
          </a:endParaRPr>
        </a:p>
      </dgm:t>
    </dgm:pt>
    <dgm:pt modelId="{BBBCA450-E38C-4091-A4E2-03B5218CDFCF}">
      <dgm:prSet phldrT="[Text]" custT="1"/>
      <dgm:spPr/>
      <dgm:t>
        <a:bodyPr/>
        <a:lstStyle/>
        <a:p>
          <a:r>
            <a:rPr lang="en-AU" sz="1800" dirty="0" smtClean="0">
              <a:solidFill>
                <a:schemeClr val="bg1"/>
              </a:solidFill>
              <a:latin typeface="Segoe UI Light" panose="020B0502040204020203" pitchFamily="34" charset="0"/>
              <a:cs typeface="Segoe UI Light" panose="020B0502040204020203" pitchFamily="34" charset="0"/>
            </a:rPr>
            <a:t>Windows Server 2008 R2 SP1</a:t>
          </a:r>
          <a:endParaRPr lang="en-US" sz="1800" dirty="0">
            <a:solidFill>
              <a:schemeClr val="bg1"/>
            </a:solidFill>
            <a:latin typeface="Segoe UI Light" panose="020B0502040204020203" pitchFamily="34" charset="0"/>
            <a:cs typeface="Segoe UI Light" panose="020B0502040204020203" pitchFamily="34" charset="0"/>
          </a:endParaRPr>
        </a:p>
      </dgm:t>
    </dgm:pt>
    <dgm:pt modelId="{EAA6A14B-B064-4F46-9EFC-9ECF12FBC2AE}" type="parTrans" cxnId="{1967266B-ADA5-4D37-A847-38AEA553B662}">
      <dgm:prSet/>
      <dgm:spPr/>
      <dgm:t>
        <a:bodyPr/>
        <a:lstStyle/>
        <a:p>
          <a:endParaRPr lang="en-AU"/>
        </a:p>
      </dgm:t>
    </dgm:pt>
    <dgm:pt modelId="{3266D599-E783-4CD5-9E6F-B409FF03C611}" type="sibTrans" cxnId="{1967266B-ADA5-4D37-A847-38AEA553B662}">
      <dgm:prSet/>
      <dgm:spPr/>
      <dgm:t>
        <a:bodyPr/>
        <a:lstStyle/>
        <a:p>
          <a:endParaRPr lang="en-AU"/>
        </a:p>
      </dgm:t>
    </dgm:pt>
    <dgm:pt modelId="{2F0F7FD7-E9BB-484D-A04D-4FB1746AE104}">
      <dgm:prSet phldrT="[Text]" custT="1"/>
      <dgm:spPr/>
      <dgm:t>
        <a:bodyPr/>
        <a:lstStyle/>
        <a:p>
          <a:r>
            <a:rPr lang="en-AU" sz="1800" dirty="0" smtClean="0">
              <a:solidFill>
                <a:schemeClr val="bg1"/>
              </a:solidFill>
              <a:latin typeface="Segoe UI Light" panose="020B0502040204020203" pitchFamily="34" charset="0"/>
              <a:cs typeface="Segoe UI Light" panose="020B0502040204020203" pitchFamily="34" charset="0"/>
            </a:rPr>
            <a:t>Windows Server 2012 or 2012 R2</a:t>
          </a:r>
          <a:endParaRPr lang="en-US" sz="1800" dirty="0">
            <a:solidFill>
              <a:schemeClr val="bg1"/>
            </a:solidFill>
            <a:latin typeface="Segoe UI Light" panose="020B0502040204020203" pitchFamily="34" charset="0"/>
            <a:cs typeface="Segoe UI Light" panose="020B0502040204020203" pitchFamily="34" charset="0"/>
          </a:endParaRPr>
        </a:p>
      </dgm:t>
    </dgm:pt>
    <dgm:pt modelId="{D905E70A-2577-4DB2-87A0-253CEF707EAE}" type="parTrans" cxnId="{6BD69AB8-D7BA-4688-AF2D-220C075E998C}">
      <dgm:prSet/>
      <dgm:spPr/>
      <dgm:t>
        <a:bodyPr/>
        <a:lstStyle/>
        <a:p>
          <a:endParaRPr lang="en-AU"/>
        </a:p>
      </dgm:t>
    </dgm:pt>
    <dgm:pt modelId="{A5F75AB0-B5FD-44D8-A8A1-04BF90CA2D1F}" type="sibTrans" cxnId="{6BD69AB8-D7BA-4688-AF2D-220C075E998C}">
      <dgm:prSet/>
      <dgm:spPr/>
      <dgm:t>
        <a:bodyPr/>
        <a:lstStyle/>
        <a:p>
          <a:endParaRPr lang="en-AU"/>
        </a:p>
      </dgm:t>
    </dgm:pt>
    <dgm:pt modelId="{C9286492-B167-4F07-93F7-A795845838CC}">
      <dgm:prSet phldrT="[Text]" custT="1"/>
      <dgm:spPr/>
      <dgm:t>
        <a:bodyPr/>
        <a:lstStyle/>
        <a:p>
          <a:r>
            <a:rPr lang="en-US" sz="1800" dirty="0" smtClean="0">
              <a:solidFill>
                <a:schemeClr val="bg1"/>
              </a:solidFill>
              <a:latin typeface="Segoe UI Light" panose="020B0502040204020203" pitchFamily="34" charset="0"/>
              <a:cs typeface="Segoe UI Light" panose="020B0502040204020203" pitchFamily="34" charset="0"/>
            </a:rPr>
            <a:t>Windows 8.1</a:t>
          </a:r>
          <a:endParaRPr lang="en-US" sz="1800" dirty="0">
            <a:solidFill>
              <a:schemeClr val="bg1"/>
            </a:solidFill>
            <a:latin typeface="Segoe UI Light" panose="020B0502040204020203" pitchFamily="34" charset="0"/>
            <a:cs typeface="Segoe UI Light" panose="020B0502040204020203" pitchFamily="34" charset="0"/>
          </a:endParaRPr>
        </a:p>
      </dgm:t>
    </dgm:pt>
    <dgm:pt modelId="{26C88290-B269-4452-8F86-1591F9545CF9}" type="parTrans" cxnId="{72BCA5D2-C80D-4968-A9E0-56FBA2357BE6}">
      <dgm:prSet/>
      <dgm:spPr/>
      <dgm:t>
        <a:bodyPr/>
        <a:lstStyle/>
        <a:p>
          <a:endParaRPr lang="en-AU"/>
        </a:p>
      </dgm:t>
    </dgm:pt>
    <dgm:pt modelId="{C1D21969-983E-4015-8F92-BA31E4A82CA2}" type="sibTrans" cxnId="{72BCA5D2-C80D-4968-A9E0-56FBA2357BE6}">
      <dgm:prSet/>
      <dgm:spPr/>
      <dgm:t>
        <a:bodyPr/>
        <a:lstStyle/>
        <a:p>
          <a:endParaRPr lang="en-AU"/>
        </a:p>
      </dgm:t>
    </dgm:pt>
    <dgm:pt modelId="{99371508-F578-45A5-9DC5-8EA6B1C90D88}" type="pres">
      <dgm:prSet presAssocID="{1D997252-CC3B-4FE9-A001-58867FE29C23}" presName="composite" presStyleCnt="0">
        <dgm:presLayoutVars>
          <dgm:chMax val="5"/>
          <dgm:dir/>
          <dgm:animLvl val="ctr"/>
          <dgm:resizeHandles val="exact"/>
        </dgm:presLayoutVars>
      </dgm:prSet>
      <dgm:spPr/>
      <dgm:t>
        <a:bodyPr/>
        <a:lstStyle/>
        <a:p>
          <a:endParaRPr lang="en-US"/>
        </a:p>
      </dgm:t>
    </dgm:pt>
    <dgm:pt modelId="{9E7699AA-E52F-4862-94D8-752831DA20C6}" type="pres">
      <dgm:prSet presAssocID="{1D997252-CC3B-4FE9-A001-58867FE29C23}" presName="cycle" presStyleCnt="0"/>
      <dgm:spPr/>
      <dgm:t>
        <a:bodyPr/>
        <a:lstStyle/>
        <a:p>
          <a:endParaRPr lang="en-AU"/>
        </a:p>
      </dgm:t>
    </dgm:pt>
    <dgm:pt modelId="{ACD956D2-F714-4FBD-A989-8DFD15CCB7D4}" type="pres">
      <dgm:prSet presAssocID="{1D997252-CC3B-4FE9-A001-58867FE29C23}" presName="centerShape" presStyleCnt="0"/>
      <dgm:spPr/>
      <dgm:t>
        <a:bodyPr/>
        <a:lstStyle/>
        <a:p>
          <a:endParaRPr lang="en-AU"/>
        </a:p>
      </dgm:t>
    </dgm:pt>
    <dgm:pt modelId="{D4F5C5F3-8A1D-489A-9873-036DF433F1E2}" type="pres">
      <dgm:prSet presAssocID="{1D997252-CC3B-4FE9-A001-58867FE29C23}" presName="connSite" presStyleLbl="node1" presStyleIdx="0" presStyleCnt="4"/>
      <dgm:spPr/>
      <dgm:t>
        <a:bodyPr/>
        <a:lstStyle/>
        <a:p>
          <a:endParaRPr lang="en-AU"/>
        </a:p>
      </dgm:t>
    </dgm:pt>
    <dgm:pt modelId="{2FD776CB-08BE-4C06-9856-1537102D434D}" type="pres">
      <dgm:prSet presAssocID="{1D997252-CC3B-4FE9-A001-58867FE29C23}" presName="visible" presStyleLbl="node1" presStyleIdx="0" presStyleCnt="4"/>
      <dgm:spPr/>
      <dgm:t>
        <a:bodyPr/>
        <a:lstStyle/>
        <a:p>
          <a:endParaRPr lang="en-AU"/>
        </a:p>
      </dgm:t>
    </dgm:pt>
    <dgm:pt modelId="{476BD84E-AD2F-4F98-AB44-7D26A79E4CBE}" type="pres">
      <dgm:prSet presAssocID="{725BE447-CDFF-44BD-A6DC-3EA69A8D01BA}" presName="Name25" presStyleLbl="parChTrans1D1" presStyleIdx="0" presStyleCnt="3"/>
      <dgm:spPr/>
      <dgm:t>
        <a:bodyPr/>
        <a:lstStyle/>
        <a:p>
          <a:endParaRPr lang="en-US"/>
        </a:p>
      </dgm:t>
    </dgm:pt>
    <dgm:pt modelId="{BD5292D1-449B-458C-869D-C055D61D464F}" type="pres">
      <dgm:prSet presAssocID="{9CFDED43-7227-433C-8699-4FB521701610}" presName="node" presStyleCnt="0"/>
      <dgm:spPr/>
      <dgm:t>
        <a:bodyPr/>
        <a:lstStyle/>
        <a:p>
          <a:endParaRPr lang="en-AU"/>
        </a:p>
      </dgm:t>
    </dgm:pt>
    <dgm:pt modelId="{DAF47F03-D8D9-49A9-804A-4107552E80F7}" type="pres">
      <dgm:prSet presAssocID="{9CFDED43-7227-433C-8699-4FB521701610}" presName="parentNode" presStyleLbl="node1" presStyleIdx="1" presStyleCnt="4">
        <dgm:presLayoutVars>
          <dgm:chMax val="1"/>
          <dgm:bulletEnabled val="1"/>
        </dgm:presLayoutVars>
      </dgm:prSet>
      <dgm:spPr/>
      <dgm:t>
        <a:bodyPr/>
        <a:lstStyle/>
        <a:p>
          <a:endParaRPr lang="en-US"/>
        </a:p>
      </dgm:t>
    </dgm:pt>
    <dgm:pt modelId="{5688C996-8B88-4F28-9B2A-899014BBC1D6}" type="pres">
      <dgm:prSet presAssocID="{9CFDED43-7227-433C-8699-4FB521701610}" presName="childNode" presStyleLbl="revTx" presStyleIdx="0" presStyleCnt="3">
        <dgm:presLayoutVars>
          <dgm:bulletEnabled val="1"/>
        </dgm:presLayoutVars>
      </dgm:prSet>
      <dgm:spPr/>
      <dgm:t>
        <a:bodyPr/>
        <a:lstStyle/>
        <a:p>
          <a:endParaRPr lang="en-US"/>
        </a:p>
      </dgm:t>
    </dgm:pt>
    <dgm:pt modelId="{B45AF7EE-28C5-48C3-A089-D3A5F29EAF23}" type="pres">
      <dgm:prSet presAssocID="{64F154F7-D1EC-4E4E-B43B-CEA76CF3DB1D}" presName="Name25" presStyleLbl="parChTrans1D1" presStyleIdx="1" presStyleCnt="3"/>
      <dgm:spPr/>
      <dgm:t>
        <a:bodyPr/>
        <a:lstStyle/>
        <a:p>
          <a:endParaRPr lang="en-US"/>
        </a:p>
      </dgm:t>
    </dgm:pt>
    <dgm:pt modelId="{0BF2E1AD-2998-406F-BE2D-3F396E997E8C}" type="pres">
      <dgm:prSet presAssocID="{E2C95ACA-8799-4B0D-ADE8-69C3B82C305F}" presName="node" presStyleCnt="0"/>
      <dgm:spPr/>
      <dgm:t>
        <a:bodyPr/>
        <a:lstStyle/>
        <a:p>
          <a:endParaRPr lang="en-AU"/>
        </a:p>
      </dgm:t>
    </dgm:pt>
    <dgm:pt modelId="{9F5F3319-79D1-4D3A-A461-49823D92E85B}" type="pres">
      <dgm:prSet presAssocID="{E2C95ACA-8799-4B0D-ADE8-69C3B82C305F}" presName="parentNode" presStyleLbl="node1" presStyleIdx="2" presStyleCnt="4">
        <dgm:presLayoutVars>
          <dgm:chMax val="1"/>
          <dgm:bulletEnabled val="1"/>
        </dgm:presLayoutVars>
      </dgm:prSet>
      <dgm:spPr/>
      <dgm:t>
        <a:bodyPr/>
        <a:lstStyle/>
        <a:p>
          <a:endParaRPr lang="en-US"/>
        </a:p>
      </dgm:t>
    </dgm:pt>
    <dgm:pt modelId="{9E203E34-C225-440F-BC3B-CB6416C244E0}" type="pres">
      <dgm:prSet presAssocID="{E2C95ACA-8799-4B0D-ADE8-69C3B82C305F}" presName="childNode" presStyleLbl="revTx" presStyleIdx="1" presStyleCnt="3">
        <dgm:presLayoutVars>
          <dgm:bulletEnabled val="1"/>
        </dgm:presLayoutVars>
      </dgm:prSet>
      <dgm:spPr/>
      <dgm:t>
        <a:bodyPr/>
        <a:lstStyle/>
        <a:p>
          <a:endParaRPr lang="en-US"/>
        </a:p>
      </dgm:t>
    </dgm:pt>
    <dgm:pt modelId="{AC07A1C1-2D76-452B-9516-BA47D223BDF4}" type="pres">
      <dgm:prSet presAssocID="{513AAB40-2A2D-4CC3-B92B-C89579E96F9C}" presName="Name25" presStyleLbl="parChTrans1D1" presStyleIdx="2" presStyleCnt="3"/>
      <dgm:spPr/>
      <dgm:t>
        <a:bodyPr/>
        <a:lstStyle/>
        <a:p>
          <a:endParaRPr lang="en-US"/>
        </a:p>
      </dgm:t>
    </dgm:pt>
    <dgm:pt modelId="{6C1450E8-4683-4355-BD2F-5E2910F766DB}" type="pres">
      <dgm:prSet presAssocID="{80E08878-1C33-408C-8C4F-168A26F9825F}" presName="node" presStyleCnt="0"/>
      <dgm:spPr/>
      <dgm:t>
        <a:bodyPr/>
        <a:lstStyle/>
        <a:p>
          <a:endParaRPr lang="en-AU"/>
        </a:p>
      </dgm:t>
    </dgm:pt>
    <dgm:pt modelId="{BD64C13A-CB30-4DDC-B92B-C030242DFA22}" type="pres">
      <dgm:prSet presAssocID="{80E08878-1C33-408C-8C4F-168A26F9825F}" presName="parentNode" presStyleLbl="node1" presStyleIdx="3" presStyleCnt="4">
        <dgm:presLayoutVars>
          <dgm:chMax val="1"/>
          <dgm:bulletEnabled val="1"/>
        </dgm:presLayoutVars>
      </dgm:prSet>
      <dgm:spPr/>
      <dgm:t>
        <a:bodyPr/>
        <a:lstStyle/>
        <a:p>
          <a:endParaRPr lang="en-US"/>
        </a:p>
      </dgm:t>
    </dgm:pt>
    <dgm:pt modelId="{2876048F-75F2-4C6B-A62E-1EDB4BF12BFA}" type="pres">
      <dgm:prSet presAssocID="{80E08878-1C33-408C-8C4F-168A26F9825F}" presName="childNode" presStyleLbl="revTx" presStyleIdx="2" presStyleCnt="3">
        <dgm:presLayoutVars>
          <dgm:bulletEnabled val="1"/>
        </dgm:presLayoutVars>
      </dgm:prSet>
      <dgm:spPr/>
      <dgm:t>
        <a:bodyPr/>
        <a:lstStyle/>
        <a:p>
          <a:endParaRPr lang="en-US"/>
        </a:p>
      </dgm:t>
    </dgm:pt>
  </dgm:ptLst>
  <dgm:cxnLst>
    <dgm:cxn modelId="{FDC7E0AB-6352-4C21-96F1-F5843F69F893}" srcId="{80E08878-1C33-408C-8C4F-168A26F9825F}" destId="{7119B09C-2FF3-4BFF-8A9E-43CE6E80B280}" srcOrd="0" destOrd="0" parTransId="{28B1DC1C-D6FF-41B9-923E-F83E1F6A0620}" sibTransId="{B9362840-E8DC-425B-A402-974AEBA18503}"/>
    <dgm:cxn modelId="{68D1B30A-9421-40E7-A4D2-E2FE3A6AB136}" srcId="{9CFDED43-7227-433C-8699-4FB521701610}" destId="{B977290A-3BC4-413D-B8A5-0D4FE456A6CF}" srcOrd="0" destOrd="0" parTransId="{C8284085-8478-4CBB-8394-6E53DED7C596}" sibTransId="{7677637C-2B63-45D9-AC31-0C3A1A7BC48D}"/>
    <dgm:cxn modelId="{0031FD35-E3B9-47C9-AC41-3119B100F1E7}" type="presOf" srcId="{64F154F7-D1EC-4E4E-B43B-CEA76CF3DB1D}" destId="{B45AF7EE-28C5-48C3-A089-D3A5F29EAF23}" srcOrd="0" destOrd="0" presId="urn:microsoft.com/office/officeart/2005/8/layout/radial2"/>
    <dgm:cxn modelId="{33B9CB79-A253-4C20-A30A-774187277B86}" type="presOf" srcId="{BBBCA450-E38C-4091-A4E2-03B5218CDFCF}" destId="{9E203E34-C225-440F-BC3B-CB6416C244E0}" srcOrd="0" destOrd="1" presId="urn:microsoft.com/office/officeart/2005/8/layout/radial2"/>
    <dgm:cxn modelId="{6BD69AB8-D7BA-4688-AF2D-220C075E998C}" srcId="{E2C95ACA-8799-4B0D-ADE8-69C3B82C305F}" destId="{2F0F7FD7-E9BB-484D-A04D-4FB1746AE104}" srcOrd="3" destOrd="0" parTransId="{D905E70A-2577-4DB2-87A0-253CEF707EAE}" sibTransId="{A5F75AB0-B5FD-44D8-A8A1-04BF90CA2D1F}"/>
    <dgm:cxn modelId="{C8132F21-9BE5-4992-8F05-E326F1BBEEBB}" type="presOf" srcId="{1D997252-CC3B-4FE9-A001-58867FE29C23}" destId="{99371508-F578-45A5-9DC5-8EA6B1C90D88}" srcOrd="0" destOrd="0" presId="urn:microsoft.com/office/officeart/2005/8/layout/radial2"/>
    <dgm:cxn modelId="{C3885622-1ED6-4BB9-9139-7D41C0F339AE}" type="presOf" srcId="{725BE447-CDFF-44BD-A6DC-3EA69A8D01BA}" destId="{476BD84E-AD2F-4F98-AB44-7D26A79E4CBE}" srcOrd="0" destOrd="0" presId="urn:microsoft.com/office/officeart/2005/8/layout/radial2"/>
    <dgm:cxn modelId="{F98CE637-B076-4CE7-93E0-2138665ECACF}" type="presOf" srcId="{032BF432-897F-4E42-A532-70B5CFD838FF}" destId="{9E203E34-C225-440F-BC3B-CB6416C244E0}" srcOrd="0" destOrd="0" presId="urn:microsoft.com/office/officeart/2005/8/layout/radial2"/>
    <dgm:cxn modelId="{8AB82CA7-3716-4509-99A0-B5ABEEE7A9B6}" srcId="{E2C95ACA-8799-4B0D-ADE8-69C3B82C305F}" destId="{032BF432-897F-4E42-A532-70B5CFD838FF}" srcOrd="0" destOrd="0" parTransId="{1E540C61-92B9-4640-B4ED-B93FEAF69F7A}" sibTransId="{83B82EA9-3D24-40BD-9DAD-E5B47F127FC5}"/>
    <dgm:cxn modelId="{C9943592-BD45-40A4-A0DD-49741E534203}" type="presOf" srcId="{7119B09C-2FF3-4BFF-8A9E-43CE6E80B280}" destId="{2876048F-75F2-4C6B-A62E-1EDB4BF12BFA}" srcOrd="0" destOrd="0" presId="urn:microsoft.com/office/officeart/2005/8/layout/radial2"/>
    <dgm:cxn modelId="{621BA77A-95A3-464C-9303-1AF361959ACB}" type="presOf" srcId="{9CFDED43-7227-433C-8699-4FB521701610}" destId="{DAF47F03-D8D9-49A9-804A-4107552E80F7}" srcOrd="0" destOrd="0" presId="urn:microsoft.com/office/officeart/2005/8/layout/radial2"/>
    <dgm:cxn modelId="{BFE68B29-90A8-40DF-8D97-D53318DB3DC1}" type="presOf" srcId="{2F0F7FD7-E9BB-484D-A04D-4FB1746AE104}" destId="{9E203E34-C225-440F-BC3B-CB6416C244E0}" srcOrd="0" destOrd="3" presId="urn:microsoft.com/office/officeart/2005/8/layout/radial2"/>
    <dgm:cxn modelId="{0F7E3B35-F6C1-476A-A998-31E12140C792}" type="presOf" srcId="{E2C95ACA-8799-4B0D-ADE8-69C3B82C305F}" destId="{9F5F3319-79D1-4D3A-A461-49823D92E85B}" srcOrd="0" destOrd="0" presId="urn:microsoft.com/office/officeart/2005/8/layout/radial2"/>
    <dgm:cxn modelId="{72BCA5D2-C80D-4968-A9E0-56FBA2357BE6}" srcId="{E2C95ACA-8799-4B0D-ADE8-69C3B82C305F}" destId="{C9286492-B167-4F07-93F7-A795845838CC}" srcOrd="2" destOrd="0" parTransId="{26C88290-B269-4452-8F86-1591F9545CF9}" sibTransId="{C1D21969-983E-4015-8F92-BA31E4A82CA2}"/>
    <dgm:cxn modelId="{AF851724-BA25-47B4-996D-30E397D2900C}" srcId="{1D997252-CC3B-4FE9-A001-58867FE29C23}" destId="{9CFDED43-7227-433C-8699-4FB521701610}" srcOrd="0" destOrd="0" parTransId="{725BE447-CDFF-44BD-A6DC-3EA69A8D01BA}" sibTransId="{99376701-B535-4810-B668-EC5F6F482406}"/>
    <dgm:cxn modelId="{647DD91E-D4CA-476B-AD63-8BAA0782A324}" type="presOf" srcId="{513AAB40-2A2D-4CC3-B92B-C89579E96F9C}" destId="{AC07A1C1-2D76-452B-9516-BA47D223BDF4}" srcOrd="0" destOrd="0" presId="urn:microsoft.com/office/officeart/2005/8/layout/radial2"/>
    <dgm:cxn modelId="{1967266B-ADA5-4D37-A847-38AEA553B662}" srcId="{E2C95ACA-8799-4B0D-ADE8-69C3B82C305F}" destId="{BBBCA450-E38C-4091-A4E2-03B5218CDFCF}" srcOrd="1" destOrd="0" parTransId="{EAA6A14B-B064-4F46-9EFC-9ECF12FBC2AE}" sibTransId="{3266D599-E783-4CD5-9E6F-B409FF03C611}"/>
    <dgm:cxn modelId="{804C29E9-5472-42C4-895F-B75CC1F3199E}" srcId="{1D997252-CC3B-4FE9-A001-58867FE29C23}" destId="{80E08878-1C33-408C-8C4F-168A26F9825F}" srcOrd="2" destOrd="0" parTransId="{513AAB40-2A2D-4CC3-B92B-C89579E96F9C}" sibTransId="{0DF03EA2-3062-4B55-806B-692236AD5427}"/>
    <dgm:cxn modelId="{324CD528-0CFC-4F25-9DFF-ED7A966BE445}" type="presOf" srcId="{C9286492-B167-4F07-93F7-A795845838CC}" destId="{9E203E34-C225-440F-BC3B-CB6416C244E0}" srcOrd="0" destOrd="2" presId="urn:microsoft.com/office/officeart/2005/8/layout/radial2"/>
    <dgm:cxn modelId="{C65B257D-4BE4-45E4-8A04-2D7F6829A1A0}" type="presOf" srcId="{80E08878-1C33-408C-8C4F-168A26F9825F}" destId="{BD64C13A-CB30-4DDC-B92B-C030242DFA22}" srcOrd="0" destOrd="0" presId="urn:microsoft.com/office/officeart/2005/8/layout/radial2"/>
    <dgm:cxn modelId="{1B20EED6-CA5E-4030-86CB-02C4F7DFDE6D}" srcId="{1D997252-CC3B-4FE9-A001-58867FE29C23}" destId="{E2C95ACA-8799-4B0D-ADE8-69C3B82C305F}" srcOrd="1" destOrd="0" parTransId="{64F154F7-D1EC-4E4E-B43B-CEA76CF3DB1D}" sibTransId="{125A796C-A031-41F8-B7DA-5CC34E5F8CC6}"/>
    <dgm:cxn modelId="{7872DEA8-2C5B-4707-A828-4D9274F39F46}" type="presOf" srcId="{B977290A-3BC4-413D-B8A5-0D4FE456A6CF}" destId="{5688C996-8B88-4F28-9B2A-899014BBC1D6}" srcOrd="0" destOrd="0" presId="urn:microsoft.com/office/officeart/2005/8/layout/radial2"/>
    <dgm:cxn modelId="{A2C82FA7-2E9A-4C88-A5CA-D8F7A621C5F2}" type="presParOf" srcId="{99371508-F578-45A5-9DC5-8EA6B1C90D88}" destId="{9E7699AA-E52F-4862-94D8-752831DA20C6}" srcOrd="0" destOrd="0" presId="urn:microsoft.com/office/officeart/2005/8/layout/radial2"/>
    <dgm:cxn modelId="{0BDD8471-15EA-4F69-8FAB-586BA1FC7177}" type="presParOf" srcId="{9E7699AA-E52F-4862-94D8-752831DA20C6}" destId="{ACD956D2-F714-4FBD-A989-8DFD15CCB7D4}" srcOrd="0" destOrd="0" presId="urn:microsoft.com/office/officeart/2005/8/layout/radial2"/>
    <dgm:cxn modelId="{52FA954A-1FD0-42EA-9986-C8305FB855B3}" type="presParOf" srcId="{ACD956D2-F714-4FBD-A989-8DFD15CCB7D4}" destId="{D4F5C5F3-8A1D-489A-9873-036DF433F1E2}" srcOrd="0" destOrd="0" presId="urn:microsoft.com/office/officeart/2005/8/layout/radial2"/>
    <dgm:cxn modelId="{CE9476F8-EC9B-4557-A3E9-A304357A4F8A}" type="presParOf" srcId="{ACD956D2-F714-4FBD-A989-8DFD15CCB7D4}" destId="{2FD776CB-08BE-4C06-9856-1537102D434D}" srcOrd="1" destOrd="0" presId="urn:microsoft.com/office/officeart/2005/8/layout/radial2"/>
    <dgm:cxn modelId="{6BF776DA-FA81-4E87-BA5B-E30BC07C2018}" type="presParOf" srcId="{9E7699AA-E52F-4862-94D8-752831DA20C6}" destId="{476BD84E-AD2F-4F98-AB44-7D26A79E4CBE}" srcOrd="1" destOrd="0" presId="urn:microsoft.com/office/officeart/2005/8/layout/radial2"/>
    <dgm:cxn modelId="{BF23EC3D-1055-4242-B6A3-7891C40C5AFE}" type="presParOf" srcId="{9E7699AA-E52F-4862-94D8-752831DA20C6}" destId="{BD5292D1-449B-458C-869D-C055D61D464F}" srcOrd="2" destOrd="0" presId="urn:microsoft.com/office/officeart/2005/8/layout/radial2"/>
    <dgm:cxn modelId="{F44F4444-42FB-4E48-A5E0-C9528642E1F7}" type="presParOf" srcId="{BD5292D1-449B-458C-869D-C055D61D464F}" destId="{DAF47F03-D8D9-49A9-804A-4107552E80F7}" srcOrd="0" destOrd="0" presId="urn:microsoft.com/office/officeart/2005/8/layout/radial2"/>
    <dgm:cxn modelId="{B8985A33-59CB-4EC6-861E-DC96046AE09F}" type="presParOf" srcId="{BD5292D1-449B-458C-869D-C055D61D464F}" destId="{5688C996-8B88-4F28-9B2A-899014BBC1D6}" srcOrd="1" destOrd="0" presId="urn:microsoft.com/office/officeart/2005/8/layout/radial2"/>
    <dgm:cxn modelId="{8044682A-0D6D-4ACE-B653-BF4BAB8D0496}" type="presParOf" srcId="{9E7699AA-E52F-4862-94D8-752831DA20C6}" destId="{B45AF7EE-28C5-48C3-A089-D3A5F29EAF23}" srcOrd="3" destOrd="0" presId="urn:microsoft.com/office/officeart/2005/8/layout/radial2"/>
    <dgm:cxn modelId="{48225855-A875-4B9D-8D59-70BB6441EC04}" type="presParOf" srcId="{9E7699AA-E52F-4862-94D8-752831DA20C6}" destId="{0BF2E1AD-2998-406F-BE2D-3F396E997E8C}" srcOrd="4" destOrd="0" presId="urn:microsoft.com/office/officeart/2005/8/layout/radial2"/>
    <dgm:cxn modelId="{F6073F77-35DE-4C00-A0C1-D4EC501B7783}" type="presParOf" srcId="{0BF2E1AD-2998-406F-BE2D-3F396E997E8C}" destId="{9F5F3319-79D1-4D3A-A461-49823D92E85B}" srcOrd="0" destOrd="0" presId="urn:microsoft.com/office/officeart/2005/8/layout/radial2"/>
    <dgm:cxn modelId="{C702A0E1-BD3C-410F-9B9C-71FEA6F28CA9}" type="presParOf" srcId="{0BF2E1AD-2998-406F-BE2D-3F396E997E8C}" destId="{9E203E34-C225-440F-BC3B-CB6416C244E0}" srcOrd="1" destOrd="0" presId="urn:microsoft.com/office/officeart/2005/8/layout/radial2"/>
    <dgm:cxn modelId="{38F924CF-17A7-4F16-8822-3F96CC00068F}" type="presParOf" srcId="{9E7699AA-E52F-4862-94D8-752831DA20C6}" destId="{AC07A1C1-2D76-452B-9516-BA47D223BDF4}" srcOrd="5" destOrd="0" presId="urn:microsoft.com/office/officeart/2005/8/layout/radial2"/>
    <dgm:cxn modelId="{C108E187-A10F-4511-A4B8-FAA64FCB8A97}" type="presParOf" srcId="{9E7699AA-E52F-4862-94D8-752831DA20C6}" destId="{6C1450E8-4683-4355-BD2F-5E2910F766DB}" srcOrd="6" destOrd="0" presId="urn:microsoft.com/office/officeart/2005/8/layout/radial2"/>
    <dgm:cxn modelId="{9CC7FD68-1287-47D6-B989-52F136B94D63}" type="presParOf" srcId="{6C1450E8-4683-4355-BD2F-5E2910F766DB}" destId="{BD64C13A-CB30-4DDC-B92B-C030242DFA22}" srcOrd="0" destOrd="0" presId="urn:microsoft.com/office/officeart/2005/8/layout/radial2"/>
    <dgm:cxn modelId="{D2E65EC8-2A84-49E5-995F-D53F02C60AD2}" type="presParOf" srcId="{6C1450E8-4683-4355-BD2F-5E2910F766DB}" destId="{2876048F-75F2-4C6B-A62E-1EDB4BF12BFA}"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3EEFE86-7EE5-475D-B73B-E31F1248345C}"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C9D0DE3D-7BCD-4102-A227-FA6F4927C8E5}">
      <dgm:prSet phldrT="[Text]" custT="1"/>
      <dgm:spPr/>
      <dgm:t>
        <a:bodyPr/>
        <a:lstStyle/>
        <a:p>
          <a:r>
            <a:rPr lang="en-AU" sz="4000" dirty="0" smtClean="0">
              <a:solidFill>
                <a:schemeClr val="tx1"/>
              </a:solidFill>
            </a:rPr>
            <a:t>Commands consisting of an ordered sequence of related activities</a:t>
          </a:r>
          <a:endParaRPr lang="en-US" sz="4000" dirty="0">
            <a:solidFill>
              <a:schemeClr val="tx1"/>
            </a:solidFill>
          </a:endParaRPr>
        </a:p>
      </dgm:t>
    </dgm:pt>
    <dgm:pt modelId="{1C40CF76-C5A0-40B7-BDA9-042B42B39921}" type="parTrans" cxnId="{25F804CA-DB6D-42AA-9AA7-9DE1EB3C6C57}">
      <dgm:prSet/>
      <dgm:spPr/>
      <dgm:t>
        <a:bodyPr/>
        <a:lstStyle/>
        <a:p>
          <a:endParaRPr lang="en-US" sz="1400">
            <a:solidFill>
              <a:schemeClr val="tx1"/>
            </a:solidFill>
          </a:endParaRPr>
        </a:p>
      </dgm:t>
    </dgm:pt>
    <dgm:pt modelId="{48D972F2-1288-4763-A236-AE3F7AD0020F}" type="sibTrans" cxnId="{25F804CA-DB6D-42AA-9AA7-9DE1EB3C6C57}">
      <dgm:prSet/>
      <dgm:spPr/>
      <dgm:t>
        <a:bodyPr/>
        <a:lstStyle/>
        <a:p>
          <a:endParaRPr lang="en-US" sz="1400">
            <a:solidFill>
              <a:schemeClr val="tx1"/>
            </a:solidFill>
          </a:endParaRPr>
        </a:p>
      </dgm:t>
    </dgm:pt>
    <dgm:pt modelId="{86CCD350-91AE-4FF7-A3FC-13A2111218C7}">
      <dgm:prSet custT="1"/>
      <dgm:spPr/>
      <dgm:t>
        <a:bodyPr/>
        <a:lstStyle/>
        <a:p>
          <a:r>
            <a:rPr lang="en-AU" sz="2400" dirty="0" smtClean="0">
              <a:solidFill>
                <a:schemeClr val="tx1"/>
              </a:solidFill>
            </a:rPr>
            <a:t>Can run in parallel</a:t>
          </a:r>
        </a:p>
      </dgm:t>
    </dgm:pt>
    <dgm:pt modelId="{D58AC3D4-8C25-4257-A2F9-40787F1222D4}" type="parTrans" cxnId="{35669D7B-50DA-46BC-84FF-699DF10D088D}">
      <dgm:prSet/>
      <dgm:spPr/>
      <dgm:t>
        <a:bodyPr/>
        <a:lstStyle/>
        <a:p>
          <a:endParaRPr lang="en-US" sz="1400">
            <a:solidFill>
              <a:schemeClr val="tx1"/>
            </a:solidFill>
          </a:endParaRPr>
        </a:p>
      </dgm:t>
    </dgm:pt>
    <dgm:pt modelId="{C78542F8-40CE-407B-8A1B-ABD52B791BAA}" type="sibTrans" cxnId="{35669D7B-50DA-46BC-84FF-699DF10D088D}">
      <dgm:prSet/>
      <dgm:spPr/>
      <dgm:t>
        <a:bodyPr/>
        <a:lstStyle/>
        <a:p>
          <a:endParaRPr lang="en-US" sz="1400">
            <a:solidFill>
              <a:schemeClr val="tx1"/>
            </a:solidFill>
          </a:endParaRPr>
        </a:p>
      </dgm:t>
    </dgm:pt>
    <dgm:pt modelId="{83E811F9-CCC5-42A4-ACB4-B46EF903FE8F}">
      <dgm:prSet custT="1"/>
      <dgm:spPr/>
      <dgm:t>
        <a:bodyPr/>
        <a:lstStyle/>
        <a:p>
          <a:r>
            <a:rPr lang="en-AU" sz="2400" dirty="0" smtClean="0">
              <a:solidFill>
                <a:schemeClr val="tx1"/>
              </a:solidFill>
            </a:rPr>
            <a:t>Can survive a reboot or failure</a:t>
          </a:r>
        </a:p>
      </dgm:t>
    </dgm:pt>
    <dgm:pt modelId="{CAD33DDC-88C9-4D83-9E13-B9C154E2A8ED}" type="parTrans" cxnId="{7C1D551C-A1DE-48A4-83AE-023C9BD73B7D}">
      <dgm:prSet/>
      <dgm:spPr/>
      <dgm:t>
        <a:bodyPr/>
        <a:lstStyle/>
        <a:p>
          <a:endParaRPr lang="en-US" sz="1400">
            <a:solidFill>
              <a:schemeClr val="tx1"/>
            </a:solidFill>
          </a:endParaRPr>
        </a:p>
      </dgm:t>
    </dgm:pt>
    <dgm:pt modelId="{E59445FF-D2C2-474D-BAD9-CA2DCA8C8FE4}" type="sibTrans" cxnId="{7C1D551C-A1DE-48A4-83AE-023C9BD73B7D}">
      <dgm:prSet/>
      <dgm:spPr/>
      <dgm:t>
        <a:bodyPr/>
        <a:lstStyle/>
        <a:p>
          <a:endParaRPr lang="en-US" sz="1400">
            <a:solidFill>
              <a:schemeClr val="tx1"/>
            </a:solidFill>
          </a:endParaRPr>
        </a:p>
      </dgm:t>
    </dgm:pt>
    <dgm:pt modelId="{F16E4540-61FE-470E-BE60-AB13C211AA10}">
      <dgm:prSet custT="1"/>
      <dgm:spPr/>
      <dgm:t>
        <a:bodyPr/>
        <a:lstStyle/>
        <a:p>
          <a:r>
            <a:rPr lang="en-AU" sz="2400" dirty="0" smtClean="0">
              <a:solidFill>
                <a:schemeClr val="tx1"/>
              </a:solidFill>
            </a:rPr>
            <a:t>Workflows can be paused and resumed</a:t>
          </a:r>
        </a:p>
      </dgm:t>
    </dgm:pt>
    <dgm:pt modelId="{A821A336-94FE-49F1-A666-7085A0CEDD92}" type="parTrans" cxnId="{CB2C4B85-F8D3-4981-B162-E45D9630A674}">
      <dgm:prSet/>
      <dgm:spPr/>
      <dgm:t>
        <a:bodyPr/>
        <a:lstStyle/>
        <a:p>
          <a:endParaRPr lang="en-US" sz="1400">
            <a:solidFill>
              <a:schemeClr val="tx1"/>
            </a:solidFill>
          </a:endParaRPr>
        </a:p>
      </dgm:t>
    </dgm:pt>
    <dgm:pt modelId="{8CD782C6-938B-4438-A2F7-9432B9C475BA}" type="sibTrans" cxnId="{CB2C4B85-F8D3-4981-B162-E45D9630A674}">
      <dgm:prSet/>
      <dgm:spPr/>
      <dgm:t>
        <a:bodyPr/>
        <a:lstStyle/>
        <a:p>
          <a:endParaRPr lang="en-US" sz="1400">
            <a:solidFill>
              <a:schemeClr val="tx1"/>
            </a:solidFill>
          </a:endParaRPr>
        </a:p>
      </dgm:t>
    </dgm:pt>
    <dgm:pt modelId="{AB683C1F-4B03-4688-A05F-8F0EDA603B32}">
      <dgm:prSet custT="1"/>
      <dgm:spPr/>
      <dgm:t>
        <a:bodyPr/>
        <a:lstStyle/>
        <a:p>
          <a:r>
            <a:rPr lang="en-AU" sz="2400" dirty="0" smtClean="0">
              <a:solidFill>
                <a:schemeClr val="tx1"/>
              </a:solidFill>
            </a:rPr>
            <a:t>Looks like PowerShell Script</a:t>
          </a:r>
        </a:p>
      </dgm:t>
    </dgm:pt>
    <dgm:pt modelId="{54D94DA7-BA5D-4535-B3FD-68E926BCFB1E}" type="parTrans" cxnId="{AB50313C-7933-4856-9F32-81307949A21F}">
      <dgm:prSet/>
      <dgm:spPr/>
      <dgm:t>
        <a:bodyPr/>
        <a:lstStyle/>
        <a:p>
          <a:endParaRPr lang="en-US" sz="1400">
            <a:solidFill>
              <a:schemeClr val="tx1"/>
            </a:solidFill>
          </a:endParaRPr>
        </a:p>
      </dgm:t>
    </dgm:pt>
    <dgm:pt modelId="{6F38643C-453C-42EE-A9A8-BA5630A6D2D7}" type="sibTrans" cxnId="{AB50313C-7933-4856-9F32-81307949A21F}">
      <dgm:prSet/>
      <dgm:spPr/>
      <dgm:t>
        <a:bodyPr/>
        <a:lstStyle/>
        <a:p>
          <a:endParaRPr lang="en-US" sz="1400">
            <a:solidFill>
              <a:schemeClr val="tx1"/>
            </a:solidFill>
          </a:endParaRPr>
        </a:p>
      </dgm:t>
    </dgm:pt>
    <dgm:pt modelId="{3ED682CF-AD2F-4767-B4F1-10CCBE13D04F}" type="pres">
      <dgm:prSet presAssocID="{83EEFE86-7EE5-475D-B73B-E31F1248345C}" presName="Name0" presStyleCnt="0">
        <dgm:presLayoutVars>
          <dgm:chPref val="1"/>
          <dgm:dir/>
          <dgm:animOne val="branch"/>
          <dgm:animLvl val="lvl"/>
          <dgm:resizeHandles/>
        </dgm:presLayoutVars>
      </dgm:prSet>
      <dgm:spPr/>
      <dgm:t>
        <a:bodyPr/>
        <a:lstStyle/>
        <a:p>
          <a:endParaRPr lang="en-US"/>
        </a:p>
      </dgm:t>
    </dgm:pt>
    <dgm:pt modelId="{ECC21145-65DA-4925-8BFD-9FCF08716E11}" type="pres">
      <dgm:prSet presAssocID="{C9D0DE3D-7BCD-4102-A227-FA6F4927C8E5}" presName="vertOne" presStyleCnt="0"/>
      <dgm:spPr/>
    </dgm:pt>
    <dgm:pt modelId="{4B852F6C-6422-4F34-871E-40C7E8E958DF}" type="pres">
      <dgm:prSet presAssocID="{C9D0DE3D-7BCD-4102-A227-FA6F4927C8E5}" presName="txOne" presStyleLbl="node0" presStyleIdx="0" presStyleCnt="1">
        <dgm:presLayoutVars>
          <dgm:chPref val="3"/>
        </dgm:presLayoutVars>
      </dgm:prSet>
      <dgm:spPr>
        <a:prstGeom prst="rect">
          <a:avLst/>
        </a:prstGeom>
      </dgm:spPr>
      <dgm:t>
        <a:bodyPr/>
        <a:lstStyle/>
        <a:p>
          <a:endParaRPr lang="en-US"/>
        </a:p>
      </dgm:t>
    </dgm:pt>
    <dgm:pt modelId="{83ABE8C5-32E3-45A3-8B18-36B24C51CAE3}" type="pres">
      <dgm:prSet presAssocID="{C9D0DE3D-7BCD-4102-A227-FA6F4927C8E5}" presName="parTransOne" presStyleCnt="0"/>
      <dgm:spPr/>
    </dgm:pt>
    <dgm:pt modelId="{0AAAB00E-E04F-4412-A833-A43EEEF2BF1B}" type="pres">
      <dgm:prSet presAssocID="{C9D0DE3D-7BCD-4102-A227-FA6F4927C8E5}" presName="horzOne" presStyleCnt="0"/>
      <dgm:spPr/>
    </dgm:pt>
    <dgm:pt modelId="{48D5D53F-D5F9-4579-9305-DC916CBAA2DA}" type="pres">
      <dgm:prSet presAssocID="{86CCD350-91AE-4FF7-A3FC-13A2111218C7}" presName="vertTwo" presStyleCnt="0"/>
      <dgm:spPr/>
    </dgm:pt>
    <dgm:pt modelId="{E3FA0287-C4FC-4675-A9BF-B29F0EEFE076}" type="pres">
      <dgm:prSet presAssocID="{86CCD350-91AE-4FF7-A3FC-13A2111218C7}" presName="txTwo" presStyleLbl="node2" presStyleIdx="0" presStyleCnt="4">
        <dgm:presLayoutVars>
          <dgm:chPref val="3"/>
        </dgm:presLayoutVars>
      </dgm:prSet>
      <dgm:spPr>
        <a:prstGeom prst="rect">
          <a:avLst/>
        </a:prstGeom>
      </dgm:spPr>
      <dgm:t>
        <a:bodyPr/>
        <a:lstStyle/>
        <a:p>
          <a:endParaRPr lang="en-US"/>
        </a:p>
      </dgm:t>
    </dgm:pt>
    <dgm:pt modelId="{1EBD0039-6EFC-4880-AD85-0E12BBD6F943}" type="pres">
      <dgm:prSet presAssocID="{86CCD350-91AE-4FF7-A3FC-13A2111218C7}" presName="horzTwo" presStyleCnt="0"/>
      <dgm:spPr/>
    </dgm:pt>
    <dgm:pt modelId="{20FD51AC-7444-466B-866A-873B038754E2}" type="pres">
      <dgm:prSet presAssocID="{C78542F8-40CE-407B-8A1B-ABD52B791BAA}" presName="sibSpaceTwo" presStyleCnt="0"/>
      <dgm:spPr/>
    </dgm:pt>
    <dgm:pt modelId="{9175E8A5-D7A7-42AA-8D58-F7B3736A2ABE}" type="pres">
      <dgm:prSet presAssocID="{83E811F9-CCC5-42A4-ACB4-B46EF903FE8F}" presName="vertTwo" presStyleCnt="0"/>
      <dgm:spPr/>
    </dgm:pt>
    <dgm:pt modelId="{95179322-2C0E-437A-80A8-571D68EBC329}" type="pres">
      <dgm:prSet presAssocID="{83E811F9-CCC5-42A4-ACB4-B46EF903FE8F}" presName="txTwo" presStyleLbl="node2" presStyleIdx="1" presStyleCnt="4">
        <dgm:presLayoutVars>
          <dgm:chPref val="3"/>
        </dgm:presLayoutVars>
      </dgm:prSet>
      <dgm:spPr>
        <a:prstGeom prst="rect">
          <a:avLst/>
        </a:prstGeom>
      </dgm:spPr>
      <dgm:t>
        <a:bodyPr/>
        <a:lstStyle/>
        <a:p>
          <a:endParaRPr lang="en-US"/>
        </a:p>
      </dgm:t>
    </dgm:pt>
    <dgm:pt modelId="{52C58914-7E03-4EF4-A061-A30C4672568D}" type="pres">
      <dgm:prSet presAssocID="{83E811F9-CCC5-42A4-ACB4-B46EF903FE8F}" presName="horzTwo" presStyleCnt="0"/>
      <dgm:spPr/>
    </dgm:pt>
    <dgm:pt modelId="{449D2082-526A-412E-BBC4-3A84B71CC0D9}" type="pres">
      <dgm:prSet presAssocID="{E59445FF-D2C2-474D-BAD9-CA2DCA8C8FE4}" presName="sibSpaceTwo" presStyleCnt="0"/>
      <dgm:spPr/>
    </dgm:pt>
    <dgm:pt modelId="{93874CC9-F9B6-4C2B-8941-F1A600FB593C}" type="pres">
      <dgm:prSet presAssocID="{F16E4540-61FE-470E-BE60-AB13C211AA10}" presName="vertTwo" presStyleCnt="0"/>
      <dgm:spPr/>
    </dgm:pt>
    <dgm:pt modelId="{19BFCE8C-B375-4B8B-8913-864BC7BDCCA6}" type="pres">
      <dgm:prSet presAssocID="{F16E4540-61FE-470E-BE60-AB13C211AA10}" presName="txTwo" presStyleLbl="node2" presStyleIdx="2" presStyleCnt="4">
        <dgm:presLayoutVars>
          <dgm:chPref val="3"/>
        </dgm:presLayoutVars>
      </dgm:prSet>
      <dgm:spPr>
        <a:prstGeom prst="rect">
          <a:avLst/>
        </a:prstGeom>
      </dgm:spPr>
      <dgm:t>
        <a:bodyPr/>
        <a:lstStyle/>
        <a:p>
          <a:endParaRPr lang="en-US"/>
        </a:p>
      </dgm:t>
    </dgm:pt>
    <dgm:pt modelId="{F931FA12-5E9E-4240-818F-0678D3674CD2}" type="pres">
      <dgm:prSet presAssocID="{F16E4540-61FE-470E-BE60-AB13C211AA10}" presName="horzTwo" presStyleCnt="0"/>
      <dgm:spPr/>
    </dgm:pt>
    <dgm:pt modelId="{36FE8CE6-24D9-4A79-B6E9-3E699955CDEF}" type="pres">
      <dgm:prSet presAssocID="{8CD782C6-938B-4438-A2F7-9432B9C475BA}" presName="sibSpaceTwo" presStyleCnt="0"/>
      <dgm:spPr/>
    </dgm:pt>
    <dgm:pt modelId="{E90345D0-B401-468F-99B1-A36289443901}" type="pres">
      <dgm:prSet presAssocID="{AB683C1F-4B03-4688-A05F-8F0EDA603B32}" presName="vertTwo" presStyleCnt="0"/>
      <dgm:spPr/>
    </dgm:pt>
    <dgm:pt modelId="{907796BB-D93C-4C0B-8203-4FED63417E42}" type="pres">
      <dgm:prSet presAssocID="{AB683C1F-4B03-4688-A05F-8F0EDA603B32}" presName="txTwo" presStyleLbl="node2" presStyleIdx="3" presStyleCnt="4">
        <dgm:presLayoutVars>
          <dgm:chPref val="3"/>
        </dgm:presLayoutVars>
      </dgm:prSet>
      <dgm:spPr>
        <a:prstGeom prst="rect">
          <a:avLst/>
        </a:prstGeom>
      </dgm:spPr>
      <dgm:t>
        <a:bodyPr/>
        <a:lstStyle/>
        <a:p>
          <a:endParaRPr lang="en-US"/>
        </a:p>
      </dgm:t>
    </dgm:pt>
    <dgm:pt modelId="{00E259AB-7775-4FF3-BB2E-19681DC20D34}" type="pres">
      <dgm:prSet presAssocID="{AB683C1F-4B03-4688-A05F-8F0EDA603B32}" presName="horzTwo" presStyleCnt="0"/>
      <dgm:spPr/>
    </dgm:pt>
  </dgm:ptLst>
  <dgm:cxnLst>
    <dgm:cxn modelId="{AB50313C-7933-4856-9F32-81307949A21F}" srcId="{C9D0DE3D-7BCD-4102-A227-FA6F4927C8E5}" destId="{AB683C1F-4B03-4688-A05F-8F0EDA603B32}" srcOrd="3" destOrd="0" parTransId="{54D94DA7-BA5D-4535-B3FD-68E926BCFB1E}" sibTransId="{6F38643C-453C-42EE-A9A8-BA5630A6D2D7}"/>
    <dgm:cxn modelId="{25F804CA-DB6D-42AA-9AA7-9DE1EB3C6C57}" srcId="{83EEFE86-7EE5-475D-B73B-E31F1248345C}" destId="{C9D0DE3D-7BCD-4102-A227-FA6F4927C8E5}" srcOrd="0" destOrd="0" parTransId="{1C40CF76-C5A0-40B7-BDA9-042B42B39921}" sibTransId="{48D972F2-1288-4763-A236-AE3F7AD0020F}"/>
    <dgm:cxn modelId="{8E8C08CA-8043-4F85-BF51-375A7D4A4E33}" type="presOf" srcId="{AB683C1F-4B03-4688-A05F-8F0EDA603B32}" destId="{907796BB-D93C-4C0B-8203-4FED63417E42}" srcOrd="0" destOrd="0" presId="urn:microsoft.com/office/officeart/2005/8/layout/hierarchy4"/>
    <dgm:cxn modelId="{B36F9C15-BA7E-471D-AFE0-B9652A08DB5E}" type="presOf" srcId="{86CCD350-91AE-4FF7-A3FC-13A2111218C7}" destId="{E3FA0287-C4FC-4675-A9BF-B29F0EEFE076}" srcOrd="0" destOrd="0" presId="urn:microsoft.com/office/officeart/2005/8/layout/hierarchy4"/>
    <dgm:cxn modelId="{35669D7B-50DA-46BC-84FF-699DF10D088D}" srcId="{C9D0DE3D-7BCD-4102-A227-FA6F4927C8E5}" destId="{86CCD350-91AE-4FF7-A3FC-13A2111218C7}" srcOrd="0" destOrd="0" parTransId="{D58AC3D4-8C25-4257-A2F9-40787F1222D4}" sibTransId="{C78542F8-40CE-407B-8A1B-ABD52B791BAA}"/>
    <dgm:cxn modelId="{76FF6E27-71E1-4BDD-A367-44F154421CCB}" type="presOf" srcId="{83E811F9-CCC5-42A4-ACB4-B46EF903FE8F}" destId="{95179322-2C0E-437A-80A8-571D68EBC329}" srcOrd="0" destOrd="0" presId="urn:microsoft.com/office/officeart/2005/8/layout/hierarchy4"/>
    <dgm:cxn modelId="{CEF01F59-320F-436D-8E61-815CD074CC6A}" type="presOf" srcId="{F16E4540-61FE-470E-BE60-AB13C211AA10}" destId="{19BFCE8C-B375-4B8B-8913-864BC7BDCCA6}" srcOrd="0" destOrd="0" presId="urn:microsoft.com/office/officeart/2005/8/layout/hierarchy4"/>
    <dgm:cxn modelId="{8AB8C7B8-E273-4CD8-9843-DA9C0C02029A}" type="presOf" srcId="{C9D0DE3D-7BCD-4102-A227-FA6F4927C8E5}" destId="{4B852F6C-6422-4F34-871E-40C7E8E958DF}" srcOrd="0" destOrd="0" presId="urn:microsoft.com/office/officeart/2005/8/layout/hierarchy4"/>
    <dgm:cxn modelId="{CB2C4B85-F8D3-4981-B162-E45D9630A674}" srcId="{C9D0DE3D-7BCD-4102-A227-FA6F4927C8E5}" destId="{F16E4540-61FE-470E-BE60-AB13C211AA10}" srcOrd="2" destOrd="0" parTransId="{A821A336-94FE-49F1-A666-7085A0CEDD92}" sibTransId="{8CD782C6-938B-4438-A2F7-9432B9C475BA}"/>
    <dgm:cxn modelId="{7C1D551C-A1DE-48A4-83AE-023C9BD73B7D}" srcId="{C9D0DE3D-7BCD-4102-A227-FA6F4927C8E5}" destId="{83E811F9-CCC5-42A4-ACB4-B46EF903FE8F}" srcOrd="1" destOrd="0" parTransId="{CAD33DDC-88C9-4D83-9E13-B9C154E2A8ED}" sibTransId="{E59445FF-D2C2-474D-BAD9-CA2DCA8C8FE4}"/>
    <dgm:cxn modelId="{BAFA8D40-398F-40A4-A0C2-37092CC30559}" type="presOf" srcId="{83EEFE86-7EE5-475D-B73B-E31F1248345C}" destId="{3ED682CF-AD2F-4767-B4F1-10CCBE13D04F}" srcOrd="0" destOrd="0" presId="urn:microsoft.com/office/officeart/2005/8/layout/hierarchy4"/>
    <dgm:cxn modelId="{ACE379B0-114F-43E3-B124-993055829F53}" type="presParOf" srcId="{3ED682CF-AD2F-4767-B4F1-10CCBE13D04F}" destId="{ECC21145-65DA-4925-8BFD-9FCF08716E11}" srcOrd="0" destOrd="0" presId="urn:microsoft.com/office/officeart/2005/8/layout/hierarchy4"/>
    <dgm:cxn modelId="{589CE1A3-860B-41FD-9982-CA6120D19404}" type="presParOf" srcId="{ECC21145-65DA-4925-8BFD-9FCF08716E11}" destId="{4B852F6C-6422-4F34-871E-40C7E8E958DF}" srcOrd="0" destOrd="0" presId="urn:microsoft.com/office/officeart/2005/8/layout/hierarchy4"/>
    <dgm:cxn modelId="{5777C37F-5CE3-405B-AB53-4DF2A990E1D6}" type="presParOf" srcId="{ECC21145-65DA-4925-8BFD-9FCF08716E11}" destId="{83ABE8C5-32E3-45A3-8B18-36B24C51CAE3}" srcOrd="1" destOrd="0" presId="urn:microsoft.com/office/officeart/2005/8/layout/hierarchy4"/>
    <dgm:cxn modelId="{DD9F233B-671B-4790-8DE0-84DB396FD6C2}" type="presParOf" srcId="{ECC21145-65DA-4925-8BFD-9FCF08716E11}" destId="{0AAAB00E-E04F-4412-A833-A43EEEF2BF1B}" srcOrd="2" destOrd="0" presId="urn:microsoft.com/office/officeart/2005/8/layout/hierarchy4"/>
    <dgm:cxn modelId="{337A3336-3067-41F2-AD6F-6EBC4ECE3B79}" type="presParOf" srcId="{0AAAB00E-E04F-4412-A833-A43EEEF2BF1B}" destId="{48D5D53F-D5F9-4579-9305-DC916CBAA2DA}" srcOrd="0" destOrd="0" presId="urn:microsoft.com/office/officeart/2005/8/layout/hierarchy4"/>
    <dgm:cxn modelId="{BCD1EA84-4022-4D6B-A501-97E96D461761}" type="presParOf" srcId="{48D5D53F-D5F9-4579-9305-DC916CBAA2DA}" destId="{E3FA0287-C4FC-4675-A9BF-B29F0EEFE076}" srcOrd="0" destOrd="0" presId="urn:microsoft.com/office/officeart/2005/8/layout/hierarchy4"/>
    <dgm:cxn modelId="{AD0F3477-7D8B-428A-846A-5AC66DAA148D}" type="presParOf" srcId="{48D5D53F-D5F9-4579-9305-DC916CBAA2DA}" destId="{1EBD0039-6EFC-4880-AD85-0E12BBD6F943}" srcOrd="1" destOrd="0" presId="urn:microsoft.com/office/officeart/2005/8/layout/hierarchy4"/>
    <dgm:cxn modelId="{06135418-EE1E-4CD9-8513-DF705A3EE715}" type="presParOf" srcId="{0AAAB00E-E04F-4412-A833-A43EEEF2BF1B}" destId="{20FD51AC-7444-466B-866A-873B038754E2}" srcOrd="1" destOrd="0" presId="urn:microsoft.com/office/officeart/2005/8/layout/hierarchy4"/>
    <dgm:cxn modelId="{17BE6BCA-E5E9-42AD-A0FD-54D00A6AC8E3}" type="presParOf" srcId="{0AAAB00E-E04F-4412-A833-A43EEEF2BF1B}" destId="{9175E8A5-D7A7-42AA-8D58-F7B3736A2ABE}" srcOrd="2" destOrd="0" presId="urn:microsoft.com/office/officeart/2005/8/layout/hierarchy4"/>
    <dgm:cxn modelId="{20046CC3-0938-4234-8797-504DB3D92CB2}" type="presParOf" srcId="{9175E8A5-D7A7-42AA-8D58-F7B3736A2ABE}" destId="{95179322-2C0E-437A-80A8-571D68EBC329}" srcOrd="0" destOrd="0" presId="urn:microsoft.com/office/officeart/2005/8/layout/hierarchy4"/>
    <dgm:cxn modelId="{026A9AD0-06B9-48B0-B4A3-8B367802F0C6}" type="presParOf" srcId="{9175E8A5-D7A7-42AA-8D58-F7B3736A2ABE}" destId="{52C58914-7E03-4EF4-A061-A30C4672568D}" srcOrd="1" destOrd="0" presId="urn:microsoft.com/office/officeart/2005/8/layout/hierarchy4"/>
    <dgm:cxn modelId="{3B110552-7107-47DF-855B-B665A0718A3B}" type="presParOf" srcId="{0AAAB00E-E04F-4412-A833-A43EEEF2BF1B}" destId="{449D2082-526A-412E-BBC4-3A84B71CC0D9}" srcOrd="3" destOrd="0" presId="urn:microsoft.com/office/officeart/2005/8/layout/hierarchy4"/>
    <dgm:cxn modelId="{264B8FEE-6F2E-458C-9578-462A2A48603D}" type="presParOf" srcId="{0AAAB00E-E04F-4412-A833-A43EEEF2BF1B}" destId="{93874CC9-F9B6-4C2B-8941-F1A600FB593C}" srcOrd="4" destOrd="0" presId="urn:microsoft.com/office/officeart/2005/8/layout/hierarchy4"/>
    <dgm:cxn modelId="{B163DE93-A6B2-4CB0-8108-A6F7EA815B43}" type="presParOf" srcId="{93874CC9-F9B6-4C2B-8941-F1A600FB593C}" destId="{19BFCE8C-B375-4B8B-8913-864BC7BDCCA6}" srcOrd="0" destOrd="0" presId="urn:microsoft.com/office/officeart/2005/8/layout/hierarchy4"/>
    <dgm:cxn modelId="{FE3D0594-FBF5-474B-81D2-AA85B73393B9}" type="presParOf" srcId="{93874CC9-F9B6-4C2B-8941-F1A600FB593C}" destId="{F931FA12-5E9E-4240-818F-0678D3674CD2}" srcOrd="1" destOrd="0" presId="urn:microsoft.com/office/officeart/2005/8/layout/hierarchy4"/>
    <dgm:cxn modelId="{B0197F5F-D2F5-4F52-AAD9-5FC09FF98A21}" type="presParOf" srcId="{0AAAB00E-E04F-4412-A833-A43EEEF2BF1B}" destId="{36FE8CE6-24D9-4A79-B6E9-3E699955CDEF}" srcOrd="5" destOrd="0" presId="urn:microsoft.com/office/officeart/2005/8/layout/hierarchy4"/>
    <dgm:cxn modelId="{B2CE2DB2-63C4-4EDB-9255-2D56DE9AE8F3}" type="presParOf" srcId="{0AAAB00E-E04F-4412-A833-A43EEEF2BF1B}" destId="{E90345D0-B401-468F-99B1-A36289443901}" srcOrd="6" destOrd="0" presId="urn:microsoft.com/office/officeart/2005/8/layout/hierarchy4"/>
    <dgm:cxn modelId="{04767020-92AF-4FBE-A5E3-BBB653061F4A}" type="presParOf" srcId="{E90345D0-B401-468F-99B1-A36289443901}" destId="{907796BB-D93C-4C0B-8203-4FED63417E42}" srcOrd="0" destOrd="0" presId="urn:microsoft.com/office/officeart/2005/8/layout/hierarchy4"/>
    <dgm:cxn modelId="{3023FC51-8998-41E3-AA58-F7680D0677A0}" type="presParOf" srcId="{E90345D0-B401-468F-99B1-A36289443901}" destId="{00E259AB-7775-4FF3-BB2E-19681DC20D34}"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3EEFE86-7EE5-475D-B73B-E31F1248345C}" type="doc">
      <dgm:prSet loTypeId="urn:microsoft.com/office/officeart/2005/8/layout/lProcess2" loCatId="relationship" qsTypeId="urn:microsoft.com/office/officeart/2005/8/quickstyle/simple1" qsCatId="simple" csTypeId="urn:microsoft.com/office/officeart/2005/8/colors/accent0_1" csCatId="mainScheme" phldr="1"/>
      <dgm:spPr/>
      <dgm:t>
        <a:bodyPr/>
        <a:lstStyle/>
        <a:p>
          <a:endParaRPr lang="en-US"/>
        </a:p>
      </dgm:t>
    </dgm:pt>
    <dgm:pt modelId="{FF775D40-7654-464F-8311-416246BCFD03}">
      <dgm:prSet custT="1"/>
      <dgm:spPr/>
      <dgm:t>
        <a:bodyPr/>
        <a:lstStyle/>
        <a:p>
          <a:r>
            <a:rPr lang="en-AU" sz="2400" dirty="0" smtClean="0"/>
            <a:t>Client computer, which triggers the workflow</a:t>
          </a:r>
          <a:endParaRPr lang="en-AU" sz="2400" dirty="0"/>
        </a:p>
      </dgm:t>
    </dgm:pt>
    <dgm:pt modelId="{7E62A65B-BA32-4C70-8102-B929B25B0579}" type="parTrans" cxnId="{C913BAE2-6D7B-48EB-B8C5-3FA2568C62B4}">
      <dgm:prSet/>
      <dgm:spPr/>
      <dgm:t>
        <a:bodyPr/>
        <a:lstStyle/>
        <a:p>
          <a:endParaRPr lang="en-US" sz="2000">
            <a:solidFill>
              <a:schemeClr val="bg1"/>
            </a:solidFill>
          </a:endParaRPr>
        </a:p>
      </dgm:t>
    </dgm:pt>
    <dgm:pt modelId="{691CDAA5-EB6D-4551-953C-F1DFEA5F1F03}" type="sibTrans" cxnId="{C913BAE2-6D7B-48EB-B8C5-3FA2568C62B4}">
      <dgm:prSet/>
      <dgm:spPr/>
      <dgm:t>
        <a:bodyPr/>
        <a:lstStyle/>
        <a:p>
          <a:endParaRPr lang="en-US" sz="2000">
            <a:solidFill>
              <a:schemeClr val="bg1"/>
            </a:solidFill>
          </a:endParaRPr>
        </a:p>
      </dgm:t>
    </dgm:pt>
    <dgm:pt modelId="{B9806CC4-0C66-475F-A597-27C7913A03BD}">
      <dgm:prSet custT="1"/>
      <dgm:spPr/>
      <dgm:t>
        <a:bodyPr/>
        <a:lstStyle/>
        <a:p>
          <a:r>
            <a:rPr lang="en-AU" sz="2400" dirty="0" smtClean="0"/>
            <a:t>Local or Remote Session to Run the Workflow</a:t>
          </a:r>
          <a:endParaRPr lang="en-AU" sz="2400" dirty="0"/>
        </a:p>
      </dgm:t>
    </dgm:pt>
    <dgm:pt modelId="{E3120F3E-83D4-404D-BE83-6DE1BB51D326}" type="parTrans" cxnId="{D5096832-98E8-4892-A3F8-7E4900D014B9}">
      <dgm:prSet/>
      <dgm:spPr/>
      <dgm:t>
        <a:bodyPr/>
        <a:lstStyle/>
        <a:p>
          <a:endParaRPr lang="en-US" sz="2000">
            <a:solidFill>
              <a:schemeClr val="bg1"/>
            </a:solidFill>
          </a:endParaRPr>
        </a:p>
      </dgm:t>
    </dgm:pt>
    <dgm:pt modelId="{3EEACC12-5F71-4E77-AE64-EA802DA4DDF8}" type="sibTrans" cxnId="{D5096832-98E8-4892-A3F8-7E4900D014B9}">
      <dgm:prSet/>
      <dgm:spPr/>
      <dgm:t>
        <a:bodyPr/>
        <a:lstStyle/>
        <a:p>
          <a:endParaRPr lang="en-US" sz="2000">
            <a:solidFill>
              <a:schemeClr val="bg1"/>
            </a:solidFill>
          </a:endParaRPr>
        </a:p>
      </dgm:t>
    </dgm:pt>
    <dgm:pt modelId="{CB69A32C-A16E-4A14-8E8F-21B39C1D1CDA}">
      <dgm:prSet custT="1"/>
      <dgm:spPr/>
      <dgm:t>
        <a:bodyPr/>
        <a:lstStyle/>
        <a:p>
          <a:r>
            <a:rPr lang="en-AU" sz="2400" dirty="0" smtClean="0"/>
            <a:t>                      Managed nodes - target computers affected by the workflow activities</a:t>
          </a:r>
        </a:p>
      </dgm:t>
    </dgm:pt>
    <dgm:pt modelId="{C09B64AE-B9C5-437A-B026-3897CF60A4D9}" type="parTrans" cxnId="{B3CB63FD-9ED3-4F49-84A7-D0FA89E48F52}">
      <dgm:prSet/>
      <dgm:spPr/>
      <dgm:t>
        <a:bodyPr/>
        <a:lstStyle/>
        <a:p>
          <a:endParaRPr lang="en-US"/>
        </a:p>
      </dgm:t>
    </dgm:pt>
    <dgm:pt modelId="{BE382037-BD03-46DB-B416-368B984C96A3}" type="sibTrans" cxnId="{B3CB63FD-9ED3-4F49-84A7-D0FA89E48F52}">
      <dgm:prSet/>
      <dgm:spPr/>
      <dgm:t>
        <a:bodyPr/>
        <a:lstStyle/>
        <a:p>
          <a:endParaRPr lang="en-US"/>
        </a:p>
      </dgm:t>
    </dgm:pt>
    <dgm:pt modelId="{DC41748D-262C-4085-B942-FF09B335B418}" type="pres">
      <dgm:prSet presAssocID="{83EEFE86-7EE5-475D-B73B-E31F1248345C}" presName="theList" presStyleCnt="0">
        <dgm:presLayoutVars>
          <dgm:dir/>
          <dgm:animLvl val="lvl"/>
          <dgm:resizeHandles val="exact"/>
        </dgm:presLayoutVars>
      </dgm:prSet>
      <dgm:spPr/>
      <dgm:t>
        <a:bodyPr/>
        <a:lstStyle/>
        <a:p>
          <a:endParaRPr lang="en-US"/>
        </a:p>
      </dgm:t>
    </dgm:pt>
    <dgm:pt modelId="{B277D27A-B748-4458-A0FF-2194AC9E601C}" type="pres">
      <dgm:prSet presAssocID="{FF775D40-7654-464F-8311-416246BCFD03}" presName="compNode" presStyleCnt="0"/>
      <dgm:spPr/>
    </dgm:pt>
    <dgm:pt modelId="{FC871DB7-0BBE-4A44-A804-40A8184AF29B}" type="pres">
      <dgm:prSet presAssocID="{FF775D40-7654-464F-8311-416246BCFD03}" presName="aNode" presStyleLbl="bgShp" presStyleIdx="0" presStyleCnt="3"/>
      <dgm:spPr>
        <a:prstGeom prst="rect">
          <a:avLst/>
        </a:prstGeom>
      </dgm:spPr>
      <dgm:t>
        <a:bodyPr/>
        <a:lstStyle/>
        <a:p>
          <a:endParaRPr lang="en-US"/>
        </a:p>
      </dgm:t>
    </dgm:pt>
    <dgm:pt modelId="{BEBD68E3-BDFA-48F9-ACB8-5006F92C21D9}" type="pres">
      <dgm:prSet presAssocID="{FF775D40-7654-464F-8311-416246BCFD03}" presName="textNode" presStyleLbl="bgShp" presStyleIdx="0" presStyleCnt="3"/>
      <dgm:spPr/>
      <dgm:t>
        <a:bodyPr/>
        <a:lstStyle/>
        <a:p>
          <a:endParaRPr lang="en-US"/>
        </a:p>
      </dgm:t>
    </dgm:pt>
    <dgm:pt modelId="{D0FFFC06-51B1-4588-B087-C48710B814D6}" type="pres">
      <dgm:prSet presAssocID="{FF775D40-7654-464F-8311-416246BCFD03}" presName="compChildNode" presStyleCnt="0"/>
      <dgm:spPr/>
    </dgm:pt>
    <dgm:pt modelId="{226FA216-0935-4DF0-BE86-B19E630F41A7}" type="pres">
      <dgm:prSet presAssocID="{FF775D40-7654-464F-8311-416246BCFD03}" presName="theInnerList" presStyleCnt="0"/>
      <dgm:spPr/>
    </dgm:pt>
    <dgm:pt modelId="{072252BA-B14A-4AED-9E21-A898048516A0}" type="pres">
      <dgm:prSet presAssocID="{FF775D40-7654-464F-8311-416246BCFD03}" presName="aSpace" presStyleCnt="0"/>
      <dgm:spPr/>
    </dgm:pt>
    <dgm:pt modelId="{B70DB6D8-DD3E-4D14-8C3B-16A783F9BDB9}" type="pres">
      <dgm:prSet presAssocID="{B9806CC4-0C66-475F-A597-27C7913A03BD}" presName="compNode" presStyleCnt="0"/>
      <dgm:spPr/>
    </dgm:pt>
    <dgm:pt modelId="{7A185A51-3A28-4324-969D-CDA984154094}" type="pres">
      <dgm:prSet presAssocID="{B9806CC4-0C66-475F-A597-27C7913A03BD}" presName="aNode" presStyleLbl="bgShp" presStyleIdx="1" presStyleCnt="3"/>
      <dgm:spPr>
        <a:prstGeom prst="rect">
          <a:avLst/>
        </a:prstGeom>
      </dgm:spPr>
      <dgm:t>
        <a:bodyPr/>
        <a:lstStyle/>
        <a:p>
          <a:endParaRPr lang="en-US"/>
        </a:p>
      </dgm:t>
    </dgm:pt>
    <dgm:pt modelId="{E6D1C72B-4445-4189-B033-3C9157796B00}" type="pres">
      <dgm:prSet presAssocID="{B9806CC4-0C66-475F-A597-27C7913A03BD}" presName="textNode" presStyleLbl="bgShp" presStyleIdx="1" presStyleCnt="3"/>
      <dgm:spPr/>
      <dgm:t>
        <a:bodyPr/>
        <a:lstStyle/>
        <a:p>
          <a:endParaRPr lang="en-US"/>
        </a:p>
      </dgm:t>
    </dgm:pt>
    <dgm:pt modelId="{15757E8A-4F8B-4F8E-9A56-F4DE8A09DFFA}" type="pres">
      <dgm:prSet presAssocID="{B9806CC4-0C66-475F-A597-27C7913A03BD}" presName="compChildNode" presStyleCnt="0"/>
      <dgm:spPr/>
    </dgm:pt>
    <dgm:pt modelId="{DF63CBE5-9535-4833-87C8-E9CB04E33BA3}" type="pres">
      <dgm:prSet presAssocID="{B9806CC4-0C66-475F-A597-27C7913A03BD}" presName="theInnerList" presStyleCnt="0"/>
      <dgm:spPr/>
    </dgm:pt>
    <dgm:pt modelId="{15602D20-A9D9-4987-8FAB-B28F75A68867}" type="pres">
      <dgm:prSet presAssocID="{B9806CC4-0C66-475F-A597-27C7913A03BD}" presName="aSpace" presStyleCnt="0"/>
      <dgm:spPr/>
    </dgm:pt>
    <dgm:pt modelId="{55AE86B5-315E-4390-B214-EF7893F84542}" type="pres">
      <dgm:prSet presAssocID="{CB69A32C-A16E-4A14-8E8F-21B39C1D1CDA}" presName="compNode" presStyleCnt="0"/>
      <dgm:spPr/>
    </dgm:pt>
    <dgm:pt modelId="{D5A972CC-7B06-409E-B2F2-392B841D7561}" type="pres">
      <dgm:prSet presAssocID="{CB69A32C-A16E-4A14-8E8F-21B39C1D1CDA}" presName="aNode" presStyleLbl="bgShp" presStyleIdx="2" presStyleCnt="3"/>
      <dgm:spPr>
        <a:prstGeom prst="rect">
          <a:avLst/>
        </a:prstGeom>
      </dgm:spPr>
      <dgm:t>
        <a:bodyPr/>
        <a:lstStyle/>
        <a:p>
          <a:endParaRPr lang="en-US"/>
        </a:p>
      </dgm:t>
    </dgm:pt>
    <dgm:pt modelId="{53185C3C-2E9E-4603-B8AA-A81DDECF7C40}" type="pres">
      <dgm:prSet presAssocID="{CB69A32C-A16E-4A14-8E8F-21B39C1D1CDA}" presName="textNode" presStyleLbl="bgShp" presStyleIdx="2" presStyleCnt="3"/>
      <dgm:spPr>
        <a:prstGeom prst="rect">
          <a:avLst/>
        </a:prstGeom>
      </dgm:spPr>
      <dgm:t>
        <a:bodyPr/>
        <a:lstStyle/>
        <a:p>
          <a:endParaRPr lang="en-US"/>
        </a:p>
      </dgm:t>
    </dgm:pt>
    <dgm:pt modelId="{90EAE5BA-17C0-4FBA-98E6-198693B614A8}" type="pres">
      <dgm:prSet presAssocID="{CB69A32C-A16E-4A14-8E8F-21B39C1D1CDA}" presName="compChildNode" presStyleCnt="0"/>
      <dgm:spPr/>
    </dgm:pt>
    <dgm:pt modelId="{97C0EDA9-6926-4DFE-96E3-9D02C32BDD4F}" type="pres">
      <dgm:prSet presAssocID="{CB69A32C-A16E-4A14-8E8F-21B39C1D1CDA}" presName="theInnerList" presStyleCnt="0"/>
      <dgm:spPr/>
    </dgm:pt>
  </dgm:ptLst>
  <dgm:cxnLst>
    <dgm:cxn modelId="{67535AF3-9130-4642-A0D1-871D0CA4E307}" type="presOf" srcId="{FF775D40-7654-464F-8311-416246BCFD03}" destId="{FC871DB7-0BBE-4A44-A804-40A8184AF29B}" srcOrd="0" destOrd="0" presId="urn:microsoft.com/office/officeart/2005/8/layout/lProcess2"/>
    <dgm:cxn modelId="{FBABB4BB-7E5D-46C1-9A78-7B98E5A1BACC}" type="presOf" srcId="{CB69A32C-A16E-4A14-8E8F-21B39C1D1CDA}" destId="{D5A972CC-7B06-409E-B2F2-392B841D7561}" srcOrd="0" destOrd="0" presId="urn:microsoft.com/office/officeart/2005/8/layout/lProcess2"/>
    <dgm:cxn modelId="{46C2FB51-00C4-4955-B0D5-BB49B8B4E1A1}" type="presOf" srcId="{83EEFE86-7EE5-475D-B73B-E31F1248345C}" destId="{DC41748D-262C-4085-B942-FF09B335B418}" srcOrd="0" destOrd="0" presId="urn:microsoft.com/office/officeart/2005/8/layout/lProcess2"/>
    <dgm:cxn modelId="{C6624F27-5DDE-458E-94EF-66E13175AE73}" type="presOf" srcId="{B9806CC4-0C66-475F-A597-27C7913A03BD}" destId="{E6D1C72B-4445-4189-B033-3C9157796B00}" srcOrd="1" destOrd="0" presId="urn:microsoft.com/office/officeart/2005/8/layout/lProcess2"/>
    <dgm:cxn modelId="{D5096832-98E8-4892-A3F8-7E4900D014B9}" srcId="{83EEFE86-7EE5-475D-B73B-E31F1248345C}" destId="{B9806CC4-0C66-475F-A597-27C7913A03BD}" srcOrd="1" destOrd="0" parTransId="{E3120F3E-83D4-404D-BE83-6DE1BB51D326}" sibTransId="{3EEACC12-5F71-4E77-AE64-EA802DA4DDF8}"/>
    <dgm:cxn modelId="{2F488AAC-F04B-40D1-ADDA-68805165C4E1}" type="presOf" srcId="{B9806CC4-0C66-475F-A597-27C7913A03BD}" destId="{7A185A51-3A28-4324-969D-CDA984154094}" srcOrd="0" destOrd="0" presId="urn:microsoft.com/office/officeart/2005/8/layout/lProcess2"/>
    <dgm:cxn modelId="{99933F18-7685-4560-BD00-DA1A38C83F20}" type="presOf" srcId="{CB69A32C-A16E-4A14-8E8F-21B39C1D1CDA}" destId="{53185C3C-2E9E-4603-B8AA-A81DDECF7C40}" srcOrd="1" destOrd="0" presId="urn:microsoft.com/office/officeart/2005/8/layout/lProcess2"/>
    <dgm:cxn modelId="{B3CB63FD-9ED3-4F49-84A7-D0FA89E48F52}" srcId="{83EEFE86-7EE5-475D-B73B-E31F1248345C}" destId="{CB69A32C-A16E-4A14-8E8F-21B39C1D1CDA}" srcOrd="2" destOrd="0" parTransId="{C09B64AE-B9C5-437A-B026-3897CF60A4D9}" sibTransId="{BE382037-BD03-46DB-B416-368B984C96A3}"/>
    <dgm:cxn modelId="{5AB6A20C-D0AA-4BD9-B00B-3306540C1CD6}" type="presOf" srcId="{FF775D40-7654-464F-8311-416246BCFD03}" destId="{BEBD68E3-BDFA-48F9-ACB8-5006F92C21D9}" srcOrd="1" destOrd="0" presId="urn:microsoft.com/office/officeart/2005/8/layout/lProcess2"/>
    <dgm:cxn modelId="{C913BAE2-6D7B-48EB-B8C5-3FA2568C62B4}" srcId="{83EEFE86-7EE5-475D-B73B-E31F1248345C}" destId="{FF775D40-7654-464F-8311-416246BCFD03}" srcOrd="0" destOrd="0" parTransId="{7E62A65B-BA32-4C70-8102-B929B25B0579}" sibTransId="{691CDAA5-EB6D-4551-953C-F1DFEA5F1F03}"/>
    <dgm:cxn modelId="{7FA3373C-2111-40B7-8BBC-BE65DC3DEF70}" type="presParOf" srcId="{DC41748D-262C-4085-B942-FF09B335B418}" destId="{B277D27A-B748-4458-A0FF-2194AC9E601C}" srcOrd="0" destOrd="0" presId="urn:microsoft.com/office/officeart/2005/8/layout/lProcess2"/>
    <dgm:cxn modelId="{5C22785E-4D67-45F3-8395-1AAD5722CABE}" type="presParOf" srcId="{B277D27A-B748-4458-A0FF-2194AC9E601C}" destId="{FC871DB7-0BBE-4A44-A804-40A8184AF29B}" srcOrd="0" destOrd="0" presId="urn:microsoft.com/office/officeart/2005/8/layout/lProcess2"/>
    <dgm:cxn modelId="{DFF63AD5-D817-4F59-8353-94362F93E1DD}" type="presParOf" srcId="{B277D27A-B748-4458-A0FF-2194AC9E601C}" destId="{BEBD68E3-BDFA-48F9-ACB8-5006F92C21D9}" srcOrd="1" destOrd="0" presId="urn:microsoft.com/office/officeart/2005/8/layout/lProcess2"/>
    <dgm:cxn modelId="{98699087-BA32-440A-BAEF-759304E0A188}" type="presParOf" srcId="{B277D27A-B748-4458-A0FF-2194AC9E601C}" destId="{D0FFFC06-51B1-4588-B087-C48710B814D6}" srcOrd="2" destOrd="0" presId="urn:microsoft.com/office/officeart/2005/8/layout/lProcess2"/>
    <dgm:cxn modelId="{F3C9B335-BDA2-4933-B2F5-738844DBBB64}" type="presParOf" srcId="{D0FFFC06-51B1-4588-B087-C48710B814D6}" destId="{226FA216-0935-4DF0-BE86-B19E630F41A7}" srcOrd="0" destOrd="0" presId="urn:microsoft.com/office/officeart/2005/8/layout/lProcess2"/>
    <dgm:cxn modelId="{1236FD18-A53C-4A6F-97AF-C646C5EEE021}" type="presParOf" srcId="{DC41748D-262C-4085-B942-FF09B335B418}" destId="{072252BA-B14A-4AED-9E21-A898048516A0}" srcOrd="1" destOrd="0" presId="urn:microsoft.com/office/officeart/2005/8/layout/lProcess2"/>
    <dgm:cxn modelId="{D8E287B2-A87D-439A-A830-709389ADD466}" type="presParOf" srcId="{DC41748D-262C-4085-B942-FF09B335B418}" destId="{B70DB6D8-DD3E-4D14-8C3B-16A783F9BDB9}" srcOrd="2" destOrd="0" presId="urn:microsoft.com/office/officeart/2005/8/layout/lProcess2"/>
    <dgm:cxn modelId="{ACA7BF44-9F24-4B4A-A57F-C48EC1C17344}" type="presParOf" srcId="{B70DB6D8-DD3E-4D14-8C3B-16A783F9BDB9}" destId="{7A185A51-3A28-4324-969D-CDA984154094}" srcOrd="0" destOrd="0" presId="urn:microsoft.com/office/officeart/2005/8/layout/lProcess2"/>
    <dgm:cxn modelId="{88434157-E148-40A0-B489-DA4BB1602A3D}" type="presParOf" srcId="{B70DB6D8-DD3E-4D14-8C3B-16A783F9BDB9}" destId="{E6D1C72B-4445-4189-B033-3C9157796B00}" srcOrd="1" destOrd="0" presId="urn:microsoft.com/office/officeart/2005/8/layout/lProcess2"/>
    <dgm:cxn modelId="{AE93E8FC-AAE1-4F53-B9FB-0C78838BC99E}" type="presParOf" srcId="{B70DB6D8-DD3E-4D14-8C3B-16A783F9BDB9}" destId="{15757E8A-4F8B-4F8E-9A56-F4DE8A09DFFA}" srcOrd="2" destOrd="0" presId="urn:microsoft.com/office/officeart/2005/8/layout/lProcess2"/>
    <dgm:cxn modelId="{49F34CF8-E33E-4D17-8F8D-397E9C266101}" type="presParOf" srcId="{15757E8A-4F8B-4F8E-9A56-F4DE8A09DFFA}" destId="{DF63CBE5-9535-4833-87C8-E9CB04E33BA3}" srcOrd="0" destOrd="0" presId="urn:microsoft.com/office/officeart/2005/8/layout/lProcess2"/>
    <dgm:cxn modelId="{DBB2A794-DB11-4E41-B714-4A867ACAB61B}" type="presParOf" srcId="{DC41748D-262C-4085-B942-FF09B335B418}" destId="{15602D20-A9D9-4987-8FAB-B28F75A68867}" srcOrd="3" destOrd="0" presId="urn:microsoft.com/office/officeart/2005/8/layout/lProcess2"/>
    <dgm:cxn modelId="{F19D2425-5F6F-4B2A-B86D-09D24858ECB5}" type="presParOf" srcId="{DC41748D-262C-4085-B942-FF09B335B418}" destId="{55AE86B5-315E-4390-B214-EF7893F84542}" srcOrd="4" destOrd="0" presId="urn:microsoft.com/office/officeart/2005/8/layout/lProcess2"/>
    <dgm:cxn modelId="{6F737A1F-8143-48AD-8AFD-8B9A2B8C3438}" type="presParOf" srcId="{55AE86B5-315E-4390-B214-EF7893F84542}" destId="{D5A972CC-7B06-409E-B2F2-392B841D7561}" srcOrd="0" destOrd="0" presId="urn:microsoft.com/office/officeart/2005/8/layout/lProcess2"/>
    <dgm:cxn modelId="{9E6BF7AD-2D45-4552-A94B-F5A2ADBB654B}" type="presParOf" srcId="{55AE86B5-315E-4390-B214-EF7893F84542}" destId="{53185C3C-2E9E-4603-B8AA-A81DDECF7C40}" srcOrd="1" destOrd="0" presId="urn:microsoft.com/office/officeart/2005/8/layout/lProcess2"/>
    <dgm:cxn modelId="{A9641D50-9892-4710-AB68-A336DDDAB365}" type="presParOf" srcId="{55AE86B5-315E-4390-B214-EF7893F84542}" destId="{90EAE5BA-17C0-4FBA-98E6-198693B614A8}" srcOrd="2" destOrd="0" presId="urn:microsoft.com/office/officeart/2005/8/layout/lProcess2"/>
    <dgm:cxn modelId="{C8252E52-533F-4293-880A-B869E856357D}" type="presParOf" srcId="{90EAE5BA-17C0-4FBA-98E6-198693B614A8}" destId="{97C0EDA9-6926-4DFE-96E3-9D02C32BDD4F}"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81465F-C76C-4100-B98F-0812788A0833}"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34ED7E75-4CDB-44B0-A98A-B0D70CBBAB21}">
      <dgm:prSet/>
      <dgm:spPr/>
      <dgm:t>
        <a:bodyPr/>
        <a:lstStyle/>
        <a:p>
          <a:r>
            <a:rPr lang="en-AU" dirty="0" smtClean="0"/>
            <a:t>Native PowerShell command</a:t>
          </a:r>
        </a:p>
      </dgm:t>
    </dgm:pt>
    <dgm:pt modelId="{7D4A4B3C-A516-4A22-822F-7C297F9E8963}" type="parTrans" cxnId="{6E0808F0-A9D7-4A8C-8489-B076FC85D44E}">
      <dgm:prSet/>
      <dgm:spPr/>
      <dgm:t>
        <a:bodyPr/>
        <a:lstStyle/>
        <a:p>
          <a:endParaRPr lang="en-US"/>
        </a:p>
      </dgm:t>
    </dgm:pt>
    <dgm:pt modelId="{A8F3C3E2-424B-4AEF-AC5C-67BD0BF013A5}" type="sibTrans" cxnId="{6E0808F0-A9D7-4A8C-8489-B076FC85D44E}">
      <dgm:prSet/>
      <dgm:spPr/>
      <dgm:t>
        <a:bodyPr/>
        <a:lstStyle/>
        <a:p>
          <a:endParaRPr lang="en-US"/>
        </a:p>
      </dgm:t>
    </dgm:pt>
    <dgm:pt modelId="{91EE7E6F-7CE9-4C4F-8520-2209E8C9E79A}">
      <dgm:prSet/>
      <dgm:spPr/>
      <dgm:t>
        <a:bodyPr/>
        <a:lstStyle/>
        <a:p>
          <a:r>
            <a:rPr lang="en-AU" dirty="0" smtClean="0"/>
            <a:t>Does not launch in a separate process</a:t>
          </a:r>
        </a:p>
      </dgm:t>
    </dgm:pt>
    <dgm:pt modelId="{056BB3F3-51E1-4774-AEED-4A9BFF3CC661}" type="parTrans" cxnId="{533CB921-2D1C-40EA-B0AE-0C694F6F1811}">
      <dgm:prSet/>
      <dgm:spPr/>
      <dgm:t>
        <a:bodyPr/>
        <a:lstStyle/>
        <a:p>
          <a:endParaRPr lang="en-US"/>
        </a:p>
      </dgm:t>
    </dgm:pt>
    <dgm:pt modelId="{78EFC6E0-9AC6-403E-AC67-2761838A7B31}" type="sibTrans" cxnId="{533CB921-2D1C-40EA-B0AE-0C694F6F1811}">
      <dgm:prSet/>
      <dgm:spPr/>
      <dgm:t>
        <a:bodyPr/>
        <a:lstStyle/>
        <a:p>
          <a:endParaRPr lang="en-US"/>
        </a:p>
      </dgm:t>
    </dgm:pt>
    <dgm:pt modelId="{F950140E-736D-4225-B325-A2DB618B2BC7}">
      <dgm:prSet/>
      <dgm:spPr/>
      <dgm:t>
        <a:bodyPr/>
        <a:lstStyle/>
        <a:p>
          <a:r>
            <a:rPr lang="en-AU" dirty="0" smtClean="0"/>
            <a:t>Verb-Noun naming</a:t>
          </a:r>
        </a:p>
      </dgm:t>
    </dgm:pt>
    <dgm:pt modelId="{8C03DB91-CA4E-4B31-9F1B-00856CE410AE}" type="parTrans" cxnId="{244D22EE-5741-4065-820A-38B7352858E1}">
      <dgm:prSet/>
      <dgm:spPr/>
      <dgm:t>
        <a:bodyPr/>
        <a:lstStyle/>
        <a:p>
          <a:endParaRPr lang="en-US"/>
        </a:p>
      </dgm:t>
    </dgm:pt>
    <dgm:pt modelId="{DC2C73C2-13E0-4D6C-8641-7635B1B6E978}" type="sibTrans" cxnId="{244D22EE-5741-4065-820A-38B7352858E1}">
      <dgm:prSet/>
      <dgm:spPr/>
      <dgm:t>
        <a:bodyPr/>
        <a:lstStyle/>
        <a:p>
          <a:endParaRPr lang="en-US"/>
        </a:p>
      </dgm:t>
    </dgm:pt>
    <dgm:pt modelId="{202D8E83-2C91-4E90-9A94-B3B02F4A297C}">
      <dgm:prSet/>
      <dgm:spPr/>
      <dgm:t>
        <a:bodyPr/>
        <a:lstStyle/>
        <a:p>
          <a:r>
            <a:rPr lang="en-AU" dirty="0" smtClean="0"/>
            <a:t>Used interactively, in pipelines, or in scripts</a:t>
          </a:r>
        </a:p>
      </dgm:t>
    </dgm:pt>
    <dgm:pt modelId="{A6CC4B7A-8BDF-4721-852C-45EC20CEE836}" type="parTrans" cxnId="{5E9B1DB0-4EF0-4D0D-9740-9EACDFFB9B81}">
      <dgm:prSet/>
      <dgm:spPr/>
      <dgm:t>
        <a:bodyPr/>
        <a:lstStyle/>
        <a:p>
          <a:endParaRPr lang="en-US"/>
        </a:p>
      </dgm:t>
    </dgm:pt>
    <dgm:pt modelId="{55CEEB74-4520-4AE5-9836-A2ADE9AAFB64}" type="sibTrans" cxnId="{5E9B1DB0-4EF0-4D0D-9740-9EACDFFB9B81}">
      <dgm:prSet/>
      <dgm:spPr/>
      <dgm:t>
        <a:bodyPr/>
        <a:lstStyle/>
        <a:p>
          <a:endParaRPr lang="en-US"/>
        </a:p>
      </dgm:t>
    </dgm:pt>
    <dgm:pt modelId="{919B1E81-A940-4FF4-A3C0-E6B7E5F0BCC6}">
      <dgm:prSet/>
      <dgm:spPr/>
      <dgm:t>
        <a:bodyPr/>
        <a:lstStyle/>
        <a:p>
          <a:r>
            <a:rPr lang="en-AU" dirty="0" smtClean="0"/>
            <a:t>Parameters to control </a:t>
          </a:r>
          <a:r>
            <a:rPr lang="en-AU" dirty="0" err="1" smtClean="0"/>
            <a:t>Cmdlet</a:t>
          </a:r>
          <a:r>
            <a:rPr lang="en-AU" dirty="0" smtClean="0"/>
            <a:t> behaviour</a:t>
          </a:r>
        </a:p>
      </dgm:t>
    </dgm:pt>
    <dgm:pt modelId="{58F843F0-B609-4AFA-809E-0989AEB46193}" type="parTrans" cxnId="{55A52DFD-2E0F-439F-A36F-081E56145E84}">
      <dgm:prSet/>
      <dgm:spPr/>
      <dgm:t>
        <a:bodyPr/>
        <a:lstStyle/>
        <a:p>
          <a:endParaRPr lang="en-US"/>
        </a:p>
      </dgm:t>
    </dgm:pt>
    <dgm:pt modelId="{7CEDE632-53DD-4CD2-9021-0D268F42CF86}" type="sibTrans" cxnId="{55A52DFD-2E0F-439F-A36F-081E56145E84}">
      <dgm:prSet/>
      <dgm:spPr/>
      <dgm:t>
        <a:bodyPr/>
        <a:lstStyle/>
        <a:p>
          <a:endParaRPr lang="en-US"/>
        </a:p>
      </dgm:t>
    </dgm:pt>
    <dgm:pt modelId="{B1598B62-C47B-422E-A5B2-909F80938926}">
      <dgm:prSet phldrT="[Text]"/>
      <dgm:spPr/>
      <dgm:t>
        <a:bodyPr/>
        <a:lstStyle/>
        <a:p>
          <a:r>
            <a:rPr lang="en-US" dirty="0" err="1" smtClean="0"/>
            <a:t>Cmdlet</a:t>
          </a:r>
          <a:endParaRPr lang="en-US" dirty="0"/>
        </a:p>
      </dgm:t>
    </dgm:pt>
    <dgm:pt modelId="{53A0DF19-1FDA-4788-A600-EAE6BCDF6586}" type="parTrans" cxnId="{117F2FCD-34C9-4125-977F-5FD82C0C5BF8}">
      <dgm:prSet/>
      <dgm:spPr/>
      <dgm:t>
        <a:bodyPr/>
        <a:lstStyle/>
        <a:p>
          <a:endParaRPr lang="en-US"/>
        </a:p>
      </dgm:t>
    </dgm:pt>
    <dgm:pt modelId="{21D9CC70-B028-41E8-9A52-8B77CF3A1BA4}" type="sibTrans" cxnId="{117F2FCD-34C9-4125-977F-5FD82C0C5BF8}">
      <dgm:prSet/>
      <dgm:spPr/>
      <dgm:t>
        <a:bodyPr/>
        <a:lstStyle/>
        <a:p>
          <a:endParaRPr lang="en-US"/>
        </a:p>
      </dgm:t>
    </dgm:pt>
    <dgm:pt modelId="{F7A010C5-BBF8-4769-89DF-EBD304802C38}">
      <dgm:prSet phldrT="[Text]"/>
      <dgm:spPr/>
      <dgm:t>
        <a:bodyPr/>
        <a:lstStyle/>
        <a:p>
          <a:r>
            <a:rPr lang="en-AU" smtClean="0"/>
            <a:t>Single purpose</a:t>
          </a:r>
          <a:endParaRPr lang="en-AU" dirty="0" smtClean="0"/>
        </a:p>
      </dgm:t>
    </dgm:pt>
    <dgm:pt modelId="{F9C11012-C635-46FC-8BB9-7FEAC14BD848}" type="parTrans" cxnId="{415DBE0B-6970-4FD7-97CC-7E381EAA2078}">
      <dgm:prSet/>
      <dgm:spPr/>
      <dgm:t>
        <a:bodyPr/>
        <a:lstStyle/>
        <a:p>
          <a:endParaRPr lang="en-US"/>
        </a:p>
      </dgm:t>
    </dgm:pt>
    <dgm:pt modelId="{655E1D91-FA5F-493E-A49A-CD48275B23BA}" type="sibTrans" cxnId="{415DBE0B-6970-4FD7-97CC-7E381EAA2078}">
      <dgm:prSet/>
      <dgm:spPr/>
      <dgm:t>
        <a:bodyPr/>
        <a:lstStyle/>
        <a:p>
          <a:endParaRPr lang="en-US"/>
        </a:p>
      </dgm:t>
    </dgm:pt>
    <dgm:pt modelId="{84AD93E8-B9A2-462F-A158-78E35B102E0A}" type="pres">
      <dgm:prSet presAssocID="{2381465F-C76C-4100-B98F-0812788A0833}" presName="cycle" presStyleCnt="0">
        <dgm:presLayoutVars>
          <dgm:chMax val="1"/>
          <dgm:dir/>
          <dgm:animLvl val="ctr"/>
          <dgm:resizeHandles val="exact"/>
        </dgm:presLayoutVars>
      </dgm:prSet>
      <dgm:spPr/>
      <dgm:t>
        <a:bodyPr/>
        <a:lstStyle/>
        <a:p>
          <a:endParaRPr lang="en-US"/>
        </a:p>
      </dgm:t>
    </dgm:pt>
    <dgm:pt modelId="{481F69A0-C732-4844-A7E4-E78469A104C9}" type="pres">
      <dgm:prSet presAssocID="{B1598B62-C47B-422E-A5B2-909F80938926}" presName="centerShape" presStyleLbl="node0" presStyleIdx="0" presStyleCnt="1"/>
      <dgm:spPr/>
      <dgm:t>
        <a:bodyPr/>
        <a:lstStyle/>
        <a:p>
          <a:endParaRPr lang="en-US"/>
        </a:p>
      </dgm:t>
    </dgm:pt>
    <dgm:pt modelId="{4B10DA57-955C-49A2-80F3-36DDC87C5061}" type="pres">
      <dgm:prSet presAssocID="{7D4A4B3C-A516-4A22-822F-7C297F9E8963}" presName="parTrans" presStyleLbl="bgSibTrans2D1" presStyleIdx="0" presStyleCnt="6"/>
      <dgm:spPr/>
      <dgm:t>
        <a:bodyPr/>
        <a:lstStyle/>
        <a:p>
          <a:endParaRPr lang="en-US"/>
        </a:p>
      </dgm:t>
    </dgm:pt>
    <dgm:pt modelId="{8CE2E122-74B3-4B60-B02F-41BB1A65AD7B}" type="pres">
      <dgm:prSet presAssocID="{34ED7E75-4CDB-44B0-A98A-B0D70CBBAB21}" presName="node" presStyleLbl="node1" presStyleIdx="0" presStyleCnt="6" custScaleX="164494" custRadScaleRad="109457" custRadScaleInc="-22446">
        <dgm:presLayoutVars>
          <dgm:bulletEnabled val="1"/>
        </dgm:presLayoutVars>
      </dgm:prSet>
      <dgm:spPr>
        <a:prstGeom prst="rect">
          <a:avLst/>
        </a:prstGeom>
      </dgm:spPr>
      <dgm:t>
        <a:bodyPr/>
        <a:lstStyle/>
        <a:p>
          <a:endParaRPr lang="en-US"/>
        </a:p>
      </dgm:t>
    </dgm:pt>
    <dgm:pt modelId="{CB235A47-B50D-407F-B9AD-765979B87A26}" type="pres">
      <dgm:prSet presAssocID="{056BB3F3-51E1-4774-AEED-4A9BFF3CC661}" presName="parTrans" presStyleLbl="bgSibTrans2D1" presStyleIdx="1" presStyleCnt="6"/>
      <dgm:spPr/>
      <dgm:t>
        <a:bodyPr/>
        <a:lstStyle/>
        <a:p>
          <a:endParaRPr lang="en-US"/>
        </a:p>
      </dgm:t>
    </dgm:pt>
    <dgm:pt modelId="{9ED010B7-7FC9-41B2-8F64-C91BFF20DFF6}" type="pres">
      <dgm:prSet presAssocID="{91EE7E6F-7CE9-4C4F-8520-2209E8C9E79A}" presName="node" presStyleLbl="node1" presStyleIdx="1" presStyleCnt="6" custScaleX="164494" custRadScaleRad="129214" custRadScaleInc="-51618">
        <dgm:presLayoutVars>
          <dgm:bulletEnabled val="1"/>
        </dgm:presLayoutVars>
      </dgm:prSet>
      <dgm:spPr>
        <a:prstGeom prst="rect">
          <a:avLst/>
        </a:prstGeom>
      </dgm:spPr>
      <dgm:t>
        <a:bodyPr/>
        <a:lstStyle/>
        <a:p>
          <a:endParaRPr lang="en-US"/>
        </a:p>
      </dgm:t>
    </dgm:pt>
    <dgm:pt modelId="{F4E82926-CC4C-4CA8-9E61-C1F50F2F75DD}" type="pres">
      <dgm:prSet presAssocID="{F9C11012-C635-46FC-8BB9-7FEAC14BD848}" presName="parTrans" presStyleLbl="bgSibTrans2D1" presStyleIdx="2" presStyleCnt="6"/>
      <dgm:spPr/>
      <dgm:t>
        <a:bodyPr/>
        <a:lstStyle/>
        <a:p>
          <a:endParaRPr lang="en-US"/>
        </a:p>
      </dgm:t>
    </dgm:pt>
    <dgm:pt modelId="{7F19CED2-7A4A-4A8E-B437-87A7E3CD6EEC}" type="pres">
      <dgm:prSet presAssocID="{F7A010C5-BBF8-4769-89DF-EBD304802C38}" presName="node" presStyleLbl="node1" presStyleIdx="2" presStyleCnt="6" custScaleX="164494" custRadScaleRad="111674" custRadScaleInc="-45221">
        <dgm:presLayoutVars>
          <dgm:bulletEnabled val="1"/>
        </dgm:presLayoutVars>
      </dgm:prSet>
      <dgm:spPr>
        <a:prstGeom prst="rect">
          <a:avLst/>
        </a:prstGeom>
      </dgm:spPr>
      <dgm:t>
        <a:bodyPr/>
        <a:lstStyle/>
        <a:p>
          <a:endParaRPr lang="en-US"/>
        </a:p>
      </dgm:t>
    </dgm:pt>
    <dgm:pt modelId="{1BF1CF84-B784-484E-927A-113F42BFB759}" type="pres">
      <dgm:prSet presAssocID="{8C03DB91-CA4E-4B31-9F1B-00856CE410AE}" presName="parTrans" presStyleLbl="bgSibTrans2D1" presStyleIdx="3" presStyleCnt="6"/>
      <dgm:spPr/>
      <dgm:t>
        <a:bodyPr/>
        <a:lstStyle/>
        <a:p>
          <a:endParaRPr lang="en-US"/>
        </a:p>
      </dgm:t>
    </dgm:pt>
    <dgm:pt modelId="{A580F9C2-8322-48F5-8889-A57D65DFB928}" type="pres">
      <dgm:prSet presAssocID="{F950140E-736D-4225-B325-A2DB618B2BC7}" presName="node" presStyleLbl="node1" presStyleIdx="3" presStyleCnt="6" custScaleX="164494" custRadScaleRad="108376" custRadScaleInc="35341">
        <dgm:presLayoutVars>
          <dgm:bulletEnabled val="1"/>
        </dgm:presLayoutVars>
      </dgm:prSet>
      <dgm:spPr>
        <a:prstGeom prst="rect">
          <a:avLst/>
        </a:prstGeom>
      </dgm:spPr>
      <dgm:t>
        <a:bodyPr/>
        <a:lstStyle/>
        <a:p>
          <a:endParaRPr lang="en-US"/>
        </a:p>
      </dgm:t>
    </dgm:pt>
    <dgm:pt modelId="{A6EAA8C1-D934-480A-B741-9BE666C655FA}" type="pres">
      <dgm:prSet presAssocID="{A6CC4B7A-8BDF-4721-852C-45EC20CEE836}" presName="parTrans" presStyleLbl="bgSibTrans2D1" presStyleIdx="4" presStyleCnt="6"/>
      <dgm:spPr/>
      <dgm:t>
        <a:bodyPr/>
        <a:lstStyle/>
        <a:p>
          <a:endParaRPr lang="en-US"/>
        </a:p>
      </dgm:t>
    </dgm:pt>
    <dgm:pt modelId="{2555FC71-C941-4FF1-BA70-A17FDDCD8D30}" type="pres">
      <dgm:prSet presAssocID="{202D8E83-2C91-4E90-9A94-B3B02F4A297C}" presName="node" presStyleLbl="node1" presStyleIdx="4" presStyleCnt="6" custScaleX="164494" custRadScaleRad="118853" custRadScaleInc="45212">
        <dgm:presLayoutVars>
          <dgm:bulletEnabled val="1"/>
        </dgm:presLayoutVars>
      </dgm:prSet>
      <dgm:spPr>
        <a:prstGeom prst="rect">
          <a:avLst/>
        </a:prstGeom>
      </dgm:spPr>
      <dgm:t>
        <a:bodyPr/>
        <a:lstStyle/>
        <a:p>
          <a:endParaRPr lang="en-US"/>
        </a:p>
      </dgm:t>
    </dgm:pt>
    <dgm:pt modelId="{C331B30D-BFBE-4F0D-B735-647DF80C2A80}" type="pres">
      <dgm:prSet presAssocID="{58F843F0-B609-4AFA-809E-0989AEB46193}" presName="parTrans" presStyleLbl="bgSibTrans2D1" presStyleIdx="5" presStyleCnt="6"/>
      <dgm:spPr/>
      <dgm:t>
        <a:bodyPr/>
        <a:lstStyle/>
        <a:p>
          <a:endParaRPr lang="en-US"/>
        </a:p>
      </dgm:t>
    </dgm:pt>
    <dgm:pt modelId="{13734D39-EA35-4C81-AA69-8459D2FF7A5E}" type="pres">
      <dgm:prSet presAssocID="{919B1E81-A940-4FF4-A3C0-E6B7E5F0BCC6}" presName="node" presStyleLbl="node1" presStyleIdx="5" presStyleCnt="6" custScaleX="164494" custRadScaleRad="106841" custRadScaleInc="21229">
        <dgm:presLayoutVars>
          <dgm:bulletEnabled val="1"/>
        </dgm:presLayoutVars>
      </dgm:prSet>
      <dgm:spPr>
        <a:prstGeom prst="rect">
          <a:avLst/>
        </a:prstGeom>
      </dgm:spPr>
      <dgm:t>
        <a:bodyPr/>
        <a:lstStyle/>
        <a:p>
          <a:endParaRPr lang="en-US"/>
        </a:p>
      </dgm:t>
    </dgm:pt>
  </dgm:ptLst>
  <dgm:cxnLst>
    <dgm:cxn modelId="{5CFF5BF3-B3E0-495C-ABF0-CD38E64AD0D7}" type="presOf" srcId="{7D4A4B3C-A516-4A22-822F-7C297F9E8963}" destId="{4B10DA57-955C-49A2-80F3-36DDC87C5061}" srcOrd="0" destOrd="0" presId="urn:microsoft.com/office/officeart/2005/8/layout/radial4"/>
    <dgm:cxn modelId="{26D46C69-2960-4901-8822-903928B6E151}" type="presOf" srcId="{056BB3F3-51E1-4774-AEED-4A9BFF3CC661}" destId="{CB235A47-B50D-407F-B9AD-765979B87A26}" srcOrd="0" destOrd="0" presId="urn:microsoft.com/office/officeart/2005/8/layout/radial4"/>
    <dgm:cxn modelId="{1E864C76-9FC8-4788-B254-C35EB002B0FA}" type="presOf" srcId="{F7A010C5-BBF8-4769-89DF-EBD304802C38}" destId="{7F19CED2-7A4A-4A8E-B437-87A7E3CD6EEC}" srcOrd="0" destOrd="0" presId="urn:microsoft.com/office/officeart/2005/8/layout/radial4"/>
    <dgm:cxn modelId="{20A35B88-F669-46DB-BDD8-9900D64503D0}" type="presOf" srcId="{58F843F0-B609-4AFA-809E-0989AEB46193}" destId="{C331B30D-BFBE-4F0D-B735-647DF80C2A80}" srcOrd="0" destOrd="0" presId="urn:microsoft.com/office/officeart/2005/8/layout/radial4"/>
    <dgm:cxn modelId="{117F2FCD-34C9-4125-977F-5FD82C0C5BF8}" srcId="{2381465F-C76C-4100-B98F-0812788A0833}" destId="{B1598B62-C47B-422E-A5B2-909F80938926}" srcOrd="0" destOrd="0" parTransId="{53A0DF19-1FDA-4788-A600-EAE6BCDF6586}" sibTransId="{21D9CC70-B028-41E8-9A52-8B77CF3A1BA4}"/>
    <dgm:cxn modelId="{533CB921-2D1C-40EA-B0AE-0C694F6F1811}" srcId="{B1598B62-C47B-422E-A5B2-909F80938926}" destId="{91EE7E6F-7CE9-4C4F-8520-2209E8C9E79A}" srcOrd="1" destOrd="0" parTransId="{056BB3F3-51E1-4774-AEED-4A9BFF3CC661}" sibTransId="{78EFC6E0-9AC6-403E-AC67-2761838A7B31}"/>
    <dgm:cxn modelId="{55A52DFD-2E0F-439F-A36F-081E56145E84}" srcId="{B1598B62-C47B-422E-A5B2-909F80938926}" destId="{919B1E81-A940-4FF4-A3C0-E6B7E5F0BCC6}" srcOrd="5" destOrd="0" parTransId="{58F843F0-B609-4AFA-809E-0989AEB46193}" sibTransId="{7CEDE632-53DD-4CD2-9021-0D268F42CF86}"/>
    <dgm:cxn modelId="{244D22EE-5741-4065-820A-38B7352858E1}" srcId="{B1598B62-C47B-422E-A5B2-909F80938926}" destId="{F950140E-736D-4225-B325-A2DB618B2BC7}" srcOrd="3" destOrd="0" parTransId="{8C03DB91-CA4E-4B31-9F1B-00856CE410AE}" sibTransId="{DC2C73C2-13E0-4D6C-8641-7635B1B6E978}"/>
    <dgm:cxn modelId="{B75BE49C-3C83-4EE4-A1A5-E6F1CFED4EF2}" type="presOf" srcId="{F950140E-736D-4225-B325-A2DB618B2BC7}" destId="{A580F9C2-8322-48F5-8889-A57D65DFB928}" srcOrd="0" destOrd="0" presId="urn:microsoft.com/office/officeart/2005/8/layout/radial4"/>
    <dgm:cxn modelId="{C8F183E7-0A47-4387-812F-B01C7E8B267A}" type="presOf" srcId="{A6CC4B7A-8BDF-4721-852C-45EC20CEE836}" destId="{A6EAA8C1-D934-480A-B741-9BE666C655FA}" srcOrd="0" destOrd="0" presId="urn:microsoft.com/office/officeart/2005/8/layout/radial4"/>
    <dgm:cxn modelId="{541F759E-04DC-487E-9090-25E6D160A458}" type="presOf" srcId="{B1598B62-C47B-422E-A5B2-909F80938926}" destId="{481F69A0-C732-4844-A7E4-E78469A104C9}" srcOrd="0" destOrd="0" presId="urn:microsoft.com/office/officeart/2005/8/layout/radial4"/>
    <dgm:cxn modelId="{6E0808F0-A9D7-4A8C-8489-B076FC85D44E}" srcId="{B1598B62-C47B-422E-A5B2-909F80938926}" destId="{34ED7E75-4CDB-44B0-A98A-B0D70CBBAB21}" srcOrd="0" destOrd="0" parTransId="{7D4A4B3C-A516-4A22-822F-7C297F9E8963}" sibTransId="{A8F3C3E2-424B-4AEF-AC5C-67BD0BF013A5}"/>
    <dgm:cxn modelId="{D305DB43-759D-4CD2-BEA2-D885C0721DE9}" type="presOf" srcId="{2381465F-C76C-4100-B98F-0812788A0833}" destId="{84AD93E8-B9A2-462F-A158-78E35B102E0A}" srcOrd="0" destOrd="0" presId="urn:microsoft.com/office/officeart/2005/8/layout/radial4"/>
    <dgm:cxn modelId="{0E08FC60-2FB9-443C-8C45-743637C821C4}" type="presOf" srcId="{8C03DB91-CA4E-4B31-9F1B-00856CE410AE}" destId="{1BF1CF84-B784-484E-927A-113F42BFB759}" srcOrd="0" destOrd="0" presId="urn:microsoft.com/office/officeart/2005/8/layout/radial4"/>
    <dgm:cxn modelId="{2866B65A-299F-4F67-929E-6F8C39578278}" type="presOf" srcId="{202D8E83-2C91-4E90-9A94-B3B02F4A297C}" destId="{2555FC71-C941-4FF1-BA70-A17FDDCD8D30}" srcOrd="0" destOrd="0" presId="urn:microsoft.com/office/officeart/2005/8/layout/radial4"/>
    <dgm:cxn modelId="{5E9B1DB0-4EF0-4D0D-9740-9EACDFFB9B81}" srcId="{B1598B62-C47B-422E-A5B2-909F80938926}" destId="{202D8E83-2C91-4E90-9A94-B3B02F4A297C}" srcOrd="4" destOrd="0" parTransId="{A6CC4B7A-8BDF-4721-852C-45EC20CEE836}" sibTransId="{55CEEB74-4520-4AE5-9836-A2ADE9AAFB64}"/>
    <dgm:cxn modelId="{10A0206A-B4CE-4DA7-B80E-1F850D70D6E5}" type="presOf" srcId="{919B1E81-A940-4FF4-A3C0-E6B7E5F0BCC6}" destId="{13734D39-EA35-4C81-AA69-8459D2FF7A5E}" srcOrd="0" destOrd="0" presId="urn:microsoft.com/office/officeart/2005/8/layout/radial4"/>
    <dgm:cxn modelId="{D59397FC-933A-4305-B7EF-959909B07F86}" type="presOf" srcId="{91EE7E6F-7CE9-4C4F-8520-2209E8C9E79A}" destId="{9ED010B7-7FC9-41B2-8F64-C91BFF20DFF6}" srcOrd="0" destOrd="0" presId="urn:microsoft.com/office/officeart/2005/8/layout/radial4"/>
    <dgm:cxn modelId="{BDE769C1-AB5C-4EED-B667-F8057A0BC63F}" type="presOf" srcId="{F9C11012-C635-46FC-8BB9-7FEAC14BD848}" destId="{F4E82926-CC4C-4CA8-9E61-C1F50F2F75DD}" srcOrd="0" destOrd="0" presId="urn:microsoft.com/office/officeart/2005/8/layout/radial4"/>
    <dgm:cxn modelId="{034B92BB-1B9C-4775-8111-295EA1FB8BEF}" type="presOf" srcId="{34ED7E75-4CDB-44B0-A98A-B0D70CBBAB21}" destId="{8CE2E122-74B3-4B60-B02F-41BB1A65AD7B}" srcOrd="0" destOrd="0" presId="urn:microsoft.com/office/officeart/2005/8/layout/radial4"/>
    <dgm:cxn modelId="{415DBE0B-6970-4FD7-97CC-7E381EAA2078}" srcId="{B1598B62-C47B-422E-A5B2-909F80938926}" destId="{F7A010C5-BBF8-4769-89DF-EBD304802C38}" srcOrd="2" destOrd="0" parTransId="{F9C11012-C635-46FC-8BB9-7FEAC14BD848}" sibTransId="{655E1D91-FA5F-493E-A49A-CD48275B23BA}"/>
    <dgm:cxn modelId="{9135DCF0-9578-4EDE-BD4B-B9231A5538E5}" type="presParOf" srcId="{84AD93E8-B9A2-462F-A158-78E35B102E0A}" destId="{481F69A0-C732-4844-A7E4-E78469A104C9}" srcOrd="0" destOrd="0" presId="urn:microsoft.com/office/officeart/2005/8/layout/radial4"/>
    <dgm:cxn modelId="{837744E2-3246-4956-B968-4B8819E5ED64}" type="presParOf" srcId="{84AD93E8-B9A2-462F-A158-78E35B102E0A}" destId="{4B10DA57-955C-49A2-80F3-36DDC87C5061}" srcOrd="1" destOrd="0" presId="urn:microsoft.com/office/officeart/2005/8/layout/radial4"/>
    <dgm:cxn modelId="{D5A4742B-E68B-4E90-A5A1-21893FA63EF9}" type="presParOf" srcId="{84AD93E8-B9A2-462F-A158-78E35B102E0A}" destId="{8CE2E122-74B3-4B60-B02F-41BB1A65AD7B}" srcOrd="2" destOrd="0" presId="urn:microsoft.com/office/officeart/2005/8/layout/radial4"/>
    <dgm:cxn modelId="{7097DB22-E002-4BC2-915C-3769114866DD}" type="presParOf" srcId="{84AD93E8-B9A2-462F-A158-78E35B102E0A}" destId="{CB235A47-B50D-407F-B9AD-765979B87A26}" srcOrd="3" destOrd="0" presId="urn:microsoft.com/office/officeart/2005/8/layout/radial4"/>
    <dgm:cxn modelId="{0BEBA68E-307E-4E0D-BFEA-AD0A52F69A3B}" type="presParOf" srcId="{84AD93E8-B9A2-462F-A158-78E35B102E0A}" destId="{9ED010B7-7FC9-41B2-8F64-C91BFF20DFF6}" srcOrd="4" destOrd="0" presId="urn:microsoft.com/office/officeart/2005/8/layout/radial4"/>
    <dgm:cxn modelId="{BFA5994D-EBD2-419E-A04D-7A9661BF28A6}" type="presParOf" srcId="{84AD93E8-B9A2-462F-A158-78E35B102E0A}" destId="{F4E82926-CC4C-4CA8-9E61-C1F50F2F75DD}" srcOrd="5" destOrd="0" presId="urn:microsoft.com/office/officeart/2005/8/layout/radial4"/>
    <dgm:cxn modelId="{EA0394BF-75A5-4A10-890E-19D606C249E7}" type="presParOf" srcId="{84AD93E8-B9A2-462F-A158-78E35B102E0A}" destId="{7F19CED2-7A4A-4A8E-B437-87A7E3CD6EEC}" srcOrd="6" destOrd="0" presId="urn:microsoft.com/office/officeart/2005/8/layout/radial4"/>
    <dgm:cxn modelId="{C89DB2A1-E197-4827-947F-E0C07FDA6EC5}" type="presParOf" srcId="{84AD93E8-B9A2-462F-A158-78E35B102E0A}" destId="{1BF1CF84-B784-484E-927A-113F42BFB759}" srcOrd="7" destOrd="0" presId="urn:microsoft.com/office/officeart/2005/8/layout/radial4"/>
    <dgm:cxn modelId="{C0CE8F9D-8001-40B1-9954-A105C629086E}" type="presParOf" srcId="{84AD93E8-B9A2-462F-A158-78E35B102E0A}" destId="{A580F9C2-8322-48F5-8889-A57D65DFB928}" srcOrd="8" destOrd="0" presId="urn:microsoft.com/office/officeart/2005/8/layout/radial4"/>
    <dgm:cxn modelId="{5D4B0D37-3A6A-4147-996E-8B94B1B85510}" type="presParOf" srcId="{84AD93E8-B9A2-462F-A158-78E35B102E0A}" destId="{A6EAA8C1-D934-480A-B741-9BE666C655FA}" srcOrd="9" destOrd="0" presId="urn:microsoft.com/office/officeart/2005/8/layout/radial4"/>
    <dgm:cxn modelId="{CC0941D5-D8C8-46B4-8895-66D5F161818E}" type="presParOf" srcId="{84AD93E8-B9A2-462F-A158-78E35B102E0A}" destId="{2555FC71-C941-4FF1-BA70-A17FDDCD8D30}" srcOrd="10" destOrd="0" presId="urn:microsoft.com/office/officeart/2005/8/layout/radial4"/>
    <dgm:cxn modelId="{B1F069C4-5EDE-49CB-B6E2-291B297FA4FA}" type="presParOf" srcId="{84AD93E8-B9A2-462F-A158-78E35B102E0A}" destId="{C331B30D-BFBE-4F0D-B735-647DF80C2A80}" srcOrd="11" destOrd="0" presId="urn:microsoft.com/office/officeart/2005/8/layout/radial4"/>
    <dgm:cxn modelId="{CEA1E0C4-0A1C-4C65-9ECD-99486CF39C9B}" type="presParOf" srcId="{84AD93E8-B9A2-462F-A158-78E35B102E0A}" destId="{13734D39-EA35-4C81-AA69-8459D2FF7A5E}"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A7774C-B622-4F48-8F7B-AF1AAB74E9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F5B2720C-817F-4A19-969E-6C651E945CAA}">
      <dgm:prSet/>
      <dgm:spPr>
        <a:solidFill>
          <a:srgbClr val="012456"/>
        </a:solidFill>
      </dgm:spPr>
      <dgm:t>
        <a:bodyPr/>
        <a:lstStyle/>
        <a:p>
          <a:r>
            <a:rPr lang="en-AU" baseline="0" dirty="0" smtClean="0"/>
            <a:t>	</a:t>
          </a:r>
          <a:r>
            <a:rPr lang="en-AU" b="1" baseline="0" dirty="0" smtClean="0"/>
            <a:t>-&lt;</a:t>
          </a:r>
          <a:r>
            <a:rPr lang="en-AU" baseline="0" dirty="0" smtClean="0">
              <a:solidFill>
                <a:schemeClr val="tx1">
                  <a:lumMod val="65000"/>
                </a:schemeClr>
              </a:solidFill>
            </a:rPr>
            <a:t>parameter</a:t>
          </a:r>
          <a:r>
            <a:rPr lang="en-AU" b="1" baseline="0" dirty="0" smtClean="0"/>
            <a:t>&gt;</a:t>
          </a:r>
          <a:r>
            <a:rPr lang="en-AU" baseline="0" dirty="0" smtClean="0"/>
            <a:t> 		Required parameter name</a:t>
          </a:r>
          <a:endParaRPr lang="en-AU" dirty="0"/>
        </a:p>
      </dgm:t>
    </dgm:pt>
    <dgm:pt modelId="{C3B7A7E7-2C28-4E2D-83B0-A0AF4A788720}" type="parTrans" cxnId="{D2CFAAD0-A5F4-4EAC-99F0-3C941511E612}">
      <dgm:prSet/>
      <dgm:spPr/>
      <dgm:t>
        <a:bodyPr/>
        <a:lstStyle/>
        <a:p>
          <a:endParaRPr lang="en-AU"/>
        </a:p>
      </dgm:t>
    </dgm:pt>
    <dgm:pt modelId="{60B664BF-AB4B-4448-9A68-14DE595A9DC5}" type="sibTrans" cxnId="{D2CFAAD0-A5F4-4EAC-99F0-3C941511E612}">
      <dgm:prSet/>
      <dgm:spPr/>
      <dgm:t>
        <a:bodyPr/>
        <a:lstStyle/>
        <a:p>
          <a:endParaRPr lang="en-AU"/>
        </a:p>
      </dgm:t>
    </dgm:pt>
    <dgm:pt modelId="{9518384B-B234-4863-A0AD-741B51EFC1AF}">
      <dgm:prSet/>
      <dgm:spPr>
        <a:solidFill>
          <a:srgbClr val="012456"/>
        </a:solidFill>
      </dgm:spPr>
      <dgm:t>
        <a:bodyPr/>
        <a:lstStyle/>
        <a:p>
          <a:r>
            <a:rPr lang="en-AU" baseline="0" dirty="0" smtClean="0"/>
            <a:t> 	</a:t>
          </a:r>
          <a:r>
            <a:rPr lang="en-AU" b="1" baseline="0" dirty="0" smtClean="0"/>
            <a:t>&lt;</a:t>
          </a:r>
          <a:r>
            <a:rPr lang="en-AU" baseline="0" dirty="0" smtClean="0">
              <a:solidFill>
                <a:schemeClr val="tx1">
                  <a:lumMod val="65000"/>
                </a:schemeClr>
              </a:solidFill>
            </a:rPr>
            <a:t>value</a:t>
          </a:r>
          <a:r>
            <a:rPr lang="en-AU" b="1" baseline="0" dirty="0" smtClean="0"/>
            <a:t>&gt;</a:t>
          </a:r>
          <a:r>
            <a:rPr lang="en-AU" baseline="0" dirty="0" smtClean="0"/>
            <a:t>  		Required parameter value</a:t>
          </a:r>
          <a:endParaRPr lang="en-AU" dirty="0"/>
        </a:p>
      </dgm:t>
    </dgm:pt>
    <dgm:pt modelId="{24901238-E228-4FC8-BC2B-17F4998140D8}" type="parTrans" cxnId="{A26C45F0-7D63-45A8-817B-2FEAC79D522F}">
      <dgm:prSet/>
      <dgm:spPr/>
      <dgm:t>
        <a:bodyPr/>
        <a:lstStyle/>
        <a:p>
          <a:endParaRPr lang="en-AU"/>
        </a:p>
      </dgm:t>
    </dgm:pt>
    <dgm:pt modelId="{0F4BEF18-5137-43C9-9C4B-1BFCC1070193}" type="sibTrans" cxnId="{A26C45F0-7D63-45A8-817B-2FEAC79D522F}">
      <dgm:prSet/>
      <dgm:spPr/>
      <dgm:t>
        <a:bodyPr/>
        <a:lstStyle/>
        <a:p>
          <a:endParaRPr lang="en-AU"/>
        </a:p>
      </dgm:t>
    </dgm:pt>
    <dgm:pt modelId="{F600E6E5-EAEE-4124-BFEA-DCE8BF084FAB}">
      <dgm:prSet/>
      <dgm:spPr>
        <a:solidFill>
          <a:srgbClr val="012456"/>
        </a:solidFill>
      </dgm:spPr>
      <dgm:t>
        <a:bodyPr/>
        <a:lstStyle/>
        <a:p>
          <a:r>
            <a:rPr lang="en-AU" baseline="0" dirty="0" smtClean="0"/>
            <a:t> 	</a:t>
          </a:r>
          <a:r>
            <a:rPr lang="en-AU" b="1" baseline="0" dirty="0" smtClean="0"/>
            <a:t>[</a:t>
          </a:r>
          <a:r>
            <a:rPr lang="en-AU" baseline="0" dirty="0" smtClean="0">
              <a:solidFill>
                <a:schemeClr val="tx1">
                  <a:lumMod val="65000"/>
                </a:schemeClr>
              </a:solidFill>
            </a:rPr>
            <a:t>-&lt;&gt; &lt;&gt;</a:t>
          </a:r>
          <a:r>
            <a:rPr lang="en-AU" b="1" baseline="0" dirty="0" smtClean="0"/>
            <a:t>]</a:t>
          </a:r>
          <a:r>
            <a:rPr lang="en-AU" baseline="0" dirty="0" smtClean="0"/>
            <a:t>   		Optional parameter and/or value</a:t>
          </a:r>
          <a:endParaRPr lang="en-AU" dirty="0"/>
        </a:p>
      </dgm:t>
    </dgm:pt>
    <dgm:pt modelId="{83A95259-B7B0-4706-B697-F7CFEC28CE21}" type="parTrans" cxnId="{8A5DC872-4FF9-468B-B1E3-BC92169491E4}">
      <dgm:prSet/>
      <dgm:spPr/>
      <dgm:t>
        <a:bodyPr/>
        <a:lstStyle/>
        <a:p>
          <a:endParaRPr lang="en-AU"/>
        </a:p>
      </dgm:t>
    </dgm:pt>
    <dgm:pt modelId="{41982801-EF21-43DA-BADE-7666497C23D6}" type="sibTrans" cxnId="{8A5DC872-4FF9-468B-B1E3-BC92169491E4}">
      <dgm:prSet/>
      <dgm:spPr/>
      <dgm:t>
        <a:bodyPr/>
        <a:lstStyle/>
        <a:p>
          <a:endParaRPr lang="en-AU"/>
        </a:p>
      </dgm:t>
    </dgm:pt>
    <dgm:pt modelId="{7A02BD3D-EBEF-4433-819A-E74D0260692B}">
      <dgm:prSet/>
      <dgm:spPr>
        <a:solidFill>
          <a:srgbClr val="012456"/>
        </a:solidFill>
      </dgm:spPr>
      <dgm:t>
        <a:bodyPr/>
        <a:lstStyle/>
        <a:p>
          <a:r>
            <a:rPr lang="en-AU" baseline="0" dirty="0" smtClean="0"/>
            <a:t> 	</a:t>
          </a:r>
          <a:r>
            <a:rPr lang="en-AU" baseline="0" dirty="0" smtClean="0">
              <a:solidFill>
                <a:schemeClr val="tx1">
                  <a:lumMod val="65000"/>
                </a:schemeClr>
              </a:solidFill>
            </a:rPr>
            <a:t>&lt;value</a:t>
          </a:r>
          <a:r>
            <a:rPr lang="en-AU" b="1" baseline="0" dirty="0" smtClean="0"/>
            <a:t>[ ]</a:t>
          </a:r>
          <a:r>
            <a:rPr lang="en-AU" baseline="0" dirty="0" smtClean="0">
              <a:solidFill>
                <a:schemeClr val="tx1">
                  <a:lumMod val="65000"/>
                </a:schemeClr>
              </a:solidFill>
            </a:rPr>
            <a:t>&gt;</a:t>
          </a:r>
          <a:r>
            <a:rPr lang="en-AU" baseline="0" dirty="0" smtClean="0"/>
            <a:t>		Multiple parameter values</a:t>
          </a:r>
          <a:endParaRPr lang="en-AU" dirty="0"/>
        </a:p>
      </dgm:t>
    </dgm:pt>
    <dgm:pt modelId="{9E8694AF-0EDA-47D5-8472-9A7E754AA476}" type="parTrans" cxnId="{2C229E70-4ED5-4B92-9282-14A0EFF1091C}">
      <dgm:prSet/>
      <dgm:spPr/>
      <dgm:t>
        <a:bodyPr/>
        <a:lstStyle/>
        <a:p>
          <a:endParaRPr lang="en-AU"/>
        </a:p>
      </dgm:t>
    </dgm:pt>
    <dgm:pt modelId="{563C36C8-440F-4C5A-97FC-6D9E19898044}" type="sibTrans" cxnId="{2C229E70-4ED5-4B92-9282-14A0EFF1091C}">
      <dgm:prSet/>
      <dgm:spPr/>
      <dgm:t>
        <a:bodyPr/>
        <a:lstStyle/>
        <a:p>
          <a:endParaRPr lang="en-AU"/>
        </a:p>
      </dgm:t>
    </dgm:pt>
    <dgm:pt modelId="{F1A9983E-35AD-4A4F-A2E0-382DE0B6ECDD}">
      <dgm:prSet/>
      <dgm:spPr>
        <a:solidFill>
          <a:schemeClr val="accent1">
            <a:lumMod val="50000"/>
          </a:schemeClr>
        </a:solidFill>
      </dgm:spPr>
      <dgm:t>
        <a:bodyPr/>
        <a:lstStyle/>
        <a:p>
          <a:r>
            <a:rPr lang="en-AU" dirty="0" smtClean="0"/>
            <a:t>	</a:t>
          </a:r>
          <a:r>
            <a:rPr lang="en-AU" b="1" dirty="0" smtClean="0"/>
            <a:t>&lt;</a:t>
          </a:r>
          <a:r>
            <a:rPr lang="en-AU" dirty="0" smtClean="0">
              <a:solidFill>
                <a:schemeClr val="tx1">
                  <a:lumMod val="65000"/>
                </a:schemeClr>
              </a:solidFill>
            </a:rPr>
            <a:t>verb-noun</a:t>
          </a:r>
          <a:r>
            <a:rPr lang="en-AU" b="1" dirty="0" smtClean="0"/>
            <a:t>&gt;</a:t>
          </a:r>
          <a:r>
            <a:rPr lang="en-AU" dirty="0" smtClean="0"/>
            <a:t> 		Command name</a:t>
          </a:r>
          <a:endParaRPr lang="en-AU" dirty="0"/>
        </a:p>
      </dgm:t>
    </dgm:pt>
    <dgm:pt modelId="{358FB9BC-2CE9-435B-8E60-1E1C15760CBC}" type="parTrans" cxnId="{E9E99879-4F7D-45DD-BD77-4223CFE3DB89}">
      <dgm:prSet/>
      <dgm:spPr/>
      <dgm:t>
        <a:bodyPr/>
        <a:lstStyle/>
        <a:p>
          <a:endParaRPr lang="en-AU"/>
        </a:p>
      </dgm:t>
    </dgm:pt>
    <dgm:pt modelId="{B24C07E5-D67E-40B6-A787-4F9D0DD926A3}" type="sibTrans" cxnId="{E9E99879-4F7D-45DD-BD77-4223CFE3DB89}">
      <dgm:prSet/>
      <dgm:spPr/>
      <dgm:t>
        <a:bodyPr/>
        <a:lstStyle/>
        <a:p>
          <a:endParaRPr lang="en-AU"/>
        </a:p>
      </dgm:t>
    </dgm:pt>
    <dgm:pt modelId="{97400BD5-14CE-4761-8A6A-64BC46D23158}" type="pres">
      <dgm:prSet presAssocID="{15A7774C-B622-4F48-8F7B-AF1AAB74E997}" presName="linear" presStyleCnt="0">
        <dgm:presLayoutVars>
          <dgm:animLvl val="lvl"/>
          <dgm:resizeHandles val="exact"/>
        </dgm:presLayoutVars>
      </dgm:prSet>
      <dgm:spPr/>
      <dgm:t>
        <a:bodyPr/>
        <a:lstStyle/>
        <a:p>
          <a:endParaRPr lang="en-AU"/>
        </a:p>
      </dgm:t>
    </dgm:pt>
    <dgm:pt modelId="{EA4764F0-3B9F-4C0F-86A4-E6DF86A8391E}" type="pres">
      <dgm:prSet presAssocID="{F1A9983E-35AD-4A4F-A2E0-382DE0B6ECDD}" presName="parentText" presStyleLbl="node1" presStyleIdx="0" presStyleCnt="5" custLinFactNeighborY="-13721">
        <dgm:presLayoutVars>
          <dgm:chMax val="0"/>
          <dgm:bulletEnabled val="1"/>
        </dgm:presLayoutVars>
      </dgm:prSet>
      <dgm:spPr>
        <a:prstGeom prst="rect">
          <a:avLst/>
        </a:prstGeom>
      </dgm:spPr>
      <dgm:t>
        <a:bodyPr/>
        <a:lstStyle/>
        <a:p>
          <a:endParaRPr lang="en-AU"/>
        </a:p>
      </dgm:t>
    </dgm:pt>
    <dgm:pt modelId="{C0E8D8AF-32FE-4591-BC35-868C0DF1C1A7}" type="pres">
      <dgm:prSet presAssocID="{B24C07E5-D67E-40B6-A787-4F9D0DD926A3}" presName="spacer" presStyleCnt="0"/>
      <dgm:spPr/>
    </dgm:pt>
    <dgm:pt modelId="{0D651385-B5A8-4275-82FA-E395D95733FF}" type="pres">
      <dgm:prSet presAssocID="{F5B2720C-817F-4A19-969E-6C651E945CAA}" presName="parentText" presStyleLbl="node1" presStyleIdx="1" presStyleCnt="5">
        <dgm:presLayoutVars>
          <dgm:chMax val="0"/>
          <dgm:bulletEnabled val="1"/>
        </dgm:presLayoutVars>
      </dgm:prSet>
      <dgm:spPr>
        <a:prstGeom prst="rect">
          <a:avLst/>
        </a:prstGeom>
      </dgm:spPr>
      <dgm:t>
        <a:bodyPr/>
        <a:lstStyle/>
        <a:p>
          <a:endParaRPr lang="en-AU"/>
        </a:p>
      </dgm:t>
    </dgm:pt>
    <dgm:pt modelId="{118C9B74-8C1A-4981-893C-AA4EEB280792}" type="pres">
      <dgm:prSet presAssocID="{60B664BF-AB4B-4448-9A68-14DE595A9DC5}" presName="spacer" presStyleCnt="0"/>
      <dgm:spPr/>
    </dgm:pt>
    <dgm:pt modelId="{D5CC8823-1A06-40C9-A432-CCB69DAB6267}" type="pres">
      <dgm:prSet presAssocID="{9518384B-B234-4863-A0AD-741B51EFC1AF}" presName="parentText" presStyleLbl="node1" presStyleIdx="2" presStyleCnt="5">
        <dgm:presLayoutVars>
          <dgm:chMax val="0"/>
          <dgm:bulletEnabled val="1"/>
        </dgm:presLayoutVars>
      </dgm:prSet>
      <dgm:spPr>
        <a:prstGeom prst="rect">
          <a:avLst/>
        </a:prstGeom>
      </dgm:spPr>
      <dgm:t>
        <a:bodyPr/>
        <a:lstStyle/>
        <a:p>
          <a:endParaRPr lang="en-AU"/>
        </a:p>
      </dgm:t>
    </dgm:pt>
    <dgm:pt modelId="{7DBBCDE5-8B01-4C7C-9A38-502ACB5AC9A2}" type="pres">
      <dgm:prSet presAssocID="{0F4BEF18-5137-43C9-9C4B-1BFCC1070193}" presName="spacer" presStyleCnt="0"/>
      <dgm:spPr/>
    </dgm:pt>
    <dgm:pt modelId="{DE5073A9-E798-4581-AF13-5026EFA6880D}" type="pres">
      <dgm:prSet presAssocID="{F600E6E5-EAEE-4124-BFEA-DCE8BF084FAB}" presName="parentText" presStyleLbl="node1" presStyleIdx="3" presStyleCnt="5">
        <dgm:presLayoutVars>
          <dgm:chMax val="0"/>
          <dgm:bulletEnabled val="1"/>
        </dgm:presLayoutVars>
      </dgm:prSet>
      <dgm:spPr>
        <a:prstGeom prst="rect">
          <a:avLst/>
        </a:prstGeom>
      </dgm:spPr>
      <dgm:t>
        <a:bodyPr/>
        <a:lstStyle/>
        <a:p>
          <a:endParaRPr lang="en-AU"/>
        </a:p>
      </dgm:t>
    </dgm:pt>
    <dgm:pt modelId="{F585ADF0-CF28-489A-828A-4345B9CAA1A0}" type="pres">
      <dgm:prSet presAssocID="{41982801-EF21-43DA-BADE-7666497C23D6}" presName="spacer" presStyleCnt="0"/>
      <dgm:spPr/>
    </dgm:pt>
    <dgm:pt modelId="{F30B23D6-12C9-41E1-B6E3-54C551956DA4}" type="pres">
      <dgm:prSet presAssocID="{7A02BD3D-EBEF-4433-819A-E74D0260692B}" presName="parentText" presStyleLbl="node1" presStyleIdx="4" presStyleCnt="5">
        <dgm:presLayoutVars>
          <dgm:chMax val="0"/>
          <dgm:bulletEnabled val="1"/>
        </dgm:presLayoutVars>
      </dgm:prSet>
      <dgm:spPr>
        <a:prstGeom prst="rect">
          <a:avLst/>
        </a:prstGeom>
      </dgm:spPr>
      <dgm:t>
        <a:bodyPr/>
        <a:lstStyle/>
        <a:p>
          <a:endParaRPr lang="en-AU"/>
        </a:p>
      </dgm:t>
    </dgm:pt>
  </dgm:ptLst>
  <dgm:cxnLst>
    <dgm:cxn modelId="{DAFE55FF-EFD8-41BC-BE89-776D40DA2BAE}" type="presOf" srcId="{9518384B-B234-4863-A0AD-741B51EFC1AF}" destId="{D5CC8823-1A06-40C9-A432-CCB69DAB6267}" srcOrd="0" destOrd="0" presId="urn:microsoft.com/office/officeart/2005/8/layout/vList2"/>
    <dgm:cxn modelId="{E9E99879-4F7D-45DD-BD77-4223CFE3DB89}" srcId="{15A7774C-B622-4F48-8F7B-AF1AAB74E997}" destId="{F1A9983E-35AD-4A4F-A2E0-382DE0B6ECDD}" srcOrd="0" destOrd="0" parTransId="{358FB9BC-2CE9-435B-8E60-1E1C15760CBC}" sibTransId="{B24C07E5-D67E-40B6-A787-4F9D0DD926A3}"/>
    <dgm:cxn modelId="{D2CFAAD0-A5F4-4EAC-99F0-3C941511E612}" srcId="{15A7774C-B622-4F48-8F7B-AF1AAB74E997}" destId="{F5B2720C-817F-4A19-969E-6C651E945CAA}" srcOrd="1" destOrd="0" parTransId="{C3B7A7E7-2C28-4E2D-83B0-A0AF4A788720}" sibTransId="{60B664BF-AB4B-4448-9A68-14DE595A9DC5}"/>
    <dgm:cxn modelId="{2C229E70-4ED5-4B92-9282-14A0EFF1091C}" srcId="{15A7774C-B622-4F48-8F7B-AF1AAB74E997}" destId="{7A02BD3D-EBEF-4433-819A-E74D0260692B}" srcOrd="4" destOrd="0" parTransId="{9E8694AF-0EDA-47D5-8472-9A7E754AA476}" sibTransId="{563C36C8-440F-4C5A-97FC-6D9E19898044}"/>
    <dgm:cxn modelId="{A26C45F0-7D63-45A8-817B-2FEAC79D522F}" srcId="{15A7774C-B622-4F48-8F7B-AF1AAB74E997}" destId="{9518384B-B234-4863-A0AD-741B51EFC1AF}" srcOrd="2" destOrd="0" parTransId="{24901238-E228-4FC8-BC2B-17F4998140D8}" sibTransId="{0F4BEF18-5137-43C9-9C4B-1BFCC1070193}"/>
    <dgm:cxn modelId="{2D9F7106-0526-4D2B-9A03-A0C9EFE52549}" type="presOf" srcId="{F1A9983E-35AD-4A4F-A2E0-382DE0B6ECDD}" destId="{EA4764F0-3B9F-4C0F-86A4-E6DF86A8391E}" srcOrd="0" destOrd="0" presId="urn:microsoft.com/office/officeart/2005/8/layout/vList2"/>
    <dgm:cxn modelId="{8A5DC872-4FF9-468B-B1E3-BC92169491E4}" srcId="{15A7774C-B622-4F48-8F7B-AF1AAB74E997}" destId="{F600E6E5-EAEE-4124-BFEA-DCE8BF084FAB}" srcOrd="3" destOrd="0" parTransId="{83A95259-B7B0-4706-B697-F7CFEC28CE21}" sibTransId="{41982801-EF21-43DA-BADE-7666497C23D6}"/>
    <dgm:cxn modelId="{3A36E1A6-5717-4EB1-94FE-ABC6A6C7E50B}" type="presOf" srcId="{F5B2720C-817F-4A19-969E-6C651E945CAA}" destId="{0D651385-B5A8-4275-82FA-E395D95733FF}" srcOrd="0" destOrd="0" presId="urn:microsoft.com/office/officeart/2005/8/layout/vList2"/>
    <dgm:cxn modelId="{0C23B609-AB88-4FBD-B478-33E0DFAA0630}" type="presOf" srcId="{15A7774C-B622-4F48-8F7B-AF1AAB74E997}" destId="{97400BD5-14CE-4761-8A6A-64BC46D23158}" srcOrd="0" destOrd="0" presId="urn:microsoft.com/office/officeart/2005/8/layout/vList2"/>
    <dgm:cxn modelId="{D15B5562-2960-4C9B-9334-1A63BCDB28A8}" type="presOf" srcId="{F600E6E5-EAEE-4124-BFEA-DCE8BF084FAB}" destId="{DE5073A9-E798-4581-AF13-5026EFA6880D}" srcOrd="0" destOrd="0" presId="urn:microsoft.com/office/officeart/2005/8/layout/vList2"/>
    <dgm:cxn modelId="{99946E4A-3CF7-4B2B-B94A-85A9E22CC853}" type="presOf" srcId="{7A02BD3D-EBEF-4433-819A-E74D0260692B}" destId="{F30B23D6-12C9-41E1-B6E3-54C551956DA4}" srcOrd="0" destOrd="0" presId="urn:microsoft.com/office/officeart/2005/8/layout/vList2"/>
    <dgm:cxn modelId="{E7624B3D-5E5C-451E-9A86-BD980B20B1A3}" type="presParOf" srcId="{97400BD5-14CE-4761-8A6A-64BC46D23158}" destId="{EA4764F0-3B9F-4C0F-86A4-E6DF86A8391E}" srcOrd="0" destOrd="0" presId="urn:microsoft.com/office/officeart/2005/8/layout/vList2"/>
    <dgm:cxn modelId="{03A0C4F8-DD97-4AC9-92F3-F5E09C66BFFC}" type="presParOf" srcId="{97400BD5-14CE-4761-8A6A-64BC46D23158}" destId="{C0E8D8AF-32FE-4591-BC35-868C0DF1C1A7}" srcOrd="1" destOrd="0" presId="urn:microsoft.com/office/officeart/2005/8/layout/vList2"/>
    <dgm:cxn modelId="{A2EDABAE-BE07-431F-8A47-75054D396908}" type="presParOf" srcId="{97400BD5-14CE-4761-8A6A-64BC46D23158}" destId="{0D651385-B5A8-4275-82FA-E395D95733FF}" srcOrd="2" destOrd="0" presId="urn:microsoft.com/office/officeart/2005/8/layout/vList2"/>
    <dgm:cxn modelId="{E0FFE874-B2B2-4ED1-AB21-07943D671453}" type="presParOf" srcId="{97400BD5-14CE-4761-8A6A-64BC46D23158}" destId="{118C9B74-8C1A-4981-893C-AA4EEB280792}" srcOrd="3" destOrd="0" presId="urn:microsoft.com/office/officeart/2005/8/layout/vList2"/>
    <dgm:cxn modelId="{9E0D5D96-2D9B-41F4-A44D-C0E73EBCF839}" type="presParOf" srcId="{97400BD5-14CE-4761-8A6A-64BC46D23158}" destId="{D5CC8823-1A06-40C9-A432-CCB69DAB6267}" srcOrd="4" destOrd="0" presId="urn:microsoft.com/office/officeart/2005/8/layout/vList2"/>
    <dgm:cxn modelId="{B43778F5-9E25-46C8-ADAA-DD16BBC8CA86}" type="presParOf" srcId="{97400BD5-14CE-4761-8A6A-64BC46D23158}" destId="{7DBBCDE5-8B01-4C7C-9A38-502ACB5AC9A2}" srcOrd="5" destOrd="0" presId="urn:microsoft.com/office/officeart/2005/8/layout/vList2"/>
    <dgm:cxn modelId="{E3E29334-5B7E-4A1F-8C38-7AE26158C2B7}" type="presParOf" srcId="{97400BD5-14CE-4761-8A6A-64BC46D23158}" destId="{DE5073A9-E798-4581-AF13-5026EFA6880D}" srcOrd="6" destOrd="0" presId="urn:microsoft.com/office/officeart/2005/8/layout/vList2"/>
    <dgm:cxn modelId="{D79536A1-A676-4254-BB5A-07D656FA1CA0}" type="presParOf" srcId="{97400BD5-14CE-4761-8A6A-64BC46D23158}" destId="{F585ADF0-CF28-489A-828A-4345B9CAA1A0}" srcOrd="7" destOrd="0" presId="urn:microsoft.com/office/officeart/2005/8/layout/vList2"/>
    <dgm:cxn modelId="{39F453C9-E519-469F-A501-0A67DB5FEF1B}" type="presParOf" srcId="{97400BD5-14CE-4761-8A6A-64BC46D23158}" destId="{F30B23D6-12C9-41E1-B6E3-54C551956DA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140577-7C28-4221-B433-F7D282FB324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D0D424B-847A-4854-A88B-C71419711A34}">
      <dgm:prSet phldrT="[Text]" custT="1"/>
      <dgm:spPr/>
      <dgm:t>
        <a:bodyPr/>
        <a:lstStyle/>
        <a:p>
          <a:r>
            <a:rPr lang="en-US" sz="2400" dirty="0" smtClean="0">
              <a:latin typeface="Segoe UI Light" panose="020B0502040204020203" pitchFamily="34" charset="0"/>
              <a:cs typeface="Segoe UI Light" panose="020B0502040204020203" pitchFamily="34" charset="0"/>
            </a:rPr>
            <a:t>Import-Csv</a:t>
          </a:r>
          <a:endParaRPr lang="en-US" sz="2400" dirty="0">
            <a:latin typeface="Segoe UI Light" panose="020B0502040204020203" pitchFamily="34" charset="0"/>
            <a:cs typeface="Segoe UI Light" panose="020B0502040204020203" pitchFamily="34" charset="0"/>
          </a:endParaRPr>
        </a:p>
      </dgm:t>
    </dgm:pt>
    <dgm:pt modelId="{9561A95C-AC53-480A-B92C-171FAA13C131}" type="parTrans" cxnId="{7F815A41-5861-43FE-A10A-D0751C12E194}">
      <dgm:prSet custT="1"/>
      <dgm:spPr/>
      <dgm:t>
        <a:bodyPr/>
        <a:lstStyle/>
        <a:p>
          <a:endParaRPr lang="en-US" sz="800">
            <a:latin typeface="Segoe UI Light" panose="020B0502040204020203" pitchFamily="34" charset="0"/>
            <a:cs typeface="Segoe UI Light" panose="020B0502040204020203" pitchFamily="34" charset="0"/>
          </a:endParaRPr>
        </a:p>
      </dgm:t>
    </dgm:pt>
    <dgm:pt modelId="{9D838632-4350-4A9D-AFA7-194F3A3CF41E}" type="sibTrans" cxnId="{7F815A41-5861-43FE-A10A-D0751C12E194}">
      <dgm:prSet/>
      <dgm:spPr/>
      <dgm:t>
        <a:bodyPr/>
        <a:lstStyle/>
        <a:p>
          <a:endParaRPr lang="en-US" sz="2800">
            <a:latin typeface="Segoe UI Light" panose="020B0502040204020203" pitchFamily="34" charset="0"/>
            <a:cs typeface="Segoe UI Light" panose="020B0502040204020203" pitchFamily="34" charset="0"/>
          </a:endParaRPr>
        </a:p>
      </dgm:t>
    </dgm:pt>
    <dgm:pt modelId="{11FF5F76-AEB0-4A66-9EA4-2D52D777F40E}">
      <dgm:prSet phldrT="[Text]" custT="1"/>
      <dgm:spPr/>
      <dgm:t>
        <a:bodyPr/>
        <a:lstStyle/>
        <a:p>
          <a:r>
            <a:rPr lang="en-US" sz="2400" dirty="0" smtClean="0">
              <a:latin typeface="Segoe UI Light" panose="020B0502040204020203" pitchFamily="34" charset="0"/>
              <a:cs typeface="Segoe UI Light" panose="020B0502040204020203" pitchFamily="34" charset="0"/>
            </a:rPr>
            <a:t>-Path</a:t>
          </a:r>
          <a:endParaRPr lang="en-US" sz="2400" dirty="0">
            <a:latin typeface="Segoe UI Light" panose="020B0502040204020203" pitchFamily="34" charset="0"/>
            <a:cs typeface="Segoe UI Light" panose="020B0502040204020203" pitchFamily="34" charset="0"/>
          </a:endParaRPr>
        </a:p>
      </dgm:t>
    </dgm:pt>
    <dgm:pt modelId="{A26FC510-D608-46AE-9830-45EA2C23C531}" type="parTrans" cxnId="{147F7781-301F-46E7-A13F-AC396CB2BA40}">
      <dgm:prSet custT="1"/>
      <dgm:spPr/>
      <dgm:t>
        <a:bodyPr/>
        <a:lstStyle/>
        <a:p>
          <a:endParaRPr lang="en-US" sz="800">
            <a:latin typeface="Segoe UI Light" panose="020B0502040204020203" pitchFamily="34" charset="0"/>
            <a:cs typeface="Segoe UI Light" panose="020B0502040204020203" pitchFamily="34" charset="0"/>
          </a:endParaRPr>
        </a:p>
      </dgm:t>
    </dgm:pt>
    <dgm:pt modelId="{0A425033-833D-41BB-BEBF-E306B67B47A7}" type="sibTrans" cxnId="{147F7781-301F-46E7-A13F-AC396CB2BA40}">
      <dgm:prSet/>
      <dgm:spPr/>
      <dgm:t>
        <a:bodyPr/>
        <a:lstStyle/>
        <a:p>
          <a:endParaRPr lang="en-US" sz="2800">
            <a:latin typeface="Segoe UI Light" panose="020B0502040204020203" pitchFamily="34" charset="0"/>
            <a:cs typeface="Segoe UI Light" panose="020B0502040204020203" pitchFamily="34" charset="0"/>
          </a:endParaRPr>
        </a:p>
      </dgm:t>
    </dgm:pt>
    <dgm:pt modelId="{6D3E7EF7-0F83-4C9D-AAFF-2D3EF70F7F06}">
      <dgm:prSet phldrT="[Text]" custT="1"/>
      <dgm:spPr/>
      <dgm:t>
        <a:bodyPr/>
        <a:lstStyle/>
        <a:p>
          <a:r>
            <a:rPr lang="en-US" sz="2400" dirty="0" smtClean="0">
              <a:latin typeface="Segoe UI Light" panose="020B0502040204020203" pitchFamily="34" charset="0"/>
              <a:cs typeface="Segoe UI Light" panose="020B0502040204020203" pitchFamily="34" charset="0"/>
            </a:rPr>
            <a:t>Import-</a:t>
          </a:r>
          <a:r>
            <a:rPr lang="en-US" sz="2400" dirty="0" err="1" smtClean="0">
              <a:latin typeface="Segoe UI Light" panose="020B0502040204020203" pitchFamily="34" charset="0"/>
              <a:cs typeface="Segoe UI Light" panose="020B0502040204020203" pitchFamily="34" charset="0"/>
            </a:rPr>
            <a:t>CliXml</a:t>
          </a:r>
          <a:endParaRPr lang="en-US" sz="2400" dirty="0">
            <a:latin typeface="Segoe UI Light" panose="020B0502040204020203" pitchFamily="34" charset="0"/>
            <a:cs typeface="Segoe UI Light" panose="020B0502040204020203" pitchFamily="34" charset="0"/>
          </a:endParaRPr>
        </a:p>
      </dgm:t>
    </dgm:pt>
    <dgm:pt modelId="{7B286E91-635B-4441-9AE3-FC9B1318461C}" type="parTrans" cxnId="{BBD0B523-1194-41B0-BF63-6884A9571489}">
      <dgm:prSet custT="1"/>
      <dgm:spPr/>
      <dgm:t>
        <a:bodyPr/>
        <a:lstStyle/>
        <a:p>
          <a:endParaRPr lang="en-US" sz="800">
            <a:latin typeface="Segoe UI Light" panose="020B0502040204020203" pitchFamily="34" charset="0"/>
            <a:cs typeface="Segoe UI Light" panose="020B0502040204020203" pitchFamily="34" charset="0"/>
          </a:endParaRPr>
        </a:p>
      </dgm:t>
    </dgm:pt>
    <dgm:pt modelId="{5929A0F0-AE94-4F0F-8DA3-DD1ED14A9CE9}" type="sibTrans" cxnId="{BBD0B523-1194-41B0-BF63-6884A9571489}">
      <dgm:prSet/>
      <dgm:spPr/>
      <dgm:t>
        <a:bodyPr/>
        <a:lstStyle/>
        <a:p>
          <a:endParaRPr lang="en-US" sz="2800">
            <a:latin typeface="Segoe UI Light" panose="020B0502040204020203" pitchFamily="34" charset="0"/>
            <a:cs typeface="Segoe UI Light" panose="020B0502040204020203" pitchFamily="34" charset="0"/>
          </a:endParaRPr>
        </a:p>
      </dgm:t>
    </dgm:pt>
    <dgm:pt modelId="{5BE98AE4-71AC-43F7-B068-A28CFF03F798}">
      <dgm:prSet phldrT="[Text]" custT="1"/>
      <dgm:spPr/>
      <dgm:t>
        <a:bodyPr/>
        <a:lstStyle/>
        <a:p>
          <a:r>
            <a:rPr lang="en-US" sz="2400" dirty="0" smtClean="0">
              <a:latin typeface="Segoe UI Light" panose="020B0502040204020203" pitchFamily="34" charset="0"/>
              <a:cs typeface="Segoe UI Light" panose="020B0502040204020203" pitchFamily="34" charset="0"/>
            </a:rPr>
            <a:t> Key Parameters:</a:t>
          </a:r>
          <a:endParaRPr lang="en-US" sz="2400" dirty="0">
            <a:latin typeface="Segoe UI Light" panose="020B0502040204020203" pitchFamily="34" charset="0"/>
            <a:cs typeface="Segoe UI Light" panose="020B0502040204020203" pitchFamily="34" charset="0"/>
          </a:endParaRPr>
        </a:p>
      </dgm:t>
    </dgm:pt>
    <dgm:pt modelId="{C08F89A1-BDA4-4616-BAAA-673677F71145}" type="parTrans" cxnId="{668ABD91-7B4B-4D34-B6AD-6B339D987859}">
      <dgm:prSet/>
      <dgm:spPr/>
      <dgm:t>
        <a:bodyPr/>
        <a:lstStyle/>
        <a:p>
          <a:endParaRPr lang="en-US"/>
        </a:p>
      </dgm:t>
    </dgm:pt>
    <dgm:pt modelId="{8C799287-DD21-4C8D-8CCD-A9E5DC750368}" type="sibTrans" cxnId="{668ABD91-7B4B-4D34-B6AD-6B339D987859}">
      <dgm:prSet/>
      <dgm:spPr/>
      <dgm:t>
        <a:bodyPr/>
        <a:lstStyle/>
        <a:p>
          <a:endParaRPr lang="en-US"/>
        </a:p>
      </dgm:t>
    </dgm:pt>
    <dgm:pt modelId="{7F12F9F6-AF80-4AC7-B958-56B8899D4050}">
      <dgm:prSet phldrT="[Text]" custT="1"/>
      <dgm:spPr/>
      <dgm:t>
        <a:bodyPr/>
        <a:lstStyle/>
        <a:p>
          <a:r>
            <a:rPr lang="en-US" sz="2400" dirty="0" smtClean="0">
              <a:latin typeface="Segoe UI Light" panose="020B0502040204020203" pitchFamily="34" charset="0"/>
              <a:cs typeface="Segoe UI Light" panose="020B0502040204020203" pitchFamily="34" charset="0"/>
            </a:rPr>
            <a:t>-Delimiter</a:t>
          </a:r>
          <a:endParaRPr lang="en-US" sz="2400" dirty="0">
            <a:latin typeface="Segoe UI Light" panose="020B0502040204020203" pitchFamily="34" charset="0"/>
            <a:cs typeface="Segoe UI Light" panose="020B0502040204020203" pitchFamily="34" charset="0"/>
          </a:endParaRPr>
        </a:p>
      </dgm:t>
    </dgm:pt>
    <dgm:pt modelId="{6F7C0528-D768-4CCA-8F87-88C0401E80BB}" type="parTrans" cxnId="{526F9E7C-D30C-411F-8CC5-A405514E051F}">
      <dgm:prSet/>
      <dgm:spPr/>
      <dgm:t>
        <a:bodyPr/>
        <a:lstStyle/>
        <a:p>
          <a:endParaRPr lang="en-AU"/>
        </a:p>
      </dgm:t>
    </dgm:pt>
    <dgm:pt modelId="{FD015407-D95B-48C1-85A7-97C7C5E826C6}" type="sibTrans" cxnId="{526F9E7C-D30C-411F-8CC5-A405514E051F}">
      <dgm:prSet/>
      <dgm:spPr/>
      <dgm:t>
        <a:bodyPr/>
        <a:lstStyle/>
        <a:p>
          <a:endParaRPr lang="en-AU"/>
        </a:p>
      </dgm:t>
    </dgm:pt>
    <dgm:pt modelId="{DECFA36D-E4BF-4F42-801B-3969A32748F3}">
      <dgm:prSet phldrT="[Text]" custT="1"/>
      <dgm:spPr/>
      <dgm:t>
        <a:bodyPr/>
        <a:lstStyle/>
        <a:p>
          <a:r>
            <a:rPr lang="en-US" sz="2400" dirty="0" smtClean="0">
              <a:latin typeface="Segoe UI Light" panose="020B0502040204020203" pitchFamily="34" charset="0"/>
              <a:cs typeface="Segoe UI Light" panose="020B0502040204020203" pitchFamily="34" charset="0"/>
            </a:rPr>
            <a:t>-First</a:t>
          </a:r>
          <a:endParaRPr lang="en-US" sz="2400" dirty="0">
            <a:latin typeface="Segoe UI Light" panose="020B0502040204020203" pitchFamily="34" charset="0"/>
            <a:cs typeface="Segoe UI Light" panose="020B0502040204020203" pitchFamily="34" charset="0"/>
          </a:endParaRPr>
        </a:p>
      </dgm:t>
    </dgm:pt>
    <dgm:pt modelId="{34EBC345-4A3B-48FC-8C2E-2019244083F2}" type="parTrans" cxnId="{4BF413F2-4ECE-464E-9C31-F24F36C5C8F4}">
      <dgm:prSet/>
      <dgm:spPr/>
      <dgm:t>
        <a:bodyPr/>
        <a:lstStyle/>
        <a:p>
          <a:endParaRPr lang="en-AU"/>
        </a:p>
      </dgm:t>
    </dgm:pt>
    <dgm:pt modelId="{E07C84BD-034A-4CD2-9010-6BE06E177556}" type="sibTrans" cxnId="{4BF413F2-4ECE-464E-9C31-F24F36C5C8F4}">
      <dgm:prSet/>
      <dgm:spPr/>
      <dgm:t>
        <a:bodyPr/>
        <a:lstStyle/>
        <a:p>
          <a:endParaRPr lang="en-AU"/>
        </a:p>
      </dgm:t>
    </dgm:pt>
    <dgm:pt modelId="{F9C9E34B-5203-45C0-A903-30E11D156838}">
      <dgm:prSet phldrT="[Text]" custT="1"/>
      <dgm:spPr/>
      <dgm:t>
        <a:bodyPr/>
        <a:lstStyle/>
        <a:p>
          <a:r>
            <a:rPr lang="en-US" sz="2400" dirty="0" smtClean="0">
              <a:latin typeface="Segoe UI Light" panose="020B0502040204020203" pitchFamily="34" charset="0"/>
              <a:cs typeface="Segoe UI Light" panose="020B0502040204020203" pitchFamily="34" charset="0"/>
            </a:rPr>
            <a:t>Key Parameters:</a:t>
          </a:r>
          <a:endParaRPr lang="en-US" sz="2400" dirty="0">
            <a:latin typeface="Segoe UI Light" panose="020B0502040204020203" pitchFamily="34" charset="0"/>
            <a:cs typeface="Segoe UI Light" panose="020B0502040204020203" pitchFamily="34" charset="0"/>
          </a:endParaRPr>
        </a:p>
      </dgm:t>
    </dgm:pt>
    <dgm:pt modelId="{A66D8E0B-569D-4F37-918F-57CDF6C425CC}" type="parTrans" cxnId="{72D553CF-A9D6-498B-AA7C-496ED436EDED}">
      <dgm:prSet/>
      <dgm:spPr/>
      <dgm:t>
        <a:bodyPr/>
        <a:lstStyle/>
        <a:p>
          <a:endParaRPr lang="en-AU"/>
        </a:p>
      </dgm:t>
    </dgm:pt>
    <dgm:pt modelId="{E0AD7C52-E23E-41EF-AE37-836AA4A465F7}" type="sibTrans" cxnId="{72D553CF-A9D6-498B-AA7C-496ED436EDED}">
      <dgm:prSet/>
      <dgm:spPr/>
      <dgm:t>
        <a:bodyPr/>
        <a:lstStyle/>
        <a:p>
          <a:endParaRPr lang="en-AU"/>
        </a:p>
      </dgm:t>
    </dgm:pt>
    <dgm:pt modelId="{9A6613A2-63B9-43B1-A907-5AC3BBA02845}">
      <dgm:prSet phldrT="[Text]" custT="1"/>
      <dgm:spPr/>
      <dgm:t>
        <a:bodyPr/>
        <a:lstStyle/>
        <a:p>
          <a:r>
            <a:rPr lang="en-US" sz="2400" dirty="0" smtClean="0">
              <a:latin typeface="Segoe UI Light" panose="020B0502040204020203" pitchFamily="34" charset="0"/>
              <a:cs typeface="Segoe UI Light" panose="020B0502040204020203" pitchFamily="34" charset="0"/>
            </a:rPr>
            <a:t>-Path</a:t>
          </a:r>
          <a:endParaRPr lang="en-US" sz="2400" dirty="0">
            <a:latin typeface="Segoe UI Light" panose="020B0502040204020203" pitchFamily="34" charset="0"/>
            <a:cs typeface="Segoe UI Light" panose="020B0502040204020203" pitchFamily="34" charset="0"/>
          </a:endParaRPr>
        </a:p>
      </dgm:t>
    </dgm:pt>
    <dgm:pt modelId="{F1586D9B-F611-44E5-99B9-8B0E947AC5DA}" type="parTrans" cxnId="{3B77A6D4-7703-420A-8711-806031C7174C}">
      <dgm:prSet/>
      <dgm:spPr/>
      <dgm:t>
        <a:bodyPr/>
        <a:lstStyle/>
        <a:p>
          <a:endParaRPr lang="en-AU"/>
        </a:p>
      </dgm:t>
    </dgm:pt>
    <dgm:pt modelId="{8B2AB3EE-C76E-44AF-9F3D-2DA8857E4EEC}" type="sibTrans" cxnId="{3B77A6D4-7703-420A-8711-806031C7174C}">
      <dgm:prSet/>
      <dgm:spPr/>
      <dgm:t>
        <a:bodyPr/>
        <a:lstStyle/>
        <a:p>
          <a:endParaRPr lang="en-AU"/>
        </a:p>
      </dgm:t>
    </dgm:pt>
    <dgm:pt modelId="{70A18F85-F311-4119-956F-85743D494AD4}">
      <dgm:prSet phldrT="[Text]" custT="1"/>
      <dgm:spPr/>
      <dgm:t>
        <a:bodyPr/>
        <a:lstStyle/>
        <a:p>
          <a:r>
            <a:rPr lang="en-US" sz="2400" dirty="0" smtClean="0">
              <a:latin typeface="Segoe UI Light" panose="020B0502040204020203" pitchFamily="34" charset="0"/>
              <a:cs typeface="Segoe UI Light" panose="020B0502040204020203" pitchFamily="34" charset="0"/>
            </a:rPr>
            <a:t>-Header</a:t>
          </a:r>
          <a:endParaRPr lang="en-US" sz="2400" dirty="0">
            <a:latin typeface="Segoe UI Light" panose="020B0502040204020203" pitchFamily="34" charset="0"/>
            <a:cs typeface="Segoe UI Light" panose="020B0502040204020203" pitchFamily="34" charset="0"/>
          </a:endParaRPr>
        </a:p>
      </dgm:t>
    </dgm:pt>
    <dgm:pt modelId="{6763D9BC-1748-4231-9E38-AD338D69ED11}" type="parTrans" cxnId="{9F84E306-315F-4974-AF48-D1A647D33648}">
      <dgm:prSet/>
      <dgm:spPr/>
      <dgm:t>
        <a:bodyPr/>
        <a:lstStyle/>
        <a:p>
          <a:endParaRPr lang="en-AU"/>
        </a:p>
      </dgm:t>
    </dgm:pt>
    <dgm:pt modelId="{8E0EA3D4-5962-4DC7-8985-8907AC7BC4A7}" type="sibTrans" cxnId="{9F84E306-315F-4974-AF48-D1A647D33648}">
      <dgm:prSet/>
      <dgm:spPr/>
      <dgm:t>
        <a:bodyPr/>
        <a:lstStyle/>
        <a:p>
          <a:endParaRPr lang="en-AU"/>
        </a:p>
      </dgm:t>
    </dgm:pt>
    <dgm:pt modelId="{775E70AA-3F45-4337-8805-69B21CC26304}" type="pres">
      <dgm:prSet presAssocID="{EF140577-7C28-4221-B433-F7D282FB3244}" presName="Name0" presStyleCnt="0">
        <dgm:presLayoutVars>
          <dgm:dir/>
          <dgm:animLvl val="lvl"/>
          <dgm:resizeHandles val="exact"/>
        </dgm:presLayoutVars>
      </dgm:prSet>
      <dgm:spPr/>
      <dgm:t>
        <a:bodyPr/>
        <a:lstStyle/>
        <a:p>
          <a:endParaRPr lang="en-US"/>
        </a:p>
      </dgm:t>
    </dgm:pt>
    <dgm:pt modelId="{678DA8C5-6ACC-4DA6-80BA-9B0C0E27E9B5}" type="pres">
      <dgm:prSet presAssocID="{CD0D424B-847A-4854-A88B-C71419711A34}" presName="composite" presStyleCnt="0"/>
      <dgm:spPr/>
    </dgm:pt>
    <dgm:pt modelId="{48AD060A-F432-4BB8-8D2B-B641C20EC575}" type="pres">
      <dgm:prSet presAssocID="{CD0D424B-847A-4854-A88B-C71419711A34}" presName="parTx" presStyleLbl="alignNode1" presStyleIdx="0" presStyleCnt="2" custLinFactNeighborX="-1" custLinFactNeighborY="4990">
        <dgm:presLayoutVars>
          <dgm:chMax val="0"/>
          <dgm:chPref val="0"/>
          <dgm:bulletEnabled val="1"/>
        </dgm:presLayoutVars>
      </dgm:prSet>
      <dgm:spPr/>
      <dgm:t>
        <a:bodyPr/>
        <a:lstStyle/>
        <a:p>
          <a:endParaRPr lang="en-US"/>
        </a:p>
      </dgm:t>
    </dgm:pt>
    <dgm:pt modelId="{B5C1C202-37E8-4039-A2C6-41789DABFF09}" type="pres">
      <dgm:prSet presAssocID="{CD0D424B-847A-4854-A88B-C71419711A34}" presName="desTx" presStyleLbl="alignAccFollowNode1" presStyleIdx="0" presStyleCnt="2">
        <dgm:presLayoutVars>
          <dgm:bulletEnabled val="1"/>
        </dgm:presLayoutVars>
      </dgm:prSet>
      <dgm:spPr/>
      <dgm:t>
        <a:bodyPr/>
        <a:lstStyle/>
        <a:p>
          <a:endParaRPr lang="en-US"/>
        </a:p>
      </dgm:t>
    </dgm:pt>
    <dgm:pt modelId="{0A0C222B-A3BD-4900-AC77-7EDE8B4CADFB}" type="pres">
      <dgm:prSet presAssocID="{9D838632-4350-4A9D-AFA7-194F3A3CF41E}" presName="space" presStyleCnt="0"/>
      <dgm:spPr/>
    </dgm:pt>
    <dgm:pt modelId="{0E975C32-30C7-4F48-A07E-BC63EE175918}" type="pres">
      <dgm:prSet presAssocID="{6D3E7EF7-0F83-4C9D-AAFF-2D3EF70F7F06}" presName="composite" presStyleCnt="0"/>
      <dgm:spPr/>
    </dgm:pt>
    <dgm:pt modelId="{23471AB6-940A-44F8-B240-4F8D1DCBE8C2}" type="pres">
      <dgm:prSet presAssocID="{6D3E7EF7-0F83-4C9D-AAFF-2D3EF70F7F06}" presName="parTx" presStyleLbl="alignNode1" presStyleIdx="1" presStyleCnt="2" custLinFactNeighborX="1" custLinFactNeighborY="6532">
        <dgm:presLayoutVars>
          <dgm:chMax val="0"/>
          <dgm:chPref val="0"/>
          <dgm:bulletEnabled val="1"/>
        </dgm:presLayoutVars>
      </dgm:prSet>
      <dgm:spPr/>
      <dgm:t>
        <a:bodyPr/>
        <a:lstStyle/>
        <a:p>
          <a:endParaRPr lang="en-US"/>
        </a:p>
      </dgm:t>
    </dgm:pt>
    <dgm:pt modelId="{230B120E-A6B4-490E-92DE-7E5E0DEC3381}" type="pres">
      <dgm:prSet presAssocID="{6D3E7EF7-0F83-4C9D-AAFF-2D3EF70F7F06}" presName="desTx" presStyleLbl="alignAccFollowNode1" presStyleIdx="1" presStyleCnt="2">
        <dgm:presLayoutVars>
          <dgm:bulletEnabled val="1"/>
        </dgm:presLayoutVars>
      </dgm:prSet>
      <dgm:spPr/>
      <dgm:t>
        <a:bodyPr/>
        <a:lstStyle/>
        <a:p>
          <a:endParaRPr lang="en-US"/>
        </a:p>
      </dgm:t>
    </dgm:pt>
  </dgm:ptLst>
  <dgm:cxnLst>
    <dgm:cxn modelId="{3373CD41-93CC-4CE6-ABB0-BE1F7B8AC434}" type="presOf" srcId="{F9C9E34B-5203-45C0-A903-30E11D156838}" destId="{B5C1C202-37E8-4039-A2C6-41789DABFF09}" srcOrd="0" destOrd="0" presId="urn:microsoft.com/office/officeart/2005/8/layout/hList1"/>
    <dgm:cxn modelId="{9F84E306-315F-4974-AF48-D1A647D33648}" srcId="{CD0D424B-847A-4854-A88B-C71419711A34}" destId="{70A18F85-F311-4119-956F-85743D494AD4}" srcOrd="3" destOrd="0" parTransId="{6763D9BC-1748-4231-9E38-AD338D69ED11}" sibTransId="{8E0EA3D4-5962-4DC7-8985-8907AC7BC4A7}"/>
    <dgm:cxn modelId="{3B77A6D4-7703-420A-8711-806031C7174C}" srcId="{6D3E7EF7-0F83-4C9D-AAFF-2D3EF70F7F06}" destId="{9A6613A2-63B9-43B1-A907-5AC3BBA02845}" srcOrd="1" destOrd="0" parTransId="{F1586D9B-F611-44E5-99B9-8B0E947AC5DA}" sibTransId="{8B2AB3EE-C76E-44AF-9F3D-2DA8857E4EEC}"/>
    <dgm:cxn modelId="{0777F684-8AEE-45C2-9A65-5E679AD2155B}" type="presOf" srcId="{6D3E7EF7-0F83-4C9D-AAFF-2D3EF70F7F06}" destId="{23471AB6-940A-44F8-B240-4F8D1DCBE8C2}" srcOrd="0" destOrd="0" presId="urn:microsoft.com/office/officeart/2005/8/layout/hList1"/>
    <dgm:cxn modelId="{146B7649-5F0B-49E3-A773-D85C57B93BB2}" type="presOf" srcId="{DECFA36D-E4BF-4F42-801B-3969A32748F3}" destId="{230B120E-A6B4-490E-92DE-7E5E0DEC3381}" srcOrd="0" destOrd="2" presId="urn:microsoft.com/office/officeart/2005/8/layout/hList1"/>
    <dgm:cxn modelId="{668ABD91-7B4B-4D34-B6AD-6B339D987859}" srcId="{6D3E7EF7-0F83-4C9D-AAFF-2D3EF70F7F06}" destId="{5BE98AE4-71AC-43F7-B068-A28CFF03F798}" srcOrd="0" destOrd="0" parTransId="{C08F89A1-BDA4-4616-BAAA-673677F71145}" sibTransId="{8C799287-DD21-4C8D-8CCD-A9E5DC750368}"/>
    <dgm:cxn modelId="{4BF413F2-4ECE-464E-9C31-F24F36C5C8F4}" srcId="{6D3E7EF7-0F83-4C9D-AAFF-2D3EF70F7F06}" destId="{DECFA36D-E4BF-4F42-801B-3969A32748F3}" srcOrd="2" destOrd="0" parTransId="{34EBC345-4A3B-48FC-8C2E-2019244083F2}" sibTransId="{E07C84BD-034A-4CD2-9010-6BE06E177556}"/>
    <dgm:cxn modelId="{61CE0240-7E7A-4AA7-AD10-A54C704BF53D}" type="presOf" srcId="{70A18F85-F311-4119-956F-85743D494AD4}" destId="{B5C1C202-37E8-4039-A2C6-41789DABFF09}" srcOrd="0" destOrd="3" presId="urn:microsoft.com/office/officeart/2005/8/layout/hList1"/>
    <dgm:cxn modelId="{72D553CF-A9D6-498B-AA7C-496ED436EDED}" srcId="{CD0D424B-847A-4854-A88B-C71419711A34}" destId="{F9C9E34B-5203-45C0-A903-30E11D156838}" srcOrd="0" destOrd="0" parTransId="{A66D8E0B-569D-4F37-918F-57CDF6C425CC}" sibTransId="{E0AD7C52-E23E-41EF-AE37-836AA4A465F7}"/>
    <dgm:cxn modelId="{147F7781-301F-46E7-A13F-AC396CB2BA40}" srcId="{CD0D424B-847A-4854-A88B-C71419711A34}" destId="{11FF5F76-AEB0-4A66-9EA4-2D52D777F40E}" srcOrd="1" destOrd="0" parTransId="{A26FC510-D608-46AE-9830-45EA2C23C531}" sibTransId="{0A425033-833D-41BB-BEBF-E306B67B47A7}"/>
    <dgm:cxn modelId="{526F9E7C-D30C-411F-8CC5-A405514E051F}" srcId="{CD0D424B-847A-4854-A88B-C71419711A34}" destId="{7F12F9F6-AF80-4AC7-B958-56B8899D4050}" srcOrd="2" destOrd="0" parTransId="{6F7C0528-D768-4CCA-8F87-88C0401E80BB}" sibTransId="{FD015407-D95B-48C1-85A7-97C7C5E826C6}"/>
    <dgm:cxn modelId="{F7D3C1D7-3635-4308-852F-81D02A3840F6}" type="presOf" srcId="{5BE98AE4-71AC-43F7-B068-A28CFF03F798}" destId="{230B120E-A6B4-490E-92DE-7E5E0DEC3381}" srcOrd="0" destOrd="0" presId="urn:microsoft.com/office/officeart/2005/8/layout/hList1"/>
    <dgm:cxn modelId="{7F815A41-5861-43FE-A10A-D0751C12E194}" srcId="{EF140577-7C28-4221-B433-F7D282FB3244}" destId="{CD0D424B-847A-4854-A88B-C71419711A34}" srcOrd="0" destOrd="0" parTransId="{9561A95C-AC53-480A-B92C-171FAA13C131}" sibTransId="{9D838632-4350-4A9D-AFA7-194F3A3CF41E}"/>
    <dgm:cxn modelId="{92D6FA9A-948E-4673-BF20-183B4FE4E1E9}" type="presOf" srcId="{11FF5F76-AEB0-4A66-9EA4-2D52D777F40E}" destId="{B5C1C202-37E8-4039-A2C6-41789DABFF09}" srcOrd="0" destOrd="1" presId="urn:microsoft.com/office/officeart/2005/8/layout/hList1"/>
    <dgm:cxn modelId="{04D32978-63C6-4DD5-BE35-AF7AAD1478DA}" type="presOf" srcId="{CD0D424B-847A-4854-A88B-C71419711A34}" destId="{48AD060A-F432-4BB8-8D2B-B641C20EC575}" srcOrd="0" destOrd="0" presId="urn:microsoft.com/office/officeart/2005/8/layout/hList1"/>
    <dgm:cxn modelId="{2018FA5E-7E42-4448-B6AB-F628DFF0A633}" type="presOf" srcId="{7F12F9F6-AF80-4AC7-B958-56B8899D4050}" destId="{B5C1C202-37E8-4039-A2C6-41789DABFF09}" srcOrd="0" destOrd="2" presId="urn:microsoft.com/office/officeart/2005/8/layout/hList1"/>
    <dgm:cxn modelId="{3F70102A-1274-45EF-BAD0-0BDB8537DFA6}" type="presOf" srcId="{EF140577-7C28-4221-B433-F7D282FB3244}" destId="{775E70AA-3F45-4337-8805-69B21CC26304}" srcOrd="0" destOrd="0" presId="urn:microsoft.com/office/officeart/2005/8/layout/hList1"/>
    <dgm:cxn modelId="{BBD0B523-1194-41B0-BF63-6884A9571489}" srcId="{EF140577-7C28-4221-B433-F7D282FB3244}" destId="{6D3E7EF7-0F83-4C9D-AAFF-2D3EF70F7F06}" srcOrd="1" destOrd="0" parTransId="{7B286E91-635B-4441-9AE3-FC9B1318461C}" sibTransId="{5929A0F0-AE94-4F0F-8DA3-DD1ED14A9CE9}"/>
    <dgm:cxn modelId="{5FA0CB8A-2234-401E-8BA7-AE74B59BC586}" type="presOf" srcId="{9A6613A2-63B9-43B1-A907-5AC3BBA02845}" destId="{230B120E-A6B4-490E-92DE-7E5E0DEC3381}" srcOrd="0" destOrd="1" presId="urn:microsoft.com/office/officeart/2005/8/layout/hList1"/>
    <dgm:cxn modelId="{80E89DAC-44C4-49A5-A901-3ACBCCFBF7D2}" type="presParOf" srcId="{775E70AA-3F45-4337-8805-69B21CC26304}" destId="{678DA8C5-6ACC-4DA6-80BA-9B0C0E27E9B5}" srcOrd="0" destOrd="0" presId="urn:microsoft.com/office/officeart/2005/8/layout/hList1"/>
    <dgm:cxn modelId="{20C4E2A9-B500-46BD-8C76-20D987798019}" type="presParOf" srcId="{678DA8C5-6ACC-4DA6-80BA-9B0C0E27E9B5}" destId="{48AD060A-F432-4BB8-8D2B-B641C20EC575}" srcOrd="0" destOrd="0" presId="urn:microsoft.com/office/officeart/2005/8/layout/hList1"/>
    <dgm:cxn modelId="{C736ACDF-3145-49F3-8270-1A0925ACA4C7}" type="presParOf" srcId="{678DA8C5-6ACC-4DA6-80BA-9B0C0E27E9B5}" destId="{B5C1C202-37E8-4039-A2C6-41789DABFF09}" srcOrd="1" destOrd="0" presId="urn:microsoft.com/office/officeart/2005/8/layout/hList1"/>
    <dgm:cxn modelId="{D58FB23E-41D3-45CE-B3E5-AF0D9094D6ED}" type="presParOf" srcId="{775E70AA-3F45-4337-8805-69B21CC26304}" destId="{0A0C222B-A3BD-4900-AC77-7EDE8B4CADFB}" srcOrd="1" destOrd="0" presId="urn:microsoft.com/office/officeart/2005/8/layout/hList1"/>
    <dgm:cxn modelId="{417E0772-5F1B-4161-B2FD-E4FF956ED1AC}" type="presParOf" srcId="{775E70AA-3F45-4337-8805-69B21CC26304}" destId="{0E975C32-30C7-4F48-A07E-BC63EE175918}" srcOrd="2" destOrd="0" presId="urn:microsoft.com/office/officeart/2005/8/layout/hList1"/>
    <dgm:cxn modelId="{AF8D1604-BE27-482E-BCD3-3A8A61F2393E}" type="presParOf" srcId="{0E975C32-30C7-4F48-A07E-BC63EE175918}" destId="{23471AB6-940A-44F8-B240-4F8D1DCBE8C2}" srcOrd="0" destOrd="0" presId="urn:microsoft.com/office/officeart/2005/8/layout/hList1"/>
    <dgm:cxn modelId="{BE40ED9A-8FD1-4791-A50A-DB65A89E511B}" type="presParOf" srcId="{0E975C32-30C7-4F48-A07E-BC63EE175918}" destId="{230B120E-A6B4-490E-92DE-7E5E0DEC338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7E7BD-1D6B-4320-90AE-47FCC8F9ACAA}">
      <dsp:nvSpPr>
        <dsp:cNvPr id="0" name=""/>
        <dsp:cNvSpPr/>
      </dsp:nvSpPr>
      <dsp:spPr>
        <a:xfrm>
          <a:off x="3937948" y="997060"/>
          <a:ext cx="1663027" cy="398241"/>
        </a:xfrm>
        <a:custGeom>
          <a:avLst/>
          <a:gdLst/>
          <a:ahLst/>
          <a:cxnLst/>
          <a:rect l="0" t="0" r="0" b="0"/>
          <a:pathLst>
            <a:path>
              <a:moveTo>
                <a:pt x="0" y="0"/>
              </a:moveTo>
              <a:lnTo>
                <a:pt x="0" y="199120"/>
              </a:lnTo>
              <a:lnTo>
                <a:pt x="1663027" y="199120"/>
              </a:lnTo>
              <a:lnTo>
                <a:pt x="1663027" y="398241"/>
              </a:lnTo>
            </a:path>
          </a:pathLst>
        </a:custGeom>
        <a:noFill/>
        <a:ln w="25400" cap="flat" cmpd="sng" algn="ctr">
          <a:solidFill>
            <a:srgbClr val="385593">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C413F86C-4638-4775-884B-A103F99701DE}">
      <dsp:nvSpPr>
        <dsp:cNvPr id="0" name=""/>
        <dsp:cNvSpPr/>
      </dsp:nvSpPr>
      <dsp:spPr>
        <a:xfrm>
          <a:off x="1466462" y="997060"/>
          <a:ext cx="2471485" cy="398241"/>
        </a:xfrm>
        <a:custGeom>
          <a:avLst/>
          <a:gdLst/>
          <a:ahLst/>
          <a:cxnLst/>
          <a:rect l="0" t="0" r="0" b="0"/>
          <a:pathLst>
            <a:path>
              <a:moveTo>
                <a:pt x="2471485" y="0"/>
              </a:moveTo>
              <a:lnTo>
                <a:pt x="2471485" y="199120"/>
              </a:lnTo>
              <a:lnTo>
                <a:pt x="0" y="199120"/>
              </a:lnTo>
              <a:lnTo>
                <a:pt x="0" y="398241"/>
              </a:lnTo>
            </a:path>
          </a:pathLst>
        </a:custGeom>
        <a:noFill/>
        <a:ln w="25400" cap="flat" cmpd="sng" algn="ctr">
          <a:solidFill>
            <a:srgbClr val="385593">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sp>
    <dsp:sp modelId="{2854F8B3-09E4-475D-973C-7967FB477A9A}">
      <dsp:nvSpPr>
        <dsp:cNvPr id="0" name=""/>
        <dsp:cNvSpPr/>
      </dsp:nvSpPr>
      <dsp:spPr>
        <a:xfrm>
          <a:off x="2677969" y="48867"/>
          <a:ext cx="2519957" cy="948193"/>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Segoe UI"/>
              <a:ea typeface="+mn-ea"/>
              <a:cs typeface="+mn-cs"/>
            </a:rPr>
            <a:t>Get-Command</a:t>
          </a:r>
          <a:endParaRPr lang="en-US" sz="2400" kern="1200" dirty="0">
            <a:solidFill>
              <a:sysClr val="window" lastClr="FFFFFF"/>
            </a:solidFill>
            <a:latin typeface="Segoe UI"/>
            <a:ea typeface="+mn-ea"/>
            <a:cs typeface="+mn-cs"/>
          </a:endParaRPr>
        </a:p>
      </dsp:txBody>
      <dsp:txXfrm>
        <a:off x="2677969" y="48867"/>
        <a:ext cx="2519957" cy="948193"/>
      </dsp:txXfrm>
    </dsp:sp>
    <dsp:sp modelId="{5FA7BB23-3CA1-4C0C-8203-B7CECFF69D19}">
      <dsp:nvSpPr>
        <dsp:cNvPr id="0" name=""/>
        <dsp:cNvSpPr/>
      </dsp:nvSpPr>
      <dsp:spPr>
        <a:xfrm>
          <a:off x="2555" y="1395302"/>
          <a:ext cx="2927813" cy="948193"/>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Segoe UI"/>
              <a:ea typeface="+mn-ea"/>
              <a:cs typeface="+mn-cs"/>
            </a:rPr>
            <a:t>Loaded Commands (Get-Module)</a:t>
          </a:r>
          <a:endParaRPr lang="en-US" sz="2400" kern="1200" dirty="0">
            <a:solidFill>
              <a:sysClr val="window" lastClr="FFFFFF"/>
            </a:solidFill>
            <a:latin typeface="Segoe UI"/>
            <a:ea typeface="+mn-ea"/>
            <a:cs typeface="+mn-cs"/>
          </a:endParaRPr>
        </a:p>
      </dsp:txBody>
      <dsp:txXfrm>
        <a:off x="2555" y="1395302"/>
        <a:ext cx="2927813" cy="948193"/>
      </dsp:txXfrm>
    </dsp:sp>
    <dsp:sp modelId="{F2BFF816-02EF-4020-8F16-E230A9A41A67}">
      <dsp:nvSpPr>
        <dsp:cNvPr id="0" name=""/>
        <dsp:cNvSpPr/>
      </dsp:nvSpPr>
      <dsp:spPr>
        <a:xfrm>
          <a:off x="3328610" y="1395302"/>
          <a:ext cx="4544730" cy="948193"/>
        </a:xfrm>
        <a:prstGeom prst="rect">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solidFill>
                <a:sysClr val="window" lastClr="FFFFFF"/>
              </a:solidFill>
              <a:latin typeface="Segoe UI"/>
              <a:ea typeface="+mn-ea"/>
              <a:cs typeface="+mn-cs"/>
            </a:rPr>
            <a:t>Commands in Available Modules</a:t>
          </a:r>
          <a:br>
            <a:rPr lang="en-US" sz="2400" kern="1200" dirty="0" smtClean="0">
              <a:solidFill>
                <a:sysClr val="window" lastClr="FFFFFF"/>
              </a:solidFill>
              <a:latin typeface="Segoe UI"/>
              <a:ea typeface="+mn-ea"/>
              <a:cs typeface="+mn-cs"/>
            </a:rPr>
          </a:br>
          <a:r>
            <a:rPr lang="en-US" sz="2400" kern="1200" dirty="0" smtClean="0">
              <a:solidFill>
                <a:sysClr val="window" lastClr="FFFFFF"/>
              </a:solidFill>
              <a:latin typeface="Segoe UI"/>
              <a:ea typeface="+mn-ea"/>
              <a:cs typeface="+mn-cs"/>
            </a:rPr>
            <a:t>(Get-Module –</a:t>
          </a:r>
          <a:r>
            <a:rPr lang="en-US" sz="2400" kern="1200" dirty="0" err="1" smtClean="0">
              <a:solidFill>
                <a:sysClr val="window" lastClr="FFFFFF"/>
              </a:solidFill>
              <a:latin typeface="Segoe UI"/>
              <a:ea typeface="+mn-ea"/>
              <a:cs typeface="+mn-cs"/>
            </a:rPr>
            <a:t>ListAvailable</a:t>
          </a:r>
          <a:r>
            <a:rPr lang="en-US" sz="2400" kern="1200" dirty="0" smtClean="0">
              <a:solidFill>
                <a:sysClr val="window" lastClr="FFFFFF"/>
              </a:solidFill>
              <a:latin typeface="Segoe UI"/>
              <a:ea typeface="+mn-ea"/>
              <a:cs typeface="+mn-cs"/>
            </a:rPr>
            <a:t>)</a:t>
          </a:r>
          <a:endParaRPr lang="en-US" sz="2400" kern="1200" dirty="0">
            <a:solidFill>
              <a:sysClr val="window" lastClr="FFFFFF"/>
            </a:solidFill>
            <a:latin typeface="Segoe UI"/>
            <a:ea typeface="+mn-ea"/>
            <a:cs typeface="+mn-cs"/>
          </a:endParaRPr>
        </a:p>
      </dsp:txBody>
      <dsp:txXfrm>
        <a:off x="3328610" y="1395302"/>
        <a:ext cx="4544730" cy="9481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InterconnectedBlockProcess">
  <dgm:title val="Interconnected Block Process"/>
  <dgm:desc val="Use to show sequential steps in a process. Works best with small amounts of Level 1 text and medium amounts of Level 2 text."/>
  <dgm:catLst>
    <dgm:cat type="process" pri="5500"/>
    <dgm:cat type="officeonline" pri="3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2" destOrd="0"/>
        <dgm:cxn modelId="42" srcId="40" destId="41" srcOrd="0" destOrd="0"/>
      </dgm:cxnLst>
      <dgm:bg/>
      <dgm:whole/>
    </dgm:dataModel>
  </dgm:clrData>
  <dgm:layoutNode name="Name0">
    <dgm:varLst>
      <dgm:chMax val="7"/>
      <dgm:chPref val="5"/>
      <dgm:dir/>
      <dgm:animOne val="branch"/>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127"/>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5"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Accent1" refType="w" fact="0"/>
              <dgm:constr type="t" for="ch" forName="ChildAccent1" refType="h" fact="0.1613"/>
              <dgm:constr type="w" for="ch" forName="ChildAccent1" refType="w" fact="0.5"/>
              <dgm:constr type="h" for="ch" forName="ChildAccent1" refType="h" fact="0.7742"/>
              <dgm:constr type="l" for="ch" forName="Child1" refType="w" fact="0.0635"/>
              <dgm:constr type="t" for="ch" forName="Child1" refType="h" fact="0.1613"/>
              <dgm:constr type="w" for="ch" forName="Child1" refType="w" fact="0.4365"/>
              <dgm:constr type="h" for="ch" forName="Child1" refType="h" fact="0.7742"/>
              <dgm:constr type="l" for="ch" forName="Parent1" refType="w" fact="0"/>
              <dgm:constr type="t" for="ch" forName="Parent1" refType="h" fact="0.0323"/>
              <dgm:constr type="w" for="ch" forName="Parent1" refType="w" fact="0.5"/>
              <dgm:constr type="h" for="ch" forName="Parent1" refType="h" fact="0.129"/>
              <dgm:constr type="l" for="ch" forName="ChildAccent2" refType="w" fact="0.5"/>
              <dgm:constr type="t" for="ch" forName="ChildAccent2" refType="h" fact="0.1613"/>
              <dgm:constr type="w" for="ch" forName="ChildAccent2" refType="w" fact="0.5"/>
              <dgm:constr type="h" for="ch" forName="ChildAccent2" refType="h" fact="0.8387"/>
              <dgm:constr type="l" for="ch" forName="Child2" refType="w" fact="0.5635"/>
              <dgm:constr type="t" for="ch" forName="Child2" refType="h" fact="0.1613"/>
              <dgm:constr type="w" for="ch" forName="Child2" refType="w" fact="0.4365"/>
              <dgm:constr type="h" for="ch" forName="Child2" refType="h" fact="0.8387"/>
              <dgm:constr type="l" for="ch" forName="Parent2" refType="w" fact="0.5"/>
              <dgm:constr type="t" for="ch" forName="Parent2" refType="h" fact="0"/>
              <dgm:constr type="w" for="ch" forName="Parent2" refType="w" fact="0.5"/>
              <dgm:constr type="h" for="ch" forName="Parent2" refType="h" fact="0.1613"/>
            </dgm:constrLst>
          </dgm:if>
          <dgm:if name="Name6"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Accent1" refType="w" fact="0"/>
              <dgm:constr type="t" for="ch" forName="ChildAccent1" refType="h" fact="0.1757"/>
              <dgm:constr type="w" for="ch" forName="ChildAccent1" refType="w" fact="0.3333"/>
              <dgm:constr type="h" for="ch" forName="ChildAccent1" refType="h" fact="0.7066"/>
              <dgm:constr type="l" for="ch" forName="Child1" refType="w" fact="0.0423"/>
              <dgm:constr type="t" for="ch" forName="Child1" refType="h" fact="0.1757"/>
              <dgm:constr type="w" for="ch" forName="Child1" refType="w" fact="0.291"/>
              <dgm:constr type="h" for="ch" forName="Child1" refType="h" fact="0.7066"/>
              <dgm:constr type="l" for="ch" forName="Parent1" refType="w" fact="0"/>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Child2" refType="w" fact="0.3756"/>
              <dgm:constr type="t" for="ch" forName="Child2" refType="h" fact="0.1757"/>
              <dgm:constr type="w" for="ch" forName="Child2" refType="w" fact="0.291"/>
              <dgm:constr type="h" for="ch" forName="Child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6667"/>
              <dgm:constr type="t" for="ch" forName="ChildAccent3" refType="h" fact="0.1757"/>
              <dgm:constr type="w" for="ch" forName="ChildAccent3" refType="w" fact="0.3333"/>
              <dgm:constr type="h" for="ch" forName="ChildAccent3" refType="h" fact="0.8243"/>
              <dgm:constr type="l" for="ch" forName="Child3" refType="w" fact="0.709"/>
              <dgm:constr type="t" for="ch" forName="Child3" refType="h" fact="0.1757"/>
              <dgm:constr type="w" for="ch" forName="Child3" refType="w" fact="0.291"/>
              <dgm:constr type="h" for="ch" forName="Child3" refType="h" fact="0.8243"/>
              <dgm:constr type="l" for="ch" forName="Parent3" refType="w" fact="0.6667"/>
              <dgm:constr type="t" for="ch" forName="Parent3" refType="h" fact="0"/>
              <dgm:constr type="w" for="ch" forName="Parent3" refType="w" fact="0.3333"/>
              <dgm:constr type="h" for="ch" forName="Parent3" refType="h" fact="0.176"/>
            </dgm:constrLst>
          </dgm:if>
          <dgm:if name="Name7"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Accent1" refType="w" fact="0"/>
              <dgm:constr type="t" for="ch" forName="ChildAccent1" refType="h" fact="0.1892"/>
              <dgm:constr type="w" for="ch" forName="ChildAccent1" refType="w" fact="0.25"/>
              <dgm:constr type="h" for="ch" forName="ChildAccent1" refType="h" fact="0.6486"/>
              <dgm:constr type="l" for="ch" forName="Child1" refType="w" fact="0.0317"/>
              <dgm:constr type="t" for="ch" forName="Child1" refType="h" fact="0.1892"/>
              <dgm:constr type="w" for="ch" forName="Child1" refType="w" fact="0.2183"/>
              <dgm:constr type="h" for="ch" forName="Child1" refType="h" fact="0.6486"/>
              <dgm:constr type="l" for="ch" forName="Parent1" refType="w" fact="0"/>
              <dgm:constr type="t" for="ch" forName="Parent1" refType="h" fact="0.0811"/>
              <dgm:constr type="w" for="ch" forName="Parent1" refType="w" fact="0.25"/>
              <dgm:constr type="h" for="ch" forName="Parent1" refType="h" fact="0.1081"/>
              <dgm:constr type="l" for="ch" forName="ChildAccent2" refType="w" fact="0.25"/>
              <dgm:constr type="t" for="ch" forName="ChildAccent2" refType="h" fact="0.1892"/>
              <dgm:constr type="w" for="ch" forName="ChildAccent2" refType="w" fact="0.25"/>
              <dgm:constr type="h" for="ch" forName="ChildAccent2" refType="h" fact="0.7027"/>
              <dgm:constr type="l" for="ch" forName="Child2" refType="w" fact="0.2817"/>
              <dgm:constr type="t" for="ch" forName="Child2" refType="h" fact="0.1892"/>
              <dgm:constr type="w" for="ch" forName="Child2" refType="w" fact="0.2183"/>
              <dgm:constr type="h" for="ch" forName="Child2" refType="h" fact="0.7027"/>
              <dgm:constr type="l" for="ch" forName="Parent2" refType="w" fact="0.25"/>
              <dgm:constr type="t" for="ch" forName="Parent2" refType="h" fact="0.0541"/>
              <dgm:constr type="w" for="ch" forName="Parent2" refType="w" fact="0.25"/>
              <dgm:constr type="h" for="ch" forName="Parent2" refType="h" fact="0.1351"/>
              <dgm:constr type="l" for="ch" forName="ChildAccent3" refType="w" fact="0.5"/>
              <dgm:constr type="t" for="ch" forName="ChildAccent3" refType="h" fact="0.1892"/>
              <dgm:constr type="w" for="ch" forName="ChildAccent3" refType="w" fact="0.25"/>
              <dgm:constr type="h" for="ch" forName="ChildAccent3" refType="h" fact="0.7568"/>
              <dgm:constr type="l" for="ch" forName="Child3" refType="w" fact="0.5317"/>
              <dgm:constr type="t" for="ch" forName="Child3" refType="h" fact="0.1892"/>
              <dgm:constr type="w" for="ch" forName="Child3" refType="w" fact="0.2183"/>
              <dgm:constr type="h" for="ch" forName="Child3" refType="h" fact="0.7568"/>
              <dgm:constr type="l" for="ch" forName="Parent3" refType="w" fact="0.5"/>
              <dgm:constr type="t" for="ch" forName="Parent3" refType="h" fact="0.0275"/>
              <dgm:constr type="w" for="ch" forName="Parent3" refType="w" fact="0.25"/>
              <dgm:constr type="h" for="ch" forName="Parent3" refType="h" fact="0.1622"/>
              <dgm:constr type="l" for="ch" forName="ChildAccent4" refType="w" fact="0.75"/>
              <dgm:constr type="t" for="ch" forName="ChildAccent4" refType="h" fact="0.1892"/>
              <dgm:constr type="w" for="ch" forName="ChildAccent4" refType="w" fact="0.25"/>
              <dgm:constr type="h" for="ch" forName="ChildAccent4" refType="h" fact="0.8108"/>
              <dgm:constr type="l" for="ch" forName="Child4" refType="w" fact="0.7817"/>
              <dgm:constr type="t" for="ch" forName="Child4" refType="h" fact="0.1892"/>
              <dgm:constr type="w" for="ch" forName="Child4" refType="w" fact="0.2183"/>
              <dgm:constr type="h" for="ch" forName="Child4" refType="h" fact="0.8108"/>
              <dgm:constr type="l" for="ch" forName="Parent4" refType="w" fact="0.75"/>
              <dgm:constr type="t" for="ch" forName="Parent4" refType="h" fact="0"/>
              <dgm:constr type="w" for="ch" forName="Parent4" refType="w" fact="0.25"/>
              <dgm:constr type="h" for="ch" forName="Parent4" refType="h" fact="0.1892"/>
            </dgm:constrLst>
          </dgm:if>
          <dgm:if name="Name8"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Accent1" refType="w" fact="0"/>
              <dgm:constr type="t" for="ch" forName="ChildAccent1" refType="h" fact="0.2"/>
              <dgm:constr type="w" for="ch" forName="ChildAccent1" refType="w" fact="0.2001"/>
              <dgm:constr type="h" for="ch" forName="ChildAccent1" refType="h" fact="0.6"/>
              <dgm:constr type="l" for="ch" forName="Child1" refType="w" fact="0.0254"/>
              <dgm:constr type="t" for="ch" forName="Child1" refType="h" fact="0.2"/>
              <dgm:constr type="w" for="ch" forName="Child1" refType="w" fact="0.1747"/>
              <dgm:constr type="h" for="ch" forName="Child1" refType="h" fact="0.6"/>
              <dgm:constr type="l" for="ch" forName="Parent1" refType="w" fact="0"/>
              <dgm:constr type="t" for="ch" forName="Parent1" refType="h" fact="0.1"/>
              <dgm:constr type="w" for="ch" forName="Parent1" refType="w" fact="0.2001"/>
              <dgm:constr type="h" for="ch" forName="Parent1" refType="h" fact="0.1"/>
              <dgm:constr type="l" for="ch" forName="ChildAccent2" refType="w" fact="0.2001"/>
              <dgm:constr type="t" for="ch" forName="ChildAccent2" refType="h" fact="0.2"/>
              <dgm:constr type="w" for="ch" forName="ChildAccent2" refType="w" fact="0.2001"/>
              <dgm:constr type="h" for="ch" forName="ChildAccent2" refType="h" fact="0.65"/>
              <dgm:constr type="l" for="ch" forName="Child2" refType="w" fact="0.2255"/>
              <dgm:constr type="t" for="ch" forName="Child2" refType="h" fact="0.2"/>
              <dgm:constr type="w" for="ch" forName="Child2" refType="w" fact="0.1747"/>
              <dgm:constr type="h" for="ch" forName="Child2" refType="h" fact="0.65"/>
              <dgm:constr type="l" for="ch" forName="Parent2" refType="w" fact="0.2001"/>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Child3" refType="w" fact="0.4256"/>
              <dgm:constr type="t" for="ch" forName="Child3" refType="h" fact="0.2"/>
              <dgm:constr type="w" for="ch" forName="Child3" refType="w" fact="0.1747"/>
              <dgm:constr type="h" for="ch" forName="Child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6003"/>
              <dgm:constr type="t" for="ch" forName="ChildAccent4" refType="h" fact="0.2"/>
              <dgm:constr type="w" for="ch" forName="ChildAccent4" refType="w" fact="0.2001"/>
              <dgm:constr type="h" for="ch" forName="ChildAccent4" refType="h" fact="0.75"/>
              <dgm:constr type="l" for="ch" forName="Child4" refType="w" fact="0.6257"/>
              <dgm:constr type="t" for="ch" forName="Child4" refType="h" fact="0.2"/>
              <dgm:constr type="w" for="ch" forName="Child4" refType="w" fact="0.1747"/>
              <dgm:constr type="h" for="ch" forName="Child4" refType="h" fact="0.75"/>
              <dgm:constr type="l" for="ch" forName="Parent4" refType="w" fact="0.6003"/>
              <dgm:constr type="t" for="ch" forName="Parent4" refType="h" fact="0.025"/>
              <dgm:constr type="w" for="ch" forName="Parent4" refType="w" fact="0.2001"/>
              <dgm:constr type="h" for="ch" forName="Parent4" refType="h" fact="0.175"/>
              <dgm:constr type="l" for="ch" forName="ChildAccent5" refType="w" fact="0.7999"/>
              <dgm:constr type="t" for="ch" forName="ChildAccent5" refType="h" fact="0.2"/>
              <dgm:constr type="w" for="ch" forName="ChildAccent5" refType="w" fact="0.2001"/>
              <dgm:constr type="h" for="ch" forName="ChildAccent5" refType="h" fact="0.8"/>
              <dgm:constr type="l" for="ch" forName="Child5" refType="w" fact="0.8253"/>
              <dgm:constr type="t" for="ch" forName="Child5" refType="h" fact="0.2"/>
              <dgm:constr type="w" for="ch" forName="Child5" refType="w" fact="0.1747"/>
              <dgm:constr type="h" for="ch" forName="Child5" refType="h" fact="0.8"/>
              <dgm:constr type="l" for="ch" forName="Parent5" refType="w" fact="0.7999"/>
              <dgm:constr type="t" for="ch" forName="Parent5" refType="h" fact="0"/>
              <dgm:constr type="w" for="ch" forName="Parent5" refType="w" fact="0.2001"/>
              <dgm:constr type="h" for="ch" forName="Parent5" refType="h" fact="0.2"/>
            </dgm:constrLst>
          </dgm:if>
          <dgm:if name="Name9"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Accent1" refType="w" fact="0"/>
              <dgm:constr type="t" for="ch" forName="ChildAccent1" refType="h" fact="0.2087"/>
              <dgm:constr type="w" for="ch" forName="ChildAccent1" refType="w" fact="0.167"/>
              <dgm:constr type="h" for="ch" forName="ChildAccent1" refType="h" fact="0.5586"/>
              <dgm:constr type="l" for="ch" forName="Child1" refType="w" fact="0.0212"/>
              <dgm:constr type="t" for="ch" forName="Child1" refType="h" fact="0.2087"/>
              <dgm:constr type="w" for="ch" forName="Child1" refType="w" fact="0.1458"/>
              <dgm:constr type="h" for="ch" forName="Child1" refType="h" fact="0.5586"/>
              <dgm:constr type="l" for="ch" forName="Parent1" refType="w" fact="0"/>
              <dgm:constr type="t" for="ch" forName="Parent1" refType="h" fact="0.1156"/>
              <dgm:constr type="w" for="ch" forName="Parent1" refType="w" fact="0.167"/>
              <dgm:constr type="h" for="ch" forName="Parent1" refType="h" fact="0.0931"/>
              <dgm:constr type="l" for="ch" forName="ChildAccent2" refType="w" fact="0.167"/>
              <dgm:constr type="t" for="ch" forName="ChildAccent2" refType="h" fact="0.2087"/>
              <dgm:constr type="w" for="ch" forName="ChildAccent2" refType="w" fact="0.167"/>
              <dgm:constr type="h" for="ch" forName="ChildAccent2" refType="h" fact="0.6051"/>
              <dgm:constr type="l" for="ch" forName="Child2" refType="w" fact="0.1888"/>
              <dgm:constr type="t" for="ch" forName="Child2" refType="h" fact="0.2087"/>
              <dgm:constr type="w" for="ch" forName="Child2" refType="w" fact="0.1458"/>
              <dgm:constr type="h" for="ch" forName="Child2" refType="h" fact="0.6051"/>
              <dgm:constr type="l" for="ch" forName="Parent2" refType="w" fact="0.167"/>
              <dgm:constr type="t" for="ch" forName="Parent2" refType="h" fact="0.0923"/>
              <dgm:constr type="w" for="ch" forName="Parent2" refType="w" fact="0.167"/>
              <dgm:constr type="h" for="ch" forName="Parent2" refType="h" fact="0.1164"/>
              <dgm:constr type="l" for="ch" forName="ChildAccent3" refType="w" fact="0.3339"/>
              <dgm:constr type="t" for="ch" forName="ChildAccent3" refType="h" fact="0.2087"/>
              <dgm:constr type="w" for="ch" forName="ChildAccent3" refType="w" fact="0.167"/>
              <dgm:constr type="h" for="ch" forName="ChildAccent3" refType="h" fact="0.6517"/>
              <dgm:constr type="l" for="ch" forName="Child3" refType="w" fact="0.3551"/>
              <dgm:constr type="t" for="ch" forName="Child3" refType="h" fact="0.2087"/>
              <dgm:constr type="w" for="ch" forName="Child3" refType="w" fact="0.1458"/>
              <dgm:constr type="h" for="ch" forName="Child3" refType="h" fact="0.6517"/>
              <dgm:constr type="l" for="ch" forName="Parent3" refType="w" fact="0.3339"/>
              <dgm:constr type="t" for="ch" forName="Parent3" refType="h" fact="0.0698"/>
              <dgm:constr type="w" for="ch" forName="Parent3" refType="w" fact="0.167"/>
              <dgm:constr type="h" for="ch" forName="Parent3" refType="h" fact="0.1396"/>
              <dgm:constr type="l" for="ch" forName="ChildAccent4" refType="w" fact="0.5009"/>
              <dgm:constr type="t" for="ch" forName="ChildAccent4" refType="h" fact="0.2087"/>
              <dgm:constr type="w" for="ch" forName="ChildAccent4" refType="w" fact="0.167"/>
              <dgm:constr type="h" for="ch" forName="ChildAccent4" refType="h" fact="0.6982"/>
              <dgm:constr type="l" for="ch" forName="Child4" refType="w" fact="0.5221"/>
              <dgm:constr type="t" for="ch" forName="Child4" refType="h" fact="0.2087"/>
              <dgm:constr type="w" for="ch" forName="Child4" refType="w" fact="0.1458"/>
              <dgm:constr type="h" for="ch" forName="Child4" refType="h" fact="0.6982"/>
              <dgm:constr type="l" for="ch" forName="Parent4" refType="w" fact="0.501"/>
              <dgm:constr type="t" for="ch" forName="Parent4" refType="h" fact="0.0458"/>
              <dgm:constr type="w" for="ch" forName="Parent4" refType="w" fact="0.167"/>
              <dgm:constr type="h" for="ch" forName="Parent4" refType="h" fact="0.1629"/>
              <dgm:constr type="l" for="ch" forName="ChildAccent5" refType="w" fact="0.6674"/>
              <dgm:constr type="t" for="ch" forName="ChildAccent5" refType="h" fact="0.2087"/>
              <dgm:constr type="w" for="ch" forName="ChildAccent5" refType="w" fact="0.167"/>
              <dgm:constr type="h" for="ch" forName="ChildAccent5" refType="h" fact="0.7448"/>
              <dgm:constr type="l" for="ch" forName="Child5" refType="w" fact="0.6886"/>
              <dgm:constr type="t" for="ch" forName="Child5" refType="h" fact="0.2087"/>
              <dgm:constr type="w" for="ch" forName="Child5" refType="w" fact="0.1458"/>
              <dgm:constr type="h" for="ch" forName="Child5" refType="h" fact="0.7448"/>
              <dgm:constr type="l" for="ch" forName="Parent5" refType="w" fact="0.668"/>
              <dgm:constr type="t" for="ch" forName="Parent5" refType="h" fact="0.0225"/>
              <dgm:constr type="w" for="ch" forName="Parent5" refType="w" fact="0.167"/>
              <dgm:constr type="h" for="ch" forName="Parent5" refType="h" fact="0.1862"/>
              <dgm:constr type="l" for="ch" forName="ChildAccent6" refType="w" fact="0.833"/>
              <dgm:constr type="t" for="ch" forName="ChildAccent6" refType="h" fact="0.2087"/>
              <dgm:constr type="w" for="ch" forName="ChildAccent6" refType="w" fact="0.167"/>
              <dgm:constr type="h" for="ch" forName="ChildAccent6" refType="h" fact="0.7913"/>
              <dgm:constr type="l" for="ch" forName="Child6" refType="w" fact="0.8542"/>
              <dgm:constr type="t" for="ch" forName="Child6" refType="h" fact="0.2087"/>
              <dgm:constr type="w" for="ch" forName="Child6" refType="w" fact="0.1458"/>
              <dgm:constr type="h" for="ch" forName="Child6" refType="h" fact="0.7913"/>
              <dgm:constr type="l" for="ch" forName="Parent6" refType="w" fact="0.835"/>
              <dgm:constr type="t" for="ch" forName="Parent6" refType="h" fact="0"/>
              <dgm:constr type="w" for="ch" forName="Parent6" refType="w" fact="0.165"/>
              <dgm:constr type="h" for="ch" forName="Parent6" refType="h" fact="0.2095"/>
            </dgm:constrLst>
          </dgm:if>
          <dgm:else name="Name10">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Accent1" refType="w" fact="0"/>
              <dgm:constr type="t" for="ch" forName="ChildAccent1" refType="h" fact="0.2168"/>
              <dgm:constr type="w" for="ch" forName="ChildAccent1" refType="w" fact="0.1432"/>
              <dgm:constr type="h" for="ch" forName="ChildAccent1" refType="h" fact="0.5221"/>
              <dgm:constr type="l" for="ch" forName="Child1" refType="w" fact="0.0182"/>
              <dgm:constr type="t" for="ch" forName="Child1" refType="h" fact="0.2168"/>
              <dgm:constr type="w" for="ch" forName="Child1" refType="w" fact="0.125"/>
              <dgm:constr type="h" for="ch" forName="Child1" refType="h" fact="0.5221"/>
              <dgm:constr type="l" for="ch" forName="Parent1" refType="w" fact="0"/>
              <dgm:constr type="t" for="ch" forName="Parent1" refType="h" fact="0.1298"/>
              <dgm:constr type="w" for="ch" forName="Parent1" refType="w" fact="0.1432"/>
              <dgm:constr type="h" for="ch" forName="Parent1" refType="h" fact="0.087"/>
              <dgm:constr type="l" for="ch" forName="ChildAccent2" refType="w" fact="0.1432"/>
              <dgm:constr type="t" for="ch" forName="ChildAccent2" refType="h" fact="0.2168"/>
              <dgm:constr type="w" for="ch" forName="ChildAccent2" refType="w" fact="0.1432"/>
              <dgm:constr type="h" for="ch" forName="ChildAccent2" refType="h" fact="0.5656"/>
              <dgm:constr type="l" for="ch" forName="Child2" refType="w" fact="0.1614"/>
              <dgm:constr type="t" for="ch" forName="Child2" refType="h" fact="0.2168"/>
              <dgm:constr type="w" for="ch" forName="Child2" refType="w" fact="0.125"/>
              <dgm:constr type="h" for="ch" forName="Child2" refType="h" fact="0.5656"/>
              <dgm:constr type="l" for="ch" forName="Parent2" refType="w" fact="0.1432"/>
              <dgm:constr type="t" for="ch" forName="Parent2" refType="h" fact="0.108"/>
              <dgm:constr type="w" for="ch" forName="Parent2" refType="w" fact="0.1432"/>
              <dgm:constr type="h" for="ch" forName="Parent2" refType="h" fact="0.1088"/>
              <dgm:constr type="l" for="ch" forName="ChildAccent3" refType="w" fact="0.2865"/>
              <dgm:constr type="t" for="ch" forName="ChildAccent3" refType="h" fact="0.2168"/>
              <dgm:constr type="w" for="ch" forName="ChildAccent3" refType="w" fact="0.1432"/>
              <dgm:constr type="h" for="ch" forName="ChildAccent3" refType="h" fact="0.6091"/>
              <dgm:constr type="l" for="ch" forName="Child3" refType="w" fact="0.3047"/>
              <dgm:constr type="t" for="ch" forName="Child3" refType="h" fact="0.2168"/>
              <dgm:constr type="w" for="ch" forName="Child3" refType="w" fact="0.125"/>
              <dgm:constr type="h" for="ch" forName="Child3" refType="h" fact="0.6091"/>
              <dgm:constr type="l" for="ch" forName="Parent3" refType="w" fact="0.2865"/>
              <dgm:constr type="t" for="ch" forName="Parent3" refType="h" fact="0.087"/>
              <dgm:constr type="w" for="ch" forName="Parent3" refType="w" fact="0.143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Child4" refType="w" fact="0.4479"/>
              <dgm:constr type="t" for="ch" forName="Child4" refType="h" fact="0.2168"/>
              <dgm:constr type="w" for="ch" forName="Child4" refType="w" fact="0.125"/>
              <dgm:constr type="h" for="ch" forName="Child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5726"/>
              <dgm:constr type="t" for="ch" forName="ChildAccent5" refType="h" fact="0.2168"/>
              <dgm:constr type="w" for="ch" forName="ChildAccent5" refType="w" fact="0.1432"/>
              <dgm:constr type="h" for="ch" forName="ChildAccent5" refType="h" fact="0.6962"/>
              <dgm:constr type="l" for="ch" forName="Child5" refType="w" fact="0.5908"/>
              <dgm:constr type="t" for="ch" forName="Child5" refType="h" fact="0.2168"/>
              <dgm:constr type="w" for="ch" forName="Child5" refType="w" fact="0.125"/>
              <dgm:constr type="h" for="ch" forName="Child5" refType="h" fact="0.6962"/>
              <dgm:constr type="l" for="ch" forName="Parent5" refType="w" fact="0.5726"/>
              <dgm:constr type="t" for="ch" forName="Parent5" refType="h" fact="0.0428"/>
              <dgm:constr type="w" for="ch" forName="Parent5" refType="w" fact="0.1432"/>
              <dgm:constr type="h" for="ch" forName="Parent5" refType="h" fact="0.174"/>
              <dgm:constr type="l" for="ch" forName="ChildAccent6" refType="w" fact="0.7147"/>
              <dgm:constr type="t" for="ch" forName="ChildAccent6" refType="h" fact="0.2168"/>
              <dgm:constr type="w" for="ch" forName="ChildAccent6" refType="w" fact="0.1432"/>
              <dgm:constr type="h" for="ch" forName="ChildAccent6" refType="h" fact="0.7397"/>
              <dgm:constr type="l" for="ch" forName="Child6" refType="w" fact="0.7329"/>
              <dgm:constr type="t" for="ch" forName="Child6" refType="h" fact="0.2168"/>
              <dgm:constr type="w" for="ch" forName="Child6" refType="w" fact="0.125"/>
              <dgm:constr type="h" for="ch" forName="Child6" refType="h" fact="0.7397"/>
              <dgm:constr type="l" for="ch" forName="Parent6" refType="w" fact="0.716"/>
              <dgm:constr type="t" for="ch" forName="Parent6" refType="h" fact="0.0217"/>
              <dgm:constr type="w" for="ch" forName="Parent6" refType="w" fact="0.1424"/>
              <dgm:constr type="h" for="ch" forName="Parent6" refType="h" fact="0.1958"/>
              <dgm:constr type="l" for="ch" forName="ChildAccent7" refType="w" fact="0.8568"/>
              <dgm:constr type="t" for="ch" forName="ChildAccent7" refType="h" fact="0.2168"/>
              <dgm:constr type="w" for="ch" forName="ChildAccent7" refType="w" fact="0.1432"/>
              <dgm:constr type="h" for="ch" forName="ChildAccent7" refType="h" fact="0.7832"/>
              <dgm:constr type="l" for="ch" forName="Child7" refType="w" fact="0.875"/>
              <dgm:constr type="t" for="ch" forName="Child7" refType="h" fact="0.2168"/>
              <dgm:constr type="w" for="ch" forName="Child7" refType="w" fact="0.125"/>
              <dgm:constr type="h" for="ch" forName="Child7" refType="h" fact="0.7832"/>
              <dgm:constr type="l" for="ch" forName="Parent7" refType="w" fact="0.8577"/>
              <dgm:constr type="t" for="ch" forName="Parent7" refType="h" fact="0"/>
              <dgm:constr type="w" for="ch" forName="Parent7" refType="w" fact="0.1423"/>
              <dgm:constr type="h" for="ch" forName="Parent7" refType="h" fact="0.2175"/>
            </dgm:constrLst>
          </dgm:else>
        </dgm:choose>
      </dgm:if>
      <dgm:else name="Name11">
        <dgm:choose name="Name12">
          <dgm:if name="Name13" axis="ch" ptType="node" func="cnt" op="equ" val="1">
            <dgm:alg type="composite">
              <dgm:param type="ar" val="0.45"/>
            </dgm:alg>
            <dgm:constrLst>
              <dgm:constr type="primFontSz" for="des" forName="Child1" val="65"/>
              <dgm:constr type="primFontSz" for="des" forName="Parent1" val="65"/>
              <dgm:constr type="primFontSz" for="des" forName="Child1" refType="primFontSz" refFor="des" refForName="Parent1" op="lte"/>
              <dgm:constr type="l" for="ch" forName="ChildAccent1" refType="w" fact="0"/>
              <dgm:constr type="t" for="ch" forName="ChildAccent1" refType="h" fact="0.1429"/>
              <dgm:constr type="w" for="ch" forName="ChildAccent1" refType="w"/>
              <dgm:constr type="h" for="ch" forName="ChildAccent1" refType="h" fact="0.8571"/>
              <dgm:constr type="l" for="ch" forName="Child1" refType="w" fact="0"/>
              <dgm:constr type="t" for="ch" forName="Child1" refType="h" fact="0.1429"/>
              <dgm:constr type="w" for="ch" forName="Child1" refType="w" fact="0.873"/>
              <dgm:constr type="h" for="ch" forName="Child1" refType="h" fact="0.8571"/>
              <dgm:constr type="l" for="ch" forName="Parent1" refType="w" fact="0"/>
              <dgm:constr type="t" for="ch" forName="Parent1" refType="h" fact="0"/>
              <dgm:constr type="w" for="ch" forName="Parent1" refType="w"/>
              <dgm:constr type="h" for="ch" forName="Parent1" refType="h" fact="0.1429"/>
            </dgm:constrLst>
          </dgm:if>
          <dgm:if name="Name14" axis="ch" ptType="node" func="cnt" op="equ" val="2">
            <dgm:alg type="composite">
              <dgm:param type="ar" val="0.8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Child2" refType="w" fact="0"/>
              <dgm:constr type="t" for="ch" forName="Child2" refType="h" fact="0.1613"/>
              <dgm:constr type="w" for="ch" forName="Child2" refType="w" fact="0.4365"/>
              <dgm:constr type="h" for="ch" forName="Child2" refType="h" fact="0.8387"/>
              <dgm:constr type="l" for="ch" forName="Child1" refType="w" fact="0.5"/>
              <dgm:constr type="t" for="ch" forName="Child1" refType="h" fact="0.1613"/>
              <dgm:constr type="w" for="ch" forName="Child1" refType="w" fact="0.4365"/>
              <dgm:constr type="h" for="ch" forName="Child1" refType="h" fact="0.7742"/>
              <dgm:constr type="l" for="ch" forName="ChildAccent1" refType="w" fact="0.5"/>
              <dgm:constr type="t" for="ch" forName="ChildAccent1" refType="h" fact="0.1613"/>
              <dgm:constr type="w" for="ch" forName="ChildAccent1" refType="w" fact="0.5"/>
              <dgm:constr type="h" for="ch" forName="ChildAccent1" refType="h" fact="0.7742"/>
              <dgm:constr type="l" for="ch" forName="Parent1" refType="w" fact="0.5"/>
              <dgm:constr type="t" for="ch" forName="Parent1" refType="h" fact="0.0323"/>
              <dgm:constr type="w" for="ch" forName="Parent1" refType="w" fact="0.5"/>
              <dgm:constr type="h" for="ch" forName="Parent1" refType="h" fact="0.129"/>
              <dgm:constr type="l" for="ch" forName="ChildAccent2" refType="w" fact="0"/>
              <dgm:constr type="t" for="ch" forName="ChildAccent2" refType="h" fact="0.1613"/>
              <dgm:constr type="w" for="ch" forName="ChildAccent2" refType="w" fact="0.5"/>
              <dgm:constr type="h" for="ch" forName="ChildAccent2" refType="h" fact="0.8387"/>
              <dgm:constr type="l" for="ch" forName="Parent2" refType="w" fact="0"/>
              <dgm:constr type="t" for="ch" forName="Parent2" refType="h" fact="0"/>
              <dgm:constr type="w" for="ch" forName="Parent2" refType="w" fact="0.5"/>
              <dgm:constr type="h" for="ch" forName="Parent2" refType="h" fact="0.1613"/>
            </dgm:constrLst>
          </dgm:if>
          <dgm:if name="Name15" axis="ch" ptType="node" func="cnt" op="equ" val="3">
            <dgm:alg type="composite">
              <dgm:param type="ar" val="1.112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Child3" refType="w" fact="0"/>
              <dgm:constr type="t" for="ch" forName="Child3" refType="h" fact="0.1757"/>
              <dgm:constr type="w" for="ch" forName="Child3" refType="w" fact="0.291"/>
              <dgm:constr type="h" for="ch" forName="Child3" refType="h" fact="0.8243"/>
              <dgm:constr type="l" for="ch" forName="Child2" refType="w" fact="0.3333"/>
              <dgm:constr type="t" for="ch" forName="Child2" refType="h" fact="0.1757"/>
              <dgm:constr type="w" for="ch" forName="Child2" refType="w" fact="0.291"/>
              <dgm:constr type="h" for="ch" forName="Child2" refType="h" fact="0.7655"/>
              <dgm:constr type="l" for="ch" forName="Child1" refType="w" fact="0.6667"/>
              <dgm:constr type="t" for="ch" forName="Child1" refType="h" fact="0.1757"/>
              <dgm:constr type="w" for="ch" forName="Child1" refType="w" fact="0.291"/>
              <dgm:constr type="h" for="ch" forName="Child1" refType="h" fact="0.7066"/>
              <dgm:constr type="l" for="ch" forName="ChildAccent1" refType="w" fact="0.6667"/>
              <dgm:constr type="t" for="ch" forName="ChildAccent1" refType="h" fact="0.1757"/>
              <dgm:constr type="w" for="ch" forName="ChildAccent1" refType="w" fact="0.3333"/>
              <dgm:constr type="h" for="ch" forName="ChildAccent1" refType="h" fact="0.7066"/>
              <dgm:constr type="l" for="ch" forName="Parent1" refType="w" fact="0.6667"/>
              <dgm:constr type="t" for="ch" forName="Parent1" refType="h" fact="0.0579"/>
              <dgm:constr type="w" for="ch" forName="Parent1" refType="w" fact="0.3333"/>
              <dgm:constr type="h" for="ch" forName="Parent1" refType="h" fact="0.1178"/>
              <dgm:constr type="l" for="ch" forName="ChildAccent2" refType="w" fact="0.3333"/>
              <dgm:constr type="t" for="ch" forName="ChildAccent2" refType="h" fact="0.1757"/>
              <dgm:constr type="w" for="ch" forName="ChildAccent2" refType="w" fact="0.3333"/>
              <dgm:constr type="h" for="ch" forName="ChildAccent2" refType="h" fact="0.7655"/>
              <dgm:constr type="l" for="ch" forName="Parent2" refType="w" fact="0.3333"/>
              <dgm:constr type="t" for="ch" forName="Parent2" refType="h" fact="0.0285"/>
              <dgm:constr type="w" for="ch" forName="Parent2" refType="w" fact="0.3333"/>
              <dgm:constr type="h" for="ch" forName="Parent2" refType="h" fact="0.1472"/>
              <dgm:constr type="l" for="ch" forName="ChildAccent3" refType="w" fact="0"/>
              <dgm:constr type="t" for="ch" forName="ChildAccent3" refType="h" fact="0.1757"/>
              <dgm:constr type="w" for="ch" forName="ChildAccent3" refType="w" fact="0.3333"/>
              <dgm:constr type="h" for="ch" forName="ChildAccent3" refType="h" fact="0.8243"/>
              <dgm:constr type="l" for="ch" forName="Parent3" refType="w" fact="0"/>
              <dgm:constr type="t" for="ch" forName="Parent3" refType="h" fact="0"/>
              <dgm:constr type="w" for="ch" forName="Parent3" refType="w" fact="0.3333"/>
              <dgm:constr type="h" for="ch" forName="Parent3" refType="h" fact="0.176"/>
            </dgm:constrLst>
          </dgm:if>
          <dgm:if name="Name16" axis="ch" ptType="node" func="cnt" op="equ" val="4">
            <dgm:alg type="composite">
              <dgm:param type="ar" val="1.362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Child4" refType="w" fact="0"/>
              <dgm:constr type="t" for="ch" forName="Child4" refType="h" fact="0.1892"/>
              <dgm:constr type="w" for="ch" forName="Child4" refType="w" fact="0.2183"/>
              <dgm:constr type="h" for="ch" forName="Child4" refType="h" fact="0.8108"/>
              <dgm:constr type="l" for="ch" forName="Child3" refType="w" fact="0.25"/>
              <dgm:constr type="t" for="ch" forName="Child3" refType="h" fact="0.1892"/>
              <dgm:constr type="w" for="ch" forName="Child3" refType="w" fact="0.2183"/>
              <dgm:constr type="h" for="ch" forName="Child3" refType="h" fact="0.7568"/>
              <dgm:constr type="l" for="ch" forName="Child2" refType="w" fact="0.5"/>
              <dgm:constr type="t" for="ch" forName="Child2" refType="h" fact="0.1892"/>
              <dgm:constr type="w" for="ch" forName="Child2" refType="w" fact="0.2183"/>
              <dgm:constr type="h" for="ch" forName="Child2" refType="h" fact="0.7027"/>
              <dgm:constr type="l" for="ch" forName="Child1" refType="w" fact="0.75"/>
              <dgm:constr type="t" for="ch" forName="Child1" refType="h" fact="0.1892"/>
              <dgm:constr type="w" for="ch" forName="Child1" refType="w" fact="0.2183"/>
              <dgm:constr type="h" for="ch" forName="Child1" refType="h" fact="0.6486"/>
              <dgm:constr type="l" for="ch" forName="ChildAccent1" refType="w" fact="0.75"/>
              <dgm:constr type="t" for="ch" forName="ChildAccent1" refType="h" fact="0.1892"/>
              <dgm:constr type="w" for="ch" forName="ChildAccent1" refType="w" fact="0.25"/>
              <dgm:constr type="h" for="ch" forName="ChildAccent1" refType="h" fact="0.6486"/>
              <dgm:constr type="l" for="ch" forName="Parent1" refType="w" fact="0.75"/>
              <dgm:constr type="t" for="ch" forName="Parent1" refType="h" fact="0.0811"/>
              <dgm:constr type="w" for="ch" forName="Parent1" refType="w" fact="0.25"/>
              <dgm:constr type="h" for="ch" forName="Parent1" refType="h" fact="0.1081"/>
              <dgm:constr type="l" for="ch" forName="ChildAccent2" refType="w" fact="0.5"/>
              <dgm:constr type="t" for="ch" forName="ChildAccent2" refType="h" fact="0.1892"/>
              <dgm:constr type="w" for="ch" forName="ChildAccent2" refType="w" fact="0.25"/>
              <dgm:constr type="h" for="ch" forName="ChildAccent2" refType="h" fact="0.7027"/>
              <dgm:constr type="l" for="ch" forName="Parent2" refType="w" fact="0.5"/>
              <dgm:constr type="t" for="ch" forName="Parent2" refType="h" fact="0.0541"/>
              <dgm:constr type="w" for="ch" forName="Parent2" refType="w" fact="0.25"/>
              <dgm:constr type="h" for="ch" forName="Parent2" refType="h" fact="0.1351"/>
              <dgm:constr type="l" for="ch" forName="ChildAccent3" refType="w" fact="0.25"/>
              <dgm:constr type="t" for="ch" forName="ChildAccent3" refType="h" fact="0.1892"/>
              <dgm:constr type="w" for="ch" forName="ChildAccent3" refType="w" fact="0.25"/>
              <dgm:constr type="h" for="ch" forName="ChildAccent3" refType="h" fact="0.7568"/>
              <dgm:constr type="l" for="ch" forName="Parent3" refType="w" fact="0.25"/>
              <dgm:constr type="t" for="ch" forName="Parent3" refType="h" fact="0.0279"/>
              <dgm:constr type="w" for="ch" forName="Parent3" refType="w" fact="0.25"/>
              <dgm:constr type="h" for="ch" forName="Parent3" refType="h" fact="0.161"/>
              <dgm:constr type="l" for="ch" forName="ChildAccent4" refType="w" fact="0"/>
              <dgm:constr type="t" for="ch" forName="ChildAccent4" refType="h" fact="0.1892"/>
              <dgm:constr type="w" for="ch" forName="ChildAccent4" refType="w" fact="0.25"/>
              <dgm:constr type="h" for="ch" forName="ChildAccent4" refType="h" fact="0.8108"/>
              <dgm:constr type="l" for="ch" forName="Parent4" refType="w" fact="0"/>
              <dgm:constr type="t" for="ch" forName="Parent4" refType="h" fact="0"/>
              <dgm:constr type="w" for="ch" forName="Parent4" refType="w" fact="0.25"/>
              <dgm:constr type="h" for="ch" forName="Parent4" refType="h" fact="0.1892"/>
            </dgm:constrLst>
          </dgm:if>
          <dgm:if name="Name17" axis="ch" ptType="node" func="cnt" op="equ" val="5">
            <dgm:alg type="composite">
              <dgm:param type="ar" val="1.5742"/>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Child5" refType="w" fact="0"/>
              <dgm:constr type="t" for="ch" forName="Child5" refType="h" fact="0.2"/>
              <dgm:constr type="w" for="ch" forName="Child5" refType="w" fact="0.1747"/>
              <dgm:constr type="h" for="ch" forName="Child5" refType="h" fact="0.8"/>
              <dgm:constr type="l" for="ch" forName="Child4" refType="w" fact="0.2001"/>
              <dgm:constr type="t" for="ch" forName="Child4" refType="h" fact="0.2"/>
              <dgm:constr type="w" for="ch" forName="Child4" refType="w" fact="0.1747"/>
              <dgm:constr type="h" for="ch" forName="Child4" refType="h" fact="0.75"/>
              <dgm:constr type="l" for="ch" forName="Child3" refType="w" fact="0.4002"/>
              <dgm:constr type="t" for="ch" forName="Child3" refType="h" fact="0.2"/>
              <dgm:constr type="w" for="ch" forName="Child3" refType="w" fact="0.1747"/>
              <dgm:constr type="h" for="ch" forName="Child3" refType="h" fact="0.7"/>
              <dgm:constr type="l" for="ch" forName="Child2" refType="w" fact="0.6003"/>
              <dgm:constr type="t" for="ch" forName="Child2" refType="h" fact="0.2"/>
              <dgm:constr type="w" for="ch" forName="Child2" refType="w" fact="0.1747"/>
              <dgm:constr type="h" for="ch" forName="Child2" refType="h" fact="0.65"/>
              <dgm:constr type="l" for="ch" forName="Child1" refType="w" fact="0.7999"/>
              <dgm:constr type="t" for="ch" forName="Child1" refType="h" fact="0.2"/>
              <dgm:constr type="w" for="ch" forName="Child1" refType="w" fact="0.1747"/>
              <dgm:constr type="h" for="ch" forName="Child1" refType="h" fact="0.6"/>
              <dgm:constr type="l" for="ch" forName="ChildAccent1" refType="w" fact="0.7999"/>
              <dgm:constr type="t" for="ch" forName="ChildAccent1" refType="h" fact="0.2"/>
              <dgm:constr type="w" for="ch" forName="ChildAccent1" refType="w" fact="0.2001"/>
              <dgm:constr type="h" for="ch" forName="ChildAccent1" refType="h" fact="0.6"/>
              <dgm:constr type="l" for="ch" forName="Parent1" refType="w" fact="0.7999"/>
              <dgm:constr type="t" for="ch" forName="Parent1" refType="h" fact="0.1"/>
              <dgm:constr type="w" for="ch" forName="Parent1" refType="w" fact="0.2001"/>
              <dgm:constr type="h" for="ch" forName="Parent1" refType="h" fact="0.1"/>
              <dgm:constr type="l" for="ch" forName="ChildAccent2" refType="w" fact="0.6003"/>
              <dgm:constr type="t" for="ch" forName="ChildAccent2" refType="h" fact="0.2"/>
              <dgm:constr type="w" for="ch" forName="ChildAccent2" refType="w" fact="0.2001"/>
              <dgm:constr type="h" for="ch" forName="ChildAccent2" refType="h" fact="0.65"/>
              <dgm:constr type="l" for="ch" forName="Parent2" refType="w" fact="0.6003"/>
              <dgm:constr type="t" for="ch" forName="Parent2" refType="h" fact="0.075"/>
              <dgm:constr type="w" for="ch" forName="Parent2" refType="w" fact="0.2001"/>
              <dgm:constr type="h" for="ch" forName="Parent2" refType="h" fact="0.125"/>
              <dgm:constr type="l" for="ch" forName="ChildAccent3" refType="w" fact="0.4002"/>
              <dgm:constr type="t" for="ch" forName="ChildAccent3" refType="h" fact="0.2"/>
              <dgm:constr type="w" for="ch" forName="ChildAccent3" refType="w" fact="0.2001"/>
              <dgm:constr type="h" for="ch" forName="ChildAccent3" refType="h" fact="0.7"/>
              <dgm:constr type="l" for="ch" forName="Parent3" refType="w" fact="0.4002"/>
              <dgm:constr type="t" for="ch" forName="Parent3" refType="h" fact="0.0508"/>
              <dgm:constr type="w" for="ch" forName="Parent3" refType="w" fact="0.2001"/>
              <dgm:constr type="h" for="ch" forName="Parent3" refType="h" fact="0.15"/>
              <dgm:constr type="l" for="ch" forName="ChildAccent4" refType="w" fact="0.2001"/>
              <dgm:constr type="t" for="ch" forName="ChildAccent4" refType="h" fact="0.2"/>
              <dgm:constr type="w" for="ch" forName="ChildAccent4" refType="w" fact="0.2001"/>
              <dgm:constr type="h" for="ch" forName="ChildAccent4" refType="h" fact="0.75"/>
              <dgm:constr type="l" for="ch" forName="Parent4" refType="w" fact="0.2001"/>
              <dgm:constr type="t" for="ch" forName="Parent4" refType="h" fact="0.025"/>
              <dgm:constr type="w" for="ch" forName="Parent4" refType="w" fact="0.2001"/>
              <dgm:constr type="h" for="ch" forName="Parent4" refType="h" fact="0.175"/>
              <dgm:constr type="l" for="ch" forName="ChildAccent5" refType="w" fact="0"/>
              <dgm:constr type="t" for="ch" forName="ChildAccent5" refType="h" fact="0.2"/>
              <dgm:constr type="w" for="ch" forName="ChildAccent5" refType="w" fact="0.2001"/>
              <dgm:constr type="h" for="ch" forName="ChildAccent5" refType="h" fact="0.8"/>
              <dgm:constr type="l" for="ch" forName="Parent5" refType="w" fact="0"/>
              <dgm:constr type="t" for="ch" forName="Parent5" refType="h" fact="0"/>
              <dgm:constr type="w" for="ch" forName="Parent5" refType="w" fact="0.2001"/>
              <dgm:constr type="h" for="ch" forName="Parent5" refType="h" fact="0.2"/>
            </dgm:constrLst>
          </dgm:if>
          <dgm:if name="Name18" axis="ch" ptType="node" func="cnt" op="equ" val="6">
            <dgm:alg type="composite">
              <dgm:param type="ar" val="1.756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Child6" refType="w" fact="0"/>
              <dgm:constr type="t" for="ch" forName="Child6" refType="h" fact="0.2087"/>
              <dgm:constr type="w" for="ch" forName="Child6" refType="w" fact="0.1458"/>
              <dgm:constr type="h" for="ch" forName="Child6" refType="h" fact="0.7913"/>
              <dgm:constr type="l" for="ch" forName="Child5" refType="w" fact="0.167"/>
              <dgm:constr type="t" for="ch" forName="Child5" refType="h" fact="0.2087"/>
              <dgm:constr type="w" for="ch" forName="Child5" refType="w" fact="0.1458"/>
              <dgm:constr type="h" for="ch" forName="Child5" refType="h" fact="0.7448"/>
              <dgm:constr type="l" for="ch" forName="Child4" refType="w" fact="0.3339"/>
              <dgm:constr type="t" for="ch" forName="Child4" refType="h" fact="0.2087"/>
              <dgm:constr type="w" for="ch" forName="Child4" refType="w" fact="0.1458"/>
              <dgm:constr type="h" for="ch" forName="Child4" refType="h" fact="0.6982"/>
              <dgm:constr type="l" for="ch" forName="Child3" refType="w" fact="0.5009"/>
              <dgm:constr type="t" for="ch" forName="Child3" refType="h" fact="0.2087"/>
              <dgm:constr type="w" for="ch" forName="Child3" refType="w" fact="0.1458"/>
              <dgm:constr type="h" for="ch" forName="Child3" refType="h" fact="0.6517"/>
              <dgm:constr type="l" for="ch" forName="Child2" refType="w" fact="0.6674"/>
              <dgm:constr type="t" for="ch" forName="Child2" refType="h" fact="0.2087"/>
              <dgm:constr type="w" for="ch" forName="Child2" refType="w" fact="0.1458"/>
              <dgm:constr type="h" for="ch" forName="Child2" refType="h" fact="0.6051"/>
              <dgm:constr type="l" for="ch" forName="Child1" refType="w" fact="0.833"/>
              <dgm:constr type="t" for="ch" forName="Child1" refType="h" fact="0.2087"/>
              <dgm:constr type="w" for="ch" forName="Child1" refType="w" fact="0.1458"/>
              <dgm:constr type="h" for="ch" forName="Child1" refType="h" fact="0.5586"/>
              <dgm:constr type="l" for="ch" forName="ChildAccent1" refType="w" fact="0.833"/>
              <dgm:constr type="t" for="ch" forName="ChildAccent1" refType="h" fact="0.2087"/>
              <dgm:constr type="w" for="ch" forName="ChildAccent1" refType="w" fact="0.167"/>
              <dgm:constr type="h" for="ch" forName="ChildAccent1" refType="h" fact="0.5586"/>
              <dgm:constr type="l" for="ch" forName="Parent1" refType="w" fact="0.833"/>
              <dgm:constr type="t" for="ch" forName="Parent1" refType="h" fact="0.1156"/>
              <dgm:constr type="w" for="ch" forName="Parent1" refType="w" fact="0.167"/>
              <dgm:constr type="h" for="ch" forName="Parent1" refType="h" fact="0.0931"/>
              <dgm:constr type="l" for="ch" forName="ChildAccent2" refType="w" fact="0.6674"/>
              <dgm:constr type="t" for="ch" forName="ChildAccent2" refType="h" fact="0.2087"/>
              <dgm:constr type="w" for="ch" forName="ChildAccent2" refType="w" fact="0.167"/>
              <dgm:constr type="h" for="ch" forName="ChildAccent2" refType="h" fact="0.6051"/>
              <dgm:constr type="l" for="ch" forName="Parent2" refType="w" fact="0.6674"/>
              <dgm:constr type="t" for="ch" forName="Parent2" refType="h" fact="0.0923"/>
              <dgm:constr type="w" for="ch" forName="Parent2" refType="w" fact="0.165"/>
              <dgm:constr type="h" for="ch" forName="Parent2" refType="h" fact="0.1164"/>
              <dgm:constr type="l" for="ch" forName="ChildAccent3" refType="w" fact="0.5009"/>
              <dgm:constr type="t" for="ch" forName="ChildAccent3" refType="h" fact="0.2087"/>
              <dgm:constr type="w" for="ch" forName="ChildAccent3" refType="w" fact="0.167"/>
              <dgm:constr type="h" for="ch" forName="ChildAccent3" refType="h" fact="0.6517"/>
              <dgm:constr type="l" for="ch" forName="Parent3" refType="w" fact="0.5009"/>
              <dgm:constr type="t" for="ch" forName="Parent3" refType="h" fact="0.0698"/>
              <dgm:constr type="w" for="ch" forName="Parent3" refType="w" fact="0.166"/>
              <dgm:constr type="h" for="ch" forName="Parent3" refType="h" fact="0.1396"/>
              <dgm:constr type="l" for="ch" forName="ChildAccent4" refType="w" fact="0.3339"/>
              <dgm:constr type="t" for="ch" forName="ChildAccent4" refType="h" fact="0.2087"/>
              <dgm:constr type="w" for="ch" forName="ChildAccent4" refType="w" fact="0.167"/>
              <dgm:constr type="h" for="ch" forName="ChildAccent4" refType="h" fact="0.6982"/>
              <dgm:constr type="l" for="ch" forName="Parent4" refType="w" fact="0.3339"/>
              <dgm:constr type="t" for="ch" forName="Parent4" refType="h" fact="0.0458"/>
              <dgm:constr type="w" for="ch" forName="Parent4" refType="w" fact="0.167"/>
              <dgm:constr type="h" for="ch" forName="Parent4" refType="h" fact="0.1629"/>
              <dgm:constr type="l" for="ch" forName="ChildAccent5" refType="w" fact="0.167"/>
              <dgm:constr type="t" for="ch" forName="ChildAccent5" refType="h" fact="0.2087"/>
              <dgm:constr type="w" for="ch" forName="ChildAccent5" refType="w" fact="0.167"/>
              <dgm:constr type="h" for="ch" forName="ChildAccent5" refType="h" fact="0.7448"/>
              <dgm:constr type="l" for="ch" forName="Parent5" refType="w" fact="0.167"/>
              <dgm:constr type="t" for="ch" forName="Parent5" refType="h" fact="0.0225"/>
              <dgm:constr type="w" for="ch" forName="Parent5" refType="w" fact="0.167"/>
              <dgm:constr type="h" for="ch" forName="Parent5" refType="h" fact="0.1862"/>
              <dgm:constr type="l" for="ch" forName="ChildAccent6" refType="w" fact="0"/>
              <dgm:constr type="t" for="ch" forName="ChildAccent6" refType="h" fact="0.2087"/>
              <dgm:constr type="w" for="ch" forName="ChildAccent6" refType="w" fact="0.167"/>
              <dgm:constr type="h" for="ch" forName="ChildAccent6" refType="h" fact="0.7913"/>
              <dgm:constr type="l" for="ch" forName="Parent6" refType="w" fact="0"/>
              <dgm:constr type="t" for="ch" forName="Parent6" refType="h" fact="0"/>
              <dgm:constr type="w" for="ch" forName="Parent6" refType="w" fact="0.167"/>
              <dgm:constr type="h" for="ch" forName="Parent6" refType="h" fact="0.2095"/>
            </dgm:constrLst>
          </dgm:if>
          <dgm:else name="Name19">
            <dgm:alg type="composite">
              <dgm:param type="ar" val="1.91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Child7" refType="w" fact="0"/>
              <dgm:constr type="t" for="ch" forName="Child7" refType="h" fact="0.2168"/>
              <dgm:constr type="w" for="ch" forName="Child7" refType="w" fact="0.125"/>
              <dgm:constr type="h" for="ch" forName="Child7" refType="h" fact="0.7832"/>
              <dgm:constr type="l" for="ch" forName="Child6" refType="w" fact="0.1432"/>
              <dgm:constr type="t" for="ch" forName="Child6" refType="h" fact="0.2168"/>
              <dgm:constr type="w" for="ch" forName="Child6" refType="w" fact="0.125"/>
              <dgm:constr type="h" for="ch" forName="Child6" refType="h" fact="0.7397"/>
              <dgm:constr type="l" for="ch" forName="Child5" refType="w" fact="0.2865"/>
              <dgm:constr type="t" for="ch" forName="Child5" refType="h" fact="0.2168"/>
              <dgm:constr type="w" for="ch" forName="Child5" refType="w" fact="0.125"/>
              <dgm:constr type="h" for="ch" forName="Child5" refType="h" fact="0.6962"/>
              <dgm:constr type="l" for="ch" forName="Child4" refType="w" fact="0.4297"/>
              <dgm:constr type="t" for="ch" forName="Child4" refType="h" fact="0.2168"/>
              <dgm:constr type="w" for="ch" forName="Child4" refType="w" fact="0.125"/>
              <dgm:constr type="h" for="ch" forName="Child4" refType="h" fact="0.6526"/>
              <dgm:constr type="l" for="ch" forName="Child3" refType="w" fact="0.5726"/>
              <dgm:constr type="t" for="ch" forName="Child3" refType="h" fact="0.2168"/>
              <dgm:constr type="w" for="ch" forName="Child3" refType="w" fact="0.125"/>
              <dgm:constr type="h" for="ch" forName="Child3" refType="h" fact="0.6091"/>
              <dgm:constr type="l" for="ch" forName="Child2" refType="w" fact="0.7147"/>
              <dgm:constr type="t" for="ch" forName="Child2" refType="h" fact="0.2168"/>
              <dgm:constr type="w" for="ch" forName="Child2" refType="w" fact="0.125"/>
              <dgm:constr type="h" for="ch" forName="Child2" refType="h" fact="0.5656"/>
              <dgm:constr type="l" for="ch" forName="Child1" refType="w" fact="0.8568"/>
              <dgm:constr type="t" for="ch" forName="Child1" refType="h" fact="0.2168"/>
              <dgm:constr type="w" for="ch" forName="Child1" refType="w" fact="0.125"/>
              <dgm:constr type="h" for="ch" forName="Child1" refType="h" fact="0.5221"/>
              <dgm:constr type="l" for="ch" forName="ChildAccent1" refType="w" fact="0.8568"/>
              <dgm:constr type="t" for="ch" forName="ChildAccent1" refType="h" fact="0.2168"/>
              <dgm:constr type="w" for="ch" forName="ChildAccent1" refType="w" fact="0.1432"/>
              <dgm:constr type="h" for="ch" forName="ChildAccent1" refType="h" fact="0.5221"/>
              <dgm:constr type="l" for="ch" forName="Parent1" refType="w" fact="0.8568"/>
              <dgm:constr type="t" for="ch" forName="Parent1" refType="h" fact="0.1298"/>
              <dgm:constr type="w" for="ch" forName="Parent1" refType="w" fact="0.1432"/>
              <dgm:constr type="h" for="ch" forName="Parent1" refType="h" fact="0.087"/>
              <dgm:constr type="l" for="ch" forName="ChildAccent2" refType="w" fact="0.7147"/>
              <dgm:constr type="t" for="ch" forName="ChildAccent2" refType="h" fact="0.2168"/>
              <dgm:constr type="w" for="ch" forName="ChildAccent2" refType="w" fact="0.1432"/>
              <dgm:constr type="h" for="ch" forName="ChildAccent2" refType="h" fact="0.5656"/>
              <dgm:constr type="l" for="ch" forName="Parent2" refType="w" fact="0.7147"/>
              <dgm:constr type="t" for="ch" forName="Parent2" refType="h" fact="0.108"/>
              <dgm:constr type="w" for="ch" forName="Parent2" refType="w" fact="0.1425"/>
              <dgm:constr type="h" for="ch" forName="Parent2" refType="h" fact="0.1088"/>
              <dgm:constr type="l" for="ch" forName="ChildAccent3" refType="w" fact="0.5726"/>
              <dgm:constr type="t" for="ch" forName="ChildAccent3" refType="h" fact="0.2168"/>
              <dgm:constr type="w" for="ch" forName="ChildAccent3" refType="w" fact="0.1432"/>
              <dgm:constr type="h" for="ch" forName="ChildAccent3" refType="h" fact="0.6091"/>
              <dgm:constr type="l" for="ch" forName="Parent3" refType="w" fact="0.5726"/>
              <dgm:constr type="t" for="ch" forName="Parent3" refType="h" fact="0.087"/>
              <dgm:constr type="w" for="ch" forName="Parent3" refType="w" fact="0.142"/>
              <dgm:constr type="h" for="ch" forName="Parent3" refType="h" fact="0.1305"/>
              <dgm:constr type="l" for="ch" forName="ChildAccent4" refType="w" fact="0.4297"/>
              <dgm:constr type="t" for="ch" forName="ChildAccent4" refType="h" fact="0.2168"/>
              <dgm:constr type="w" for="ch" forName="ChildAccent4" refType="w" fact="0.1432"/>
              <dgm:constr type="h" for="ch" forName="ChildAccent4" refType="h" fact="0.6526"/>
              <dgm:constr type="l" for="ch" forName="Parent4" refType="w" fact="0.4297"/>
              <dgm:constr type="t" for="ch" forName="Parent4" refType="h" fact="0.0645"/>
              <dgm:constr type="w" for="ch" forName="Parent4" refType="w" fact="0.1432"/>
              <dgm:constr type="h" for="ch" forName="Parent4" refType="h" fact="0.1523"/>
              <dgm:constr type="l" for="ch" forName="ChildAccent5" refType="w" fact="0.2865"/>
              <dgm:constr type="t" for="ch" forName="ChildAccent5" refType="h" fact="0.2168"/>
              <dgm:constr type="w" for="ch" forName="ChildAccent5" refType="w" fact="0.1432"/>
              <dgm:constr type="h" for="ch" forName="ChildAccent5" refType="h" fact="0.6962"/>
              <dgm:constr type="l" for="ch" forName="Parent5" refType="w" fact="0.2865"/>
              <dgm:constr type="t" for="ch" forName="Parent5" refType="h" fact="0.0428"/>
              <dgm:constr type="w" for="ch" forName="Parent5" refType="w" fact="0.1432"/>
              <dgm:constr type="h" for="ch" forName="Parent5" refType="h" fact="0.174"/>
              <dgm:constr type="l" for="ch" forName="ChildAccent6" refType="w" fact="0.1432"/>
              <dgm:constr type="t" for="ch" forName="ChildAccent6" refType="h" fact="0.2168"/>
              <dgm:constr type="w" for="ch" forName="ChildAccent6" refType="w" fact="0.1432"/>
              <dgm:constr type="h" for="ch" forName="ChildAccent6" refType="h" fact="0.7397"/>
              <dgm:constr type="l" for="ch" forName="Parent6" refType="w" fact="0.1432"/>
              <dgm:constr type="t" for="ch" forName="Parent6" refType="h" fact="0.0217"/>
              <dgm:constr type="w" for="ch" forName="Parent6" refType="w" fact="0.1432"/>
              <dgm:constr type="h" for="ch" forName="Parent6" refType="h" fact="0.1958"/>
              <dgm:constr type="l" for="ch" forName="ChildAccent7" refType="w" fact="0"/>
              <dgm:constr type="t" for="ch" forName="ChildAccent7" refType="h" fact="0.2168"/>
              <dgm:constr type="w" for="ch" forName="ChildAccent7" refType="w" fact="0.1432"/>
              <dgm:constr type="h" for="ch" forName="ChildAccent7" refType="h" fact="0.7832"/>
              <dgm:constr type="l" for="ch" forName="Parent7" refType="w" fact="0"/>
              <dgm:constr type="t" for="ch" forName="Parent7" refType="h" fact="0"/>
              <dgm:constr type="w" for="ch" forName="Parent7" refType="w" fact="0.1432"/>
              <dgm:constr type="h" for="ch" forName="Parent7" refType="h" fact="0.2175"/>
            </dgm:constrLst>
          </dgm:else>
        </dgm:choose>
      </dgm:else>
    </dgm:choose>
    <dgm:forEach name="wrapper" axis="self" ptType="parTrans">
      <dgm:forEach name="accentRepeat" axis="self">
        <dgm:layoutNode name="ChildAccent" styleLbl="alignImgPlace1">
          <dgm:alg type="sp"/>
          <dgm:choose name="Name20">
            <dgm:if name="Name21" axis="followSib" ptType="node" func="cnt" op="equ" val="0">
              <dgm:shape xmlns:r="http://schemas.openxmlformats.org/officeDocument/2006/relationships" type="wedgeRectCallout" r:blip="">
                <dgm:adjLst>
                  <dgm:adj idx="1" val="0"/>
                  <dgm:adj idx="2" val="0"/>
                </dgm:adjLst>
              </dgm:shape>
            </dgm:if>
            <dgm:else name="Name22">
              <dgm:choose name="Name23">
                <dgm:if name="Name24" axis="precedSib" ptType="node" func="cnt" op="equ" val="6">
                  <dgm:shape xmlns:r="http://schemas.openxmlformats.org/officeDocument/2006/relationships" type="wedgeRectCallout" r:blip="">
                    <dgm:adjLst>
                      <dgm:adj idx="1" val="0"/>
                      <dgm:adj idx="2" val="0"/>
                    </dgm:adjLst>
                  </dgm:shape>
                </dgm:if>
                <dgm:else name="Name25">
                  <dgm:choose name="Name26">
                    <dgm:if name="Name27" func="var" arg="dir" op="equ" val="norm">
                      <dgm:shape xmlns:r="http://schemas.openxmlformats.org/officeDocument/2006/relationships" type="wedgeRectCallout" r:blip="">
                        <dgm:adjLst>
                          <dgm:adj idx="1" val="0.625"/>
                          <dgm:adj idx="2" val="0.2083"/>
                        </dgm:adjLst>
                      </dgm:shape>
                    </dgm:if>
                    <dgm:else name="Name28">
                      <dgm:shape xmlns:r="http://schemas.openxmlformats.org/officeDocument/2006/relationships" type="wedgeRectCallout" r:blip="">
                        <dgm:adjLst>
                          <dgm:adj idx="1" val="-0.625"/>
                          <dgm:adj idx="2" val="0.2083"/>
                        </dgm:adjLst>
                      </dgm:shape>
                    </dgm:else>
                  </dgm:choose>
                </dgm:else>
              </dgm:choose>
            </dgm:else>
          </dgm:choose>
          <dgm:presOf axis="des" ptType="node"/>
        </dgm:layoutNode>
      </dgm:forEach>
    </dgm:forEach>
    <dgm:forEach name="Name29" axis="ch" ptType="node" st="7" cnt="1">
      <dgm:layoutNode name="ChildAccent7">
        <dgm:alg type="sp"/>
        <dgm:shape xmlns:r="http://schemas.openxmlformats.org/officeDocument/2006/relationships" r:blip="">
          <dgm:adjLst/>
        </dgm:shape>
        <dgm:presOf/>
        <dgm:constrLst/>
        <dgm:forEach name="Name30" ref="accentRepeat"/>
      </dgm:layoutNode>
      <dgm:layoutNode name="Child7" styleLbl="revTx">
        <dgm:varLst>
          <dgm:chMax val="0"/>
          <dgm:chPref val="0"/>
          <dgm:bulletEnabled val="1"/>
        </dgm:varLst>
        <dgm:choose name="Name31">
          <dgm:if name="Name32" func="var" arg="dir" op="equ" val="norm">
            <dgm:alg type="tx">
              <dgm:param type="parTxLTRAlign" val="r"/>
              <dgm:param type="shpTxLTRAlignCh" val="r"/>
              <dgm:param type="txAnchorVert" val="t"/>
            </dgm:alg>
          </dgm:if>
          <dgm:else name="Name3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7"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4" axis="ch" ptType="node" st="6" cnt="1">
      <dgm:layoutNode name="ChildAccent6">
        <dgm:alg type="sp"/>
        <dgm:shape xmlns:r="http://schemas.openxmlformats.org/officeDocument/2006/relationships" r:blip="">
          <dgm:adjLst/>
        </dgm:shape>
        <dgm:presOf/>
        <dgm:constrLst/>
        <dgm:forEach name="Name35" ref="accentRepeat"/>
      </dgm:layoutNode>
      <dgm:layoutNode name="Child6" styleLbl="revTx">
        <dgm:varLst>
          <dgm:chMax val="0"/>
          <dgm:chPref val="0"/>
          <dgm:bulletEnabled val="1"/>
        </dgm:varLst>
        <dgm:choose name="Name36">
          <dgm:if name="Name37" func="var" arg="dir" op="equ" val="norm">
            <dgm:alg type="tx">
              <dgm:param type="parTxLTRAlign" val="r"/>
              <dgm:param type="shpTxLTRAlignCh" val="r"/>
              <dgm:param type="txAnchorVert" val="t"/>
            </dgm:alg>
          </dgm:if>
          <dgm:else name="Name3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6"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39" axis="ch" ptType="node" st="5" cnt="1">
      <dgm:layoutNode name="ChildAccent5">
        <dgm:alg type="sp"/>
        <dgm:shape xmlns:r="http://schemas.openxmlformats.org/officeDocument/2006/relationships" r:blip="">
          <dgm:adjLst/>
        </dgm:shape>
        <dgm:presOf/>
        <dgm:constrLst/>
        <dgm:forEach name="Name40" ref="accentRepeat"/>
      </dgm:layoutNode>
      <dgm:layoutNode name="Child5" styleLbl="revTx">
        <dgm:varLst>
          <dgm:chMax val="0"/>
          <dgm:chPref val="0"/>
          <dgm:bulletEnabled val="1"/>
        </dgm:varLst>
        <dgm:choose name="Name41">
          <dgm:if name="Name42" func="var" arg="dir" op="equ" val="norm">
            <dgm:alg type="tx">
              <dgm:param type="parTxLTRAlign" val="r"/>
              <dgm:param type="shpTxLTRAlignCh" val="r"/>
              <dgm:param type="txAnchorVert" val="t"/>
            </dgm:alg>
          </dgm:if>
          <dgm:else name="Name4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5"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4" axis="ch" ptType="node" st="4" cnt="1">
      <dgm:layoutNode name="ChildAccent4">
        <dgm:alg type="sp"/>
        <dgm:shape xmlns:r="http://schemas.openxmlformats.org/officeDocument/2006/relationships" r:blip="">
          <dgm:adjLst/>
        </dgm:shape>
        <dgm:presOf/>
        <dgm:constrLst/>
        <dgm:forEach name="Name45" ref="accentRepeat"/>
      </dgm:layoutNode>
      <dgm:layoutNode name="Child4" styleLbl="revTx">
        <dgm:varLst>
          <dgm:chMax val="0"/>
          <dgm:chPref val="0"/>
          <dgm:bulletEnabled val="1"/>
        </dgm:varLst>
        <dgm:choose name="Name46">
          <dgm:if name="Name47" func="var" arg="dir" op="equ" val="norm">
            <dgm:alg type="tx">
              <dgm:param type="parTxLTRAlign" val="r"/>
              <dgm:param type="shpTxLTRAlignCh" val="r"/>
              <dgm:param type="txAnchorVert" val="t"/>
            </dgm:alg>
          </dgm:if>
          <dgm:else name="Name4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4"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49" axis="ch" ptType="node" st="3" cnt="1">
      <dgm:layoutNode name="ChildAccent3">
        <dgm:alg type="sp"/>
        <dgm:shape xmlns:r="http://schemas.openxmlformats.org/officeDocument/2006/relationships" r:blip="">
          <dgm:adjLst/>
        </dgm:shape>
        <dgm:presOf/>
        <dgm:constrLst/>
        <dgm:forEach name="Name50" ref="accentRepeat"/>
      </dgm:layoutNode>
      <dgm:layoutNode name="Child3" styleLbl="revTx">
        <dgm:varLst>
          <dgm:chMax val="0"/>
          <dgm:chPref val="0"/>
          <dgm:bulletEnabled val="1"/>
        </dgm:varLst>
        <dgm:choose name="Name51">
          <dgm:if name="Name52" func="var" arg="dir" op="equ" val="norm">
            <dgm:alg type="tx">
              <dgm:param type="parTxLTRAlign" val="r"/>
              <dgm:param type="shpTxLTRAlignCh" val="r"/>
              <dgm:param type="txAnchorVert" val="t"/>
            </dgm:alg>
          </dgm:if>
          <dgm:else name="Name5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3"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4" axis="ch" ptType="node" st="2" cnt="1">
      <dgm:layoutNode name="ChildAccent2">
        <dgm:alg type="sp"/>
        <dgm:shape xmlns:r="http://schemas.openxmlformats.org/officeDocument/2006/relationships" r:blip="">
          <dgm:adjLst/>
        </dgm:shape>
        <dgm:presOf/>
        <dgm:constrLst/>
        <dgm:forEach name="Name55" ref="accentRepeat"/>
      </dgm:layoutNode>
      <dgm:layoutNode name="Child2" styleLbl="revTx">
        <dgm:varLst>
          <dgm:chMax val="0"/>
          <dgm:chPref val="0"/>
          <dgm:bulletEnabled val="1"/>
        </dgm:varLst>
        <dgm:choose name="Name56">
          <dgm:if name="Name57" func="var" arg="dir" op="equ" val="norm">
            <dgm:alg type="tx">
              <dgm:param type="parTxLTRAlign" val="r"/>
              <dgm:param type="shpTxLTRAlignCh" val="r"/>
              <dgm:param type="txAnchorVert" val="t"/>
            </dgm:alg>
          </dgm:if>
          <dgm:else name="Name58">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2"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forEach name="Name59" axis="ch" ptType="node" cnt="1">
      <dgm:layoutNode name="ChildAccent1">
        <dgm:alg type="sp"/>
        <dgm:shape xmlns:r="http://schemas.openxmlformats.org/officeDocument/2006/relationships" r:blip="">
          <dgm:adjLst/>
        </dgm:shape>
        <dgm:presOf/>
        <dgm:constrLst/>
        <dgm:forEach name="Name60" ref="accentRepeat"/>
      </dgm:layoutNode>
      <dgm:layoutNode name="Child1" styleLbl="revTx">
        <dgm:varLst>
          <dgm:chMax val="0"/>
          <dgm:chPref val="0"/>
          <dgm:bulletEnabled val="1"/>
        </dgm:varLst>
        <dgm:choose name="Name61">
          <dgm:if name="Name62" func="var" arg="dir" op="equ" val="norm">
            <dgm:alg type="tx">
              <dgm:param type="parTxLTRAlign" val="r"/>
              <dgm:param type="shpTxLTRAlignCh" val="r"/>
              <dgm:param type="txAnchorVert" val="t"/>
            </dgm:alg>
          </dgm:if>
          <dgm:else name="Name63">
            <dgm:alg type="tx">
              <dgm:param type="parTxLTRAlign" val="l"/>
              <dgm:param type="shpTxLTRAlignCh" val="l"/>
              <dgm:param type="txAnchorVert" val="t"/>
            </dgm:alg>
          </dgm:else>
        </dgm:choose>
        <dgm:shape xmlns:r="http://schemas.openxmlformats.org/officeDocument/2006/relationships" type="rect" r:blip="" hideGeom="1">
          <dgm:adjLst/>
        </dgm:shape>
        <dgm:presOf axis="des" ptType="node"/>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layoutNode name="Parent1" styleLbl="node1">
        <dgm:varLst>
          <dgm:chMax val="2"/>
          <dgm:chPref val="1"/>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5"/>
          <dgm:constr type="rMarg" refType="primFontSz" fact="0.25"/>
          <dgm:constr type="tMarg" refType="primFontSz" fact="0.25"/>
          <dgm:constr type="bMarg" refType="primFontSz" fact="0.2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9/22/2014</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219200" y="0"/>
            <a:ext cx="4419600" cy="24860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2590800"/>
            <a:ext cx="5486400" cy="6400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Segoe UI Light"/>
        <a:ea typeface="+mn-ea"/>
        <a:cs typeface="+mn-cs"/>
      </a:defRPr>
    </a:lvl1pPr>
    <a:lvl2pPr marL="457200" algn="l" defTabSz="457200" rtl="0" eaLnBrk="1" latinLnBrk="0" hangingPunct="1">
      <a:defRPr sz="1200" kern="1200">
        <a:solidFill>
          <a:schemeClr val="tx1"/>
        </a:solidFill>
        <a:latin typeface="Segoe UI Light"/>
        <a:ea typeface="+mn-ea"/>
        <a:cs typeface="+mn-cs"/>
      </a:defRPr>
    </a:lvl2pPr>
    <a:lvl3pPr marL="914400" algn="l" defTabSz="457200" rtl="0" eaLnBrk="1" latinLnBrk="0" hangingPunct="1">
      <a:defRPr sz="1200" kern="1200">
        <a:solidFill>
          <a:schemeClr val="tx1"/>
        </a:solidFill>
        <a:latin typeface="Segoe UI Light"/>
        <a:ea typeface="+mn-ea"/>
        <a:cs typeface="+mn-cs"/>
      </a:defRPr>
    </a:lvl3pPr>
    <a:lvl4pPr marL="1371600" algn="l" defTabSz="457200" rtl="0" eaLnBrk="1" latinLnBrk="0" hangingPunct="1">
      <a:defRPr sz="1200" kern="1200">
        <a:solidFill>
          <a:schemeClr val="tx1"/>
        </a:solidFill>
        <a:latin typeface="Segoe UI Light"/>
        <a:ea typeface="+mn-ea"/>
        <a:cs typeface="+mn-cs"/>
      </a:defRPr>
    </a:lvl4pPr>
    <a:lvl5pPr marL="1828800" algn="l" defTabSz="457200" rtl="0" eaLnBrk="1" latinLnBrk="0" hangingPunct="1">
      <a:defRPr sz="1200" kern="1200">
        <a:solidFill>
          <a:schemeClr val="tx1"/>
        </a:solidFill>
        <a:latin typeface="Segoe UI Ligh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verisign.com/" TargetMode="External"/><Relationship Id="rId2" Type="http://schemas.openxmlformats.org/officeDocument/2006/relationships/slide" Target="../slides/slide186.xml"/><Relationship Id="rId1" Type="http://schemas.openxmlformats.org/officeDocument/2006/relationships/notesMaster" Target="../notesMasters/notesMaster1.xml"/><Relationship Id="rId6" Type="http://schemas.openxmlformats.org/officeDocument/2006/relationships/hyperlink" Target="http://go.microsoft.com/fwlink/?LinkId=108538" TargetMode="External"/><Relationship Id="rId5" Type="http://schemas.openxmlformats.org/officeDocument/2006/relationships/hyperlink" Target="http://thawte.com/" TargetMode="External"/><Relationship Id="rId4" Type="http://schemas.openxmlformats.org/officeDocument/2006/relationships/hyperlink" Target="http://cybertrust.com/" TargetMode="Externa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verisign.com/" TargetMode="External"/><Relationship Id="rId2" Type="http://schemas.openxmlformats.org/officeDocument/2006/relationships/slide" Target="../slides/slide187.xml"/><Relationship Id="rId1" Type="http://schemas.openxmlformats.org/officeDocument/2006/relationships/notesMaster" Target="../notesMasters/notesMaster1.xml"/><Relationship Id="rId6" Type="http://schemas.openxmlformats.org/officeDocument/2006/relationships/hyperlink" Target="http://go.microsoft.com/fwlink/?LinkId=108538" TargetMode="External"/><Relationship Id="rId5" Type="http://schemas.openxmlformats.org/officeDocument/2006/relationships/hyperlink" Target="http://thawte.com/" TargetMode="External"/><Relationship Id="rId4" Type="http://schemas.openxmlformats.org/officeDocument/2006/relationships/hyperlink" Target="http://cybertrust.com/" TargetMode="Externa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verisign.com/" TargetMode="External"/><Relationship Id="rId2" Type="http://schemas.openxmlformats.org/officeDocument/2006/relationships/slide" Target="../slides/slide188.xml"/><Relationship Id="rId1" Type="http://schemas.openxmlformats.org/officeDocument/2006/relationships/notesMaster" Target="../notesMasters/notesMaster1.xml"/><Relationship Id="rId6" Type="http://schemas.openxmlformats.org/officeDocument/2006/relationships/hyperlink" Target="http://go.microsoft.com/fwlink/?LinkId=108538" TargetMode="External"/><Relationship Id="rId5" Type="http://schemas.openxmlformats.org/officeDocument/2006/relationships/hyperlink" Target="http://thawte.com/" TargetMode="External"/><Relationship Id="rId4" Type="http://schemas.openxmlformats.org/officeDocument/2006/relationships/hyperlink" Target="http://cybertrust.com/" TargetMode="Externa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c$/temp/test.ps1"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2" Type="http://schemas.openxmlformats.org/officeDocument/2006/relationships/slide" Target="../slides/slide417.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2" Type="http://schemas.openxmlformats.org/officeDocument/2006/relationships/slide" Target="../slides/slide42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2" Type="http://schemas.openxmlformats.org/officeDocument/2006/relationships/slide" Target="../slides/slide458.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2" Type="http://schemas.openxmlformats.org/officeDocument/2006/relationships/slide" Target="../slides/slide461.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2" Type="http://schemas.openxmlformats.org/officeDocument/2006/relationships/slide" Target="../slides/slide462.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2" Type="http://schemas.openxmlformats.org/officeDocument/2006/relationships/slide" Target="../slides/slide463.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2" Type="http://schemas.openxmlformats.org/officeDocument/2006/relationships/slide" Target="../slides/slide464.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2" Type="http://schemas.openxmlformats.org/officeDocument/2006/relationships/slide" Target="../slides/slide465.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2" Type="http://schemas.openxmlformats.org/officeDocument/2006/relationships/slide" Target="../slides/slide502.xml"/><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2" Type="http://schemas.openxmlformats.org/officeDocument/2006/relationships/slide" Target="../slides/slide5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3" Type="http://schemas.openxmlformats.org/officeDocument/2006/relationships/hyperlink" Target="http://technet.microsoft.com/en-us/library/hh801904.aspx" TargetMode="External"/><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3" Type="http://schemas.openxmlformats.org/officeDocument/2006/relationships/hyperlink" Target="http://go.microsoft.com/fwlink/?LinkID=144311" TargetMode="External"/><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3" Type="http://schemas.openxmlformats.org/officeDocument/2006/relationships/hyperlink" Target="http://msdn.microsoft.com/en-us/library/windows/desktop/dd878337(v=vs.85).aspx" TargetMode="External"/><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237714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a shell in computing</a:t>
            </a:r>
            <a:r>
              <a:rPr lang="en-US" baseline="0" dirty="0" smtClean="0"/>
              <a:t> </a:t>
            </a:r>
            <a:r>
              <a:rPr lang="en-US" dirty="0" smtClean="0"/>
              <a:t>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11</a:t>
            </a:fld>
            <a:endParaRPr lang="en-US"/>
          </a:p>
        </p:txBody>
      </p:sp>
    </p:spTree>
    <p:extLst>
      <p:ext uri="{BB962C8B-B14F-4D97-AF65-F5344CB8AC3E}">
        <p14:creationId xmlns:p14="http://schemas.microsoft.com/office/powerpoint/2010/main" val="29424169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module includes the following sections:</a:t>
            </a:r>
          </a:p>
          <a:p>
            <a:endParaRPr lang="en-US" dirty="0" smtClean="0"/>
          </a:p>
          <a:p>
            <a:pPr rtl="0" fontAlgn="base"/>
            <a:r>
              <a:rPr lang="en-AU" dirty="0" smtClean="0">
                <a:solidFill>
                  <a:schemeClr val="bg1"/>
                </a:solidFill>
                <a:cs typeface="Segoe UI Light" panose="020B0502040204020203" pitchFamily="34" charset="0"/>
              </a:rPr>
              <a:t>Section 1: Pipeline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 pipeline?</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Pipeline Input</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Get-* cmdlets, Text file and External Command</a:t>
            </a:r>
          </a:p>
          <a:p>
            <a:pPr lvl="1" rtl="0" fontAlgn="base">
              <a:lnSpc>
                <a:spcPct val="100000"/>
              </a:lnSpc>
              <a:spcBef>
                <a:spcPts val="300"/>
              </a:spcBef>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Pipeline Object Manipulation</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*-Object Cmdlets</a:t>
            </a:r>
          </a:p>
          <a:p>
            <a:endParaRPr lang="en-AU" dirty="0" smtClean="0"/>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Pipeline Output</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Format-*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Export-*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a:t>
            </a:r>
            <a:r>
              <a:rPr lang="en-AU" sz="2400" dirty="0" err="1" smtClean="0">
                <a:solidFill>
                  <a:schemeClr val="bg1"/>
                </a:solidFill>
                <a:latin typeface="Segoe UI Light" panose="020B0502040204020203" pitchFamily="34" charset="0"/>
                <a:cs typeface="Segoe UI Light" panose="020B0502040204020203" pitchFamily="34" charset="0"/>
              </a:rPr>
              <a:t>ConvertTo</a:t>
            </a:r>
            <a:r>
              <a:rPr lang="en-AU" sz="2400" dirty="0" smtClean="0">
                <a:solidFill>
                  <a:schemeClr val="bg1"/>
                </a:solidFill>
                <a:latin typeface="Segoe UI Light" panose="020B0502040204020203" pitchFamily="34" charset="0"/>
                <a:cs typeface="Segoe UI Light" panose="020B0502040204020203" pitchFamily="34" charset="0"/>
              </a:rPr>
              <a:t>-*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4 – Out-*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5 – Storing output in a Variable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102</a:t>
            </a:fld>
            <a:endParaRPr lang="en-US"/>
          </a:p>
        </p:txBody>
      </p:sp>
    </p:spTree>
    <p:extLst>
      <p:ext uri="{BB962C8B-B14F-4D97-AF65-F5344CB8AC3E}">
        <p14:creationId xmlns:p14="http://schemas.microsoft.com/office/powerpoint/2010/main" val="36383324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1344638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Explain what a pipeline is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104</a:t>
            </a:fld>
            <a:endParaRPr lang="en-US"/>
          </a:p>
        </p:txBody>
      </p:sp>
    </p:spTree>
    <p:extLst>
      <p:ext uri="{BB962C8B-B14F-4D97-AF65-F5344CB8AC3E}">
        <p14:creationId xmlns:p14="http://schemas.microsoft.com/office/powerpoint/2010/main" val="158826650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01878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pipeline input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106</a:t>
            </a:fld>
            <a:endParaRPr lang="en-US"/>
          </a:p>
        </p:txBody>
      </p:sp>
    </p:spTree>
    <p:extLst>
      <p:ext uri="{BB962C8B-B14F-4D97-AF65-F5344CB8AC3E}">
        <p14:creationId xmlns:p14="http://schemas.microsoft.com/office/powerpoint/2010/main" val="32197389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54237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19836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784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09198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pipeline manipulation with object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111</a:t>
            </a:fld>
            <a:endParaRPr lang="en-US"/>
          </a:p>
        </p:txBody>
      </p:sp>
    </p:spTree>
    <p:extLst>
      <p:ext uri="{BB962C8B-B14F-4D97-AF65-F5344CB8AC3E}">
        <p14:creationId xmlns:p14="http://schemas.microsoft.com/office/powerpoint/2010/main" val="203050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784983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7190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5427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32067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34461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861825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pipeline output with the format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117</a:t>
            </a:fld>
            <a:endParaRPr lang="en-US"/>
          </a:p>
        </p:txBody>
      </p:sp>
    </p:spTree>
    <p:extLst>
      <p:ext uri="{BB962C8B-B14F-4D97-AF65-F5344CB8AC3E}">
        <p14:creationId xmlns:p14="http://schemas.microsoft.com/office/powerpoint/2010/main" val="33321866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781063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47408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999621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5742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able to describe PowerShell, its evolution and availability</a:t>
            </a:r>
          </a:p>
          <a:p>
            <a:pPr marL="171450" indent="-171450">
              <a:buFont typeface="Arial" panose="020B0604020202020204" pitchFamily="34" charset="0"/>
              <a:buChar char="•"/>
            </a:pPr>
            <a:r>
              <a:rPr lang="en-US" dirty="0" smtClean="0"/>
              <a:t>Understand the system requirements for PowerShell v4</a:t>
            </a:r>
          </a:p>
          <a:p>
            <a:pPr marL="171450" indent="-171450">
              <a:buFont typeface="Arial" panose="020B0604020202020204" pitchFamily="34" charset="0"/>
              <a:buChar char="•"/>
            </a:pPr>
            <a:r>
              <a:rPr lang="en-US" dirty="0" smtClean="0"/>
              <a:t>Know how</a:t>
            </a:r>
            <a:r>
              <a:rPr lang="en-US" baseline="0" dirty="0" smtClean="0"/>
              <a:t> to install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13</a:t>
            </a:fld>
            <a:endParaRPr lang="en-US"/>
          </a:p>
        </p:txBody>
      </p:sp>
    </p:spTree>
    <p:extLst>
      <p:ext uri="{BB962C8B-B14F-4D97-AF65-F5344CB8AC3E}">
        <p14:creationId xmlns:p14="http://schemas.microsoft.com/office/powerpoint/2010/main" val="9166304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46871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29690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95927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26845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013977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8940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5824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00248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48706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pipeline output with export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131</a:t>
            </a:fld>
            <a:endParaRPr lang="en-US"/>
          </a:p>
        </p:txBody>
      </p:sp>
    </p:spTree>
    <p:extLst>
      <p:ext uri="{BB962C8B-B14F-4D97-AF65-F5344CB8AC3E}">
        <p14:creationId xmlns:p14="http://schemas.microsoft.com/office/powerpoint/2010/main" val="1840767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3847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81329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989064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94139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750667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pipeline output with out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136</a:t>
            </a:fld>
            <a:endParaRPr lang="en-US"/>
          </a:p>
        </p:txBody>
      </p:sp>
    </p:spTree>
    <p:extLst>
      <p:ext uri="{BB962C8B-B14F-4D97-AF65-F5344CB8AC3E}">
        <p14:creationId xmlns:p14="http://schemas.microsoft.com/office/powerpoint/2010/main" val="284665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9207425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400837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0344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58393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how pipeline output can be stored in a variable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141</a:t>
            </a:fld>
            <a:endParaRPr lang="en-US"/>
          </a:p>
        </p:txBody>
      </p:sp>
    </p:spTree>
    <p:extLst>
      <p:ext uri="{BB962C8B-B14F-4D97-AF65-F5344CB8AC3E}">
        <p14:creationId xmlns:p14="http://schemas.microsoft.com/office/powerpoint/2010/main" val="2804582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89012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86635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143</a:t>
            </a:fld>
            <a:endParaRPr lang="en-US"/>
          </a:p>
        </p:txBody>
      </p:sp>
    </p:spTree>
    <p:extLst>
      <p:ext uri="{BB962C8B-B14F-4D97-AF65-F5344CB8AC3E}">
        <p14:creationId xmlns:p14="http://schemas.microsoft.com/office/powerpoint/2010/main" val="30786834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030158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module includes the following sections:</a:t>
            </a:r>
          </a:p>
          <a:p>
            <a:endParaRPr lang="en-US" dirty="0" smtClean="0"/>
          </a:p>
          <a:p>
            <a:pPr rtl="0" fontAlgn="base"/>
            <a:r>
              <a:rPr lang="en-AU" dirty="0" smtClean="0">
                <a:solidFill>
                  <a:schemeClr val="bg1"/>
                </a:solidFill>
                <a:cs typeface="Segoe UI Light" panose="020B0502040204020203" pitchFamily="34" charset="0"/>
              </a:rPr>
              <a:t>Section 1: Script Blocks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 Script Block?</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Functions 101</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Functions 101</a:t>
            </a:r>
          </a:p>
          <a:p>
            <a:pPr lvl="1" rtl="0" fontAlgn="base">
              <a:lnSpc>
                <a:spcPct val="100000"/>
              </a:lnSpc>
              <a:spcBef>
                <a:spcPts val="300"/>
              </a:spcBef>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Workflows 101</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Workflows 101</a:t>
            </a:r>
          </a:p>
          <a:p>
            <a:endParaRPr lang="en-AU" dirty="0" smtClean="0"/>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Desired State Configuration 101</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Desired State Configuration 101</a:t>
            </a: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5: Remoting 101</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Introduction to PowerShell Remoting</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Using PowerShell Remoting</a:t>
            </a:r>
          </a:p>
          <a:p>
            <a:endParaRPr lang="en-US" dirty="0" smtClean="0"/>
          </a:p>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145</a:t>
            </a:fld>
            <a:endParaRPr lang="en-US"/>
          </a:p>
        </p:txBody>
      </p:sp>
    </p:spTree>
    <p:extLst>
      <p:ext uri="{BB962C8B-B14F-4D97-AF65-F5344CB8AC3E}">
        <p14:creationId xmlns:p14="http://schemas.microsoft.com/office/powerpoint/2010/main" val="6865575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62287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this lesson, you will be able to:</a:t>
            </a:r>
          </a:p>
          <a:p>
            <a:pPr marL="171450" indent="-171450">
              <a:buFont typeface="Arial" panose="020B0604020202020204" pitchFamily="34" charset="0"/>
              <a:buChar char="•"/>
            </a:pPr>
            <a:r>
              <a:rPr lang="en-US" dirty="0" smtClean="0"/>
              <a:t>Explain what a script block is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147</a:t>
            </a:fld>
            <a:endParaRPr lang="en-US"/>
          </a:p>
        </p:txBody>
      </p:sp>
    </p:spTree>
    <p:extLst>
      <p:ext uri="{BB962C8B-B14F-4D97-AF65-F5344CB8AC3E}">
        <p14:creationId xmlns:p14="http://schemas.microsoft.com/office/powerpoint/2010/main" val="261402389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76218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151543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a:t>
            </a:r>
            <a:r>
              <a:rPr lang="en-US" baseline="0" dirty="0" smtClean="0"/>
              <a:t> basic functions and how they use script blocks</a:t>
            </a:r>
          </a:p>
          <a:p>
            <a:pPr marL="171450" indent="-171450">
              <a:buFont typeface="Arial" panose="020B0604020202020204" pitchFamily="34" charset="0"/>
              <a:buChar char="•"/>
            </a:pPr>
            <a:r>
              <a:rPr lang="en-US" baseline="0" dirty="0" smtClean="0"/>
              <a:t>Know how to create a utility function</a:t>
            </a:r>
          </a:p>
          <a:p>
            <a:pPr marL="171450" indent="-171450">
              <a:buFont typeface="Arial" panose="020B0604020202020204" pitchFamily="34" charset="0"/>
              <a:buChar char="•"/>
            </a:pPr>
            <a:r>
              <a:rPr lang="en-US" baseline="0" dirty="0" smtClean="0"/>
              <a:t>Know how to make functions more dynamic using parameters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150</a:t>
            </a:fld>
            <a:endParaRPr lang="en-US"/>
          </a:p>
        </p:txBody>
      </p:sp>
    </p:spTree>
    <p:extLst>
      <p:ext uri="{BB962C8B-B14F-4D97-AF65-F5344CB8AC3E}">
        <p14:creationId xmlns:p14="http://schemas.microsoft.com/office/powerpoint/2010/main" val="714770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function is a named block of code that performs an action. When you type the function name, the code in the function runs. </a:t>
            </a:r>
          </a:p>
          <a:p>
            <a:endParaRPr lang="en-GB" dirty="0" smtClean="0"/>
          </a:p>
          <a:p>
            <a:r>
              <a:rPr lang="en-GB" dirty="0" smtClean="0"/>
              <a:t>Functions</a:t>
            </a:r>
            <a:r>
              <a:rPr lang="en-GB" baseline="0" dirty="0" smtClean="0"/>
              <a:t> can return objects and data as well as executing code.  Functions can also take parameters as input.</a:t>
            </a:r>
          </a:p>
          <a:p>
            <a:endParaRPr lang="en-GB" baseline="0" dirty="0" smtClean="0"/>
          </a:p>
          <a:p>
            <a:r>
              <a:rPr lang="en-GB" baseline="0" dirty="0" smtClean="0"/>
              <a:t>Functions must be defined in the script before they are called.</a:t>
            </a:r>
            <a:endParaRPr lang="en-GB"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151</a:t>
            </a:fld>
            <a:endParaRPr lang="en-US" dirty="0"/>
          </a:p>
        </p:txBody>
      </p:sp>
    </p:spTree>
    <p:extLst>
      <p:ext uri="{BB962C8B-B14F-4D97-AF65-F5344CB8AC3E}">
        <p14:creationId xmlns:p14="http://schemas.microsoft.com/office/powerpoint/2010/main" val="903330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71450" indent="-171450" eaLnBrk="1" hangingPunct="1">
              <a:buChar char=" "/>
            </a:pPr>
            <a:r>
              <a:rPr lang="en-US" dirty="0" smtClean="0">
                <a:latin typeface="SegoeUI"/>
              </a:rPr>
              <a:t>
</a:t>
            </a:r>
            <a:endParaRPr lang="de-DE" dirty="0" smtClean="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16</a:t>
            </a:fld>
            <a:endParaRPr lang="en-US">
              <a:solidFill>
                <a:prstClr val="black"/>
              </a:solidFill>
            </a:endParaRPr>
          </a:p>
        </p:txBody>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17848898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function is a named block of code that performs an action. When you type the function name, the code in the function runs. </a:t>
            </a:r>
          </a:p>
          <a:p>
            <a:endParaRPr lang="en-GB" dirty="0" smtClean="0"/>
          </a:p>
          <a:p>
            <a:r>
              <a:rPr lang="en-GB" dirty="0" smtClean="0"/>
              <a:t>Functions</a:t>
            </a:r>
            <a:r>
              <a:rPr lang="en-GB" baseline="0" dirty="0" smtClean="0"/>
              <a:t> can return objects and data as well as executing code.  Functions can also take parameters as input.</a:t>
            </a:r>
          </a:p>
          <a:p>
            <a:endParaRPr lang="en-GB" baseline="0" dirty="0" smtClean="0"/>
          </a:p>
          <a:p>
            <a:r>
              <a:rPr lang="en-GB" baseline="0" dirty="0" smtClean="0"/>
              <a:t>Functions must be defined in the script before they are called.</a:t>
            </a:r>
          </a:p>
          <a:p>
            <a:endParaRPr lang="en-GB"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AU" dirty="0" smtClean="0"/>
              <a:t>Scope (optional) </a:t>
            </a:r>
            <a:r>
              <a:rPr lang="en-AU" dirty="0" smtClean="0">
                <a:sym typeface="Wingdings" panose="05000000000000000000" pitchFamily="2" charset="2"/>
              </a:rPr>
              <a:t> </a:t>
            </a:r>
            <a:r>
              <a:rPr lang="en-AU" dirty="0" smtClean="0"/>
              <a:t>Scopes are covered later in this workshop</a:t>
            </a:r>
          </a:p>
          <a:p>
            <a:endParaRPr lang="en-GB" baseline="0" dirty="0" smtClean="0"/>
          </a:p>
          <a:p>
            <a:endParaRPr lang="en-GB"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152</a:t>
            </a:fld>
            <a:endParaRPr lang="en-US" dirty="0"/>
          </a:p>
        </p:txBody>
      </p:sp>
    </p:spTree>
    <p:extLst>
      <p:ext uri="{BB962C8B-B14F-4D97-AF65-F5344CB8AC3E}">
        <p14:creationId xmlns:p14="http://schemas.microsoft.com/office/powerpoint/2010/main" val="21175064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7559126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28470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a:t>
            </a:r>
          </a:p>
          <a:p>
            <a:pPr marL="171450" indent="-171450">
              <a:buFont typeface="Arial" panose="020B0604020202020204" pitchFamily="34" charset="0"/>
              <a:buChar char="•"/>
            </a:pPr>
            <a:r>
              <a:rPr lang="en-US" dirty="0" smtClean="0"/>
              <a:t>Introduced to using PowerShell </a:t>
            </a:r>
            <a:r>
              <a:rPr lang="en-US" dirty="0" err="1" smtClean="0"/>
              <a:t>remoting</a:t>
            </a:r>
            <a:endParaRPr lang="en-US"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155</a:t>
            </a:fld>
            <a:endParaRPr lang="en-US"/>
          </a:p>
        </p:txBody>
      </p:sp>
    </p:spTree>
    <p:extLst>
      <p:ext uri="{BB962C8B-B14F-4D97-AF65-F5344CB8AC3E}">
        <p14:creationId xmlns:p14="http://schemas.microsoft.com/office/powerpoint/2010/main" val="25637850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3 key areas of remoting in PowerShell 2.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first type is using legacy remoting protocols built into the operating system such as RPC and DCOM.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does not require an agent on the remote machine.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second is WMI which has been installed by default on operating systems since Windows 2000 and again require no agent.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third type is using the WS-MAN protocol introduced in Windows Server 2008 R2 and will be discussed in depth in this lesson.</a:t>
            </a:r>
            <a:endParaRPr lang="en-US" dirty="0" smtClean="0"/>
          </a:p>
          <a:p>
            <a:endParaRPr lang="en-AU" dirty="0" smtClean="0"/>
          </a:p>
          <a:p>
            <a:r>
              <a:rPr lang="en-AU" dirty="0" smtClean="0"/>
              <a:t>PowerShell 3.0 adds CIM sessions.  Technically these do</a:t>
            </a:r>
            <a:r>
              <a:rPr lang="en-AU" baseline="0" dirty="0" smtClean="0"/>
              <a:t> not require </a:t>
            </a:r>
            <a:r>
              <a:rPr lang="en-AU" dirty="0" smtClean="0"/>
              <a:t>PowerShell </a:t>
            </a:r>
            <a:r>
              <a:rPr lang="en-AU" dirty="0" err="1" smtClean="0"/>
              <a:t>remoting</a:t>
            </a:r>
            <a:r>
              <a:rPr lang="en-AU" dirty="0" smtClean="0"/>
              <a:t> to be enabled, but they run over WS-MAN.</a:t>
            </a:r>
          </a:p>
          <a:p>
            <a:r>
              <a:rPr lang="en-AU" dirty="0" smtClean="0"/>
              <a:t>http://www.powershellmagazine.com/2014/04/01/desired-state-configuration-and-the-remoting-myth/</a:t>
            </a:r>
          </a:p>
          <a:p>
            <a:endParaRPr lang="en-AU" dirty="0" smtClean="0"/>
          </a:p>
          <a:p>
            <a:r>
              <a:rPr lang="en-AU" dirty="0" smtClean="0"/>
              <a:t>PowerShell 3.0 adds Workflows, which</a:t>
            </a:r>
            <a:r>
              <a:rPr lang="en-AU" baseline="0" dirty="0" smtClean="0"/>
              <a:t> use a specially-configured session configuration over PS </a:t>
            </a:r>
            <a:r>
              <a:rPr lang="en-AU" baseline="0" dirty="0" err="1" smtClean="0"/>
              <a:t>remoting</a:t>
            </a:r>
            <a:r>
              <a:rPr lang="en-AU" baseline="0" dirty="0" smtClean="0"/>
              <a:t>.</a:t>
            </a:r>
          </a:p>
          <a:p>
            <a:endParaRPr lang="en-AU" baseline="0" dirty="0" smtClean="0"/>
          </a:p>
          <a:p>
            <a:r>
              <a:rPr lang="en-AU" baseline="0" dirty="0" smtClean="0"/>
              <a:t>PowerShell 4.0 adds Desired State Configuration (DSC), which uses CIM sessions.</a:t>
            </a:r>
            <a:endParaRPr lang="en-AU" dirty="0" smtClean="0"/>
          </a:p>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156</a:t>
            </a:fld>
            <a:endParaRPr lang="en-US" dirty="0"/>
          </a:p>
        </p:txBody>
      </p:sp>
    </p:spTree>
    <p:extLst>
      <p:ext uri="{BB962C8B-B14F-4D97-AF65-F5344CB8AC3E}">
        <p14:creationId xmlns:p14="http://schemas.microsoft.com/office/powerpoint/2010/main" val="277605746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3 key areas of remoting in PowerShell 2.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first type is using legacy remoting protocols built into the operating system such as RPC and DCOM.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does not require an agent on the remote machine.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second is WMI which has been installed by default on operating systems since Windows 2000 and again require no agent.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third type is using the WS-MAN protocol introduced in Windows Server 2008 R2 and will be discussed in depth in this lesson.</a:t>
            </a:r>
            <a:endParaRPr lang="en-US" dirty="0" smtClean="0"/>
          </a:p>
          <a:p>
            <a:endParaRPr lang="en-AU" dirty="0" smtClean="0"/>
          </a:p>
          <a:p>
            <a:r>
              <a:rPr lang="en-AU" dirty="0" smtClean="0"/>
              <a:t>PowerShell 3.0 adds CIM sessions.  Technically these do</a:t>
            </a:r>
            <a:r>
              <a:rPr lang="en-AU" baseline="0" dirty="0" smtClean="0"/>
              <a:t> not require </a:t>
            </a:r>
            <a:r>
              <a:rPr lang="en-AU" dirty="0" smtClean="0"/>
              <a:t>PowerShell </a:t>
            </a:r>
            <a:r>
              <a:rPr lang="en-AU" dirty="0" err="1" smtClean="0"/>
              <a:t>remoting</a:t>
            </a:r>
            <a:r>
              <a:rPr lang="en-AU" dirty="0" smtClean="0"/>
              <a:t> to be enabled, but they run over WS-MAN.</a:t>
            </a:r>
          </a:p>
          <a:p>
            <a:r>
              <a:rPr lang="en-AU" dirty="0" smtClean="0"/>
              <a:t>http://www.powershellmagazine.com/2014/04/01/desired-state-configuration-and-the-remoting-myth/</a:t>
            </a:r>
          </a:p>
          <a:p>
            <a:endParaRPr lang="en-AU" dirty="0" smtClean="0"/>
          </a:p>
          <a:p>
            <a:r>
              <a:rPr lang="en-AU" dirty="0" smtClean="0"/>
              <a:t>PowerShell 3.0 adds Workflows, which</a:t>
            </a:r>
            <a:r>
              <a:rPr lang="en-AU" baseline="0" dirty="0" smtClean="0"/>
              <a:t> use a specially-configured session configuration over PS </a:t>
            </a:r>
            <a:r>
              <a:rPr lang="en-AU" baseline="0" dirty="0" err="1" smtClean="0"/>
              <a:t>remoting</a:t>
            </a:r>
            <a:r>
              <a:rPr lang="en-AU" baseline="0" dirty="0" smtClean="0"/>
              <a:t>.</a:t>
            </a:r>
          </a:p>
          <a:p>
            <a:endParaRPr lang="en-AU" baseline="0" dirty="0" smtClean="0"/>
          </a:p>
          <a:p>
            <a:r>
              <a:rPr lang="en-AU" baseline="0" dirty="0" smtClean="0"/>
              <a:t>PowerShell 4.0 adds Desired State Configuration (DSC), which uses CIM sessions.</a:t>
            </a:r>
            <a:endParaRPr lang="en-AU" dirty="0" smtClean="0"/>
          </a:p>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157</a:t>
            </a:fld>
            <a:endParaRPr lang="en-US" dirty="0"/>
          </a:p>
        </p:txBody>
      </p:sp>
    </p:spTree>
    <p:extLst>
      <p:ext uri="{BB962C8B-B14F-4D97-AF65-F5344CB8AC3E}">
        <p14:creationId xmlns:p14="http://schemas.microsoft.com/office/powerpoint/2010/main" val="37622455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3 key areas of remoting in PowerShell 2. 0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first type is using legacy remoting protocols built into the operating system such as RPC and DCOM.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does not require an agent on the remote machine.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second is WMI which has been installed by default on operating systems since Windows 2000 and again require no agent.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third type is using the WS-MAN protocol introduced in Windows Server 2008 R2 and will be discussed in depth in this lesson.</a:t>
            </a:r>
            <a:endParaRPr lang="en-US" dirty="0" smtClean="0"/>
          </a:p>
          <a:p>
            <a:endParaRPr lang="en-AU" dirty="0" smtClean="0"/>
          </a:p>
          <a:p>
            <a:r>
              <a:rPr lang="en-AU" dirty="0" smtClean="0"/>
              <a:t>PowerShell 3.0 adds CIM sessions.  Technically these do</a:t>
            </a:r>
            <a:r>
              <a:rPr lang="en-AU" baseline="0" dirty="0" smtClean="0"/>
              <a:t> not require </a:t>
            </a:r>
            <a:r>
              <a:rPr lang="en-AU" dirty="0" smtClean="0"/>
              <a:t>PowerShell </a:t>
            </a:r>
            <a:r>
              <a:rPr lang="en-AU" dirty="0" err="1" smtClean="0"/>
              <a:t>remoting</a:t>
            </a:r>
            <a:r>
              <a:rPr lang="en-AU" dirty="0" smtClean="0"/>
              <a:t> to be enabled, but they run over WS-MAN.</a:t>
            </a:r>
          </a:p>
          <a:p>
            <a:r>
              <a:rPr lang="en-AU" dirty="0" smtClean="0"/>
              <a:t>http://www.powershellmagazine.com/2014/04/01/desired-state-configuration-and-the-remoting-myth/</a:t>
            </a:r>
          </a:p>
          <a:p>
            <a:endParaRPr lang="en-AU" dirty="0" smtClean="0"/>
          </a:p>
          <a:p>
            <a:r>
              <a:rPr lang="en-AU" dirty="0" smtClean="0"/>
              <a:t>PowerShell 3.0 adds Workflows, which</a:t>
            </a:r>
            <a:r>
              <a:rPr lang="en-AU" baseline="0" dirty="0" smtClean="0"/>
              <a:t> use a specially-configured session configuration over PS </a:t>
            </a:r>
            <a:r>
              <a:rPr lang="en-AU" baseline="0" dirty="0" err="1" smtClean="0"/>
              <a:t>remoting</a:t>
            </a:r>
            <a:r>
              <a:rPr lang="en-AU" baseline="0" dirty="0" smtClean="0"/>
              <a:t>.</a:t>
            </a:r>
          </a:p>
          <a:p>
            <a:endParaRPr lang="en-AU" baseline="0" dirty="0" smtClean="0"/>
          </a:p>
          <a:p>
            <a:r>
              <a:rPr lang="en-AU" baseline="0" dirty="0" smtClean="0"/>
              <a:t>PowerShell 4.0 adds Desired State Configuration (DSC), which uses CIM sessions.</a:t>
            </a:r>
            <a:endParaRPr lang="en-AU" dirty="0" smtClean="0"/>
          </a:p>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158</a:t>
            </a:fld>
            <a:endParaRPr lang="en-US" dirty="0"/>
          </a:p>
        </p:txBody>
      </p:sp>
    </p:spTree>
    <p:extLst>
      <p:ext uri="{BB962C8B-B14F-4D97-AF65-F5344CB8AC3E}">
        <p14:creationId xmlns:p14="http://schemas.microsoft.com/office/powerpoint/2010/main" val="277726973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36015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56146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smtClean="0"/>
              <a:t>To run remote sessions on Windows PowerShell 2.0, the local and remote computers</a:t>
            </a:r>
          </a:p>
          <a:p>
            <a:r>
              <a:rPr lang="en-AU" dirty="0" smtClean="0"/>
              <a:t>must have the following:</a:t>
            </a:r>
          </a:p>
          <a:p>
            <a:endParaRPr lang="en-AU" dirty="0" smtClean="0"/>
          </a:p>
          <a:p>
            <a:r>
              <a:rPr lang="en-AU" dirty="0" smtClean="0"/>
              <a:t>    --  Windows PowerShell 2.0 or later</a:t>
            </a:r>
          </a:p>
          <a:p>
            <a:r>
              <a:rPr lang="en-AU" dirty="0" smtClean="0"/>
              <a:t>    --  The Microsoft .NET Framework 2.0 or later</a:t>
            </a:r>
          </a:p>
          <a:p>
            <a:r>
              <a:rPr lang="en-AU" dirty="0" smtClean="0"/>
              <a:t>    --  Windows Remote Management 2.0</a:t>
            </a:r>
          </a:p>
          <a:p>
            <a:endParaRPr lang="en-AU" dirty="0" smtClean="0"/>
          </a:p>
          <a:p>
            <a:r>
              <a:rPr lang="en-AU" dirty="0" smtClean="0"/>
              <a:t>You can create remote sessions between computers running Windows PowerShell 2.0</a:t>
            </a:r>
          </a:p>
          <a:p>
            <a:r>
              <a:rPr lang="en-AU" dirty="0" smtClean="0"/>
              <a:t>and Windows PowerShell 3.0. However, features that run only on Windows</a:t>
            </a:r>
          </a:p>
          <a:p>
            <a:r>
              <a:rPr lang="en-AU" dirty="0" smtClean="0"/>
              <a:t>PowerShell 3.0, such as the ability to disconnect and reconnect to sessions, are</a:t>
            </a:r>
          </a:p>
          <a:p>
            <a:r>
              <a:rPr lang="en-AU" dirty="0" smtClean="0"/>
              <a:t>available only when both computers are running Windows PowerShell 3.0.</a:t>
            </a:r>
          </a:p>
          <a:p>
            <a:endParaRPr lang="en-AU" dirty="0" smtClean="0"/>
          </a:p>
          <a:p>
            <a:r>
              <a:rPr lang="en-AU" dirty="0" smtClean="0"/>
              <a:t>WINDOWS NETWORK LOCATIONS and Remoting</a:t>
            </a:r>
          </a:p>
          <a:p>
            <a:endParaRPr lang="en-AU" dirty="0" smtClean="0"/>
          </a:p>
          <a:p>
            <a:r>
              <a:rPr lang="en-AU" dirty="0" smtClean="0"/>
              <a:t>  Beginning in Windows PowerShell 3.0, the Enable-</a:t>
            </a:r>
            <a:r>
              <a:rPr lang="en-AU" dirty="0" err="1" smtClean="0"/>
              <a:t>PSRemoting</a:t>
            </a:r>
            <a:r>
              <a:rPr lang="en-AU" dirty="0" smtClean="0"/>
              <a:t> cmdlet can enable</a:t>
            </a:r>
          </a:p>
          <a:p>
            <a:r>
              <a:rPr lang="en-AU" dirty="0" smtClean="0"/>
              <a:t>  </a:t>
            </a:r>
            <a:r>
              <a:rPr lang="en-AU" dirty="0" err="1" smtClean="0"/>
              <a:t>remoting</a:t>
            </a:r>
            <a:r>
              <a:rPr lang="en-AU" dirty="0" smtClean="0"/>
              <a:t> on client and server versions of Windows on private, domain, and</a:t>
            </a:r>
          </a:p>
          <a:p>
            <a:r>
              <a:rPr lang="en-AU" dirty="0" smtClean="0"/>
              <a:t>  public networks.</a:t>
            </a:r>
          </a:p>
          <a:p>
            <a:endParaRPr lang="en-AU" dirty="0" smtClean="0"/>
          </a:p>
          <a:p>
            <a:r>
              <a:rPr lang="en-AU" dirty="0" smtClean="0"/>
              <a:t>  On server versions of Windows with private and domain networks, the</a:t>
            </a:r>
          </a:p>
          <a:p>
            <a:r>
              <a:rPr lang="en-AU" dirty="0" smtClean="0"/>
              <a:t>  Enable-</a:t>
            </a:r>
            <a:r>
              <a:rPr lang="en-AU" dirty="0" err="1" smtClean="0"/>
              <a:t>PSRemoting</a:t>
            </a:r>
            <a:r>
              <a:rPr lang="en-AU" dirty="0" smtClean="0"/>
              <a:t> cmdlet creates  firewall rules that allow unrestricted</a:t>
            </a:r>
          </a:p>
          <a:p>
            <a:r>
              <a:rPr lang="en-AU" dirty="0" smtClean="0"/>
              <a:t>  remote access. It also creates a firewall rule for public networks that</a:t>
            </a:r>
          </a:p>
          <a:p>
            <a:r>
              <a:rPr lang="en-AU" dirty="0" smtClean="0"/>
              <a:t>  allows remote  access only from computers in the same local subnet. This</a:t>
            </a:r>
          </a:p>
          <a:p>
            <a:r>
              <a:rPr lang="en-AU" dirty="0" smtClean="0"/>
              <a:t>  local subnet firewall rule is enabled by default on server versions of</a:t>
            </a:r>
          </a:p>
          <a:p>
            <a:r>
              <a:rPr lang="en-AU" dirty="0" smtClean="0"/>
              <a:t>  Windows on public networks, but Enable-</a:t>
            </a:r>
            <a:r>
              <a:rPr lang="en-AU" dirty="0" err="1" smtClean="0"/>
              <a:t>PSRemoting</a:t>
            </a:r>
            <a:r>
              <a:rPr lang="en-AU" dirty="0" smtClean="0"/>
              <a:t> reapplies the rule in</a:t>
            </a:r>
          </a:p>
          <a:p>
            <a:r>
              <a:rPr lang="en-AU" dirty="0" smtClean="0"/>
              <a:t>  case it was changed or deleted.</a:t>
            </a:r>
          </a:p>
          <a:p>
            <a:endParaRPr lang="en-AU" dirty="0" smtClean="0"/>
          </a:p>
          <a:p>
            <a:r>
              <a:rPr lang="en-AU" dirty="0" smtClean="0"/>
              <a:t>  On client versions of Windows with private and domain networks, by</a:t>
            </a:r>
          </a:p>
          <a:p>
            <a:r>
              <a:rPr lang="en-AU" dirty="0" smtClean="0"/>
              <a:t>  default, the Enable-</a:t>
            </a:r>
            <a:r>
              <a:rPr lang="en-AU" dirty="0" err="1" smtClean="0"/>
              <a:t>PSRemoting</a:t>
            </a:r>
            <a:r>
              <a:rPr lang="en-AU" dirty="0" smtClean="0"/>
              <a:t> cmdlet creates firewall rules that</a:t>
            </a:r>
          </a:p>
          <a:p>
            <a:r>
              <a:rPr lang="en-AU" dirty="0" smtClean="0"/>
              <a:t>  allow unrestricted remote access.</a:t>
            </a:r>
          </a:p>
          <a:p>
            <a:endParaRPr lang="en-AU" dirty="0" smtClean="0"/>
          </a:p>
          <a:p>
            <a:r>
              <a:rPr lang="en-AU" dirty="0" smtClean="0"/>
              <a:t>  To enable </a:t>
            </a:r>
            <a:r>
              <a:rPr lang="en-AU" dirty="0" err="1" smtClean="0"/>
              <a:t>remoting</a:t>
            </a:r>
            <a:r>
              <a:rPr lang="en-AU" dirty="0" smtClean="0"/>
              <a:t> on client versions of Windows with public networks,</a:t>
            </a:r>
          </a:p>
          <a:p>
            <a:r>
              <a:rPr lang="en-AU" dirty="0" smtClean="0"/>
              <a:t>  use the </a:t>
            </a:r>
            <a:r>
              <a:rPr lang="en-AU" dirty="0" err="1" smtClean="0"/>
              <a:t>SkipNetworkProfileCheck</a:t>
            </a:r>
            <a:r>
              <a:rPr lang="en-AU" dirty="0" smtClean="0"/>
              <a:t> parameter of the Enable-</a:t>
            </a:r>
            <a:r>
              <a:rPr lang="en-AU" dirty="0" err="1" smtClean="0"/>
              <a:t>PSRemoting</a:t>
            </a:r>
            <a:r>
              <a:rPr lang="en-AU" dirty="0" smtClean="0"/>
              <a:t> cmdlet.</a:t>
            </a:r>
          </a:p>
          <a:p>
            <a:r>
              <a:rPr lang="en-AU" dirty="0" smtClean="0"/>
              <a:t>  It creates a firewall rule that that allows remote access only from</a:t>
            </a:r>
          </a:p>
          <a:p>
            <a:r>
              <a:rPr lang="en-AU" dirty="0" smtClean="0"/>
              <a:t>  computers in the same local subnet.</a:t>
            </a:r>
          </a:p>
          <a:p>
            <a:endParaRPr lang="en-AU" dirty="0" smtClean="0"/>
          </a:p>
          <a:p>
            <a:r>
              <a:rPr lang="en-AU" dirty="0" smtClean="0"/>
              <a:t>  To remove the local subnet restriction on public networks and allow remote</a:t>
            </a:r>
          </a:p>
          <a:p>
            <a:r>
              <a:rPr lang="en-AU" dirty="0" smtClean="0"/>
              <a:t>  access from all locations on client and server versions of Windows, use</a:t>
            </a:r>
          </a:p>
          <a:p>
            <a:r>
              <a:rPr lang="en-AU" dirty="0" smtClean="0"/>
              <a:t>  the Set-</a:t>
            </a:r>
            <a:r>
              <a:rPr lang="en-AU" dirty="0" err="1" smtClean="0"/>
              <a:t>NetFirewallRule</a:t>
            </a:r>
            <a:r>
              <a:rPr lang="en-AU" dirty="0" smtClean="0"/>
              <a:t> cmdlet in the </a:t>
            </a:r>
            <a:r>
              <a:rPr lang="en-AU" dirty="0" err="1" smtClean="0"/>
              <a:t>NetSecurity</a:t>
            </a:r>
            <a:r>
              <a:rPr lang="en-AU" dirty="0" smtClean="0"/>
              <a:t> module. Run the following</a:t>
            </a:r>
          </a:p>
          <a:p>
            <a:r>
              <a:rPr lang="en-AU" dirty="0" smtClean="0"/>
              <a:t>  command:</a:t>
            </a:r>
          </a:p>
          <a:p>
            <a:endParaRPr lang="en-AU" dirty="0" smtClean="0"/>
          </a:p>
          <a:p>
            <a:r>
              <a:rPr lang="en-AU" dirty="0" smtClean="0"/>
              <a:t>      Set-</a:t>
            </a:r>
            <a:r>
              <a:rPr lang="en-AU" dirty="0" err="1" smtClean="0"/>
              <a:t>NetFirewallRule</a:t>
            </a:r>
            <a:r>
              <a:rPr lang="en-AU" dirty="0" smtClean="0"/>
              <a:t> -Name "WINRM-HTTP-In-TCP-PUBLIC" -</a:t>
            </a:r>
            <a:r>
              <a:rPr lang="en-AU" dirty="0" err="1" smtClean="0"/>
              <a:t>RemoteAddress</a:t>
            </a:r>
            <a:r>
              <a:rPr lang="en-AU" dirty="0" smtClean="0"/>
              <a:t> Any</a:t>
            </a:r>
          </a:p>
          <a:p>
            <a:endParaRPr lang="en-AU" dirty="0" smtClean="0"/>
          </a:p>
          <a:p>
            <a:r>
              <a:rPr lang="en-AU" dirty="0" smtClean="0"/>
              <a:t>RUN AS ADMINISTRATOR</a:t>
            </a:r>
          </a:p>
          <a:p>
            <a:endParaRPr lang="en-AU" dirty="0" smtClean="0"/>
          </a:p>
          <a:p>
            <a:r>
              <a:rPr lang="en-AU" dirty="0" smtClean="0"/>
              <a:t>   Administrator privileges are required for the following </a:t>
            </a:r>
            <a:r>
              <a:rPr lang="en-AU" dirty="0" err="1" smtClean="0"/>
              <a:t>remoting</a:t>
            </a:r>
            <a:endParaRPr lang="en-AU" dirty="0" smtClean="0"/>
          </a:p>
          <a:p>
            <a:r>
              <a:rPr lang="en-AU" dirty="0" smtClean="0"/>
              <a:t>   operations:</a:t>
            </a:r>
          </a:p>
          <a:p>
            <a:endParaRPr lang="en-AU" dirty="0" smtClean="0"/>
          </a:p>
          <a:p>
            <a:r>
              <a:rPr lang="en-AU" dirty="0" smtClean="0"/>
              <a:t>       -- Establishing a remote connection to the local computer. This is</a:t>
            </a:r>
          </a:p>
          <a:p>
            <a:r>
              <a:rPr lang="en-AU" dirty="0" smtClean="0"/>
              <a:t>          commonly known as a "loopback" scenario.</a:t>
            </a:r>
          </a:p>
          <a:p>
            <a:endParaRPr lang="en-AU" dirty="0" smtClean="0"/>
          </a:p>
          <a:p>
            <a:r>
              <a:rPr lang="en-AU" dirty="0" smtClean="0"/>
              <a:t>       -- Managing session configurations on the local computer.</a:t>
            </a:r>
          </a:p>
          <a:p>
            <a:endParaRPr lang="en-AU" dirty="0" smtClean="0"/>
          </a:p>
          <a:p>
            <a:r>
              <a:rPr lang="en-AU" dirty="0" smtClean="0"/>
              <a:t>       -- Viewing and changing WS-Management settings on the local computer.</a:t>
            </a:r>
          </a:p>
          <a:p>
            <a:r>
              <a:rPr lang="en-AU" dirty="0" smtClean="0"/>
              <a:t>          These are the settings in the LocalHost node of the WSMAN: drive.</a:t>
            </a:r>
            <a:endParaRPr lang="en-AU" dirty="0"/>
          </a:p>
        </p:txBody>
      </p:sp>
    </p:spTree>
    <p:extLst>
      <p:ext uri="{BB962C8B-B14F-4D97-AF65-F5344CB8AC3E}">
        <p14:creationId xmlns:p14="http://schemas.microsoft.com/office/powerpoint/2010/main" val="2169508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UI"/>
              </a:rPr>
              <a:t>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17</a:t>
            </a:fld>
            <a:endParaRPr lang="en-US">
              <a:solidFill>
                <a:prstClr val="black"/>
              </a:solidFill>
            </a:endParaRPr>
          </a:p>
        </p:txBody>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60134077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AU" dirty="0" smtClean="0"/>
              <a:t>To run remote sessions on Windows PowerShell 2.0, the local and remote computers</a:t>
            </a:r>
          </a:p>
          <a:p>
            <a:r>
              <a:rPr lang="en-AU" dirty="0" smtClean="0"/>
              <a:t>must have the following:</a:t>
            </a:r>
          </a:p>
          <a:p>
            <a:endParaRPr lang="en-AU" dirty="0" smtClean="0"/>
          </a:p>
          <a:p>
            <a:r>
              <a:rPr lang="en-AU" dirty="0" smtClean="0"/>
              <a:t>    --  Windows PowerShell 2.0 or later</a:t>
            </a:r>
          </a:p>
          <a:p>
            <a:r>
              <a:rPr lang="en-AU" dirty="0" smtClean="0"/>
              <a:t>    --  The Microsoft .NET Framework 2.0 or later</a:t>
            </a:r>
          </a:p>
          <a:p>
            <a:r>
              <a:rPr lang="en-AU" dirty="0" smtClean="0"/>
              <a:t>    --  Windows Remote Management 2.0</a:t>
            </a:r>
          </a:p>
          <a:p>
            <a:endParaRPr lang="en-AU" dirty="0" smtClean="0"/>
          </a:p>
          <a:p>
            <a:r>
              <a:rPr lang="en-AU" dirty="0" smtClean="0"/>
              <a:t>You can create remote sessions between computers running Windows PowerShell 2.0</a:t>
            </a:r>
          </a:p>
          <a:p>
            <a:r>
              <a:rPr lang="en-AU" dirty="0" smtClean="0"/>
              <a:t>and Windows PowerShell 3.0. However, features that run only on Windows</a:t>
            </a:r>
          </a:p>
          <a:p>
            <a:r>
              <a:rPr lang="en-AU" dirty="0" smtClean="0"/>
              <a:t>PowerShell 3.0, such as the ability to disconnect and reconnect to sessions, are</a:t>
            </a:r>
          </a:p>
          <a:p>
            <a:r>
              <a:rPr lang="en-AU" dirty="0" smtClean="0"/>
              <a:t>available only when both computers are running Windows PowerShell 3.0.</a:t>
            </a:r>
          </a:p>
          <a:p>
            <a:endParaRPr lang="en-AU" dirty="0" smtClean="0"/>
          </a:p>
          <a:p>
            <a:r>
              <a:rPr lang="en-AU" dirty="0" smtClean="0"/>
              <a:t>WINDOWS NETWORK LOCATIONS and Remoting</a:t>
            </a:r>
          </a:p>
          <a:p>
            <a:endParaRPr lang="en-AU" dirty="0" smtClean="0"/>
          </a:p>
          <a:p>
            <a:r>
              <a:rPr lang="en-AU" dirty="0" smtClean="0"/>
              <a:t>  Beginning in Windows PowerShell 3.0, the Enable-</a:t>
            </a:r>
            <a:r>
              <a:rPr lang="en-AU" dirty="0" err="1" smtClean="0"/>
              <a:t>PSRemoting</a:t>
            </a:r>
            <a:r>
              <a:rPr lang="en-AU" dirty="0" smtClean="0"/>
              <a:t> cmdlet can enable</a:t>
            </a:r>
          </a:p>
          <a:p>
            <a:r>
              <a:rPr lang="en-AU" dirty="0" smtClean="0"/>
              <a:t>  </a:t>
            </a:r>
            <a:r>
              <a:rPr lang="en-AU" dirty="0" err="1" smtClean="0"/>
              <a:t>remoting</a:t>
            </a:r>
            <a:r>
              <a:rPr lang="en-AU" dirty="0" smtClean="0"/>
              <a:t> on client and server versions of Windows on private, domain, and</a:t>
            </a:r>
          </a:p>
          <a:p>
            <a:r>
              <a:rPr lang="en-AU" dirty="0" smtClean="0"/>
              <a:t>  public networks.</a:t>
            </a:r>
          </a:p>
          <a:p>
            <a:endParaRPr lang="en-AU" dirty="0" smtClean="0"/>
          </a:p>
          <a:p>
            <a:r>
              <a:rPr lang="en-AU" dirty="0" smtClean="0"/>
              <a:t>  On server versions of Windows with private and domain networks, the</a:t>
            </a:r>
          </a:p>
          <a:p>
            <a:r>
              <a:rPr lang="en-AU" dirty="0" smtClean="0"/>
              <a:t>  Enable-</a:t>
            </a:r>
            <a:r>
              <a:rPr lang="en-AU" dirty="0" err="1" smtClean="0"/>
              <a:t>PSRemoting</a:t>
            </a:r>
            <a:r>
              <a:rPr lang="en-AU" dirty="0" smtClean="0"/>
              <a:t> cmdlet creates  firewall rules that allow unrestricted</a:t>
            </a:r>
          </a:p>
          <a:p>
            <a:r>
              <a:rPr lang="en-AU" dirty="0" smtClean="0"/>
              <a:t>  remote access. It also creates a firewall rule for public networks that</a:t>
            </a:r>
          </a:p>
          <a:p>
            <a:r>
              <a:rPr lang="en-AU" dirty="0" smtClean="0"/>
              <a:t>  allows remote  access only from computers in the same local subnet. This</a:t>
            </a:r>
          </a:p>
          <a:p>
            <a:r>
              <a:rPr lang="en-AU" dirty="0" smtClean="0"/>
              <a:t>  local subnet firewall rule is enabled by default on server versions of</a:t>
            </a:r>
          </a:p>
          <a:p>
            <a:r>
              <a:rPr lang="en-AU" dirty="0" smtClean="0"/>
              <a:t>  Windows on public networks, but Enable-</a:t>
            </a:r>
            <a:r>
              <a:rPr lang="en-AU" dirty="0" err="1" smtClean="0"/>
              <a:t>PSRemoting</a:t>
            </a:r>
            <a:r>
              <a:rPr lang="en-AU" dirty="0" smtClean="0"/>
              <a:t> reapplies the rule in</a:t>
            </a:r>
          </a:p>
          <a:p>
            <a:r>
              <a:rPr lang="en-AU" dirty="0" smtClean="0"/>
              <a:t>  case it was changed or deleted.</a:t>
            </a:r>
          </a:p>
          <a:p>
            <a:endParaRPr lang="en-AU" dirty="0" smtClean="0"/>
          </a:p>
          <a:p>
            <a:r>
              <a:rPr lang="en-AU" dirty="0" smtClean="0"/>
              <a:t>  On client versions of Windows with private and domain networks, by</a:t>
            </a:r>
          </a:p>
          <a:p>
            <a:r>
              <a:rPr lang="en-AU" dirty="0" smtClean="0"/>
              <a:t>  default, the Enable-</a:t>
            </a:r>
            <a:r>
              <a:rPr lang="en-AU" dirty="0" err="1" smtClean="0"/>
              <a:t>PSRemoting</a:t>
            </a:r>
            <a:r>
              <a:rPr lang="en-AU" dirty="0" smtClean="0"/>
              <a:t> cmdlet creates firewall rules that</a:t>
            </a:r>
          </a:p>
          <a:p>
            <a:r>
              <a:rPr lang="en-AU" dirty="0" smtClean="0"/>
              <a:t>  allow unrestricted remote access.</a:t>
            </a:r>
          </a:p>
          <a:p>
            <a:endParaRPr lang="en-AU" dirty="0" smtClean="0"/>
          </a:p>
          <a:p>
            <a:r>
              <a:rPr lang="en-AU" dirty="0" smtClean="0"/>
              <a:t>  To enable </a:t>
            </a:r>
            <a:r>
              <a:rPr lang="en-AU" dirty="0" err="1" smtClean="0"/>
              <a:t>remoting</a:t>
            </a:r>
            <a:r>
              <a:rPr lang="en-AU" dirty="0" smtClean="0"/>
              <a:t> on client versions of Windows with public networks,</a:t>
            </a:r>
          </a:p>
          <a:p>
            <a:r>
              <a:rPr lang="en-AU" dirty="0" smtClean="0"/>
              <a:t>  use the </a:t>
            </a:r>
            <a:r>
              <a:rPr lang="en-AU" dirty="0" err="1" smtClean="0"/>
              <a:t>SkipNetworkProfileCheck</a:t>
            </a:r>
            <a:r>
              <a:rPr lang="en-AU" dirty="0" smtClean="0"/>
              <a:t> parameter of the Enable-</a:t>
            </a:r>
            <a:r>
              <a:rPr lang="en-AU" dirty="0" err="1" smtClean="0"/>
              <a:t>PSRemoting</a:t>
            </a:r>
            <a:r>
              <a:rPr lang="en-AU" dirty="0" smtClean="0"/>
              <a:t> cmdlet.</a:t>
            </a:r>
          </a:p>
          <a:p>
            <a:r>
              <a:rPr lang="en-AU" dirty="0" smtClean="0"/>
              <a:t>  It creates a firewall rule that that allows remote access only from</a:t>
            </a:r>
          </a:p>
          <a:p>
            <a:r>
              <a:rPr lang="en-AU" dirty="0" smtClean="0"/>
              <a:t>  computers in the same local subnet.</a:t>
            </a:r>
          </a:p>
          <a:p>
            <a:endParaRPr lang="en-AU" dirty="0" smtClean="0"/>
          </a:p>
          <a:p>
            <a:r>
              <a:rPr lang="en-AU" dirty="0" smtClean="0"/>
              <a:t>  To remove the local subnet restriction on public networks and allow remote</a:t>
            </a:r>
          </a:p>
          <a:p>
            <a:r>
              <a:rPr lang="en-AU" dirty="0" smtClean="0"/>
              <a:t>  access from all locations on client and server versions of Windows, use</a:t>
            </a:r>
          </a:p>
          <a:p>
            <a:r>
              <a:rPr lang="en-AU" dirty="0" smtClean="0"/>
              <a:t>  the Set-</a:t>
            </a:r>
            <a:r>
              <a:rPr lang="en-AU" dirty="0" err="1" smtClean="0"/>
              <a:t>NetFirewallRule</a:t>
            </a:r>
            <a:r>
              <a:rPr lang="en-AU" dirty="0" smtClean="0"/>
              <a:t> cmdlet in the </a:t>
            </a:r>
            <a:r>
              <a:rPr lang="en-AU" dirty="0" err="1" smtClean="0"/>
              <a:t>NetSecurity</a:t>
            </a:r>
            <a:r>
              <a:rPr lang="en-AU" dirty="0" smtClean="0"/>
              <a:t> module. Run the following</a:t>
            </a:r>
          </a:p>
          <a:p>
            <a:r>
              <a:rPr lang="en-AU" dirty="0" smtClean="0"/>
              <a:t>  command:</a:t>
            </a:r>
          </a:p>
          <a:p>
            <a:endParaRPr lang="en-AU" dirty="0" smtClean="0"/>
          </a:p>
          <a:p>
            <a:r>
              <a:rPr lang="en-AU" dirty="0" smtClean="0"/>
              <a:t>      Set-</a:t>
            </a:r>
            <a:r>
              <a:rPr lang="en-AU" dirty="0" err="1" smtClean="0"/>
              <a:t>NetFirewallRule</a:t>
            </a:r>
            <a:r>
              <a:rPr lang="en-AU" dirty="0" smtClean="0"/>
              <a:t> -Name "WINRM-HTTP-In-TCP-PUBLIC" -</a:t>
            </a:r>
            <a:r>
              <a:rPr lang="en-AU" dirty="0" err="1" smtClean="0"/>
              <a:t>RemoteAddress</a:t>
            </a:r>
            <a:r>
              <a:rPr lang="en-AU" dirty="0" smtClean="0"/>
              <a:t> Any</a:t>
            </a:r>
          </a:p>
          <a:p>
            <a:endParaRPr lang="en-AU" dirty="0" smtClean="0"/>
          </a:p>
          <a:p>
            <a:r>
              <a:rPr lang="en-AU" dirty="0" smtClean="0"/>
              <a:t>RUN AS ADMINISTRATOR</a:t>
            </a:r>
          </a:p>
          <a:p>
            <a:endParaRPr lang="en-AU" dirty="0" smtClean="0"/>
          </a:p>
          <a:p>
            <a:r>
              <a:rPr lang="en-AU" dirty="0" smtClean="0"/>
              <a:t>   Administrator privileges are required for the following </a:t>
            </a:r>
            <a:r>
              <a:rPr lang="en-AU" dirty="0" err="1" smtClean="0"/>
              <a:t>remoting</a:t>
            </a:r>
            <a:endParaRPr lang="en-AU" dirty="0" smtClean="0"/>
          </a:p>
          <a:p>
            <a:r>
              <a:rPr lang="en-AU" dirty="0" smtClean="0"/>
              <a:t>   operations:</a:t>
            </a:r>
          </a:p>
          <a:p>
            <a:endParaRPr lang="en-AU" dirty="0" smtClean="0"/>
          </a:p>
          <a:p>
            <a:r>
              <a:rPr lang="en-AU" dirty="0" smtClean="0"/>
              <a:t>       -- Establishing a remote connection to the local computer. This is</a:t>
            </a:r>
          </a:p>
          <a:p>
            <a:r>
              <a:rPr lang="en-AU" dirty="0" smtClean="0"/>
              <a:t>          commonly known as a "loopback" scenario.</a:t>
            </a:r>
          </a:p>
          <a:p>
            <a:endParaRPr lang="en-AU" dirty="0" smtClean="0"/>
          </a:p>
          <a:p>
            <a:r>
              <a:rPr lang="en-AU" dirty="0" smtClean="0"/>
              <a:t>       -- Managing session configurations on the local computer.</a:t>
            </a:r>
          </a:p>
          <a:p>
            <a:endParaRPr lang="en-AU" dirty="0" smtClean="0"/>
          </a:p>
          <a:p>
            <a:r>
              <a:rPr lang="en-AU" dirty="0" smtClean="0"/>
              <a:t>       -- Viewing and changing WS-Management settings on the local computer.</a:t>
            </a:r>
          </a:p>
          <a:p>
            <a:r>
              <a:rPr lang="en-AU" dirty="0" smtClean="0"/>
              <a:t>          These are the settings in the LocalHost node of the WSMAN: drive.</a:t>
            </a:r>
            <a:endParaRPr lang="en-AU" dirty="0"/>
          </a:p>
        </p:txBody>
      </p:sp>
    </p:spTree>
    <p:extLst>
      <p:ext uri="{BB962C8B-B14F-4D97-AF65-F5344CB8AC3E}">
        <p14:creationId xmlns:p14="http://schemas.microsoft.com/office/powerpoint/2010/main" val="340350964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PowerShell Remoting interactively,</a:t>
            </a:r>
          </a:p>
          <a:p>
            <a:pPr marL="171450" indent="-171450">
              <a:buFont typeface="Arial" panose="020B0604020202020204" pitchFamily="34" charset="0"/>
              <a:buChar char="•"/>
            </a:pPr>
            <a:r>
              <a:rPr lang="en-US" dirty="0" smtClean="0"/>
              <a:t>For one-of sessions and</a:t>
            </a:r>
          </a:p>
          <a:p>
            <a:pPr marL="171450" indent="-171450">
              <a:buFont typeface="Arial" panose="020B0604020202020204" pitchFamily="34" charset="0"/>
              <a:buChar char="•"/>
            </a:pPr>
            <a:r>
              <a:rPr lang="en-US" dirty="0" smtClean="0"/>
              <a:t>For persistent session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163</a:t>
            </a:fld>
            <a:endParaRPr lang="en-US"/>
          </a:p>
        </p:txBody>
      </p:sp>
    </p:spTree>
    <p:extLst>
      <p:ext uri="{BB962C8B-B14F-4D97-AF65-F5344CB8AC3E}">
        <p14:creationId xmlns:p14="http://schemas.microsoft.com/office/powerpoint/2010/main" val="56225894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298087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285421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250487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68737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45989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573220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486180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171</a:t>
            </a:fld>
            <a:endParaRPr lang="en-US"/>
          </a:p>
        </p:txBody>
      </p:sp>
    </p:spTree>
    <p:extLst>
      <p:ext uri="{BB962C8B-B14F-4D97-AF65-F5344CB8AC3E}">
        <p14:creationId xmlns:p14="http://schemas.microsoft.com/office/powerpoint/2010/main" val="564718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AU" dirty="0" smtClean="0">
                <a:solidFill>
                  <a:srgbClr val="FF0000"/>
                </a:solidFill>
                <a:latin typeface="Segoe UI Light" panose="020B0502040204020203" pitchFamily="34" charset="0"/>
                <a:cs typeface="Segoe UI Light" panose="020B0502040204020203" pitchFamily="34" charset="0"/>
              </a:rPr>
              <a:t>**IMPORTANT**</a:t>
            </a:r>
          </a:p>
          <a:p>
            <a:r>
              <a:rPr lang="en-AU" dirty="0" smtClean="0">
                <a:solidFill>
                  <a:schemeClr val="bg1"/>
                </a:solidFill>
                <a:latin typeface="Segoe UI Light" panose="020B0502040204020203" pitchFamily="34" charset="0"/>
                <a:cs typeface="Segoe UI Light" panose="020B0502040204020203" pitchFamily="34" charset="0"/>
              </a:rPr>
              <a:t>WMF4.0 has known incompatibilities with:</a:t>
            </a:r>
          </a:p>
          <a:p>
            <a:endParaRPr lang="en-AU" dirty="0" smtClean="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System Center 2012 Configuration Manager </a:t>
            </a:r>
            <a:br>
              <a:rPr lang="en-AU" dirty="0" smtClean="0">
                <a:solidFill>
                  <a:schemeClr val="bg1"/>
                </a:solidFill>
                <a:latin typeface="Segoe UI Light" panose="020B0502040204020203" pitchFamily="34" charset="0"/>
                <a:cs typeface="Segoe UI Light" panose="020B0502040204020203" pitchFamily="34" charset="0"/>
              </a:rPr>
            </a:br>
            <a:r>
              <a:rPr lang="en-AU" dirty="0" smtClean="0">
                <a:solidFill>
                  <a:schemeClr val="bg1"/>
                </a:solidFill>
                <a:latin typeface="Segoe UI Light" panose="020B0502040204020203" pitchFamily="34" charset="0"/>
                <a:cs typeface="Segoe UI Light" panose="020B0502040204020203" pitchFamily="34" charset="0"/>
              </a:rPr>
              <a:t>(not including SP1)</a:t>
            </a:r>
          </a:p>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System Center Virtual Machine Manager 2008 R2 (including SP1)</a:t>
            </a:r>
          </a:p>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Microsoft Exchange Server 2007, 2010 and 2013</a:t>
            </a:r>
          </a:p>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Microsoft SharePoint Server 2010 and 2013</a:t>
            </a:r>
          </a:p>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Windows Small Business Server 2011 Standard</a:t>
            </a:r>
          </a:p>
          <a:p>
            <a:pPr marL="171450" indent="-171450">
              <a:buChar char=" "/>
            </a:pPr>
            <a:endParaRPr lang="en-US" noProof="0" dirty="0" smtClean="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18</a:t>
            </a:fld>
            <a:endParaRPr lang="en-US">
              <a:solidFill>
                <a:prstClr val="black"/>
              </a:solidFill>
            </a:endParaRPr>
          </a:p>
        </p:txBody>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8569755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354056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This module includes the following sections:</a:t>
            </a:r>
          </a:p>
          <a:p>
            <a:endParaRPr lang="en-US" dirty="0" smtClean="0"/>
          </a:p>
          <a:p>
            <a:pPr rtl="0" fontAlgn="base"/>
            <a:r>
              <a:rPr lang="en-AU" dirty="0" smtClean="0">
                <a:solidFill>
                  <a:schemeClr val="bg1"/>
                </a:solidFill>
                <a:cs typeface="Segoe UI Light" panose="020B0502040204020203" pitchFamily="34" charset="0"/>
              </a:rPr>
              <a:t>Section 1: Introduction to Scripts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 Script?</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Running Scripts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Execution Policies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Launching a script</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Script Parameters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The Param Statement</a:t>
            </a:r>
          </a:p>
          <a:p>
            <a:endParaRPr lang="en-AU" dirty="0" smtClean="0"/>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Script Comments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Single-line and Block Comments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#Requires Statement</a:t>
            </a:r>
          </a:p>
          <a:p>
            <a:pPr lvl="1" rtl="0" fontAlgn="base">
              <a:lnSpc>
                <a:spcPct val="100000"/>
              </a:lnSpc>
              <a:spcBef>
                <a:spcPts val="300"/>
              </a:spcBef>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5: Command Precedence</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Explore Command Precedence Rules</a:t>
            </a:r>
          </a:p>
          <a:p>
            <a:pPr marL="644400" lvl="1" indent="-285750" rtl="0" fontAlgn="base">
              <a:spcBef>
                <a:spcPts val="300"/>
              </a:spcBef>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6: Integrated Scripting Environment (ISE) 201</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ISE 201</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173</a:t>
            </a:fld>
            <a:endParaRPr lang="en-US"/>
          </a:p>
        </p:txBody>
      </p:sp>
    </p:spTree>
    <p:extLst>
      <p:ext uri="{BB962C8B-B14F-4D97-AF65-F5344CB8AC3E}">
        <p14:creationId xmlns:p14="http://schemas.microsoft.com/office/powerpoint/2010/main" val="315840407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822849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a script is and when to package commands in a script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175</a:t>
            </a:fld>
            <a:endParaRPr lang="en-US"/>
          </a:p>
        </p:txBody>
      </p:sp>
    </p:spTree>
    <p:extLst>
      <p:ext uri="{BB962C8B-B14F-4D97-AF65-F5344CB8AC3E}">
        <p14:creationId xmlns:p14="http://schemas.microsoft.com/office/powerpoint/2010/main" val="66037477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2368099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6611285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what execution policies are</a:t>
            </a:r>
          </a:p>
          <a:p>
            <a:pPr marL="171450" indent="-171450">
              <a:buFont typeface="Arial" panose="020B0604020202020204" pitchFamily="34" charset="0"/>
              <a:buChar char="•"/>
            </a:pPr>
            <a:r>
              <a:rPr lang="en-US" dirty="0" smtClean="0"/>
              <a:t>Know how to set an execution policy</a:t>
            </a:r>
          </a:p>
          <a:p>
            <a:pPr marL="171450" indent="-171450">
              <a:buFont typeface="Arial" panose="020B0604020202020204" pitchFamily="34" charset="0"/>
              <a:buChar char="•"/>
            </a:pPr>
            <a:r>
              <a:rPr lang="en-US" dirty="0" smtClean="0"/>
              <a:t>Know how to digitally sign a script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178</a:t>
            </a:fld>
            <a:endParaRPr lang="en-US"/>
          </a:p>
        </p:txBody>
      </p:sp>
    </p:spTree>
    <p:extLst>
      <p:ext uri="{BB962C8B-B14F-4D97-AF65-F5344CB8AC3E}">
        <p14:creationId xmlns:p14="http://schemas.microsoft.com/office/powerpoint/2010/main" val="5058228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smtClean="0"/>
              <a:t>The Execution Policy in PowerShell determines </a:t>
            </a:r>
            <a:r>
              <a:rPr lang="en-GB" baseline="0" dirty="0" smtClean="0"/>
              <a:t>which scripts can be run and which cannot.  </a:t>
            </a:r>
          </a:p>
          <a:p>
            <a:pPr lvl="0"/>
            <a:endParaRPr lang="en-GB" baseline="0" dirty="0" smtClean="0"/>
          </a:p>
          <a:p>
            <a:pPr lvl="0"/>
            <a:r>
              <a:rPr lang="en-GB" baseline="0" dirty="0" smtClean="0"/>
              <a:t>The default setting is restricted, which means that no scripts can be run, including Profiles.  </a:t>
            </a:r>
          </a:p>
          <a:p>
            <a:pPr lvl="0"/>
            <a:r>
              <a:rPr lang="en-GB" dirty="0" smtClean="0"/>
              <a:t>PowerShell can be used as Interactive only.</a:t>
            </a:r>
          </a:p>
          <a:p>
            <a:endParaRPr lang="en-GB" dirty="0" smtClean="0"/>
          </a:p>
          <a:p>
            <a:r>
              <a:rPr lang="en-GB" dirty="0" smtClean="0"/>
              <a:t>The All</a:t>
            </a:r>
            <a:r>
              <a:rPr lang="en-GB" baseline="0" dirty="0" smtClean="0"/>
              <a:t> Signed setting means that a script will only be run if it is signed by a certificate that is trusted by the local machine.  </a:t>
            </a:r>
          </a:p>
          <a:p>
            <a:r>
              <a:rPr lang="en-GB" baseline="0" dirty="0" smtClean="0"/>
              <a:t>Therefore in order to use this setting and run scripts, either certificates should be purchased, a Public Key Infrastructure (PKI) deployed, or certificates generated using makecert.exe (not recommended in production).</a:t>
            </a:r>
          </a:p>
          <a:p>
            <a:endParaRPr lang="en-GB" baseline="0" dirty="0" smtClean="0"/>
          </a:p>
          <a:p>
            <a:r>
              <a:rPr lang="en-GB" baseline="0" dirty="0" smtClean="0"/>
              <a:t>Remote Signed means that any scripts that are downloaded from the Internet must be signed by a certificate that is trusted by the local computer.  All other scripts can be run. </a:t>
            </a:r>
          </a:p>
          <a:p>
            <a:r>
              <a:rPr lang="en-GB" b="1" baseline="0" dirty="0" smtClean="0"/>
              <a:t>Remote Signed is the recommended minimum setting for PowerShell.</a:t>
            </a:r>
          </a:p>
          <a:p>
            <a:endParaRPr lang="en-GB" baseline="0" dirty="0" smtClean="0"/>
          </a:p>
          <a:p>
            <a:r>
              <a:rPr lang="en-GB" baseline="0" dirty="0" smtClean="0"/>
              <a:t>Running PowerShell in Unrestricted mode means that any script will run, regardless of author, location or content.  This is very similar to how .bat files and .</a:t>
            </a:r>
            <a:r>
              <a:rPr lang="en-GB" baseline="0" dirty="0" err="1" smtClean="0"/>
              <a:t>vbs</a:t>
            </a:r>
            <a:r>
              <a:rPr lang="en-GB" baseline="0" dirty="0" smtClean="0"/>
              <a:t> files are run and is not a recommended setting to use in production.  This setting should be limited to lab and test environments.</a:t>
            </a:r>
          </a:p>
          <a:p>
            <a:endParaRPr lang="en-GB" baseline="0" dirty="0" smtClean="0"/>
          </a:p>
          <a:p>
            <a:r>
              <a:rPr lang="en-GB" baseline="0" dirty="0" smtClean="0"/>
              <a:t>Security Convenience not actual security…</a:t>
            </a:r>
            <a:r>
              <a:rPr lang="en-GB" b="1" baseline="0" dirty="0" smtClean="0"/>
              <a:t>-</a:t>
            </a:r>
            <a:r>
              <a:rPr lang="en-GB" b="1" baseline="0" dirty="0" err="1" smtClean="0"/>
              <a:t>ExecutionPolicy</a:t>
            </a:r>
            <a:r>
              <a:rPr lang="en-GB" b="1" baseline="0" dirty="0" smtClean="0"/>
              <a:t> Bypass</a:t>
            </a:r>
            <a:endParaRPr lang="en-GB" b="1"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179</a:t>
            </a:fld>
            <a:endParaRPr lang="en-US" dirty="0"/>
          </a:p>
        </p:txBody>
      </p:sp>
    </p:spTree>
    <p:extLst>
      <p:ext uri="{BB962C8B-B14F-4D97-AF65-F5344CB8AC3E}">
        <p14:creationId xmlns:p14="http://schemas.microsoft.com/office/powerpoint/2010/main" val="6649907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GB" b="1"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180</a:t>
            </a:fld>
            <a:endParaRPr lang="en-US" dirty="0"/>
          </a:p>
        </p:txBody>
      </p:sp>
    </p:spTree>
    <p:extLst>
      <p:ext uri="{BB962C8B-B14F-4D97-AF65-F5344CB8AC3E}">
        <p14:creationId xmlns:p14="http://schemas.microsoft.com/office/powerpoint/2010/main" val="158021325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0960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Enabling PowerShell on Server Core is easy. </a:t>
            </a:r>
          </a:p>
          <a:p>
            <a:endParaRPr lang="en-US" dirty="0" smtClean="0"/>
          </a:p>
          <a:p>
            <a:r>
              <a:rPr lang="en-US" dirty="0" smtClean="0"/>
              <a:t>For</a:t>
            </a:r>
            <a:r>
              <a:rPr lang="en-US" baseline="0" dirty="0" smtClean="0"/>
              <a:t> 2008R2 Core, t</a:t>
            </a:r>
            <a:r>
              <a:rPr lang="en-US" dirty="0" smtClean="0"/>
              <a:t>here is an intermediate helper tool. It is called SCONFIG.CMD or “Server Configuration Tool”.
Simply run it from CMD, and choose the options described : 4 (“Configure remote management features”), then 2 (“Enable Windows PowerShell”), and finally restart the computer.
To execute PowerShell, run it from a CMD.EXE or launch </a:t>
            </a:r>
            <a:r>
              <a:rPr lang="en-US" dirty="0" err="1" smtClean="0"/>
              <a:t>TaskExplorer</a:t>
            </a:r>
            <a:r>
              <a:rPr lang="en-US" dirty="0" smtClean="0"/>
              <a:t> (Ctrl-Esc) and execute “Run” in the menu. The needed executable continues to be PowerShell.exe
Using Windows 2008 R2 and Windows 2012 is recommended rather than Windows 2008.</a:t>
            </a:r>
          </a:p>
          <a:p>
            <a:endParaRPr lang="en-US" dirty="0" smtClean="0"/>
          </a:p>
          <a:p>
            <a:r>
              <a:rPr lang="en-US" dirty="0" smtClean="0"/>
              <a:t>Core</a:t>
            </a:r>
            <a:r>
              <a:rPr lang="en-US" baseline="0" dirty="0" smtClean="0"/>
              <a:t> on Server 2012, PowerShell is ready-to-use, just type “PowerShell” at the </a:t>
            </a:r>
            <a:r>
              <a:rPr lang="en-US" baseline="0" dirty="0" err="1" smtClean="0"/>
              <a:t>cmd</a:t>
            </a:r>
            <a:r>
              <a:rPr lang="en-US" baseline="0" dirty="0" smtClean="0"/>
              <a:t> prompt.</a:t>
            </a:r>
            <a:r>
              <a:rPr lang="en-US" dirty="0" smtClean="0"/>
              <a:t>
</a:t>
            </a:r>
            <a:endParaRPr lang="en-US" noProof="1"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pPr/>
              <a:t>19</a:t>
            </a:fld>
            <a:endParaRPr lang="en-US"/>
          </a:p>
        </p:txBody>
      </p:sp>
      <p:sp>
        <p:nvSpPr>
          <p:cNvPr id="7" name="Slide Image Placeholder 6"/>
          <p:cNvSpPr>
            <a:spLocks noGrp="1" noRot="1" noChangeAspect="1"/>
          </p:cNvSpPr>
          <p:nvPr>
            <p:ph type="sldImg"/>
          </p:nvPr>
        </p:nvSpPr>
        <p:spPr/>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56944298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182</a:t>
            </a:fld>
            <a:endParaRPr lang="en-US" dirty="0"/>
          </a:p>
        </p:txBody>
      </p:sp>
    </p:spTree>
    <p:extLst>
      <p:ext uri="{BB962C8B-B14F-4D97-AF65-F5344CB8AC3E}">
        <p14:creationId xmlns:p14="http://schemas.microsoft.com/office/powerpoint/2010/main" val="389646892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183</a:t>
            </a:fld>
            <a:endParaRPr lang="en-US" dirty="0"/>
          </a:p>
        </p:txBody>
      </p:sp>
    </p:spTree>
    <p:extLst>
      <p:ext uri="{BB962C8B-B14F-4D97-AF65-F5344CB8AC3E}">
        <p14:creationId xmlns:p14="http://schemas.microsoft.com/office/powerpoint/2010/main" val="158245054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Set-</a:t>
            </a:r>
            <a:r>
              <a:rPr lang="en-GB" dirty="0" err="1" smtClean="0"/>
              <a:t>Execution</a:t>
            </a:r>
            <a:r>
              <a:rPr lang="en-GB" baseline="0" dirty="0" err="1" smtClean="0"/>
              <a:t>Policy</a:t>
            </a:r>
            <a:r>
              <a:rPr lang="en-GB" baseline="0" dirty="0" smtClean="0"/>
              <a:t> cmdlets can be used to set the execution policy, but PowerShell must be elevated to an administrator context to do this.  </a:t>
            </a:r>
          </a:p>
          <a:p>
            <a:r>
              <a:rPr lang="en-GB" baseline="0" dirty="0" smtClean="0"/>
              <a:t>This setting is stored in the following registry key: HKEY_LOCAL_MACHINE\SOFTWARE\Microsoft\PowerShell\1\</a:t>
            </a:r>
            <a:r>
              <a:rPr lang="en-GB" baseline="0" dirty="0" err="1" smtClean="0"/>
              <a:t>ShellIds</a:t>
            </a:r>
            <a:r>
              <a:rPr lang="en-GB" baseline="0" dirty="0" smtClean="0"/>
              <a:t>\</a:t>
            </a:r>
            <a:r>
              <a:rPr lang="en-GB" baseline="0" dirty="0" err="1" smtClean="0"/>
              <a:t>Microsoft.PowerShell</a:t>
            </a:r>
            <a:r>
              <a:rPr lang="en-GB" baseline="0" dirty="0" smtClean="0"/>
              <a:t>.  </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To change the execution policy for the default (Local machine) scope. Launch PowerShell as an Administrator (Elevated).</a:t>
            </a:r>
          </a:p>
          <a:p>
            <a:endParaRPr lang="en-GB" baseline="0" dirty="0" smtClean="0"/>
          </a:p>
          <a:p>
            <a:endParaRPr lang="en-GB" baseline="0" dirty="0" smtClean="0"/>
          </a:p>
          <a:p>
            <a:r>
              <a:rPr lang="en-GB" baseline="0" dirty="0" smtClean="0"/>
              <a:t>This setting can also be controlled using the “Turn On Script Execution” policy in Group Policy Management. </a:t>
            </a:r>
          </a:p>
          <a:p>
            <a:r>
              <a:rPr lang="en-GB" baseline="0" dirty="0" smtClean="0"/>
              <a:t>This is installed by default in Windows 2008 R2, but can be downloaded as a custom ADM for Windows 2003 at the following link: </a:t>
            </a:r>
          </a:p>
          <a:p>
            <a:r>
              <a:rPr lang="en-GB" baseline="0" dirty="0" smtClean="0"/>
              <a:t>http://www.microsoft.com/downloads/details.aspx?FamilyID=2917a564-dbbc-4da7-82c8-fe08b3ef4e6d&amp;DisplayLang=en</a:t>
            </a:r>
          </a:p>
          <a:p>
            <a:endParaRPr lang="en-AU" dirty="0"/>
          </a:p>
        </p:txBody>
      </p:sp>
    </p:spTree>
    <p:extLst>
      <p:ext uri="{BB962C8B-B14F-4D97-AF65-F5344CB8AC3E}">
        <p14:creationId xmlns:p14="http://schemas.microsoft.com/office/powerpoint/2010/main" val="386739463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Set-</a:t>
            </a:r>
            <a:r>
              <a:rPr lang="en-GB" dirty="0" err="1" smtClean="0"/>
              <a:t>Execution</a:t>
            </a:r>
            <a:r>
              <a:rPr lang="en-GB" baseline="0" dirty="0" err="1" smtClean="0"/>
              <a:t>Policy</a:t>
            </a:r>
            <a:r>
              <a:rPr lang="en-GB" baseline="0" dirty="0" smtClean="0"/>
              <a:t> cmdlets can be used to set the execution policy, but PowerShell must be elevated to an administrator context to do this.  </a:t>
            </a:r>
          </a:p>
          <a:p>
            <a:r>
              <a:rPr lang="en-GB" baseline="0" dirty="0" smtClean="0"/>
              <a:t>This setting is stored in the following registry key: HKEY_LOCAL_MACHINE\SOFTWARE\Microsoft\PowerShell\1\</a:t>
            </a:r>
            <a:r>
              <a:rPr lang="en-GB" baseline="0" dirty="0" err="1" smtClean="0"/>
              <a:t>ShellIds</a:t>
            </a:r>
            <a:r>
              <a:rPr lang="en-GB" baseline="0" dirty="0" smtClean="0"/>
              <a:t>\</a:t>
            </a:r>
            <a:r>
              <a:rPr lang="en-GB" baseline="0" dirty="0" err="1" smtClean="0"/>
              <a:t>Microsoft.PowerShell</a:t>
            </a:r>
            <a:r>
              <a:rPr lang="en-GB" baseline="0" dirty="0" smtClean="0"/>
              <a:t>.  </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To change the execution policy for the default (Local machine) scope. Launch PowerShell as an Administrator (Elevated).</a:t>
            </a:r>
          </a:p>
          <a:p>
            <a:endParaRPr lang="en-GB" baseline="0" dirty="0" smtClean="0"/>
          </a:p>
          <a:p>
            <a:endParaRPr lang="en-GB" baseline="0" dirty="0" smtClean="0"/>
          </a:p>
          <a:p>
            <a:r>
              <a:rPr lang="en-GB" baseline="0" dirty="0" smtClean="0"/>
              <a:t>This setting can also be controlled using the “Turn On Script Execution” policy in Group Policy Management. </a:t>
            </a:r>
          </a:p>
          <a:p>
            <a:r>
              <a:rPr lang="en-GB" baseline="0" dirty="0" smtClean="0"/>
              <a:t>This is installed by default in Windows 2008 R2, but can be downloaded as a custom ADM for Windows 2003 at the following link: </a:t>
            </a:r>
          </a:p>
          <a:p>
            <a:r>
              <a:rPr lang="en-GB" baseline="0" dirty="0" smtClean="0"/>
              <a:t>http://www.microsoft.com/downloads/details.aspx?FamilyID=2917a564-dbbc-4da7-82c8-fe08b3ef4e6d&amp;DisplayLang=en</a:t>
            </a:r>
          </a:p>
          <a:p>
            <a:endParaRPr lang="en-AU" dirty="0"/>
          </a:p>
        </p:txBody>
      </p:sp>
    </p:spTree>
    <p:extLst>
      <p:ext uri="{BB962C8B-B14F-4D97-AF65-F5344CB8AC3E}">
        <p14:creationId xmlns:p14="http://schemas.microsoft.com/office/powerpoint/2010/main" val="340376845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smtClean="0"/>
              <a:t>Setting the Execution</a:t>
            </a:r>
            <a:r>
              <a:rPr lang="en-GB" baseline="0" dirty="0" smtClean="0"/>
              <a:t> Policy to All Signed means that only scripts that have been signed by a trusted certificate will run.  Any scripts that are not signed will NOT be run.</a:t>
            </a:r>
          </a:p>
          <a:p>
            <a:endParaRPr lang="en-GB" baseline="0" dirty="0" smtClean="0"/>
          </a:p>
          <a:p>
            <a:r>
              <a:rPr lang="en-GB" baseline="0" dirty="0" smtClean="0"/>
              <a:t>To sign a script create a variable that holds a certificate with a code signing attribute.  PKI and certificates themselves are outside the scope of this course.  Once the certificate is installed on the local machine, it could be assigned to a variable with code similar to this:</a:t>
            </a:r>
          </a:p>
          <a:p>
            <a:endParaRPr lang="en-GB" baseline="0" dirty="0" smtClean="0"/>
          </a:p>
          <a:p>
            <a:r>
              <a:rPr lang="en-GB" baseline="0" dirty="0" smtClean="0"/>
              <a:t>$cert = </a:t>
            </a:r>
            <a:r>
              <a:rPr lang="en-GB" baseline="0" dirty="0" err="1" smtClean="0"/>
              <a:t>Dir</a:t>
            </a:r>
            <a:r>
              <a:rPr lang="en-GB" baseline="0" dirty="0" smtClean="0"/>
              <a:t> cert: -</a:t>
            </a:r>
            <a:r>
              <a:rPr lang="en-GB" baseline="0" dirty="0" err="1" smtClean="0"/>
              <a:t>codesign</a:t>
            </a:r>
            <a:r>
              <a:rPr lang="en-GB" baseline="0" dirty="0" smtClean="0"/>
              <a:t> –</a:t>
            </a:r>
            <a:r>
              <a:rPr lang="en-GB" baseline="0" dirty="0" err="1" smtClean="0"/>
              <a:t>recurse</a:t>
            </a:r>
            <a:endParaRPr lang="en-GB" baseline="0" dirty="0" smtClean="0"/>
          </a:p>
          <a:p>
            <a:endParaRPr lang="en-GB" baseline="0" dirty="0" smtClean="0"/>
          </a:p>
          <a:p>
            <a:r>
              <a:rPr lang="en-GB" baseline="0" dirty="0" smtClean="0"/>
              <a:t>You can then use the Set-</a:t>
            </a:r>
            <a:r>
              <a:rPr lang="en-GB" baseline="0" dirty="0" err="1" smtClean="0"/>
              <a:t>AuthenticodeSignature</a:t>
            </a:r>
            <a:r>
              <a:rPr lang="en-GB" baseline="0" dirty="0" smtClean="0"/>
              <a:t> </a:t>
            </a:r>
            <a:r>
              <a:rPr lang="en-GB" baseline="0" dirty="0" err="1" smtClean="0"/>
              <a:t>cmdlet</a:t>
            </a:r>
            <a:r>
              <a:rPr lang="en-GB" baseline="0" dirty="0" smtClean="0"/>
              <a:t> to sign the script using similar syntax to this: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dirty="0" smtClean="0">
                <a:latin typeface="Courier New" pitchFamily="49" charset="0"/>
                <a:cs typeface="Courier New" pitchFamily="49" charset="0"/>
              </a:rPr>
              <a:t>Set-</a:t>
            </a:r>
            <a:r>
              <a:rPr lang="en-GB" sz="1200" b="0" dirty="0" err="1" smtClean="0">
                <a:latin typeface="Courier New" pitchFamily="49" charset="0"/>
                <a:cs typeface="Courier New" pitchFamily="49" charset="0"/>
              </a:rPr>
              <a:t>AuthenticodeSignature</a:t>
            </a:r>
            <a:r>
              <a:rPr lang="en-GB" sz="1200" b="0" dirty="0" smtClean="0">
                <a:latin typeface="Courier New" pitchFamily="49" charset="0"/>
                <a:cs typeface="Courier New" pitchFamily="49" charset="0"/>
              </a:rPr>
              <a:t> .\test.ps1 $cert</a:t>
            </a:r>
          </a:p>
          <a:p>
            <a:endParaRPr lang="en-GB" dirty="0" smtClean="0"/>
          </a:p>
          <a:p>
            <a:r>
              <a:rPr lang="en-GB" dirty="0" smtClean="0"/>
              <a:t>This adds a hash to the end of</a:t>
            </a:r>
            <a:r>
              <a:rPr lang="en-GB" baseline="0" dirty="0" smtClean="0"/>
              <a:t> the script file.  This hash is made up from the code in the script and the certificate. Therefore if the code in the script is modified the script will no longer run, and must be resigned.</a:t>
            </a:r>
          </a:p>
          <a:p>
            <a:r>
              <a:rPr lang="en-GB" baseline="0" dirty="0" smtClean="0"/>
              <a:t>__________________</a:t>
            </a:r>
          </a:p>
          <a:p>
            <a:pPr rtl="0" fontAlgn="t"/>
            <a:r>
              <a:rPr lang="en-AU" dirty="0" smtClean="0">
                <a:effectLst/>
              </a:rPr>
              <a:t>To sign scripts, you will need a specific kind of certificate—a Class III Authenticode Code-Signing Certificate—and there are three main ways to get one. The first is to use your organization's internal Public Key Infrastructure, or PKI, if it has one. A well-implemented PKI will have its root CA trusted by all of your organization's computers—this is necessary for the certificates issued by the CA to be usable in the organization.</a:t>
            </a:r>
          </a:p>
          <a:p>
            <a:pPr rtl="0" fontAlgn="t"/>
            <a:r>
              <a:rPr lang="en-AU" dirty="0" smtClean="0">
                <a:effectLst/>
              </a:rPr>
              <a:t>Windows Server® has shipped with its own Certificate Server software since Windows® 2000, and you can use that software to create your own PKI. A full-fledged PKI implementation requires a lot of planning, but if you just need a PKI for the sole purpose of issuing code-signing certificates, you don't need to do a ton of work. You can simply use Group Policy to push your CA's root certificate out to your computers so that they'll trust it.</a:t>
            </a:r>
          </a:p>
          <a:p>
            <a:pPr rtl="0" fontAlgn="t"/>
            <a:r>
              <a:rPr lang="en-AU" dirty="0" smtClean="0">
                <a:effectLst/>
              </a:rPr>
              <a:t>A second option is to use a commercial CA. One benefit of using a commercial CA is that, if you select one of the major CAs, your organization's computers are probably already configured to trust certificates from that CA. (Note that Windows XP trusts a large number by default, while Windows Vista® trusts a far smaller number by default). One popular commercial CA is VeriSign (</a:t>
            </a:r>
            <a:r>
              <a:rPr lang="en-AU" dirty="0" smtClean="0">
                <a:effectLst/>
                <a:hlinkClick r:id="rId3"/>
              </a:rPr>
              <a:t>verisign.com</a:t>
            </a:r>
            <a:r>
              <a:rPr lang="en-AU" dirty="0" smtClean="0">
                <a:effectLst/>
              </a:rPr>
              <a:t>). There are others worth investigating, also, such as </a:t>
            </a:r>
            <a:r>
              <a:rPr lang="en-AU" dirty="0" err="1" smtClean="0">
                <a:effectLst/>
              </a:rPr>
              <a:t>CyberTrust</a:t>
            </a:r>
            <a:r>
              <a:rPr lang="en-AU" dirty="0" smtClean="0">
                <a:effectLst/>
              </a:rPr>
              <a:t> (</a:t>
            </a:r>
            <a:r>
              <a:rPr lang="en-AU" dirty="0" smtClean="0">
                <a:effectLst/>
                <a:hlinkClick r:id="rId4"/>
              </a:rPr>
              <a:t>cybertrust.com</a:t>
            </a:r>
            <a:r>
              <a:rPr lang="en-AU" dirty="0" smtClean="0">
                <a:effectLst/>
              </a:rPr>
              <a:t>) and </a:t>
            </a:r>
            <a:r>
              <a:rPr lang="en-AU" dirty="0" err="1" smtClean="0">
                <a:effectLst/>
              </a:rPr>
              <a:t>Thawte</a:t>
            </a:r>
            <a:r>
              <a:rPr lang="en-AU" dirty="0" smtClean="0">
                <a:effectLst/>
              </a:rPr>
              <a:t> (</a:t>
            </a:r>
            <a:r>
              <a:rPr lang="en-AU" dirty="0" smtClean="0">
                <a:effectLst/>
                <a:hlinkClick r:id="rId5"/>
              </a:rPr>
              <a:t>thawte.com</a:t>
            </a:r>
            <a:r>
              <a:rPr lang="en-AU" dirty="0" smtClean="0">
                <a:effectLst/>
              </a:rPr>
              <a:t>).</a:t>
            </a:r>
          </a:p>
          <a:p>
            <a:pPr rtl="0" fontAlgn="t"/>
            <a:r>
              <a:rPr lang="en-AU" dirty="0" smtClean="0">
                <a:effectLst/>
              </a:rPr>
              <a:t>The third option for obtaining a code-signing certificate is to make your own self-signed certificate using a tool like Makecert.exe. It ships with the Windows Platform SDK, it installs in some editions of Microsoft® Office, and it can be found in many other places. The upside of a self-signed certificate is that it's free and doesn't require any infrastructure. The downside, however, is that it's really only usable on your computer. But if you just need to enable script execution on your computer—for testing or general experimentation with code signing—Makecert.exe is a great option. Documentation about this tool is at </a:t>
            </a:r>
            <a:r>
              <a:rPr lang="en-AU" dirty="0" smtClean="0">
                <a:effectLst/>
                <a:hlinkClick r:id="rId6"/>
              </a:rPr>
              <a:t>go.microsoft.com/</a:t>
            </a:r>
            <a:r>
              <a:rPr lang="en-AU" dirty="0" err="1" smtClean="0">
                <a:effectLst/>
                <a:hlinkClick r:id="rId6"/>
              </a:rPr>
              <a:t>fwlink</a:t>
            </a:r>
            <a:r>
              <a:rPr lang="en-AU" dirty="0" smtClean="0">
                <a:effectLst/>
                <a:hlinkClick r:id="rId6"/>
              </a:rPr>
              <a:t>/?</a:t>
            </a:r>
            <a:r>
              <a:rPr lang="en-AU" dirty="0" err="1" smtClean="0">
                <a:effectLst/>
                <a:hlinkClick r:id="rId6"/>
              </a:rPr>
              <a:t>LinkId</a:t>
            </a:r>
            <a:r>
              <a:rPr lang="en-AU" dirty="0" smtClean="0">
                <a:effectLst/>
                <a:hlinkClick r:id="rId6"/>
              </a:rPr>
              <a:t>=108538</a:t>
            </a:r>
            <a:r>
              <a:rPr lang="en-AU" dirty="0" smtClean="0">
                <a:effectLst/>
              </a:rPr>
              <a:t>. Just be aware that many versions of this tool have existed over the years, so it's possible that your computer is running an older version that doesn't work exactly as the documentation describes.</a:t>
            </a:r>
          </a:p>
          <a:p>
            <a:pPr rtl="0" fontAlgn="t"/>
            <a:r>
              <a:rPr lang="en-AU" dirty="0" smtClean="0">
                <a:effectLst/>
              </a:rPr>
              <a:t>Once you have Makecert.exe, you can then create a self-signed certificate by running something like the following from the Windows PowerShell command line (and don't let me catch anyone using cmd.exe when you're reading this column):</a:t>
            </a:r>
          </a:p>
          <a:p>
            <a:r>
              <a:rPr lang="en-GB" baseline="0" dirty="0" smtClean="0"/>
              <a:t>____________________</a:t>
            </a:r>
          </a:p>
          <a:p>
            <a:r>
              <a:rPr lang="en-AU" baseline="0" dirty="0" err="1" smtClean="0"/>
              <a:t>makecert</a:t>
            </a:r>
            <a:r>
              <a:rPr lang="en-AU" baseline="0" dirty="0" smtClean="0"/>
              <a:t> -n "CN=</a:t>
            </a:r>
            <a:r>
              <a:rPr lang="en-AU" baseline="0" dirty="0" err="1" smtClean="0"/>
              <a:t>MyRoot</a:t>
            </a:r>
            <a:r>
              <a:rPr lang="en-AU" baseline="0" dirty="0" smtClean="0"/>
              <a:t>" -a sha1 –</a:t>
            </a:r>
            <a:r>
              <a:rPr lang="en-AU" baseline="0" dirty="0" err="1" smtClean="0"/>
              <a:t>eku</a:t>
            </a:r>
            <a:r>
              <a:rPr lang="en-AU" baseline="0" dirty="0" smtClean="0"/>
              <a:t> 1.3.6.1.5.5.7.3.3 -r -</a:t>
            </a:r>
            <a:r>
              <a:rPr lang="en-AU" baseline="0" dirty="0" err="1" smtClean="0"/>
              <a:t>sv</a:t>
            </a:r>
            <a:r>
              <a:rPr lang="en-AU" baseline="0" dirty="0" smtClean="0"/>
              <a:t> </a:t>
            </a:r>
            <a:r>
              <a:rPr lang="en-AU" baseline="0" dirty="0" err="1" smtClean="0"/>
              <a:t>root.pvk</a:t>
            </a:r>
            <a:r>
              <a:rPr lang="en-AU" baseline="0" dirty="0" smtClean="0"/>
              <a:t> root.cer –</a:t>
            </a:r>
            <a:r>
              <a:rPr lang="en-AU" baseline="0" dirty="0" err="1" smtClean="0"/>
              <a:t>ss</a:t>
            </a:r>
            <a:r>
              <a:rPr lang="en-AU" baseline="0" dirty="0" smtClean="0"/>
              <a:t> Root -</a:t>
            </a:r>
            <a:r>
              <a:rPr lang="en-AU" baseline="0" dirty="0" err="1" smtClean="0"/>
              <a:t>sr</a:t>
            </a:r>
            <a:r>
              <a:rPr lang="en-AU" baseline="0" dirty="0" smtClean="0"/>
              <a:t> </a:t>
            </a:r>
            <a:r>
              <a:rPr lang="en-AU" baseline="0" dirty="0" err="1" smtClean="0"/>
              <a:t>localMachine</a:t>
            </a:r>
            <a:endParaRPr lang="en-AU" baseline="0" dirty="0" smtClean="0"/>
          </a:p>
          <a:p>
            <a:r>
              <a:rPr lang="en-AU" baseline="0" dirty="0" smtClean="0"/>
              <a:t>____________________</a:t>
            </a:r>
          </a:p>
          <a:p>
            <a:r>
              <a:rPr lang="en-GB" baseline="0" dirty="0" err="1" smtClean="0"/>
              <a:t>makecert</a:t>
            </a:r>
            <a:r>
              <a:rPr lang="en-GB" baseline="0" dirty="0" smtClean="0"/>
              <a:t> -</a:t>
            </a:r>
            <a:r>
              <a:rPr lang="en-GB" baseline="0" dirty="0" err="1" smtClean="0"/>
              <a:t>pe</a:t>
            </a:r>
            <a:r>
              <a:rPr lang="en-GB" baseline="0" dirty="0" smtClean="0"/>
              <a:t> -n "CN=</a:t>
            </a:r>
            <a:r>
              <a:rPr lang="en-GB" baseline="0" dirty="0" err="1" smtClean="0"/>
              <a:t>MyCertificate</a:t>
            </a:r>
            <a:r>
              <a:rPr lang="en-GB" baseline="0" dirty="0" smtClean="0"/>
              <a:t>" -</a:t>
            </a:r>
            <a:r>
              <a:rPr lang="en-GB" baseline="0" dirty="0" err="1" smtClean="0"/>
              <a:t>ss</a:t>
            </a:r>
            <a:r>
              <a:rPr lang="en-GB" baseline="0" dirty="0" smtClean="0"/>
              <a:t> MY –a sh1 -</a:t>
            </a:r>
            <a:r>
              <a:rPr lang="en-GB" baseline="0" dirty="0" err="1" smtClean="0"/>
              <a:t>eku</a:t>
            </a:r>
            <a:r>
              <a:rPr lang="en-GB" baseline="0" dirty="0" smtClean="0"/>
              <a:t> 1.3.6.1.5.5.7.3.3 -iv </a:t>
            </a:r>
            <a:r>
              <a:rPr lang="en-GB" baseline="0" dirty="0" err="1" smtClean="0"/>
              <a:t>root.pvk</a:t>
            </a:r>
            <a:r>
              <a:rPr lang="en-GB" baseline="0" dirty="0" smtClean="0"/>
              <a:t> –c root.cer</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____________________</a:t>
            </a:r>
          </a:p>
          <a:p>
            <a:r>
              <a:rPr lang="en-GB" baseline="0" dirty="0" err="1" smtClean="0"/>
              <a:t>gci</a:t>
            </a:r>
            <a:r>
              <a:rPr lang="en-GB" baseline="0" dirty="0" smtClean="0"/>
              <a:t> cert:\</a:t>
            </a:r>
            <a:r>
              <a:rPr lang="en-GB" baseline="0" dirty="0" err="1" smtClean="0"/>
              <a:t>CurrentUser</a:t>
            </a:r>
            <a:r>
              <a:rPr lang="en-GB" baseline="0" dirty="0" smtClean="0"/>
              <a:t>\My –</a:t>
            </a:r>
            <a:r>
              <a:rPr lang="en-GB" baseline="0" dirty="0" err="1" smtClean="0"/>
              <a:t>codesigning</a:t>
            </a:r>
            <a:endParaRPr lang="en-GB" baseline="0" dirty="0" smtClean="0"/>
          </a:p>
          <a:p>
            <a:r>
              <a:rPr lang="en-GB" baseline="0" dirty="0" smtClean="0"/>
              <a:t>____________________</a:t>
            </a:r>
          </a:p>
          <a:p>
            <a:r>
              <a:rPr lang="en-AU" baseline="0" dirty="0" smtClean="0"/>
              <a:t>$cert = @(</a:t>
            </a:r>
            <a:r>
              <a:rPr lang="en-AU" baseline="0" dirty="0" err="1" smtClean="0"/>
              <a:t>gci</a:t>
            </a:r>
            <a:r>
              <a:rPr lang="en-AU" baseline="0" dirty="0" smtClean="0"/>
              <a:t> cert:\</a:t>
            </a:r>
            <a:r>
              <a:rPr lang="en-AU" baseline="0" dirty="0" err="1" smtClean="0"/>
              <a:t>currentuser</a:t>
            </a:r>
            <a:r>
              <a:rPr lang="en-AU" baseline="0" dirty="0" smtClean="0"/>
              <a:t>\my -</a:t>
            </a:r>
            <a:r>
              <a:rPr lang="en-AU" baseline="0" dirty="0" err="1" smtClean="0"/>
              <a:t>codesigning</a:t>
            </a:r>
            <a:r>
              <a:rPr lang="en-AU" baseline="0" dirty="0" smtClean="0"/>
              <a:t>)[0] </a:t>
            </a:r>
          </a:p>
          <a:p>
            <a:r>
              <a:rPr lang="en-AU" baseline="0" dirty="0" smtClean="0"/>
              <a:t>Set-</a:t>
            </a:r>
            <a:r>
              <a:rPr lang="en-AU" baseline="0" dirty="0" err="1" smtClean="0"/>
              <a:t>AuthenticodeSignature</a:t>
            </a:r>
            <a:r>
              <a:rPr lang="en-AU" baseline="0" dirty="0" smtClean="0"/>
              <a:t> myscript.ps1 $cert</a:t>
            </a:r>
          </a:p>
          <a:p>
            <a:r>
              <a:rPr lang="en-AU" baseline="0" dirty="0" smtClean="0"/>
              <a:t>____________________</a:t>
            </a:r>
            <a:endParaRPr lang="en-GB" baseline="0" dirty="0" smtClean="0"/>
          </a:p>
          <a:p>
            <a:r>
              <a:rPr lang="en-AU" dirty="0" smtClean="0"/>
              <a:t>Code signing is the best step you can take, and it doesn't take much involvement. For example, I use a graphical script editor that automatically signs my scripts every time I press Save, so code signing is pretty much transparent for me.</a:t>
            </a:r>
          </a:p>
          <a:p>
            <a:endParaRPr lang="en-AU" dirty="0" smtClean="0"/>
          </a:p>
          <a:p>
            <a:r>
              <a:rPr lang="en-AU" dirty="0" smtClean="0"/>
              <a:t>You can make it more transparent even without a fancy editor. For example, you can create a Windows PowerShell profile for yourself (create the file Microsoft.PowerShell_profile.ps1 in a folder named </a:t>
            </a:r>
            <a:r>
              <a:rPr lang="en-AU" dirty="0" err="1" smtClean="0"/>
              <a:t>WindowsPowerShell</a:t>
            </a:r>
            <a:r>
              <a:rPr lang="en-AU" dirty="0" smtClean="0"/>
              <a:t>, located under your documents folder), and add this function to it:</a:t>
            </a:r>
          </a:p>
          <a:p>
            <a:endParaRPr lang="en-AU" dirty="0" smtClean="0"/>
          </a:p>
          <a:p>
            <a:r>
              <a:rPr lang="en-AU" dirty="0" smtClean="0"/>
              <a:t>function sign ($filename) {</a:t>
            </a:r>
          </a:p>
          <a:p>
            <a:r>
              <a:rPr lang="en-AU" dirty="0" smtClean="0"/>
              <a:t> $cert = @(</a:t>
            </a:r>
            <a:r>
              <a:rPr lang="en-AU" dirty="0" err="1" smtClean="0"/>
              <a:t>gci</a:t>
            </a:r>
            <a:r>
              <a:rPr lang="en-AU" dirty="0" smtClean="0"/>
              <a:t> cert:\</a:t>
            </a:r>
            <a:r>
              <a:rPr lang="en-AU" dirty="0" err="1" smtClean="0"/>
              <a:t>currentuser</a:t>
            </a:r>
            <a:r>
              <a:rPr lang="en-AU" dirty="0" smtClean="0"/>
              <a:t>\my </a:t>
            </a:r>
          </a:p>
          <a:p>
            <a:r>
              <a:rPr lang="en-AU" dirty="0" smtClean="0"/>
              <a:t>-</a:t>
            </a:r>
            <a:r>
              <a:rPr lang="en-AU" dirty="0" err="1" smtClean="0"/>
              <a:t>codesigning</a:t>
            </a:r>
            <a:r>
              <a:rPr lang="en-AU" dirty="0" smtClean="0"/>
              <a:t>)[0]</a:t>
            </a:r>
          </a:p>
          <a:p>
            <a:r>
              <a:rPr lang="en-AU" dirty="0" smtClean="0"/>
              <a:t>Set-</a:t>
            </a:r>
            <a:r>
              <a:rPr lang="en-AU" dirty="0" err="1" smtClean="0"/>
              <a:t>AuthenticodeSignature</a:t>
            </a:r>
            <a:r>
              <a:rPr lang="en-AU" dirty="0" smtClean="0"/>
              <a:t> $filename $cert</a:t>
            </a:r>
          </a:p>
          <a:p>
            <a:r>
              <a:rPr lang="en-AU" dirty="0" smtClean="0"/>
              <a:t>}</a:t>
            </a:r>
          </a:p>
          <a:p>
            <a:r>
              <a:rPr lang="en-AU" dirty="0" smtClean="0"/>
              <a:t> </a:t>
            </a:r>
          </a:p>
          <a:p>
            <a:r>
              <a:rPr lang="en-AU" dirty="0" smtClean="0"/>
              <a:t>Now you can sign your script by simply entering:</a:t>
            </a:r>
          </a:p>
          <a:p>
            <a:r>
              <a:rPr lang="en-AU" dirty="0" smtClean="0"/>
              <a:t>Sign c:\scripts\myscript.ps1</a:t>
            </a:r>
          </a:p>
          <a:p>
            <a:endParaRPr lang="en-AU" dirty="0" smtClean="0"/>
          </a:p>
          <a:p>
            <a:endParaRPr lang="en-GB"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186</a:t>
            </a:fld>
            <a:endParaRPr lang="en-US" dirty="0"/>
          </a:p>
        </p:txBody>
      </p:sp>
    </p:spTree>
    <p:extLst>
      <p:ext uri="{BB962C8B-B14F-4D97-AF65-F5344CB8AC3E}">
        <p14:creationId xmlns:p14="http://schemas.microsoft.com/office/powerpoint/2010/main" val="16913285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smtClean="0"/>
              <a:t>Setting the Execution</a:t>
            </a:r>
            <a:r>
              <a:rPr lang="en-GB" baseline="0" dirty="0" smtClean="0"/>
              <a:t> Policy to All Signed means that only scripts that have been signed by a trusted certificate will run.  Any scripts that are not signed will NOT be run.</a:t>
            </a:r>
          </a:p>
          <a:p>
            <a:endParaRPr lang="en-GB" baseline="0" dirty="0" smtClean="0"/>
          </a:p>
          <a:p>
            <a:r>
              <a:rPr lang="en-GB" baseline="0" dirty="0" smtClean="0"/>
              <a:t>To sign a script create a variable that holds a certificate with a code signing attribute.  PKI and certificates themselves are outside the scope of this course.  Once the certificate is installed on the local machine, it could be assigned to a variable with code similar to this:</a:t>
            </a:r>
          </a:p>
          <a:p>
            <a:endParaRPr lang="en-GB" baseline="0" dirty="0" smtClean="0"/>
          </a:p>
          <a:p>
            <a:r>
              <a:rPr lang="en-GB" baseline="0" dirty="0" smtClean="0"/>
              <a:t>$cert = </a:t>
            </a:r>
            <a:r>
              <a:rPr lang="en-GB" baseline="0" dirty="0" err="1" smtClean="0"/>
              <a:t>Dir</a:t>
            </a:r>
            <a:r>
              <a:rPr lang="en-GB" baseline="0" dirty="0" smtClean="0"/>
              <a:t> cert: -</a:t>
            </a:r>
            <a:r>
              <a:rPr lang="en-GB" baseline="0" dirty="0" err="1" smtClean="0"/>
              <a:t>codesign</a:t>
            </a:r>
            <a:r>
              <a:rPr lang="en-GB" baseline="0" dirty="0" smtClean="0"/>
              <a:t> –</a:t>
            </a:r>
            <a:r>
              <a:rPr lang="en-GB" baseline="0" dirty="0" err="1" smtClean="0"/>
              <a:t>recurse</a:t>
            </a:r>
            <a:endParaRPr lang="en-GB" baseline="0" dirty="0" smtClean="0"/>
          </a:p>
          <a:p>
            <a:endParaRPr lang="en-GB" baseline="0" dirty="0" smtClean="0"/>
          </a:p>
          <a:p>
            <a:r>
              <a:rPr lang="en-GB" baseline="0" dirty="0" smtClean="0"/>
              <a:t>You can then use the Set-</a:t>
            </a:r>
            <a:r>
              <a:rPr lang="en-GB" baseline="0" dirty="0" err="1" smtClean="0"/>
              <a:t>AuthenticodeSignature</a:t>
            </a:r>
            <a:r>
              <a:rPr lang="en-GB" baseline="0" dirty="0" smtClean="0"/>
              <a:t> </a:t>
            </a:r>
            <a:r>
              <a:rPr lang="en-GB" baseline="0" dirty="0" err="1" smtClean="0"/>
              <a:t>cmdletto</a:t>
            </a:r>
            <a:r>
              <a:rPr lang="en-GB" baseline="0" dirty="0" smtClean="0"/>
              <a:t> sign the script using similar syntax to this: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dirty="0" smtClean="0">
                <a:latin typeface="Courier New" pitchFamily="49" charset="0"/>
                <a:cs typeface="Courier New" pitchFamily="49" charset="0"/>
              </a:rPr>
              <a:t>Set-</a:t>
            </a:r>
            <a:r>
              <a:rPr lang="en-GB" sz="1200" b="0" dirty="0" err="1" smtClean="0">
                <a:latin typeface="Courier New" pitchFamily="49" charset="0"/>
                <a:cs typeface="Courier New" pitchFamily="49" charset="0"/>
              </a:rPr>
              <a:t>AuthenticodeSignature</a:t>
            </a:r>
            <a:r>
              <a:rPr lang="en-GB" sz="1200" b="0" dirty="0" smtClean="0">
                <a:latin typeface="Courier New" pitchFamily="49" charset="0"/>
                <a:cs typeface="Courier New" pitchFamily="49" charset="0"/>
              </a:rPr>
              <a:t> .\test.ps1 $cert</a:t>
            </a:r>
          </a:p>
          <a:p>
            <a:endParaRPr lang="en-GB" dirty="0" smtClean="0"/>
          </a:p>
          <a:p>
            <a:r>
              <a:rPr lang="en-GB" dirty="0" smtClean="0"/>
              <a:t>This adds a hash to the end of</a:t>
            </a:r>
            <a:r>
              <a:rPr lang="en-GB" baseline="0" dirty="0" smtClean="0"/>
              <a:t> the script file.  This hash is made up from the code in the script and the certificate. Therefore if the code in the script is modified the script will no longer run, and must be resigned.</a:t>
            </a:r>
          </a:p>
          <a:p>
            <a:r>
              <a:rPr lang="en-GB" baseline="0" dirty="0" smtClean="0"/>
              <a:t>__________________</a:t>
            </a:r>
          </a:p>
          <a:p>
            <a:pPr rtl="0" fontAlgn="t"/>
            <a:r>
              <a:rPr lang="en-AU" dirty="0" smtClean="0">
                <a:effectLst/>
              </a:rPr>
              <a:t>To sign scripts, you will need a specific kind of certificate—a Class III Authenticode Code-Signing Certificate—and there are three main ways to get one. The first is to use your organization's internal Public Key Infrastructure, or PKI, if it has one. A well-implemented PKI will have its root CA trusted by all of your organization's computers—this is necessary for the certificates issued by the CA to be usable in the organization.</a:t>
            </a:r>
          </a:p>
          <a:p>
            <a:pPr rtl="0" fontAlgn="t"/>
            <a:r>
              <a:rPr lang="en-AU" dirty="0" smtClean="0">
                <a:effectLst/>
              </a:rPr>
              <a:t>Windows Server® has shipped with its own Certificate Server software since Windows® 2000, and you can use that software to create your own PKI. A full-fledged PKI implementation requires a lot of planning, but if you just need a PKI for the sole purpose of issuing code-signing certificates, you don't need to do a ton of work. You can simply use Group Policy to push your CA's root certificate out to your computers so that they'll trust it.</a:t>
            </a:r>
          </a:p>
          <a:p>
            <a:pPr rtl="0" fontAlgn="t"/>
            <a:r>
              <a:rPr lang="en-AU" dirty="0" smtClean="0">
                <a:effectLst/>
              </a:rPr>
              <a:t>A second option is to use a commercial CA. One benefit of using a commercial CA is that, if you select one of the major CAs, your organization's computers are probably already configured to trust certificates from that CA. (Note that Windows XP trusts a large number by default, while Windows Vista® trusts a far smaller number by default). One popular commercial CA is VeriSign (</a:t>
            </a:r>
            <a:r>
              <a:rPr lang="en-AU" dirty="0" smtClean="0">
                <a:effectLst/>
                <a:hlinkClick r:id="rId3"/>
              </a:rPr>
              <a:t>verisign.com</a:t>
            </a:r>
            <a:r>
              <a:rPr lang="en-AU" dirty="0" smtClean="0">
                <a:effectLst/>
              </a:rPr>
              <a:t>). There are others worth investigating, also, such as </a:t>
            </a:r>
            <a:r>
              <a:rPr lang="en-AU" dirty="0" err="1" smtClean="0">
                <a:effectLst/>
              </a:rPr>
              <a:t>CyberTrust</a:t>
            </a:r>
            <a:r>
              <a:rPr lang="en-AU" dirty="0" smtClean="0">
                <a:effectLst/>
              </a:rPr>
              <a:t> (</a:t>
            </a:r>
            <a:r>
              <a:rPr lang="en-AU" dirty="0" smtClean="0">
                <a:effectLst/>
                <a:hlinkClick r:id="rId4"/>
              </a:rPr>
              <a:t>cybertrust.com</a:t>
            </a:r>
            <a:r>
              <a:rPr lang="en-AU" dirty="0" smtClean="0">
                <a:effectLst/>
              </a:rPr>
              <a:t>) and </a:t>
            </a:r>
            <a:r>
              <a:rPr lang="en-AU" dirty="0" err="1" smtClean="0">
                <a:effectLst/>
              </a:rPr>
              <a:t>Thawte</a:t>
            </a:r>
            <a:r>
              <a:rPr lang="en-AU" dirty="0" smtClean="0">
                <a:effectLst/>
              </a:rPr>
              <a:t> (</a:t>
            </a:r>
            <a:r>
              <a:rPr lang="en-AU" dirty="0" smtClean="0">
                <a:effectLst/>
                <a:hlinkClick r:id="rId5"/>
              </a:rPr>
              <a:t>thawte.com</a:t>
            </a:r>
            <a:r>
              <a:rPr lang="en-AU" dirty="0" smtClean="0">
                <a:effectLst/>
              </a:rPr>
              <a:t>).</a:t>
            </a:r>
          </a:p>
          <a:p>
            <a:pPr rtl="0" fontAlgn="t"/>
            <a:r>
              <a:rPr lang="en-AU" dirty="0" smtClean="0">
                <a:effectLst/>
              </a:rPr>
              <a:t>The third option for obtaining a code-signing certificate is to make your own self-signed certificate using a tool like Makecert.exe. It ships with the Windows Platform SDK, it installs in some editions of Microsoft® Office, and it can be found in many other places. The upside of a self-signed certificate is that it's free and doesn't require any infrastructure. The downside, however, is that it's really only usable on your computer. But if you just need to enable script execution on your computer—for testing or general experimentation with code signing—Makecert.exe is a great option. Documentation about this tool is at </a:t>
            </a:r>
            <a:r>
              <a:rPr lang="en-AU" dirty="0" smtClean="0">
                <a:effectLst/>
                <a:hlinkClick r:id="rId6"/>
              </a:rPr>
              <a:t>go.microsoft.com/</a:t>
            </a:r>
            <a:r>
              <a:rPr lang="en-AU" dirty="0" err="1" smtClean="0">
                <a:effectLst/>
                <a:hlinkClick r:id="rId6"/>
              </a:rPr>
              <a:t>fwlink</a:t>
            </a:r>
            <a:r>
              <a:rPr lang="en-AU" dirty="0" smtClean="0">
                <a:effectLst/>
                <a:hlinkClick r:id="rId6"/>
              </a:rPr>
              <a:t>/?</a:t>
            </a:r>
            <a:r>
              <a:rPr lang="en-AU" dirty="0" err="1" smtClean="0">
                <a:effectLst/>
                <a:hlinkClick r:id="rId6"/>
              </a:rPr>
              <a:t>LinkId</a:t>
            </a:r>
            <a:r>
              <a:rPr lang="en-AU" dirty="0" smtClean="0">
                <a:effectLst/>
                <a:hlinkClick r:id="rId6"/>
              </a:rPr>
              <a:t>=108538</a:t>
            </a:r>
            <a:r>
              <a:rPr lang="en-AU" dirty="0" smtClean="0">
                <a:effectLst/>
              </a:rPr>
              <a:t>. Just be aware that many versions of this tool have existed over the years, so it's possible that your computer is running an older version that doesn't work exactly as the documentation describes.</a:t>
            </a:r>
          </a:p>
          <a:p>
            <a:pPr rtl="0" fontAlgn="t"/>
            <a:r>
              <a:rPr lang="en-AU" dirty="0" smtClean="0">
                <a:effectLst/>
              </a:rPr>
              <a:t>Once you have Makecert.exe, you can then create a self-signed certificate by running something like the following from the Windows PowerShell command line (and don't let me catch anyone using cmd.exe when you're reading this column):</a:t>
            </a:r>
          </a:p>
          <a:p>
            <a:r>
              <a:rPr lang="en-GB" baseline="0" dirty="0" smtClean="0"/>
              <a:t>____________________</a:t>
            </a:r>
          </a:p>
          <a:p>
            <a:r>
              <a:rPr lang="en-AU" baseline="0" dirty="0" err="1" smtClean="0"/>
              <a:t>makecert</a:t>
            </a:r>
            <a:r>
              <a:rPr lang="en-AU" baseline="0" dirty="0" smtClean="0"/>
              <a:t> -n "CN=</a:t>
            </a:r>
            <a:r>
              <a:rPr lang="en-AU" baseline="0" dirty="0" err="1" smtClean="0"/>
              <a:t>MyRoot</a:t>
            </a:r>
            <a:r>
              <a:rPr lang="en-AU" baseline="0" dirty="0" smtClean="0"/>
              <a:t>" -a sha1 –</a:t>
            </a:r>
            <a:r>
              <a:rPr lang="en-AU" baseline="0" dirty="0" err="1" smtClean="0"/>
              <a:t>eku</a:t>
            </a:r>
            <a:r>
              <a:rPr lang="en-AU" baseline="0" dirty="0" smtClean="0"/>
              <a:t> 1.3.6.1.5.5.7.3.3 -r -</a:t>
            </a:r>
            <a:r>
              <a:rPr lang="en-AU" baseline="0" dirty="0" err="1" smtClean="0"/>
              <a:t>sv</a:t>
            </a:r>
            <a:r>
              <a:rPr lang="en-AU" baseline="0" dirty="0" smtClean="0"/>
              <a:t> </a:t>
            </a:r>
            <a:r>
              <a:rPr lang="en-AU" baseline="0" dirty="0" err="1" smtClean="0"/>
              <a:t>root.pvk</a:t>
            </a:r>
            <a:r>
              <a:rPr lang="en-AU" baseline="0" dirty="0" smtClean="0"/>
              <a:t> root.cer –</a:t>
            </a:r>
            <a:r>
              <a:rPr lang="en-AU" baseline="0" dirty="0" err="1" smtClean="0"/>
              <a:t>ss</a:t>
            </a:r>
            <a:r>
              <a:rPr lang="en-AU" baseline="0" dirty="0" smtClean="0"/>
              <a:t> Root -</a:t>
            </a:r>
            <a:r>
              <a:rPr lang="en-AU" baseline="0" dirty="0" err="1" smtClean="0"/>
              <a:t>sr</a:t>
            </a:r>
            <a:r>
              <a:rPr lang="en-AU" baseline="0" dirty="0" smtClean="0"/>
              <a:t> </a:t>
            </a:r>
            <a:r>
              <a:rPr lang="en-AU" baseline="0" dirty="0" err="1" smtClean="0"/>
              <a:t>localMachine</a:t>
            </a:r>
            <a:endParaRPr lang="en-AU" baseline="0" dirty="0" smtClean="0"/>
          </a:p>
          <a:p>
            <a:r>
              <a:rPr lang="en-AU" baseline="0" dirty="0" smtClean="0"/>
              <a:t>____________________</a:t>
            </a:r>
          </a:p>
          <a:p>
            <a:r>
              <a:rPr lang="en-GB" baseline="0" dirty="0" err="1" smtClean="0"/>
              <a:t>makecert</a:t>
            </a:r>
            <a:r>
              <a:rPr lang="en-GB" baseline="0" dirty="0" smtClean="0"/>
              <a:t> -</a:t>
            </a:r>
            <a:r>
              <a:rPr lang="en-GB" baseline="0" dirty="0" err="1" smtClean="0"/>
              <a:t>pe</a:t>
            </a:r>
            <a:r>
              <a:rPr lang="en-GB" baseline="0" dirty="0" smtClean="0"/>
              <a:t> -n "CN=</a:t>
            </a:r>
            <a:r>
              <a:rPr lang="en-GB" baseline="0" dirty="0" err="1" smtClean="0"/>
              <a:t>MyCertificate</a:t>
            </a:r>
            <a:r>
              <a:rPr lang="en-GB" baseline="0" dirty="0" smtClean="0"/>
              <a:t>" -</a:t>
            </a:r>
            <a:r>
              <a:rPr lang="en-GB" baseline="0" dirty="0" err="1" smtClean="0"/>
              <a:t>ss</a:t>
            </a:r>
            <a:r>
              <a:rPr lang="en-GB" baseline="0" dirty="0" smtClean="0"/>
              <a:t> MY –a sh1 -</a:t>
            </a:r>
            <a:r>
              <a:rPr lang="en-GB" baseline="0" dirty="0" err="1" smtClean="0"/>
              <a:t>eku</a:t>
            </a:r>
            <a:r>
              <a:rPr lang="en-GB" baseline="0" dirty="0" smtClean="0"/>
              <a:t> 1.3.6.1.5.5.7.3.3 -iv </a:t>
            </a:r>
            <a:r>
              <a:rPr lang="en-GB" baseline="0" dirty="0" err="1" smtClean="0"/>
              <a:t>root.pvk</a:t>
            </a:r>
            <a:r>
              <a:rPr lang="en-GB" baseline="0" dirty="0" smtClean="0"/>
              <a:t> –c root.cer</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____________________</a:t>
            </a:r>
          </a:p>
          <a:p>
            <a:r>
              <a:rPr lang="en-GB" baseline="0" dirty="0" err="1" smtClean="0"/>
              <a:t>gci</a:t>
            </a:r>
            <a:r>
              <a:rPr lang="en-GB" baseline="0" dirty="0" smtClean="0"/>
              <a:t> cert:\</a:t>
            </a:r>
            <a:r>
              <a:rPr lang="en-GB" baseline="0" dirty="0" err="1" smtClean="0"/>
              <a:t>CurrentUser</a:t>
            </a:r>
            <a:r>
              <a:rPr lang="en-GB" baseline="0" dirty="0" smtClean="0"/>
              <a:t>\My –</a:t>
            </a:r>
            <a:r>
              <a:rPr lang="en-GB" baseline="0" dirty="0" err="1" smtClean="0"/>
              <a:t>codesigning</a:t>
            </a:r>
            <a:endParaRPr lang="en-GB" baseline="0" dirty="0" smtClean="0"/>
          </a:p>
          <a:p>
            <a:r>
              <a:rPr lang="en-GB" baseline="0" dirty="0" smtClean="0"/>
              <a:t>____________________</a:t>
            </a:r>
          </a:p>
          <a:p>
            <a:r>
              <a:rPr lang="en-AU" baseline="0" dirty="0" smtClean="0"/>
              <a:t>$cert = @(</a:t>
            </a:r>
            <a:r>
              <a:rPr lang="en-AU" baseline="0" dirty="0" err="1" smtClean="0"/>
              <a:t>gci</a:t>
            </a:r>
            <a:r>
              <a:rPr lang="en-AU" baseline="0" dirty="0" smtClean="0"/>
              <a:t> cert:\</a:t>
            </a:r>
            <a:r>
              <a:rPr lang="en-AU" baseline="0" dirty="0" err="1" smtClean="0"/>
              <a:t>currentuser</a:t>
            </a:r>
            <a:r>
              <a:rPr lang="en-AU" baseline="0" dirty="0" smtClean="0"/>
              <a:t>\my -</a:t>
            </a:r>
            <a:r>
              <a:rPr lang="en-AU" baseline="0" dirty="0" err="1" smtClean="0"/>
              <a:t>codesigning</a:t>
            </a:r>
            <a:r>
              <a:rPr lang="en-AU" baseline="0" dirty="0" smtClean="0"/>
              <a:t>)[0] </a:t>
            </a:r>
          </a:p>
          <a:p>
            <a:r>
              <a:rPr lang="en-AU" baseline="0" dirty="0" smtClean="0"/>
              <a:t>Set-</a:t>
            </a:r>
            <a:r>
              <a:rPr lang="en-AU" baseline="0" dirty="0" err="1" smtClean="0"/>
              <a:t>AuthenticodeSignature</a:t>
            </a:r>
            <a:r>
              <a:rPr lang="en-AU" baseline="0" dirty="0" smtClean="0"/>
              <a:t> myscript.ps1 $cert</a:t>
            </a:r>
          </a:p>
          <a:p>
            <a:r>
              <a:rPr lang="en-AU" baseline="0" dirty="0" smtClean="0"/>
              <a:t>____________________</a:t>
            </a:r>
            <a:endParaRPr lang="en-GB" baseline="0" dirty="0" smtClean="0"/>
          </a:p>
          <a:p>
            <a:r>
              <a:rPr lang="en-AU" dirty="0" smtClean="0"/>
              <a:t>Code signing is the best step you can take, and it doesn't take much involvement. For example, I use a graphical script editor that automatically signs my scripts every time I press Save, so code signing is pretty much transparent for me.</a:t>
            </a:r>
          </a:p>
          <a:p>
            <a:endParaRPr lang="en-AU" dirty="0" smtClean="0"/>
          </a:p>
          <a:p>
            <a:r>
              <a:rPr lang="en-AU" dirty="0" smtClean="0"/>
              <a:t>You can make it more transparent even without a fancy editor. For example, you can create a Windows PowerShell profile for yourself (create the file Microsoft.PowerShell_profile.ps1 in a folder named </a:t>
            </a:r>
            <a:r>
              <a:rPr lang="en-AU" dirty="0" err="1" smtClean="0"/>
              <a:t>WindowsPowerShell</a:t>
            </a:r>
            <a:r>
              <a:rPr lang="en-AU" dirty="0" smtClean="0"/>
              <a:t>, located under your documents folder), and add this function to it:</a:t>
            </a:r>
          </a:p>
          <a:p>
            <a:endParaRPr lang="en-AU" dirty="0" smtClean="0"/>
          </a:p>
          <a:p>
            <a:r>
              <a:rPr lang="en-AU" dirty="0" smtClean="0"/>
              <a:t>function sign ($filename) {</a:t>
            </a:r>
          </a:p>
          <a:p>
            <a:r>
              <a:rPr lang="en-AU" dirty="0" smtClean="0"/>
              <a:t> $cert = @(</a:t>
            </a:r>
            <a:r>
              <a:rPr lang="en-AU" dirty="0" err="1" smtClean="0"/>
              <a:t>gci</a:t>
            </a:r>
            <a:r>
              <a:rPr lang="en-AU" dirty="0" smtClean="0"/>
              <a:t> cert:\</a:t>
            </a:r>
            <a:r>
              <a:rPr lang="en-AU" dirty="0" err="1" smtClean="0"/>
              <a:t>currentuser</a:t>
            </a:r>
            <a:r>
              <a:rPr lang="en-AU" dirty="0" smtClean="0"/>
              <a:t>\my </a:t>
            </a:r>
          </a:p>
          <a:p>
            <a:r>
              <a:rPr lang="en-AU" dirty="0" smtClean="0"/>
              <a:t>-</a:t>
            </a:r>
            <a:r>
              <a:rPr lang="en-AU" dirty="0" err="1" smtClean="0"/>
              <a:t>codesigning</a:t>
            </a:r>
            <a:r>
              <a:rPr lang="en-AU" dirty="0" smtClean="0"/>
              <a:t>)[0]</a:t>
            </a:r>
          </a:p>
          <a:p>
            <a:r>
              <a:rPr lang="en-AU" dirty="0" smtClean="0"/>
              <a:t>Set-</a:t>
            </a:r>
            <a:r>
              <a:rPr lang="en-AU" dirty="0" err="1" smtClean="0"/>
              <a:t>AuthenticodeSignature</a:t>
            </a:r>
            <a:r>
              <a:rPr lang="en-AU" dirty="0" smtClean="0"/>
              <a:t> $filename $cert</a:t>
            </a:r>
          </a:p>
          <a:p>
            <a:r>
              <a:rPr lang="en-AU" dirty="0" smtClean="0"/>
              <a:t>}</a:t>
            </a:r>
          </a:p>
          <a:p>
            <a:r>
              <a:rPr lang="en-AU" dirty="0" smtClean="0"/>
              <a:t> </a:t>
            </a:r>
          </a:p>
          <a:p>
            <a:r>
              <a:rPr lang="en-AU" dirty="0" smtClean="0"/>
              <a:t>Now you can sign your script by simply entering:</a:t>
            </a:r>
          </a:p>
          <a:p>
            <a:r>
              <a:rPr lang="en-AU" dirty="0" smtClean="0"/>
              <a:t>Sign c:\scripts\myscript.ps1</a:t>
            </a:r>
          </a:p>
          <a:p>
            <a:endParaRPr lang="en-AU" dirty="0" smtClean="0"/>
          </a:p>
          <a:p>
            <a:endParaRPr lang="en-GB"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187</a:t>
            </a:fld>
            <a:endParaRPr lang="en-US" dirty="0"/>
          </a:p>
        </p:txBody>
      </p:sp>
    </p:spTree>
    <p:extLst>
      <p:ext uri="{BB962C8B-B14F-4D97-AF65-F5344CB8AC3E}">
        <p14:creationId xmlns:p14="http://schemas.microsoft.com/office/powerpoint/2010/main" val="166961272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GB" dirty="0" smtClean="0"/>
              <a:t>Setting the Execution</a:t>
            </a:r>
            <a:r>
              <a:rPr lang="en-GB" baseline="0" dirty="0" smtClean="0"/>
              <a:t> Policy to All Signed means that only scripts that have been signed by a trusted certificate will run.  Any scripts that are not signed will NOT be run.</a:t>
            </a:r>
          </a:p>
          <a:p>
            <a:endParaRPr lang="en-GB" baseline="0" dirty="0" smtClean="0"/>
          </a:p>
          <a:p>
            <a:r>
              <a:rPr lang="en-GB" baseline="0" dirty="0" smtClean="0"/>
              <a:t>To sign a script create a variable that holds a certificate with a code signing attribute.  PKI and certificates themselves are outside the scope of this course.  Once the certificate is installed on the local machine, it could be assigned to a variable with code similar to this:</a:t>
            </a:r>
          </a:p>
          <a:p>
            <a:endParaRPr lang="en-GB" baseline="0" dirty="0" smtClean="0"/>
          </a:p>
          <a:p>
            <a:r>
              <a:rPr lang="en-GB" baseline="0" dirty="0" smtClean="0"/>
              <a:t>$cert = </a:t>
            </a:r>
            <a:r>
              <a:rPr lang="en-GB" baseline="0" dirty="0" err="1" smtClean="0"/>
              <a:t>Dir</a:t>
            </a:r>
            <a:r>
              <a:rPr lang="en-GB" baseline="0" dirty="0" smtClean="0"/>
              <a:t> cert: -</a:t>
            </a:r>
            <a:r>
              <a:rPr lang="en-GB" baseline="0" dirty="0" err="1" smtClean="0"/>
              <a:t>codesign</a:t>
            </a:r>
            <a:r>
              <a:rPr lang="en-GB" baseline="0" dirty="0" smtClean="0"/>
              <a:t> –</a:t>
            </a:r>
            <a:r>
              <a:rPr lang="en-GB" baseline="0" dirty="0" err="1" smtClean="0"/>
              <a:t>recurse</a:t>
            </a:r>
            <a:endParaRPr lang="en-GB" baseline="0" dirty="0" smtClean="0"/>
          </a:p>
          <a:p>
            <a:endParaRPr lang="en-GB" baseline="0" dirty="0" smtClean="0"/>
          </a:p>
          <a:p>
            <a:r>
              <a:rPr lang="en-GB" baseline="0" dirty="0" smtClean="0"/>
              <a:t>You can then use the Set-</a:t>
            </a:r>
            <a:r>
              <a:rPr lang="en-GB" baseline="0" dirty="0" err="1" smtClean="0"/>
              <a:t>AuthenticodeSignature</a:t>
            </a:r>
            <a:r>
              <a:rPr lang="en-GB" baseline="0" dirty="0" smtClean="0"/>
              <a:t> </a:t>
            </a:r>
            <a:r>
              <a:rPr lang="en-GB" baseline="0" dirty="0" err="1" smtClean="0"/>
              <a:t>cmdletto</a:t>
            </a:r>
            <a:r>
              <a:rPr lang="en-GB" baseline="0" dirty="0" smtClean="0"/>
              <a:t> sign the script using similar syntax to this:</a:t>
            </a:r>
          </a:p>
          <a:p>
            <a:pPr marL="0" marR="0" indent="0" algn="l" defTabSz="914400" rtl="0" eaLnBrk="1" fontAlgn="base" latinLnBrk="0" hangingPunct="1">
              <a:lnSpc>
                <a:spcPct val="100000"/>
              </a:lnSpc>
              <a:spcBef>
                <a:spcPct val="30000"/>
              </a:spcBef>
              <a:spcAft>
                <a:spcPct val="0"/>
              </a:spcAft>
              <a:buClrTx/>
              <a:buSzTx/>
              <a:buFontTx/>
              <a:buNone/>
              <a:tabLst/>
              <a:defRPr/>
            </a:pPr>
            <a:r>
              <a:rPr lang="en-GB" sz="1200" b="0" dirty="0" smtClean="0">
                <a:latin typeface="Courier New" pitchFamily="49" charset="0"/>
                <a:cs typeface="Courier New" pitchFamily="49" charset="0"/>
              </a:rPr>
              <a:t>Set-</a:t>
            </a:r>
            <a:r>
              <a:rPr lang="en-GB" sz="1200" b="0" dirty="0" err="1" smtClean="0">
                <a:latin typeface="Courier New" pitchFamily="49" charset="0"/>
                <a:cs typeface="Courier New" pitchFamily="49" charset="0"/>
              </a:rPr>
              <a:t>AuthenticodeSignature</a:t>
            </a:r>
            <a:r>
              <a:rPr lang="en-GB" sz="1200" b="0" dirty="0" smtClean="0">
                <a:latin typeface="Courier New" pitchFamily="49" charset="0"/>
                <a:cs typeface="Courier New" pitchFamily="49" charset="0"/>
              </a:rPr>
              <a:t> .\test.ps1 $cert</a:t>
            </a:r>
          </a:p>
          <a:p>
            <a:endParaRPr lang="en-GB" dirty="0" smtClean="0"/>
          </a:p>
          <a:p>
            <a:r>
              <a:rPr lang="en-GB" dirty="0" smtClean="0"/>
              <a:t>This adds a hash to the end of</a:t>
            </a:r>
            <a:r>
              <a:rPr lang="en-GB" baseline="0" dirty="0" smtClean="0"/>
              <a:t> the script file.  This hash is made up from the code in the script and the certificate. Therefore if the code in the script is modified the script will no longer run, and must be resigned.</a:t>
            </a:r>
          </a:p>
          <a:p>
            <a:r>
              <a:rPr lang="en-GB" baseline="0" dirty="0" smtClean="0"/>
              <a:t>__________________</a:t>
            </a:r>
          </a:p>
          <a:p>
            <a:pPr rtl="0" fontAlgn="t"/>
            <a:r>
              <a:rPr lang="en-AU" dirty="0" smtClean="0">
                <a:effectLst/>
              </a:rPr>
              <a:t>To sign scripts, you will need a specific kind of certificate—a Class III Authenticode Code-Signing Certificate—and there are three main ways to get one. The first is to use your organization's internal Public Key Infrastructure, or PKI, if it has one. A well-implemented PKI will have its root CA trusted by all of your organization's computers—this is necessary for the certificates issued by the CA to be usable in the organization.</a:t>
            </a:r>
          </a:p>
          <a:p>
            <a:pPr rtl="0" fontAlgn="t"/>
            <a:r>
              <a:rPr lang="en-AU" dirty="0" smtClean="0">
                <a:effectLst/>
              </a:rPr>
              <a:t>Windows Server® has shipped with its own Certificate Server software since Windows® 2000, and you can use that software to create your own PKI. A full-fledged PKI implementation requires a lot of planning, but if you just need a PKI for the sole purpose of issuing code-signing certificates, you don't need to do a ton of work. You can simply use Group Policy to push your CA's root certificate out to your computers so that they'll trust it.</a:t>
            </a:r>
          </a:p>
          <a:p>
            <a:pPr rtl="0" fontAlgn="t"/>
            <a:r>
              <a:rPr lang="en-AU" dirty="0" smtClean="0">
                <a:effectLst/>
              </a:rPr>
              <a:t>A second option is to use a commercial CA. One benefit of using a commercial CA is that, if you select one of the major CAs, your organization's computers are probably already configured to trust certificates from that CA. (Note that Windows XP trusts a large number by default, while Windows Vista® trusts a far smaller number by default). One popular commercial CA is VeriSign (</a:t>
            </a:r>
            <a:r>
              <a:rPr lang="en-AU" dirty="0" smtClean="0">
                <a:effectLst/>
                <a:hlinkClick r:id="rId3"/>
              </a:rPr>
              <a:t>verisign.com</a:t>
            </a:r>
            <a:r>
              <a:rPr lang="en-AU" dirty="0" smtClean="0">
                <a:effectLst/>
              </a:rPr>
              <a:t>). There are others worth investigating, also, such as </a:t>
            </a:r>
            <a:r>
              <a:rPr lang="en-AU" dirty="0" err="1" smtClean="0">
                <a:effectLst/>
              </a:rPr>
              <a:t>CyberTrust</a:t>
            </a:r>
            <a:r>
              <a:rPr lang="en-AU" dirty="0" smtClean="0">
                <a:effectLst/>
              </a:rPr>
              <a:t> (</a:t>
            </a:r>
            <a:r>
              <a:rPr lang="en-AU" dirty="0" smtClean="0">
                <a:effectLst/>
                <a:hlinkClick r:id="rId4"/>
              </a:rPr>
              <a:t>cybertrust.com</a:t>
            </a:r>
            <a:r>
              <a:rPr lang="en-AU" dirty="0" smtClean="0">
                <a:effectLst/>
              </a:rPr>
              <a:t>) and </a:t>
            </a:r>
            <a:r>
              <a:rPr lang="en-AU" dirty="0" err="1" smtClean="0">
                <a:effectLst/>
              </a:rPr>
              <a:t>Thawte</a:t>
            </a:r>
            <a:r>
              <a:rPr lang="en-AU" dirty="0" smtClean="0">
                <a:effectLst/>
              </a:rPr>
              <a:t> (</a:t>
            </a:r>
            <a:r>
              <a:rPr lang="en-AU" dirty="0" smtClean="0">
                <a:effectLst/>
                <a:hlinkClick r:id="rId5"/>
              </a:rPr>
              <a:t>thawte.com</a:t>
            </a:r>
            <a:r>
              <a:rPr lang="en-AU" dirty="0" smtClean="0">
                <a:effectLst/>
              </a:rPr>
              <a:t>).</a:t>
            </a:r>
          </a:p>
          <a:p>
            <a:pPr rtl="0" fontAlgn="t"/>
            <a:r>
              <a:rPr lang="en-AU" dirty="0" smtClean="0">
                <a:effectLst/>
              </a:rPr>
              <a:t>The third option for obtaining a code-signing certificate is to make your own self-signed certificate using a tool like Makecert.exe. It ships with the Windows Platform SDK, it installs in some editions of Microsoft® Office, and it can be found in many other places. The upside of a self-signed certificate is that it's free and doesn't require any infrastructure. The downside, however, is that it's really only usable on your computer. But if you just need to enable script execution on your computer—for testing or general experimentation with code signing—Makecert.exe is a great option. Documentation about this tool is at </a:t>
            </a:r>
            <a:r>
              <a:rPr lang="en-AU" dirty="0" smtClean="0">
                <a:effectLst/>
                <a:hlinkClick r:id="rId6"/>
              </a:rPr>
              <a:t>go.microsoft.com/</a:t>
            </a:r>
            <a:r>
              <a:rPr lang="en-AU" dirty="0" err="1" smtClean="0">
                <a:effectLst/>
                <a:hlinkClick r:id="rId6"/>
              </a:rPr>
              <a:t>fwlink</a:t>
            </a:r>
            <a:r>
              <a:rPr lang="en-AU" dirty="0" smtClean="0">
                <a:effectLst/>
                <a:hlinkClick r:id="rId6"/>
              </a:rPr>
              <a:t>/?</a:t>
            </a:r>
            <a:r>
              <a:rPr lang="en-AU" dirty="0" err="1" smtClean="0">
                <a:effectLst/>
                <a:hlinkClick r:id="rId6"/>
              </a:rPr>
              <a:t>LinkId</a:t>
            </a:r>
            <a:r>
              <a:rPr lang="en-AU" dirty="0" smtClean="0">
                <a:effectLst/>
                <a:hlinkClick r:id="rId6"/>
              </a:rPr>
              <a:t>=108538</a:t>
            </a:r>
            <a:r>
              <a:rPr lang="en-AU" dirty="0" smtClean="0">
                <a:effectLst/>
              </a:rPr>
              <a:t>. Just be aware that many versions of this tool have existed over the years, so it's possible that your computer is running an older version that doesn't work exactly as the documentation describes.</a:t>
            </a:r>
          </a:p>
          <a:p>
            <a:pPr rtl="0" fontAlgn="t"/>
            <a:r>
              <a:rPr lang="en-AU" dirty="0" smtClean="0">
                <a:effectLst/>
              </a:rPr>
              <a:t>Once you have Makecert.exe, you can then create a self-signed certificate by running something like the following from the Windows PowerShell command line (and don't let me catch anyone using cmd.exe when you're reading this column):</a:t>
            </a:r>
          </a:p>
          <a:p>
            <a:r>
              <a:rPr lang="en-GB" baseline="0" dirty="0" smtClean="0"/>
              <a:t>____________________</a:t>
            </a:r>
          </a:p>
          <a:p>
            <a:r>
              <a:rPr lang="en-AU" baseline="0" dirty="0" err="1" smtClean="0"/>
              <a:t>makecert</a:t>
            </a:r>
            <a:r>
              <a:rPr lang="en-AU" baseline="0" dirty="0" smtClean="0"/>
              <a:t> -n "CN=</a:t>
            </a:r>
            <a:r>
              <a:rPr lang="en-AU" baseline="0" dirty="0" err="1" smtClean="0"/>
              <a:t>MyRoot</a:t>
            </a:r>
            <a:r>
              <a:rPr lang="en-AU" baseline="0" dirty="0" smtClean="0"/>
              <a:t>" -a sha1 –</a:t>
            </a:r>
            <a:r>
              <a:rPr lang="en-AU" baseline="0" dirty="0" err="1" smtClean="0"/>
              <a:t>eku</a:t>
            </a:r>
            <a:r>
              <a:rPr lang="en-AU" baseline="0" dirty="0" smtClean="0"/>
              <a:t> 1.3.6.1.5.5.7.3.3 -r -</a:t>
            </a:r>
            <a:r>
              <a:rPr lang="en-AU" baseline="0" dirty="0" err="1" smtClean="0"/>
              <a:t>sv</a:t>
            </a:r>
            <a:r>
              <a:rPr lang="en-AU" baseline="0" dirty="0" smtClean="0"/>
              <a:t> </a:t>
            </a:r>
            <a:r>
              <a:rPr lang="en-AU" baseline="0" dirty="0" err="1" smtClean="0"/>
              <a:t>root.pvk</a:t>
            </a:r>
            <a:r>
              <a:rPr lang="en-AU" baseline="0" dirty="0" smtClean="0"/>
              <a:t> root.cer –</a:t>
            </a:r>
            <a:r>
              <a:rPr lang="en-AU" baseline="0" dirty="0" err="1" smtClean="0"/>
              <a:t>ss</a:t>
            </a:r>
            <a:r>
              <a:rPr lang="en-AU" baseline="0" dirty="0" smtClean="0"/>
              <a:t> Root -</a:t>
            </a:r>
            <a:r>
              <a:rPr lang="en-AU" baseline="0" dirty="0" err="1" smtClean="0"/>
              <a:t>sr</a:t>
            </a:r>
            <a:r>
              <a:rPr lang="en-AU" baseline="0" dirty="0" smtClean="0"/>
              <a:t> </a:t>
            </a:r>
            <a:r>
              <a:rPr lang="en-AU" baseline="0" dirty="0" err="1" smtClean="0"/>
              <a:t>localMachine</a:t>
            </a:r>
            <a:endParaRPr lang="en-AU" baseline="0" dirty="0" smtClean="0"/>
          </a:p>
          <a:p>
            <a:r>
              <a:rPr lang="en-AU" baseline="0" dirty="0" smtClean="0"/>
              <a:t>____________________</a:t>
            </a:r>
          </a:p>
          <a:p>
            <a:r>
              <a:rPr lang="en-GB" baseline="0" dirty="0" err="1" smtClean="0"/>
              <a:t>makecert</a:t>
            </a:r>
            <a:r>
              <a:rPr lang="en-GB" baseline="0" dirty="0" smtClean="0"/>
              <a:t> -</a:t>
            </a:r>
            <a:r>
              <a:rPr lang="en-GB" baseline="0" dirty="0" err="1" smtClean="0"/>
              <a:t>pe</a:t>
            </a:r>
            <a:r>
              <a:rPr lang="en-GB" baseline="0" dirty="0" smtClean="0"/>
              <a:t> -n "CN=</a:t>
            </a:r>
            <a:r>
              <a:rPr lang="en-GB" baseline="0" dirty="0" err="1" smtClean="0"/>
              <a:t>MyCertificate</a:t>
            </a:r>
            <a:r>
              <a:rPr lang="en-GB" baseline="0" dirty="0" smtClean="0"/>
              <a:t>" -</a:t>
            </a:r>
            <a:r>
              <a:rPr lang="en-GB" baseline="0" dirty="0" err="1" smtClean="0"/>
              <a:t>ss</a:t>
            </a:r>
            <a:r>
              <a:rPr lang="en-GB" baseline="0" dirty="0" smtClean="0"/>
              <a:t> MY –a sh1 -</a:t>
            </a:r>
            <a:r>
              <a:rPr lang="en-GB" baseline="0" dirty="0" err="1" smtClean="0"/>
              <a:t>eku</a:t>
            </a:r>
            <a:r>
              <a:rPr lang="en-GB" baseline="0" dirty="0" smtClean="0"/>
              <a:t> 1.3.6.1.5.5.7.3.3 -iv </a:t>
            </a:r>
            <a:r>
              <a:rPr lang="en-GB" baseline="0" dirty="0" err="1" smtClean="0"/>
              <a:t>root.pvk</a:t>
            </a:r>
            <a:r>
              <a:rPr lang="en-GB" baseline="0" dirty="0" smtClean="0"/>
              <a:t> –c root.cer</a:t>
            </a:r>
          </a:p>
          <a:p>
            <a:pPr marL="0" marR="0" indent="0" algn="l" defTabSz="914400" rtl="0" eaLnBrk="1" fontAlgn="auto" latinLnBrk="0" hangingPunct="1">
              <a:lnSpc>
                <a:spcPct val="100000"/>
              </a:lnSpc>
              <a:spcBef>
                <a:spcPts val="0"/>
              </a:spcBef>
              <a:spcAft>
                <a:spcPts val="0"/>
              </a:spcAft>
              <a:buClrTx/>
              <a:buSzTx/>
              <a:buFontTx/>
              <a:buNone/>
              <a:tabLst/>
              <a:defRPr/>
            </a:pPr>
            <a:r>
              <a:rPr lang="en-AU" baseline="0" dirty="0" smtClean="0"/>
              <a:t>____________________</a:t>
            </a:r>
          </a:p>
          <a:p>
            <a:r>
              <a:rPr lang="en-GB" baseline="0" dirty="0" err="1" smtClean="0"/>
              <a:t>gci</a:t>
            </a:r>
            <a:r>
              <a:rPr lang="en-GB" baseline="0" dirty="0" smtClean="0"/>
              <a:t> cert:\</a:t>
            </a:r>
            <a:r>
              <a:rPr lang="en-GB" baseline="0" dirty="0" err="1" smtClean="0"/>
              <a:t>CurrentUser</a:t>
            </a:r>
            <a:r>
              <a:rPr lang="en-GB" baseline="0" dirty="0" smtClean="0"/>
              <a:t>\My –</a:t>
            </a:r>
            <a:r>
              <a:rPr lang="en-GB" baseline="0" dirty="0" err="1" smtClean="0"/>
              <a:t>codesigning</a:t>
            </a:r>
            <a:endParaRPr lang="en-GB" baseline="0" dirty="0" smtClean="0"/>
          </a:p>
          <a:p>
            <a:r>
              <a:rPr lang="en-GB" baseline="0" dirty="0" smtClean="0"/>
              <a:t>____________________</a:t>
            </a:r>
          </a:p>
          <a:p>
            <a:r>
              <a:rPr lang="en-AU" baseline="0" dirty="0" smtClean="0"/>
              <a:t>$cert = @(</a:t>
            </a:r>
            <a:r>
              <a:rPr lang="en-AU" baseline="0" dirty="0" err="1" smtClean="0"/>
              <a:t>gci</a:t>
            </a:r>
            <a:r>
              <a:rPr lang="en-AU" baseline="0" dirty="0" smtClean="0"/>
              <a:t> cert:\</a:t>
            </a:r>
            <a:r>
              <a:rPr lang="en-AU" baseline="0" dirty="0" err="1" smtClean="0"/>
              <a:t>currentuser</a:t>
            </a:r>
            <a:r>
              <a:rPr lang="en-AU" baseline="0" dirty="0" smtClean="0"/>
              <a:t>\my -</a:t>
            </a:r>
            <a:r>
              <a:rPr lang="en-AU" baseline="0" dirty="0" err="1" smtClean="0"/>
              <a:t>codesigning</a:t>
            </a:r>
            <a:r>
              <a:rPr lang="en-AU" baseline="0" dirty="0" smtClean="0"/>
              <a:t>)[0] </a:t>
            </a:r>
          </a:p>
          <a:p>
            <a:r>
              <a:rPr lang="en-AU" baseline="0" dirty="0" smtClean="0"/>
              <a:t>Set-</a:t>
            </a:r>
            <a:r>
              <a:rPr lang="en-AU" baseline="0" dirty="0" err="1" smtClean="0"/>
              <a:t>AuthenticodeSignature</a:t>
            </a:r>
            <a:r>
              <a:rPr lang="en-AU" baseline="0" dirty="0" smtClean="0"/>
              <a:t> myscript.ps1 $cert</a:t>
            </a:r>
          </a:p>
          <a:p>
            <a:r>
              <a:rPr lang="en-AU" baseline="0" dirty="0" smtClean="0"/>
              <a:t>____________________</a:t>
            </a:r>
            <a:endParaRPr lang="en-GB" baseline="0" dirty="0" smtClean="0"/>
          </a:p>
          <a:p>
            <a:r>
              <a:rPr lang="en-AU" dirty="0" smtClean="0"/>
              <a:t>Code signing is the best step you can take, and it doesn't take much involvement. For example, I use a graphical script editor that automatically signs my scripts every time I press Save, so code signing is pretty much transparent for me.</a:t>
            </a:r>
          </a:p>
          <a:p>
            <a:endParaRPr lang="en-AU" dirty="0" smtClean="0"/>
          </a:p>
          <a:p>
            <a:r>
              <a:rPr lang="en-AU" dirty="0" smtClean="0"/>
              <a:t>You can make it more transparent even without a fancy editor. For example, you can create a Windows PowerShell profile for yourself (create the file Microsoft.PowerShell_profile.ps1 in a folder named </a:t>
            </a:r>
            <a:r>
              <a:rPr lang="en-AU" dirty="0" err="1" smtClean="0"/>
              <a:t>WindowsPowerShell</a:t>
            </a:r>
            <a:r>
              <a:rPr lang="en-AU" dirty="0" smtClean="0"/>
              <a:t>, located under your documents folder), and add this function to it:</a:t>
            </a:r>
          </a:p>
          <a:p>
            <a:endParaRPr lang="en-AU" dirty="0" smtClean="0"/>
          </a:p>
          <a:p>
            <a:r>
              <a:rPr lang="en-AU" dirty="0" smtClean="0"/>
              <a:t>function sign ($filename) {</a:t>
            </a:r>
          </a:p>
          <a:p>
            <a:r>
              <a:rPr lang="en-AU" dirty="0" smtClean="0"/>
              <a:t> $cert = @(</a:t>
            </a:r>
            <a:r>
              <a:rPr lang="en-AU" dirty="0" err="1" smtClean="0"/>
              <a:t>gci</a:t>
            </a:r>
            <a:r>
              <a:rPr lang="en-AU" dirty="0" smtClean="0"/>
              <a:t> cert:\</a:t>
            </a:r>
            <a:r>
              <a:rPr lang="en-AU" dirty="0" err="1" smtClean="0"/>
              <a:t>currentuser</a:t>
            </a:r>
            <a:r>
              <a:rPr lang="en-AU" dirty="0" smtClean="0"/>
              <a:t>\my </a:t>
            </a:r>
          </a:p>
          <a:p>
            <a:r>
              <a:rPr lang="en-AU" dirty="0" smtClean="0"/>
              <a:t>-</a:t>
            </a:r>
            <a:r>
              <a:rPr lang="en-AU" dirty="0" err="1" smtClean="0"/>
              <a:t>codesigning</a:t>
            </a:r>
            <a:r>
              <a:rPr lang="en-AU" dirty="0" smtClean="0"/>
              <a:t>)[0]</a:t>
            </a:r>
          </a:p>
          <a:p>
            <a:r>
              <a:rPr lang="en-AU" dirty="0" smtClean="0"/>
              <a:t>Set-</a:t>
            </a:r>
            <a:r>
              <a:rPr lang="en-AU" dirty="0" err="1" smtClean="0"/>
              <a:t>AuthenticodeSignature</a:t>
            </a:r>
            <a:r>
              <a:rPr lang="en-AU" dirty="0" smtClean="0"/>
              <a:t> $filename $cert</a:t>
            </a:r>
          </a:p>
          <a:p>
            <a:r>
              <a:rPr lang="en-AU" dirty="0" smtClean="0"/>
              <a:t>}</a:t>
            </a:r>
          </a:p>
          <a:p>
            <a:r>
              <a:rPr lang="en-AU" dirty="0" smtClean="0"/>
              <a:t> </a:t>
            </a:r>
          </a:p>
          <a:p>
            <a:r>
              <a:rPr lang="en-AU" dirty="0" smtClean="0"/>
              <a:t>Now you can sign your script by simply entering:</a:t>
            </a:r>
          </a:p>
          <a:p>
            <a:r>
              <a:rPr lang="en-AU" dirty="0" smtClean="0"/>
              <a:t>Sign c:\scripts\myscript.ps1</a:t>
            </a:r>
          </a:p>
          <a:p>
            <a:endParaRPr lang="en-AU" dirty="0" smtClean="0"/>
          </a:p>
          <a:p>
            <a:endParaRPr lang="en-GB"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188</a:t>
            </a:fld>
            <a:endParaRPr lang="en-US" dirty="0"/>
          </a:p>
        </p:txBody>
      </p:sp>
    </p:spTree>
    <p:extLst>
      <p:ext uri="{BB962C8B-B14F-4D97-AF65-F5344CB8AC3E}">
        <p14:creationId xmlns:p14="http://schemas.microsoft.com/office/powerpoint/2010/main" val="26074773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the various ways that a script can be launched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189</a:t>
            </a:fld>
            <a:endParaRPr lang="en-US"/>
          </a:p>
        </p:txBody>
      </p:sp>
    </p:spTree>
    <p:extLst>
      <p:ext uri="{BB962C8B-B14F-4D97-AF65-F5344CB8AC3E}">
        <p14:creationId xmlns:p14="http://schemas.microsoft.com/office/powerpoint/2010/main" val="222493388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The file extension for PowerShell script files is .ps1 for both PowerShell v1, v2,</a:t>
            </a:r>
            <a:r>
              <a:rPr lang="en-GB" sz="1200" kern="1200" baseline="0" dirty="0" smtClean="0">
                <a:solidFill>
                  <a:schemeClr val="tx1"/>
                </a:solidFill>
                <a:effectLst/>
                <a:latin typeface="Arial" charset="0"/>
                <a:ea typeface="+mn-ea"/>
                <a:cs typeface="+mn-cs"/>
              </a:rPr>
              <a:t> v3 and v4</a:t>
            </a:r>
            <a:endParaRPr lang="en-GB" sz="1200" kern="1200" dirty="0" smtClean="0">
              <a:solidFill>
                <a:schemeClr val="tx1"/>
              </a:solidFill>
              <a:effectLst/>
              <a:latin typeface="Arial" charset="0"/>
              <a:ea typeface="+mn-ea"/>
              <a:cs typeface="+mn-cs"/>
            </a:endParaRP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To help stop scripts being accidentally run (with potentially devastating results), ps1 files cannot be executed by double clicking them in Windows Explorer; they are associated with notepad.  </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When running scripts directly from the PowerShell console, </a:t>
            </a:r>
            <a:r>
              <a:rPr lang="en-US" sz="1200" kern="1200" dirty="0" smtClean="0">
                <a:solidFill>
                  <a:schemeClr val="tx1"/>
                </a:solidFill>
                <a:effectLst/>
                <a:latin typeface="Arial" charset="0"/>
                <a:ea typeface="+mn-ea"/>
                <a:cs typeface="+mn-cs"/>
              </a:rPr>
              <a:t>even </a:t>
            </a:r>
            <a:r>
              <a:rPr lang="en-GB" sz="1200" kern="1200" dirty="0" smtClean="0">
                <a:solidFill>
                  <a:schemeClr val="tx1"/>
                </a:solidFill>
                <a:effectLst/>
                <a:latin typeface="Arial" charset="0"/>
                <a:ea typeface="+mn-ea"/>
                <a:cs typeface="+mn-cs"/>
              </a:rPr>
              <a:t>when in the same directory as </a:t>
            </a:r>
            <a:r>
              <a:rPr lang="en-US" sz="1200" kern="1200" dirty="0" smtClean="0">
                <a:solidFill>
                  <a:schemeClr val="tx1"/>
                </a:solidFill>
                <a:effectLst/>
                <a:latin typeface="Arial" charset="0"/>
                <a:ea typeface="+mn-ea"/>
                <a:cs typeface="+mn-cs"/>
              </a:rPr>
              <a:t>the </a:t>
            </a:r>
            <a:r>
              <a:rPr lang="en-GB" sz="1200" kern="1200" dirty="0" smtClean="0">
                <a:solidFill>
                  <a:schemeClr val="tx1"/>
                </a:solidFill>
                <a:effectLst/>
                <a:latin typeface="Arial" charset="0"/>
                <a:ea typeface="+mn-ea"/>
                <a:cs typeface="+mn-cs"/>
              </a:rPr>
              <a:t>script you must prefix the script name with “.\”</a:t>
            </a:r>
            <a:r>
              <a:rPr lang="en-US" sz="1200" kern="1200" dirty="0" smtClean="0">
                <a:solidFill>
                  <a:schemeClr val="tx1"/>
                </a:solidFill>
                <a:effectLst/>
                <a:latin typeface="Arial" charset="0"/>
                <a:ea typeface="+mn-ea"/>
                <a:cs typeface="+mn-cs"/>
              </a:rPr>
              <a: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This</a:t>
            </a:r>
            <a:r>
              <a:rPr lang="en-GB" sz="1200" kern="1200" dirty="0" smtClean="0">
                <a:solidFill>
                  <a:schemeClr val="tx1"/>
                </a:solidFill>
                <a:effectLst/>
                <a:latin typeface="Arial" charset="0"/>
                <a:ea typeface="+mn-ea"/>
                <a:cs typeface="+mn-cs"/>
              </a:rPr>
              <a:t> means execute the script in the current working directory.  For example: .\myscript.ps1 </a:t>
            </a:r>
          </a:p>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190</a:t>
            </a:fld>
            <a:endParaRPr lang="en-US" dirty="0"/>
          </a:p>
        </p:txBody>
      </p:sp>
    </p:spTree>
    <p:extLst>
      <p:ext uri="{BB962C8B-B14F-4D97-AF65-F5344CB8AC3E}">
        <p14:creationId xmlns:p14="http://schemas.microsoft.com/office/powerpoint/2010/main" val="152082972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The file extension for PowerShell script files is .ps1 for both PowerShell v1 and v2.  </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To help stop scripts being accidentally run (with potentially devastating results), ps1 files cannot be executed by double clicking them in Windows Explorer; they are associated with notepad.  </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When running scripts directly from the PowerShell console, </a:t>
            </a:r>
            <a:r>
              <a:rPr lang="en-US" sz="1200" kern="1200" dirty="0" smtClean="0">
                <a:solidFill>
                  <a:schemeClr val="tx1"/>
                </a:solidFill>
                <a:effectLst/>
                <a:latin typeface="Arial" charset="0"/>
                <a:ea typeface="+mn-ea"/>
                <a:cs typeface="+mn-cs"/>
              </a:rPr>
              <a:t>even </a:t>
            </a:r>
            <a:r>
              <a:rPr lang="en-GB" sz="1200" kern="1200" dirty="0" smtClean="0">
                <a:solidFill>
                  <a:schemeClr val="tx1"/>
                </a:solidFill>
                <a:effectLst/>
                <a:latin typeface="Arial" charset="0"/>
                <a:ea typeface="+mn-ea"/>
                <a:cs typeface="+mn-cs"/>
              </a:rPr>
              <a:t>when in the same directory as </a:t>
            </a:r>
            <a:r>
              <a:rPr lang="en-US" sz="1200" kern="1200" dirty="0" smtClean="0">
                <a:solidFill>
                  <a:schemeClr val="tx1"/>
                </a:solidFill>
                <a:effectLst/>
                <a:latin typeface="Arial" charset="0"/>
                <a:ea typeface="+mn-ea"/>
                <a:cs typeface="+mn-cs"/>
              </a:rPr>
              <a:t>the </a:t>
            </a:r>
            <a:r>
              <a:rPr lang="en-GB" sz="1200" kern="1200" dirty="0" smtClean="0">
                <a:solidFill>
                  <a:schemeClr val="tx1"/>
                </a:solidFill>
                <a:effectLst/>
                <a:latin typeface="Arial" charset="0"/>
                <a:ea typeface="+mn-ea"/>
                <a:cs typeface="+mn-cs"/>
              </a:rPr>
              <a:t>script you must prefix the script name with “.\”</a:t>
            </a:r>
            <a:r>
              <a:rPr lang="en-US" sz="1200" kern="1200" dirty="0" smtClean="0">
                <a:solidFill>
                  <a:schemeClr val="tx1"/>
                </a:solidFill>
                <a:effectLst/>
                <a:latin typeface="Arial" charset="0"/>
                <a:ea typeface="+mn-ea"/>
                <a:cs typeface="+mn-cs"/>
              </a:rPr>
              <a: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This</a:t>
            </a:r>
            <a:r>
              <a:rPr lang="en-GB" sz="1200" kern="1200" dirty="0" smtClean="0">
                <a:solidFill>
                  <a:schemeClr val="tx1"/>
                </a:solidFill>
                <a:effectLst/>
                <a:latin typeface="Arial" charset="0"/>
                <a:ea typeface="+mn-ea"/>
                <a:cs typeface="+mn-cs"/>
              </a:rPr>
              <a:t> means execute the script in the current working directory.  For example: .\myscript.ps1 </a:t>
            </a:r>
          </a:p>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191</a:t>
            </a:fld>
            <a:endParaRPr lang="en-US" dirty="0"/>
          </a:p>
        </p:txBody>
      </p:sp>
    </p:spTree>
    <p:extLst>
      <p:ext uri="{BB962C8B-B14F-4D97-AF65-F5344CB8AC3E}">
        <p14:creationId xmlns:p14="http://schemas.microsoft.com/office/powerpoint/2010/main" val="318253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introduced to</a:t>
            </a:r>
            <a:r>
              <a:rPr lang="en-US" baseline="0" dirty="0" smtClean="0"/>
              <a:t> the command-line interface feature of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20</a:t>
            </a:fld>
            <a:endParaRPr lang="en-US"/>
          </a:p>
        </p:txBody>
      </p:sp>
    </p:spTree>
    <p:extLst>
      <p:ext uri="{BB962C8B-B14F-4D97-AF65-F5344CB8AC3E}">
        <p14:creationId xmlns:p14="http://schemas.microsoft.com/office/powerpoint/2010/main" val="337864776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To run PowerShell scripts from scheduled tasks, a run command,</a:t>
            </a:r>
            <a:r>
              <a:rPr lang="en-GB" sz="1200" kern="1200" baseline="0" dirty="0" smtClean="0">
                <a:solidFill>
                  <a:schemeClr val="tx1"/>
                </a:solidFill>
                <a:effectLst/>
                <a:latin typeface="Arial" charset="0"/>
                <a:ea typeface="+mn-ea"/>
                <a:cs typeface="+mn-cs"/>
              </a:rPr>
              <a:t> </a:t>
            </a:r>
            <a:r>
              <a:rPr lang="en-GB" sz="1200" kern="1200" dirty="0" smtClean="0">
                <a:solidFill>
                  <a:schemeClr val="tx1"/>
                </a:solidFill>
                <a:effectLst/>
                <a:latin typeface="Arial" charset="0"/>
                <a:ea typeface="+mn-ea"/>
                <a:cs typeface="+mn-cs"/>
              </a:rPr>
              <a:t>or from a shortcut PowerShell.exe must be called and the script name passed in with the –file parameter.</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powershell.exe –file “c:\myscript.ps1”</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Other parameters that can be used when calling PowerShell can be found by typing the following:</a:t>
            </a:r>
          </a:p>
          <a:p>
            <a:r>
              <a:rPr lang="en-GB" sz="1200" kern="1200" dirty="0" smtClean="0">
                <a:solidFill>
                  <a:schemeClr val="tx1"/>
                </a:solidFill>
                <a:effectLst/>
                <a:latin typeface="Arial" charset="0"/>
                <a:ea typeface="+mn-ea"/>
                <a:cs typeface="+mn-cs"/>
              </a:rPr>
              <a:t>PowerShell /? </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Note: Bypass does not work if execution policy was set using GPO.</a:t>
            </a:r>
          </a:p>
          <a:p>
            <a:r>
              <a:rPr lang="en-US" sz="1200" kern="1200" dirty="0" smtClean="0">
                <a:solidFill>
                  <a:schemeClr val="tx1"/>
                </a:solidFill>
                <a:effectLst/>
                <a:latin typeface="Segoe UI Light"/>
                <a:ea typeface="+mn-ea"/>
                <a:cs typeface="+mn-cs"/>
              </a:rPr>
              <a:t>This still works: </a:t>
            </a:r>
            <a:r>
              <a:rPr lang="en-US" sz="1200" kern="1200" dirty="0" err="1" smtClean="0">
                <a:solidFill>
                  <a:schemeClr val="tx1"/>
                </a:solidFill>
                <a:effectLst/>
                <a:latin typeface="Segoe UI Light"/>
                <a:ea typeface="+mn-ea"/>
                <a:cs typeface="+mn-cs"/>
              </a:rPr>
              <a:t>powershell</a:t>
            </a:r>
            <a:r>
              <a:rPr lang="en-US" sz="1200" kern="1200" dirty="0" smtClean="0">
                <a:solidFill>
                  <a:schemeClr val="tx1"/>
                </a:solidFill>
                <a:effectLst/>
                <a:latin typeface="Segoe UI Light"/>
                <a:ea typeface="+mn-ea"/>
                <a:cs typeface="+mn-cs"/>
              </a:rPr>
              <a:t> -exec bypass -file c:\temp\test.ps1</a:t>
            </a:r>
          </a:p>
          <a:p>
            <a:r>
              <a:rPr lang="en-US" sz="1200" kern="1200" dirty="0" smtClean="0">
                <a:solidFill>
                  <a:schemeClr val="tx1"/>
                </a:solidFill>
                <a:effectLst/>
                <a:latin typeface="Segoe UI Light"/>
                <a:ea typeface="+mn-ea"/>
                <a:cs typeface="+mn-cs"/>
              </a:rPr>
              <a:t>This doesn't work: </a:t>
            </a:r>
            <a:r>
              <a:rPr lang="en-US" sz="1200" kern="1200" dirty="0" err="1" smtClean="0">
                <a:solidFill>
                  <a:schemeClr val="tx1"/>
                </a:solidFill>
                <a:effectLst/>
                <a:latin typeface="Segoe UI Light"/>
                <a:ea typeface="+mn-ea"/>
                <a:cs typeface="+mn-cs"/>
              </a:rPr>
              <a:t>powershell</a:t>
            </a:r>
            <a:r>
              <a:rPr lang="en-US" sz="1200" kern="1200" dirty="0" smtClean="0">
                <a:solidFill>
                  <a:schemeClr val="tx1"/>
                </a:solidFill>
                <a:effectLst/>
                <a:latin typeface="Segoe UI Light"/>
                <a:ea typeface="+mn-ea"/>
                <a:cs typeface="+mn-cs"/>
              </a:rPr>
              <a:t> -exec bypass -file </a:t>
            </a:r>
            <a:r>
              <a:rPr lang="en-US" sz="1200" u="sng" kern="1200" dirty="0" smtClean="0">
                <a:solidFill>
                  <a:schemeClr val="tx1"/>
                </a:solidFill>
                <a:effectLst/>
                <a:latin typeface="Segoe UI Light"/>
                <a:ea typeface="+mn-ea"/>
                <a:cs typeface="+mn-cs"/>
                <a:hlinkClick r:id="rId3"/>
              </a:rPr>
              <a:t>\\localhost\c$\temp\test.ps1</a:t>
            </a:r>
            <a:endParaRPr lang="en-US" sz="1200" kern="1200" dirty="0" smtClean="0">
              <a:solidFill>
                <a:schemeClr val="tx1"/>
              </a:solidFill>
              <a:effectLst/>
              <a:latin typeface="Segoe UI Light"/>
              <a:ea typeface="+mn-ea"/>
              <a:cs typeface="+mn-cs"/>
            </a:endParaRPr>
          </a:p>
          <a:p>
            <a:endParaRPr lang="en-GB" sz="1200" kern="1200" dirty="0" smtClean="0">
              <a:solidFill>
                <a:schemeClr val="tx1"/>
              </a:solidFill>
              <a:effectLst/>
              <a:latin typeface="Arial" charset="0"/>
              <a:ea typeface="+mn-ea"/>
              <a:cs typeface="+mn-cs"/>
            </a:endParaRPr>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192</a:t>
            </a:fld>
            <a:endParaRPr lang="en-US" dirty="0"/>
          </a:p>
        </p:txBody>
      </p:sp>
    </p:spTree>
    <p:extLst>
      <p:ext uri="{BB962C8B-B14F-4D97-AF65-F5344CB8AC3E}">
        <p14:creationId xmlns:p14="http://schemas.microsoft.com/office/powerpoint/2010/main" val="169442148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a:t>
            </a:r>
            <a:r>
              <a:rPr lang="en-US" baseline="0" dirty="0" smtClean="0"/>
              <a:t> parameters with scripts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193</a:t>
            </a:fld>
            <a:endParaRPr lang="en-US"/>
          </a:p>
        </p:txBody>
      </p:sp>
    </p:spTree>
    <p:extLst>
      <p:ext uri="{BB962C8B-B14F-4D97-AF65-F5344CB8AC3E}">
        <p14:creationId xmlns:p14="http://schemas.microsoft.com/office/powerpoint/2010/main" val="9260109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9087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comments in your scripts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195</a:t>
            </a:fld>
            <a:endParaRPr lang="en-US"/>
          </a:p>
        </p:txBody>
      </p:sp>
    </p:spTree>
    <p:extLst>
      <p:ext uri="{BB962C8B-B14F-4D97-AF65-F5344CB8AC3E}">
        <p14:creationId xmlns:p14="http://schemas.microsoft.com/office/powerpoint/2010/main" val="5241275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452287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21578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the special requirements comments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198</a:t>
            </a:fld>
            <a:endParaRPr lang="en-US"/>
          </a:p>
        </p:txBody>
      </p:sp>
    </p:spTree>
    <p:extLst>
      <p:ext uri="{BB962C8B-B14F-4D97-AF65-F5344CB8AC3E}">
        <p14:creationId xmlns:p14="http://schemas.microsoft.com/office/powerpoint/2010/main" val="348376015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smtClean="0"/>
              <a:t>get-help </a:t>
            </a:r>
            <a:r>
              <a:rPr lang="en-US" dirty="0" err="1" smtClean="0"/>
              <a:t>about_Requires</a:t>
            </a:r>
            <a:endParaRPr lang="en-US" dirty="0" smtClean="0"/>
          </a:p>
          <a:p>
            <a:endParaRPr lang="en-US" dirty="0" smtClean="0"/>
          </a:p>
          <a:p>
            <a:r>
              <a:rPr lang="en-US" dirty="0" smtClean="0"/>
              <a:t>TOPIC</a:t>
            </a:r>
          </a:p>
          <a:p>
            <a:r>
              <a:rPr lang="en-US" dirty="0" smtClean="0"/>
              <a:t>    </a:t>
            </a:r>
            <a:r>
              <a:rPr lang="en-US" dirty="0" err="1" smtClean="0"/>
              <a:t>about_Requires</a:t>
            </a:r>
            <a:endParaRPr lang="en-US" dirty="0" smtClean="0"/>
          </a:p>
          <a:p>
            <a:endParaRPr lang="en-US" dirty="0" smtClean="0"/>
          </a:p>
          <a:p>
            <a:r>
              <a:rPr lang="en-US" dirty="0" smtClean="0"/>
              <a:t>SHORT DESCRIPTION</a:t>
            </a:r>
          </a:p>
          <a:p>
            <a:r>
              <a:rPr lang="en-US" dirty="0" smtClean="0"/>
              <a:t>    Prevents a script from running without the required elements.</a:t>
            </a:r>
          </a:p>
          <a:p>
            <a:endParaRPr lang="en-US" dirty="0" smtClean="0"/>
          </a:p>
          <a:p>
            <a:r>
              <a:rPr lang="en-US" dirty="0" smtClean="0"/>
              <a:t>LONG DESCRIPTION</a:t>
            </a:r>
          </a:p>
          <a:p>
            <a:r>
              <a:rPr lang="en-US" dirty="0" smtClean="0"/>
              <a:t>    The #Requires statement prevents a script from running unless the Windows</a:t>
            </a:r>
          </a:p>
          <a:p>
            <a:r>
              <a:rPr lang="en-US" dirty="0" smtClean="0"/>
              <a:t>    PowerShell version, modules, snap-ins, and module and snap-in version</a:t>
            </a:r>
          </a:p>
          <a:p>
            <a:r>
              <a:rPr lang="en-US" dirty="0" smtClean="0"/>
              <a:t>    prerequisites are met. If the prerequisites are not met, Windows PowerShell</a:t>
            </a:r>
          </a:p>
          <a:p>
            <a:r>
              <a:rPr lang="en-US" dirty="0" smtClean="0"/>
              <a:t>    does not run the script.</a:t>
            </a:r>
          </a:p>
          <a:p>
            <a:endParaRPr lang="en-US" dirty="0" smtClean="0"/>
          </a:p>
          <a:p>
            <a:r>
              <a:rPr lang="en-US" dirty="0" smtClean="0"/>
              <a:t>    You can use #Requires statements in any script. You cannot use them in</a:t>
            </a:r>
          </a:p>
          <a:p>
            <a:r>
              <a:rPr lang="en-US" dirty="0" smtClean="0"/>
              <a:t>    functions, cmdlets, or snap-ins.</a:t>
            </a:r>
          </a:p>
          <a:p>
            <a:endParaRPr lang="en-US" dirty="0" smtClean="0"/>
          </a:p>
          <a:p>
            <a:r>
              <a:rPr lang="en-US" dirty="0" smtClean="0"/>
              <a:t>  SYNTAX</a:t>
            </a:r>
          </a:p>
          <a:p>
            <a:r>
              <a:rPr lang="en-US" dirty="0" smtClean="0"/>
              <a:t>          #Requires -Version &lt;N&gt;[.&lt;n&gt;]</a:t>
            </a:r>
          </a:p>
          <a:p>
            <a:r>
              <a:rPr lang="en-US" dirty="0" smtClean="0"/>
              <a:t>          #Requires –</a:t>
            </a:r>
            <a:r>
              <a:rPr lang="en-US" dirty="0" err="1" smtClean="0"/>
              <a:t>PSSnapin</a:t>
            </a:r>
            <a:r>
              <a:rPr lang="en-US" dirty="0" smtClean="0"/>
              <a:t> &lt;</a:t>
            </a:r>
            <a:r>
              <a:rPr lang="en-US" dirty="0" err="1" smtClean="0"/>
              <a:t>PSSnapin</a:t>
            </a:r>
            <a:r>
              <a:rPr lang="en-US" dirty="0" smtClean="0"/>
              <a:t>-Name&gt; [-Version &lt;N&gt;[.&lt;n&gt;]]</a:t>
            </a:r>
          </a:p>
          <a:p>
            <a:r>
              <a:rPr lang="en-US" dirty="0" smtClean="0"/>
              <a:t>          #Requires -Modules { &lt;Module-Name&gt; | &lt;</a:t>
            </a:r>
            <a:r>
              <a:rPr lang="en-US" dirty="0" err="1" smtClean="0"/>
              <a:t>Hashtable</a:t>
            </a:r>
            <a:r>
              <a:rPr lang="en-US" dirty="0" smtClean="0"/>
              <a:t>&gt; }</a:t>
            </a:r>
          </a:p>
          <a:p>
            <a:r>
              <a:rPr lang="en-US" dirty="0" smtClean="0"/>
              <a:t>          #Requires –</a:t>
            </a:r>
            <a:r>
              <a:rPr lang="en-US" dirty="0" err="1" smtClean="0"/>
              <a:t>ShellId</a:t>
            </a:r>
            <a:r>
              <a:rPr lang="en-US" dirty="0" smtClean="0"/>
              <a:t> &lt;</a:t>
            </a:r>
            <a:r>
              <a:rPr lang="en-US" dirty="0" err="1" smtClean="0"/>
              <a:t>ShellId</a:t>
            </a:r>
            <a:r>
              <a:rPr lang="en-US" dirty="0" smtClean="0"/>
              <a:t>&gt;</a:t>
            </a:r>
          </a:p>
          <a:p>
            <a:r>
              <a:rPr lang="en-US" dirty="0" smtClean="0"/>
              <a:t>          #Requires -</a:t>
            </a:r>
            <a:r>
              <a:rPr lang="en-US" dirty="0" err="1" smtClean="0"/>
              <a:t>RunAsAdministrator</a:t>
            </a:r>
            <a:endParaRPr lang="en-US" dirty="0" smtClean="0"/>
          </a:p>
          <a:p>
            <a:endParaRPr lang="en-US" dirty="0" smtClean="0"/>
          </a:p>
          <a:p>
            <a:r>
              <a:rPr lang="en-US" dirty="0" smtClean="0"/>
              <a:t>  RULES FOR USE</a:t>
            </a:r>
          </a:p>
          <a:p>
            <a:endParaRPr lang="en-US" dirty="0" smtClean="0"/>
          </a:p>
          <a:p>
            <a:r>
              <a:rPr lang="en-US" dirty="0" smtClean="0"/>
              <a:t>      - The #Requires statement must be the first item on a line in a script.</a:t>
            </a:r>
          </a:p>
          <a:p>
            <a:r>
              <a:rPr lang="en-US" dirty="0" smtClean="0"/>
              <a:t>      - A script can include more than one #Requires statement.</a:t>
            </a:r>
          </a:p>
          <a:p>
            <a:r>
              <a:rPr lang="en-US" dirty="0" smtClean="0"/>
              <a:t>      - The #Requires statements can appear on any line in a script.</a:t>
            </a:r>
          </a:p>
          <a:p>
            <a:endParaRPr lang="en-US" dirty="0" smtClean="0"/>
          </a:p>
          <a:p>
            <a:r>
              <a:rPr lang="en-US" dirty="0" smtClean="0"/>
              <a:t>  PARAMETERS</a:t>
            </a:r>
          </a:p>
          <a:p>
            <a:r>
              <a:rPr lang="en-US" dirty="0" smtClean="0"/>
              <a:t>  -Version &lt;N&gt;[.&lt;n&gt;]</a:t>
            </a:r>
          </a:p>
          <a:p>
            <a:r>
              <a:rPr lang="en-US" dirty="0" smtClean="0"/>
              <a:t>      Specifies the minimum version of Windows PowerShell that the script</a:t>
            </a:r>
          </a:p>
          <a:p>
            <a:r>
              <a:rPr lang="en-US" dirty="0" smtClean="0"/>
              <a:t>      requires. Enter a major version number and optional minor version number.</a:t>
            </a:r>
          </a:p>
          <a:p>
            <a:endParaRPr lang="en-US" dirty="0" smtClean="0"/>
          </a:p>
          <a:p>
            <a:r>
              <a:rPr lang="en-US" dirty="0" smtClean="0"/>
              <a:t>      For example:</a:t>
            </a:r>
          </a:p>
          <a:p>
            <a:r>
              <a:rPr lang="en-US" dirty="0" smtClean="0"/>
              <a:t>        #Requires -Version 3.0</a:t>
            </a:r>
          </a:p>
          <a:p>
            <a:endParaRPr lang="en-US" dirty="0" smtClean="0"/>
          </a:p>
          <a:p>
            <a:r>
              <a:rPr lang="en-US" dirty="0" smtClean="0"/>
              <a:t> -</a:t>
            </a:r>
            <a:r>
              <a:rPr lang="en-US" dirty="0" err="1" smtClean="0"/>
              <a:t>PSSnapin</a:t>
            </a:r>
            <a:r>
              <a:rPr lang="en-US" dirty="0" smtClean="0"/>
              <a:t> &lt;</a:t>
            </a:r>
            <a:r>
              <a:rPr lang="en-US" dirty="0" err="1" smtClean="0"/>
              <a:t>PSSnapin</a:t>
            </a:r>
            <a:r>
              <a:rPr lang="en-US" dirty="0" smtClean="0"/>
              <a:t>-Name&gt; [-Version &lt;N&gt;[.&lt;n&gt;]]</a:t>
            </a:r>
          </a:p>
          <a:p>
            <a:r>
              <a:rPr lang="en-US" dirty="0" smtClean="0"/>
              <a:t>      Specifies a Windows PowerShell snap-in that the script requires. Enter the snap-in</a:t>
            </a:r>
          </a:p>
          <a:p>
            <a:r>
              <a:rPr lang="en-US" dirty="0" smtClean="0"/>
              <a:t>      name and an optional version number.</a:t>
            </a:r>
          </a:p>
          <a:p>
            <a:endParaRPr lang="en-US" dirty="0" smtClean="0"/>
          </a:p>
          <a:p>
            <a:r>
              <a:rPr lang="en-US" dirty="0" smtClean="0"/>
              <a:t>      For example:</a:t>
            </a:r>
          </a:p>
          <a:p>
            <a:r>
              <a:rPr lang="en-US" dirty="0" smtClean="0"/>
              <a:t>        #Requires –</a:t>
            </a:r>
            <a:r>
              <a:rPr lang="en-US" dirty="0" err="1" smtClean="0"/>
              <a:t>PSSnapin</a:t>
            </a:r>
            <a:r>
              <a:rPr lang="en-US" dirty="0" smtClean="0"/>
              <a:t> </a:t>
            </a:r>
            <a:r>
              <a:rPr lang="en-US" dirty="0" err="1" smtClean="0"/>
              <a:t>DiskSnapin</a:t>
            </a:r>
            <a:r>
              <a:rPr lang="en-US" dirty="0" smtClean="0"/>
              <a:t> -Version 1.2</a:t>
            </a:r>
          </a:p>
          <a:p>
            <a:endParaRPr lang="en-US" dirty="0" smtClean="0"/>
          </a:p>
          <a:p>
            <a:r>
              <a:rPr lang="en-US" dirty="0" smtClean="0"/>
              <a:t>  -Modules &lt;Module-Name&gt; | &lt;</a:t>
            </a:r>
            <a:r>
              <a:rPr lang="en-US" dirty="0" err="1" smtClean="0"/>
              <a:t>Hashtable</a:t>
            </a:r>
            <a:r>
              <a:rPr lang="en-US" dirty="0" smtClean="0"/>
              <a:t>&gt;</a:t>
            </a:r>
          </a:p>
          <a:p>
            <a:r>
              <a:rPr lang="en-US" dirty="0" smtClean="0"/>
              <a:t>      Specifies Windows PowerShell modules that the script requires. Enter the module</a:t>
            </a:r>
          </a:p>
          <a:p>
            <a:r>
              <a:rPr lang="en-US" dirty="0" smtClean="0"/>
              <a:t>      name and an optional version number. The Modules parameter is introduced in</a:t>
            </a:r>
          </a:p>
          <a:p>
            <a:r>
              <a:rPr lang="en-US" dirty="0" smtClean="0"/>
              <a:t>      Windows PowerShell 3.0.</a:t>
            </a:r>
          </a:p>
          <a:p>
            <a:endParaRPr lang="en-US" dirty="0" smtClean="0"/>
          </a:p>
          <a:p>
            <a:r>
              <a:rPr lang="en-US" dirty="0" smtClean="0"/>
              <a:t>      If the required modules are not in the current session, Windows</a:t>
            </a:r>
          </a:p>
          <a:p>
            <a:r>
              <a:rPr lang="en-US" dirty="0" smtClean="0"/>
              <a:t>      PowerShell imports them. If the modules cannot be imported,</a:t>
            </a:r>
          </a:p>
          <a:p>
            <a:r>
              <a:rPr lang="en-US" dirty="0" smtClean="0"/>
              <a:t>      Windows PowerShell throws a terminating error.</a:t>
            </a:r>
          </a:p>
          <a:p>
            <a:endParaRPr lang="en-US" dirty="0" smtClean="0"/>
          </a:p>
          <a:p>
            <a:r>
              <a:rPr lang="en-US" dirty="0" smtClean="0"/>
              <a:t>      For each module, type the module name (&lt;String&gt;) or a hash table</a:t>
            </a:r>
          </a:p>
          <a:p>
            <a:r>
              <a:rPr lang="en-US" dirty="0" smtClean="0"/>
              <a:t>      with the following keys. The value can be a combination of strings</a:t>
            </a:r>
          </a:p>
          <a:p>
            <a:r>
              <a:rPr lang="en-US" dirty="0" smtClean="0"/>
              <a:t>      and hash tables.</a:t>
            </a:r>
          </a:p>
          <a:p>
            <a:endParaRPr lang="en-US" dirty="0" smtClean="0"/>
          </a:p>
          <a:p>
            <a:r>
              <a:rPr lang="en-US" dirty="0" smtClean="0"/>
              <a:t>          -- </a:t>
            </a:r>
            <a:r>
              <a:rPr lang="en-US" dirty="0" err="1" smtClean="0"/>
              <a:t>ModuleName</a:t>
            </a:r>
            <a:r>
              <a:rPr lang="en-US" dirty="0" smtClean="0"/>
              <a:t>. This key is required.</a:t>
            </a:r>
          </a:p>
          <a:p>
            <a:r>
              <a:rPr lang="en-US" dirty="0" smtClean="0"/>
              <a:t>          -- </a:t>
            </a:r>
            <a:r>
              <a:rPr lang="en-US" dirty="0" err="1" smtClean="0"/>
              <a:t>ModuleVersion</a:t>
            </a:r>
            <a:r>
              <a:rPr lang="en-US" dirty="0" smtClean="0"/>
              <a:t>. This key is required.</a:t>
            </a:r>
          </a:p>
          <a:p>
            <a:r>
              <a:rPr lang="en-US" dirty="0" smtClean="0"/>
              <a:t>          -- GUID. This key is optional.</a:t>
            </a:r>
          </a:p>
          <a:p>
            <a:endParaRPr lang="en-US" dirty="0" smtClean="0"/>
          </a:p>
          <a:p>
            <a:r>
              <a:rPr lang="en-US" dirty="0" smtClean="0"/>
              <a:t>      For example,</a:t>
            </a:r>
          </a:p>
          <a:p>
            <a:r>
              <a:rPr lang="en-US" dirty="0" smtClean="0"/>
              <a:t>        #Requires -Modules </a:t>
            </a:r>
            <a:r>
              <a:rPr lang="en-US" dirty="0" err="1" smtClean="0"/>
              <a:t>PSWorkflow</a:t>
            </a:r>
            <a:r>
              <a:rPr lang="en-US" dirty="0" smtClean="0"/>
              <a:t>, @{</a:t>
            </a:r>
            <a:r>
              <a:rPr lang="en-US" dirty="0" err="1" smtClean="0"/>
              <a:t>ModuleName</a:t>
            </a:r>
            <a:r>
              <a:rPr lang="en-US" dirty="0" smtClean="0"/>
              <a:t>="</a:t>
            </a:r>
            <a:r>
              <a:rPr lang="en-US" dirty="0" err="1" smtClean="0"/>
              <a:t>PSScheduledJob</a:t>
            </a:r>
            <a:r>
              <a:rPr lang="en-US" dirty="0" smtClean="0"/>
              <a:t>";</a:t>
            </a:r>
            <a:r>
              <a:rPr lang="en-US" dirty="0" err="1" smtClean="0"/>
              <a:t>ModuleVersion</a:t>
            </a:r>
            <a:r>
              <a:rPr lang="en-US" dirty="0" smtClean="0"/>
              <a:t>=1.0.0.0}</a:t>
            </a:r>
          </a:p>
          <a:p>
            <a:endParaRPr lang="en-US" dirty="0" smtClean="0"/>
          </a:p>
          <a:p>
            <a:r>
              <a:rPr lang="en-US" dirty="0" smtClean="0"/>
              <a:t>  -</a:t>
            </a:r>
            <a:r>
              <a:rPr lang="en-US" dirty="0" err="1" smtClean="0"/>
              <a:t>ShellId</a:t>
            </a:r>
            <a:endParaRPr lang="en-US" dirty="0" smtClean="0"/>
          </a:p>
          <a:p>
            <a:r>
              <a:rPr lang="en-US" dirty="0" smtClean="0"/>
              <a:t>      Specifies the shell that the script requires. Enter the shell ID.</a:t>
            </a:r>
          </a:p>
          <a:p>
            <a:endParaRPr lang="en-US" dirty="0" smtClean="0"/>
          </a:p>
          <a:p>
            <a:r>
              <a:rPr lang="en-US" dirty="0" smtClean="0"/>
              <a:t>      For example,</a:t>
            </a:r>
          </a:p>
          <a:p>
            <a:r>
              <a:rPr lang="en-US" dirty="0" smtClean="0"/>
              <a:t>        #Requires –</a:t>
            </a:r>
            <a:r>
              <a:rPr lang="en-US" dirty="0" err="1" smtClean="0"/>
              <a:t>ShellId</a:t>
            </a:r>
            <a:r>
              <a:rPr lang="en-US" dirty="0" smtClean="0"/>
              <a:t> </a:t>
            </a:r>
            <a:r>
              <a:rPr lang="en-US" dirty="0" err="1" smtClean="0"/>
              <a:t>MyLocalShell</a:t>
            </a:r>
            <a:endParaRPr lang="en-US" dirty="0" smtClean="0"/>
          </a:p>
          <a:p>
            <a:endParaRPr lang="en-US" dirty="0" smtClean="0"/>
          </a:p>
          <a:p>
            <a:r>
              <a:rPr lang="en-US" dirty="0" smtClean="0"/>
              <a:t> -</a:t>
            </a:r>
            <a:r>
              <a:rPr lang="en-US" dirty="0" err="1" smtClean="0"/>
              <a:t>RunAsAdministrator</a:t>
            </a:r>
            <a:endParaRPr lang="en-US" dirty="0" smtClean="0"/>
          </a:p>
          <a:p>
            <a:r>
              <a:rPr lang="en-US" dirty="0" smtClean="0"/>
              <a:t>      When this switch parameter is added to your requires statement,</a:t>
            </a:r>
          </a:p>
          <a:p>
            <a:r>
              <a:rPr lang="en-US" dirty="0" smtClean="0"/>
              <a:t>      it specifies that the Windows PowerShell session in which you are</a:t>
            </a:r>
          </a:p>
          <a:p>
            <a:r>
              <a:rPr lang="en-US" dirty="0" smtClean="0"/>
              <a:t>      running the script must be started with elevated user rights</a:t>
            </a:r>
          </a:p>
          <a:p>
            <a:r>
              <a:rPr lang="en-US" dirty="0" smtClean="0"/>
              <a:t>      (Run as Administrator).</a:t>
            </a:r>
          </a:p>
          <a:p>
            <a:endParaRPr lang="en-US" dirty="0" smtClean="0"/>
          </a:p>
          <a:p>
            <a:r>
              <a:rPr lang="en-US" dirty="0" smtClean="0"/>
              <a:t>      For example,</a:t>
            </a:r>
          </a:p>
          <a:p>
            <a:r>
              <a:rPr lang="en-US" dirty="0" smtClean="0"/>
              <a:t>        #Requires -</a:t>
            </a:r>
            <a:r>
              <a:rPr lang="en-US" dirty="0" err="1" smtClean="0"/>
              <a:t>RunAsAdministrator</a:t>
            </a:r>
            <a:endParaRPr lang="en-US" dirty="0" smtClean="0"/>
          </a:p>
          <a:p>
            <a:endParaRPr lang="en-US" dirty="0" smtClean="0"/>
          </a:p>
          <a:p>
            <a:r>
              <a:rPr lang="en-US" dirty="0" smtClean="0"/>
              <a:t>  EXAMPLES</a:t>
            </a:r>
          </a:p>
          <a:p>
            <a:endParaRPr lang="en-US" dirty="0" smtClean="0"/>
          </a:p>
          <a:p>
            <a:r>
              <a:rPr lang="en-US" dirty="0" smtClean="0"/>
              <a:t>      The following script has two #Requires statements. If the requirements</a:t>
            </a:r>
          </a:p>
          <a:p>
            <a:r>
              <a:rPr lang="en-US" dirty="0" smtClean="0"/>
              <a:t>      specified in both statements are not met, the script does not run.</a:t>
            </a:r>
          </a:p>
          <a:p>
            <a:r>
              <a:rPr lang="en-US" dirty="0" smtClean="0"/>
              <a:t>      Each #Requires statement must be the first item on a line:</a:t>
            </a:r>
          </a:p>
          <a:p>
            <a:endParaRPr lang="en-US" dirty="0" smtClean="0"/>
          </a:p>
          <a:p>
            <a:r>
              <a:rPr lang="en-US" dirty="0" smtClean="0"/>
              <a:t>          #Requires –Modules </a:t>
            </a:r>
            <a:r>
              <a:rPr lang="en-US" dirty="0" err="1" smtClean="0"/>
              <a:t>PSWorkflow</a:t>
            </a:r>
            <a:endParaRPr lang="en-US" dirty="0" smtClean="0"/>
          </a:p>
          <a:p>
            <a:r>
              <a:rPr lang="en-US" dirty="0" smtClean="0"/>
              <a:t>          #Requires –Version 3</a:t>
            </a:r>
          </a:p>
          <a:p>
            <a:r>
              <a:rPr lang="en-US" dirty="0" smtClean="0"/>
              <a:t>          </a:t>
            </a:r>
            <a:r>
              <a:rPr lang="en-US" dirty="0" err="1" smtClean="0"/>
              <a:t>Param</a:t>
            </a:r>
            <a:endParaRPr lang="en-US" dirty="0" smtClean="0"/>
          </a:p>
          <a:p>
            <a:r>
              <a:rPr lang="en-US" dirty="0" smtClean="0"/>
              <a:t>         (</a:t>
            </a:r>
          </a:p>
          <a:p>
            <a:r>
              <a:rPr lang="en-US" dirty="0" smtClean="0"/>
              <a:t>             [parameter(Mandatory=$true)]</a:t>
            </a:r>
          </a:p>
          <a:p>
            <a:r>
              <a:rPr lang="en-US" dirty="0" smtClean="0"/>
              <a:t>             [String[]]</a:t>
            </a:r>
          </a:p>
          <a:p>
            <a:r>
              <a:rPr lang="en-US" dirty="0" smtClean="0"/>
              <a:t>             $Path</a:t>
            </a:r>
          </a:p>
          <a:p>
            <a:r>
              <a:rPr lang="en-US" dirty="0" smtClean="0"/>
              <a:t>         )</a:t>
            </a:r>
          </a:p>
          <a:p>
            <a:r>
              <a:rPr lang="en-US" dirty="0" smtClean="0"/>
              <a:t>         ...</a:t>
            </a:r>
          </a:p>
          <a:p>
            <a:endParaRPr lang="en-US" dirty="0" smtClean="0"/>
          </a:p>
          <a:p>
            <a:endParaRPr lang="en-US" dirty="0" smtClean="0"/>
          </a:p>
          <a:p>
            <a:r>
              <a:rPr lang="en-US" dirty="0" smtClean="0"/>
              <a:t>  NOTES</a:t>
            </a:r>
          </a:p>
          <a:p>
            <a:r>
              <a:rPr lang="en-US" dirty="0" smtClean="0"/>
              <a:t>      In Windows PowerShell 3.0, the Windows PowerShell Core packages appear</a:t>
            </a:r>
          </a:p>
          <a:p>
            <a:r>
              <a:rPr lang="en-US" dirty="0" smtClean="0"/>
              <a:t>      as modules in sessions started by using the InitialSessionState.CreateDefault2</a:t>
            </a:r>
          </a:p>
          <a:p>
            <a:r>
              <a:rPr lang="en-US" dirty="0" smtClean="0"/>
              <a:t>      method, such as sessions started in the Windows PowerShell console. Otherwise,</a:t>
            </a:r>
          </a:p>
          <a:p>
            <a:r>
              <a:rPr lang="en-US" dirty="0" smtClean="0"/>
              <a:t>      they appear as snap-ins. The exception is </a:t>
            </a:r>
            <a:r>
              <a:rPr lang="en-US" dirty="0" err="1" smtClean="0"/>
              <a:t>Microsoft.PowerShell.Core</a:t>
            </a:r>
            <a:r>
              <a:rPr lang="en-US" dirty="0" smtClean="0"/>
              <a:t>, which</a:t>
            </a:r>
          </a:p>
          <a:p>
            <a:r>
              <a:rPr lang="en-US" dirty="0" smtClean="0"/>
              <a:t>      is always a snap-in.</a:t>
            </a:r>
          </a:p>
          <a:p>
            <a:endParaRPr lang="en-US" dirty="0"/>
          </a:p>
        </p:txBody>
      </p:sp>
    </p:spTree>
    <p:extLst>
      <p:ext uri="{BB962C8B-B14F-4D97-AF65-F5344CB8AC3E}">
        <p14:creationId xmlns:p14="http://schemas.microsoft.com/office/powerpoint/2010/main" val="365129248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dirty="0" smtClean="0">
                <a:latin typeface="SegoeUI"/>
              </a:rPr>
              <a:t>This is a more frequent scenario, the opposite of the one described in the previous section.
Imagine we’ve developed some new scripts using PowerShell v3 and its new functionalities. Maybe some of our production machines have not yet been upgraded to PowerShell 2.0. If we tried to run these scripts on these machines, we’d have a serious problem.
For example, it makes no sense to run the –Hidden switch in PowerShell 2.0… unless you want to see an ugly red error.
If you want to guarantee a minimum PowerShell version, you could check $</a:t>
            </a:r>
            <a:r>
              <a:rPr lang="en-US" dirty="0" err="1" smtClean="0">
                <a:latin typeface="SegoeUI"/>
              </a:rPr>
              <a:t>host.Version</a:t>
            </a:r>
            <a:r>
              <a:rPr lang="en-US" dirty="0" smtClean="0">
                <a:latin typeface="SegoeUI"/>
              </a:rPr>
              <a:t> inside your script, and act accordingly. 
However, you can also use the #requires keyword for this purpose. You must use a clause like</a:t>
            </a:r>
          </a:p>
          <a:p>
            <a:r>
              <a:rPr lang="en-US" dirty="0" smtClean="0">
                <a:latin typeface="SegoeUI"/>
              </a:rPr>
              <a:t>    </a:t>
            </a:r>
            <a:r>
              <a:rPr lang="en-US" b="1" dirty="0" smtClean="0">
                <a:latin typeface="SegoeUI"/>
              </a:rPr>
              <a:t>#requires –Version 3</a:t>
            </a:r>
            <a:r>
              <a:rPr lang="en-US" dirty="0" smtClean="0">
                <a:latin typeface="SegoeUI"/>
              </a:rPr>
              <a:t>
at the beginning of the script. 
If you try to run it on a lower version, it will give out an error, without trying to run the script. To read more, take a look at  </a:t>
            </a:r>
            <a:r>
              <a:rPr lang="en-US" b="1" dirty="0" smtClean="0">
                <a:latin typeface="SegoeUI"/>
              </a:rPr>
              <a:t>get-help </a:t>
            </a:r>
            <a:r>
              <a:rPr lang="en-US" b="1" dirty="0" err="1" smtClean="0">
                <a:latin typeface="SegoeUI"/>
              </a:rPr>
              <a:t>about_requires</a:t>
            </a:r>
            <a:r>
              <a:rPr lang="en-US" dirty="0" smtClean="0">
                <a:latin typeface="SegoeUI"/>
              </a:rPr>
              <a:t>
</a:t>
            </a:r>
            <a:endParaRPr lang="en-US" noProof="1" smtClean="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200</a:t>
            </a:fld>
            <a:endParaRPr lang="en-US">
              <a:solidFill>
                <a:prstClr val="black"/>
              </a:solidFill>
            </a:endParaRPr>
          </a:p>
        </p:txBody>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5263407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dirty="0" smtClean="0">
                <a:latin typeface="SegoeUI"/>
              </a:rPr>
              <a:t>This is a more frequent scenario, the opposite of the one described in the previous section.
Imagine we’ve developed some new scripts using PowerShell v3 and its new functionalities. Maybe some of our production machines have not yet been upgraded to PowerShell 2.0. If we tried to run these scripts on these machines, we’d have a serious problem.
For example, it makes no sense to run the –Hidden switch in PowerShell 2.0… unless you want to see an ugly red error.
If you want to guarantee a minimum PowerShell version, you could check $</a:t>
            </a:r>
            <a:r>
              <a:rPr lang="en-US" dirty="0" err="1" smtClean="0">
                <a:latin typeface="SegoeUI"/>
              </a:rPr>
              <a:t>host.Version</a:t>
            </a:r>
            <a:r>
              <a:rPr lang="en-US" dirty="0" smtClean="0">
                <a:latin typeface="SegoeUI"/>
              </a:rPr>
              <a:t> inside your script, and act accordingly. 
However, you can also use the #requires keyword for this purpose. You must use a clause like</a:t>
            </a:r>
          </a:p>
          <a:p>
            <a:r>
              <a:rPr lang="en-US" dirty="0" smtClean="0">
                <a:latin typeface="SegoeUI"/>
              </a:rPr>
              <a:t>    </a:t>
            </a:r>
            <a:r>
              <a:rPr lang="en-US" b="1" dirty="0" smtClean="0">
                <a:latin typeface="SegoeUI"/>
              </a:rPr>
              <a:t>#requires –Version 3</a:t>
            </a:r>
            <a:r>
              <a:rPr lang="en-US" dirty="0" smtClean="0">
                <a:latin typeface="SegoeUI"/>
              </a:rPr>
              <a:t>
at the beginning of the script. 
If you try to run it on a lower version, it will give out an error, without trying to run the script. To read more, take a look at  </a:t>
            </a:r>
            <a:r>
              <a:rPr lang="en-US" b="1" dirty="0" smtClean="0">
                <a:latin typeface="SegoeUI"/>
              </a:rPr>
              <a:t>get-help </a:t>
            </a:r>
            <a:r>
              <a:rPr lang="en-US" b="1" dirty="0" err="1" smtClean="0">
                <a:latin typeface="SegoeUI"/>
              </a:rPr>
              <a:t>about_requires</a:t>
            </a:r>
            <a:r>
              <a:rPr lang="en-US" dirty="0" smtClean="0">
                <a:latin typeface="SegoeUI"/>
              </a:rPr>
              <a:t>
</a:t>
            </a:r>
            <a:endParaRPr lang="en-US" noProof="1" smtClean="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201</a:t>
            </a:fld>
            <a:endParaRPr lang="en-US">
              <a:solidFill>
                <a:prstClr val="black"/>
              </a:solidFill>
            </a:endParaRPr>
          </a:p>
        </p:txBody>
      </p:sp>
      <p:sp>
        <p:nvSpPr>
          <p:cNvPr id="5" name="Footer Placeholder 4"/>
          <p:cNvSpPr>
            <a:spLocks noGrp="1"/>
          </p:cNvSpPr>
          <p:nvPr>
            <p:ph type="ftr" sz="quarter" idx="4"/>
          </p:nvPr>
        </p:nvSpPr>
        <p:spPr>
          <a:xfrm>
            <a:off x="0" y="8685213"/>
            <a:ext cx="6204030"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597094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19903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109818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which type of command takes precedence</a:t>
            </a:r>
            <a:r>
              <a:rPr lang="en-US" baseline="0" dirty="0" smtClean="0"/>
              <a:t> when the same name is used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202</a:t>
            </a:fld>
            <a:endParaRPr lang="en-US"/>
          </a:p>
        </p:txBody>
      </p:sp>
    </p:spTree>
    <p:extLst>
      <p:ext uri="{BB962C8B-B14F-4D97-AF65-F5344CB8AC3E}">
        <p14:creationId xmlns:p14="http://schemas.microsoft.com/office/powerpoint/2010/main" val="172001007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688125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204</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01781627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205</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458312327"/>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ISE to create scripts</a:t>
            </a:r>
          </a:p>
          <a:p>
            <a:pPr marL="171450" indent="-171450">
              <a:buFont typeface="Arial" panose="020B0604020202020204" pitchFamily="34" charset="0"/>
              <a:buChar char="•"/>
            </a:pPr>
            <a:r>
              <a:rPr lang="en-US" dirty="0" smtClean="0"/>
              <a:t>Understand how to enable the ISE on servers</a:t>
            </a:r>
            <a:r>
              <a:rPr lang="en-US" baseline="0" dirty="0" smtClean="0"/>
              <a:t> using</a:t>
            </a:r>
            <a:r>
              <a:rPr lang="en-US" dirty="0" smtClean="0"/>
              <a:t> cmdlets</a:t>
            </a:r>
          </a:p>
          <a:p>
            <a:pPr marL="171450" indent="-171450">
              <a:buFont typeface="Arial" panose="020B0604020202020204" pitchFamily="34" charset="0"/>
              <a:buChar char="•"/>
            </a:pPr>
            <a:r>
              <a:rPr lang="en-US" dirty="0" smtClean="0"/>
              <a:t>Use ISE features</a:t>
            </a:r>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206</a:t>
            </a:fld>
            <a:endParaRPr lang="en-US"/>
          </a:p>
        </p:txBody>
      </p:sp>
    </p:spTree>
    <p:extLst>
      <p:ext uri="{BB962C8B-B14F-4D97-AF65-F5344CB8AC3E}">
        <p14:creationId xmlns:p14="http://schemas.microsoft.com/office/powerpoint/2010/main" val="1618172298"/>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750197"/>
            <a:ext cx="5486400" cy="4250803"/>
          </a:xfrm>
        </p:spPr>
        <p:txBody>
          <a:bodyPr>
            <a:normAutofit fontScale="92500" lnSpcReduction="20000"/>
          </a:bodyPr>
          <a:lstStyle/>
          <a:p>
            <a:r>
              <a:rPr lang="en-US" noProof="1" smtClean="0"/>
              <a:t>Usually Server SKUS will have only the PowerShell console (POWERSHELL.EXE) installed by default, but without the ISE.
So if you try to run ISE or one of the graphical cmdlets (as Out-Gridview, or Get-Help –ShowWindow, Show-Command), you’ll get an error similar to: 
     “Install the Windows PowerShell Integrated Scripting Environment feature from</a:t>
            </a:r>
          </a:p>
          <a:p>
            <a:r>
              <a:rPr lang="en-US" noProof="1"/>
              <a:t> </a:t>
            </a:r>
            <a:r>
              <a:rPr lang="en-US" noProof="1" smtClean="0"/>
              <a:t>     Server Manager, Could not load (…) Microsoft.PowerShell.GraphicalHost”
If you want to use it, you have two options :
  1. Run Server Manager and install it. No reboot required.
  2. Use PowerShell to install the feature, as depicted in the screen. Use :
      Get-WindowsFeature *PowerShell*
      # If not available :
      Install-WindowsFeature  PowerShell-ISE
You can also install the 2.0 engine, PowerShell-V2, at this time.</a:t>
            </a:r>
          </a:p>
          <a:p>
            <a:r>
              <a:rPr lang="en-US" noProof="1" smtClean="0"/>
              <a:t>
If you enable the feature in Server Core (2012), the setup will also install a graphical interface.
You can also disable ISE in client SKUs, using “Turn Windows Features On or Off” in Control Panel. This feature is not in Windows 8 Enterprise.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207</a:t>
            </a:fld>
            <a:endParaRPr lang="en-US"/>
          </a:p>
        </p:txBody>
      </p:sp>
      <p:sp>
        <p:nvSpPr>
          <p:cNvPr id="10" name="Slide Image Placeholder 9"/>
          <p:cNvSpPr>
            <a:spLocks noGrp="1" noRot="1" noChangeAspect="1"/>
          </p:cNvSpPr>
          <p:nvPr>
            <p:ph type="sldImg"/>
          </p:nvPr>
        </p:nvSpPr>
        <p:spPr>
          <a:xfrm>
            <a:off x="731838" y="55245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1476660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28416"/>
            <a:ext cx="5486400" cy="4672584"/>
          </a:xfrm>
        </p:spPr>
        <p:txBody>
          <a:bodyPr/>
          <a:lstStyle/>
          <a:p>
            <a:r>
              <a:rPr lang="en-US" noProof="1" smtClean="0"/>
              <a:t>The ISE is launched by simply running its executable, called POWERSHELL_ISE.EXE.
When installed, it should be found in the $PSHOME folder. It accepts only a few parameters.
           -Help: Displays a help window           
           -NoProfile: Starts Windows PowerShell ISE without running $profile 
           -MTA : Starts Windows PowerShell ISE in multi-threaded apartment mode. </a:t>
            </a:r>
          </a:p>
          <a:p>
            <a:r>
              <a:rPr lang="en-US" noProof="1" smtClean="0"/>
              <a:t>             The default is STA.
           -File : Script(s) to launch on startup. No -Version option is available.     
You can also use the ISE alias from inside PowerShell.exe. It’s an alias pointing to the executable, not to a cmdlet. 
And of course, you can run PowerShell.exe and PowerShell_ISE.exe at the same time, in different instances.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208</a:t>
            </a:fld>
            <a:endParaRPr lang="en-US"/>
          </a:p>
        </p:txBody>
      </p:sp>
      <p:sp>
        <p:nvSpPr>
          <p:cNvPr id="7" name="Slide Image Placeholder 6"/>
          <p:cNvSpPr>
            <a:spLocks noGrp="1" noRot="1" noChangeAspect="1"/>
          </p:cNvSpPr>
          <p:nvPr>
            <p:ph type="sldImg"/>
          </p:nvPr>
        </p:nvSpPr>
        <p:spPr>
          <a:xfrm>
            <a:off x="735013" y="185738"/>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121100632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Apart from the Show-Command window on the right, ISE provides several help-related features.
There’s a Help Window. It displays cmdlet, provider, and conceptual (about) help in a pop-up window for easy reading. To get help, place the cursor in the feature name, such as a cmdlet name, and press F1, or press F1 and search for a help topic.  It will launch the Get-Help –ShowWindow cmdlet.
Ctrl-F1 (or the entry in the Help menu) will also launch the Show-Command cmdlet. 
The Help Menu contains an option to “Update Windows PowerShell Help”. It will download and install updated help files for modules in the current session. To use this feature, start Windows PowerShell ISE with the "Run as administrator" option.
Finally, IntelliSense provides context-sensitive hints when editing.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209</a:t>
            </a:fld>
            <a:endParaRPr lang="en-US"/>
          </a:p>
        </p:txBody>
      </p:sp>
      <p:sp>
        <p:nvSpPr>
          <p:cNvPr id="7" name="Slide Image Placeholder 6"/>
          <p:cNvSpPr>
            <a:spLocks noGrp="1" noRot="1" noChangeAspect="1"/>
          </p:cNvSpPr>
          <p:nvPr>
            <p:ph type="sldImg"/>
          </p:nvPr>
        </p:nvSpPr>
        <p:spPr>
          <a:xfrm>
            <a:off x="620713" y="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1287822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210</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424496493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211</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05505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0"/>
            <a:ext cx="5486400" cy="3086100"/>
          </a:xfrm>
        </p:spPr>
      </p:sp>
      <p:sp>
        <p:nvSpPr>
          <p:cNvPr id="3" name="Notes Placeholder 2"/>
          <p:cNvSpPr>
            <a:spLocks noGrp="1"/>
          </p:cNvSpPr>
          <p:nvPr>
            <p:ph type="body" idx="1"/>
          </p:nvPr>
        </p:nvSpPr>
        <p:spPr>
          <a:xfrm>
            <a:off x="685800" y="3347864"/>
            <a:ext cx="5486400" cy="5643736"/>
          </a:xfrm>
        </p:spPr>
        <p:txBody>
          <a:bodyPr>
            <a:noAutofit/>
          </a:bodyPr>
          <a:lstStyle/>
          <a:p>
            <a:pPr lvl="0"/>
            <a:r>
              <a:rPr lang="en-US" noProof="1" smtClean="0"/>
              <a:t>See get-help about_Windows_PowerShell_ISE  to get complete information about its features.
ISE has also some limitations :
</a:t>
            </a:r>
          </a:p>
          <a:p>
            <a:pPr marL="171450" indent="-171450">
              <a:buFont typeface="Arial" pitchFamily="34" charset="0"/>
              <a:buChar char="•"/>
            </a:pPr>
            <a:r>
              <a:rPr lang="en-US" noProof="1" smtClean="0"/>
              <a:t>It can’t emulate a previous version. You can’t provide a -Version X parameter to it.</a:t>
            </a:r>
            <a:r>
              <a:rPr lang="en-US" noProof="1"/>
              <a:t>
The Start-Transcript function is not implemented in this host, so it won’t work. You can write your own function for that purpose, though.</a:t>
            </a:r>
          </a:p>
          <a:p>
            <a:pPr marL="171450" indent="-171450">
              <a:buFont typeface="Arial" pitchFamily="34" charset="0"/>
              <a:buChar char="•"/>
            </a:pPr>
            <a:endParaRPr lang="en-US" dirty="0">
              <a:latin typeface="SegoeUI"/>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solidFill>
                  <a:prstClr val="black"/>
                </a:solidFill>
              </a:rPr>
              <a:pPr/>
              <a:t>22</a:t>
            </a:fld>
            <a:endParaRPr lang="en-US" dirty="0">
              <a:solidFill>
                <a:prstClr val="black"/>
              </a:solidFill>
            </a:endParaRPr>
          </a:p>
        </p:txBody>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
        <p:nvSpPr>
          <p:cNvPr id="6" name="TextBox 5"/>
          <p:cNvSpPr txBox="1"/>
          <p:nvPr/>
        </p:nvSpPr>
        <p:spPr>
          <a:xfrm>
            <a:off x="899160" y="6604000"/>
            <a:ext cx="4043680" cy="646331"/>
          </a:xfrm>
          <a:prstGeom prst="rect">
            <a:avLst/>
          </a:prstGeom>
          <a:noFill/>
        </p:spPr>
        <p:txBody>
          <a:bodyPr wrap="square" rtlCol="0">
            <a:spAutoFit/>
          </a:bodyPr>
          <a:lstStyle/>
          <a:p>
            <a:pPr marL="342900" indent="-342900">
              <a:buFont typeface="+mj-lt"/>
              <a:buAutoNum type="arabicPeriod"/>
            </a:pPr>
            <a:endParaRPr lang="en-US" dirty="0" smtClean="0"/>
          </a:p>
          <a:p>
            <a:endParaRPr lang="en-US" dirty="0"/>
          </a:p>
        </p:txBody>
      </p:sp>
    </p:spTree>
    <p:extLst>
      <p:ext uri="{BB962C8B-B14F-4D97-AF65-F5344CB8AC3E}">
        <p14:creationId xmlns:p14="http://schemas.microsoft.com/office/powerpoint/2010/main" val="297348828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r>
              <a:rPr lang="en-US" noProof="1" smtClean="0"/>
              <a:t>The new ISE includes IntelliSense. This means the editor knows what you are editing and provides intelligent suggestions for that particular context. It goes beyond simple auto-completion to provide names of cmdlets, functions, scripts, workflows, parameters, object properties and methods, paths, files, variables, and enumeration values. It includes a smart-filtering feature that highlights the most likely response in a list of matches. To select the suggested name, use the cursor or arrow keys, and then press Enter (to select the option) or Tab (to get the next one). 
IntelliSense can show object properties and methods using the TAB key. As an improvement from previous versions, it can show them from types and variables, and even DotNet classes.
You can enable, disable and configure IntelliSense in the Options menu.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212</a:t>
            </a:fld>
            <a:endParaRPr lang="en-US"/>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6242503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213</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71802214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214</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47809495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4194810"/>
          </a:xfrm>
        </p:spPr>
        <p:txBody>
          <a:bodyPr>
            <a:normAutofit fontScale="92500" lnSpcReduction="10000"/>
          </a:bodyPr>
          <a:lstStyle/>
          <a:p>
            <a:r>
              <a:rPr lang="en-US" noProof="1" smtClean="0"/>
              <a:t>You can customize many options in the ISE without using the object model or add-ons. All settings are centralized in a menu available in Menu | Tools | Options.
Some options :
        - All colors and fonts in both Console and Script panes.
        - The texts are also color-coded based on tokens and each can have a</a:t>
            </a:r>
          </a:p>
          <a:p>
            <a:r>
              <a:rPr lang="en-US" noProof="1" smtClean="0"/>
              <a:t>           configurable color:</a:t>
            </a:r>
          </a:p>
          <a:p>
            <a:endParaRPr lang="en-US" noProof="1" smtClean="0"/>
          </a:p>
          <a:p>
            <a:endParaRPr lang="en-US" noProof="1" smtClean="0"/>
          </a:p>
          <a:p>
            <a:endParaRPr lang="en-US" noProof="1"/>
          </a:p>
          <a:p>
            <a:endParaRPr lang="en-US" noProof="1"/>
          </a:p>
          <a:p>
            <a:endParaRPr lang="en-US" noProof="1" smtClean="0"/>
          </a:p>
          <a:p>
            <a:endParaRPr lang="en-US" noProof="1"/>
          </a:p>
          <a:p>
            <a:endParaRPr lang="en-US" noProof="1" smtClean="0"/>
          </a:p>
          <a:p>
            <a:endParaRPr lang="en-US" noProof="1"/>
          </a:p>
          <a:p>
            <a:r>
              <a:rPr lang="en-US" noProof="1" smtClean="0"/>
              <a:t>
        - Auto-Save for files
        - Line Numbering
        - IntelliSense general settings
You can also define themes. You can choose a color layout and export it as a file (.StorableColorTheme.ps1xml).  You can import it again in later sessions.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215</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6" name="TextBox 5"/>
          <p:cNvSpPr txBox="1"/>
          <p:nvPr/>
        </p:nvSpPr>
        <p:spPr>
          <a:xfrm>
            <a:off x="1062464" y="5803376"/>
            <a:ext cx="4308049" cy="1436409"/>
          </a:xfrm>
          <a:prstGeom prst="rect">
            <a:avLst/>
          </a:prstGeom>
          <a:noFill/>
        </p:spPr>
        <p:txBody>
          <a:bodyPr wrap="square" numCol="3" rtlCol="0">
            <a:spAutoFit/>
          </a:bodyPr>
          <a:lstStyle/>
          <a:p>
            <a:r>
              <a:rPr lang="en-US" sz="1200" noProof="1"/>
              <a:t>Attribute</a:t>
            </a:r>
          </a:p>
          <a:p>
            <a:r>
              <a:rPr lang="en-US" sz="1200" noProof="1"/>
              <a:t>Command</a:t>
            </a:r>
          </a:p>
          <a:p>
            <a:r>
              <a:rPr lang="en-US" sz="1200" noProof="1"/>
              <a:t>CommandArgument</a:t>
            </a:r>
          </a:p>
          <a:p>
            <a:r>
              <a:rPr lang="en-US" sz="1200" noProof="1"/>
              <a:t>CommandParameter</a:t>
            </a:r>
          </a:p>
          <a:p>
            <a:r>
              <a:rPr lang="en-US" sz="1200" noProof="1"/>
              <a:t>Comment</a:t>
            </a:r>
          </a:p>
          <a:p>
            <a:r>
              <a:rPr lang="en-US" sz="1200" noProof="1"/>
              <a:t>GroupEnd</a:t>
            </a:r>
          </a:p>
          <a:p>
            <a:r>
              <a:rPr lang="en-US" sz="1200" noProof="1"/>
              <a:t>GroupStart</a:t>
            </a:r>
          </a:p>
          <a:p>
            <a:r>
              <a:rPr lang="en-US" sz="1200" noProof="1"/>
              <a:t>Keyword</a:t>
            </a:r>
          </a:p>
          <a:p>
            <a:r>
              <a:rPr lang="en-US" sz="1200" noProof="1"/>
              <a:t>LineContinuation</a:t>
            </a:r>
          </a:p>
          <a:p>
            <a:r>
              <a:rPr lang="en-US" sz="1200" noProof="1"/>
              <a:t>LoopLabel</a:t>
            </a:r>
          </a:p>
          <a:p>
            <a:r>
              <a:rPr lang="en-US" sz="1200" noProof="1"/>
              <a:t>Member</a:t>
            </a:r>
          </a:p>
          <a:p>
            <a:r>
              <a:rPr lang="en-US" sz="1200" noProof="1"/>
              <a:t>NewLine</a:t>
            </a:r>
          </a:p>
          <a:p>
            <a:r>
              <a:rPr lang="en-US" sz="1200" noProof="1"/>
              <a:t>Number</a:t>
            </a:r>
          </a:p>
          <a:p>
            <a:r>
              <a:rPr lang="en-US" sz="1200" noProof="1"/>
              <a:t>Operator</a:t>
            </a:r>
          </a:p>
          <a:p>
            <a:r>
              <a:rPr lang="en-US" sz="1200" noProof="1"/>
              <a:t>Position</a:t>
            </a:r>
          </a:p>
          <a:p>
            <a:r>
              <a:rPr lang="en-US" sz="1200" noProof="1"/>
              <a:t>StatementSeparator</a:t>
            </a:r>
          </a:p>
          <a:p>
            <a:r>
              <a:rPr lang="en-US" sz="1200" noProof="1"/>
              <a:t>String</a:t>
            </a:r>
          </a:p>
          <a:p>
            <a:r>
              <a:rPr lang="en-US" sz="1200" noProof="1"/>
              <a:t>Type</a:t>
            </a:r>
          </a:p>
          <a:p>
            <a:r>
              <a:rPr lang="en-US" sz="1200" noProof="1"/>
              <a:t>Unknown</a:t>
            </a:r>
          </a:p>
          <a:p>
            <a:r>
              <a:rPr lang="en-US" sz="1200" noProof="1"/>
              <a:t>Variable</a:t>
            </a:r>
            <a:endParaRPr lang="en-US" sz="1200" dirty="0"/>
          </a:p>
        </p:txBody>
      </p:sp>
      <p:sp>
        <p:nvSpPr>
          <p:cNvPr id="8"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4945347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216</a:t>
            </a:fld>
            <a:endParaRPr lang="en-US"/>
          </a:p>
        </p:txBody>
      </p:sp>
      <p:sp>
        <p:nvSpPr>
          <p:cNvPr id="10" name="Slide Image Placeholder 9"/>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88773032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217</a:t>
            </a:fld>
            <a:endParaRPr lang="en-US"/>
          </a:p>
        </p:txBody>
      </p:sp>
      <p:sp>
        <p:nvSpPr>
          <p:cNvPr id="10" name="Slide Image Placeholder 9"/>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40893232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4219194"/>
          </a:xfrm>
        </p:spPr>
        <p:txBody>
          <a:bodyPr>
            <a:normAutofit fontScale="70000" lnSpcReduction="20000"/>
          </a:bodyPr>
          <a:lstStyle/>
          <a:p>
            <a:pPr marL="0" marR="0" lvl="4" indent="0" algn="l" defTabSz="457200" rtl="0" eaLnBrk="1" fontAlgn="auto" latinLnBrk="0" hangingPunct="1">
              <a:lnSpc>
                <a:spcPct val="100000"/>
              </a:lnSpc>
              <a:spcBef>
                <a:spcPts val="0"/>
              </a:spcBef>
              <a:spcAft>
                <a:spcPts val="0"/>
              </a:spcAft>
              <a:buClrTx/>
              <a:buSzTx/>
              <a:buFontTx/>
              <a:buNone/>
              <a:tabLst/>
              <a:defRPr/>
            </a:pPr>
            <a:r>
              <a:rPr lang="en-US" sz="1800" dirty="0" err="1" smtClean="0">
                <a:solidFill>
                  <a:schemeClr val="bg1"/>
                </a:solidFill>
                <a:latin typeface="Segoe UI Light" panose="020B0502040204020203" pitchFamily="34" charset="0"/>
                <a:cs typeface="Segoe UI Light" panose="020B0502040204020203" pitchFamily="34" charset="0"/>
              </a:rPr>
              <a:t>Cmdlets</a:t>
            </a:r>
            <a:r>
              <a:rPr lang="en-US" sz="1800" dirty="0" smtClean="0">
                <a:solidFill>
                  <a:schemeClr val="bg1"/>
                </a:solidFill>
                <a:latin typeface="Segoe UI Light" panose="020B0502040204020203" pitchFamily="34" charset="0"/>
                <a:cs typeface="Segoe UI Light" panose="020B0502040204020203" pitchFamily="34" charset="0"/>
              </a:rPr>
              <a:t>:</a:t>
            </a:r>
            <a:br>
              <a:rPr lang="en-US" sz="1800" dirty="0" smtClean="0">
                <a:solidFill>
                  <a:schemeClr val="bg1"/>
                </a:solidFill>
                <a:latin typeface="Segoe UI Light" panose="020B0502040204020203" pitchFamily="34" charset="0"/>
                <a:cs typeface="Segoe UI Light" panose="020B0502040204020203" pitchFamily="34" charset="0"/>
              </a:rPr>
            </a:br>
            <a:r>
              <a:rPr lang="en-US" sz="1800" dirty="0" smtClean="0">
                <a:solidFill>
                  <a:schemeClr val="bg1"/>
                </a:solidFill>
                <a:latin typeface="Segoe UI Light" panose="020B0502040204020203" pitchFamily="34" charset="0"/>
                <a:cs typeface="Segoe UI Light" panose="020B0502040204020203" pitchFamily="34" charset="0"/>
              </a:rPr>
              <a:t>Get-</a:t>
            </a:r>
            <a:r>
              <a:rPr lang="en-US" sz="1800" dirty="0" err="1" smtClean="0">
                <a:solidFill>
                  <a:schemeClr val="bg1"/>
                </a:solidFill>
                <a:latin typeface="Segoe UI Light" panose="020B0502040204020203" pitchFamily="34" charset="0"/>
                <a:cs typeface="Segoe UI Light" panose="020B0502040204020203" pitchFamily="34" charset="0"/>
              </a:rPr>
              <a:t>ISESnippet</a:t>
            </a:r>
            <a:r>
              <a:rPr lang="en-US" sz="1800" dirty="0" smtClean="0">
                <a:solidFill>
                  <a:schemeClr val="bg1"/>
                </a:solidFill>
                <a:latin typeface="Segoe UI Light" panose="020B0502040204020203" pitchFamily="34" charset="0"/>
                <a:cs typeface="Segoe UI Light" panose="020B0502040204020203" pitchFamily="34" charset="0"/>
              </a:rPr>
              <a:t/>
            </a:r>
            <a:br>
              <a:rPr lang="en-US" sz="1800" dirty="0" smtClean="0">
                <a:solidFill>
                  <a:schemeClr val="bg1"/>
                </a:solidFill>
                <a:latin typeface="Segoe UI Light" panose="020B0502040204020203" pitchFamily="34" charset="0"/>
                <a:cs typeface="Segoe UI Light" panose="020B0502040204020203" pitchFamily="34" charset="0"/>
              </a:rPr>
            </a:br>
            <a:r>
              <a:rPr lang="en-US" sz="1800" dirty="0" smtClean="0">
                <a:solidFill>
                  <a:schemeClr val="bg1"/>
                </a:solidFill>
                <a:latin typeface="Segoe UI Light" panose="020B0502040204020203" pitchFamily="34" charset="0"/>
                <a:cs typeface="Segoe UI Light" panose="020B0502040204020203" pitchFamily="34" charset="0"/>
              </a:rPr>
              <a:t>New-</a:t>
            </a:r>
            <a:r>
              <a:rPr lang="en-US" sz="1800" dirty="0" err="1" smtClean="0">
                <a:solidFill>
                  <a:schemeClr val="bg1"/>
                </a:solidFill>
                <a:latin typeface="Segoe UI Light" panose="020B0502040204020203" pitchFamily="34" charset="0"/>
                <a:cs typeface="Segoe UI Light" panose="020B0502040204020203" pitchFamily="34" charset="0"/>
              </a:rPr>
              <a:t>ISESnippet</a:t>
            </a:r>
            <a:r>
              <a:rPr lang="en-US" sz="1800" dirty="0" smtClean="0">
                <a:solidFill>
                  <a:schemeClr val="bg1"/>
                </a:solidFill>
                <a:latin typeface="Segoe UI Light" panose="020B0502040204020203" pitchFamily="34" charset="0"/>
                <a:cs typeface="Segoe UI Light" panose="020B0502040204020203" pitchFamily="34" charset="0"/>
              </a:rPr>
              <a:t/>
            </a:r>
            <a:br>
              <a:rPr lang="en-US" sz="1800" dirty="0" smtClean="0">
                <a:solidFill>
                  <a:schemeClr val="bg1"/>
                </a:solidFill>
                <a:latin typeface="Segoe UI Light" panose="020B0502040204020203" pitchFamily="34" charset="0"/>
                <a:cs typeface="Segoe UI Light" panose="020B0502040204020203" pitchFamily="34" charset="0"/>
              </a:rPr>
            </a:br>
            <a:r>
              <a:rPr lang="en-US" sz="1800" dirty="0" smtClean="0">
                <a:solidFill>
                  <a:schemeClr val="bg1"/>
                </a:solidFill>
                <a:latin typeface="Segoe UI Light" panose="020B0502040204020203" pitchFamily="34" charset="0"/>
                <a:cs typeface="Segoe UI Light" panose="020B0502040204020203" pitchFamily="34" charset="0"/>
              </a:rPr>
              <a:t>Import-</a:t>
            </a:r>
            <a:r>
              <a:rPr lang="en-US" sz="1800" dirty="0" err="1" smtClean="0">
                <a:solidFill>
                  <a:schemeClr val="bg1"/>
                </a:solidFill>
                <a:latin typeface="Segoe UI Light" panose="020B0502040204020203" pitchFamily="34" charset="0"/>
                <a:cs typeface="Segoe UI Light" panose="020B0502040204020203" pitchFamily="34" charset="0"/>
              </a:rPr>
              <a:t>ISESnippet</a:t>
            </a:r>
            <a:r>
              <a:rPr lang="en-US" sz="1800" dirty="0" smtClean="0">
                <a:solidFill>
                  <a:schemeClr val="bg1"/>
                </a:solidFill>
                <a:latin typeface="Segoe UI Light" panose="020B0502040204020203" pitchFamily="34" charset="0"/>
                <a:cs typeface="Segoe UI Light" panose="020B0502040204020203" pitchFamily="34" charset="0"/>
              </a:rPr>
              <a:t> (current session only)</a:t>
            </a:r>
            <a:br>
              <a:rPr lang="en-US" sz="1800" dirty="0" smtClean="0">
                <a:solidFill>
                  <a:schemeClr val="bg1"/>
                </a:solidFill>
                <a:latin typeface="Segoe UI Light" panose="020B0502040204020203" pitchFamily="34" charset="0"/>
                <a:cs typeface="Segoe UI Light" panose="020B0502040204020203" pitchFamily="34" charset="0"/>
              </a:rPr>
            </a:br>
            <a:r>
              <a:rPr lang="en-US" sz="1800" i="1" dirty="0" smtClean="0">
                <a:solidFill>
                  <a:schemeClr val="bg1"/>
                </a:solidFill>
                <a:latin typeface="Segoe UI Light" panose="020B0502040204020203" pitchFamily="34" charset="0"/>
                <a:cs typeface="Segoe UI Light" panose="020B0502040204020203" pitchFamily="34" charset="0"/>
              </a:rPr>
              <a:t>Snippets can come from either a module or directory</a:t>
            </a:r>
          </a:p>
          <a:p>
            <a:pPr marL="0" marR="0" lvl="4" indent="0" algn="l" defTabSz="457200" rtl="0" eaLnBrk="1" fontAlgn="auto" latinLnBrk="0" hangingPunct="1">
              <a:lnSpc>
                <a:spcPct val="100000"/>
              </a:lnSpc>
              <a:spcBef>
                <a:spcPts val="0"/>
              </a:spcBef>
              <a:spcAft>
                <a:spcPts val="0"/>
              </a:spcAft>
              <a:buClrTx/>
              <a:buSzTx/>
              <a:buFontTx/>
              <a:buNone/>
              <a:tabLst/>
              <a:defRPr/>
            </a:pPr>
            <a:endParaRPr lang="en-US" sz="1800" i="1" dirty="0" smtClean="0">
              <a:solidFill>
                <a:schemeClr val="bg1"/>
              </a:solidFill>
              <a:latin typeface="Segoe UI Light" panose="020B0502040204020203" pitchFamily="34" charset="0"/>
              <a:cs typeface="Segoe UI Light" panose="020B0502040204020203" pitchFamily="34" charset="0"/>
            </a:endParaRPr>
          </a:p>
          <a:p>
            <a:pPr marL="644400" lvl="1" indent="-285750">
              <a:buFont typeface="Courier New" panose="02070309020205020404" pitchFamily="49" charset="0"/>
              <a:buChar char="o"/>
            </a:pPr>
            <a:r>
              <a:rPr lang="en-US" sz="1800" dirty="0" smtClean="0">
                <a:solidFill>
                  <a:schemeClr val="bg1"/>
                </a:solidFill>
                <a:latin typeface="Segoe UI Light" panose="020B0502040204020203" pitchFamily="34" charset="0"/>
                <a:cs typeface="Segoe UI Light" panose="020B0502040204020203" pitchFamily="34" charset="0"/>
              </a:rPr>
              <a:t>Module-Based</a:t>
            </a:r>
          </a:p>
          <a:p>
            <a:pPr marL="1004400" lvl="2" indent="-285750">
              <a:buFont typeface="Wingdings" panose="05000000000000000000" pitchFamily="2" charset="2"/>
              <a:buChar char="§"/>
            </a:pPr>
            <a:r>
              <a:rPr lang="en-US" sz="1800" dirty="0" smtClean="0">
                <a:solidFill>
                  <a:schemeClr val="bg1"/>
                </a:solidFill>
                <a:latin typeface="Segoe UI Light" panose="020B0502040204020203" pitchFamily="34" charset="0"/>
                <a:cs typeface="Segoe UI Light" panose="020B0502040204020203" pitchFamily="34" charset="0"/>
              </a:rPr>
              <a:t>Use Import-</a:t>
            </a:r>
            <a:r>
              <a:rPr lang="en-US" sz="1800" dirty="0" err="1" smtClean="0">
                <a:solidFill>
                  <a:schemeClr val="bg1"/>
                </a:solidFill>
                <a:latin typeface="Segoe UI Light" panose="020B0502040204020203" pitchFamily="34" charset="0"/>
                <a:cs typeface="Segoe UI Light" panose="020B0502040204020203" pitchFamily="34" charset="0"/>
              </a:rPr>
              <a:t>ISESnippet</a:t>
            </a:r>
            <a:r>
              <a:rPr lang="en-US" sz="1800" dirty="0" smtClean="0">
                <a:solidFill>
                  <a:schemeClr val="bg1"/>
                </a:solidFill>
                <a:latin typeface="Segoe UI Light" panose="020B0502040204020203" pitchFamily="34" charset="0"/>
                <a:cs typeface="Segoe UI Light" panose="020B0502040204020203" pitchFamily="34" charset="0"/>
              </a:rPr>
              <a:t> –Module </a:t>
            </a:r>
            <a:r>
              <a:rPr lang="en-US" sz="1800" i="1" dirty="0" err="1" smtClean="0">
                <a:solidFill>
                  <a:schemeClr val="bg1"/>
                </a:solidFill>
                <a:latin typeface="Segoe UI Light" panose="020B0502040204020203" pitchFamily="34" charset="0"/>
                <a:cs typeface="Segoe UI Light" panose="020B0502040204020203" pitchFamily="34" charset="0"/>
              </a:rPr>
              <a:t>ModuleName</a:t>
            </a:r>
            <a:r>
              <a:rPr lang="en-US" sz="1800" i="1" dirty="0" smtClean="0">
                <a:solidFill>
                  <a:schemeClr val="bg1"/>
                </a:solidFill>
                <a:latin typeface="Segoe UI Light" panose="020B0502040204020203" pitchFamily="34" charset="0"/>
                <a:cs typeface="Segoe UI Light" panose="020B0502040204020203" pitchFamily="34" charset="0"/>
              </a:rPr>
              <a:t/>
            </a:r>
            <a:br>
              <a:rPr lang="en-US" sz="1800" i="1" dirty="0" smtClean="0">
                <a:solidFill>
                  <a:schemeClr val="bg1"/>
                </a:solidFill>
                <a:latin typeface="Segoe UI Light" panose="020B0502040204020203" pitchFamily="34" charset="0"/>
                <a:cs typeface="Segoe UI Light" panose="020B0502040204020203" pitchFamily="34" charset="0"/>
              </a:rPr>
            </a:br>
            <a:r>
              <a:rPr lang="en-US" sz="1800" i="1" dirty="0" smtClean="0">
                <a:solidFill>
                  <a:schemeClr val="bg1"/>
                </a:solidFill>
                <a:latin typeface="Segoe UI Light" panose="020B0502040204020203" pitchFamily="34" charset="0"/>
                <a:cs typeface="Segoe UI Light" panose="020B0502040204020203" pitchFamily="34" charset="0"/>
              </a:rPr>
              <a:t>Module must already be imported</a:t>
            </a:r>
          </a:p>
          <a:p>
            <a:pPr marL="0" marR="0" lvl="4" indent="0" algn="l" defTabSz="457200" rtl="0" eaLnBrk="1" fontAlgn="auto" latinLnBrk="0" hangingPunct="1">
              <a:lnSpc>
                <a:spcPct val="100000"/>
              </a:lnSpc>
              <a:spcBef>
                <a:spcPts val="0"/>
              </a:spcBef>
              <a:spcAft>
                <a:spcPts val="0"/>
              </a:spcAft>
              <a:buClrTx/>
              <a:buSzTx/>
              <a:buFontTx/>
              <a:buNone/>
              <a:tabLst/>
              <a:defRPr/>
            </a:pPr>
            <a:endParaRPr lang="en-US" sz="1800" i="1" dirty="0" smtClean="0">
              <a:solidFill>
                <a:schemeClr val="bg1"/>
              </a:solidFill>
              <a:latin typeface="Segoe UI Light" panose="020B0502040204020203" pitchFamily="34" charset="0"/>
              <a:cs typeface="Segoe UI Light" panose="020B0502040204020203" pitchFamily="34" charset="0"/>
            </a:endParaRPr>
          </a:p>
          <a:p>
            <a:endParaRPr lang="en-US" noProof="1" smtClean="0"/>
          </a:p>
          <a:p>
            <a:endParaRPr lang="en-US" noProof="1" smtClean="0"/>
          </a:p>
          <a:p>
            <a:r>
              <a:rPr lang="en-US" noProof="1" smtClean="0"/>
              <a:t>http://blogs.msdn.com/b/powershell/archive/2012/06/27/snippets-in-windows-powershell-ise-3-0.aspx</a:t>
            </a:r>
          </a:p>
          <a:p>
            <a:r>
              <a:rPr lang="en-US" noProof="1" smtClean="0"/>
              <a:t>    </a:t>
            </a:r>
          </a:p>
          <a:p>
            <a:r>
              <a:rPr lang="en-US" noProof="1" smtClean="0"/>
              <a:t>A Code Snippet is a saved piece of code in text form. 
The ISE allows you to have snippets in a file so you can insert them in your code when needed. They can be used in the Script and Console panes.
PowerShell ISE offers some predefined snippets (Default Snippets) for the most common structures: comments, loops, conditional expressions, advanced functions.
You can also define your own snippets and import snippets from modules. 
You can see the available snippets from the “Edit” menu, “Start Snippets”, or by pressing  Ctrl+J. 
To define your own snippets, you must use the 3 functions available in the ISE module: New-IseSnippet, Get-IseSnippet and Import-IseSnippet. 
We’ll see them with more detail in the Labs.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218</a:t>
            </a:fld>
            <a:endParaRPr lang="en-US"/>
          </a:p>
        </p:txBody>
      </p:sp>
      <p:sp>
        <p:nvSpPr>
          <p:cNvPr id="10" name="Slide Image Placeholder 9"/>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59443091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219</a:t>
            </a:fld>
            <a:endParaRPr lang="en-US"/>
          </a:p>
        </p:txBody>
      </p:sp>
      <p:sp>
        <p:nvSpPr>
          <p:cNvPr id="10" name="Slide Image Placeholder 9"/>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36025882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You can find an entry “Add-Ons” on the main menu. Inside it, you’ll see a link to the Add-Ons website. There you can find several ready to use Add-Ons and the development guidelines if you want to create one.
The Add-ons menu also contains options for the display layout of the loaded add-ons. Usually they are displayed on the right side pane (the command pane is an add-on loaded by default), but you can move or hide them.   
</a:t>
            </a:r>
          </a:p>
          <a:p>
            <a:r>
              <a:rPr lang="en-US" dirty="0" err="1" smtClean="0"/>
              <a:t>WPF</a:t>
            </a:r>
            <a:r>
              <a:rPr lang="en-US" dirty="0" smtClean="0"/>
              <a:t> – Windows Presentation Foundation
</a:t>
            </a:r>
            <a:endParaRPr lang="de-DE"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558BCD51-6BB4-4404-916E-9FE2BE33A66C}" type="slidenum">
              <a:rPr lang="es-ES" smtClean="0"/>
              <a:pPr/>
              <a:t>220</a:t>
            </a:fld>
            <a:endParaRPr lang="es-E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7260396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221</a:t>
            </a:fld>
            <a:endParaRPr lang="en-US"/>
          </a:p>
        </p:txBody>
      </p:sp>
    </p:spTree>
    <p:extLst>
      <p:ext uri="{BB962C8B-B14F-4D97-AF65-F5344CB8AC3E}">
        <p14:creationId xmlns:p14="http://schemas.microsoft.com/office/powerpoint/2010/main" val="1416524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introduced to </a:t>
            </a:r>
            <a:r>
              <a:rPr lang="en-US" baseline="0" dirty="0" smtClean="0"/>
              <a:t>the scripting feature of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23</a:t>
            </a:fld>
            <a:endParaRPr lang="en-US"/>
          </a:p>
        </p:txBody>
      </p:sp>
    </p:spTree>
    <p:extLst>
      <p:ext uri="{BB962C8B-B14F-4D97-AF65-F5344CB8AC3E}">
        <p14:creationId xmlns:p14="http://schemas.microsoft.com/office/powerpoint/2010/main" val="216756840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51361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dirty="0" smtClean="0"/>
              <a:t>This module includes the following sections:</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1: Beyond Cmdlet Help</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Getting help for PowerShell concepts</a:t>
            </a:r>
          </a:p>
          <a:p>
            <a:pPr marL="644400" lvl="1" indent="-285750" rtl="0" fontAlgn="base">
              <a:buFont typeface="Arial" panose="020B0604020202020204" pitchFamily="34" charset="0"/>
              <a:buChar char="•"/>
            </a:pPr>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Managing the Help System</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Updatable Help</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More Help System Usage</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Using Help</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Comment-based help topics for functions and scripts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223</a:t>
            </a:fld>
            <a:endParaRPr lang="en-US"/>
          </a:p>
        </p:txBody>
      </p:sp>
    </p:spTree>
    <p:extLst>
      <p:ext uri="{BB962C8B-B14F-4D97-AF65-F5344CB8AC3E}">
        <p14:creationId xmlns:p14="http://schemas.microsoft.com/office/powerpoint/2010/main" val="389007415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006974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Get-Help cmdlet to get</a:t>
            </a:r>
            <a:r>
              <a:rPr lang="en-US" baseline="0" dirty="0" smtClean="0"/>
              <a:t> help on concepts in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225</a:t>
            </a:fld>
            <a:endParaRPr lang="en-US"/>
          </a:p>
        </p:txBody>
      </p:sp>
    </p:spTree>
    <p:extLst>
      <p:ext uri="{BB962C8B-B14F-4D97-AF65-F5344CB8AC3E}">
        <p14:creationId xmlns:p14="http://schemas.microsoft.com/office/powerpoint/2010/main" val="350914178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909912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1407652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Manage the updatable help system</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228</a:t>
            </a:fld>
            <a:endParaRPr lang="en-US"/>
          </a:p>
        </p:txBody>
      </p:sp>
    </p:spTree>
    <p:extLst>
      <p:ext uri="{BB962C8B-B14F-4D97-AF65-F5344CB8AC3E}">
        <p14:creationId xmlns:p14="http://schemas.microsoft.com/office/powerpoint/2010/main" val="137559841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cs typeface="Segoe UI Light" panose="020B0502040204020203" pitchFamily="34" charset="0"/>
              </a:rPr>
              <a:t>When running console in v2 mode, Help only available if downloaded already in v4 mode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1BC979-A1C0-4ED2-A678-6D3EBCD72C4B}" type="slidenum">
              <a:rPr lang="es-ES" smtClean="0"/>
              <a:t>229</a:t>
            </a:fld>
            <a:endParaRPr lang="es-E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91421024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6113" y="442913"/>
            <a:ext cx="5673725" cy="3192462"/>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920E16-7E2D-4061-8759-5F8497A7A433}" type="slidenum">
              <a:rPr lang="en-US" smtClean="0"/>
              <a:pPr/>
              <a:t>230</a:t>
            </a:fld>
            <a:endParaRPr lang="en-US" dirty="0"/>
          </a:p>
        </p:txBody>
      </p:sp>
      <p:sp>
        <p:nvSpPr>
          <p:cNvPr id="5" name="Footer Placeholder 4"/>
          <p:cNvSpPr>
            <a:spLocks noGrp="1"/>
          </p:cNvSpPr>
          <p:nvPr>
            <p:ph type="ftr" sz="quarter" idx="11"/>
          </p:nvPr>
        </p:nvSpPr>
        <p:spPr>
          <a:xfrm>
            <a:off x="0" y="8685213"/>
            <a:ext cx="6177776" cy="457200"/>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349207296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3225" y="0"/>
            <a:ext cx="6096000" cy="3429000"/>
          </a:xfrm>
        </p:spPr>
      </p:sp>
      <p:sp>
        <p:nvSpPr>
          <p:cNvPr id="3" name="Notes Placeholder 2"/>
          <p:cNvSpPr>
            <a:spLocks noGrp="1"/>
          </p:cNvSpPr>
          <p:nvPr>
            <p:ph type="body" idx="1"/>
          </p:nvPr>
        </p:nvSpPr>
        <p:spPr>
          <a:xfrm>
            <a:off x="122663" y="3501483"/>
            <a:ext cx="6579220" cy="4956717"/>
          </a:xfrm>
        </p:spPr>
        <p:txBody>
          <a:bodyPr>
            <a:noAutofit/>
          </a:bodyPr>
          <a:lstStyle/>
          <a:p>
            <a:r>
              <a:rPr lang="en-US" dirty="0" smtClean="0">
                <a:latin typeface="SegoeUI"/>
              </a:rPr>
              <a:t>For more info:</a:t>
            </a:r>
          </a:p>
          <a:p>
            <a:r>
              <a:rPr lang="en-US" noProof="1" smtClean="0"/>
              <a:t>Get-help About_Updatable_Help</a:t>
            </a:r>
          </a:p>
          <a:p>
            <a:r>
              <a:rPr lang="en-US" dirty="0" smtClean="0"/>
              <a:t>Get-help Update-Help -Full</a:t>
            </a:r>
          </a:p>
          <a:p>
            <a:pPr marL="171450" indent="-171450">
              <a:buChar char=" "/>
            </a:pPr>
            <a:endParaRPr lang="en-US" dirty="0" smtClean="0">
              <a:latin typeface="SegoeUI"/>
            </a:endParaRPr>
          </a:p>
          <a:p>
            <a:pPr marL="171450" indent="-171450">
              <a:buChar char=" "/>
            </a:pPr>
            <a:r>
              <a:rPr lang="en-US" dirty="0" smtClean="0">
                <a:latin typeface="SegoeUI"/>
              </a:rPr>
              <a:t>PowerShell 4.0 uses the same Help system as previous versions. Help is defined as “Help Objects”, which are physically stored on files. 
But in PowerShell 4.0 these Help files are not static. In fact, they’re not even installed with PowerShell. They can -and should- be updated. You download Help from the Internet. 
This allows installing and updating the Help files only when needed. This is especially useful in Modules, which could get updates more frequently than the basic </a:t>
            </a:r>
            <a:r>
              <a:rPr lang="en-US" dirty="0" err="1" smtClean="0">
                <a:latin typeface="SegoeUI"/>
              </a:rPr>
              <a:t>cmdlets</a:t>
            </a:r>
            <a:r>
              <a:rPr lang="en-US" dirty="0" smtClean="0">
                <a:latin typeface="SegoeUI"/>
              </a:rPr>
              <a:t>.
To download the Help files, you only need to use Update-Help without a –</a:t>
            </a:r>
            <a:r>
              <a:rPr lang="en-US" dirty="0" err="1" smtClean="0">
                <a:latin typeface="SegoeUI"/>
              </a:rPr>
              <a:t>SourcePath</a:t>
            </a:r>
            <a:r>
              <a:rPr lang="en-US" dirty="0" smtClean="0">
                <a:latin typeface="SegoeUI"/>
              </a:rPr>
              <a:t> parameter. It will download Help files from the Microsoft Download Server on the Internet and save them in the right places. 
Running as an administrator (elevated) is mandatory because some Help files are common to all users. 
You can also use the –Force option. Without it, the download is restricted to once a day. This avoids unnecessary traffic if you set this command in the Profile, for example.
For learning and troubleshooting purposes, -Verbose is also useful.
Remember that the old  Get-Help –Online option is still available.
</a:t>
            </a:r>
            <a:endParaRPr lang="en-US" dirty="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pPr/>
              <a:t>231</a:t>
            </a:fld>
            <a:endParaRPr lang="en-U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111711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97583972"/>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9920E16-7E2D-4061-8759-5F8497A7A433}" type="slidenum">
              <a:rPr lang="en-US" smtClean="0"/>
              <a:pPr/>
              <a:t>232</a:t>
            </a:fld>
            <a:endParaRPr lang="en-US" dirty="0"/>
          </a:p>
        </p:txBody>
      </p:sp>
      <p:sp>
        <p:nvSpPr>
          <p:cNvPr id="5" name="Footer Placeholder 4"/>
          <p:cNvSpPr>
            <a:spLocks noGrp="1"/>
          </p:cNvSpPr>
          <p:nvPr>
            <p:ph type="ftr" sz="quarter" idx="11"/>
          </p:nvPr>
        </p:nvSpPr>
        <p:spPr>
          <a:xfrm>
            <a:off x="0" y="8685213"/>
            <a:ext cx="6200078" cy="457200"/>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114568465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indent="0">
              <a:buNone/>
            </a:pPr>
            <a:r>
              <a:rPr lang="en-US" dirty="0" smtClean="0">
                <a:latin typeface="SegoeUI"/>
              </a:rPr>
              <a:t>For more information: </a:t>
            </a:r>
          </a:p>
          <a:p>
            <a:r>
              <a:rPr lang="en-US" noProof="1" smtClean="0"/>
              <a:t>Get-help About_Updatable_Help</a:t>
            </a:r>
          </a:p>
          <a:p>
            <a:r>
              <a:rPr lang="en-US" noProof="1" smtClean="0"/>
              <a:t>Get-help Save-Help -Full</a:t>
            </a:r>
          </a:p>
          <a:p>
            <a:pPr marL="171450" indent="-171450">
              <a:buChar char=" "/>
            </a:pPr>
            <a:endParaRPr lang="en-US" dirty="0" smtClean="0">
              <a:latin typeface="SegoeUI"/>
            </a:endParaRPr>
          </a:p>
          <a:p>
            <a:pPr marL="171450" indent="-171450">
              <a:buChar char=" "/>
            </a:pPr>
            <a:r>
              <a:rPr lang="en-US" dirty="0" smtClean="0">
                <a:latin typeface="SegoeUI"/>
              </a:rPr>
              <a:t>If your computers do not have Internet connectivity, you can still use the Updatable Help System. You only need one PC connected to the Internet.
In this case, you must use the Save-Help </a:t>
            </a:r>
            <a:r>
              <a:rPr lang="en-US" dirty="0" err="1" smtClean="0">
                <a:latin typeface="SegoeUI"/>
              </a:rPr>
              <a:t>cmdlet</a:t>
            </a:r>
            <a:r>
              <a:rPr lang="en-US" dirty="0" smtClean="0">
                <a:latin typeface="SegoeUI"/>
              </a:rPr>
              <a:t> on the PC and specify a destination folder. The Help files will be downloaded there. You can use the –Force and –Verbose options as before. Remember to run this with elevated privileges.
Now all the other computers can get the Help files from this folder (using a share or any other mechanism), by using 
	Update-Help  –</a:t>
            </a:r>
            <a:r>
              <a:rPr lang="en-US" dirty="0" err="1" smtClean="0">
                <a:latin typeface="SegoeUI"/>
              </a:rPr>
              <a:t>SourcePath</a:t>
            </a:r>
            <a:r>
              <a:rPr lang="en-US" dirty="0" smtClean="0">
                <a:latin typeface="SegoeUI"/>
              </a:rPr>
              <a:t> \\Server\SharedFolder
</a:t>
            </a:r>
            <a:endParaRPr lang="en-US" dirty="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pPr/>
              <a:t>233</a:t>
            </a:fld>
            <a:endParaRPr lang="en-U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300550507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71450" indent="-171450">
              <a:buChar char=" "/>
            </a:pPr>
            <a:r>
              <a:rPr lang="en-US" dirty="0" smtClean="0">
                <a:latin typeface="SegoeUI"/>
              </a:rPr>
              <a:t>
The –Module option enables you to update the Help files for a single module. If not given, all loaded modules in the session are updated. 
Using –Module *  updates all modules, even the ones not loaded in the session.
</a:t>
            </a:r>
            <a:endParaRPr lang="en-US" dirty="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pPr/>
              <a:t>234</a:t>
            </a:fld>
            <a:endParaRPr lang="en-U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4220590495"/>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help system</a:t>
            </a:r>
            <a:r>
              <a:rPr lang="en-US" baseline="0" dirty="0" smtClean="0"/>
              <a:t> with the –ShowWindow switch</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235</a:t>
            </a:fld>
            <a:endParaRPr lang="en-US"/>
          </a:p>
        </p:txBody>
      </p:sp>
    </p:spTree>
    <p:extLst>
      <p:ext uri="{BB962C8B-B14F-4D97-AF65-F5344CB8AC3E}">
        <p14:creationId xmlns:p14="http://schemas.microsoft.com/office/powerpoint/2010/main" val="94849840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en-US" noProof="1" smtClean="0">
                <a:latin typeface="SegoeUI"/>
              </a:rPr>
              <a:t>Get-Help has been enhanced in PowerShell 3.0 in several ways.
Let’s start with an easy one. You can use the –ShowWindow option. As always, the cmdlet will get the needed Help Objects, but they will be displayed in a graphical window instead.
Try :
        get-help gps  -ShowWindow
Some limitations :
   1. As always, you can’t Get-Help on several topics at the same time.
   2. Get-Help * will be valid, but the –ShowWindow option will be ignored in that case.
   3. Possible bug : Get-Help Registry (or other provider) with this –ShowWindow option.
More information, see get-help get-help –Full 
</a:t>
            </a:r>
            <a:endParaRPr lang="en-US" dirty="0">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236</a:t>
            </a:fld>
            <a:endParaRPr lang="en-US">
              <a:solidFill>
                <a:prstClr val="black"/>
              </a:solidFill>
            </a:endParaRPr>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15578382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comment-based help topics for functions and scripts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237</a:t>
            </a:fld>
            <a:endParaRPr lang="en-US"/>
          </a:p>
        </p:txBody>
      </p:sp>
    </p:spTree>
    <p:extLst>
      <p:ext uri="{BB962C8B-B14F-4D97-AF65-F5344CB8AC3E}">
        <p14:creationId xmlns:p14="http://schemas.microsoft.com/office/powerpoint/2010/main" val="116560569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1BC979-A1C0-4ED2-A678-6D3EBCD72C4B}" type="slidenum">
              <a:rPr lang="es-ES" smtClean="0"/>
              <a:t>238</a:t>
            </a:fld>
            <a:endParaRPr lang="es-E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12859888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1BC979-A1C0-4ED2-A678-6D3EBCD72C4B}" type="slidenum">
              <a:rPr lang="es-ES" smtClean="0"/>
              <a:t>239</a:t>
            </a:fld>
            <a:endParaRPr lang="es-ES"/>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6034344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0940090"/>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87569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introduced to </a:t>
            </a:r>
            <a:r>
              <a:rPr lang="en-US" baseline="0" dirty="0" smtClean="0"/>
              <a:t>the ISE feature of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25</a:t>
            </a:fld>
            <a:endParaRPr lang="en-US"/>
          </a:p>
        </p:txBody>
      </p:sp>
    </p:spTree>
    <p:extLst>
      <p:ext uri="{BB962C8B-B14F-4D97-AF65-F5344CB8AC3E}">
        <p14:creationId xmlns:p14="http://schemas.microsoft.com/office/powerpoint/2010/main" val="37488117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242</a:t>
            </a:fld>
            <a:endParaRPr lang="en-US"/>
          </a:p>
        </p:txBody>
      </p:sp>
    </p:spTree>
    <p:extLst>
      <p:ext uri="{BB962C8B-B14F-4D97-AF65-F5344CB8AC3E}">
        <p14:creationId xmlns:p14="http://schemas.microsoft.com/office/powerpoint/2010/main" val="417071957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75982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endParaRPr lang="en-US" dirty="0" smtClean="0"/>
          </a:p>
          <a:p>
            <a:pPr rtl="0" fontAlgn="base"/>
            <a:r>
              <a:rPr lang="en-AU" dirty="0" smtClean="0">
                <a:solidFill>
                  <a:schemeClr val="bg1"/>
                </a:solidFill>
                <a:cs typeface="Segoe UI Light" panose="020B0502040204020203" pitchFamily="34" charset="0"/>
              </a:rPr>
              <a:t>Section 1: The Object-Based Shell</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an Object-based Shell?</a:t>
            </a:r>
          </a:p>
          <a:p>
            <a:pPr marL="644400" lvl="1" indent="-285750" rtl="0" fontAlgn="base">
              <a:buFont typeface="Arial" panose="020B0604020202020204" pitchFamily="34" charset="0"/>
              <a:buChar char="•"/>
            </a:pPr>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Objects in PowerShell</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an object in PowerShell?</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Identify PROPERTIES and METHODS for an object</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Identify the TYPE of an object</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Object Models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Where do TYPES come from?</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ISE IntelliSense and Member Completion</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244</a:t>
            </a:fld>
            <a:endParaRPr lang="en-US"/>
          </a:p>
        </p:txBody>
      </p:sp>
    </p:spTree>
    <p:extLst>
      <p:ext uri="{BB962C8B-B14F-4D97-AF65-F5344CB8AC3E}">
        <p14:creationId xmlns:p14="http://schemas.microsoft.com/office/powerpoint/2010/main" val="304630268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411392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cmdlet to discover the properties and methods that are available for a given object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246</a:t>
            </a:fld>
            <a:endParaRPr lang="en-US"/>
          </a:p>
        </p:txBody>
      </p:sp>
    </p:spTree>
    <p:extLst>
      <p:ext uri="{BB962C8B-B14F-4D97-AF65-F5344CB8AC3E}">
        <p14:creationId xmlns:p14="http://schemas.microsoft.com/office/powerpoint/2010/main" val="4372827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Arial" charset="0"/>
              <a:ea typeface="+mn-ea"/>
              <a:cs typeface="+mn-cs"/>
            </a:endParaRPr>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247</a:t>
            </a:fld>
            <a:endParaRPr lang="en-US" dirty="0"/>
          </a:p>
        </p:txBody>
      </p:sp>
    </p:spTree>
    <p:extLst>
      <p:ext uri="{BB962C8B-B14F-4D97-AF65-F5344CB8AC3E}">
        <p14:creationId xmlns:p14="http://schemas.microsoft.com/office/powerpoint/2010/main" val="181099280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Arial" charset="0"/>
                <a:ea typeface="+mn-ea"/>
                <a:cs typeface="+mn-cs"/>
              </a:rPr>
              <a:t>To really understand PowerShell you need to understand objects.  </a:t>
            </a:r>
          </a:p>
          <a:p>
            <a:r>
              <a:rPr lang="en-GB" sz="1200" kern="1200" dirty="0" smtClean="0">
                <a:solidFill>
                  <a:schemeClr val="tx1"/>
                </a:solidFill>
                <a:effectLst/>
                <a:latin typeface="Arial" charset="0"/>
                <a:ea typeface="+mn-ea"/>
                <a:cs typeface="+mn-cs"/>
              </a:rPr>
              <a:t>Objects are simply </a:t>
            </a:r>
            <a:r>
              <a:rPr lang="en-US" sz="1200" kern="1200" dirty="0" smtClean="0">
                <a:solidFill>
                  <a:schemeClr val="tx1"/>
                </a:solidFill>
                <a:effectLst/>
                <a:latin typeface="Arial" charset="0"/>
                <a:ea typeface="+mn-ea"/>
                <a:cs typeface="+mn-cs"/>
              </a:rPr>
              <a:t>a digital representation of something that comprises of some</a:t>
            </a:r>
            <a:r>
              <a:rPr lang="en-GB" sz="1200" kern="1200" dirty="0" smtClean="0">
                <a:solidFill>
                  <a:schemeClr val="tx1"/>
                </a:solidFill>
                <a:effectLst/>
                <a:latin typeface="Arial" charset="0"/>
                <a:ea typeface="+mn-ea"/>
                <a:cs typeface="+mn-cs"/>
              </a:rPr>
              <a:t> parts and</a:t>
            </a:r>
            <a:r>
              <a:rPr lang="en-US" sz="1200" kern="1200" dirty="0" smtClean="0">
                <a:solidFill>
                  <a:schemeClr val="tx1"/>
                </a:solidFill>
                <a:effectLst/>
                <a:latin typeface="Arial" charset="0"/>
                <a:ea typeface="+mn-ea"/>
                <a:cs typeface="+mn-cs"/>
              </a:rPr>
              <a:t> details on how to use these parts</a:t>
            </a:r>
            <a:r>
              <a:rPr lang="en-GB" sz="1200" kern="1200" dirty="0" smtClean="0">
                <a:solidFill>
                  <a:schemeClr val="tx1"/>
                </a:solidFill>
                <a:effectLst/>
                <a:latin typeface="Arial" charset="0"/>
                <a:ea typeface="+mn-ea"/>
                <a:cs typeface="+mn-cs"/>
              </a:rPr>
              <a:t>.  </a:t>
            </a:r>
          </a:p>
          <a:p>
            <a:endParaRPr lang="en-US" sz="1200" kern="120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Think </a:t>
            </a:r>
            <a:r>
              <a:rPr lang="en-GB" sz="1200" kern="1200" dirty="0" smtClean="0">
                <a:solidFill>
                  <a:schemeClr val="tx1"/>
                </a:solidFill>
                <a:effectLst/>
                <a:latin typeface="Arial" charset="0"/>
                <a:ea typeface="+mn-ea"/>
                <a:cs typeface="+mn-cs"/>
              </a:rPr>
              <a:t>of a bike</a:t>
            </a:r>
            <a:r>
              <a:rPr lang="en-US"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I</a:t>
            </a:r>
            <a:r>
              <a:rPr lang="en-GB" sz="1200" kern="1200" dirty="0" smtClean="0">
                <a:solidFill>
                  <a:schemeClr val="tx1"/>
                </a:solidFill>
                <a:effectLst/>
                <a:latin typeface="Arial" charset="0"/>
                <a:ea typeface="+mn-ea"/>
                <a:cs typeface="+mn-cs"/>
              </a:rPr>
              <a:t>t is made of parts: wheels, pedals, frame, handlebars etc.  </a:t>
            </a:r>
          </a:p>
          <a:p>
            <a:r>
              <a:rPr lang="en-GB" sz="1200" kern="1200" dirty="0" smtClean="0">
                <a:solidFill>
                  <a:schemeClr val="tx1"/>
                </a:solidFill>
                <a:effectLst/>
                <a:latin typeface="Arial" charset="0"/>
                <a:ea typeface="+mn-ea"/>
                <a:cs typeface="+mn-cs"/>
              </a:rPr>
              <a:t>We then use this collection of parts as a whole.  </a:t>
            </a:r>
          </a:p>
          <a:p>
            <a:r>
              <a:rPr lang="en-GB" sz="1200" kern="1200" dirty="0" smtClean="0">
                <a:solidFill>
                  <a:schemeClr val="tx1"/>
                </a:solidFill>
                <a:effectLst/>
                <a:latin typeface="Arial" charset="0"/>
                <a:ea typeface="+mn-ea"/>
                <a:cs typeface="+mn-cs"/>
              </a:rPr>
              <a:t>On a bike we can pedal, steer left, steer right and brake.</a:t>
            </a:r>
          </a:p>
          <a:p>
            <a:r>
              <a:rPr lang="en-GB" sz="1200" kern="1200" dirty="0" smtClean="0">
                <a:solidFill>
                  <a:schemeClr val="tx1"/>
                </a:solidFill>
                <a:effectLst/>
                <a:latin typeface="Arial" charset="0"/>
                <a:ea typeface="+mn-ea"/>
                <a:cs typeface="+mn-cs"/>
              </a:rPr>
              <a:t>  </a:t>
            </a:r>
          </a:p>
          <a:p>
            <a:r>
              <a:rPr lang="en-US" sz="1200" kern="1200" dirty="0" smtClean="0">
                <a:solidFill>
                  <a:schemeClr val="tx1"/>
                </a:solidFill>
                <a:effectLst/>
                <a:latin typeface="Arial" charset="0"/>
                <a:ea typeface="+mn-ea"/>
                <a:cs typeface="+mn-cs"/>
              </a:rPr>
              <a:t>The parts are called Properties, whilst t</a:t>
            </a:r>
            <a:r>
              <a:rPr lang="en-GB" sz="1200" kern="1200" dirty="0" smtClean="0">
                <a:solidFill>
                  <a:schemeClr val="tx1"/>
                </a:solidFill>
                <a:effectLst/>
                <a:latin typeface="Arial" charset="0"/>
                <a:ea typeface="+mn-ea"/>
                <a:cs typeface="+mn-cs"/>
              </a:rPr>
              <a:t>he things </a:t>
            </a:r>
            <a:r>
              <a:rPr lang="en-US" sz="1200" kern="1200" dirty="0" smtClean="0">
                <a:solidFill>
                  <a:schemeClr val="tx1"/>
                </a:solidFill>
                <a:effectLst/>
                <a:latin typeface="Arial" charset="0"/>
                <a:ea typeface="+mn-ea"/>
                <a:cs typeface="+mn-cs"/>
              </a:rPr>
              <a:t>that can be done to the</a:t>
            </a:r>
            <a:r>
              <a:rPr lang="en-GB" sz="1200" kern="1200" dirty="0" smtClean="0">
                <a:solidFill>
                  <a:schemeClr val="tx1"/>
                </a:solidFill>
                <a:effectLst/>
                <a:latin typeface="Arial" charset="0"/>
                <a:ea typeface="+mn-ea"/>
                <a:cs typeface="+mn-cs"/>
              </a:rPr>
              <a:t> bike are called its methods.  </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When using objects all things are represented by its properties and methods.</a:t>
            </a:r>
          </a:p>
          <a:p>
            <a:endParaRPr lang="en-GB" sz="1200" kern="1200" dirty="0" smtClean="0">
              <a:solidFill>
                <a:schemeClr val="tx1"/>
              </a:solidFill>
              <a:effectLst/>
              <a:latin typeface="Arial" charset="0"/>
              <a:ea typeface="+mn-ea"/>
              <a:cs typeface="+mn-cs"/>
            </a:endParaRPr>
          </a:p>
          <a:p>
            <a:r>
              <a:rPr lang="en-GB" sz="1200" kern="1200" dirty="0" smtClean="0">
                <a:solidFill>
                  <a:schemeClr val="tx1"/>
                </a:solidFill>
                <a:effectLst/>
                <a:latin typeface="Arial" charset="0"/>
                <a:ea typeface="+mn-ea"/>
                <a:cs typeface="+mn-cs"/>
              </a:rPr>
              <a:t>In PowerShell pretty much everything is an object.  When working with mailboxes, users, processes</a:t>
            </a:r>
            <a:r>
              <a:rPr lang="en-US" sz="1200" kern="1200" dirty="0" smtClean="0">
                <a:solidFill>
                  <a:schemeClr val="tx1"/>
                </a:solidFill>
                <a:effectLst/>
                <a:latin typeface="Arial" charset="0"/>
                <a:ea typeface="+mn-ea"/>
                <a:cs typeface="+mn-cs"/>
              </a:rPr>
              <a:t>,</a:t>
            </a:r>
            <a:r>
              <a:rPr lang="en-GB" sz="1200" kern="1200" dirty="0" smtClean="0">
                <a:solidFill>
                  <a:schemeClr val="tx1"/>
                </a:solidFill>
                <a:effectLst/>
                <a:latin typeface="Arial" charset="0"/>
                <a:ea typeface="+mn-ea"/>
                <a:cs typeface="+mn-cs"/>
              </a:rPr>
              <a:t> event logs or network cards, all are represented as objects and simply comprise of properties and methods. </a:t>
            </a:r>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248</a:t>
            </a:fld>
            <a:endParaRPr lang="en-US" dirty="0"/>
          </a:p>
        </p:txBody>
      </p:sp>
    </p:spTree>
    <p:extLst>
      <p:ext uri="{BB962C8B-B14F-4D97-AF65-F5344CB8AC3E}">
        <p14:creationId xmlns:p14="http://schemas.microsoft.com/office/powerpoint/2010/main" val="153150584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1052071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820961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cmdlet to discover the properties and methods that are available for a given object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251</a:t>
            </a:fld>
            <a:endParaRPr lang="en-US"/>
          </a:p>
        </p:txBody>
      </p:sp>
    </p:spTree>
    <p:extLst>
      <p:ext uri="{BB962C8B-B14F-4D97-AF65-F5344CB8AC3E}">
        <p14:creationId xmlns:p14="http://schemas.microsoft.com/office/powerpoint/2010/main" val="1299745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462528"/>
            <a:ext cx="5486400" cy="5285232"/>
          </a:xfrm>
        </p:spPr>
        <p:txBody>
          <a:bodyPr>
            <a:normAutofit lnSpcReduction="10000"/>
          </a:bodyPr>
          <a:lstStyle/>
          <a:p>
            <a:r>
              <a:rPr lang="en-US" noProof="1" smtClean="0"/>
              <a:t>The PS v4 ISE is divided into 3 main windows called “Panes.” 
</a:t>
            </a:r>
            <a:r>
              <a:rPr lang="en-US" b="1" noProof="1" smtClean="0"/>
              <a:t>The Script Pane  (Upper, left)</a:t>
            </a:r>
          </a:p>
          <a:p>
            <a:r>
              <a:rPr lang="en-US" noProof="1" smtClean="0"/>
              <a:t>This is where you load and build your scripts. It hosts the script editor. It can contain many separate tabs, and each tab can also contain several files. You can create new tabs from the menu : “File”, “New PowerShell Tab”. Then you can open files in the selected tab using File Open, or from the Recent Files. This pane is visible by default but can be hidden, using Ctrl-R or from the menu View, Show Script Pane.
</a:t>
            </a:r>
            <a:r>
              <a:rPr lang="en-US" b="1" noProof="1" smtClean="0"/>
              <a:t>The Console Pane.  (Lower, left)</a:t>
            </a:r>
            <a:r>
              <a:rPr lang="en-US" noProof="1" smtClean="0"/>
              <a:t>
This is where you provide your input (commands) and get the output from them.
In previous ISE versions the console was separated in 2 panes (Command and Output). PS 3.0 merges both in a single pane, behaving like the classical console, making the transition from console to ISE seamless. The Console pane cannot be disabled by menus but can be hidden if covered by the Script Pane, which can be maximized.
</a:t>
            </a:r>
            <a:r>
              <a:rPr lang="en-US" b="1" noProof="1" smtClean="0"/>
              <a:t>The Show-Command Add-On (Right)</a:t>
            </a:r>
            <a:r>
              <a:rPr lang="en-US" noProof="1" smtClean="0"/>
              <a:t>
This pane provides on-screen help. It displays all commands from all installed modules and, with the click of button, imports the module so you can run the command. It allows you to compose commands in a window and then run them or copy them to the clipboard. It can be enabled and disabled by using the menu (View, Show Command Add-on).
The layout of these 3 windows can be changed from the view menu. See the entries described with the hotkeys (Ctrl-1,Ctrl-2,Ctrl-3). There’s also a toolbar that can be hidden from the View menu. The menu is always visible. All Panes have a vertical scrollbar. There is no more need for the </a:t>
            </a:r>
            <a:r>
              <a:rPr lang="en-US" b="1" noProof="1" smtClean="0"/>
              <a:t>| out-host –Paging</a:t>
            </a:r>
            <a:r>
              <a:rPr lang="en-US" noProof="1" smtClean="0"/>
              <a:t> option.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26</a:t>
            </a:fld>
            <a:endParaRPr lang="en-US"/>
          </a:p>
        </p:txBody>
      </p:sp>
      <p:sp>
        <p:nvSpPr>
          <p:cNvPr id="10" name="Slide Image Placeholder 9"/>
          <p:cNvSpPr>
            <a:spLocks noGrp="1" noRot="1" noChangeAspect="1"/>
          </p:cNvSpPr>
          <p:nvPr>
            <p:ph type="sldImg"/>
          </p:nvPr>
        </p:nvSpPr>
        <p:spPr>
          <a:xfrm>
            <a:off x="636588" y="350838"/>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645772054"/>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279468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043055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5846721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351902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10607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37901596"/>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55738716"/>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cmdlet to identify the type of object</a:t>
            </a:r>
          </a:p>
          <a:p>
            <a:pPr marL="171450" indent="-171450">
              <a:buFont typeface="Arial" panose="020B0604020202020204" pitchFamily="34" charset="0"/>
              <a:buChar char="•"/>
            </a:pPr>
            <a:r>
              <a:rPr lang="en-US" dirty="0" smtClean="0"/>
              <a:t>Use a method to identify the type of object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260</a:t>
            </a:fld>
            <a:endParaRPr lang="en-US"/>
          </a:p>
        </p:txBody>
      </p:sp>
    </p:spTree>
    <p:extLst>
      <p:ext uri="{BB962C8B-B14F-4D97-AF65-F5344CB8AC3E}">
        <p14:creationId xmlns:p14="http://schemas.microsoft.com/office/powerpoint/2010/main" val="421667450"/>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538742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7462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introduced to </a:t>
            </a:r>
            <a:r>
              <a:rPr lang="en-US" baseline="0" dirty="0" smtClean="0"/>
              <a:t>the web access feature of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27</a:t>
            </a:fld>
            <a:endParaRPr lang="en-US"/>
          </a:p>
        </p:txBody>
      </p:sp>
    </p:spTree>
    <p:extLst>
      <p:ext uri="{BB962C8B-B14F-4D97-AF65-F5344CB8AC3E}">
        <p14:creationId xmlns:p14="http://schemas.microsoft.com/office/powerpoint/2010/main" val="41706706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where classes</a:t>
            </a:r>
            <a:r>
              <a:rPr lang="en-US" baseline="0" dirty="0" smtClean="0"/>
              <a:t> come from</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263</a:t>
            </a:fld>
            <a:endParaRPr lang="en-US"/>
          </a:p>
        </p:txBody>
      </p:sp>
    </p:spTree>
    <p:extLst>
      <p:ext uri="{BB962C8B-B14F-4D97-AF65-F5344CB8AC3E}">
        <p14:creationId xmlns:p14="http://schemas.microsoft.com/office/powerpoint/2010/main" val="1625463832"/>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851352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860094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ISE member completion</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266</a:t>
            </a:fld>
            <a:endParaRPr lang="en-US"/>
          </a:p>
        </p:txBody>
      </p:sp>
    </p:spTree>
    <p:extLst>
      <p:ext uri="{BB962C8B-B14F-4D97-AF65-F5344CB8AC3E}">
        <p14:creationId xmlns:p14="http://schemas.microsoft.com/office/powerpoint/2010/main" val="319759571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noProof="1" smtClean="0"/>
              <a:t>
</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3EBD503-35D4-44A8-8587-AEC2C404BB90}" type="slidenum">
              <a:rPr lang="en-US" smtClean="0"/>
              <a:pPr/>
              <a:t>267</a:t>
            </a:fld>
            <a:endParaRPr lang="en-US"/>
          </a:p>
        </p:txBody>
      </p:sp>
      <p:sp>
        <p:nvSpPr>
          <p:cNvPr id="7" name="Slide Image Placeholder 6"/>
          <p:cNvSpPr>
            <a:spLocks noGrp="1" noRot="1" noChangeAspect="1"/>
          </p:cNvSpPr>
          <p:nvPr>
            <p:ph type="sldImg"/>
          </p:nvPr>
        </p:nvSpPr>
        <p:spPr>
          <a:xfrm>
            <a:off x="685800" y="11430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1346516350"/>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268</a:t>
            </a:fld>
            <a:endParaRPr lang="en-US"/>
          </a:p>
        </p:txBody>
      </p:sp>
    </p:spTree>
    <p:extLst>
      <p:ext uri="{BB962C8B-B14F-4D97-AF65-F5344CB8AC3E}">
        <p14:creationId xmlns:p14="http://schemas.microsoft.com/office/powerpoint/2010/main" val="222071698"/>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337958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baseline="0" dirty="0" smtClean="0"/>
          </a:p>
          <a:p>
            <a:pPr rtl="0" fontAlgn="base"/>
            <a:r>
              <a:rPr lang="en-AU" dirty="0" smtClean="0">
                <a:solidFill>
                  <a:schemeClr val="bg1"/>
                </a:solidFill>
                <a:cs typeface="Segoe UI Light" panose="020B0502040204020203" pitchFamily="34" charset="0"/>
              </a:rPr>
              <a:t>Section 1: Comparison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Comparison Operators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Logical</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Logical Operators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Range</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Range Operators</a:t>
            </a:r>
          </a:p>
          <a:p>
            <a:pPr marL="644400" lvl="1" indent="-285750" rtl="0" fontAlgn="base">
              <a:spcBef>
                <a:spcPts val="300"/>
              </a:spcBef>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Numeric Multipliers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Numeric Multipliers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270</a:t>
            </a:fld>
            <a:endParaRPr lang="en-US"/>
          </a:p>
        </p:txBody>
      </p:sp>
    </p:spTree>
    <p:extLst>
      <p:ext uri="{BB962C8B-B14F-4D97-AF65-F5344CB8AC3E}">
        <p14:creationId xmlns:p14="http://schemas.microsoft.com/office/powerpoint/2010/main" val="400765746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355106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understand comparison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272</a:t>
            </a:fld>
            <a:endParaRPr lang="en-US"/>
          </a:p>
        </p:txBody>
      </p:sp>
    </p:spTree>
    <p:extLst>
      <p:ext uri="{BB962C8B-B14F-4D97-AF65-F5344CB8AC3E}">
        <p14:creationId xmlns:p14="http://schemas.microsoft.com/office/powerpoint/2010/main" val="103422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introduced to </a:t>
            </a:r>
            <a:r>
              <a:rPr lang="en-US" baseline="0" dirty="0" smtClean="0"/>
              <a:t>the web access feature of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28</a:t>
            </a:fld>
            <a:endParaRPr lang="en-US"/>
          </a:p>
        </p:txBody>
      </p:sp>
    </p:spTree>
    <p:extLst>
      <p:ext uri="{BB962C8B-B14F-4D97-AF65-F5344CB8AC3E}">
        <p14:creationId xmlns:p14="http://schemas.microsoft.com/office/powerpoint/2010/main" val="2132054168"/>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t>Always returns Boolean if scalar input, matches if collection input</a:t>
            </a:r>
          </a:p>
          <a:p>
            <a:endParaRPr lang="en-US" dirty="0"/>
          </a:p>
        </p:txBody>
      </p:sp>
    </p:spTree>
    <p:extLst>
      <p:ext uri="{BB962C8B-B14F-4D97-AF65-F5344CB8AC3E}">
        <p14:creationId xmlns:p14="http://schemas.microsoft.com/office/powerpoint/2010/main" val="260241593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510658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0550114"/>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029333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3962038"/>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331748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16665887"/>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100276"/>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5570274"/>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8915400"/>
            <a:ext cx="4572000" cy="314033"/>
          </a:xfrm>
          <a:prstGeom prst="rect">
            <a:avLst/>
          </a:prstGeom>
        </p:spPr>
        <p:txBody>
          <a:bodyPr/>
          <a:lstStyle/>
          <a:p>
            <a:r>
              <a:rPr lang="en-US" dirty="0"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282</a:t>
            </a:fld>
            <a:endParaRPr lang="en-US" dirty="0"/>
          </a:p>
        </p:txBody>
      </p:sp>
      <p:sp>
        <p:nvSpPr>
          <p:cNvPr id="8" name="Slide Image Placeholder 7"/>
          <p:cNvSpPr>
            <a:spLocks noGrp="1" noRot="1" noChangeAspect="1"/>
          </p:cNvSpPr>
          <p:nvPr>
            <p:ph type="sldImg"/>
          </p:nvPr>
        </p:nvSpPr>
        <p:spPr>
          <a:xfrm>
            <a:off x="923925" y="619125"/>
            <a:ext cx="5162550" cy="2905125"/>
          </a:xfrm>
        </p:spPr>
      </p:sp>
      <p:sp>
        <p:nvSpPr>
          <p:cNvPr id="9" name="Notes Placeholder 8"/>
          <p:cNvSpPr>
            <a:spLocks noGrp="1"/>
          </p:cNvSpPr>
          <p:nvPr>
            <p:ph type="body" idx="1"/>
          </p:nvPr>
        </p:nvSpPr>
        <p:spPr>
          <a:xfrm>
            <a:off x="701040" y="3810000"/>
            <a:ext cx="5608320" cy="4724400"/>
          </a:xfrm>
        </p:spPr>
        <p:txBody>
          <a:bodyPr/>
          <a:lstStyle/>
          <a:p>
            <a:endParaRPr lang="en-US"/>
          </a:p>
        </p:txBody>
      </p:sp>
    </p:spTree>
    <p:extLst>
      <p:ext uri="{BB962C8B-B14F-4D97-AF65-F5344CB8AC3E}">
        <p14:creationId xmlns:p14="http://schemas.microsoft.com/office/powerpoint/2010/main" val="1675793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29</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949616216"/>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a:xfrm>
            <a:off x="0" y="8915400"/>
            <a:ext cx="4572000" cy="314033"/>
          </a:xfrm>
          <a:prstGeom prst="rect">
            <a:avLst/>
          </a:prstGeom>
        </p:spPr>
        <p:txBody>
          <a:bodyPr/>
          <a:lstStyle/>
          <a:p>
            <a:r>
              <a:rPr lang="en-US" dirty="0"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283</a:t>
            </a:fld>
            <a:endParaRPr lang="en-US" dirty="0"/>
          </a:p>
        </p:txBody>
      </p:sp>
      <p:sp>
        <p:nvSpPr>
          <p:cNvPr id="8" name="Slide Image Placeholder 7"/>
          <p:cNvSpPr>
            <a:spLocks noGrp="1" noRot="1" noChangeAspect="1"/>
          </p:cNvSpPr>
          <p:nvPr>
            <p:ph type="sldImg"/>
          </p:nvPr>
        </p:nvSpPr>
        <p:spPr>
          <a:xfrm>
            <a:off x="923925" y="619125"/>
            <a:ext cx="5162550" cy="2905125"/>
          </a:xfrm>
        </p:spPr>
      </p:sp>
      <p:sp>
        <p:nvSpPr>
          <p:cNvPr id="9" name="Notes Placeholder 8"/>
          <p:cNvSpPr>
            <a:spLocks noGrp="1"/>
          </p:cNvSpPr>
          <p:nvPr>
            <p:ph type="body" idx="1"/>
          </p:nvPr>
        </p:nvSpPr>
        <p:spPr>
          <a:xfrm>
            <a:off x="701040" y="3810000"/>
            <a:ext cx="5608320" cy="4724400"/>
          </a:xfrm>
        </p:spPr>
        <p:txBody>
          <a:bodyPr/>
          <a:lstStyle/>
          <a:p>
            <a:endParaRPr lang="en-US"/>
          </a:p>
        </p:txBody>
      </p:sp>
    </p:spTree>
    <p:extLst>
      <p:ext uri="{BB962C8B-B14F-4D97-AF65-F5344CB8AC3E}">
        <p14:creationId xmlns:p14="http://schemas.microsoft.com/office/powerpoint/2010/main" val="423560294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3160412"/>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understand logical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285</a:t>
            </a:fld>
            <a:endParaRPr lang="en-US"/>
          </a:p>
        </p:txBody>
      </p:sp>
    </p:spTree>
    <p:extLst>
      <p:ext uri="{BB962C8B-B14F-4D97-AF65-F5344CB8AC3E}">
        <p14:creationId xmlns:p14="http://schemas.microsoft.com/office/powerpoint/2010/main" val="2701421013"/>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5909879"/>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148045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understand range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288</a:t>
            </a:fld>
            <a:endParaRPr lang="en-US"/>
          </a:p>
        </p:txBody>
      </p:sp>
    </p:spTree>
    <p:extLst>
      <p:ext uri="{BB962C8B-B14F-4D97-AF65-F5344CB8AC3E}">
        <p14:creationId xmlns:p14="http://schemas.microsoft.com/office/powerpoint/2010/main" val="3166281877"/>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419777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9705749"/>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5868"/>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understand numeric multipliers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292</a:t>
            </a:fld>
            <a:endParaRPr lang="en-US"/>
          </a:p>
        </p:txBody>
      </p:sp>
    </p:spTree>
    <p:extLst>
      <p:ext uri="{BB962C8B-B14F-4D97-AF65-F5344CB8AC3E}">
        <p14:creationId xmlns:p14="http://schemas.microsoft.com/office/powerpoint/2010/main" val="21583748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Provides access to PowerShell from anywhere</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Gateway hosted on Perimeter network</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Gateway can also be hosted on internal network for internal browser-based access</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Cross-platform support:  such as Firefox, Safari, Chrome, Unix, Linux, OSX </a:t>
            </a:r>
            <a:br>
              <a:rPr lang="en-US" dirty="0" smtClean="0">
                <a:solidFill>
                  <a:schemeClr val="bg1"/>
                </a:solidFill>
                <a:cs typeface="Segoe UI Light" panose="020B0502040204020203" pitchFamily="34" charset="0"/>
              </a:rPr>
            </a:br>
            <a:r>
              <a:rPr lang="en-US" dirty="0" smtClean="0">
                <a:solidFill>
                  <a:schemeClr val="bg1"/>
                </a:solidFill>
                <a:cs typeface="Segoe UI Light" panose="020B0502040204020203" pitchFamily="34" charset="0"/>
              </a:rPr>
              <a:t>(anything that talks HTTPS)</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Included with Server 2012 at no extra cost or license</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PSWA role can only be installed on Server 2012</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Automatically installs and configures IIS 8.0 Web Role</a:t>
            </a:r>
          </a:p>
          <a:p>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30</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110871571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861648"/>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294</a:t>
            </a:fld>
            <a:endParaRPr lang="en-US"/>
          </a:p>
        </p:txBody>
      </p:sp>
    </p:spTree>
    <p:extLst>
      <p:ext uri="{BB962C8B-B14F-4D97-AF65-F5344CB8AC3E}">
        <p14:creationId xmlns:p14="http://schemas.microsoft.com/office/powerpoint/2010/main" val="2287578419"/>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208444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endParaRPr lang="en-US" dirty="0" smtClean="0"/>
          </a:p>
          <a:p>
            <a:pPr rtl="0" fontAlgn="base"/>
            <a:r>
              <a:rPr lang="en-AU" dirty="0" smtClean="0">
                <a:solidFill>
                  <a:schemeClr val="bg1"/>
                </a:solidFill>
                <a:cs typeface="Segoe UI Light" panose="020B0502040204020203" pitchFamily="34" charset="0"/>
              </a:rPr>
              <a:t>Section 1: Pipeline Objects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Pipeline Variable</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Pipeline Cmdlets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More *-Object Cmdlets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Pipeline Processing</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Begin, Process and End Blocks</a:t>
            </a:r>
          </a:p>
          <a:p>
            <a:pPr marL="644400" lvl="1" indent="-285750" rtl="0" fontAlgn="base">
              <a:spcBef>
                <a:spcPts val="300"/>
              </a:spcBef>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Cmdlet Parameter Pipeline Input</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Two ways to accept pipeline input</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296</a:t>
            </a:fld>
            <a:endParaRPr lang="en-US"/>
          </a:p>
        </p:txBody>
      </p:sp>
    </p:spTree>
    <p:extLst>
      <p:ext uri="{BB962C8B-B14F-4D97-AF65-F5344CB8AC3E}">
        <p14:creationId xmlns:p14="http://schemas.microsoft.com/office/powerpoint/2010/main" val="216545485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531952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the pipeline variable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298</a:t>
            </a:fld>
            <a:endParaRPr lang="en-US"/>
          </a:p>
        </p:txBody>
      </p:sp>
    </p:spTree>
    <p:extLst>
      <p:ext uri="{BB962C8B-B14F-4D97-AF65-F5344CB8AC3E}">
        <p14:creationId xmlns:p14="http://schemas.microsoft.com/office/powerpoint/2010/main" val="184859672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a:ea typeface="+mn-ea"/>
                <a:cs typeface="+mn-cs"/>
              </a:rPr>
              <a:t>The </a:t>
            </a:r>
            <a:r>
              <a:rPr lang="en-US" sz="1200" kern="1200" dirty="0" err="1" smtClean="0">
                <a:solidFill>
                  <a:schemeClr val="tx1"/>
                </a:solidFill>
                <a:effectLst/>
                <a:latin typeface="Segoe UI Light"/>
                <a:ea typeface="+mn-ea"/>
                <a:cs typeface="+mn-cs"/>
              </a:rPr>
              <a:t>PipelineVariable</a:t>
            </a:r>
            <a:r>
              <a:rPr lang="en-US" sz="1200" kern="1200" dirty="0" smtClean="0">
                <a:solidFill>
                  <a:schemeClr val="tx1"/>
                </a:solidFill>
                <a:effectLst/>
                <a:latin typeface="Segoe UI Light"/>
                <a:ea typeface="+mn-ea"/>
                <a:cs typeface="+mn-cs"/>
              </a:rPr>
              <a:t> parameter is a new common parameter for PSv4.</a:t>
            </a:r>
            <a:endParaRPr lang="en-US" dirty="0"/>
          </a:p>
        </p:txBody>
      </p:sp>
    </p:spTree>
    <p:extLst>
      <p:ext uri="{BB962C8B-B14F-4D97-AF65-F5344CB8AC3E}">
        <p14:creationId xmlns:p14="http://schemas.microsoft.com/office/powerpoint/2010/main" val="154189643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more object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300</a:t>
            </a:fld>
            <a:endParaRPr lang="en-US"/>
          </a:p>
        </p:txBody>
      </p:sp>
    </p:spTree>
    <p:extLst>
      <p:ext uri="{BB962C8B-B14F-4D97-AF65-F5344CB8AC3E}">
        <p14:creationId xmlns:p14="http://schemas.microsoft.com/office/powerpoint/2010/main" val="135428752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2546086"/>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3810000"/>
            <a:ext cx="5608320" cy="4800600"/>
          </a:xfrm>
        </p:spPr>
        <p:txBody>
          <a:bodyPr/>
          <a:lstStyle/>
          <a:p>
            <a:endParaRPr lang="es-ES" dirty="0" smtClean="0"/>
          </a:p>
          <a:p>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302</a:t>
            </a:fld>
            <a:endParaRPr lang="en-US" dirty="0"/>
          </a:p>
        </p:txBody>
      </p:sp>
      <p:sp>
        <p:nvSpPr>
          <p:cNvPr id="9" name="Slide Image Placeholder 8"/>
          <p:cNvSpPr>
            <a:spLocks noGrp="1" noRot="1" noChangeAspect="1"/>
          </p:cNvSpPr>
          <p:nvPr>
            <p:ph type="sldImg"/>
          </p:nvPr>
        </p:nvSpPr>
        <p:spPr>
          <a:xfrm>
            <a:off x="923925" y="619125"/>
            <a:ext cx="5162550" cy="2905125"/>
          </a:xfrm>
        </p:spPr>
      </p:sp>
    </p:spTree>
    <p:extLst>
      <p:ext uri="{BB962C8B-B14F-4D97-AF65-F5344CB8AC3E}">
        <p14:creationId xmlns:p14="http://schemas.microsoft.com/office/powerpoint/2010/main" val="396707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marL="174708" indent="-174708" defTabSz="931774">
              <a:buFont typeface="Arial" pitchFamily="34" charset="0"/>
              <a:buChar char="•"/>
              <a:defRPr/>
            </a:pPr>
            <a:endParaRPr lang="en-US" dirty="0" smtClean="0"/>
          </a:p>
          <a:p>
            <a:pPr marL="174708" indent="-174708" defTabSz="931774">
              <a:buFont typeface="Arial" pitchFamily="34" charset="0"/>
              <a:buChar char="•"/>
              <a:defRPr/>
            </a:pPr>
            <a:endParaRPr lang="en-US" dirty="0" smtClean="0"/>
          </a:p>
          <a:p>
            <a:endParaRPr lang="en-US" dirty="0"/>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dirty="0" smtClean="0"/>
              <a:t>© 2011 Microsoft Corporation    	Microsoft Confidential</a:t>
            </a:r>
            <a:endParaRPr lang="en-US" dirty="0"/>
          </a:p>
        </p:txBody>
      </p:sp>
    </p:spTree>
    <p:extLst>
      <p:ext uri="{BB962C8B-B14F-4D97-AF65-F5344CB8AC3E}">
        <p14:creationId xmlns:p14="http://schemas.microsoft.com/office/powerpoint/2010/main" val="183243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31</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131775943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9241877"/>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100" dirty="0" smtClean="0"/>
              <a:t>Where-Object uses a very well defined (and strict) syntax in PS 2.0.
You must provide a single parameter for the condition. It must be a </a:t>
            </a:r>
            <a:r>
              <a:rPr lang="en-US" sz="1100" dirty="0" err="1" smtClean="0"/>
              <a:t>Scriptblock</a:t>
            </a:r>
            <a:r>
              <a:rPr lang="en-US" sz="1100" dirty="0" smtClean="0"/>
              <a:t>, the code included between the curly braces {}. The parameter name (-</a:t>
            </a:r>
            <a:r>
              <a:rPr lang="en-US" sz="1100" dirty="0" err="1" smtClean="0"/>
              <a:t>FilterScript</a:t>
            </a:r>
            <a:r>
              <a:rPr lang="en-US" sz="1100" dirty="0" smtClean="0"/>
              <a:t>) is optional and generally not provided.</a:t>
            </a:r>
          </a:p>
          <a:p>
            <a:r>
              <a:rPr lang="en-US" sz="1100" dirty="0" smtClean="0"/>
              <a:t>
The </a:t>
            </a:r>
            <a:r>
              <a:rPr lang="en-US" sz="1100" dirty="0" err="1" smtClean="0"/>
              <a:t>scriptblock</a:t>
            </a:r>
            <a:r>
              <a:rPr lang="en-US" sz="1100" dirty="0" smtClean="0"/>
              <a:t> is run for each object. If the condition you provided is evaluated to $True, and only in that case, the full object will survive in the pipeline. The script block can refer to the full object by using the reserved variable name $_.  Of course, you can get all its properties and set complex filters based on them.</a:t>
            </a:r>
          </a:p>
          <a:p>
            <a:r>
              <a:rPr lang="en-US" sz="1100" dirty="0" smtClean="0"/>
              <a:t>
However, PS 3.0 offers new possibilities. Where-Object offers more parameters, allowing simpler operators for common filtering scenarios. This greatly simplifies the syntax, especially removing the need to use the full </a:t>
            </a:r>
            <a:r>
              <a:rPr lang="en-US" sz="1100" dirty="0" err="1" smtClean="0"/>
              <a:t>scriptblock</a:t>
            </a:r>
            <a:r>
              <a:rPr lang="en-US" sz="1100" dirty="0" smtClean="0"/>
              <a:t>, the curly braces, and even the reference to the $_ variable.</a:t>
            </a:r>
          </a:p>
          <a:p>
            <a:endParaRPr lang="en-US" sz="1100" dirty="0" smtClean="0"/>
          </a:p>
          <a:p>
            <a:r>
              <a:rPr lang="en-US" sz="1100" dirty="0" smtClean="0"/>
              <a:t>Most of the available comparison operators are now implemented as a new parameter in Where-Object. One important improvement is that the parameter name is exactly the same as the operator, as for example in –GT.</a:t>
            </a:r>
          </a:p>
          <a:p>
            <a:r>
              <a:rPr lang="en-US" sz="1100" dirty="0" smtClean="0"/>
              <a:t> 
You can continue to use the PS 2.0 syntax. You still need it in several scenarios.</a:t>
            </a:r>
            <a:r>
              <a:rPr lang="en-US" dirty="0" smtClean="0"/>
              <a:t>
</a:t>
            </a:r>
            <a:endParaRPr lang="en-US" dirty="0"/>
          </a:p>
        </p:txBody>
      </p:sp>
      <p:sp>
        <p:nvSpPr>
          <p:cNvPr id="4" name="Slide Number Placeholder 3"/>
          <p:cNvSpPr>
            <a:spLocks noGrp="1"/>
          </p:cNvSpPr>
          <p:nvPr>
            <p:ph type="sldNum" sz="quarter" idx="10"/>
          </p:nvPr>
        </p:nvSpPr>
        <p:spPr>
          <a:xfrm>
            <a:off x="3978132" y="8842029"/>
            <a:ext cx="3043343" cy="465455"/>
          </a:xfrm>
          <a:prstGeom prst="rect">
            <a:avLst/>
          </a:prstGeom>
        </p:spPr>
        <p:txBody>
          <a:bodyPr/>
          <a:lstStyle/>
          <a:p>
            <a:fld id="{73EBD503-35D4-44A8-8587-AEC2C404BB90}" type="slidenum">
              <a:rPr lang="en-US" smtClean="0"/>
              <a:pPr/>
              <a:t>304</a:t>
            </a:fld>
            <a:endParaRPr lang="en-US"/>
          </a:p>
        </p:txBody>
      </p:sp>
      <p:sp>
        <p:nvSpPr>
          <p:cNvPr id="7" name="Slide Image Placeholder 6"/>
          <p:cNvSpPr>
            <a:spLocks noGrp="1" noRot="1" noChangeAspect="1"/>
          </p:cNvSpPr>
          <p:nvPr>
            <p:ph type="sldImg"/>
          </p:nvPr>
        </p:nvSpPr>
        <p:spPr/>
      </p:sp>
      <p:sp>
        <p:nvSpPr>
          <p:cNvPr id="5" name="Footer Placeholder 4"/>
          <p:cNvSpPr>
            <a:spLocks noGrp="1"/>
          </p:cNvSpPr>
          <p:nvPr>
            <p:ph type="ftr" sz="quarter" idx="4"/>
          </p:nvPr>
        </p:nvSpPr>
        <p:spPr>
          <a:xfrm>
            <a:off x="0" y="8842029"/>
            <a:ext cx="6287911" cy="465455"/>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2446321823"/>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195442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701040" y="3810000"/>
            <a:ext cx="5608320" cy="4800600"/>
          </a:xfrm>
        </p:spPr>
        <p:txBody>
          <a:bodyPr/>
          <a:lstStyle/>
          <a:p>
            <a:endParaRPr lang="es-ES" dirty="0" smtClean="0"/>
          </a:p>
          <a:p>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306</a:t>
            </a:fld>
            <a:endParaRPr lang="en-US" dirty="0"/>
          </a:p>
        </p:txBody>
      </p:sp>
      <p:sp>
        <p:nvSpPr>
          <p:cNvPr id="9" name="Slide Image Placeholder 8"/>
          <p:cNvSpPr>
            <a:spLocks noGrp="1" noRot="1" noChangeAspect="1"/>
          </p:cNvSpPr>
          <p:nvPr>
            <p:ph type="sldImg"/>
          </p:nvPr>
        </p:nvSpPr>
        <p:spPr>
          <a:xfrm>
            <a:off x="923925" y="619125"/>
            <a:ext cx="5162550" cy="2905125"/>
          </a:xfrm>
        </p:spPr>
      </p:sp>
    </p:spTree>
    <p:extLst>
      <p:ext uri="{BB962C8B-B14F-4D97-AF65-F5344CB8AC3E}">
        <p14:creationId xmlns:p14="http://schemas.microsoft.com/office/powerpoint/2010/main" val="954318456"/>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a:t>
            </a:r>
            <a:r>
              <a:rPr lang="en-US" baseline="0" dirty="0" smtClean="0"/>
              <a:t> </a:t>
            </a:r>
            <a:r>
              <a:rPr lang="en-US" baseline="0" dirty="0" err="1" smtClean="0"/>
              <a:t>ForEach</a:t>
            </a:r>
            <a:r>
              <a:rPr lang="en-US" baseline="0" dirty="0" smtClean="0"/>
              <a:t>-Object Begin, Process and End blocks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307</a:t>
            </a:fld>
            <a:endParaRPr lang="en-US"/>
          </a:p>
        </p:txBody>
      </p:sp>
    </p:spTree>
    <p:extLst>
      <p:ext uri="{BB962C8B-B14F-4D97-AF65-F5344CB8AC3E}">
        <p14:creationId xmlns:p14="http://schemas.microsoft.com/office/powerpoint/2010/main" val="1885174298"/>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parameters of</a:t>
            </a:r>
            <a:r>
              <a:rPr lang="en-US" baseline="0" dirty="0" smtClean="0"/>
              <a:t> </a:t>
            </a:r>
            <a:r>
              <a:rPr lang="en-US" baseline="0" dirty="0" err="1" smtClean="0"/>
              <a:t>ForEach</a:t>
            </a:r>
            <a:r>
              <a:rPr lang="en-US" baseline="0" dirty="0" smtClean="0"/>
              <a:t>-Object have existed since at least PSv2.</a:t>
            </a:r>
            <a:endParaRPr lang="en-US" dirty="0"/>
          </a:p>
        </p:txBody>
      </p:sp>
    </p:spTree>
    <p:extLst>
      <p:ext uri="{BB962C8B-B14F-4D97-AF65-F5344CB8AC3E}">
        <p14:creationId xmlns:p14="http://schemas.microsoft.com/office/powerpoint/2010/main" val="1798505459"/>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parameters of</a:t>
            </a:r>
            <a:r>
              <a:rPr lang="en-US" baseline="0" dirty="0" smtClean="0"/>
              <a:t> </a:t>
            </a:r>
            <a:r>
              <a:rPr lang="en-US" baseline="0" dirty="0" err="1" smtClean="0"/>
              <a:t>ForEach</a:t>
            </a:r>
            <a:r>
              <a:rPr lang="en-US" baseline="0" dirty="0" smtClean="0"/>
              <a:t>-Object have existed since at least PSv2.</a:t>
            </a:r>
            <a:endParaRPr lang="en-US" dirty="0"/>
          </a:p>
        </p:txBody>
      </p:sp>
    </p:spTree>
    <p:extLst>
      <p:ext uri="{BB962C8B-B14F-4D97-AF65-F5344CB8AC3E}">
        <p14:creationId xmlns:p14="http://schemas.microsoft.com/office/powerpoint/2010/main" val="3103176229"/>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parameters of</a:t>
            </a:r>
            <a:r>
              <a:rPr lang="en-US" baseline="0" dirty="0" smtClean="0"/>
              <a:t> </a:t>
            </a:r>
            <a:r>
              <a:rPr lang="en-US" baseline="0" dirty="0" err="1" smtClean="0"/>
              <a:t>ForEach</a:t>
            </a:r>
            <a:r>
              <a:rPr lang="en-US" baseline="0" dirty="0" smtClean="0"/>
              <a:t>-Object have existed since at least PSv2.</a:t>
            </a:r>
            <a:endParaRPr lang="en-US" dirty="0" smtClean="0"/>
          </a:p>
          <a:p>
            <a:endParaRPr lang="en-US" dirty="0"/>
          </a:p>
        </p:txBody>
      </p:sp>
    </p:spTree>
    <p:extLst>
      <p:ext uri="{BB962C8B-B14F-4D97-AF65-F5344CB8AC3E}">
        <p14:creationId xmlns:p14="http://schemas.microsoft.com/office/powerpoint/2010/main" val="285256321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These parameters of</a:t>
            </a:r>
            <a:r>
              <a:rPr lang="en-US" baseline="0" dirty="0" smtClean="0"/>
              <a:t> </a:t>
            </a:r>
            <a:r>
              <a:rPr lang="en-US" baseline="0" dirty="0" err="1" smtClean="0"/>
              <a:t>ForEach</a:t>
            </a:r>
            <a:r>
              <a:rPr lang="en-US" baseline="0" dirty="0" smtClean="0"/>
              <a:t>-Object have existed since at least PSv2.</a:t>
            </a:r>
            <a:endParaRPr lang="en-US" dirty="0" smtClean="0"/>
          </a:p>
          <a:p>
            <a:endParaRPr lang="en-US" dirty="0"/>
          </a:p>
        </p:txBody>
      </p:sp>
    </p:spTree>
    <p:extLst>
      <p:ext uri="{BB962C8B-B14F-4D97-AF65-F5344CB8AC3E}">
        <p14:creationId xmlns:p14="http://schemas.microsoft.com/office/powerpoint/2010/main" val="1613591968"/>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5823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619125"/>
            <a:ext cx="5162550" cy="2905125"/>
          </a:xfrm>
        </p:spPr>
      </p:sp>
      <p:sp>
        <p:nvSpPr>
          <p:cNvPr id="3" name="Notes Placeholder 2"/>
          <p:cNvSpPr>
            <a:spLocks noGrp="1"/>
          </p:cNvSpPr>
          <p:nvPr>
            <p:ph type="body" idx="1"/>
          </p:nvPr>
        </p:nvSpPr>
        <p:spPr>
          <a:xfrm>
            <a:off x="701040" y="3856112"/>
            <a:ext cx="5608320" cy="4897998"/>
          </a:xfrm>
        </p:spPr>
        <p:txBody>
          <a:bodyPr/>
          <a:lstStyle/>
          <a:p>
            <a:pPr marL="171450" indent="-171450">
              <a:buFont typeface="Arial" panose="020B0604020202020204" pitchFamily="34" charset="0"/>
              <a:buChar char="•"/>
            </a:pPr>
            <a:r>
              <a:rPr lang="en-US" dirty="0" smtClean="0"/>
              <a:t>Authentication</a:t>
            </a:r>
          </a:p>
          <a:p>
            <a:pPr marL="171450" indent="-171450">
              <a:buFont typeface="Arial" panose="020B0604020202020204" pitchFamily="34" charset="0"/>
              <a:buChar char="•"/>
            </a:pPr>
            <a:r>
              <a:rPr lang="en-US" dirty="0" smtClean="0"/>
              <a:t>Browser</a:t>
            </a:r>
          </a:p>
          <a:p>
            <a:pPr marL="171450" indent="-171450">
              <a:buFont typeface="Arial" panose="020B0604020202020204" pitchFamily="34" charset="0"/>
              <a:buChar char="•"/>
            </a:pPr>
            <a:r>
              <a:rPr lang="en-US" dirty="0" smtClean="0"/>
              <a:t>Phone</a:t>
            </a:r>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32</a:t>
            </a:fld>
            <a:endParaRPr lang="en-US" dirty="0"/>
          </a:p>
        </p:txBody>
      </p:sp>
    </p:spTree>
    <p:extLst>
      <p:ext uri="{BB962C8B-B14F-4D97-AF65-F5344CB8AC3E}">
        <p14:creationId xmlns:p14="http://schemas.microsoft.com/office/powerpoint/2010/main" val="2177523863"/>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243206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parameter</a:t>
            </a:r>
            <a:r>
              <a:rPr lang="en-US" baseline="0" dirty="0" smtClean="0"/>
              <a:t>s that accept input from the pipeline ByValue</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Understand parameter</a:t>
            </a:r>
            <a:r>
              <a:rPr lang="en-US" baseline="0" dirty="0" smtClean="0"/>
              <a:t>s that accept input from the pipeline </a:t>
            </a:r>
            <a:r>
              <a:rPr lang="en-US" baseline="0" dirty="0" err="1" smtClean="0"/>
              <a:t>ByPropertyName</a:t>
            </a:r>
            <a:endParaRPr lang="en-US"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314</a:t>
            </a:fld>
            <a:endParaRPr lang="en-US"/>
          </a:p>
        </p:txBody>
      </p:sp>
    </p:spTree>
    <p:extLst>
      <p:ext uri="{BB962C8B-B14F-4D97-AF65-F5344CB8AC3E}">
        <p14:creationId xmlns:p14="http://schemas.microsoft.com/office/powerpoint/2010/main" val="229400345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68297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4199904"/>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21395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9529690"/>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813309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390345"/>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7785576"/>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8039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33</a:t>
            </a:fld>
            <a:endParaRPr lang="en-US"/>
          </a:p>
        </p:txBody>
      </p:sp>
    </p:spTree>
    <p:extLst>
      <p:ext uri="{BB962C8B-B14F-4D97-AF65-F5344CB8AC3E}">
        <p14:creationId xmlns:p14="http://schemas.microsoft.com/office/powerpoint/2010/main" val="1876290324"/>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6864357"/>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324</a:t>
            </a:fld>
            <a:endParaRPr lang="en-US"/>
          </a:p>
        </p:txBody>
      </p:sp>
    </p:spTree>
    <p:extLst>
      <p:ext uri="{BB962C8B-B14F-4D97-AF65-F5344CB8AC3E}">
        <p14:creationId xmlns:p14="http://schemas.microsoft.com/office/powerpoint/2010/main" val="631815289"/>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343896"/>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dirty="0" smtClean="0">
                <a:solidFill>
                  <a:schemeClr val="bg1"/>
                </a:solidFill>
                <a:cs typeface="Segoe UI Light" panose="020B0502040204020203" pitchFamily="34" charset="0"/>
              </a:rPr>
              <a:t>Section 1: Providers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is a provider in PowerShell?</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Built-in Providers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Built-in Providers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Provider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Provider Cmdlet</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Drive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Item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4 – Item Property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5 – Content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6 – Location Cmdlets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7 – Path Cmdlets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326</a:t>
            </a:fld>
            <a:endParaRPr lang="en-US"/>
          </a:p>
        </p:txBody>
      </p:sp>
    </p:spTree>
    <p:extLst>
      <p:ext uri="{BB962C8B-B14F-4D97-AF65-F5344CB8AC3E}">
        <p14:creationId xmlns:p14="http://schemas.microsoft.com/office/powerpoint/2010/main" val="3077709774"/>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0559443"/>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a provider is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328</a:t>
            </a:fld>
            <a:endParaRPr lang="en-US"/>
          </a:p>
        </p:txBody>
      </p:sp>
    </p:spTree>
    <p:extLst>
      <p:ext uri="{BB962C8B-B14F-4D97-AF65-F5344CB8AC3E}">
        <p14:creationId xmlns:p14="http://schemas.microsoft.com/office/powerpoint/2010/main" val="1359160206"/>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6560160"/>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56446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4842705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Be able to use the</a:t>
            </a:r>
            <a:r>
              <a:rPr lang="en-US" baseline="0" dirty="0" smtClean="0"/>
              <a:t> built-in providers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332</a:t>
            </a:fld>
            <a:endParaRPr lang="en-US"/>
          </a:p>
        </p:txBody>
      </p:sp>
    </p:spTree>
    <p:extLst>
      <p:ext uri="{BB962C8B-B14F-4D97-AF65-F5344CB8AC3E}">
        <p14:creationId xmlns:p14="http://schemas.microsoft.com/office/powerpoint/2010/main" val="12555381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34</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2014892112"/>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9363942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provider cmdlet</a:t>
            </a:r>
            <a:r>
              <a:rPr lang="en-US" baseline="0" dirty="0" smtClean="0"/>
              <a:t> to list the installed providers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334</a:t>
            </a:fld>
            <a:endParaRPr lang="en-US"/>
          </a:p>
        </p:txBody>
      </p:sp>
    </p:spTree>
    <p:extLst>
      <p:ext uri="{BB962C8B-B14F-4D97-AF65-F5344CB8AC3E}">
        <p14:creationId xmlns:p14="http://schemas.microsoft.com/office/powerpoint/2010/main" val="2154365123"/>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2778519"/>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9602086"/>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PowerShell drive cmdlets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337</a:t>
            </a:fld>
            <a:endParaRPr lang="en-US"/>
          </a:p>
        </p:txBody>
      </p:sp>
    </p:spTree>
    <p:extLst>
      <p:ext uri="{BB962C8B-B14F-4D97-AF65-F5344CB8AC3E}">
        <p14:creationId xmlns:p14="http://schemas.microsoft.com/office/powerpoint/2010/main" val="72393195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28138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505191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item cmdlets with various providers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340</a:t>
            </a:fld>
            <a:endParaRPr lang="en-US"/>
          </a:p>
        </p:txBody>
      </p:sp>
    </p:spTree>
    <p:extLst>
      <p:ext uri="{BB962C8B-B14F-4D97-AF65-F5344CB8AC3E}">
        <p14:creationId xmlns:p14="http://schemas.microsoft.com/office/powerpoint/2010/main" val="1617027683"/>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59275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6920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AU" dirty="0" smtClean="0"/>
              <a:t>You need to perform a long-running task that combines multiple steps in a sequence</a:t>
            </a:r>
          </a:p>
          <a:p>
            <a:pPr marL="342900" indent="-342900">
              <a:buFont typeface="Arial" panose="020B0604020202020204" pitchFamily="34" charset="0"/>
              <a:buChar char="•"/>
            </a:pPr>
            <a:r>
              <a:rPr lang="en-AU" dirty="0" smtClean="0"/>
              <a:t>You need to perform a task that runs on multiple devices</a:t>
            </a:r>
          </a:p>
          <a:p>
            <a:pPr marL="342900" indent="-342900">
              <a:buFont typeface="Arial" panose="020B0604020202020204" pitchFamily="34" charset="0"/>
              <a:buChar char="•"/>
            </a:pPr>
            <a:r>
              <a:rPr lang="en-AU" dirty="0" smtClean="0"/>
              <a:t>You need to perform a task that requires </a:t>
            </a:r>
            <a:r>
              <a:rPr lang="en-AU" dirty="0" err="1" smtClean="0"/>
              <a:t>checkpointing</a:t>
            </a:r>
            <a:r>
              <a:rPr lang="en-AU" dirty="0" smtClean="0"/>
              <a:t> or persistence</a:t>
            </a:r>
          </a:p>
          <a:p>
            <a:pPr marL="342900" indent="-342900">
              <a:buFont typeface="Arial" panose="020B0604020202020204" pitchFamily="34" charset="0"/>
              <a:buChar char="•"/>
            </a:pPr>
            <a:r>
              <a:rPr lang="en-AU" dirty="0" smtClean="0"/>
              <a:t>You need to perform a long-running task that is asynchronous, </a:t>
            </a:r>
            <a:r>
              <a:rPr lang="en-AU" dirty="0" err="1" smtClean="0"/>
              <a:t>restartable</a:t>
            </a:r>
            <a:r>
              <a:rPr lang="en-AU" dirty="0" smtClean="0"/>
              <a:t>, parallelizable, or interruptible</a:t>
            </a:r>
          </a:p>
          <a:p>
            <a:pPr marL="342900" indent="-342900">
              <a:buFont typeface="Arial" panose="020B0604020202020204" pitchFamily="34" charset="0"/>
              <a:buChar char="•"/>
            </a:pPr>
            <a:r>
              <a:rPr lang="en-AU" dirty="0" smtClean="0"/>
              <a:t>You need to run a task on a large scale, or in high availability environments, potentially requiring throttling and connection pooling</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Basic Syntax:</a:t>
            </a:r>
          </a:p>
          <a:p>
            <a:pPr lvl="1"/>
            <a:r>
              <a:rPr lang="en-US" dirty="0" smtClean="0"/>
              <a:t>PowerShell converts this syntax to native Windows Workflow (WWF) XAML format  - WWF native language Support scalable &amp; remote multi-device management</a:t>
            </a:r>
          </a:p>
          <a:p>
            <a:endParaRPr lang="en-US" dirty="0" smtClean="0">
              <a:latin typeface="Segoe" pitchFamily="34" charset="0"/>
            </a:endParaRPr>
          </a:p>
          <a:p>
            <a:r>
              <a:rPr lang="en-US" dirty="0" smtClean="0">
                <a:latin typeface="Segoe" pitchFamily="34" charset="0"/>
              </a:rPr>
              <a:t>Covered in detail in the Part 2 workshop</a:t>
            </a:r>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35</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smtClean="0">
                <a:latin typeface="Segoe" pitchFamily="34" charset="0"/>
              </a:rPr>
              <a:t>© 2013 Microsoft Corporation    	Microsoft Confidential</a:t>
            </a:r>
            <a:endParaRPr lang="en-US" sz="1100" dirty="0">
              <a:latin typeface="Segoe" pitchFamily="34" charset="0"/>
            </a:endParaRPr>
          </a:p>
        </p:txBody>
      </p:sp>
    </p:spTree>
    <p:extLst>
      <p:ext uri="{BB962C8B-B14F-4D97-AF65-F5344CB8AC3E}">
        <p14:creationId xmlns:p14="http://schemas.microsoft.com/office/powerpoint/2010/main" val="591568045"/>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dirty="0" err="1" smtClean="0"/>
              <a:t>itemproperty</a:t>
            </a:r>
            <a:r>
              <a:rPr lang="en-US" dirty="0" smtClean="0"/>
              <a:t> cmdlets with various providers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343</a:t>
            </a:fld>
            <a:endParaRPr lang="en-US"/>
          </a:p>
        </p:txBody>
      </p:sp>
    </p:spTree>
    <p:extLst>
      <p:ext uri="{BB962C8B-B14F-4D97-AF65-F5344CB8AC3E}">
        <p14:creationId xmlns:p14="http://schemas.microsoft.com/office/powerpoint/2010/main" val="543532965"/>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Registry values are considered item properties not items.</a:t>
            </a:r>
            <a:endParaRPr lang="en-US" dirty="0"/>
          </a:p>
        </p:txBody>
      </p:sp>
    </p:spTree>
    <p:extLst>
      <p:ext uri="{BB962C8B-B14F-4D97-AF65-F5344CB8AC3E}">
        <p14:creationId xmlns:p14="http://schemas.microsoft.com/office/powerpoint/2010/main" val="240303249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3860904"/>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content cmdlets with various providers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346</a:t>
            </a:fld>
            <a:endParaRPr lang="en-US"/>
          </a:p>
        </p:txBody>
      </p:sp>
    </p:spTree>
    <p:extLst>
      <p:ext uri="{BB962C8B-B14F-4D97-AF65-F5344CB8AC3E}">
        <p14:creationId xmlns:p14="http://schemas.microsoft.com/office/powerpoint/2010/main" val="1950848472"/>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24709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location cmdlets with various providers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348</a:t>
            </a:fld>
            <a:endParaRPr lang="en-US"/>
          </a:p>
        </p:txBody>
      </p:sp>
    </p:spTree>
    <p:extLst>
      <p:ext uri="{BB962C8B-B14F-4D97-AF65-F5344CB8AC3E}">
        <p14:creationId xmlns:p14="http://schemas.microsoft.com/office/powerpoint/2010/main" val="1564702677"/>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3609992"/>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path cmdlets for navigation with various providers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350</a:t>
            </a:fld>
            <a:endParaRPr lang="en-US"/>
          </a:p>
        </p:txBody>
      </p:sp>
    </p:spTree>
    <p:extLst>
      <p:ext uri="{BB962C8B-B14F-4D97-AF65-F5344CB8AC3E}">
        <p14:creationId xmlns:p14="http://schemas.microsoft.com/office/powerpoint/2010/main" val="75964776"/>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7398972"/>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120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AU" dirty="0" smtClean="0"/>
              <a:t>You need to perform a long-running task that combines multiple steps in a sequence</a:t>
            </a:r>
          </a:p>
          <a:p>
            <a:pPr marL="342900" indent="-342900">
              <a:buFont typeface="Arial" panose="020B0604020202020204" pitchFamily="34" charset="0"/>
              <a:buChar char="•"/>
            </a:pPr>
            <a:r>
              <a:rPr lang="en-AU" dirty="0" smtClean="0"/>
              <a:t>You need to perform a task that runs on multiple devices</a:t>
            </a:r>
          </a:p>
          <a:p>
            <a:pPr marL="342900" indent="-342900">
              <a:buFont typeface="Arial" panose="020B0604020202020204" pitchFamily="34" charset="0"/>
              <a:buChar char="•"/>
            </a:pPr>
            <a:r>
              <a:rPr lang="en-AU" dirty="0" smtClean="0"/>
              <a:t>You need to perform a task that requires </a:t>
            </a:r>
            <a:r>
              <a:rPr lang="en-AU" dirty="0" err="1" smtClean="0"/>
              <a:t>checkpointing</a:t>
            </a:r>
            <a:r>
              <a:rPr lang="en-AU" dirty="0" smtClean="0"/>
              <a:t> or persistence</a:t>
            </a:r>
          </a:p>
          <a:p>
            <a:pPr marL="342900" indent="-342900">
              <a:buFont typeface="Arial" panose="020B0604020202020204" pitchFamily="34" charset="0"/>
              <a:buChar char="•"/>
            </a:pPr>
            <a:r>
              <a:rPr lang="en-AU" dirty="0" smtClean="0"/>
              <a:t>You need to perform a long-running task that is asynchronous, </a:t>
            </a:r>
            <a:r>
              <a:rPr lang="en-AU" dirty="0" err="1" smtClean="0"/>
              <a:t>restartable</a:t>
            </a:r>
            <a:r>
              <a:rPr lang="en-AU" dirty="0" smtClean="0"/>
              <a:t>, parallelizable, or interruptible</a:t>
            </a:r>
          </a:p>
          <a:p>
            <a:pPr marL="342900" indent="-342900">
              <a:buFont typeface="Arial" panose="020B0604020202020204" pitchFamily="34" charset="0"/>
              <a:buChar char="•"/>
            </a:pPr>
            <a:r>
              <a:rPr lang="en-AU" dirty="0" smtClean="0"/>
              <a:t>You need to run a task on a large scale, or in high availability environments, potentially requiring throttling and connection pooling</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Basic Syntax:</a:t>
            </a:r>
          </a:p>
          <a:p>
            <a:pPr lvl="1"/>
            <a:r>
              <a:rPr lang="en-US" dirty="0" smtClean="0"/>
              <a:t>PowerShell converts this syntax to native Windows Workflow (WWF) XAML format  - WWF native language Support scalable &amp; remote multi-device management</a:t>
            </a:r>
          </a:p>
          <a:p>
            <a:endParaRPr lang="en-US" dirty="0" smtClean="0">
              <a:latin typeface="Segoe" pitchFamily="34" charset="0"/>
            </a:endParaRPr>
          </a:p>
          <a:p>
            <a:r>
              <a:rPr lang="en-US" dirty="0" smtClean="0">
                <a:latin typeface="Segoe" pitchFamily="34" charset="0"/>
              </a:rPr>
              <a:t>Covered in detail in the Part 2 workshop</a:t>
            </a:r>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36</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smtClean="0">
                <a:latin typeface="Segoe" pitchFamily="34" charset="0"/>
              </a:rPr>
              <a:t>© 2013 Microsoft Corporation    	Microsoft Confidential</a:t>
            </a:r>
            <a:endParaRPr lang="en-US" sz="1100" dirty="0">
              <a:latin typeface="Segoe" pitchFamily="34" charset="0"/>
            </a:endParaRPr>
          </a:p>
        </p:txBody>
      </p:sp>
    </p:spTree>
    <p:extLst>
      <p:ext uri="{BB962C8B-B14F-4D97-AF65-F5344CB8AC3E}">
        <p14:creationId xmlns:p14="http://schemas.microsoft.com/office/powerpoint/2010/main" val="201983003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7088199"/>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354</a:t>
            </a:fld>
            <a:endParaRPr lang="en-US"/>
          </a:p>
        </p:txBody>
      </p:sp>
    </p:spTree>
    <p:extLst>
      <p:ext uri="{BB962C8B-B14F-4D97-AF65-F5344CB8AC3E}">
        <p14:creationId xmlns:p14="http://schemas.microsoft.com/office/powerpoint/2010/main" val="4159698922"/>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0919645"/>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dirty="0" smtClean="0">
                <a:solidFill>
                  <a:schemeClr val="bg1"/>
                </a:solidFill>
                <a:cs typeface="Segoe UI Light" panose="020B0502040204020203" pitchFamily="34" charset="0"/>
              </a:rPr>
              <a:t>Section 1: Variables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What are variables?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Kinds of variables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Automatic Variables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User-Defined Variables</a:t>
            </a:r>
          </a:p>
          <a:p>
            <a:pPr marL="171450" indent="-171450">
              <a:buFont typeface="Arial" panose="020B0604020202020204" pitchFamily="34" charset="0"/>
              <a:buChar char="•"/>
            </a:pPr>
            <a:endParaRPr lang="en-US" baseline="0" dirty="0" smtClean="0"/>
          </a:p>
          <a:p>
            <a:pPr rtl="0" fontAlgn="base"/>
            <a:r>
              <a:rPr lang="en-AU" dirty="0" smtClean="0">
                <a:solidFill>
                  <a:schemeClr val="bg1"/>
                </a:solidFill>
                <a:cs typeface="Segoe UI Light" panose="020B0502040204020203" pitchFamily="34" charset="0"/>
              </a:rPr>
              <a:t>Section 3: String Type</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Literal Strings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Expandable Strings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Here Strings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4 – Variable Sub-Expression</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4: Other Types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Other Types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5: Using Types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Using Types</a:t>
            </a:r>
          </a:p>
          <a:p>
            <a:endParaRPr lang="en-AU" dirty="0" smtClean="0"/>
          </a:p>
          <a:p>
            <a:pPr rtl="0" fontAlgn="base"/>
            <a:r>
              <a:rPr lang="en-AU" dirty="0" smtClean="0">
                <a:solidFill>
                  <a:schemeClr val="bg1"/>
                </a:solidFill>
                <a:cs typeface="Segoe UI Light" panose="020B0502040204020203" pitchFamily="34" charset="0"/>
              </a:rPr>
              <a:t>Section 6: Type Operators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Type Operators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7: Parsing</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Parsing Modes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Escape Character</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Stop Parsing</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356</a:t>
            </a:fld>
            <a:endParaRPr lang="en-US"/>
          </a:p>
        </p:txBody>
      </p:sp>
    </p:spTree>
    <p:extLst>
      <p:ext uri="{BB962C8B-B14F-4D97-AF65-F5344CB8AC3E}">
        <p14:creationId xmlns:p14="http://schemas.microsoft.com/office/powerpoint/2010/main" val="2161085319"/>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34327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Explain what variables in PowerShell are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358</a:t>
            </a:fld>
            <a:endParaRPr lang="en-US"/>
          </a:p>
        </p:txBody>
      </p:sp>
    </p:spTree>
    <p:extLst>
      <p:ext uri="{BB962C8B-B14F-4D97-AF65-F5344CB8AC3E}">
        <p14:creationId xmlns:p14="http://schemas.microsoft.com/office/powerpoint/2010/main" val="3391931222"/>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smtClean="0">
                <a:solidFill>
                  <a:schemeClr val="bg1"/>
                </a:solidFill>
              </a:rPr>
              <a:t>NOTE: Variable</a:t>
            </a:r>
            <a:r>
              <a:rPr lang="en-AU" baseline="0" dirty="0" smtClean="0">
                <a:solidFill>
                  <a:schemeClr val="bg1"/>
                </a:solidFill>
              </a:rPr>
              <a:t> names that include </a:t>
            </a:r>
            <a:r>
              <a:rPr lang="en-AU" dirty="0" smtClean="0">
                <a:solidFill>
                  <a:schemeClr val="bg1"/>
                </a:solidFill>
              </a:rPr>
              <a:t>special characters and/or spaces are difficult to use and should be avoided</a:t>
            </a:r>
          </a:p>
          <a:p>
            <a:endParaRPr lang="en-US" dirty="0"/>
          </a:p>
        </p:txBody>
      </p:sp>
    </p:spTree>
    <p:extLst>
      <p:ext uri="{BB962C8B-B14F-4D97-AF65-F5344CB8AC3E}">
        <p14:creationId xmlns:p14="http://schemas.microsoft.com/office/powerpoint/2010/main" val="4179282012"/>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360</a:t>
            </a:fld>
            <a:endParaRPr lang="en-US"/>
          </a:p>
        </p:txBody>
      </p:sp>
    </p:spTree>
    <p:extLst>
      <p:ext uri="{BB962C8B-B14F-4D97-AF65-F5344CB8AC3E}">
        <p14:creationId xmlns:p14="http://schemas.microsoft.com/office/powerpoint/2010/main" val="2648126355"/>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9405055"/>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79413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619125"/>
            <a:ext cx="5162550" cy="2905125"/>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37</a:t>
            </a:fld>
            <a:endParaRPr lang="en-US" dirty="0"/>
          </a:p>
        </p:txBody>
      </p:sp>
    </p:spTree>
    <p:extLst>
      <p:ext uri="{BB962C8B-B14F-4D97-AF65-F5344CB8AC3E}">
        <p14:creationId xmlns:p14="http://schemas.microsoft.com/office/powerpoint/2010/main" val="2772286375"/>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how variables are created by users</a:t>
            </a:r>
            <a:endParaRPr lang="en-US" baseline="0"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363</a:t>
            </a:fld>
            <a:endParaRPr lang="en-US"/>
          </a:p>
        </p:txBody>
      </p:sp>
    </p:spTree>
    <p:extLst>
      <p:ext uri="{BB962C8B-B14F-4D97-AF65-F5344CB8AC3E}">
        <p14:creationId xmlns:p14="http://schemas.microsoft.com/office/powerpoint/2010/main" val="1355297643"/>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5840191"/>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0532906"/>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8257960"/>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3295610"/>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91625611"/>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6370782"/>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literal strings are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370</a:t>
            </a:fld>
            <a:endParaRPr lang="en-US"/>
          </a:p>
        </p:txBody>
      </p:sp>
    </p:spTree>
    <p:extLst>
      <p:ext uri="{BB962C8B-B14F-4D97-AF65-F5344CB8AC3E}">
        <p14:creationId xmlns:p14="http://schemas.microsoft.com/office/powerpoint/2010/main" val="2409035803"/>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8709626"/>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expandable strings are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372</a:t>
            </a:fld>
            <a:endParaRPr lang="en-US"/>
          </a:p>
        </p:txBody>
      </p:sp>
    </p:spTree>
    <p:extLst>
      <p:ext uri="{BB962C8B-B14F-4D97-AF65-F5344CB8AC3E}">
        <p14:creationId xmlns:p14="http://schemas.microsoft.com/office/powerpoint/2010/main" val="2746275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619125"/>
            <a:ext cx="5162550" cy="2905125"/>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38</a:t>
            </a:fld>
            <a:endParaRPr lang="en-US" dirty="0"/>
          </a:p>
        </p:txBody>
      </p:sp>
    </p:spTree>
    <p:extLst>
      <p:ext uri="{BB962C8B-B14F-4D97-AF65-F5344CB8AC3E}">
        <p14:creationId xmlns:p14="http://schemas.microsoft.com/office/powerpoint/2010/main" val="99225163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4207617"/>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here strings to create complex string</a:t>
            </a:r>
            <a:r>
              <a:rPr lang="en-US" baseline="0" dirty="0" smtClean="0"/>
              <a:t> variables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374</a:t>
            </a:fld>
            <a:endParaRPr lang="en-US"/>
          </a:p>
        </p:txBody>
      </p:sp>
    </p:spTree>
    <p:extLst>
      <p:ext uri="{BB962C8B-B14F-4D97-AF65-F5344CB8AC3E}">
        <p14:creationId xmlns:p14="http://schemas.microsoft.com/office/powerpoint/2010/main" val="2847829564"/>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7254971"/>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1936100"/>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a:t>
            </a:r>
            <a:r>
              <a:rPr lang="en-US" baseline="0" dirty="0" smtClean="0"/>
              <a:t> variable sub-expressions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377</a:t>
            </a:fld>
            <a:endParaRPr lang="en-US"/>
          </a:p>
        </p:txBody>
      </p:sp>
    </p:spTree>
    <p:extLst>
      <p:ext uri="{BB962C8B-B14F-4D97-AF65-F5344CB8AC3E}">
        <p14:creationId xmlns:p14="http://schemas.microsoft.com/office/powerpoint/2010/main" val="3685789295"/>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7773961"/>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6793449"/>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some of the other common types of objects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380</a:t>
            </a:fld>
            <a:endParaRPr lang="en-US"/>
          </a:p>
        </p:txBody>
      </p:sp>
    </p:spTree>
    <p:extLst>
      <p:ext uri="{BB962C8B-B14F-4D97-AF65-F5344CB8AC3E}">
        <p14:creationId xmlns:p14="http://schemas.microsoft.com/office/powerpoint/2010/main" val="3384293041"/>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AU" sz="1200" b="0" i="0" u="none" strike="noStrike" kern="1200" dirty="0" smtClean="0">
                <a:solidFill>
                  <a:schemeClr val="tx1"/>
                </a:solidFill>
                <a:effectLst/>
                <a:latin typeface="Segoe UI Light"/>
                <a:ea typeface="+mn-ea"/>
                <a:cs typeface="+mn-cs"/>
              </a:rPr>
              <a:t>Void</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err="1" smtClean="0">
                <a:solidFill>
                  <a:schemeClr val="tx1"/>
                </a:solidFill>
                <a:effectLst/>
                <a:latin typeface="Segoe UI Light"/>
                <a:ea typeface="+mn-ea"/>
                <a:cs typeface="+mn-cs"/>
              </a:rPr>
              <a:t>System.Void</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smtClean="0">
                <a:solidFill>
                  <a:schemeClr val="tx1"/>
                </a:solidFill>
                <a:effectLst/>
                <a:latin typeface="Segoe UI Light"/>
                <a:ea typeface="+mn-ea"/>
                <a:cs typeface="+mn-cs"/>
              </a:rPr>
              <a:t>A means to discard a value explicitly </a:t>
            </a:r>
            <a:endParaRPr lang="en-US" sz="1200" b="0" i="0" u="none" strike="noStrike" kern="1200" dirty="0" smtClean="0">
              <a:solidFill>
                <a:schemeClr val="tx1"/>
              </a:solidFill>
              <a:effectLst/>
              <a:latin typeface="Segoe UI Light"/>
              <a:ea typeface="+mn-ea"/>
              <a:cs typeface="+mn-cs"/>
            </a:endParaRPr>
          </a:p>
          <a:p>
            <a:endParaRPr lang="en-US" b="0" dirty="0" smtClean="0"/>
          </a:p>
          <a:p>
            <a:pPr fontAlgn="t"/>
            <a:r>
              <a:rPr lang="en-AU" sz="1200" b="0" i="0" u="none" strike="noStrike" kern="1200" dirty="0" smtClean="0">
                <a:solidFill>
                  <a:schemeClr val="tx1"/>
                </a:solidFill>
                <a:effectLst/>
                <a:latin typeface="Segoe UI Light"/>
                <a:ea typeface="+mn-ea"/>
                <a:cs typeface="+mn-cs"/>
              </a:rPr>
              <a:t>Switch</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err="1" smtClean="0">
                <a:solidFill>
                  <a:schemeClr val="tx1"/>
                </a:solidFill>
                <a:effectLst/>
                <a:latin typeface="Segoe UI Light"/>
                <a:ea typeface="+mn-ea"/>
                <a:cs typeface="+mn-cs"/>
              </a:rPr>
              <a:t>System.Management.Automation.SwitchParameter</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smtClean="0">
                <a:solidFill>
                  <a:schemeClr val="tx1"/>
                </a:solidFill>
                <a:effectLst/>
                <a:latin typeface="Segoe UI Light"/>
                <a:ea typeface="+mn-ea"/>
                <a:cs typeface="+mn-cs"/>
              </a:rPr>
              <a:t>Used to constrain parameter type in a command </a:t>
            </a:r>
            <a:endParaRPr lang="en-US" sz="1200" b="0" i="0" u="none" strike="noStrike" kern="1200" dirty="0" smtClean="0">
              <a:solidFill>
                <a:schemeClr val="tx1"/>
              </a:solidFill>
              <a:effectLst/>
              <a:latin typeface="Segoe UI Light"/>
              <a:ea typeface="+mn-ea"/>
              <a:cs typeface="+mn-cs"/>
            </a:endParaRPr>
          </a:p>
          <a:p>
            <a:endParaRPr lang="en-US" b="0" dirty="0" smtClean="0"/>
          </a:p>
          <a:p>
            <a:pPr fontAlgn="t"/>
            <a:r>
              <a:rPr lang="en-AU" sz="1200" b="0" i="0" u="none" strike="noStrike" kern="1200" dirty="0" err="1" smtClean="0">
                <a:solidFill>
                  <a:schemeClr val="tx1"/>
                </a:solidFill>
                <a:effectLst/>
                <a:latin typeface="Segoe UI Light"/>
                <a:ea typeface="+mn-ea"/>
                <a:cs typeface="+mn-cs"/>
              </a:rPr>
              <a:t>Hashtables</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err="1" smtClean="0">
                <a:solidFill>
                  <a:schemeClr val="tx1"/>
                </a:solidFill>
                <a:effectLst/>
                <a:latin typeface="Segoe UI Light"/>
                <a:ea typeface="+mn-ea"/>
                <a:cs typeface="+mn-cs"/>
              </a:rPr>
              <a:t>System.Collections.Hashtable.Hashtable</a:t>
            </a:r>
            <a:endParaRPr lang="en-US" sz="1200" b="0" i="0" u="none" strike="noStrike" kern="1200" dirty="0" smtClean="0">
              <a:solidFill>
                <a:schemeClr val="tx1"/>
              </a:solidFill>
              <a:effectLst/>
              <a:latin typeface="Segoe UI Light"/>
              <a:ea typeface="+mn-ea"/>
              <a:cs typeface="+mn-cs"/>
            </a:endParaRPr>
          </a:p>
          <a:p>
            <a:pPr fontAlgn="t"/>
            <a:r>
              <a:rPr lang="en-AU" sz="1200" b="0" i="0" u="none" strike="noStrike" kern="1200" dirty="0" smtClean="0">
                <a:solidFill>
                  <a:schemeClr val="tx1"/>
                </a:solidFill>
                <a:effectLst/>
                <a:latin typeface="Segoe UI Light"/>
                <a:ea typeface="+mn-ea"/>
                <a:cs typeface="+mn-cs"/>
              </a:rPr>
              <a:t>Collection of key/value pairs</a:t>
            </a:r>
            <a:endParaRPr lang="en-US" sz="1200" b="0" i="0" u="none" strike="noStrike" kern="1200" dirty="0" smtClean="0">
              <a:solidFill>
                <a:schemeClr val="tx1"/>
              </a:solidFill>
              <a:effectLst/>
              <a:latin typeface="Segoe UI Light"/>
              <a:ea typeface="+mn-ea"/>
              <a:cs typeface="+mn-cs"/>
            </a:endParaRPr>
          </a:p>
          <a:p>
            <a:endParaRPr lang="en-US" b="0" dirty="0"/>
          </a:p>
        </p:txBody>
      </p:sp>
    </p:spTree>
    <p:extLst>
      <p:ext uri="{BB962C8B-B14F-4D97-AF65-F5344CB8AC3E}">
        <p14:creationId xmlns:p14="http://schemas.microsoft.com/office/powerpoint/2010/main" val="1558395264"/>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type without first creating</a:t>
            </a:r>
            <a:r>
              <a:rPr lang="en-US" baseline="0" dirty="0" smtClean="0"/>
              <a:t> an instance of a class</a:t>
            </a:r>
          </a:p>
          <a:p>
            <a:pPr marL="171450" indent="-171450">
              <a:buFont typeface="Arial" panose="020B0604020202020204" pitchFamily="34" charset="0"/>
              <a:buChar char="•"/>
            </a:pPr>
            <a:r>
              <a:rPr lang="en-US" baseline="0" dirty="0" smtClean="0"/>
              <a:t>Understand and use the STATIC switch of the Get-Member cmdlet</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382</a:t>
            </a:fld>
            <a:endParaRPr lang="en-US"/>
          </a:p>
        </p:txBody>
      </p:sp>
    </p:spTree>
    <p:extLst>
      <p:ext uri="{BB962C8B-B14F-4D97-AF65-F5344CB8AC3E}">
        <p14:creationId xmlns:p14="http://schemas.microsoft.com/office/powerpoint/2010/main" val="3176889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39</a:t>
            </a:fld>
            <a:endParaRPr lang="en-US"/>
          </a:p>
        </p:txBody>
      </p:sp>
    </p:spTree>
    <p:extLst>
      <p:ext uri="{BB962C8B-B14F-4D97-AF65-F5344CB8AC3E}">
        <p14:creationId xmlns:p14="http://schemas.microsoft.com/office/powerpoint/2010/main" val="822826875"/>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356888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525912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57099783"/>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8187395"/>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use the type</a:t>
            </a:r>
            <a:r>
              <a:rPr lang="en-US" baseline="0" dirty="0" smtClean="0"/>
              <a:t> operators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390</a:t>
            </a:fld>
            <a:endParaRPr lang="en-US"/>
          </a:p>
        </p:txBody>
      </p:sp>
    </p:spTree>
    <p:extLst>
      <p:ext uri="{BB962C8B-B14F-4D97-AF65-F5344CB8AC3E}">
        <p14:creationId xmlns:p14="http://schemas.microsoft.com/office/powerpoint/2010/main" val="1389818406"/>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AU" sz="1200" b="1" i="0" u="none" strike="noStrike" kern="1200" dirty="0" smtClean="0">
                <a:solidFill>
                  <a:schemeClr val="tx1"/>
                </a:solidFill>
                <a:effectLst/>
                <a:latin typeface="Segoe UI Light"/>
                <a:ea typeface="+mn-ea"/>
                <a:cs typeface="+mn-cs"/>
              </a:rPr>
              <a:t>Operator   Description</a:t>
            </a:r>
            <a:endParaRPr lang="en-AU" sz="1200" b="0" i="0" u="none" strike="noStrike" kern="1200" dirty="0" smtClean="0">
              <a:solidFill>
                <a:schemeClr val="tx1"/>
              </a:solidFill>
              <a:effectLst/>
              <a:latin typeface="Segoe UI Light"/>
              <a:ea typeface="+mn-ea"/>
              <a:cs typeface="+mn-cs"/>
            </a:endParaRPr>
          </a:p>
          <a:p>
            <a:pPr fontAlgn="t"/>
            <a:r>
              <a:rPr lang="en-AU" sz="1200" b="0" i="0" u="none" strike="noStrike" kern="1200" baseline="0" smtClean="0">
                <a:solidFill>
                  <a:schemeClr val="tx1"/>
                </a:solidFill>
                <a:effectLst/>
                <a:latin typeface="Segoe UI Light"/>
                <a:ea typeface="+mn-ea"/>
                <a:cs typeface="+mn-cs"/>
              </a:rPr>
              <a:t>-is               </a:t>
            </a:r>
            <a:r>
              <a:rPr lang="en-AU" sz="1200" b="0" i="0" u="none" strike="noStrike" kern="1200" baseline="0" dirty="0" smtClean="0">
                <a:solidFill>
                  <a:schemeClr val="tx1"/>
                </a:solidFill>
                <a:effectLst/>
                <a:latin typeface="Segoe UI Light"/>
                <a:ea typeface="+mn-ea"/>
                <a:cs typeface="+mn-cs"/>
              </a:rPr>
              <a:t>Returns TRUE when input is an instance of specified .NET Framework type. </a:t>
            </a:r>
            <a:endParaRPr lang="en-AU" sz="1200" b="0" i="0" u="none" strike="noStrike" kern="1200" dirty="0" smtClean="0">
              <a:solidFill>
                <a:schemeClr val="tx1"/>
              </a:solidFill>
              <a:effectLst/>
              <a:latin typeface="Segoe UI Light"/>
              <a:ea typeface="+mn-ea"/>
              <a:cs typeface="+mn-cs"/>
            </a:endParaRPr>
          </a:p>
          <a:p>
            <a:pPr fontAlgn="t"/>
            <a:r>
              <a:rPr lang="en-AU" sz="1200" b="0" i="0" u="none" strike="noStrike" kern="1200" baseline="0" dirty="0" smtClean="0">
                <a:solidFill>
                  <a:schemeClr val="tx1"/>
                </a:solidFill>
                <a:effectLst/>
                <a:latin typeface="Segoe UI Light"/>
                <a:ea typeface="+mn-ea"/>
                <a:cs typeface="+mn-cs"/>
              </a:rPr>
              <a:t>-</a:t>
            </a:r>
            <a:r>
              <a:rPr lang="en-AU" sz="1200" b="0" i="0" u="none" strike="noStrike" kern="1200" baseline="0" dirty="0" err="1" smtClean="0">
                <a:solidFill>
                  <a:schemeClr val="tx1"/>
                </a:solidFill>
                <a:effectLst/>
                <a:latin typeface="Segoe UI Light"/>
                <a:ea typeface="+mn-ea"/>
                <a:cs typeface="+mn-cs"/>
              </a:rPr>
              <a:t>isNot</a:t>
            </a:r>
            <a:r>
              <a:rPr lang="en-AU" sz="1200" b="0" i="0" u="none" strike="noStrike" kern="1200" baseline="0" dirty="0" smtClean="0">
                <a:solidFill>
                  <a:schemeClr val="tx1"/>
                </a:solidFill>
                <a:effectLst/>
                <a:latin typeface="Segoe UI Light"/>
                <a:ea typeface="+mn-ea"/>
                <a:cs typeface="+mn-cs"/>
              </a:rPr>
              <a:t>         Returns TRUE when the input is not an instance of the specified .NET Framework type. </a:t>
            </a: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baseline="0" smtClean="0">
                <a:solidFill>
                  <a:schemeClr val="tx1"/>
                </a:solidFill>
                <a:effectLst/>
                <a:latin typeface="Segoe UI Light"/>
                <a:ea typeface="+mn-ea"/>
                <a:cs typeface="+mn-cs"/>
              </a:rPr>
              <a:t>-as              </a:t>
            </a:r>
            <a:r>
              <a:rPr lang="en-AU" sz="1200" b="0" i="0" u="none" strike="noStrike" kern="1200" baseline="0" dirty="0" smtClean="0">
                <a:solidFill>
                  <a:schemeClr val="tx1"/>
                </a:solidFill>
                <a:effectLst/>
                <a:latin typeface="Segoe UI Light"/>
                <a:ea typeface="+mn-ea"/>
                <a:cs typeface="+mn-cs"/>
              </a:rPr>
              <a:t>Converts the input to the specified .NET Framework type.</a:t>
            </a:r>
            <a:endParaRPr lang="en-AU" sz="1200" b="0" i="0" u="none" strike="noStrike" kern="1200" dirty="0" smtClean="0">
              <a:solidFill>
                <a:schemeClr val="tx1"/>
              </a:solidFill>
              <a:effectLst/>
              <a:latin typeface="Segoe UI Light"/>
              <a:ea typeface="+mn-ea"/>
              <a:cs typeface="+mn-cs"/>
            </a:endParaRPr>
          </a:p>
          <a:p>
            <a:endParaRPr lang="en-AU" dirty="0"/>
          </a:p>
        </p:txBody>
      </p:sp>
    </p:spTree>
    <p:extLst>
      <p:ext uri="{BB962C8B-B14F-4D97-AF65-F5344CB8AC3E}">
        <p14:creationId xmlns:p14="http://schemas.microsoft.com/office/powerpoint/2010/main" val="915439130"/>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AU" sz="1200" b="1" i="0" u="none" strike="noStrike" kern="1200" dirty="0" smtClean="0">
                <a:solidFill>
                  <a:schemeClr val="tx1"/>
                </a:solidFill>
                <a:effectLst/>
                <a:latin typeface="Segoe UI Light"/>
                <a:ea typeface="+mn-ea"/>
                <a:cs typeface="+mn-cs"/>
              </a:rPr>
              <a:t>Operator   Description</a:t>
            </a:r>
            <a:endParaRPr lang="en-AU" sz="1200" b="0" i="0" u="none" strike="noStrike" kern="1200" dirty="0" smtClean="0">
              <a:solidFill>
                <a:schemeClr val="tx1"/>
              </a:solidFill>
              <a:effectLst/>
              <a:latin typeface="Segoe UI Light"/>
              <a:ea typeface="+mn-ea"/>
              <a:cs typeface="+mn-cs"/>
            </a:endParaRPr>
          </a:p>
          <a:p>
            <a:pPr fontAlgn="t"/>
            <a:r>
              <a:rPr lang="en-AU" sz="1200" b="0" i="0" u="none" strike="noStrike" kern="1200" baseline="0" dirty="0" smtClean="0">
                <a:solidFill>
                  <a:schemeClr val="tx1"/>
                </a:solidFill>
                <a:effectLst/>
                <a:latin typeface="Segoe UI Light"/>
                <a:ea typeface="+mn-ea"/>
                <a:cs typeface="+mn-cs"/>
              </a:rPr>
              <a:t>-is               Returns TRUE when input is an instance of specified .NET Framework type. </a:t>
            </a:r>
            <a:endParaRPr lang="en-AU" sz="1200" b="0" i="0" u="none" strike="noStrike" kern="1200" dirty="0" smtClean="0">
              <a:solidFill>
                <a:schemeClr val="tx1"/>
              </a:solidFill>
              <a:effectLst/>
              <a:latin typeface="Segoe UI Light"/>
              <a:ea typeface="+mn-ea"/>
              <a:cs typeface="+mn-cs"/>
            </a:endParaRPr>
          </a:p>
          <a:p>
            <a:pPr fontAlgn="t"/>
            <a:r>
              <a:rPr lang="en-AU" sz="1200" b="0" i="0" u="none" strike="noStrike" kern="1200" baseline="0" dirty="0" smtClean="0">
                <a:solidFill>
                  <a:schemeClr val="tx1"/>
                </a:solidFill>
                <a:effectLst/>
                <a:latin typeface="Segoe UI Light"/>
                <a:ea typeface="+mn-ea"/>
                <a:cs typeface="+mn-cs"/>
              </a:rPr>
              <a:t>-</a:t>
            </a:r>
            <a:r>
              <a:rPr lang="en-AU" sz="1200" b="0" i="0" u="none" strike="noStrike" kern="1200" baseline="0" dirty="0" err="1" smtClean="0">
                <a:solidFill>
                  <a:schemeClr val="tx1"/>
                </a:solidFill>
                <a:effectLst/>
                <a:latin typeface="Segoe UI Light"/>
                <a:ea typeface="+mn-ea"/>
                <a:cs typeface="+mn-cs"/>
              </a:rPr>
              <a:t>isNot</a:t>
            </a:r>
            <a:r>
              <a:rPr lang="en-AU" sz="1200" b="0" i="0" u="none" strike="noStrike" kern="1200" baseline="0" dirty="0" smtClean="0">
                <a:solidFill>
                  <a:schemeClr val="tx1"/>
                </a:solidFill>
                <a:effectLst/>
                <a:latin typeface="Segoe UI Light"/>
                <a:ea typeface="+mn-ea"/>
                <a:cs typeface="+mn-cs"/>
              </a:rPr>
              <a:t>         Returns TRUE when the input is not an instance of the specified .NET Framework type. </a:t>
            </a: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baseline="0" dirty="0" smtClean="0">
                <a:solidFill>
                  <a:schemeClr val="tx1"/>
                </a:solidFill>
                <a:effectLst/>
                <a:latin typeface="Segoe UI Light"/>
                <a:ea typeface="+mn-ea"/>
                <a:cs typeface="+mn-cs"/>
              </a:rPr>
              <a:t>-as              Converts the input to the specified .NET Framework type.</a:t>
            </a:r>
            <a:endParaRPr lang="en-AU" sz="1200" b="0" i="0" u="none" strike="noStrike" kern="1200" dirty="0" smtClean="0">
              <a:solidFill>
                <a:schemeClr val="tx1"/>
              </a:solidFill>
              <a:effectLst/>
              <a:latin typeface="Segoe UI Light"/>
              <a:ea typeface="+mn-ea"/>
              <a:cs typeface="+mn-cs"/>
            </a:endParaRPr>
          </a:p>
          <a:p>
            <a:endParaRPr lang="en-AU" dirty="0"/>
          </a:p>
        </p:txBody>
      </p:sp>
    </p:spTree>
    <p:extLst>
      <p:ext uri="{BB962C8B-B14F-4D97-AF65-F5344CB8AC3E}">
        <p14:creationId xmlns:p14="http://schemas.microsoft.com/office/powerpoint/2010/main" val="3867395347"/>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the two parsing modes in PowerShell</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393</a:t>
            </a:fld>
            <a:endParaRPr lang="en-US"/>
          </a:p>
        </p:txBody>
      </p:sp>
    </p:spTree>
    <p:extLst>
      <p:ext uri="{BB962C8B-B14F-4D97-AF65-F5344CB8AC3E}">
        <p14:creationId xmlns:p14="http://schemas.microsoft.com/office/powerpoint/2010/main" val="3267829683"/>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Expression Mode</a:t>
            </a:r>
          </a:p>
          <a:p>
            <a:pPr marL="457200" indent="-457200" rtl="0" fontAlgn="ctr">
              <a:buFont typeface="Arial" panose="020B0604020202020204" pitchFamily="34" charset="0"/>
              <a:buChar char="•"/>
            </a:pPr>
            <a:r>
              <a:rPr lang="en-AU" sz="1200" dirty="0" smtClean="0"/>
              <a:t>Character string values must be contained in quotation marks</a:t>
            </a:r>
          </a:p>
          <a:p>
            <a:pPr marL="457200" indent="-457200" rtl="0" fontAlgn="ctr">
              <a:buFont typeface="Arial" panose="020B0604020202020204" pitchFamily="34" charset="0"/>
              <a:buChar char="•"/>
            </a:pPr>
            <a:r>
              <a:rPr lang="en-AU" sz="1200" dirty="0" smtClean="0"/>
              <a:t>Numbers not enclosed in quotation marks are treated as numerical values</a:t>
            </a:r>
          </a:p>
          <a:p>
            <a:endParaRPr lang="en-US" dirty="0" smtClean="0"/>
          </a:p>
          <a:p>
            <a:r>
              <a:rPr lang="en-US" dirty="0" smtClean="0"/>
              <a:t>Argument Mode</a:t>
            </a:r>
          </a:p>
          <a:p>
            <a:pPr marL="457200" indent="-457200" rtl="0" fontAlgn="ctr">
              <a:buFont typeface="Arial" panose="020B0604020202020204" pitchFamily="34" charset="0"/>
              <a:buChar char="•"/>
            </a:pPr>
            <a:r>
              <a:rPr lang="en-AU" sz="1200" dirty="0" smtClean="0"/>
              <a:t>Each value is treated as an expandable string unless it begins with: </a:t>
            </a:r>
          </a:p>
          <a:p>
            <a:pPr marL="817200" indent="-457200" rtl="0" fontAlgn="ctr">
              <a:buFont typeface="Courier New" panose="02070309020205020404" pitchFamily="49" charset="0"/>
              <a:buChar char="o"/>
            </a:pPr>
            <a:r>
              <a:rPr lang="en-AU" sz="1200" dirty="0" smtClean="0"/>
              <a:t>$ </a:t>
            </a:r>
          </a:p>
          <a:p>
            <a:pPr marL="817200" indent="-457200" rtl="0" fontAlgn="ctr">
              <a:buFont typeface="Courier New" panose="02070309020205020404" pitchFamily="49" charset="0"/>
              <a:buChar char="o"/>
            </a:pPr>
            <a:r>
              <a:rPr lang="en-AU" sz="1200" dirty="0" smtClean="0"/>
              <a:t>@ </a:t>
            </a:r>
          </a:p>
          <a:p>
            <a:pPr marL="817200" indent="-457200" rtl="0" fontAlgn="ctr">
              <a:buFont typeface="Courier New" panose="02070309020205020404" pitchFamily="49" charset="0"/>
              <a:buChar char="o"/>
            </a:pPr>
            <a:r>
              <a:rPr lang="en-AU" sz="1200" dirty="0" smtClean="0"/>
              <a:t>Single quotation mark ' </a:t>
            </a:r>
          </a:p>
          <a:p>
            <a:pPr marL="817200" indent="-457200" rtl="0" fontAlgn="ctr">
              <a:buFont typeface="Courier New" panose="02070309020205020404" pitchFamily="49" charset="0"/>
              <a:buChar char="o"/>
            </a:pPr>
            <a:r>
              <a:rPr lang="en-AU" sz="1200" dirty="0" smtClean="0"/>
              <a:t>Opening parenthesis (</a:t>
            </a:r>
          </a:p>
          <a:p>
            <a:endParaRPr lang="en-US" dirty="0"/>
          </a:p>
        </p:txBody>
      </p:sp>
    </p:spTree>
    <p:extLst>
      <p:ext uri="{BB962C8B-B14F-4D97-AF65-F5344CB8AC3E}">
        <p14:creationId xmlns:p14="http://schemas.microsoft.com/office/powerpoint/2010/main" val="3659250302"/>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Expression Mode</a:t>
            </a:r>
          </a:p>
          <a:p>
            <a:pPr marL="457200" indent="-457200" rtl="0" fontAlgn="ctr">
              <a:buFont typeface="Arial" panose="020B0604020202020204" pitchFamily="34" charset="0"/>
              <a:buChar char="•"/>
            </a:pPr>
            <a:r>
              <a:rPr lang="en-AU" sz="1200" dirty="0" smtClean="0"/>
              <a:t>Character string values must be contained in quotation marks</a:t>
            </a:r>
          </a:p>
          <a:p>
            <a:pPr marL="457200" indent="-457200" rtl="0" fontAlgn="ctr">
              <a:buFont typeface="Arial" panose="020B0604020202020204" pitchFamily="34" charset="0"/>
              <a:buChar char="•"/>
            </a:pPr>
            <a:r>
              <a:rPr lang="en-AU" sz="1200" dirty="0" smtClean="0"/>
              <a:t>Numbers not enclosed in quotation marks are treated as numerical values</a:t>
            </a:r>
          </a:p>
          <a:p>
            <a:endParaRPr lang="en-US" dirty="0" smtClean="0"/>
          </a:p>
          <a:p>
            <a:r>
              <a:rPr lang="en-US" dirty="0" smtClean="0"/>
              <a:t>Argument Mode</a:t>
            </a:r>
          </a:p>
          <a:p>
            <a:pPr marL="457200" indent="-457200" rtl="0" fontAlgn="ctr">
              <a:buFont typeface="Arial" panose="020B0604020202020204" pitchFamily="34" charset="0"/>
              <a:buChar char="•"/>
            </a:pPr>
            <a:r>
              <a:rPr lang="en-AU" sz="1200" dirty="0" smtClean="0"/>
              <a:t>Each value is treated as an expandable string unless it begins with: </a:t>
            </a:r>
          </a:p>
          <a:p>
            <a:pPr marL="817200" indent="-457200" rtl="0" fontAlgn="ctr">
              <a:buFont typeface="Courier New" panose="02070309020205020404" pitchFamily="49" charset="0"/>
              <a:buChar char="o"/>
            </a:pPr>
            <a:r>
              <a:rPr lang="en-AU" sz="1200" dirty="0" smtClean="0"/>
              <a:t>$ </a:t>
            </a:r>
          </a:p>
          <a:p>
            <a:pPr marL="817200" indent="-457200" rtl="0" fontAlgn="ctr">
              <a:buFont typeface="Courier New" panose="02070309020205020404" pitchFamily="49" charset="0"/>
              <a:buChar char="o"/>
            </a:pPr>
            <a:r>
              <a:rPr lang="en-AU" sz="1200" dirty="0" smtClean="0"/>
              <a:t>@ </a:t>
            </a:r>
          </a:p>
          <a:p>
            <a:pPr marL="817200" indent="-457200" rtl="0" fontAlgn="ctr">
              <a:buFont typeface="Courier New" panose="02070309020205020404" pitchFamily="49" charset="0"/>
              <a:buChar char="o"/>
            </a:pPr>
            <a:r>
              <a:rPr lang="en-AU" sz="1200" dirty="0" smtClean="0"/>
              <a:t>Single quotation mark ' </a:t>
            </a:r>
          </a:p>
          <a:p>
            <a:pPr marL="817200" indent="-457200" rtl="0" fontAlgn="ctr">
              <a:buFont typeface="Courier New" panose="02070309020205020404" pitchFamily="49" charset="0"/>
              <a:buChar char="o"/>
            </a:pPr>
            <a:r>
              <a:rPr lang="en-AU" sz="1200" dirty="0" smtClean="0"/>
              <a:t>Opening parenthesis (</a:t>
            </a:r>
          </a:p>
          <a:p>
            <a:endParaRPr lang="en-US" dirty="0"/>
          </a:p>
        </p:txBody>
      </p:sp>
    </p:spTree>
    <p:extLst>
      <p:ext uri="{BB962C8B-B14F-4D97-AF65-F5344CB8AC3E}">
        <p14:creationId xmlns:p14="http://schemas.microsoft.com/office/powerpoint/2010/main" val="2216047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latin typeface="Segoe"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40</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a:latin typeface="Segoe" pitchFamily="34" charset="0"/>
              </a:rPr>
              <a:t>© </a:t>
            </a:r>
            <a:r>
              <a:rPr lang="en-US" sz="1100" dirty="0" smtClean="0">
                <a:latin typeface="Segoe" pitchFamily="34" charset="0"/>
              </a:rPr>
              <a:t>2013 </a:t>
            </a:r>
            <a:r>
              <a:rPr lang="en-US" sz="1100" dirty="0">
                <a:latin typeface="Segoe" pitchFamily="34" charset="0"/>
              </a:rPr>
              <a:t>Microsoft Corporation    	Microsoft Confidential</a:t>
            </a:r>
          </a:p>
        </p:txBody>
      </p:sp>
    </p:spTree>
    <p:extLst>
      <p:ext uri="{BB962C8B-B14F-4D97-AF65-F5344CB8AC3E}">
        <p14:creationId xmlns:p14="http://schemas.microsoft.com/office/powerpoint/2010/main" val="427752961"/>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9264046"/>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666463"/>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 use the escape character:</a:t>
            </a:r>
          </a:p>
          <a:p>
            <a:pPr marL="171450" indent="-171450">
              <a:buFont typeface="Arial" panose="020B0604020202020204" pitchFamily="34" charset="0"/>
              <a:buChar char="•"/>
            </a:pPr>
            <a:r>
              <a:rPr lang="en-US" dirty="0" smtClean="0"/>
              <a:t>for line continuation</a:t>
            </a:r>
          </a:p>
          <a:p>
            <a:pPr marL="171450" indent="-171450">
              <a:buFont typeface="Arial" panose="020B0604020202020204" pitchFamily="34" charset="0"/>
              <a:buChar char="•"/>
            </a:pPr>
            <a:r>
              <a:rPr lang="en-US" baseline="0" dirty="0" smtClean="0"/>
              <a:t>To toggle between an expandable and a literal variable</a:t>
            </a:r>
          </a:p>
          <a:p>
            <a:pPr marL="171450" indent="-171450">
              <a:buFont typeface="Arial" panose="020B0604020202020204" pitchFamily="34" charset="0"/>
              <a:buChar char="•"/>
            </a:pPr>
            <a:r>
              <a:rPr lang="en-US" baseline="0" dirty="0" smtClean="0"/>
              <a:t>To create a special character in PowerShell</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398</a:t>
            </a:fld>
            <a:endParaRPr lang="en-US"/>
          </a:p>
        </p:txBody>
      </p:sp>
    </p:spTree>
    <p:extLst>
      <p:ext uri="{BB962C8B-B14F-4D97-AF65-F5344CB8AC3E}">
        <p14:creationId xmlns:p14="http://schemas.microsoft.com/office/powerpoint/2010/main" val="2754643170"/>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8412384"/>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5396743"/>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help </a:t>
            </a:r>
            <a:r>
              <a:rPr lang="en-AU" dirty="0" err="1" smtClean="0"/>
              <a:t>about_Special_Characters</a:t>
            </a:r>
            <a:endParaRPr lang="en-AU" dirty="0" smtClean="0"/>
          </a:p>
          <a:p>
            <a:endParaRPr lang="en-AU" dirty="0" smtClean="0"/>
          </a:p>
          <a:p>
            <a:r>
              <a:rPr lang="en-AU" dirty="0" smtClean="0"/>
              <a:t> </a:t>
            </a:r>
            <a:r>
              <a:rPr lang="en-AU" sz="1200" kern="1200" dirty="0" smtClean="0">
                <a:solidFill>
                  <a:schemeClr val="tx1"/>
                </a:solidFill>
                <a:latin typeface="Segoe UI Light"/>
                <a:ea typeface="+mn-ea"/>
                <a:cs typeface="+mn-cs"/>
              </a:rPr>
              <a:t>NULL (`0)</a:t>
            </a:r>
          </a:p>
          <a:p>
            <a:r>
              <a:rPr lang="en-AU" sz="1200" kern="1200" dirty="0" smtClean="0">
                <a:solidFill>
                  <a:schemeClr val="tx1"/>
                </a:solidFill>
                <a:latin typeface="Segoe UI Light"/>
                <a:ea typeface="+mn-ea"/>
                <a:cs typeface="+mn-cs"/>
              </a:rPr>
              <a:t>    Windows PowerShell recognizes a null special character (`0) and represents</a:t>
            </a:r>
          </a:p>
          <a:p>
            <a:r>
              <a:rPr lang="en-AU" sz="1200" kern="1200" dirty="0" smtClean="0">
                <a:solidFill>
                  <a:schemeClr val="tx1"/>
                </a:solidFill>
                <a:latin typeface="Segoe UI Light"/>
                <a:ea typeface="+mn-ea"/>
                <a:cs typeface="+mn-cs"/>
              </a:rPr>
              <a:t>    it with a character code of 0. It appears as an empty space in the </a:t>
            </a:r>
          </a:p>
          <a:p>
            <a:r>
              <a:rPr lang="en-AU" sz="1200" kern="1200" dirty="0" smtClean="0">
                <a:solidFill>
                  <a:schemeClr val="tx1"/>
                </a:solidFill>
                <a:latin typeface="Segoe UI Light"/>
                <a:ea typeface="+mn-ea"/>
                <a:cs typeface="+mn-cs"/>
              </a:rPr>
              <a:t>    Windows PowerShell output. This allows you to use Windows PowerShell to </a:t>
            </a:r>
          </a:p>
          <a:p>
            <a:r>
              <a:rPr lang="en-AU" sz="1200" kern="1200" dirty="0" smtClean="0">
                <a:solidFill>
                  <a:schemeClr val="tx1"/>
                </a:solidFill>
                <a:latin typeface="Segoe UI Light"/>
                <a:ea typeface="+mn-ea"/>
                <a:cs typeface="+mn-cs"/>
              </a:rPr>
              <a:t>    read and process text files that use null characters, such as string </a:t>
            </a:r>
          </a:p>
          <a:p>
            <a:r>
              <a:rPr lang="en-AU" sz="1200" kern="1200" dirty="0" smtClean="0">
                <a:solidFill>
                  <a:schemeClr val="tx1"/>
                </a:solidFill>
                <a:latin typeface="Segoe UI Light"/>
                <a:ea typeface="+mn-ea"/>
                <a:cs typeface="+mn-cs"/>
              </a:rPr>
              <a:t>    termination or record termination indicators. The null special character</a:t>
            </a:r>
          </a:p>
          <a:p>
            <a:r>
              <a:rPr lang="en-AU" sz="1200" kern="1200" dirty="0" smtClean="0">
                <a:solidFill>
                  <a:schemeClr val="tx1"/>
                </a:solidFill>
                <a:latin typeface="Segoe UI Light"/>
                <a:ea typeface="+mn-ea"/>
                <a:cs typeface="+mn-cs"/>
              </a:rPr>
              <a:t>    is not equivalent to the $null variable, which stores a value of NULL.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ALERT (`a)</a:t>
            </a:r>
          </a:p>
          <a:p>
            <a:r>
              <a:rPr lang="en-AU" sz="1200" kern="1200" dirty="0" smtClean="0">
                <a:solidFill>
                  <a:schemeClr val="tx1"/>
                </a:solidFill>
                <a:latin typeface="Segoe UI Light"/>
                <a:ea typeface="+mn-ea"/>
                <a:cs typeface="+mn-cs"/>
              </a:rPr>
              <a:t>    The alert (`a) character sends a beep signal to the computer's speaker.</a:t>
            </a:r>
          </a:p>
          <a:p>
            <a:r>
              <a:rPr lang="en-AU" sz="1200" kern="1200" dirty="0" smtClean="0">
                <a:solidFill>
                  <a:schemeClr val="tx1"/>
                </a:solidFill>
                <a:latin typeface="Segoe UI Light"/>
                <a:ea typeface="+mn-ea"/>
                <a:cs typeface="+mn-cs"/>
              </a:rPr>
              <a:t>    You can use this to warn a user about an impending action. The following</a:t>
            </a:r>
          </a:p>
          <a:p>
            <a:r>
              <a:rPr lang="en-AU" sz="1200" kern="1200" dirty="0" smtClean="0">
                <a:solidFill>
                  <a:schemeClr val="tx1"/>
                </a:solidFill>
                <a:latin typeface="Segoe UI Light"/>
                <a:ea typeface="+mn-ea"/>
                <a:cs typeface="+mn-cs"/>
              </a:rPr>
              <a:t>    command sends two beep signals to the local computer's speaker: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a:t>
            </a:r>
            <a:r>
              <a:rPr lang="en-AU" sz="1200" kern="1200" dirty="0" err="1" smtClean="0">
                <a:solidFill>
                  <a:schemeClr val="tx1"/>
                </a:solidFill>
                <a:latin typeface="Segoe UI Light"/>
                <a:ea typeface="+mn-ea"/>
                <a:cs typeface="+mn-cs"/>
              </a:rPr>
              <a:t>i</a:t>
            </a:r>
            <a:r>
              <a:rPr lang="en-AU" sz="1200" kern="1200" dirty="0" smtClean="0">
                <a:solidFill>
                  <a:schemeClr val="tx1"/>
                </a:solidFill>
                <a:latin typeface="Segoe UI Light"/>
                <a:ea typeface="+mn-ea"/>
                <a:cs typeface="+mn-cs"/>
              </a:rPr>
              <a:t> = 0; $</a:t>
            </a:r>
            <a:r>
              <a:rPr lang="en-AU" sz="1200" kern="1200" dirty="0" err="1" smtClean="0">
                <a:solidFill>
                  <a:schemeClr val="tx1"/>
                </a:solidFill>
                <a:latin typeface="Segoe UI Light"/>
                <a:ea typeface="+mn-ea"/>
                <a:cs typeface="+mn-cs"/>
              </a:rPr>
              <a:t>i</a:t>
            </a:r>
            <a:r>
              <a:rPr lang="en-AU" sz="1200" kern="1200" dirty="0" smtClean="0">
                <a:solidFill>
                  <a:schemeClr val="tx1"/>
                </a:solidFill>
                <a:latin typeface="Segoe UI Light"/>
                <a:ea typeface="+mn-ea"/>
                <a:cs typeface="+mn-cs"/>
              </a:rPr>
              <a:t> -le 1; $</a:t>
            </a:r>
            <a:r>
              <a:rPr lang="en-AU" sz="1200" kern="1200" dirty="0" err="1" smtClean="0">
                <a:solidFill>
                  <a:schemeClr val="tx1"/>
                </a:solidFill>
                <a:latin typeface="Segoe UI Light"/>
                <a:ea typeface="+mn-ea"/>
                <a:cs typeface="+mn-cs"/>
              </a:rPr>
              <a:t>i</a:t>
            </a:r>
            <a:r>
              <a:rPr lang="en-AU" sz="1200" kern="1200" dirty="0" smtClean="0">
                <a:solidFill>
                  <a:schemeClr val="tx1"/>
                </a:solidFill>
                <a:latin typeface="Segoe UI Light"/>
                <a:ea typeface="+mn-ea"/>
                <a:cs typeface="+mn-cs"/>
              </a:rPr>
              <a:t>++){"`a"}</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BACKSPACE (`b)</a:t>
            </a:r>
          </a:p>
          <a:p>
            <a:r>
              <a:rPr lang="en-AU" sz="1200" kern="1200" dirty="0" smtClean="0">
                <a:solidFill>
                  <a:schemeClr val="tx1"/>
                </a:solidFill>
                <a:latin typeface="Segoe UI Light"/>
                <a:ea typeface="+mn-ea"/>
                <a:cs typeface="+mn-cs"/>
              </a:rPr>
              <a:t>    The backspace character (`b) moves the cursor back one character, but it </a:t>
            </a:r>
          </a:p>
          <a:p>
            <a:r>
              <a:rPr lang="en-AU" sz="1200" kern="1200" dirty="0" smtClean="0">
                <a:solidFill>
                  <a:schemeClr val="tx1"/>
                </a:solidFill>
                <a:latin typeface="Segoe UI Light"/>
                <a:ea typeface="+mn-ea"/>
                <a:cs typeface="+mn-cs"/>
              </a:rPr>
              <a:t>    does not delete any characters. The following command writes the word </a:t>
            </a:r>
          </a:p>
          <a:p>
            <a:r>
              <a:rPr lang="en-AU" sz="1200" kern="1200" dirty="0" smtClean="0">
                <a:solidFill>
                  <a:schemeClr val="tx1"/>
                </a:solidFill>
                <a:latin typeface="Segoe UI Light"/>
                <a:ea typeface="+mn-ea"/>
                <a:cs typeface="+mn-cs"/>
              </a:rPr>
              <a:t>    "backup", moves the cursor back twice, and then writes the word "out" </a:t>
            </a:r>
          </a:p>
          <a:p>
            <a:r>
              <a:rPr lang="en-AU" sz="1200" kern="1200" dirty="0" smtClean="0">
                <a:solidFill>
                  <a:schemeClr val="tx1"/>
                </a:solidFill>
                <a:latin typeface="Segoe UI Light"/>
                <a:ea typeface="+mn-ea"/>
                <a:cs typeface="+mn-cs"/>
              </a:rPr>
              <a:t>    (preceded by a space and starting at the new position):</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t>
            </a:r>
            <a:r>
              <a:rPr lang="en-AU" sz="1200" kern="1200" dirty="0" err="1" smtClean="0">
                <a:solidFill>
                  <a:schemeClr val="tx1"/>
                </a:solidFill>
                <a:latin typeface="Segoe UI Light"/>
                <a:ea typeface="+mn-ea"/>
                <a:cs typeface="+mn-cs"/>
              </a:rPr>
              <a:t>backup`b`b</a:t>
            </a:r>
            <a:r>
              <a:rPr lang="en-AU" sz="1200" kern="1200" dirty="0" smtClean="0">
                <a:solidFill>
                  <a:schemeClr val="tx1"/>
                </a:solidFill>
                <a:latin typeface="Segoe UI Light"/>
                <a:ea typeface="+mn-ea"/>
                <a:cs typeface="+mn-cs"/>
              </a:rPr>
              <a:t> out"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output from this command is as follows: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back out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FORM FEED (`f)</a:t>
            </a:r>
          </a:p>
          <a:p>
            <a:r>
              <a:rPr lang="en-AU" sz="1200" kern="1200" dirty="0" smtClean="0">
                <a:solidFill>
                  <a:schemeClr val="tx1"/>
                </a:solidFill>
                <a:latin typeface="Segoe UI Light"/>
                <a:ea typeface="+mn-ea"/>
                <a:cs typeface="+mn-cs"/>
              </a:rPr>
              <a:t>   The form feed character (`f) is a print instruction that ejects the</a:t>
            </a:r>
          </a:p>
          <a:p>
            <a:r>
              <a:rPr lang="en-AU" sz="1200" kern="1200" dirty="0" smtClean="0">
                <a:solidFill>
                  <a:schemeClr val="tx1"/>
                </a:solidFill>
                <a:latin typeface="Segoe UI Light"/>
                <a:ea typeface="+mn-ea"/>
                <a:cs typeface="+mn-cs"/>
              </a:rPr>
              <a:t>   current page and continues printing on the next page. This character</a:t>
            </a:r>
          </a:p>
          <a:p>
            <a:r>
              <a:rPr lang="en-AU" sz="1200" kern="1200" dirty="0" smtClean="0">
                <a:solidFill>
                  <a:schemeClr val="tx1"/>
                </a:solidFill>
                <a:latin typeface="Segoe UI Light"/>
                <a:ea typeface="+mn-ea"/>
                <a:cs typeface="+mn-cs"/>
              </a:rPr>
              <a:t>   affects printed documents only; it does not affect screen output.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NEW LINE (`n)</a:t>
            </a:r>
          </a:p>
          <a:p>
            <a:r>
              <a:rPr lang="en-AU" sz="1200" kern="1200" dirty="0" smtClean="0">
                <a:solidFill>
                  <a:schemeClr val="tx1"/>
                </a:solidFill>
                <a:latin typeface="Segoe UI Light"/>
                <a:ea typeface="+mn-ea"/>
                <a:cs typeface="+mn-cs"/>
              </a:rPr>
              <a:t>    The new line character (`n) inserts a line break immediately after the </a:t>
            </a:r>
          </a:p>
          <a:p>
            <a:r>
              <a:rPr lang="en-AU" sz="1200" kern="1200" dirty="0" smtClean="0">
                <a:solidFill>
                  <a:schemeClr val="tx1"/>
                </a:solidFill>
                <a:latin typeface="Segoe UI Light"/>
                <a:ea typeface="+mn-ea"/>
                <a:cs typeface="+mn-cs"/>
              </a:rPr>
              <a:t>    character.</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following example shows how to use the new line character in a </a:t>
            </a:r>
          </a:p>
          <a:p>
            <a:r>
              <a:rPr lang="en-AU" sz="1200" kern="1200" dirty="0" smtClean="0">
                <a:solidFill>
                  <a:schemeClr val="tx1"/>
                </a:solidFill>
                <a:latin typeface="Segoe UI Light"/>
                <a:ea typeface="+mn-ea"/>
                <a:cs typeface="+mn-cs"/>
              </a:rPr>
              <a:t>    Write-Host command: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"There are two line </a:t>
            </a:r>
            <a:r>
              <a:rPr lang="en-AU" sz="1200" kern="1200" dirty="0" err="1" smtClean="0">
                <a:solidFill>
                  <a:schemeClr val="tx1"/>
                </a:solidFill>
                <a:latin typeface="Segoe UI Light"/>
                <a:ea typeface="+mn-ea"/>
                <a:cs typeface="+mn-cs"/>
              </a:rPr>
              <a:t>breaks`n`nhere</a:t>
            </a:r>
            <a:r>
              <a:rPr lang="en-AU" sz="1200" kern="1200" dirty="0" smtClean="0">
                <a:solidFill>
                  <a:schemeClr val="tx1"/>
                </a:solidFill>
                <a:latin typeface="Segoe UI Light"/>
                <a:ea typeface="+mn-ea"/>
                <a:cs typeface="+mn-cs"/>
              </a:rPr>
              <a:t>."</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output from this command is as follows: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There are two line breaks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here.</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CARRIAGE RETURN (`r)</a:t>
            </a:r>
          </a:p>
          <a:p>
            <a:r>
              <a:rPr lang="en-AU" sz="1200" kern="1200" dirty="0" smtClean="0">
                <a:solidFill>
                  <a:schemeClr val="tx1"/>
                </a:solidFill>
                <a:latin typeface="Segoe UI Light"/>
                <a:ea typeface="+mn-ea"/>
                <a:cs typeface="+mn-cs"/>
              </a:rPr>
              <a:t>    The carriage return character (`r) eliminates the entire line prior </a:t>
            </a:r>
          </a:p>
          <a:p>
            <a:r>
              <a:rPr lang="en-AU" sz="1200" kern="1200" dirty="0" smtClean="0">
                <a:solidFill>
                  <a:schemeClr val="tx1"/>
                </a:solidFill>
                <a:latin typeface="Segoe UI Light"/>
                <a:ea typeface="+mn-ea"/>
                <a:cs typeface="+mn-cs"/>
              </a:rPr>
              <a:t>    to the `r character, as though the prior text were on a different line.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Write-Host "Let's not </a:t>
            </a:r>
            <a:r>
              <a:rPr lang="en-AU" sz="1200" kern="1200" dirty="0" err="1" smtClean="0">
                <a:solidFill>
                  <a:schemeClr val="tx1"/>
                </a:solidFill>
                <a:latin typeface="Segoe UI Light"/>
                <a:ea typeface="+mn-ea"/>
                <a:cs typeface="+mn-cs"/>
              </a:rPr>
              <a:t>move`rDelete</a:t>
            </a:r>
            <a:r>
              <a:rPr lang="en-AU" sz="1200" kern="1200" dirty="0" smtClean="0">
                <a:solidFill>
                  <a:schemeClr val="tx1"/>
                </a:solidFill>
                <a:latin typeface="Segoe UI Light"/>
                <a:ea typeface="+mn-ea"/>
                <a:cs typeface="+mn-cs"/>
              </a:rPr>
              <a:t> everything before this point."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output from this command is: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Delete everything before this point.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HORIZONTAL TAB (`t)</a:t>
            </a:r>
          </a:p>
          <a:p>
            <a:r>
              <a:rPr lang="en-AU" sz="1200" kern="1200" dirty="0" smtClean="0">
                <a:solidFill>
                  <a:schemeClr val="tx1"/>
                </a:solidFill>
                <a:latin typeface="Segoe UI Light"/>
                <a:ea typeface="+mn-ea"/>
                <a:cs typeface="+mn-cs"/>
              </a:rPr>
              <a:t>    The horizontal tab character (`t) advances to the next tab stop and </a:t>
            </a:r>
          </a:p>
          <a:p>
            <a:r>
              <a:rPr lang="en-AU" sz="1200" kern="1200" dirty="0" smtClean="0">
                <a:solidFill>
                  <a:schemeClr val="tx1"/>
                </a:solidFill>
                <a:latin typeface="Segoe UI Light"/>
                <a:ea typeface="+mn-ea"/>
                <a:cs typeface="+mn-cs"/>
              </a:rPr>
              <a:t>    continues writing at that point. By default, the Windows PowerShell</a:t>
            </a:r>
          </a:p>
          <a:p>
            <a:r>
              <a:rPr lang="en-AU" sz="1200" kern="1200" dirty="0" smtClean="0">
                <a:solidFill>
                  <a:schemeClr val="tx1"/>
                </a:solidFill>
                <a:latin typeface="Segoe UI Light"/>
                <a:ea typeface="+mn-ea"/>
                <a:cs typeface="+mn-cs"/>
              </a:rPr>
              <a:t>    console has a tab stop at every eighth space.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following command inserts two tabs between each</a:t>
            </a:r>
          </a:p>
          <a:p>
            <a:r>
              <a:rPr lang="en-AU" sz="1200" kern="1200" dirty="0" smtClean="0">
                <a:solidFill>
                  <a:schemeClr val="tx1"/>
                </a:solidFill>
                <a:latin typeface="Segoe UI Light"/>
                <a:ea typeface="+mn-ea"/>
                <a:cs typeface="+mn-cs"/>
              </a:rPr>
              <a:t>    column.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"Column1`t`tColumn2`t`tColumn3"</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output from this command is: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Column1         Column2         Column3</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VERTICAL TAB (`v)</a:t>
            </a:r>
          </a:p>
          <a:p>
            <a:r>
              <a:rPr lang="en-US" sz="1200" kern="1200" dirty="0" smtClean="0">
                <a:solidFill>
                  <a:schemeClr val="tx1"/>
                </a:solidFill>
                <a:latin typeface="Segoe UI Light"/>
                <a:ea typeface="+mn-ea"/>
                <a:cs typeface="+mn-cs"/>
              </a:rPr>
              <a:t>    The horizontal tab character (`t) advances to the next vertical tab stop</a:t>
            </a:r>
          </a:p>
          <a:p>
            <a:r>
              <a:rPr lang="en-US" sz="1200" kern="1200" dirty="0" smtClean="0">
                <a:solidFill>
                  <a:schemeClr val="tx1"/>
                </a:solidFill>
                <a:latin typeface="Segoe UI Light"/>
                <a:ea typeface="+mn-ea"/>
                <a:cs typeface="+mn-cs"/>
              </a:rPr>
              <a:t>    and writes all subsequent output beginning at that point. This character</a:t>
            </a:r>
          </a:p>
          <a:p>
            <a:r>
              <a:rPr lang="en-US" sz="1200" kern="1200" dirty="0" smtClean="0">
                <a:solidFill>
                  <a:schemeClr val="tx1"/>
                </a:solidFill>
                <a:latin typeface="Segoe UI Light"/>
                <a:ea typeface="+mn-ea"/>
                <a:cs typeface="+mn-cs"/>
              </a:rPr>
              <a:t>    affects printed documents only. It does not affect screen output.</a:t>
            </a: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STOP PARSING  (--%)</a:t>
            </a:r>
          </a:p>
          <a:p>
            <a:r>
              <a:rPr lang="en-US" sz="1200" kern="1200" dirty="0" smtClean="0">
                <a:solidFill>
                  <a:schemeClr val="tx1"/>
                </a:solidFill>
                <a:latin typeface="Segoe UI Light"/>
                <a:ea typeface="+mn-ea"/>
                <a:cs typeface="+mn-cs"/>
              </a:rPr>
              <a:t>    The stop-parsing symbol (--%) prevents Windows PowerShell from</a:t>
            </a:r>
          </a:p>
          <a:p>
            <a:r>
              <a:rPr lang="en-US" sz="1200" kern="1200" dirty="0" smtClean="0">
                <a:solidFill>
                  <a:schemeClr val="tx1"/>
                </a:solidFill>
                <a:latin typeface="Segoe UI Light"/>
                <a:ea typeface="+mn-ea"/>
                <a:cs typeface="+mn-cs"/>
              </a:rPr>
              <a:t>    interpreting arguments in program calls as Windows PowerShell</a:t>
            </a:r>
          </a:p>
          <a:p>
            <a:r>
              <a:rPr lang="en-US" sz="1200" kern="1200" dirty="0" smtClean="0">
                <a:solidFill>
                  <a:schemeClr val="tx1"/>
                </a:solidFill>
                <a:latin typeface="Segoe UI Light"/>
                <a:ea typeface="+mn-ea"/>
                <a:cs typeface="+mn-cs"/>
              </a:rPr>
              <a:t>    commands and expressions.</a:t>
            </a: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Place the stop-parsing symbol after the program name and before</a:t>
            </a:r>
          </a:p>
          <a:p>
            <a:r>
              <a:rPr lang="en-US" sz="1200" kern="1200" dirty="0" smtClean="0">
                <a:solidFill>
                  <a:schemeClr val="tx1"/>
                </a:solidFill>
                <a:latin typeface="Segoe UI Light"/>
                <a:ea typeface="+mn-ea"/>
                <a:cs typeface="+mn-cs"/>
              </a:rPr>
              <a:t>    program arguments that might cause errors.</a:t>
            </a: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For example, the following </a:t>
            </a:r>
            <a:r>
              <a:rPr lang="en-US" sz="1200" kern="1200" dirty="0" err="1" smtClean="0">
                <a:solidFill>
                  <a:schemeClr val="tx1"/>
                </a:solidFill>
                <a:latin typeface="Segoe UI Light"/>
                <a:ea typeface="+mn-ea"/>
                <a:cs typeface="+mn-cs"/>
              </a:rPr>
              <a:t>Icacls</a:t>
            </a:r>
            <a:r>
              <a:rPr lang="en-US" sz="1200" kern="1200" dirty="0" smtClean="0">
                <a:solidFill>
                  <a:schemeClr val="tx1"/>
                </a:solidFill>
                <a:latin typeface="Segoe UI Light"/>
                <a:ea typeface="+mn-ea"/>
                <a:cs typeface="+mn-cs"/>
              </a:rPr>
              <a:t> command uses the stop-parsing</a:t>
            </a:r>
          </a:p>
          <a:p>
            <a:r>
              <a:rPr lang="en-US" sz="1200" kern="1200" dirty="0" smtClean="0">
                <a:solidFill>
                  <a:schemeClr val="tx1"/>
                </a:solidFill>
                <a:latin typeface="Segoe UI Light"/>
                <a:ea typeface="+mn-ea"/>
                <a:cs typeface="+mn-cs"/>
              </a:rPr>
              <a:t>    symbol.</a:t>
            </a: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icacls</a:t>
            </a:r>
            <a:r>
              <a:rPr lang="en-US" sz="1200" kern="1200" dirty="0" smtClean="0">
                <a:solidFill>
                  <a:schemeClr val="tx1"/>
                </a:solidFill>
                <a:latin typeface="Segoe UI Light"/>
                <a:ea typeface="+mn-ea"/>
                <a:cs typeface="+mn-cs"/>
              </a:rPr>
              <a:t> X:\VMS --% /grant Dom\</a:t>
            </a:r>
            <a:r>
              <a:rPr lang="en-US" sz="1200" kern="1200" dirty="0" err="1" smtClean="0">
                <a:solidFill>
                  <a:schemeClr val="tx1"/>
                </a:solidFill>
                <a:latin typeface="Segoe UI Light"/>
                <a:ea typeface="+mn-ea"/>
                <a:cs typeface="+mn-cs"/>
              </a:rPr>
              <a:t>HVAdmin</a:t>
            </a:r>
            <a:r>
              <a:rPr lang="en-US" sz="1200" kern="1200" dirty="0" smtClean="0">
                <a:solidFill>
                  <a:schemeClr val="tx1"/>
                </a:solidFill>
                <a:latin typeface="Segoe UI Light"/>
                <a:ea typeface="+mn-ea"/>
                <a:cs typeface="+mn-cs"/>
              </a:rPr>
              <a:t>:(CI)(OI)F</a:t>
            </a: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Windows PowerShell sends the following command to </a:t>
            </a:r>
            <a:r>
              <a:rPr lang="en-US" sz="1200" kern="1200" dirty="0" err="1" smtClean="0">
                <a:solidFill>
                  <a:schemeClr val="tx1"/>
                </a:solidFill>
                <a:latin typeface="Segoe UI Light"/>
                <a:ea typeface="+mn-ea"/>
                <a:cs typeface="+mn-cs"/>
              </a:rPr>
              <a:t>Icacls</a:t>
            </a:r>
            <a:r>
              <a:rPr lang="en-US" sz="1200" kern="1200" dirty="0" smtClean="0">
                <a:solidFill>
                  <a:schemeClr val="tx1"/>
                </a:solidFill>
                <a:latin typeface="Segoe UI Light"/>
                <a:ea typeface="+mn-ea"/>
                <a:cs typeface="+mn-cs"/>
              </a:rPr>
              <a:t>.</a:t>
            </a:r>
          </a:p>
          <a:p>
            <a:r>
              <a:rPr lang="en-US" sz="1200" kern="1200" dirty="0" smtClean="0">
                <a:solidFill>
                  <a:schemeClr val="tx1"/>
                </a:solidFill>
                <a:latin typeface="Segoe UI Light"/>
                <a:ea typeface="+mn-ea"/>
                <a:cs typeface="+mn-cs"/>
              </a:rPr>
              <a:t>        X:\VMS /grant Dom\</a:t>
            </a:r>
            <a:r>
              <a:rPr lang="en-US" sz="1200" kern="1200" dirty="0" err="1" smtClean="0">
                <a:solidFill>
                  <a:schemeClr val="tx1"/>
                </a:solidFill>
                <a:latin typeface="Segoe UI Light"/>
                <a:ea typeface="+mn-ea"/>
                <a:cs typeface="+mn-cs"/>
              </a:rPr>
              <a:t>HVAdmin</a:t>
            </a:r>
            <a:r>
              <a:rPr lang="en-US" sz="1200" kern="1200" dirty="0" smtClean="0">
                <a:solidFill>
                  <a:schemeClr val="tx1"/>
                </a:solidFill>
                <a:latin typeface="Segoe UI Light"/>
                <a:ea typeface="+mn-ea"/>
                <a:cs typeface="+mn-cs"/>
              </a:rPr>
              <a:t>:(CI)(OI)F</a:t>
            </a: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For more information about the stop-parsing symbol, see</a:t>
            </a: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about_Parsing</a:t>
            </a:r>
            <a:r>
              <a:rPr lang="en-US" sz="1200" kern="1200" dirty="0" smtClean="0">
                <a:solidFill>
                  <a:schemeClr val="tx1"/>
                </a:solidFill>
                <a:latin typeface="Segoe UI Light"/>
                <a:ea typeface="+mn-ea"/>
                <a:cs typeface="+mn-cs"/>
              </a:rPr>
              <a:t>.</a:t>
            </a:r>
          </a:p>
          <a:p>
            <a:endParaRPr lang="en-US" sz="1200" kern="1200" dirty="0" smtClean="0">
              <a:solidFill>
                <a:schemeClr val="tx1"/>
              </a:solidFill>
              <a:latin typeface="Segoe UI Light"/>
              <a:ea typeface="+mn-ea"/>
              <a:cs typeface="+mn-cs"/>
            </a:endParaRP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KEYWORDS</a:t>
            </a: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about_Punctuation</a:t>
            </a:r>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about_Symbols</a:t>
            </a:r>
            <a:endParaRPr lang="en-US" sz="1200" kern="1200" dirty="0" smtClean="0">
              <a:solidFill>
                <a:schemeClr val="tx1"/>
              </a:solidFill>
              <a:latin typeface="Segoe UI Light"/>
              <a:ea typeface="+mn-ea"/>
              <a:cs typeface="+mn-cs"/>
            </a:endParaRPr>
          </a:p>
          <a:p>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SEE ALSO</a:t>
            </a: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about_Quoting_Rules</a:t>
            </a:r>
            <a:endParaRPr lang="en-US" sz="1200" kern="1200" dirty="0" smtClean="0">
              <a:solidFill>
                <a:schemeClr val="tx1"/>
              </a:solidFill>
              <a:latin typeface="Segoe UI Light"/>
              <a:ea typeface="+mn-ea"/>
              <a:cs typeface="+mn-cs"/>
            </a:endParaRPr>
          </a:p>
          <a:p>
            <a:r>
              <a:rPr lang="en-US" sz="1200" kern="1200" dirty="0" smtClean="0">
                <a:solidFill>
                  <a:schemeClr val="tx1"/>
                </a:solidFill>
                <a:latin typeface="Segoe UI Light"/>
                <a:ea typeface="+mn-ea"/>
                <a:cs typeface="+mn-cs"/>
              </a:rPr>
              <a:t>    </a:t>
            </a:r>
            <a:r>
              <a:rPr lang="en-US" sz="1200" kern="1200" dirty="0" err="1" smtClean="0">
                <a:solidFill>
                  <a:schemeClr val="tx1"/>
                </a:solidFill>
                <a:latin typeface="Segoe UI Light"/>
                <a:ea typeface="+mn-ea"/>
                <a:cs typeface="+mn-cs"/>
              </a:rPr>
              <a:t>about_Escape_Characters</a:t>
            </a:r>
            <a:endParaRPr lang="en-AU" dirty="0"/>
          </a:p>
        </p:txBody>
      </p:sp>
    </p:spTree>
    <p:extLst>
      <p:ext uri="{BB962C8B-B14F-4D97-AF65-F5344CB8AC3E}">
        <p14:creationId xmlns:p14="http://schemas.microsoft.com/office/powerpoint/2010/main" val="564695475"/>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stop parsing character</a:t>
            </a:r>
            <a:r>
              <a:rPr lang="en-US" baseline="0" dirty="0" smtClean="0"/>
              <a:t> to simplify using external command parameters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402</a:t>
            </a:fld>
            <a:endParaRPr lang="en-US"/>
          </a:p>
        </p:txBody>
      </p:sp>
    </p:spTree>
    <p:extLst>
      <p:ext uri="{BB962C8B-B14F-4D97-AF65-F5344CB8AC3E}">
        <p14:creationId xmlns:p14="http://schemas.microsoft.com/office/powerpoint/2010/main" val="2092554111"/>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2860885"/>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0653764"/>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405</a:t>
            </a:fld>
            <a:endParaRPr lang="en-US" dirty="0"/>
          </a:p>
        </p:txBody>
      </p:sp>
    </p:spTree>
    <p:extLst>
      <p:ext uri="{BB962C8B-B14F-4D97-AF65-F5344CB8AC3E}">
        <p14:creationId xmlns:p14="http://schemas.microsoft.com/office/powerpoint/2010/main" val="878129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pPr marL="174708" indent="-174708" defTabSz="931774">
              <a:buFont typeface="Arial" pitchFamily="34" charset="0"/>
              <a:buChar char="•"/>
              <a:defRPr/>
            </a:pPr>
            <a:endParaRPr lang="en-US" dirty="0" smtClean="0"/>
          </a:p>
          <a:p>
            <a:pPr marL="174708" indent="-174708" defTabSz="931774">
              <a:buFont typeface="Arial" pitchFamily="34" charset="0"/>
              <a:buChar char="•"/>
              <a:defRPr/>
            </a:pPr>
            <a:endParaRPr lang="en-US" dirty="0" smtClean="0"/>
          </a:p>
          <a:p>
            <a:endParaRPr lang="en-US" dirty="0"/>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4</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dirty="0" smtClean="0"/>
              <a:t>© 2011 Microsoft Corporation    	Microsoft Confidential</a:t>
            </a:r>
            <a:endParaRPr lang="en-US" dirty="0"/>
          </a:p>
        </p:txBody>
      </p:sp>
    </p:spTree>
    <p:extLst>
      <p:ext uri="{BB962C8B-B14F-4D97-AF65-F5344CB8AC3E}">
        <p14:creationId xmlns:p14="http://schemas.microsoft.com/office/powerpoint/2010/main" val="660536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Automate Configuration of a set of computers (target nodes) in an automated way, e.g.:</a:t>
            </a:r>
          </a:p>
          <a:p>
            <a:endParaRPr lang="en-AU" dirty="0" smtClean="0"/>
          </a:p>
          <a:p>
            <a:pPr marL="342900" indent="-342900">
              <a:buFont typeface="Arial" panose="020B0604020202020204" pitchFamily="34" charset="0"/>
              <a:buChar char="•"/>
            </a:pPr>
            <a:r>
              <a:rPr lang="en-AU" dirty="0" smtClean="0"/>
              <a:t>Enabling or disabling server roles and features</a:t>
            </a:r>
          </a:p>
          <a:p>
            <a:pPr marL="342900" indent="-342900">
              <a:buFont typeface="Arial" panose="020B0604020202020204" pitchFamily="34" charset="0"/>
              <a:buChar char="•"/>
            </a:pPr>
            <a:r>
              <a:rPr lang="en-AU" dirty="0" smtClean="0"/>
              <a:t>Managing registry settings</a:t>
            </a:r>
          </a:p>
          <a:p>
            <a:pPr marL="342900" indent="-342900">
              <a:buFont typeface="Arial" panose="020B0604020202020204" pitchFamily="34" charset="0"/>
              <a:buChar char="•"/>
            </a:pPr>
            <a:r>
              <a:rPr lang="en-AU" dirty="0" smtClean="0"/>
              <a:t>Managing files and directories</a:t>
            </a:r>
          </a:p>
          <a:p>
            <a:pPr marL="342900" indent="-342900">
              <a:buFont typeface="Arial" panose="020B0604020202020204" pitchFamily="34" charset="0"/>
              <a:buChar char="•"/>
            </a:pPr>
            <a:r>
              <a:rPr lang="en-AU" dirty="0" smtClean="0"/>
              <a:t>Starting, stopping, and managing processes and services</a:t>
            </a:r>
          </a:p>
          <a:p>
            <a:pPr marL="342900" indent="-342900">
              <a:buFont typeface="Arial" panose="020B0604020202020204" pitchFamily="34" charset="0"/>
              <a:buChar char="•"/>
            </a:pPr>
            <a:r>
              <a:rPr lang="en-AU" dirty="0" smtClean="0"/>
              <a:t>Managing groups and user accounts</a:t>
            </a:r>
          </a:p>
          <a:p>
            <a:pPr marL="342900" indent="-342900">
              <a:buFont typeface="Arial" panose="020B0604020202020204" pitchFamily="34" charset="0"/>
              <a:buChar char="•"/>
            </a:pPr>
            <a:r>
              <a:rPr lang="en-AU" dirty="0" smtClean="0"/>
              <a:t>Deploying new software</a:t>
            </a:r>
          </a:p>
          <a:p>
            <a:pPr marL="342900" indent="-342900">
              <a:buFont typeface="Arial" panose="020B0604020202020204" pitchFamily="34" charset="0"/>
              <a:buChar char="•"/>
            </a:pPr>
            <a:r>
              <a:rPr lang="en-AU" dirty="0" smtClean="0"/>
              <a:t>Managing environment variables</a:t>
            </a:r>
          </a:p>
          <a:p>
            <a:pPr marL="342900" indent="-342900">
              <a:buFont typeface="Arial" panose="020B0604020202020204" pitchFamily="34" charset="0"/>
              <a:buChar char="•"/>
            </a:pPr>
            <a:r>
              <a:rPr lang="en-AU" dirty="0" smtClean="0"/>
              <a:t>Running Windows PowerShell scripts</a:t>
            </a:r>
          </a:p>
          <a:p>
            <a:pPr marL="342900" indent="-342900">
              <a:buFont typeface="Arial" panose="020B0604020202020204" pitchFamily="34" charset="0"/>
              <a:buChar char="•"/>
            </a:pPr>
            <a:r>
              <a:rPr lang="en-AU" dirty="0" smtClean="0"/>
              <a:t>Fixing a configuration that has drifted away from the desired state</a:t>
            </a:r>
          </a:p>
          <a:p>
            <a:pPr marL="342900" indent="-342900">
              <a:buFont typeface="Arial" panose="020B0604020202020204" pitchFamily="34" charset="0"/>
              <a:buChar char="•"/>
            </a:pPr>
            <a:r>
              <a:rPr lang="en-AU" dirty="0" smtClean="0"/>
              <a:t>Discovering actual configuration state on a given node</a:t>
            </a:r>
          </a:p>
          <a:p>
            <a:pPr marL="342900" indent="-342900">
              <a:buFont typeface="Arial" panose="020B0604020202020204" pitchFamily="34" charset="0"/>
              <a:buChar char="•"/>
            </a:pPr>
            <a:endParaRPr lang="en-AU" dirty="0" smtClean="0"/>
          </a:p>
          <a:p>
            <a:r>
              <a:rPr lang="en-AU" dirty="0" smtClean="0"/>
              <a:t>In addition, you can create custom resources to configure the state of any application or system setting.</a:t>
            </a:r>
          </a:p>
          <a:p>
            <a:endParaRPr lang="en-AU" dirty="0" smtClean="0"/>
          </a:p>
          <a:p>
            <a:r>
              <a:rPr lang="en-AU" dirty="0" smtClean="0"/>
              <a:t>DSC is introduced in Windows PowerShell 4.0.</a:t>
            </a:r>
          </a:p>
          <a:p>
            <a:endParaRPr lang="en-AU" dirty="0" smtClean="0"/>
          </a:p>
          <a:p>
            <a:r>
              <a:rPr lang="en-AU" dirty="0" smtClean="0"/>
              <a:t>For detailed information about DSC, see</a:t>
            </a:r>
            <a:r>
              <a:rPr lang="en-AU" baseline="0" dirty="0" smtClean="0"/>
              <a:t> </a:t>
            </a:r>
            <a:r>
              <a:rPr lang="en-AU" dirty="0" smtClean="0"/>
              <a:t>"Windows PowerShell Desired State Configuration" in the TechNet Library at</a:t>
            </a:r>
          </a:p>
          <a:p>
            <a:r>
              <a:rPr lang="en-AU" dirty="0" smtClean="0"/>
              <a:t>http://go.microsoft.com/fwlink/?LinkId=311940.</a:t>
            </a:r>
          </a:p>
          <a:p>
            <a:endParaRPr lang="en-US" dirty="0"/>
          </a:p>
        </p:txBody>
      </p:sp>
    </p:spTree>
    <p:extLst>
      <p:ext uri="{BB962C8B-B14F-4D97-AF65-F5344CB8AC3E}">
        <p14:creationId xmlns:p14="http://schemas.microsoft.com/office/powerpoint/2010/main" val="1982181576"/>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68637277"/>
      </p:ext>
    </p:extLst>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dirty="0" smtClean="0">
                <a:solidFill>
                  <a:schemeClr val="bg1"/>
                </a:solidFill>
                <a:cs typeface="Segoe UI Light" panose="020B0502040204020203" pitchFamily="34" charset="0"/>
              </a:rPr>
              <a:t>Section 1: Arithmetic Operators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Arithmetic Operators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Assignment Operators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Assignment Operators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Binary Operators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Binary Operators</a:t>
            </a:r>
          </a:p>
          <a:p>
            <a:pPr marL="644400" lvl="1" indent="-285750" rtl="0" fontAlgn="base">
              <a:spcBef>
                <a:spcPts val="300"/>
              </a:spcBef>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Split and Join Operators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Split Operator</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Join Operator</a:t>
            </a:r>
          </a:p>
          <a:p>
            <a:pPr marL="644400" lvl="1" indent="-285750" rtl="0" fontAlgn="base">
              <a:spcBef>
                <a:spcPts val="300"/>
              </a:spcBef>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lvl="0"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5: Format Operator</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Format Operator</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407</a:t>
            </a:fld>
            <a:endParaRPr lang="en-US" dirty="0"/>
          </a:p>
        </p:txBody>
      </p:sp>
    </p:spTree>
    <p:extLst>
      <p:ext uri="{BB962C8B-B14F-4D97-AF65-F5344CB8AC3E}">
        <p14:creationId xmlns:p14="http://schemas.microsoft.com/office/powerpoint/2010/main" val="782654984"/>
      </p:ext>
    </p:extLst>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3092046"/>
      </p:ext>
    </p:extLst>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use arithmetic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409</a:t>
            </a:fld>
            <a:endParaRPr lang="en-US" dirty="0"/>
          </a:p>
        </p:txBody>
      </p:sp>
    </p:spTree>
    <p:extLst>
      <p:ext uri="{BB962C8B-B14F-4D97-AF65-F5344CB8AC3E}">
        <p14:creationId xmlns:p14="http://schemas.microsoft.com/office/powerpoint/2010/main" val="956573895"/>
      </p:ext>
    </p:extLst>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0398085"/>
      </p:ext>
    </p:extLst>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use assignment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411</a:t>
            </a:fld>
            <a:endParaRPr lang="en-US"/>
          </a:p>
        </p:txBody>
      </p:sp>
    </p:spTree>
    <p:extLst>
      <p:ext uri="{BB962C8B-B14F-4D97-AF65-F5344CB8AC3E}">
        <p14:creationId xmlns:p14="http://schemas.microsoft.com/office/powerpoint/2010/main" val="701485372"/>
      </p:ext>
    </p:extLst>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0899332"/>
      </p:ext>
    </p:extLst>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use binary operators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413</a:t>
            </a:fld>
            <a:endParaRPr lang="en-US"/>
          </a:p>
        </p:txBody>
      </p:sp>
    </p:spTree>
    <p:extLst>
      <p:ext uri="{BB962C8B-B14F-4D97-AF65-F5344CB8AC3E}">
        <p14:creationId xmlns:p14="http://schemas.microsoft.com/office/powerpoint/2010/main" val="3951679807"/>
      </p:ext>
    </p:extLst>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solidFill>
                  <a:schemeClr val="bg1"/>
                </a:solidFill>
                <a:latin typeface="Segoe UI Light" panose="020B0502040204020203" pitchFamily="34" charset="0"/>
                <a:cs typeface="Segoe UI Light" panose="020B0502040204020203" pitchFamily="34" charset="0"/>
              </a:rPr>
              <a:t>Binary Operators act on the binary format of a number</a:t>
            </a:r>
          </a:p>
          <a:p>
            <a:endParaRPr lang="en-US" dirty="0"/>
          </a:p>
        </p:txBody>
      </p:sp>
    </p:spTree>
    <p:extLst>
      <p:ext uri="{BB962C8B-B14F-4D97-AF65-F5344CB8AC3E}">
        <p14:creationId xmlns:p14="http://schemas.microsoft.com/office/powerpoint/2010/main" val="2314447708"/>
      </p:ext>
    </p:extLst>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split the</a:t>
            </a:r>
            <a:r>
              <a:rPr lang="en-US" baseline="0" dirty="0" smtClean="0"/>
              <a:t> </a:t>
            </a:r>
            <a:r>
              <a:rPr lang="en-US" dirty="0" smtClean="0"/>
              <a:t>operator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415</a:t>
            </a:fld>
            <a:endParaRPr lang="en-US"/>
          </a:p>
        </p:txBody>
      </p:sp>
    </p:spTree>
    <p:extLst>
      <p:ext uri="{BB962C8B-B14F-4D97-AF65-F5344CB8AC3E}">
        <p14:creationId xmlns:p14="http://schemas.microsoft.com/office/powerpoint/2010/main" val="3020476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8925239"/>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latin typeface="Segoe UI Light" panose="020B0502040204020203" pitchFamily="34" charset="0"/>
                <a:cs typeface="Segoe UI Light" panose="020B0502040204020203" pitchFamily="34" charset="0"/>
              </a:rPr>
              <a:t>Unary split operator (-split &lt;string&gt;) has higher precedence than a</a:t>
            </a:r>
            <a:r>
              <a:rPr lang="en-AU" sz="1200" baseline="0" dirty="0" smtClean="0">
                <a:latin typeface="Segoe UI Light" panose="020B0502040204020203" pitchFamily="34" charset="0"/>
                <a:cs typeface="Segoe UI Light" panose="020B0502040204020203" pitchFamily="34" charset="0"/>
              </a:rPr>
              <a:t> </a:t>
            </a:r>
            <a:r>
              <a:rPr lang="en-AU" sz="1200" dirty="0" smtClean="0">
                <a:latin typeface="Segoe UI Light" panose="020B0502040204020203" pitchFamily="34" charset="0"/>
                <a:cs typeface="Segoe UI Light" panose="020B0502040204020203" pitchFamily="34" charset="0"/>
              </a:rPr>
              <a:t>comma. As a result, if you submit a comma-separated list of strings to the unary split operator, only the first string (before the first comma) is split.</a:t>
            </a:r>
          </a:p>
          <a:p>
            <a:endParaRPr lang="en-US" dirty="0"/>
          </a:p>
        </p:txBody>
      </p:sp>
    </p:spTree>
    <p:extLst>
      <p:ext uri="{BB962C8B-B14F-4D97-AF65-F5344CB8AC3E}">
        <p14:creationId xmlns:p14="http://schemas.microsoft.com/office/powerpoint/2010/main" val="1445290994"/>
      </p:ext>
    </p:extLst>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join operator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417</a:t>
            </a:fld>
            <a:endParaRPr lang="en-US"/>
          </a:p>
        </p:txBody>
      </p:sp>
    </p:spTree>
    <p:extLst>
      <p:ext uri="{BB962C8B-B14F-4D97-AF65-F5344CB8AC3E}">
        <p14:creationId xmlns:p14="http://schemas.microsoft.com/office/powerpoint/2010/main" val="977229329"/>
      </p:ext>
    </p:extLst>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0999805"/>
      </p:ext>
    </p:extLst>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replace operator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419</a:t>
            </a:fld>
            <a:endParaRPr lang="en-US"/>
          </a:p>
        </p:txBody>
      </p:sp>
    </p:spTree>
    <p:extLst>
      <p:ext uri="{BB962C8B-B14F-4D97-AF65-F5344CB8AC3E}">
        <p14:creationId xmlns:p14="http://schemas.microsoft.com/office/powerpoint/2010/main" val="266162137"/>
      </p:ext>
    </p:extLst>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1491292"/>
      </p:ext>
    </p:extLst>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format operator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421</a:t>
            </a:fld>
            <a:endParaRPr lang="en-US"/>
          </a:p>
        </p:txBody>
      </p:sp>
    </p:spTree>
    <p:extLst>
      <p:ext uri="{BB962C8B-B14F-4D97-AF65-F5344CB8AC3E}">
        <p14:creationId xmlns:p14="http://schemas.microsoft.com/office/powerpoint/2010/main" val="1497492120"/>
      </p:ext>
    </p:extLst>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6800675"/>
      </p:ext>
    </p:extLst>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7158249"/>
      </p:ext>
    </p:extLst>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4982575"/>
      </p:ext>
    </p:extLst>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http://msdn.microsoft.com/en-us/library/26etazsy(v=vs.110).aspx</a:t>
            </a:r>
            <a:endParaRPr lang="en-US" dirty="0"/>
          </a:p>
        </p:txBody>
      </p:sp>
    </p:spTree>
    <p:extLst>
      <p:ext uri="{BB962C8B-B14F-4D97-AF65-F5344CB8AC3E}">
        <p14:creationId xmlns:p14="http://schemas.microsoft.com/office/powerpoint/2010/main" val="3902352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322068"/>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http://msdn.microsoft.com/en-us/library/26etazsy(v=vs.110).aspx</a:t>
            </a:r>
            <a:endParaRPr lang="en-US" dirty="0"/>
          </a:p>
        </p:txBody>
      </p:sp>
    </p:spTree>
    <p:extLst>
      <p:ext uri="{BB962C8B-B14F-4D97-AF65-F5344CB8AC3E}">
        <p14:creationId xmlns:p14="http://schemas.microsoft.com/office/powerpoint/2010/main" val="4262637429"/>
      </p:ext>
    </p:extLst>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http://msdn.microsoft.com/en-us/library/26etazsy(v=vs.110).aspx</a:t>
            </a:r>
            <a:endParaRPr lang="en-US" dirty="0"/>
          </a:p>
        </p:txBody>
      </p:sp>
    </p:spTree>
    <p:extLst>
      <p:ext uri="{BB962C8B-B14F-4D97-AF65-F5344CB8AC3E}">
        <p14:creationId xmlns:p14="http://schemas.microsoft.com/office/powerpoint/2010/main" val="2206280495"/>
      </p:ext>
    </p:extLst>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http://msdn.microsoft.com/en-us/library/26etazsy(v=vs.110).aspx</a:t>
            </a:r>
            <a:endParaRPr lang="en-US" dirty="0"/>
          </a:p>
        </p:txBody>
      </p:sp>
    </p:spTree>
    <p:extLst>
      <p:ext uri="{BB962C8B-B14F-4D97-AF65-F5344CB8AC3E}">
        <p14:creationId xmlns:p14="http://schemas.microsoft.com/office/powerpoint/2010/main" val="2569843520"/>
      </p:ext>
    </p:extLst>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http://msdn.microsoft.com/en-us/library/26etazsy(v=vs.110).aspx</a:t>
            </a:r>
            <a:endParaRPr lang="en-US" dirty="0"/>
          </a:p>
        </p:txBody>
      </p:sp>
    </p:spTree>
    <p:extLst>
      <p:ext uri="{BB962C8B-B14F-4D97-AF65-F5344CB8AC3E}">
        <p14:creationId xmlns:p14="http://schemas.microsoft.com/office/powerpoint/2010/main" val="3429948512"/>
      </p:ext>
    </p:extLst>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431</a:t>
            </a:fld>
            <a:endParaRPr lang="en-US"/>
          </a:p>
        </p:txBody>
      </p:sp>
    </p:spTree>
    <p:extLst>
      <p:ext uri="{BB962C8B-B14F-4D97-AF65-F5344CB8AC3E}">
        <p14:creationId xmlns:p14="http://schemas.microsoft.com/office/powerpoint/2010/main" val="997552931"/>
      </p:ext>
    </p:extLst>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3050995"/>
      </p:ext>
    </p:extLst>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dirty="0" smtClean="0">
                <a:solidFill>
                  <a:schemeClr val="bg1"/>
                </a:solidFill>
                <a:cs typeface="Segoe UI Light" panose="020B0502040204020203" pitchFamily="34" charset="0"/>
              </a:rPr>
              <a:t>Section 1: Array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Creating Arrays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Accessing Array Items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Adding Array Items </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4 – Sorting Arrays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5 – Modifying Array Items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6 – Determine Array Object Members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433</a:t>
            </a:fld>
            <a:endParaRPr lang="en-US"/>
          </a:p>
        </p:txBody>
      </p:sp>
    </p:spTree>
    <p:extLst>
      <p:ext uri="{BB962C8B-B14F-4D97-AF65-F5344CB8AC3E}">
        <p14:creationId xmlns:p14="http://schemas.microsoft.com/office/powerpoint/2010/main" val="1955498800"/>
      </p:ext>
    </p:extLst>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2581863"/>
      </p:ext>
    </p:extLst>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an array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435</a:t>
            </a:fld>
            <a:endParaRPr lang="en-US"/>
          </a:p>
        </p:txBody>
      </p:sp>
    </p:spTree>
    <p:extLst>
      <p:ext uri="{BB962C8B-B14F-4D97-AF65-F5344CB8AC3E}">
        <p14:creationId xmlns:p14="http://schemas.microsoft.com/office/powerpoint/2010/main" val="586750941"/>
      </p:ext>
    </p:extLst>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3846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91057175"/>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an array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437</a:t>
            </a:fld>
            <a:endParaRPr lang="en-US"/>
          </a:p>
        </p:txBody>
      </p:sp>
    </p:spTree>
    <p:extLst>
      <p:ext uri="{BB962C8B-B14F-4D97-AF65-F5344CB8AC3E}">
        <p14:creationId xmlns:p14="http://schemas.microsoft.com/office/powerpoint/2010/main" val="2479383691"/>
      </p:ext>
    </p:extLst>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77442217"/>
      </p:ext>
    </p:extLst>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Access array items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439</a:t>
            </a:fld>
            <a:endParaRPr lang="en-US"/>
          </a:p>
        </p:txBody>
      </p:sp>
    </p:spTree>
    <p:extLst>
      <p:ext uri="{BB962C8B-B14F-4D97-AF65-F5344CB8AC3E}">
        <p14:creationId xmlns:p14="http://schemas.microsoft.com/office/powerpoint/2010/main" val="351658861"/>
      </p:ext>
    </p:extLst>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0451188"/>
      </p:ext>
    </p:extLst>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858205"/>
      </p:ext>
    </p:extLst>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Add items to an array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442</a:t>
            </a:fld>
            <a:endParaRPr lang="en-US"/>
          </a:p>
        </p:txBody>
      </p:sp>
    </p:spTree>
    <p:extLst>
      <p:ext uri="{BB962C8B-B14F-4D97-AF65-F5344CB8AC3E}">
        <p14:creationId xmlns:p14="http://schemas.microsoft.com/office/powerpoint/2010/main" val="1969663427"/>
      </p:ext>
    </p:extLst>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1130665"/>
      </p:ext>
    </p:extLst>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Sort arrays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444</a:t>
            </a:fld>
            <a:endParaRPr lang="en-US"/>
          </a:p>
        </p:txBody>
      </p:sp>
    </p:spTree>
    <p:extLst>
      <p:ext uri="{BB962C8B-B14F-4D97-AF65-F5344CB8AC3E}">
        <p14:creationId xmlns:p14="http://schemas.microsoft.com/office/powerpoint/2010/main" val="2887947959"/>
      </p:ext>
    </p:extLst>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8836284"/>
      </p:ext>
    </p:extLst>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5842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69195077"/>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Modify array items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447</a:t>
            </a:fld>
            <a:endParaRPr lang="en-US"/>
          </a:p>
        </p:txBody>
      </p:sp>
    </p:spTree>
    <p:extLst>
      <p:ext uri="{BB962C8B-B14F-4D97-AF65-F5344CB8AC3E}">
        <p14:creationId xmlns:p14="http://schemas.microsoft.com/office/powerpoint/2010/main" val="2072053679"/>
      </p:ext>
    </p:extLst>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6665614"/>
      </p:ext>
    </p:extLst>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Determine the type of an array item</a:t>
            </a:r>
          </a:p>
          <a:p>
            <a:pPr marL="171450" indent="-171450">
              <a:buFont typeface="Arial" panose="020B0604020202020204" pitchFamily="34" charset="0"/>
              <a:buChar char="•"/>
            </a:pPr>
            <a:r>
              <a:rPr lang="en-US" dirty="0" smtClean="0"/>
              <a:t>List the members that are available to the array type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449</a:t>
            </a:fld>
            <a:endParaRPr lang="en-US"/>
          </a:p>
        </p:txBody>
      </p:sp>
    </p:spTree>
    <p:extLst>
      <p:ext uri="{BB962C8B-B14F-4D97-AF65-F5344CB8AC3E}">
        <p14:creationId xmlns:p14="http://schemas.microsoft.com/office/powerpoint/2010/main" val="3844260871"/>
      </p:ext>
    </p:extLst>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5849529"/>
      </p:ext>
    </p:extLst>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451</a:t>
            </a:fld>
            <a:endParaRPr lang="en-US"/>
          </a:p>
        </p:txBody>
      </p:sp>
    </p:spTree>
    <p:extLst>
      <p:ext uri="{BB962C8B-B14F-4D97-AF65-F5344CB8AC3E}">
        <p14:creationId xmlns:p14="http://schemas.microsoft.com/office/powerpoint/2010/main" val="4088435009"/>
      </p:ext>
    </p:extLst>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17312418"/>
      </p:ext>
    </p:extLst>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dirty="0" smtClean="0">
                <a:solidFill>
                  <a:schemeClr val="bg1"/>
                </a:solidFill>
                <a:cs typeface="Segoe UI Light" panose="020B0502040204020203" pitchFamily="34" charset="0"/>
              </a:rPr>
              <a:t>Section 1: Hash Table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Creating Hash Tables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Accessing Hash Table Items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3 – Modifying Hash Table Items </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4 – Sorting Hash Tables</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Hash Table Use Cases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Hash Table Examples</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3: Ordered Dictionary</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Ordered Dictionary</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453</a:t>
            </a:fld>
            <a:endParaRPr lang="en-US"/>
          </a:p>
        </p:txBody>
      </p:sp>
    </p:spTree>
    <p:extLst>
      <p:ext uri="{BB962C8B-B14F-4D97-AF65-F5344CB8AC3E}">
        <p14:creationId xmlns:p14="http://schemas.microsoft.com/office/powerpoint/2010/main" val="3892144228"/>
      </p:ext>
    </p:extLst>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4431519"/>
      </p:ext>
    </p:extLst>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 hash table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455</a:t>
            </a:fld>
            <a:endParaRPr lang="en-US"/>
          </a:p>
        </p:txBody>
      </p:sp>
    </p:spTree>
    <p:extLst>
      <p:ext uri="{BB962C8B-B14F-4D97-AF65-F5344CB8AC3E}">
        <p14:creationId xmlns:p14="http://schemas.microsoft.com/office/powerpoint/2010/main" val="2834362630"/>
      </p:ext>
    </p:extLst>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7380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LONG DESCRIPTION</a:t>
            </a:r>
          </a:p>
          <a:p>
            <a:r>
              <a:rPr lang="en-AU" dirty="0" smtClean="0"/>
              <a:t>    DSC is a management platform in Windows PowerShell.</a:t>
            </a:r>
          </a:p>
          <a:p>
            <a:r>
              <a:rPr lang="en-AU" dirty="0" smtClean="0"/>
              <a:t>    It enables the deployment and management of configuration data</a:t>
            </a:r>
          </a:p>
          <a:p>
            <a:r>
              <a:rPr lang="en-AU" dirty="0" smtClean="0"/>
              <a:t>    for software services and the environment on which these services run.</a:t>
            </a:r>
          </a:p>
          <a:p>
            <a:r>
              <a:rPr lang="en-AU" dirty="0" smtClean="0"/>
              <a:t>    DSC provides a set of Windows PowerShell language extensions,</a:t>
            </a:r>
          </a:p>
          <a:p>
            <a:r>
              <a:rPr lang="en-AU" dirty="0" smtClean="0"/>
              <a:t>    new cmdlets, and resources that you can use to declaratively specify</a:t>
            </a:r>
          </a:p>
          <a:p>
            <a:r>
              <a:rPr lang="en-AU" dirty="0" smtClean="0"/>
              <a:t>    how you want the state of your software environment to be configured.</a:t>
            </a:r>
          </a:p>
          <a:p>
            <a:endParaRPr lang="en-AU" dirty="0" smtClean="0"/>
          </a:p>
          <a:p>
            <a:r>
              <a:rPr lang="en-AU" dirty="0" smtClean="0"/>
              <a:t>    DSC is introduced in Windows PowerShell 4.0.</a:t>
            </a:r>
          </a:p>
          <a:p>
            <a:endParaRPr lang="en-AU" dirty="0" smtClean="0"/>
          </a:p>
          <a:p>
            <a:r>
              <a:rPr lang="en-AU" dirty="0" smtClean="0"/>
              <a:t>    For detailed information about DSC, see</a:t>
            </a:r>
          </a:p>
          <a:p>
            <a:r>
              <a:rPr lang="en-AU" dirty="0" smtClean="0"/>
              <a:t>    "Windows PowerShell Desired State Configuration" in the TechNet Library at</a:t>
            </a:r>
          </a:p>
          <a:p>
            <a:r>
              <a:rPr lang="en-AU" dirty="0" smtClean="0"/>
              <a:t>    http://go.microsoft.com/fwlink/?LinkId=311940.</a:t>
            </a:r>
          </a:p>
          <a:p>
            <a:endParaRPr lang="en-AU" dirty="0" smtClean="0"/>
          </a:p>
          <a:p>
            <a:r>
              <a:rPr lang="en-AU" dirty="0" smtClean="0"/>
              <a:t>USING DSC</a:t>
            </a:r>
          </a:p>
          <a:p>
            <a:r>
              <a:rPr lang="en-AU" dirty="0" smtClean="0"/>
              <a:t>    To use DSC to configure your environment, first define a Windows</a:t>
            </a:r>
          </a:p>
          <a:p>
            <a:r>
              <a:rPr lang="en-AU" dirty="0" smtClean="0"/>
              <a:t>    PowerShell script block using the Configuration keyword, followed by an</a:t>
            </a:r>
          </a:p>
          <a:p>
            <a:r>
              <a:rPr lang="en-AU" dirty="0" smtClean="0"/>
              <a:t>    identifier, which is in turn followed by the pair of curly braces delimiting</a:t>
            </a:r>
          </a:p>
          <a:p>
            <a:r>
              <a:rPr lang="en-AU" dirty="0" smtClean="0"/>
              <a:t>    the block. Inside the configuration block you can define node blocks that</a:t>
            </a:r>
          </a:p>
          <a:p>
            <a:r>
              <a:rPr lang="en-AU" dirty="0" smtClean="0"/>
              <a:t>    specify the desired configuration state for each node (computer) in the</a:t>
            </a:r>
          </a:p>
          <a:p>
            <a:r>
              <a:rPr lang="en-AU" dirty="0" smtClean="0"/>
              <a:t>    environment. A node block starts with the Node keyword, followed by the name</a:t>
            </a:r>
          </a:p>
          <a:p>
            <a:r>
              <a:rPr lang="en-AU" dirty="0" smtClean="0"/>
              <a:t>    of the target computer, which can be a variable. After the computer name, come</a:t>
            </a:r>
          </a:p>
          <a:p>
            <a:r>
              <a:rPr lang="en-AU" dirty="0" smtClean="0"/>
              <a:t>    the curly braces that delimit the node block. Inside the node block, you can</a:t>
            </a:r>
          </a:p>
          <a:p>
            <a:r>
              <a:rPr lang="en-AU" dirty="0" smtClean="0"/>
              <a:t>    define resource blocks to configure specific resources. A resource block starts</a:t>
            </a:r>
          </a:p>
          <a:p>
            <a:r>
              <a:rPr lang="en-AU" dirty="0" smtClean="0"/>
              <a:t>    with the type name of the resource, followed by the identifier you want to</a:t>
            </a:r>
          </a:p>
          <a:p>
            <a:r>
              <a:rPr lang="en-AU" dirty="0" smtClean="0"/>
              <a:t>    specify for that block, followed by the curly braces that delimit the block,</a:t>
            </a:r>
          </a:p>
          <a:p>
            <a:r>
              <a:rPr lang="en-AU" dirty="0" smtClean="0"/>
              <a:t>    as shown in the following example.</a:t>
            </a:r>
          </a:p>
          <a:p>
            <a:endParaRPr lang="en-AU" dirty="0" smtClean="0"/>
          </a:p>
          <a:p>
            <a:r>
              <a:rPr lang="en-AU" dirty="0" smtClean="0"/>
              <a:t>    Configuration </a:t>
            </a:r>
            <a:r>
              <a:rPr lang="en-AU" dirty="0" err="1" smtClean="0"/>
              <a:t>MyWebConfig</a:t>
            </a:r>
            <a:endParaRPr lang="en-AU" dirty="0" smtClean="0"/>
          </a:p>
          <a:p>
            <a:r>
              <a:rPr lang="en-AU" dirty="0" smtClean="0"/>
              <a:t>    {</a:t>
            </a:r>
          </a:p>
          <a:p>
            <a:r>
              <a:rPr lang="en-AU" dirty="0" smtClean="0"/>
              <a:t>       # Parameters are optional</a:t>
            </a:r>
          </a:p>
          <a:p>
            <a:r>
              <a:rPr lang="en-AU" dirty="0" smtClean="0"/>
              <a:t>       </a:t>
            </a:r>
            <a:r>
              <a:rPr lang="en-AU" dirty="0" err="1" smtClean="0"/>
              <a:t>param</a:t>
            </a:r>
            <a:r>
              <a:rPr lang="en-AU" dirty="0" smtClean="0"/>
              <a:t> ($</a:t>
            </a:r>
            <a:r>
              <a:rPr lang="en-AU" dirty="0" err="1" smtClean="0"/>
              <a:t>MachineName</a:t>
            </a:r>
            <a:r>
              <a:rPr lang="en-AU" dirty="0" smtClean="0"/>
              <a:t>, $</a:t>
            </a:r>
            <a:r>
              <a:rPr lang="en-AU" dirty="0" err="1" smtClean="0"/>
              <a:t>WebsiteFilePath</a:t>
            </a:r>
            <a:r>
              <a:rPr lang="en-AU" dirty="0" smtClean="0"/>
              <a:t>)</a:t>
            </a:r>
          </a:p>
          <a:p>
            <a:endParaRPr lang="en-AU" dirty="0" smtClean="0"/>
          </a:p>
          <a:p>
            <a:r>
              <a:rPr lang="en-AU" dirty="0" smtClean="0"/>
              <a:t>       # A Configuration block can have one or more Node blocks</a:t>
            </a:r>
          </a:p>
          <a:p>
            <a:r>
              <a:rPr lang="en-AU" dirty="0" smtClean="0"/>
              <a:t>       Node $</a:t>
            </a:r>
            <a:r>
              <a:rPr lang="en-AU" dirty="0" err="1" smtClean="0"/>
              <a:t>MachineName</a:t>
            </a:r>
            <a:endParaRPr lang="en-AU" dirty="0" smtClean="0"/>
          </a:p>
          <a:p>
            <a:r>
              <a:rPr lang="en-AU" dirty="0" smtClean="0"/>
              <a:t>       {</a:t>
            </a:r>
          </a:p>
          <a:p>
            <a:r>
              <a:rPr lang="en-AU" dirty="0" smtClean="0"/>
              <a:t>          # Next, specify one or more resource blocks</a:t>
            </a:r>
          </a:p>
          <a:p>
            <a:r>
              <a:rPr lang="en-AU" dirty="0" smtClean="0"/>
              <a:t>          # </a:t>
            </a:r>
            <a:r>
              <a:rPr lang="en-AU" dirty="0" err="1" smtClean="0"/>
              <a:t>WindowsFeature</a:t>
            </a:r>
            <a:r>
              <a:rPr lang="en-AU" dirty="0" smtClean="0"/>
              <a:t> is one of the resources you can use in a Node block</a:t>
            </a:r>
          </a:p>
          <a:p>
            <a:r>
              <a:rPr lang="en-AU" dirty="0" smtClean="0"/>
              <a:t>          # This example ensures the Web Server (IIS) role is installed</a:t>
            </a:r>
          </a:p>
          <a:p>
            <a:r>
              <a:rPr lang="en-AU" dirty="0" smtClean="0"/>
              <a:t>          </a:t>
            </a:r>
            <a:r>
              <a:rPr lang="en-AU" dirty="0" err="1" smtClean="0"/>
              <a:t>WindowsFeature</a:t>
            </a:r>
            <a:r>
              <a:rPr lang="en-AU" dirty="0" smtClean="0"/>
              <a:t> IIS</a:t>
            </a:r>
          </a:p>
          <a:p>
            <a:r>
              <a:rPr lang="en-AU" dirty="0" smtClean="0"/>
              <a:t>          {</a:t>
            </a:r>
          </a:p>
          <a:p>
            <a:r>
              <a:rPr lang="en-AU" dirty="0" smtClean="0"/>
              <a:t>             # To ensure that the role is not installed, set Ensure to "Absent"</a:t>
            </a:r>
          </a:p>
          <a:p>
            <a:r>
              <a:rPr lang="en-AU" dirty="0" smtClean="0"/>
              <a:t>              Ensure = "Present"</a:t>
            </a:r>
          </a:p>
          <a:p>
            <a:r>
              <a:rPr lang="en-AU" dirty="0" smtClean="0"/>
              <a:t>              Name = "Web-Server" # Use the Name property from Get-</a:t>
            </a:r>
            <a:r>
              <a:rPr lang="en-AU" dirty="0" err="1" smtClean="0"/>
              <a:t>WindowsFeature</a:t>
            </a:r>
            <a:endParaRPr lang="en-AU" dirty="0" smtClean="0"/>
          </a:p>
          <a:p>
            <a:r>
              <a:rPr lang="en-AU" dirty="0" smtClean="0"/>
              <a:t>          }</a:t>
            </a:r>
          </a:p>
          <a:p>
            <a:endParaRPr lang="en-AU" dirty="0" smtClean="0"/>
          </a:p>
          <a:p>
            <a:r>
              <a:rPr lang="en-AU" dirty="0" smtClean="0"/>
              <a:t>          # You can use the File resource to create files and folders</a:t>
            </a:r>
          </a:p>
          <a:p>
            <a:r>
              <a:rPr lang="en-AU" dirty="0" smtClean="0"/>
              <a:t>          # "</a:t>
            </a:r>
            <a:r>
              <a:rPr lang="en-AU" dirty="0" err="1" smtClean="0"/>
              <a:t>WebDirectory</a:t>
            </a:r>
            <a:r>
              <a:rPr lang="en-AU" dirty="0" smtClean="0"/>
              <a:t>" is the name you want to use to refer to this instance</a:t>
            </a:r>
          </a:p>
          <a:p>
            <a:r>
              <a:rPr lang="en-AU" dirty="0" smtClean="0"/>
              <a:t>          File </a:t>
            </a:r>
            <a:r>
              <a:rPr lang="en-AU" dirty="0" err="1" smtClean="0"/>
              <a:t>WebDirectory</a:t>
            </a:r>
            <a:endParaRPr lang="en-AU" dirty="0" smtClean="0"/>
          </a:p>
          <a:p>
            <a:r>
              <a:rPr lang="en-AU" dirty="0" smtClean="0"/>
              <a:t>          {</a:t>
            </a:r>
          </a:p>
          <a:p>
            <a:r>
              <a:rPr lang="en-AU" dirty="0" smtClean="0"/>
              <a:t>             Ensure = "Present"  # You can also set Ensure to "Absent"</a:t>
            </a:r>
          </a:p>
          <a:p>
            <a:r>
              <a:rPr lang="en-AU" dirty="0" smtClean="0"/>
              <a:t>             Type = "Directory" # Default is "File"</a:t>
            </a:r>
          </a:p>
          <a:p>
            <a:r>
              <a:rPr lang="en-AU" dirty="0" smtClean="0"/>
              <a:t>             </a:t>
            </a:r>
            <a:r>
              <a:rPr lang="en-AU" dirty="0" err="1" smtClean="0"/>
              <a:t>Recurse</a:t>
            </a:r>
            <a:r>
              <a:rPr lang="en-AU" dirty="0" smtClean="0"/>
              <a:t> = $true</a:t>
            </a:r>
          </a:p>
          <a:p>
            <a:r>
              <a:rPr lang="en-AU" dirty="0" smtClean="0"/>
              <a:t>             </a:t>
            </a:r>
            <a:r>
              <a:rPr lang="en-AU" dirty="0" err="1" smtClean="0"/>
              <a:t>SourcePath</a:t>
            </a:r>
            <a:r>
              <a:rPr lang="en-AU" dirty="0" smtClean="0"/>
              <a:t> = $</a:t>
            </a:r>
            <a:r>
              <a:rPr lang="en-AU" dirty="0" err="1" smtClean="0"/>
              <a:t>WebsiteFilePath</a:t>
            </a:r>
            <a:endParaRPr lang="en-AU" dirty="0" smtClean="0"/>
          </a:p>
          <a:p>
            <a:r>
              <a:rPr lang="en-AU" dirty="0" smtClean="0"/>
              <a:t>             </a:t>
            </a:r>
            <a:r>
              <a:rPr lang="en-AU" dirty="0" err="1" smtClean="0"/>
              <a:t>DestinationPath</a:t>
            </a:r>
            <a:r>
              <a:rPr lang="en-AU" dirty="0" smtClean="0"/>
              <a:t> = "C:\inetpub\wwwroot"</a:t>
            </a:r>
          </a:p>
          <a:p>
            <a:endParaRPr lang="en-AU" dirty="0" smtClean="0"/>
          </a:p>
          <a:p>
            <a:r>
              <a:rPr lang="en-AU" dirty="0" smtClean="0"/>
              <a:t>             # Ensure that the IIS block is successfully run first before</a:t>
            </a:r>
          </a:p>
          <a:p>
            <a:r>
              <a:rPr lang="en-AU" dirty="0" smtClean="0"/>
              <a:t>             # configuring this resource</a:t>
            </a:r>
          </a:p>
          <a:p>
            <a:r>
              <a:rPr lang="en-AU" dirty="0" smtClean="0"/>
              <a:t>             Requires = "[</a:t>
            </a:r>
            <a:r>
              <a:rPr lang="en-AU" dirty="0" err="1" smtClean="0"/>
              <a:t>WindowsFeature</a:t>
            </a:r>
            <a:r>
              <a:rPr lang="en-AU" dirty="0" smtClean="0"/>
              <a:t>]IIS"  # Use Requires for dependencies</a:t>
            </a:r>
          </a:p>
          <a:p>
            <a:r>
              <a:rPr lang="en-AU" dirty="0" smtClean="0"/>
              <a:t>          }</a:t>
            </a:r>
          </a:p>
          <a:p>
            <a:r>
              <a:rPr lang="en-AU" dirty="0" smtClean="0"/>
              <a:t>       }</a:t>
            </a:r>
          </a:p>
          <a:p>
            <a:r>
              <a:rPr lang="en-AU" dirty="0" smtClean="0"/>
              <a:t>    }</a:t>
            </a:r>
          </a:p>
          <a:p>
            <a:endParaRPr lang="en-AU" dirty="0" smtClean="0"/>
          </a:p>
          <a:p>
            <a:r>
              <a:rPr lang="en-AU" dirty="0" smtClean="0"/>
              <a:t>    To create a configuration, invoke the Configuration block the same way you would</a:t>
            </a:r>
          </a:p>
          <a:p>
            <a:r>
              <a:rPr lang="en-AU" dirty="0" smtClean="0"/>
              <a:t>    invoke a Windows PowerShell function, passing in any expected parameters you may</a:t>
            </a:r>
          </a:p>
          <a:p>
            <a:r>
              <a:rPr lang="en-AU" dirty="0" smtClean="0"/>
              <a:t>    have defined (two in the example above). For example, in this case:</a:t>
            </a:r>
          </a:p>
          <a:p>
            <a:endParaRPr lang="en-AU" dirty="0" smtClean="0"/>
          </a:p>
          <a:p>
            <a:r>
              <a:rPr lang="en-AU" dirty="0" smtClean="0"/>
              <a:t>    </a:t>
            </a:r>
            <a:r>
              <a:rPr lang="en-AU" dirty="0" err="1" smtClean="0"/>
              <a:t>MyWebConfig</a:t>
            </a:r>
            <a:r>
              <a:rPr lang="en-AU" dirty="0" smtClean="0"/>
              <a:t> -</a:t>
            </a:r>
            <a:r>
              <a:rPr lang="en-AU" dirty="0" err="1" smtClean="0"/>
              <a:t>MachineName</a:t>
            </a:r>
            <a:r>
              <a:rPr lang="en-AU" dirty="0" smtClean="0"/>
              <a:t> "</a:t>
            </a:r>
            <a:r>
              <a:rPr lang="en-AU" dirty="0" err="1" smtClean="0"/>
              <a:t>TestMachine</a:t>
            </a:r>
            <a:r>
              <a:rPr lang="en-AU" dirty="0" smtClean="0"/>
              <a:t>" -</a:t>
            </a:r>
            <a:r>
              <a:rPr lang="en-AU" dirty="0" err="1" smtClean="0"/>
              <a:t>WebsiteFilePath</a:t>
            </a:r>
            <a:r>
              <a:rPr lang="en-AU" dirty="0" smtClean="0"/>
              <a:t> "\\filesrv\WebFiles" `</a:t>
            </a:r>
          </a:p>
          <a:p>
            <a:r>
              <a:rPr lang="en-AU" dirty="0" smtClean="0"/>
              <a:t>         -</a:t>
            </a:r>
            <a:r>
              <a:rPr lang="en-AU" dirty="0" err="1" smtClean="0"/>
              <a:t>OutputPath</a:t>
            </a:r>
            <a:r>
              <a:rPr lang="en-AU" dirty="0" smtClean="0"/>
              <a:t> "C:\Windows\system32\temp" # </a:t>
            </a:r>
            <a:r>
              <a:rPr lang="en-AU" dirty="0" err="1" smtClean="0"/>
              <a:t>OutputPath</a:t>
            </a:r>
            <a:r>
              <a:rPr lang="en-AU" dirty="0" smtClean="0"/>
              <a:t> is optional</a:t>
            </a:r>
          </a:p>
          <a:p>
            <a:endParaRPr lang="en-AU" dirty="0" smtClean="0"/>
          </a:p>
          <a:p>
            <a:r>
              <a:rPr lang="en-AU" dirty="0" smtClean="0"/>
              <a:t>    This generates a MOF file per node at the path you specify. These MOF files specify</a:t>
            </a:r>
          </a:p>
          <a:p>
            <a:r>
              <a:rPr lang="en-AU" dirty="0" smtClean="0"/>
              <a:t>    the desired configuration for each node. Next, use the following cmdlet to parse the</a:t>
            </a:r>
          </a:p>
          <a:p>
            <a:r>
              <a:rPr lang="en-AU" dirty="0" smtClean="0"/>
              <a:t>    configuration MOF files, send each node its corresponding configuration, and enact</a:t>
            </a:r>
          </a:p>
          <a:p>
            <a:r>
              <a:rPr lang="en-AU" dirty="0" smtClean="0"/>
              <a:t>    those configurations.</a:t>
            </a:r>
          </a:p>
          <a:p>
            <a:endParaRPr lang="en-AU" dirty="0" smtClean="0"/>
          </a:p>
          <a:p>
            <a:r>
              <a:rPr lang="en-AU" dirty="0" smtClean="0"/>
              <a:t>    Start-</a:t>
            </a:r>
            <a:r>
              <a:rPr lang="en-AU" dirty="0" err="1" smtClean="0"/>
              <a:t>DscConfiguration</a:t>
            </a:r>
            <a:r>
              <a:rPr lang="en-AU" dirty="0" smtClean="0"/>
              <a:t> -Verbose -Wait -Path "C:\Windows\system32\temp"</a:t>
            </a:r>
          </a:p>
          <a:p>
            <a:endParaRPr lang="en-AU" dirty="0" smtClean="0"/>
          </a:p>
          <a:p>
            <a:r>
              <a:rPr lang="en-AU" dirty="0" smtClean="0"/>
              <a:t>USING DSC TO MAINTAIN CONFIGURATION STATE</a:t>
            </a:r>
          </a:p>
          <a:p>
            <a:r>
              <a:rPr lang="en-AU" dirty="0" smtClean="0"/>
              <a:t>    With DSC, configuration is idempotent. This means that if you use DSC to enact the</a:t>
            </a:r>
          </a:p>
          <a:p>
            <a:r>
              <a:rPr lang="en-AU" dirty="0" smtClean="0"/>
              <a:t>    same configuration more than once, the resulting configuration state will always</a:t>
            </a:r>
          </a:p>
          <a:p>
            <a:r>
              <a:rPr lang="en-AU" dirty="0" smtClean="0"/>
              <a:t>    be the same. Because of this, if you suspect that any nodes in your environment</a:t>
            </a:r>
          </a:p>
          <a:p>
            <a:r>
              <a:rPr lang="en-AU" dirty="0" smtClean="0"/>
              <a:t>    may have drifted from the desired state of configuration, you can enact the same</a:t>
            </a:r>
          </a:p>
          <a:p>
            <a:r>
              <a:rPr lang="en-AU" dirty="0" smtClean="0"/>
              <a:t>    DSC configuration again to bring them back to the desired state. You do not need</a:t>
            </a:r>
          </a:p>
          <a:p>
            <a:r>
              <a:rPr lang="en-AU" dirty="0" smtClean="0"/>
              <a:t>    to modify the configuration script to address only those resources whose state has</a:t>
            </a:r>
          </a:p>
          <a:p>
            <a:r>
              <a:rPr lang="en-AU" dirty="0" smtClean="0"/>
              <a:t>    drifted from the desired state.</a:t>
            </a:r>
          </a:p>
          <a:p>
            <a:endParaRPr lang="en-AU" dirty="0" smtClean="0"/>
          </a:p>
          <a:p>
            <a:r>
              <a:rPr lang="en-AU" dirty="0" smtClean="0"/>
              <a:t>    The following example shows how you can verify whether the actual state of</a:t>
            </a:r>
          </a:p>
          <a:p>
            <a:r>
              <a:rPr lang="en-AU" dirty="0" smtClean="0"/>
              <a:t>    configuration on a given node has drifted from the last DSC configuration enacted</a:t>
            </a:r>
          </a:p>
          <a:p>
            <a:r>
              <a:rPr lang="en-AU" dirty="0" smtClean="0"/>
              <a:t>    on the node. In this example we are checking the configuration of the local computer.</a:t>
            </a:r>
          </a:p>
          <a:p>
            <a:endParaRPr lang="en-AU" dirty="0" smtClean="0"/>
          </a:p>
          <a:p>
            <a:r>
              <a:rPr lang="en-AU" dirty="0" smtClean="0"/>
              <a:t>    $session = New-</a:t>
            </a:r>
            <a:r>
              <a:rPr lang="en-AU" dirty="0" err="1" smtClean="0"/>
              <a:t>CimSession</a:t>
            </a:r>
            <a:r>
              <a:rPr lang="en-AU" dirty="0" smtClean="0"/>
              <a:t> -</a:t>
            </a:r>
            <a:r>
              <a:rPr lang="en-AU" dirty="0" err="1" smtClean="0"/>
              <a:t>ComputerName</a:t>
            </a:r>
            <a:r>
              <a:rPr lang="en-AU" dirty="0" smtClean="0"/>
              <a:t> "localhost"</a:t>
            </a:r>
          </a:p>
          <a:p>
            <a:r>
              <a:rPr lang="en-AU" dirty="0" smtClean="0"/>
              <a:t>    Test-</a:t>
            </a:r>
            <a:r>
              <a:rPr lang="en-AU" dirty="0" err="1" smtClean="0"/>
              <a:t>DscConfiguration</a:t>
            </a:r>
            <a:r>
              <a:rPr lang="en-AU" dirty="0" smtClean="0"/>
              <a:t> -</a:t>
            </a:r>
            <a:r>
              <a:rPr lang="en-AU" dirty="0" err="1" smtClean="0"/>
              <a:t>CimSession</a:t>
            </a:r>
            <a:r>
              <a:rPr lang="en-AU" dirty="0" smtClean="0"/>
              <a:t> $session</a:t>
            </a:r>
          </a:p>
          <a:p>
            <a:endParaRPr lang="en-AU" dirty="0" smtClean="0"/>
          </a:p>
          <a:p>
            <a:r>
              <a:rPr lang="en-AU" dirty="0" smtClean="0"/>
              <a:t>BUILT-IN DSC RESOURCES</a:t>
            </a:r>
          </a:p>
          <a:p>
            <a:r>
              <a:rPr lang="en-AU" dirty="0" smtClean="0"/>
              <a:t>    DSC provides the following set of built-in resources that you can use in a</a:t>
            </a:r>
          </a:p>
          <a:p>
            <a:r>
              <a:rPr lang="en-AU" dirty="0" smtClean="0"/>
              <a:t>    configuration script: Registry, Script, Archive, File, </a:t>
            </a:r>
            <a:r>
              <a:rPr lang="en-AU" dirty="0" err="1" smtClean="0"/>
              <a:t>WindowsFeature</a:t>
            </a:r>
            <a:r>
              <a:rPr lang="en-AU" dirty="0" smtClean="0"/>
              <a:t>, Package,</a:t>
            </a:r>
          </a:p>
          <a:p>
            <a:r>
              <a:rPr lang="en-AU" dirty="0" smtClean="0"/>
              <a:t>    Environment, Group, User, Log, Service, and </a:t>
            </a:r>
            <a:r>
              <a:rPr lang="en-AU" dirty="0" err="1" smtClean="0"/>
              <a:t>WindowsProcess</a:t>
            </a:r>
            <a:r>
              <a:rPr lang="en-AU" dirty="0" smtClean="0"/>
              <a:t>. The example above</a:t>
            </a:r>
          </a:p>
          <a:p>
            <a:r>
              <a:rPr lang="en-AU" dirty="0" smtClean="0"/>
              <a:t>    demonstrates how to use the File and </a:t>
            </a:r>
            <a:r>
              <a:rPr lang="en-AU" dirty="0" err="1" smtClean="0"/>
              <a:t>WindowsFeature</a:t>
            </a:r>
            <a:r>
              <a:rPr lang="en-AU" dirty="0" smtClean="0"/>
              <a:t> resources. To see all the</a:t>
            </a:r>
          </a:p>
          <a:p>
            <a:r>
              <a:rPr lang="en-AU" dirty="0" smtClean="0"/>
              <a:t>    properties that you can use with a given resource, place the cursor on the resource</a:t>
            </a:r>
          </a:p>
          <a:p>
            <a:r>
              <a:rPr lang="en-AU" dirty="0" smtClean="0"/>
              <a:t>    keyword (for example, File) within your configuration script in the Windows PowerShell</a:t>
            </a:r>
          </a:p>
          <a:p>
            <a:r>
              <a:rPr lang="en-AU" dirty="0" smtClean="0"/>
              <a:t>    ISE, hold down CTRL, and press the SPACEBAR.</a:t>
            </a:r>
          </a:p>
          <a:p>
            <a:endParaRPr lang="en-AU" dirty="0" smtClean="0"/>
          </a:p>
          <a:p>
            <a:r>
              <a:rPr lang="en-AU" dirty="0" smtClean="0"/>
              <a:t>SEE ALSO</a:t>
            </a:r>
          </a:p>
          <a:p>
            <a:r>
              <a:rPr lang="en-AU" dirty="0" smtClean="0"/>
              <a:t>   "Windows PowerShell Desired State Configuration"</a:t>
            </a:r>
          </a:p>
          <a:p>
            <a:r>
              <a:rPr lang="en-AU" dirty="0" smtClean="0"/>
              <a:t>   (http://go.microsoft.com/fwlink/?LinkId=311940)</a:t>
            </a:r>
          </a:p>
          <a:p>
            <a:endParaRPr lang="en-AU" dirty="0"/>
          </a:p>
        </p:txBody>
      </p:sp>
    </p:spTree>
    <p:extLst>
      <p:ext uri="{BB962C8B-B14F-4D97-AF65-F5344CB8AC3E}">
        <p14:creationId xmlns:p14="http://schemas.microsoft.com/office/powerpoint/2010/main" val="2659288195"/>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 hash table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457</a:t>
            </a:fld>
            <a:endParaRPr lang="en-US"/>
          </a:p>
        </p:txBody>
      </p:sp>
    </p:spTree>
    <p:extLst>
      <p:ext uri="{BB962C8B-B14F-4D97-AF65-F5344CB8AC3E}">
        <p14:creationId xmlns:p14="http://schemas.microsoft.com/office/powerpoint/2010/main" val="4258777615"/>
      </p:ext>
    </p:extLst>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3831603"/>
      </p:ext>
    </p:extLst>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68287147"/>
      </p:ext>
    </p:extLst>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09965434"/>
      </p:ext>
    </p:extLst>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Access hash table items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461</a:t>
            </a:fld>
            <a:endParaRPr lang="en-US"/>
          </a:p>
        </p:txBody>
      </p:sp>
    </p:spTree>
    <p:extLst>
      <p:ext uri="{BB962C8B-B14F-4D97-AF65-F5344CB8AC3E}">
        <p14:creationId xmlns:p14="http://schemas.microsoft.com/office/powerpoint/2010/main" val="2525823489"/>
      </p:ext>
    </p:extLst>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6614294"/>
      </p:ext>
    </p:extLst>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4895650"/>
      </p:ext>
    </p:extLst>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0746045"/>
      </p:ext>
    </p:extLst>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Modify hash</a:t>
            </a:r>
            <a:r>
              <a:rPr lang="en-US" baseline="0" dirty="0" smtClean="0"/>
              <a:t> table items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465</a:t>
            </a:fld>
            <a:endParaRPr lang="en-US"/>
          </a:p>
        </p:txBody>
      </p:sp>
    </p:spTree>
    <p:extLst>
      <p:ext uri="{BB962C8B-B14F-4D97-AF65-F5344CB8AC3E}">
        <p14:creationId xmlns:p14="http://schemas.microsoft.com/office/powerpoint/2010/main" val="655611166"/>
      </p:ext>
    </p:extLst>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25519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47</a:t>
            </a:fld>
            <a:endParaRPr lang="en-US"/>
          </a:p>
        </p:txBody>
      </p:sp>
    </p:spTree>
    <p:extLst>
      <p:ext uri="{BB962C8B-B14F-4D97-AF65-F5344CB8AC3E}">
        <p14:creationId xmlns:p14="http://schemas.microsoft.com/office/powerpoint/2010/main" val="1448167250"/>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Sort hash table output by key or value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467</a:t>
            </a:fld>
            <a:endParaRPr lang="en-US"/>
          </a:p>
        </p:txBody>
      </p:sp>
    </p:spTree>
    <p:extLst>
      <p:ext uri="{BB962C8B-B14F-4D97-AF65-F5344CB8AC3E}">
        <p14:creationId xmlns:p14="http://schemas.microsoft.com/office/powerpoint/2010/main" val="3222499129"/>
      </p:ext>
    </p:extLst>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5634450"/>
      </p:ext>
    </p:extLst>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Sort hash table output by key or value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469</a:t>
            </a:fld>
            <a:endParaRPr lang="en-US"/>
          </a:p>
        </p:txBody>
      </p:sp>
    </p:spTree>
    <p:extLst>
      <p:ext uri="{BB962C8B-B14F-4D97-AF65-F5344CB8AC3E}">
        <p14:creationId xmlns:p14="http://schemas.microsoft.com/office/powerpoint/2010/main" val="2474103718"/>
      </p:ext>
    </p:extLst>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0819760"/>
      </p:ext>
    </p:extLst>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Explain where hash</a:t>
            </a:r>
            <a:r>
              <a:rPr lang="en-US" baseline="0" dirty="0" smtClean="0"/>
              <a:t> tables can be used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471</a:t>
            </a:fld>
            <a:endParaRPr lang="en-US"/>
          </a:p>
        </p:txBody>
      </p:sp>
    </p:spTree>
    <p:extLst>
      <p:ext uri="{BB962C8B-B14F-4D97-AF65-F5344CB8AC3E}">
        <p14:creationId xmlns:p14="http://schemas.microsoft.com/office/powerpoint/2010/main" val="1041711195"/>
      </p:ext>
    </p:extLst>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Calculated properties can also be used</a:t>
            </a:r>
            <a:r>
              <a:rPr lang="en-AU" baseline="0" dirty="0" smtClean="0"/>
              <a:t> </a:t>
            </a:r>
            <a:r>
              <a:rPr lang="en-AU" dirty="0" smtClean="0"/>
              <a:t>with Format-*</a:t>
            </a:r>
            <a:r>
              <a:rPr lang="en-AU" baseline="0" dirty="0" smtClean="0"/>
              <a:t> cmdlets.</a:t>
            </a:r>
            <a:endParaRPr lang="en-AU" dirty="0"/>
          </a:p>
        </p:txBody>
      </p:sp>
    </p:spTree>
    <p:extLst>
      <p:ext uri="{BB962C8B-B14F-4D97-AF65-F5344CB8AC3E}">
        <p14:creationId xmlns:p14="http://schemas.microsoft.com/office/powerpoint/2010/main" val="3922644192"/>
      </p:ext>
    </p:extLst>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3189774"/>
      </p:ext>
    </p:extLst>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9569240"/>
      </p:ext>
    </p:extLst>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1702545"/>
      </p:ext>
    </p:extLst>
  </p:cSld>
  <p:clrMapOvr>
    <a:masterClrMapping/>
  </p:clrMapOvr>
</p:notes>
</file>

<file path=ppt/notesSlides/notesSlide4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an ordered (sorted) hash table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476</a:t>
            </a:fld>
            <a:endParaRPr lang="en-US"/>
          </a:p>
        </p:txBody>
      </p:sp>
    </p:spTree>
    <p:extLst>
      <p:ext uri="{BB962C8B-B14F-4D97-AF65-F5344CB8AC3E}">
        <p14:creationId xmlns:p14="http://schemas.microsoft.com/office/powerpoint/2010/main" val="3796327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9748043"/>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2367348"/>
      </p:ext>
    </p:extLst>
  </p:cSld>
  <p:clrMapOvr>
    <a:masterClrMapping/>
  </p:clrMapOvr>
</p:notes>
</file>

<file path=ppt/notesSlides/notesSlide4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478</a:t>
            </a:fld>
            <a:endParaRPr lang="en-US"/>
          </a:p>
        </p:txBody>
      </p:sp>
    </p:spTree>
    <p:extLst>
      <p:ext uri="{BB962C8B-B14F-4D97-AF65-F5344CB8AC3E}">
        <p14:creationId xmlns:p14="http://schemas.microsoft.com/office/powerpoint/2010/main" val="193615065"/>
      </p:ext>
    </p:extLst>
  </p:cSld>
  <p:clrMapOvr>
    <a:masterClrMapping/>
  </p:clrMapOvr>
</p:notes>
</file>

<file path=ppt/notesSlides/notesSlide4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5360915"/>
      </p:ext>
    </p:extLst>
  </p:cSld>
  <p:clrMapOvr>
    <a:masterClrMapping/>
  </p:clrMapOvr>
</p:notes>
</file>

<file path=ppt/notesSlides/notesSlide4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sz="2000" dirty="0" smtClean="0">
                <a:solidFill>
                  <a:schemeClr val="bg1"/>
                </a:solidFill>
                <a:cs typeface="Segoe UI Light" panose="020B0502040204020203" pitchFamily="34" charset="0"/>
              </a:rPr>
              <a:t>Section 1: Looping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While, Do While and Do Until</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2 – </a:t>
            </a:r>
            <a:r>
              <a:rPr lang="en-AU" sz="2000" dirty="0" err="1" smtClean="0">
                <a:solidFill>
                  <a:schemeClr val="bg1"/>
                </a:solidFill>
                <a:latin typeface="Segoe UI Light" panose="020B0502040204020203" pitchFamily="34" charset="0"/>
                <a:cs typeface="Segoe UI Light" panose="020B0502040204020203" pitchFamily="34" charset="0"/>
              </a:rPr>
              <a:t>ForEach</a:t>
            </a:r>
            <a:r>
              <a:rPr lang="en-AU" sz="2000" dirty="0" smtClean="0">
                <a:solidFill>
                  <a:schemeClr val="bg1"/>
                </a:solidFill>
                <a:latin typeface="Segoe UI Light" panose="020B0502040204020203" pitchFamily="34" charset="0"/>
                <a:cs typeface="Segoe UI Light" panose="020B0502040204020203" pitchFamily="34" charset="0"/>
              </a:rPr>
              <a:t> and For</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lvl="0" rtl="0" fontAlgn="base"/>
            <a:r>
              <a:rPr lang="en-AU" sz="2000" dirty="0" smtClean="0">
                <a:solidFill>
                  <a:srgbClr val="000000"/>
                </a:solidFill>
                <a:cs typeface="Segoe UI Light" panose="020B0502040204020203" pitchFamily="34" charset="0"/>
              </a:rPr>
              <a:t>Section 2: Branching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IF Statement </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2 – Basic SWITCH Statement</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3 – SWITCH Statement - Default Condition</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4 – SWITCH Statement - Case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5 – SWITCH Statement - Wildcard</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6 – SWITCH Statement - Regex</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7 – SWITCH Statement - Expression Match</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8 – SWITCH Statement - File Processing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9 – SWITCH Statement - Multiple Inputs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10 – IF and SWITCH Statement Difference</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Flow Control Keywords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Flow Control Keywords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480</a:t>
            </a:fld>
            <a:endParaRPr lang="en-US"/>
          </a:p>
        </p:txBody>
      </p:sp>
    </p:spTree>
    <p:extLst>
      <p:ext uri="{BB962C8B-B14F-4D97-AF65-F5344CB8AC3E}">
        <p14:creationId xmlns:p14="http://schemas.microsoft.com/office/powerpoint/2010/main" val="3936719572"/>
      </p:ext>
    </p:extLst>
  </p:cSld>
  <p:clrMapOvr>
    <a:masterClrMapping/>
  </p:clrMapOvr>
</p:notes>
</file>

<file path=ppt/notesSlides/notesSlide4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61474196"/>
      </p:ext>
    </p:extLst>
  </p:cSld>
  <p:clrMapOvr>
    <a:masterClrMapping/>
  </p:clrMapOvr>
</p:notes>
</file>

<file path=ppt/notesSlides/notesSlide4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482</a:t>
            </a:fld>
            <a:endParaRPr lang="en-US"/>
          </a:p>
        </p:txBody>
      </p:sp>
    </p:spTree>
    <p:extLst>
      <p:ext uri="{BB962C8B-B14F-4D97-AF65-F5344CB8AC3E}">
        <p14:creationId xmlns:p14="http://schemas.microsoft.com/office/powerpoint/2010/main" val="606373922"/>
      </p:ext>
    </p:extLst>
  </p:cSld>
  <p:clrMapOvr>
    <a:masterClrMapping/>
  </p:clrMapOvr>
</p:notes>
</file>

<file path=ppt/notesSlides/notesSlide4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484</a:t>
            </a:fld>
            <a:endParaRPr lang="en-US"/>
          </a:p>
        </p:txBody>
      </p:sp>
    </p:spTree>
    <p:extLst>
      <p:ext uri="{BB962C8B-B14F-4D97-AF65-F5344CB8AC3E}">
        <p14:creationId xmlns:p14="http://schemas.microsoft.com/office/powerpoint/2010/main" val="911391437"/>
      </p:ext>
    </p:extLst>
  </p:cSld>
  <p:clrMapOvr>
    <a:masterClrMapping/>
  </p:clrMapOvr>
</p:notes>
</file>

<file path=ppt/notesSlides/notesSlide4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Performing a numerical comparison against an uninitialized variable will cause PowerShell to treat that number as 0.  A well, when attempting to increment an uninitialized variable, PowerShell will start with a value of zero.</a:t>
            </a:r>
          </a:p>
          <a:p>
            <a:endParaRPr lang="en-US" dirty="0"/>
          </a:p>
        </p:txBody>
      </p:sp>
    </p:spTree>
    <p:extLst>
      <p:ext uri="{BB962C8B-B14F-4D97-AF65-F5344CB8AC3E}">
        <p14:creationId xmlns:p14="http://schemas.microsoft.com/office/powerpoint/2010/main" val="704575843"/>
      </p:ext>
    </p:extLst>
  </p:cSld>
  <p:clrMapOvr>
    <a:masterClrMapping/>
  </p:clrMapOvr>
</p:notes>
</file>

<file path=ppt/notesSlides/notesSlide4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9316990"/>
      </p:ext>
    </p:extLst>
  </p:cSld>
  <p:clrMapOvr>
    <a:masterClrMapping/>
  </p:clrMapOvr>
</p:notes>
</file>

<file path=ppt/notesSlides/notesSlide4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488</a:t>
            </a:fld>
            <a:endParaRPr lang="en-US"/>
          </a:p>
        </p:txBody>
      </p:sp>
    </p:spTree>
    <p:extLst>
      <p:ext uri="{BB962C8B-B14F-4D97-AF65-F5344CB8AC3E}">
        <p14:creationId xmlns:p14="http://schemas.microsoft.com/office/powerpoint/2010/main" val="740013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ts val="0"/>
              </a:spcBef>
              <a:spcAft>
                <a:spcPts val="0"/>
              </a:spcAft>
              <a:buClrTx/>
              <a:buSzTx/>
              <a:buFontTx/>
              <a:buNone/>
              <a:tabLst/>
              <a:defRPr/>
            </a:pPr>
            <a:r>
              <a:rPr lang="en-US" dirty="0" smtClean="0"/>
              <a:t>This module includes the following sections:</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1: Command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External Commands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Cmdlets</a:t>
            </a:r>
          </a:p>
          <a:p>
            <a:pPr marL="644400" indent="-285750" rtl="0" fontAlgn="base">
              <a:buFont typeface="Arial" panose="020B0604020202020204" pitchFamily="34" charset="0"/>
              <a:buChar char="•"/>
            </a:pPr>
            <a:r>
              <a:rPr lang="en-AU" dirty="0" smtClean="0">
                <a:solidFill>
                  <a:schemeClr val="bg1"/>
                </a:solidFill>
                <a:cs typeface="Segoe UI Light" panose="020B0502040204020203" pitchFamily="34" charset="0"/>
              </a:rPr>
              <a:t>Lesson 3 – Cmdlet Common Parameters</a:t>
            </a:r>
          </a:p>
          <a:p>
            <a:pPr marL="644400" indent="-285750" rtl="0" fontAlgn="base">
              <a:buFont typeface="Arial" panose="020B0604020202020204" pitchFamily="34" charset="0"/>
              <a:buChar char="•"/>
            </a:pPr>
            <a:r>
              <a:rPr lang="en-AU" dirty="0" smtClean="0">
                <a:solidFill>
                  <a:schemeClr val="bg1"/>
                </a:solidFill>
                <a:cs typeface="Segoe UI Light" panose="020B0502040204020203" pitchFamily="34" charset="0"/>
              </a:rPr>
              <a:t>Lesson 4 – Command Termination </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Core Cmdlets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Get-Command and Show-Command</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Get-Help</a:t>
            </a:r>
          </a:p>
          <a:p>
            <a:pPr marL="644400" lvl="1" indent="-285750" rtl="0" fontAlgn="base">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marL="0" lvl="0" indent="-98550" rtl="0" fontAlgn="base">
              <a:buFont typeface="Arial" panose="020B0604020202020204" pitchFamily="34" charset="0"/>
              <a:buNone/>
            </a:pPr>
            <a:r>
              <a:rPr lang="en-AU" sz="2400" dirty="0" smtClean="0">
                <a:solidFill>
                  <a:schemeClr val="bg1"/>
                </a:solidFill>
                <a:latin typeface="Segoe UI Light" panose="020B0502040204020203" pitchFamily="34" charset="0"/>
                <a:cs typeface="Segoe UI Light" panose="020B0502040204020203" pitchFamily="34" charset="0"/>
              </a:rPr>
              <a:t>Section 3: Cmdlet Alternate Names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1 – Built-in Aliases</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Lesson 2 – User-defined Aliases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49</a:t>
            </a:fld>
            <a:endParaRPr lang="en-US"/>
          </a:p>
        </p:txBody>
      </p:sp>
    </p:spTree>
    <p:extLst>
      <p:ext uri="{BB962C8B-B14F-4D97-AF65-F5344CB8AC3E}">
        <p14:creationId xmlns:p14="http://schemas.microsoft.com/office/powerpoint/2010/main" val="3465439560"/>
      </p:ext>
    </p:extLst>
  </p:cSld>
  <p:clrMapOvr>
    <a:masterClrMapping/>
  </p:clrMapOvr>
</p:notes>
</file>

<file path=ppt/notesSlides/notesSlide4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Performing a numerical comparison against an uninitialized variable will cause PowerShell to treat that number as 0.  A well, when attempting to increment an uninitialized variable, PowerShell will start with a value of zero.</a:t>
            </a:r>
          </a:p>
          <a:p>
            <a:endParaRPr lang="en-US" dirty="0"/>
          </a:p>
        </p:txBody>
      </p:sp>
    </p:spTree>
    <p:extLst>
      <p:ext uri="{BB962C8B-B14F-4D97-AF65-F5344CB8AC3E}">
        <p14:creationId xmlns:p14="http://schemas.microsoft.com/office/powerpoint/2010/main" val="1318286843"/>
      </p:ext>
    </p:extLst>
  </p:cSld>
  <p:clrMapOvr>
    <a:masterClrMapping/>
  </p:clrMapOvr>
</p:notes>
</file>

<file path=ppt/notesSlides/notesSlide4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491</a:t>
            </a:fld>
            <a:endParaRPr lang="en-US"/>
          </a:p>
        </p:txBody>
      </p:sp>
    </p:spTree>
    <p:extLst>
      <p:ext uri="{BB962C8B-B14F-4D97-AF65-F5344CB8AC3E}">
        <p14:creationId xmlns:p14="http://schemas.microsoft.com/office/powerpoint/2010/main" val="3279985829"/>
      </p:ext>
    </p:extLst>
  </p:cSld>
  <p:clrMapOvr>
    <a:masterClrMapping/>
  </p:clrMapOvr>
</p:notes>
</file>

<file path=ppt/notesSlides/notesSlide4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Performing a numerical comparison against an uninitialized variable will cause PowerShell to treat that number as 0.  A well, when attempting to increment an uninitialized variable, PowerShell will start with a value of zero.</a:t>
            </a:r>
          </a:p>
          <a:p>
            <a:endParaRPr lang="en-US" dirty="0"/>
          </a:p>
        </p:txBody>
      </p:sp>
    </p:spTree>
    <p:extLst>
      <p:ext uri="{BB962C8B-B14F-4D97-AF65-F5344CB8AC3E}">
        <p14:creationId xmlns:p14="http://schemas.microsoft.com/office/powerpoint/2010/main" val="3075096684"/>
      </p:ext>
    </p:extLst>
  </p:cSld>
  <p:clrMapOvr>
    <a:masterClrMapping/>
  </p:clrMapOvr>
</p:notes>
</file>

<file path=ppt/notesSlides/notesSlide4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494</a:t>
            </a:fld>
            <a:endParaRPr lang="en-US"/>
          </a:p>
        </p:txBody>
      </p:sp>
    </p:spTree>
    <p:extLst>
      <p:ext uri="{BB962C8B-B14F-4D97-AF65-F5344CB8AC3E}">
        <p14:creationId xmlns:p14="http://schemas.microsoft.com/office/powerpoint/2010/main" val="1585023529"/>
      </p:ext>
    </p:extLst>
  </p:cSld>
  <p:clrMapOvr>
    <a:masterClrMapping/>
  </p:clrMapOvr>
</p:notes>
</file>

<file path=ppt/notesSlides/notesSlide4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456788"/>
      </p:ext>
    </p:extLst>
  </p:cSld>
  <p:clrMapOvr>
    <a:masterClrMapping/>
  </p:clrMapOvr>
</p:notes>
</file>

<file path=ppt/notesSlides/notesSlide4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t>
            </a:r>
            <a:r>
              <a:rPr lang="en-US" baseline="0" dirty="0" smtClean="0"/>
              <a:t>While, Do While and Do Until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498</a:t>
            </a:fld>
            <a:endParaRPr lang="en-US"/>
          </a:p>
        </p:txBody>
      </p:sp>
    </p:spTree>
    <p:extLst>
      <p:ext uri="{BB962C8B-B14F-4D97-AF65-F5344CB8AC3E}">
        <p14:creationId xmlns:p14="http://schemas.microsoft.com/office/powerpoint/2010/main" val="567764689"/>
      </p:ext>
    </p:extLst>
  </p:cSld>
  <p:clrMapOvr>
    <a:masterClrMapping/>
  </p:clrMapOvr>
</p:notes>
</file>

<file path=ppt/notesSlides/notesSlide4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9441010"/>
      </p:ext>
    </p:extLst>
  </p:cSld>
  <p:clrMapOvr>
    <a:masterClrMapping/>
  </p:clrMapOvr>
</p:notes>
</file>

<file path=ppt/notesSlides/notesSlide4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Note:</a:t>
            </a:r>
          </a:p>
          <a:p>
            <a:endParaRPr lang="en-US" dirty="0" smtClean="0">
              <a:solidFill>
                <a:schemeClr val="bg1"/>
              </a:solidFill>
            </a:endParaRPr>
          </a:p>
          <a:p>
            <a:r>
              <a:rPr lang="en-US" dirty="0" smtClean="0">
                <a:solidFill>
                  <a:schemeClr val="bg1"/>
                </a:solidFill>
              </a:rPr>
              <a:t>In</a:t>
            </a:r>
            <a:r>
              <a:rPr lang="en-US" baseline="0" dirty="0" smtClean="0">
                <a:solidFill>
                  <a:schemeClr val="bg1"/>
                </a:solidFill>
              </a:rPr>
              <a:t> PowerShell v3 and later t</a:t>
            </a:r>
            <a:r>
              <a:rPr lang="en-US" dirty="0" smtClean="0">
                <a:solidFill>
                  <a:schemeClr val="bg1"/>
                </a:solidFill>
              </a:rPr>
              <a:t>he </a:t>
            </a:r>
            <a:r>
              <a:rPr lang="en-US" dirty="0" err="1" smtClean="0">
                <a:solidFill>
                  <a:schemeClr val="bg1"/>
                </a:solidFill>
              </a:rPr>
              <a:t>Foreach</a:t>
            </a:r>
            <a:r>
              <a:rPr lang="en-US" dirty="0" smtClean="0">
                <a:solidFill>
                  <a:schemeClr val="bg1"/>
                </a:solidFill>
              </a:rPr>
              <a:t> loop does not iterate a null value.</a:t>
            </a:r>
            <a:br>
              <a:rPr lang="en-US" dirty="0" smtClean="0">
                <a:solidFill>
                  <a:schemeClr val="bg1"/>
                </a:solidFill>
              </a:rPr>
            </a:br>
            <a:r>
              <a:rPr lang="en-US" dirty="0" smtClean="0">
                <a:solidFill>
                  <a:schemeClr val="bg1"/>
                </a:solidFill>
              </a:rPr>
              <a:t>This change could potentially break pre-version 3 scripts, although it is unlikely as it would have been incorrect use of </a:t>
            </a:r>
            <a:r>
              <a:rPr lang="en-US" dirty="0" err="1" smtClean="0">
                <a:solidFill>
                  <a:schemeClr val="bg1"/>
                </a:solidFill>
              </a:rPr>
              <a:t>foreach</a:t>
            </a:r>
            <a:r>
              <a:rPr lang="en-US" dirty="0" smtClean="0">
                <a:solidFill>
                  <a:schemeClr val="bg1"/>
                </a:solidFill>
              </a:rPr>
              <a:t> loop</a:t>
            </a:r>
          </a:p>
          <a:p>
            <a:endParaRPr lang="en-US" dirty="0" smtClean="0">
              <a:solidFill>
                <a:schemeClr val="bg1"/>
              </a:solidFill>
            </a:endParaRPr>
          </a:p>
          <a:p>
            <a:r>
              <a:rPr lang="en-US" u="sng" dirty="0" smtClean="0">
                <a:solidFill>
                  <a:schemeClr val="bg1"/>
                </a:solidFill>
              </a:rPr>
              <a:t>PS v2</a:t>
            </a:r>
          </a:p>
          <a:p>
            <a:endParaRPr lang="en-US" dirty="0" smtClean="0">
              <a:solidFill>
                <a:schemeClr val="bg1"/>
              </a:solidFill>
            </a:endParaRPr>
          </a:p>
          <a:p>
            <a:r>
              <a:rPr lang="en-US" dirty="0" smtClean="0"/>
              <a:t>PS &gt; </a:t>
            </a:r>
            <a:r>
              <a:rPr lang="en-US" sz="1200" dirty="0" err="1" smtClean="0"/>
              <a:t>Foreach</a:t>
            </a:r>
            <a:r>
              <a:rPr lang="en-US" sz="1200" dirty="0" smtClean="0"/>
              <a:t> ($object in $null) {"Hello"} </a:t>
            </a:r>
          </a:p>
          <a:p>
            <a:r>
              <a:rPr lang="en-US" sz="1200" kern="1200" dirty="0" smtClean="0"/>
              <a:t>Hello</a:t>
            </a:r>
            <a:endParaRPr lang="en-US" sz="1200" kern="1200" dirty="0" smtClean="0">
              <a:solidFill>
                <a:schemeClr val="dk1"/>
              </a:solidFill>
              <a:latin typeface="Consolas" panose="020B0609020204030204" pitchFamily="49" charset="0"/>
              <a:ea typeface="+mn-ea"/>
              <a:cs typeface="Consolas" panose="020B0609020204030204" pitchFamily="49" charset="0"/>
            </a:endParaRPr>
          </a:p>
          <a:p>
            <a:endParaRPr lang="en-US" dirty="0" smtClean="0">
              <a:solidFill>
                <a:schemeClr val="bg1"/>
              </a:solidFill>
            </a:endParaRPr>
          </a:p>
          <a:p>
            <a:r>
              <a:rPr lang="en-AU" u="sng" dirty="0" smtClean="0"/>
              <a:t>PS v3+</a:t>
            </a:r>
          </a:p>
          <a:p>
            <a:endParaRPr lang="en-AU"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PS &gt; </a:t>
            </a:r>
            <a:r>
              <a:rPr lang="en-US" sz="1200" dirty="0" err="1" smtClean="0"/>
              <a:t>Foreach</a:t>
            </a:r>
            <a:r>
              <a:rPr lang="en-US" sz="1200" dirty="0" smtClean="0"/>
              <a:t> ($object in $null) {"Hello"} </a:t>
            </a:r>
            <a:endParaRPr lang="en-US" sz="1200" dirty="0" smtClean="0">
              <a:solidFill>
                <a:prstClr val="black"/>
              </a:solidFill>
              <a:latin typeface="Consolas" panose="020B0609020204030204" pitchFamily="49" charset="0"/>
              <a:cs typeface="Consolas" panose="020B0609020204030204" pitchFamily="49" charset="0"/>
            </a:endParaRPr>
          </a:p>
          <a:p>
            <a:endParaRPr lang="en-AU" dirty="0"/>
          </a:p>
        </p:txBody>
      </p:sp>
    </p:spTree>
    <p:extLst>
      <p:ext uri="{BB962C8B-B14F-4D97-AF65-F5344CB8AC3E}">
        <p14:creationId xmlns:p14="http://schemas.microsoft.com/office/powerpoint/2010/main" val="920470659"/>
      </p:ext>
    </p:extLst>
  </p:cSld>
  <p:clrMapOvr>
    <a:masterClrMapping/>
  </p:clrMapOvr>
</p:notes>
</file>

<file path=ppt/notesSlides/notesSlide4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IF statements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502</a:t>
            </a:fld>
            <a:endParaRPr lang="en-US"/>
          </a:p>
        </p:txBody>
      </p:sp>
    </p:spTree>
    <p:extLst>
      <p:ext uri="{BB962C8B-B14F-4D97-AF65-F5344CB8AC3E}">
        <p14:creationId xmlns:p14="http://schemas.microsoft.com/office/powerpoint/2010/main" val="252963118"/>
      </p:ext>
    </p:extLst>
  </p:cSld>
  <p:clrMapOvr>
    <a:masterClrMapping/>
  </p:clrMapOvr>
</p:notes>
</file>

<file path=ppt/notesSlides/notesSlide4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0072299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4035973"/>
      </p:ext>
    </p:extLst>
  </p:cSld>
  <p:clrMapOvr>
    <a:masterClrMapping/>
  </p:clrMapOvr>
</p:notes>
</file>

<file path=ppt/notesSlides/notesSlide4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54086566"/>
      </p:ext>
    </p:extLst>
  </p:cSld>
  <p:clrMapOvr>
    <a:masterClrMapping/>
  </p:clrMapOvr>
</p:notes>
</file>

<file path=ppt/notesSlides/notesSlide4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751141583"/>
      </p:ext>
    </p:extLst>
  </p:cSld>
  <p:clrMapOvr>
    <a:masterClrMapping/>
  </p:clrMapOvr>
</p:notes>
</file>

<file path=ppt/notesSlides/notesSlide4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15487286"/>
      </p:ext>
    </p:extLst>
  </p:cSld>
  <p:clrMapOvr>
    <a:masterClrMapping/>
  </p:clrMapOvr>
</p:notes>
</file>

<file path=ppt/notesSlides/notesSlide4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999342433"/>
      </p:ext>
    </p:extLst>
  </p:cSld>
  <p:clrMapOvr>
    <a:masterClrMapping/>
  </p:clrMapOvr>
</p:notes>
</file>

<file path=ppt/notesSlides/notesSlide4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349050850"/>
      </p:ext>
    </p:extLst>
  </p:cSld>
  <p:clrMapOvr>
    <a:masterClrMapping/>
  </p:clrMapOvr>
</p:notes>
</file>

<file path=ppt/notesSlides/notesSlide4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931042628"/>
      </p:ext>
    </p:extLst>
  </p:cSld>
  <p:clrMapOvr>
    <a:masterClrMapping/>
  </p:clrMapOvr>
</p:notes>
</file>

<file path=ppt/notesSlides/notesSlide4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the basic switch statement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513</a:t>
            </a:fld>
            <a:endParaRPr lang="en-US"/>
          </a:p>
        </p:txBody>
      </p:sp>
    </p:spTree>
    <p:extLst>
      <p:ext uri="{BB962C8B-B14F-4D97-AF65-F5344CB8AC3E}">
        <p14:creationId xmlns:p14="http://schemas.microsoft.com/office/powerpoint/2010/main" val="1322794408"/>
      </p:ext>
    </p:extLst>
  </p:cSld>
  <p:clrMapOvr>
    <a:masterClrMapping/>
  </p:clrMapOvr>
</p:notes>
</file>

<file path=ppt/notesSlides/notesSlide4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540363659"/>
      </p:ext>
    </p:extLst>
  </p:cSld>
  <p:clrMapOvr>
    <a:masterClrMapping/>
  </p:clrMapOvr>
</p:notes>
</file>

<file path=ppt/notesSlides/notesSlide4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724018229"/>
      </p:ext>
    </p:extLst>
  </p:cSld>
  <p:clrMapOvr>
    <a:masterClrMapping/>
  </p:clrMapOvr>
</p:notes>
</file>

<file path=ppt/notesSlides/notesSlide4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074256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00471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that external commands can be run in PowerShell</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51</a:t>
            </a:fld>
            <a:endParaRPr lang="en-US"/>
          </a:p>
        </p:txBody>
      </p:sp>
    </p:spTree>
    <p:extLst>
      <p:ext uri="{BB962C8B-B14F-4D97-AF65-F5344CB8AC3E}">
        <p14:creationId xmlns:p14="http://schemas.microsoft.com/office/powerpoint/2010/main" val="3937107396"/>
      </p:ext>
    </p:extLst>
  </p:cSld>
  <p:clrMapOvr>
    <a:masterClrMapping/>
  </p:clrMapOvr>
</p:notes>
</file>

<file path=ppt/notesSlides/notesSlide5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684973294"/>
      </p:ext>
    </p:extLst>
  </p:cSld>
  <p:clrMapOvr>
    <a:masterClrMapping/>
  </p:clrMapOvr>
</p:notes>
</file>

<file path=ppt/notesSlides/notesSlide5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switch statement with a</a:t>
            </a:r>
            <a:r>
              <a:rPr lang="en-US" baseline="0" dirty="0" smtClean="0"/>
              <a:t> default condition script block</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520</a:t>
            </a:fld>
            <a:endParaRPr lang="en-US"/>
          </a:p>
        </p:txBody>
      </p:sp>
    </p:spTree>
    <p:extLst>
      <p:ext uri="{BB962C8B-B14F-4D97-AF65-F5344CB8AC3E}">
        <p14:creationId xmlns:p14="http://schemas.microsoft.com/office/powerpoint/2010/main" val="2203670536"/>
      </p:ext>
    </p:extLst>
  </p:cSld>
  <p:clrMapOvr>
    <a:masterClrMapping/>
  </p:clrMapOvr>
</p:notes>
</file>

<file path=ppt/notesSlides/notesSlide5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314155140"/>
      </p:ext>
    </p:extLst>
  </p:cSld>
  <p:clrMapOvr>
    <a:masterClrMapping/>
  </p:clrMapOvr>
</p:notes>
</file>

<file path=ppt/notesSlides/notesSlide5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5959093"/>
      </p:ext>
    </p:extLst>
  </p:cSld>
  <p:clrMapOvr>
    <a:masterClrMapping/>
  </p:clrMapOvr>
</p:notes>
</file>

<file path=ppt/notesSlides/notesSlide5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switch statement with multiple inputs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524</a:t>
            </a:fld>
            <a:endParaRPr lang="en-US"/>
          </a:p>
        </p:txBody>
      </p:sp>
    </p:spTree>
    <p:extLst>
      <p:ext uri="{BB962C8B-B14F-4D97-AF65-F5344CB8AC3E}">
        <p14:creationId xmlns:p14="http://schemas.microsoft.com/office/powerpoint/2010/main" val="4131425653"/>
      </p:ext>
    </p:extLst>
  </p:cSld>
  <p:clrMapOvr>
    <a:masterClrMapping/>
  </p:clrMapOvr>
</p:notes>
</file>

<file path=ppt/notesSlides/notesSlide5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8161819"/>
      </p:ext>
    </p:extLst>
  </p:cSld>
  <p:clrMapOvr>
    <a:masterClrMapping/>
  </p:clrMapOvr>
</p:notes>
</file>

<file path=ppt/notesSlides/notesSlide5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8645033"/>
      </p:ext>
    </p:extLst>
  </p:cSld>
  <p:clrMapOvr>
    <a:masterClrMapping/>
  </p:clrMapOvr>
</p:notes>
</file>

<file path=ppt/notesSlides/notesSlide5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case-sensitive switch statement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528</a:t>
            </a:fld>
            <a:endParaRPr lang="en-US"/>
          </a:p>
        </p:txBody>
      </p:sp>
    </p:spTree>
    <p:extLst>
      <p:ext uri="{BB962C8B-B14F-4D97-AF65-F5344CB8AC3E}">
        <p14:creationId xmlns:p14="http://schemas.microsoft.com/office/powerpoint/2010/main" val="573575998"/>
      </p:ext>
    </p:extLst>
  </p:cSld>
  <p:clrMapOvr>
    <a:masterClrMapping/>
  </p:clrMapOvr>
</p:notes>
</file>

<file path=ppt/notesSlides/notesSlide5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1847914"/>
      </p:ext>
    </p:extLst>
  </p:cSld>
  <p:clrMapOvr>
    <a:masterClrMapping/>
  </p:clrMapOvr>
</p:notes>
</file>

<file path=ppt/notesSlides/notesSlide5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63120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Executable commands do not run unless located in a folder listed in the Path environment variable, or unless the path is specified. To run a .exe, specify the full path, or type a dot (.) for the current directory. For example, .\MPViewer.exe</a:t>
            </a:r>
            <a:endParaRPr lang="en-US" kern="0" dirty="0"/>
          </a:p>
          <a:p>
            <a:endParaRPr lang="en-US" dirty="0"/>
          </a:p>
        </p:txBody>
      </p:sp>
    </p:spTree>
    <p:extLst>
      <p:ext uri="{BB962C8B-B14F-4D97-AF65-F5344CB8AC3E}">
        <p14:creationId xmlns:p14="http://schemas.microsoft.com/office/powerpoint/2010/main" val="2498011985"/>
      </p:ext>
    </p:extLst>
  </p:cSld>
  <p:clrMapOvr>
    <a:masterClrMapping/>
  </p:clrMapOvr>
</p:notes>
</file>

<file path=ppt/notesSlides/notesSlide5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switch statement with a wildcard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531</a:t>
            </a:fld>
            <a:endParaRPr lang="en-US"/>
          </a:p>
        </p:txBody>
      </p:sp>
    </p:spTree>
    <p:extLst>
      <p:ext uri="{BB962C8B-B14F-4D97-AF65-F5344CB8AC3E}">
        <p14:creationId xmlns:p14="http://schemas.microsoft.com/office/powerpoint/2010/main" val="1205911769"/>
      </p:ext>
    </p:extLst>
  </p:cSld>
  <p:clrMapOvr>
    <a:masterClrMapping/>
  </p:clrMapOvr>
</p:notes>
</file>

<file path=ppt/notesSlides/notesSlide5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449902"/>
      </p:ext>
    </p:extLst>
  </p:cSld>
  <p:clrMapOvr>
    <a:masterClrMapping/>
  </p:clrMapOvr>
</p:notes>
</file>

<file path=ppt/notesSlides/notesSlide5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7660931"/>
      </p:ext>
    </p:extLst>
  </p:cSld>
  <p:clrMapOvr>
    <a:masterClrMapping/>
  </p:clrMapOvr>
</p:notes>
</file>

<file path=ppt/notesSlides/notesSlide5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regular expressions with the switch statement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534</a:t>
            </a:fld>
            <a:endParaRPr lang="en-US"/>
          </a:p>
        </p:txBody>
      </p:sp>
    </p:spTree>
    <p:extLst>
      <p:ext uri="{BB962C8B-B14F-4D97-AF65-F5344CB8AC3E}">
        <p14:creationId xmlns:p14="http://schemas.microsoft.com/office/powerpoint/2010/main" val="1466345960"/>
      </p:ext>
    </p:extLst>
  </p:cSld>
  <p:clrMapOvr>
    <a:masterClrMapping/>
  </p:clrMapOvr>
</p:notes>
</file>

<file path=ppt/notesSlides/notesSlide5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9152732"/>
      </p:ext>
    </p:extLst>
  </p:cSld>
  <p:clrMapOvr>
    <a:masterClrMapping/>
  </p:clrMapOvr>
</p:notes>
</file>

<file path=ppt/notesSlides/notesSlide5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an expression to create a dynamic switch condition check</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536</a:t>
            </a:fld>
            <a:endParaRPr lang="en-US"/>
          </a:p>
        </p:txBody>
      </p:sp>
    </p:spTree>
    <p:extLst>
      <p:ext uri="{BB962C8B-B14F-4D97-AF65-F5344CB8AC3E}">
        <p14:creationId xmlns:p14="http://schemas.microsoft.com/office/powerpoint/2010/main" val="1840482569"/>
      </p:ext>
    </p:extLst>
  </p:cSld>
  <p:clrMapOvr>
    <a:masterClrMapping/>
  </p:clrMapOvr>
</p:notes>
</file>

<file path=ppt/notesSlides/notesSlide5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1070438"/>
      </p:ext>
    </p:extLst>
  </p:cSld>
  <p:clrMapOvr>
    <a:masterClrMapping/>
  </p:clrMapOvr>
</p:notes>
</file>

<file path=ppt/notesSlides/notesSlide5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Process files with a switch statement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538</a:t>
            </a:fld>
            <a:endParaRPr lang="en-US"/>
          </a:p>
        </p:txBody>
      </p:sp>
    </p:spTree>
    <p:extLst>
      <p:ext uri="{BB962C8B-B14F-4D97-AF65-F5344CB8AC3E}">
        <p14:creationId xmlns:p14="http://schemas.microsoft.com/office/powerpoint/2010/main" val="929056347"/>
      </p:ext>
    </p:extLst>
  </p:cSld>
  <p:clrMapOvr>
    <a:masterClrMapping/>
  </p:clrMapOvr>
</p:notes>
</file>

<file path=ppt/notesSlides/notesSlide5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510352"/>
      </p:ext>
    </p:extLst>
  </p:cSld>
  <p:clrMapOvr>
    <a:masterClrMapping/>
  </p:clrMapOvr>
</p:notes>
</file>

<file path=ppt/notesSlides/notesSlide5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Explain the differences between </a:t>
            </a:r>
            <a:r>
              <a:rPr lang="en-US" baseline="0" dirty="0" smtClean="0"/>
              <a:t>IF and SWITCH statements</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540</a:t>
            </a:fld>
            <a:endParaRPr lang="en-US"/>
          </a:p>
        </p:txBody>
      </p:sp>
    </p:spTree>
    <p:extLst>
      <p:ext uri="{BB962C8B-B14F-4D97-AF65-F5344CB8AC3E}">
        <p14:creationId xmlns:p14="http://schemas.microsoft.com/office/powerpoint/2010/main" val="9521631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Describe what a cmdlet is</a:t>
            </a:r>
          </a:p>
          <a:p>
            <a:pPr marL="171450" indent="-171450">
              <a:buFont typeface="Arial" panose="020B0604020202020204" pitchFamily="34" charset="0"/>
              <a:buChar char="•"/>
            </a:pPr>
            <a:r>
              <a:rPr lang="en-US" baseline="0" dirty="0" smtClean="0"/>
              <a:t>Interpret the syntax diagram for any cmdlet</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53</a:t>
            </a:fld>
            <a:endParaRPr lang="en-US"/>
          </a:p>
        </p:txBody>
      </p:sp>
    </p:spTree>
    <p:extLst>
      <p:ext uri="{BB962C8B-B14F-4D97-AF65-F5344CB8AC3E}">
        <p14:creationId xmlns:p14="http://schemas.microsoft.com/office/powerpoint/2010/main" val="546141751"/>
      </p:ext>
    </p:extLst>
  </p:cSld>
  <p:clrMapOvr>
    <a:masterClrMapping/>
  </p:clrMapOvr>
</p:notes>
</file>

<file path=ppt/notesSlides/notesSlide5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541</a:t>
            </a:fld>
            <a:endParaRPr lang="en-US" dirty="0"/>
          </a:p>
        </p:txBody>
      </p:sp>
    </p:spTree>
    <p:extLst>
      <p:ext uri="{BB962C8B-B14F-4D97-AF65-F5344CB8AC3E}">
        <p14:creationId xmlns:p14="http://schemas.microsoft.com/office/powerpoint/2010/main" val="2847494977"/>
      </p:ext>
    </p:extLst>
  </p:cSld>
  <p:clrMapOvr>
    <a:masterClrMapping/>
  </p:clrMapOvr>
</p:notes>
</file>

<file path=ppt/notesSlides/notesSlide5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Know when to use the different flow control keywords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542</a:t>
            </a:fld>
            <a:endParaRPr lang="en-US"/>
          </a:p>
        </p:txBody>
      </p:sp>
    </p:spTree>
    <p:extLst>
      <p:ext uri="{BB962C8B-B14F-4D97-AF65-F5344CB8AC3E}">
        <p14:creationId xmlns:p14="http://schemas.microsoft.com/office/powerpoint/2010/main" val="2950392153"/>
      </p:ext>
    </p:extLst>
  </p:cSld>
  <p:clrMapOvr>
    <a:masterClrMapping/>
  </p:clrMapOvr>
</p:notes>
</file>

<file path=ppt/notesSlides/notesSlide5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893151"/>
      </p:ext>
    </p:extLst>
  </p:cSld>
  <p:clrMapOvr>
    <a:masterClrMapping/>
  </p:clrMapOvr>
</p:notes>
</file>

<file path=ppt/notesSlides/notesSlide5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296673"/>
      </p:ext>
    </p:extLst>
  </p:cSld>
  <p:clrMapOvr>
    <a:masterClrMapping/>
  </p:clrMapOvr>
</p:notes>
</file>

<file path=ppt/notesSlides/notesSlide5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237676523"/>
      </p:ext>
    </p:extLst>
  </p:cSld>
  <p:clrMapOvr>
    <a:masterClrMapping/>
  </p:clrMapOvr>
</p:notes>
</file>

<file path=ppt/notesSlides/notesSlide5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546</a:t>
            </a:fld>
            <a:endParaRPr lang="en-US"/>
          </a:p>
        </p:txBody>
      </p:sp>
    </p:spTree>
    <p:extLst>
      <p:ext uri="{BB962C8B-B14F-4D97-AF65-F5344CB8AC3E}">
        <p14:creationId xmlns:p14="http://schemas.microsoft.com/office/powerpoint/2010/main" val="1431915187"/>
      </p:ext>
    </p:extLst>
  </p:cSld>
  <p:clrMapOvr>
    <a:masterClrMapping/>
  </p:clrMapOvr>
</p:notes>
</file>

<file path=ppt/notesSlides/notesSlide5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70768419"/>
      </p:ext>
    </p:extLst>
  </p:cSld>
  <p:clrMapOvr>
    <a:masterClrMapping/>
  </p:clrMapOvr>
</p:notes>
</file>

<file path=ppt/notesSlides/notesSlide5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sz="2000" dirty="0" smtClean="0">
                <a:solidFill>
                  <a:schemeClr val="bg1"/>
                </a:solidFill>
                <a:cs typeface="Segoe UI Light" panose="020B0502040204020203" pitchFamily="34" charset="0"/>
              </a:rPr>
              <a:t>Section 1: Scope Introduction</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What are Scopes?</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lvl="0" rtl="0" fontAlgn="base"/>
            <a:r>
              <a:rPr lang="en-AU" sz="2000" dirty="0" smtClean="0">
                <a:solidFill>
                  <a:srgbClr val="000000"/>
                </a:solidFill>
                <a:cs typeface="Segoe UI Light" panose="020B0502040204020203" pitchFamily="34" charset="0"/>
              </a:rPr>
              <a:t>Section 2: Scope Modifiers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Using Scope Modifiers</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Dot Source Notation</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Dot Source Notation</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4: Profiles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Profiles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548</a:t>
            </a:fld>
            <a:endParaRPr lang="en-US"/>
          </a:p>
        </p:txBody>
      </p:sp>
    </p:spTree>
    <p:extLst>
      <p:ext uri="{BB962C8B-B14F-4D97-AF65-F5344CB8AC3E}">
        <p14:creationId xmlns:p14="http://schemas.microsoft.com/office/powerpoint/2010/main" val="4251132680"/>
      </p:ext>
    </p:extLst>
  </p:cSld>
  <p:clrMapOvr>
    <a:masterClrMapping/>
  </p:clrMapOvr>
</p:notes>
</file>

<file path=ppt/notesSlides/notesSlide5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0305463"/>
      </p:ext>
    </p:extLst>
  </p:cSld>
  <p:clrMapOvr>
    <a:masterClrMapping/>
  </p:clrMapOvr>
</p:notes>
</file>

<file path=ppt/notesSlides/notesSlide5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what scopes in PowerShell are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550</a:t>
            </a:fld>
            <a:endParaRPr lang="en-US"/>
          </a:p>
        </p:txBody>
      </p:sp>
    </p:spTree>
    <p:extLst>
      <p:ext uri="{BB962C8B-B14F-4D97-AF65-F5344CB8AC3E}">
        <p14:creationId xmlns:p14="http://schemas.microsoft.com/office/powerpoint/2010/main" val="2540360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Single purpose: Parsing &amp; formatting, etc. is automatic or achieved with other </a:t>
            </a:r>
            <a:r>
              <a:rPr lang="en-AU" sz="1200" dirty="0" err="1" smtClean="0"/>
              <a:t>Cmdlets</a:t>
            </a: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Verb-Noun two-part names reduce need to memorize commands</a:t>
            </a:r>
          </a:p>
          <a:p>
            <a:pPr marL="0" marR="0" lvl="0" indent="0" algn="l" defTabSz="457200" rtl="0" eaLnBrk="1" fontAlgn="auto" latinLnBrk="0" hangingPunct="1">
              <a:lnSpc>
                <a:spcPct val="100000"/>
              </a:lnSpc>
              <a:spcBef>
                <a:spcPts val="0"/>
              </a:spcBef>
              <a:spcAft>
                <a:spcPts val="0"/>
              </a:spcAft>
              <a:buClrTx/>
              <a:buSzTx/>
              <a:buFontTx/>
              <a:buNone/>
              <a:tabLst/>
              <a:defRPr/>
            </a:pPr>
            <a:r>
              <a:rPr lang="en-AU" dirty="0" smtClean="0"/>
              <a:t>Provided by PowerShell Core and Extension Modules</a:t>
            </a:r>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dirty="0" smtClean="0"/>
          </a:p>
          <a:p>
            <a:endParaRPr lang="en-US" dirty="0"/>
          </a:p>
        </p:txBody>
      </p:sp>
    </p:spTree>
    <p:extLst>
      <p:ext uri="{BB962C8B-B14F-4D97-AF65-F5344CB8AC3E}">
        <p14:creationId xmlns:p14="http://schemas.microsoft.com/office/powerpoint/2010/main" val="535718584"/>
      </p:ext>
    </p:extLst>
  </p:cSld>
  <p:clrMapOvr>
    <a:masterClrMapping/>
  </p:clrMapOvr>
</p:notes>
</file>

<file path=ppt/notesSlides/notesSlide5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0322787"/>
      </p:ext>
    </p:extLst>
  </p:cSld>
  <p:clrMapOvr>
    <a:masterClrMapping/>
  </p:clrMapOvr>
</p:notes>
</file>

<file path=ppt/notesSlides/notesSlide5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4755408"/>
      </p:ext>
    </p:extLst>
  </p:cSld>
  <p:clrMapOvr>
    <a:masterClrMapping/>
  </p:clrMapOvr>
</p:notes>
</file>

<file path=ppt/notesSlides/notesSlide5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4565471"/>
      </p:ext>
    </p:extLst>
  </p:cSld>
  <p:clrMapOvr>
    <a:masterClrMapping/>
  </p:clrMapOvr>
</p:notes>
</file>

<file path=ppt/notesSlides/notesSlide5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dirty="0" smtClean="0">
                <a:solidFill>
                  <a:schemeClr val="bg1"/>
                </a:solidFill>
                <a:latin typeface="Segoe UI Light" panose="020B0502040204020203" pitchFamily="34" charset="0"/>
                <a:cs typeface="Segoe UI Light" panose="020B0502040204020203" pitchFamily="34" charset="0"/>
              </a:rPr>
              <a:t>Lifetime</a:t>
            </a:r>
          </a:p>
          <a:p>
            <a:r>
              <a:rPr lang="en-AU" sz="1200" dirty="0" smtClean="0">
                <a:solidFill>
                  <a:schemeClr val="bg1"/>
                </a:solidFill>
                <a:latin typeface="Segoe UI Light" panose="020B0502040204020203" pitchFamily="34" charset="0"/>
                <a:cs typeface="Segoe UI Light" panose="020B0502040204020203" pitchFamily="34" charset="0"/>
              </a:rPr>
              <a:t>Items cease to exist when the scope terminates</a:t>
            </a:r>
          </a:p>
          <a:p>
            <a:endParaRPr lang="en-AU" dirty="0" smtClean="0"/>
          </a:p>
          <a:p>
            <a:pPr fontAlgn="t"/>
            <a:r>
              <a:rPr lang="en-AU" sz="1200" b="0" i="0" u="none" strike="noStrike" kern="1200" dirty="0" smtClean="0">
                <a:solidFill>
                  <a:schemeClr val="tx1"/>
                </a:solidFill>
                <a:effectLst/>
                <a:latin typeface="Segoe UI Light"/>
                <a:ea typeface="+mn-ea"/>
                <a:cs typeface="+mn-cs"/>
              </a:rPr>
              <a:t>Global</a:t>
            </a:r>
            <a:br>
              <a:rPr lang="en-AU" sz="1200" b="0" i="0" u="none" strike="noStrike" kern="1200" dirty="0" smtClean="0">
                <a:solidFill>
                  <a:schemeClr val="tx1"/>
                </a:solidFill>
                <a:effectLst/>
                <a:latin typeface="Segoe UI Light"/>
                <a:ea typeface="+mn-ea"/>
                <a:cs typeface="+mn-cs"/>
              </a:rPr>
            </a:b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dirty="0" smtClean="0">
                <a:solidFill>
                  <a:schemeClr val="tx1"/>
                </a:solidFill>
                <a:effectLst/>
                <a:latin typeface="Segoe UI Light"/>
                <a:ea typeface="+mn-ea"/>
                <a:cs typeface="+mn-cs"/>
              </a:rPr>
              <a:t>When PowerShell starts</a:t>
            </a:r>
            <a:br>
              <a:rPr lang="en-AU" sz="1200" b="0" i="0" u="none" strike="noStrike" kern="1200" dirty="0" smtClean="0">
                <a:solidFill>
                  <a:schemeClr val="tx1"/>
                </a:solidFill>
                <a:effectLst/>
                <a:latin typeface="Segoe UI Light"/>
                <a:ea typeface="+mn-ea"/>
                <a:cs typeface="+mn-cs"/>
              </a:rPr>
            </a:br>
            <a:r>
              <a:rPr lang="en-AU" sz="1200" b="0" i="0" u="none" strike="noStrike" kern="1200" dirty="0" smtClean="0">
                <a:solidFill>
                  <a:schemeClr val="tx1"/>
                </a:solidFill>
                <a:effectLst/>
                <a:latin typeface="Segoe UI Light"/>
                <a:ea typeface="+mn-ea"/>
                <a:cs typeface="+mn-cs"/>
              </a:rPr>
              <a:t>Includes automatic variables</a:t>
            </a:r>
          </a:p>
          <a:p>
            <a:pPr eaLnBrk="1" fontAlgn="auto" latinLnBrk="0" hangingPunct="1"/>
            <a:r>
              <a:rPr lang="en-AU" sz="1200" b="0" i="0" u="none" strike="noStrike" kern="1200" dirty="0" smtClean="0">
                <a:solidFill>
                  <a:schemeClr val="tx1"/>
                </a:solidFill>
                <a:effectLst/>
                <a:latin typeface="Segoe UI Light"/>
                <a:ea typeface="+mn-ea"/>
                <a:cs typeface="+mn-cs"/>
              </a:rPr>
              <a:t>Includes variables, aliases, and functions in profiles</a:t>
            </a:r>
          </a:p>
          <a:p>
            <a:pPr eaLnBrk="1" fontAlgn="auto" latinLnBrk="0" hangingPunct="1"/>
            <a:r>
              <a:rPr lang="en-AU" sz="1200" b="0" i="0" u="none" strike="noStrike" kern="1200" dirty="0" smtClean="0">
                <a:solidFill>
                  <a:schemeClr val="tx1"/>
                </a:solidFill>
                <a:effectLst/>
                <a:latin typeface="Segoe UI Light"/>
                <a:ea typeface="+mn-ea"/>
                <a:cs typeface="+mn-cs"/>
              </a:rPr>
              <a:t>Local</a:t>
            </a:r>
          </a:p>
          <a:p>
            <a:pPr eaLnBrk="1" fontAlgn="auto" latinLnBrk="0" hangingPunct="1"/>
            <a:r>
              <a:rPr lang="en-AU" sz="1200" b="0" i="0" u="none" strike="noStrike" kern="1200" dirty="0" smtClean="0">
                <a:solidFill>
                  <a:schemeClr val="tx1"/>
                </a:solidFill>
                <a:effectLst/>
                <a:latin typeface="Segoe UI Light"/>
                <a:ea typeface="+mn-ea"/>
                <a:cs typeface="+mn-cs"/>
              </a:rPr>
              <a:t>Current scope</a:t>
            </a:r>
          </a:p>
          <a:p>
            <a:pPr eaLnBrk="1" fontAlgn="auto" latinLnBrk="0" hangingPunct="1"/>
            <a:r>
              <a:rPr lang="en-AU" sz="1200" b="0" i="0" u="none" strike="noStrike" kern="1200" dirty="0" smtClean="0">
                <a:solidFill>
                  <a:schemeClr val="tx1"/>
                </a:solidFill>
                <a:effectLst/>
                <a:latin typeface="Segoe UI Light"/>
                <a:ea typeface="+mn-ea"/>
                <a:cs typeface="+mn-cs"/>
              </a:rPr>
              <a:t>Can be global or any other scope     </a:t>
            </a:r>
          </a:p>
          <a:p>
            <a:pPr eaLnBrk="1" fontAlgn="auto" latinLnBrk="0" hangingPunct="1"/>
            <a:r>
              <a:rPr lang="en-AU" sz="1200" b="0" i="0" u="none" strike="noStrike" kern="1200" dirty="0" smtClean="0">
                <a:solidFill>
                  <a:schemeClr val="tx1"/>
                </a:solidFill>
                <a:effectLst/>
                <a:latin typeface="Segoe UI Light"/>
                <a:ea typeface="+mn-ea"/>
                <a:cs typeface="+mn-cs"/>
              </a:rPr>
              <a:t>Script</a:t>
            </a:r>
          </a:p>
          <a:p>
            <a:pPr eaLnBrk="1" fontAlgn="auto" latinLnBrk="0" hangingPunct="1"/>
            <a:r>
              <a:rPr lang="en-AU" sz="1200" b="0" i="0" u="none" strike="noStrike" kern="1200" dirty="0" smtClean="0">
                <a:solidFill>
                  <a:schemeClr val="tx1"/>
                </a:solidFill>
                <a:effectLst/>
                <a:latin typeface="Segoe UI Light"/>
                <a:ea typeface="+mn-ea"/>
                <a:cs typeface="+mn-cs"/>
              </a:rPr>
              <a:t>Created while a script runs</a:t>
            </a:r>
          </a:p>
          <a:p>
            <a:pPr eaLnBrk="1" fontAlgn="auto" latinLnBrk="0" hangingPunct="1"/>
            <a:r>
              <a:rPr lang="en-AU" sz="1200" b="0" i="0" u="none" strike="noStrike" kern="1200" dirty="0" smtClean="0">
                <a:solidFill>
                  <a:schemeClr val="tx1"/>
                </a:solidFill>
                <a:effectLst/>
                <a:latin typeface="Segoe UI Light"/>
                <a:ea typeface="+mn-ea"/>
                <a:cs typeface="+mn-cs"/>
              </a:rPr>
              <a:t>To commands in a script, the script scope is the local scope</a:t>
            </a:r>
          </a:p>
          <a:p>
            <a:pPr eaLnBrk="1" fontAlgn="auto" latinLnBrk="0" hangingPunct="1"/>
            <a:r>
              <a:rPr lang="en-AU" sz="1200" b="0" i="0" u="none" strike="noStrike" kern="1200" dirty="0" smtClean="0">
                <a:solidFill>
                  <a:schemeClr val="tx1"/>
                </a:solidFill>
                <a:effectLst/>
                <a:latin typeface="Segoe UI Light"/>
                <a:ea typeface="+mn-ea"/>
                <a:cs typeface="+mn-cs"/>
              </a:rPr>
              <a:t>Private</a:t>
            </a:r>
          </a:p>
          <a:p>
            <a:pPr fontAlgn="t"/>
            <a:r>
              <a:rPr lang="en-AU" sz="1200" b="0" i="0" u="none" strike="noStrike" kern="1200" dirty="0" smtClean="0">
                <a:solidFill>
                  <a:schemeClr val="tx1"/>
                </a:solidFill>
                <a:effectLst/>
                <a:latin typeface="Segoe UI Light"/>
                <a:ea typeface="+mn-ea"/>
                <a:cs typeface="+mn-cs"/>
              </a:rPr>
              <a:t>Items cannot be seen outside of current scope</a:t>
            </a:r>
          </a:p>
          <a:p>
            <a:pPr fontAlgn="t"/>
            <a:r>
              <a:rPr lang="en-AU" sz="1200" b="0" i="0" u="none" strike="noStrike" kern="1200" dirty="0" smtClean="0">
                <a:solidFill>
                  <a:schemeClr val="tx1"/>
                </a:solidFill>
                <a:effectLst/>
                <a:latin typeface="Segoe UI Light"/>
                <a:ea typeface="+mn-ea"/>
                <a:cs typeface="+mn-cs"/>
              </a:rPr>
              <a:t>Child</a:t>
            </a:r>
            <a:r>
              <a:rPr lang="en-AU" sz="1200" b="0" i="0" u="none" strike="noStrike" kern="1200" baseline="0" dirty="0" smtClean="0">
                <a:solidFill>
                  <a:schemeClr val="tx1"/>
                </a:solidFill>
                <a:effectLst/>
                <a:latin typeface="Segoe UI Light"/>
                <a:ea typeface="+mn-ea"/>
                <a:cs typeface="+mn-cs"/>
              </a:rPr>
              <a:t> scopes cannot see items</a:t>
            </a: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dirty="0" smtClean="0">
                <a:solidFill>
                  <a:schemeClr val="tx1"/>
                </a:solidFill>
                <a:effectLst/>
                <a:latin typeface="Segoe UI Light"/>
                <a:ea typeface="+mn-ea"/>
                <a:cs typeface="+mn-cs"/>
              </a:rPr>
              <a:t>Numbered</a:t>
            </a:r>
          </a:p>
          <a:p>
            <a:pPr eaLnBrk="1" fontAlgn="auto" latinLnBrk="0" hangingPunct="1"/>
            <a:r>
              <a:rPr lang="en-AU" sz="1200" b="0" i="0" u="none" strike="noStrike" kern="1200" dirty="0" smtClean="0">
                <a:solidFill>
                  <a:schemeClr val="tx1"/>
                </a:solidFill>
                <a:effectLst/>
                <a:latin typeface="Segoe UI Light"/>
                <a:ea typeface="+mn-ea"/>
                <a:cs typeface="+mn-cs"/>
              </a:rPr>
              <a:t>Can refer to scopes by name or number that describes relative position of one scope to another</a:t>
            </a:r>
          </a:p>
          <a:p>
            <a:pPr eaLnBrk="1" fontAlgn="auto" latinLnBrk="0" hangingPunct="1"/>
            <a:r>
              <a:rPr lang="en-AU" sz="1200" b="0" i="0" u="none" strike="noStrike" kern="1200" dirty="0" smtClean="0">
                <a:solidFill>
                  <a:schemeClr val="tx1"/>
                </a:solidFill>
                <a:effectLst/>
                <a:latin typeface="Segoe UI Light"/>
                <a:ea typeface="+mn-ea"/>
                <a:cs typeface="+mn-cs"/>
              </a:rPr>
              <a:t>Scope 0 =</a:t>
            </a:r>
            <a:r>
              <a:rPr lang="en-AU" sz="1200" b="0" i="0" u="none" strike="noStrike" kern="1200" baseline="0" dirty="0" smtClean="0">
                <a:solidFill>
                  <a:schemeClr val="tx1"/>
                </a:solidFill>
                <a:effectLst/>
                <a:latin typeface="Segoe UI Light"/>
                <a:ea typeface="+mn-ea"/>
                <a:cs typeface="+mn-cs"/>
              </a:rPr>
              <a:t> </a:t>
            </a:r>
            <a:r>
              <a:rPr lang="en-AU" sz="1200" b="0" i="0" u="none" strike="noStrike" kern="1200" dirty="0" smtClean="0">
                <a:solidFill>
                  <a:schemeClr val="tx1"/>
                </a:solidFill>
                <a:effectLst/>
                <a:latin typeface="Segoe UI Light"/>
                <a:ea typeface="+mn-ea"/>
                <a:cs typeface="+mn-cs"/>
              </a:rPr>
              <a:t>current, or local</a:t>
            </a:r>
          </a:p>
          <a:p>
            <a:pPr eaLnBrk="1" fontAlgn="auto" latinLnBrk="0" hangingPunct="1"/>
            <a:r>
              <a:rPr lang="en-AU" sz="1200" b="0" i="0" u="none" strike="noStrike" kern="1200" dirty="0" smtClean="0">
                <a:solidFill>
                  <a:schemeClr val="tx1"/>
                </a:solidFill>
                <a:effectLst/>
                <a:latin typeface="Segoe UI Light"/>
                <a:ea typeface="+mn-ea"/>
                <a:cs typeface="+mn-cs"/>
              </a:rPr>
              <a:t>Scope 1 =</a:t>
            </a:r>
            <a:r>
              <a:rPr lang="en-AU" sz="1200" b="0" i="0" u="none" strike="noStrike" kern="1200" baseline="0" dirty="0" smtClean="0">
                <a:solidFill>
                  <a:schemeClr val="tx1"/>
                </a:solidFill>
                <a:effectLst/>
                <a:latin typeface="Segoe UI Light"/>
                <a:ea typeface="+mn-ea"/>
                <a:cs typeface="+mn-cs"/>
              </a:rPr>
              <a:t> </a:t>
            </a:r>
            <a:r>
              <a:rPr lang="en-AU" sz="1200" b="0" i="0" u="none" strike="noStrike" kern="1200" dirty="0" smtClean="0">
                <a:solidFill>
                  <a:schemeClr val="tx1"/>
                </a:solidFill>
                <a:effectLst/>
                <a:latin typeface="Segoe UI Light"/>
                <a:ea typeface="+mn-ea"/>
                <a:cs typeface="+mn-cs"/>
              </a:rPr>
              <a:t>immediate parent </a:t>
            </a:r>
          </a:p>
          <a:p>
            <a:pPr eaLnBrk="1" fontAlgn="auto" latinLnBrk="0" hangingPunct="1"/>
            <a:r>
              <a:rPr lang="en-AU" sz="1200" b="0" i="0" u="none" strike="noStrike" kern="1200" dirty="0" smtClean="0">
                <a:solidFill>
                  <a:schemeClr val="tx1"/>
                </a:solidFill>
                <a:effectLst/>
                <a:latin typeface="Segoe UI Light"/>
                <a:ea typeface="+mn-ea"/>
                <a:cs typeface="+mn-cs"/>
              </a:rPr>
              <a:t>Scope 2 = parent of parent, </a:t>
            </a:r>
            <a:r>
              <a:rPr lang="en-AU" sz="1200" b="0" i="0" u="none" strike="noStrike" kern="1200" dirty="0" err="1" smtClean="0">
                <a:solidFill>
                  <a:schemeClr val="tx1"/>
                </a:solidFill>
                <a:effectLst/>
                <a:latin typeface="Segoe UI Light"/>
                <a:ea typeface="+mn-ea"/>
                <a:cs typeface="+mn-cs"/>
              </a:rPr>
              <a:t>etc</a:t>
            </a:r>
            <a:endParaRPr lang="en-AU" sz="1200" b="0" i="0" u="none" strike="noStrike" kern="1200" dirty="0" smtClean="0">
              <a:solidFill>
                <a:schemeClr val="tx1"/>
              </a:solidFill>
              <a:effectLst/>
              <a:latin typeface="Segoe UI Light"/>
              <a:ea typeface="+mn-ea"/>
              <a:cs typeface="+mn-cs"/>
            </a:endParaRPr>
          </a:p>
          <a:p>
            <a:endParaRPr lang="en-AU" dirty="0"/>
          </a:p>
        </p:txBody>
      </p:sp>
    </p:spTree>
    <p:extLst>
      <p:ext uri="{BB962C8B-B14F-4D97-AF65-F5344CB8AC3E}">
        <p14:creationId xmlns:p14="http://schemas.microsoft.com/office/powerpoint/2010/main" val="531447918"/>
      </p:ext>
    </p:extLst>
  </p:cSld>
  <p:clrMapOvr>
    <a:masterClrMapping/>
  </p:clrMapOvr>
</p:notes>
</file>

<file path=ppt/notesSlides/notesSlide5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dirty="0" smtClean="0">
                <a:solidFill>
                  <a:schemeClr val="bg1"/>
                </a:solidFill>
                <a:latin typeface="Segoe UI Light" panose="020B0502040204020203" pitchFamily="34" charset="0"/>
                <a:cs typeface="Segoe UI Light" panose="020B0502040204020203" pitchFamily="34" charset="0"/>
              </a:rPr>
              <a:t>Lifetime</a:t>
            </a:r>
          </a:p>
          <a:p>
            <a:r>
              <a:rPr lang="en-AU" sz="1200" dirty="0" smtClean="0">
                <a:solidFill>
                  <a:schemeClr val="bg1"/>
                </a:solidFill>
                <a:latin typeface="Segoe UI Light" panose="020B0502040204020203" pitchFamily="34" charset="0"/>
                <a:cs typeface="Segoe UI Light" panose="020B0502040204020203" pitchFamily="34" charset="0"/>
              </a:rPr>
              <a:t>Items cease to exist when the scope terminates</a:t>
            </a:r>
          </a:p>
          <a:p>
            <a:endParaRPr lang="en-AU" dirty="0" smtClean="0"/>
          </a:p>
          <a:p>
            <a:pPr fontAlgn="t"/>
            <a:r>
              <a:rPr lang="en-AU" sz="1200" b="0" i="0" u="none" strike="noStrike" kern="1200" dirty="0" smtClean="0">
                <a:solidFill>
                  <a:schemeClr val="tx1"/>
                </a:solidFill>
                <a:effectLst/>
                <a:latin typeface="Segoe UI Light"/>
                <a:ea typeface="+mn-ea"/>
                <a:cs typeface="+mn-cs"/>
              </a:rPr>
              <a:t>Global</a:t>
            </a:r>
            <a:br>
              <a:rPr lang="en-AU" sz="1200" b="0" i="0" u="none" strike="noStrike" kern="1200" dirty="0" smtClean="0">
                <a:solidFill>
                  <a:schemeClr val="tx1"/>
                </a:solidFill>
                <a:effectLst/>
                <a:latin typeface="Segoe UI Light"/>
                <a:ea typeface="+mn-ea"/>
                <a:cs typeface="+mn-cs"/>
              </a:rPr>
            </a:b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dirty="0" smtClean="0">
                <a:solidFill>
                  <a:schemeClr val="tx1"/>
                </a:solidFill>
                <a:effectLst/>
                <a:latin typeface="Segoe UI Light"/>
                <a:ea typeface="+mn-ea"/>
                <a:cs typeface="+mn-cs"/>
              </a:rPr>
              <a:t>When PowerShell starts</a:t>
            </a:r>
            <a:br>
              <a:rPr lang="en-AU" sz="1200" b="0" i="0" u="none" strike="noStrike" kern="1200" dirty="0" smtClean="0">
                <a:solidFill>
                  <a:schemeClr val="tx1"/>
                </a:solidFill>
                <a:effectLst/>
                <a:latin typeface="Segoe UI Light"/>
                <a:ea typeface="+mn-ea"/>
                <a:cs typeface="+mn-cs"/>
              </a:rPr>
            </a:br>
            <a:r>
              <a:rPr lang="en-AU" sz="1200" b="0" i="0" u="none" strike="noStrike" kern="1200" dirty="0" smtClean="0">
                <a:solidFill>
                  <a:schemeClr val="tx1"/>
                </a:solidFill>
                <a:effectLst/>
                <a:latin typeface="Segoe UI Light"/>
                <a:ea typeface="+mn-ea"/>
                <a:cs typeface="+mn-cs"/>
              </a:rPr>
              <a:t>Includes automatic variables</a:t>
            </a:r>
          </a:p>
          <a:p>
            <a:pPr eaLnBrk="1" fontAlgn="auto" latinLnBrk="0" hangingPunct="1"/>
            <a:r>
              <a:rPr lang="en-AU" sz="1200" b="0" i="0" u="none" strike="noStrike" kern="1200" dirty="0" smtClean="0">
                <a:solidFill>
                  <a:schemeClr val="tx1"/>
                </a:solidFill>
                <a:effectLst/>
                <a:latin typeface="Segoe UI Light"/>
                <a:ea typeface="+mn-ea"/>
                <a:cs typeface="+mn-cs"/>
              </a:rPr>
              <a:t>Includes variables, aliases, and functions in profiles</a:t>
            </a:r>
          </a:p>
          <a:p>
            <a:pPr eaLnBrk="1" fontAlgn="auto" latinLnBrk="0" hangingPunct="1"/>
            <a:r>
              <a:rPr lang="en-AU" sz="1200" b="0" i="0" u="none" strike="noStrike" kern="1200" dirty="0" smtClean="0">
                <a:solidFill>
                  <a:schemeClr val="tx1"/>
                </a:solidFill>
                <a:effectLst/>
                <a:latin typeface="Segoe UI Light"/>
                <a:ea typeface="+mn-ea"/>
                <a:cs typeface="+mn-cs"/>
              </a:rPr>
              <a:t>Local</a:t>
            </a:r>
          </a:p>
          <a:p>
            <a:pPr eaLnBrk="1" fontAlgn="auto" latinLnBrk="0" hangingPunct="1"/>
            <a:r>
              <a:rPr lang="en-AU" sz="1200" b="0" i="0" u="none" strike="noStrike" kern="1200" dirty="0" smtClean="0">
                <a:solidFill>
                  <a:schemeClr val="tx1"/>
                </a:solidFill>
                <a:effectLst/>
                <a:latin typeface="Segoe UI Light"/>
                <a:ea typeface="+mn-ea"/>
                <a:cs typeface="+mn-cs"/>
              </a:rPr>
              <a:t>Current scope</a:t>
            </a:r>
          </a:p>
          <a:p>
            <a:pPr eaLnBrk="1" fontAlgn="auto" latinLnBrk="0" hangingPunct="1"/>
            <a:r>
              <a:rPr lang="en-AU" sz="1200" b="0" i="0" u="none" strike="noStrike" kern="1200" dirty="0" smtClean="0">
                <a:solidFill>
                  <a:schemeClr val="tx1"/>
                </a:solidFill>
                <a:effectLst/>
                <a:latin typeface="Segoe UI Light"/>
                <a:ea typeface="+mn-ea"/>
                <a:cs typeface="+mn-cs"/>
              </a:rPr>
              <a:t>Can be global or any other scope     </a:t>
            </a:r>
          </a:p>
          <a:p>
            <a:pPr eaLnBrk="1" fontAlgn="auto" latinLnBrk="0" hangingPunct="1"/>
            <a:r>
              <a:rPr lang="en-AU" sz="1200" b="0" i="0" u="none" strike="noStrike" kern="1200" dirty="0" smtClean="0">
                <a:solidFill>
                  <a:schemeClr val="tx1"/>
                </a:solidFill>
                <a:effectLst/>
                <a:latin typeface="Segoe UI Light"/>
                <a:ea typeface="+mn-ea"/>
                <a:cs typeface="+mn-cs"/>
              </a:rPr>
              <a:t>Script</a:t>
            </a:r>
          </a:p>
          <a:p>
            <a:pPr eaLnBrk="1" fontAlgn="auto" latinLnBrk="0" hangingPunct="1"/>
            <a:r>
              <a:rPr lang="en-AU" sz="1200" b="0" i="0" u="none" strike="noStrike" kern="1200" dirty="0" smtClean="0">
                <a:solidFill>
                  <a:schemeClr val="tx1"/>
                </a:solidFill>
                <a:effectLst/>
                <a:latin typeface="Segoe UI Light"/>
                <a:ea typeface="+mn-ea"/>
                <a:cs typeface="+mn-cs"/>
              </a:rPr>
              <a:t>Created while a script runs</a:t>
            </a:r>
          </a:p>
          <a:p>
            <a:pPr eaLnBrk="1" fontAlgn="auto" latinLnBrk="0" hangingPunct="1"/>
            <a:r>
              <a:rPr lang="en-AU" sz="1200" b="0" i="0" u="none" strike="noStrike" kern="1200" dirty="0" smtClean="0">
                <a:solidFill>
                  <a:schemeClr val="tx1"/>
                </a:solidFill>
                <a:effectLst/>
                <a:latin typeface="Segoe UI Light"/>
                <a:ea typeface="+mn-ea"/>
                <a:cs typeface="+mn-cs"/>
              </a:rPr>
              <a:t>To commands in a script, the script scope is the local scope</a:t>
            </a:r>
          </a:p>
          <a:p>
            <a:pPr eaLnBrk="1" fontAlgn="auto" latinLnBrk="0" hangingPunct="1"/>
            <a:r>
              <a:rPr lang="en-AU" sz="1200" b="0" i="0" u="none" strike="noStrike" kern="1200" dirty="0" smtClean="0">
                <a:solidFill>
                  <a:schemeClr val="tx1"/>
                </a:solidFill>
                <a:effectLst/>
                <a:latin typeface="Segoe UI Light"/>
                <a:ea typeface="+mn-ea"/>
                <a:cs typeface="+mn-cs"/>
              </a:rPr>
              <a:t>Private</a:t>
            </a:r>
          </a:p>
          <a:p>
            <a:pPr fontAlgn="t"/>
            <a:r>
              <a:rPr lang="en-AU" sz="1200" b="0" i="0" u="none" strike="noStrike" kern="1200" dirty="0" smtClean="0">
                <a:solidFill>
                  <a:schemeClr val="tx1"/>
                </a:solidFill>
                <a:effectLst/>
                <a:latin typeface="Segoe UI Light"/>
                <a:ea typeface="+mn-ea"/>
                <a:cs typeface="+mn-cs"/>
              </a:rPr>
              <a:t>Items cannot be seen outside of current scope</a:t>
            </a:r>
          </a:p>
          <a:p>
            <a:pPr fontAlgn="t"/>
            <a:r>
              <a:rPr lang="en-AU" sz="1200" b="0" i="0" u="none" strike="noStrike" kern="1200" dirty="0" smtClean="0">
                <a:solidFill>
                  <a:schemeClr val="tx1"/>
                </a:solidFill>
                <a:effectLst/>
                <a:latin typeface="Segoe UI Light"/>
                <a:ea typeface="+mn-ea"/>
                <a:cs typeface="+mn-cs"/>
              </a:rPr>
              <a:t>Child</a:t>
            </a:r>
            <a:r>
              <a:rPr lang="en-AU" sz="1200" b="0" i="0" u="none" strike="noStrike" kern="1200" baseline="0" dirty="0" smtClean="0">
                <a:solidFill>
                  <a:schemeClr val="tx1"/>
                </a:solidFill>
                <a:effectLst/>
                <a:latin typeface="Segoe UI Light"/>
                <a:ea typeface="+mn-ea"/>
                <a:cs typeface="+mn-cs"/>
              </a:rPr>
              <a:t> scopes cannot see items</a:t>
            </a:r>
            <a:endParaRPr lang="en-AU" sz="1200" b="0" i="0" u="none" strike="noStrike" kern="1200" dirty="0" smtClean="0">
              <a:solidFill>
                <a:schemeClr val="tx1"/>
              </a:solidFill>
              <a:effectLst/>
              <a:latin typeface="Segoe UI Light"/>
              <a:ea typeface="+mn-ea"/>
              <a:cs typeface="+mn-cs"/>
            </a:endParaRPr>
          </a:p>
          <a:p>
            <a:pPr eaLnBrk="1" fontAlgn="auto" latinLnBrk="0" hangingPunct="1"/>
            <a:r>
              <a:rPr lang="en-AU" sz="1200" b="0" i="0" u="none" strike="noStrike" kern="1200" dirty="0" smtClean="0">
                <a:solidFill>
                  <a:schemeClr val="tx1"/>
                </a:solidFill>
                <a:effectLst/>
                <a:latin typeface="Segoe UI Light"/>
                <a:ea typeface="+mn-ea"/>
                <a:cs typeface="+mn-cs"/>
              </a:rPr>
              <a:t>Numbered</a:t>
            </a:r>
          </a:p>
          <a:p>
            <a:pPr eaLnBrk="1" fontAlgn="auto" latinLnBrk="0" hangingPunct="1"/>
            <a:r>
              <a:rPr lang="en-AU" sz="1200" b="0" i="0" u="none" strike="noStrike" kern="1200" dirty="0" smtClean="0">
                <a:solidFill>
                  <a:schemeClr val="tx1"/>
                </a:solidFill>
                <a:effectLst/>
                <a:latin typeface="Segoe UI Light"/>
                <a:ea typeface="+mn-ea"/>
                <a:cs typeface="+mn-cs"/>
              </a:rPr>
              <a:t>Can refer to scopes by name or number that describes relative position of one scope to another</a:t>
            </a:r>
          </a:p>
          <a:p>
            <a:pPr eaLnBrk="1" fontAlgn="auto" latinLnBrk="0" hangingPunct="1"/>
            <a:r>
              <a:rPr lang="en-AU" sz="1200" b="0" i="0" u="none" strike="noStrike" kern="1200" dirty="0" smtClean="0">
                <a:solidFill>
                  <a:schemeClr val="tx1"/>
                </a:solidFill>
                <a:effectLst/>
                <a:latin typeface="Segoe UI Light"/>
                <a:ea typeface="+mn-ea"/>
                <a:cs typeface="+mn-cs"/>
              </a:rPr>
              <a:t>Scope 0 =</a:t>
            </a:r>
            <a:r>
              <a:rPr lang="en-AU" sz="1200" b="0" i="0" u="none" strike="noStrike" kern="1200" baseline="0" dirty="0" smtClean="0">
                <a:solidFill>
                  <a:schemeClr val="tx1"/>
                </a:solidFill>
                <a:effectLst/>
                <a:latin typeface="Segoe UI Light"/>
                <a:ea typeface="+mn-ea"/>
                <a:cs typeface="+mn-cs"/>
              </a:rPr>
              <a:t> </a:t>
            </a:r>
            <a:r>
              <a:rPr lang="en-AU" sz="1200" b="0" i="0" u="none" strike="noStrike" kern="1200" dirty="0" smtClean="0">
                <a:solidFill>
                  <a:schemeClr val="tx1"/>
                </a:solidFill>
                <a:effectLst/>
                <a:latin typeface="Segoe UI Light"/>
                <a:ea typeface="+mn-ea"/>
                <a:cs typeface="+mn-cs"/>
              </a:rPr>
              <a:t>current, or local</a:t>
            </a:r>
          </a:p>
          <a:p>
            <a:pPr eaLnBrk="1" fontAlgn="auto" latinLnBrk="0" hangingPunct="1"/>
            <a:r>
              <a:rPr lang="en-AU" sz="1200" b="0" i="0" u="none" strike="noStrike" kern="1200" dirty="0" smtClean="0">
                <a:solidFill>
                  <a:schemeClr val="tx1"/>
                </a:solidFill>
                <a:effectLst/>
                <a:latin typeface="Segoe UI Light"/>
                <a:ea typeface="+mn-ea"/>
                <a:cs typeface="+mn-cs"/>
              </a:rPr>
              <a:t>Scope 1 =</a:t>
            </a:r>
            <a:r>
              <a:rPr lang="en-AU" sz="1200" b="0" i="0" u="none" strike="noStrike" kern="1200" baseline="0" dirty="0" smtClean="0">
                <a:solidFill>
                  <a:schemeClr val="tx1"/>
                </a:solidFill>
                <a:effectLst/>
                <a:latin typeface="Segoe UI Light"/>
                <a:ea typeface="+mn-ea"/>
                <a:cs typeface="+mn-cs"/>
              </a:rPr>
              <a:t> </a:t>
            </a:r>
            <a:r>
              <a:rPr lang="en-AU" sz="1200" b="0" i="0" u="none" strike="noStrike" kern="1200" dirty="0" smtClean="0">
                <a:solidFill>
                  <a:schemeClr val="tx1"/>
                </a:solidFill>
                <a:effectLst/>
                <a:latin typeface="Segoe UI Light"/>
                <a:ea typeface="+mn-ea"/>
                <a:cs typeface="+mn-cs"/>
              </a:rPr>
              <a:t>immediate parent </a:t>
            </a:r>
          </a:p>
          <a:p>
            <a:pPr eaLnBrk="1" fontAlgn="auto" latinLnBrk="0" hangingPunct="1"/>
            <a:r>
              <a:rPr lang="en-AU" sz="1200" b="0" i="0" u="none" strike="noStrike" kern="1200" dirty="0" smtClean="0">
                <a:solidFill>
                  <a:schemeClr val="tx1"/>
                </a:solidFill>
                <a:effectLst/>
                <a:latin typeface="Segoe UI Light"/>
                <a:ea typeface="+mn-ea"/>
                <a:cs typeface="+mn-cs"/>
              </a:rPr>
              <a:t>Scope 2 = parent of parent, </a:t>
            </a:r>
            <a:r>
              <a:rPr lang="en-AU" sz="1200" b="0" i="0" u="none" strike="noStrike" kern="1200" dirty="0" err="1" smtClean="0">
                <a:solidFill>
                  <a:schemeClr val="tx1"/>
                </a:solidFill>
                <a:effectLst/>
                <a:latin typeface="Segoe UI Light"/>
                <a:ea typeface="+mn-ea"/>
                <a:cs typeface="+mn-cs"/>
              </a:rPr>
              <a:t>etc</a:t>
            </a:r>
            <a:endParaRPr lang="en-AU" sz="1200" b="0" i="0" u="none" strike="noStrike" kern="1200" dirty="0" smtClean="0">
              <a:solidFill>
                <a:schemeClr val="tx1"/>
              </a:solidFill>
              <a:effectLst/>
              <a:latin typeface="Segoe UI Light"/>
              <a:ea typeface="+mn-ea"/>
              <a:cs typeface="+mn-cs"/>
            </a:endParaRPr>
          </a:p>
          <a:p>
            <a:endParaRPr lang="en-AU" dirty="0"/>
          </a:p>
        </p:txBody>
      </p:sp>
    </p:spTree>
    <p:extLst>
      <p:ext uri="{BB962C8B-B14F-4D97-AF65-F5344CB8AC3E}">
        <p14:creationId xmlns:p14="http://schemas.microsoft.com/office/powerpoint/2010/main" val="1678368873"/>
      </p:ext>
    </p:extLst>
  </p:cSld>
  <p:clrMapOvr>
    <a:masterClrMapping/>
  </p:clrMapOvr>
</p:notes>
</file>

<file path=ppt/notesSlides/notesSlide5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scope</a:t>
            </a:r>
            <a:r>
              <a:rPr lang="en-US" baseline="0" dirty="0" smtClean="0"/>
              <a:t> modifiers to alter an item in another scope</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556</a:t>
            </a:fld>
            <a:endParaRPr lang="en-US"/>
          </a:p>
        </p:txBody>
      </p:sp>
    </p:spTree>
    <p:extLst>
      <p:ext uri="{BB962C8B-B14F-4D97-AF65-F5344CB8AC3E}">
        <p14:creationId xmlns:p14="http://schemas.microsoft.com/office/powerpoint/2010/main" val="4120367099"/>
      </p:ext>
    </p:extLst>
  </p:cSld>
  <p:clrMapOvr>
    <a:masterClrMapping/>
  </p:clrMapOvr>
</p:notes>
</file>

<file path=ppt/notesSlides/notesSlide5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3134215"/>
      </p:ext>
    </p:extLst>
  </p:cSld>
  <p:clrMapOvr>
    <a:masterClrMapping/>
  </p:clrMapOvr>
</p:notes>
</file>

<file path=ppt/notesSlides/notesSlide5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500432"/>
      </p:ext>
    </p:extLst>
  </p:cSld>
  <p:clrMapOvr>
    <a:masterClrMapping/>
  </p:clrMapOvr>
</p:notes>
</file>

<file path=ppt/notesSlides/notesSlide5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8404009"/>
      </p:ext>
    </p:extLst>
  </p:cSld>
  <p:clrMapOvr>
    <a:masterClrMapping/>
  </p:clrMapOvr>
</p:notes>
</file>

<file path=ppt/notesSlides/notesSlide5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93445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004219"/>
      </p:ext>
    </p:extLst>
  </p:cSld>
  <p:clrMapOvr>
    <a:masterClrMapping/>
  </p:clrMapOvr>
</p:notes>
</file>

<file path=ppt/notesSlides/notesSlide5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scripts and functions in any scope by</a:t>
            </a:r>
            <a:r>
              <a:rPr lang="en-US" baseline="0" dirty="0" smtClean="0"/>
              <a:t> using the special dot source notation</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561</a:t>
            </a:fld>
            <a:endParaRPr lang="en-US"/>
          </a:p>
        </p:txBody>
      </p:sp>
    </p:spTree>
    <p:extLst>
      <p:ext uri="{BB962C8B-B14F-4D97-AF65-F5344CB8AC3E}">
        <p14:creationId xmlns:p14="http://schemas.microsoft.com/office/powerpoint/2010/main" val="2246453068"/>
      </p:ext>
    </p:extLst>
  </p:cSld>
  <p:clrMapOvr>
    <a:masterClrMapping/>
  </p:clrMapOvr>
</p:notes>
</file>

<file path=ppt/notesSlides/notesSlide5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8409970"/>
      </p:ext>
    </p:extLst>
  </p:cSld>
  <p:clrMapOvr>
    <a:masterClrMapping/>
  </p:clrMapOvr>
</p:notes>
</file>

<file path=ppt/notesSlides/notesSlide5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0238809"/>
      </p:ext>
    </p:extLst>
  </p:cSld>
  <p:clrMapOvr>
    <a:masterClrMapping/>
  </p:clrMapOvr>
</p:notes>
</file>

<file path=ppt/notesSlides/notesSlide5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2471380"/>
      </p:ext>
    </p:extLst>
  </p:cSld>
  <p:clrMapOvr>
    <a:masterClrMapping/>
  </p:clrMapOvr>
</p:notes>
</file>

<file path=ppt/notesSlides/notesSlide5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4006882"/>
      </p:ext>
    </p:extLst>
  </p:cSld>
  <p:clrMapOvr>
    <a:masterClrMapping/>
  </p:clrMapOvr>
</p:notes>
</file>

<file path=ppt/notesSlides/notesSlide5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profiles to customize a PowerShell</a:t>
            </a:r>
            <a:r>
              <a:rPr lang="en-US" baseline="0" dirty="0" smtClean="0"/>
              <a:t> session</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566</a:t>
            </a:fld>
            <a:endParaRPr lang="en-US"/>
          </a:p>
        </p:txBody>
      </p:sp>
    </p:spTree>
    <p:extLst>
      <p:ext uri="{BB962C8B-B14F-4D97-AF65-F5344CB8AC3E}">
        <p14:creationId xmlns:p14="http://schemas.microsoft.com/office/powerpoint/2010/main" val="3066842466"/>
      </p:ext>
    </p:extLst>
  </p:cSld>
  <p:clrMapOvr>
    <a:masterClrMapping/>
  </p:clrMapOvr>
</p:notes>
</file>

<file path=ppt/notesSlides/notesSlide5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4429534"/>
      </p:ext>
    </p:extLst>
  </p:cSld>
  <p:clrMapOvr>
    <a:masterClrMapping/>
  </p:clrMapOvr>
</p:notes>
</file>

<file path=ppt/notesSlides/notesSlide5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smtClean="0">
              <a:solidFill>
                <a:schemeClr val="tx1"/>
              </a:solidFill>
              <a:effectLst/>
              <a:latin typeface="Arial" charset="0"/>
              <a:ea typeface="+mn-ea"/>
              <a:cs typeface="+mn-cs"/>
            </a:endParaRPr>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568</a:t>
            </a:fld>
            <a:endParaRPr lang="en-US" dirty="0"/>
          </a:p>
        </p:txBody>
      </p:sp>
    </p:spTree>
    <p:extLst>
      <p:ext uri="{BB962C8B-B14F-4D97-AF65-F5344CB8AC3E}">
        <p14:creationId xmlns:p14="http://schemas.microsoft.com/office/powerpoint/2010/main" val="1707620731"/>
      </p:ext>
    </p:extLst>
  </p:cSld>
  <p:clrMapOvr>
    <a:masterClrMapping/>
  </p:clrMapOvr>
</p:notes>
</file>

<file path=ppt/notesSlides/notesSlide5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Typing $Profile displays where your personal profile should be.  </a:t>
            </a:r>
          </a:p>
          <a:p>
            <a:endParaRPr lang="en-AU" dirty="0" smtClean="0"/>
          </a:p>
          <a:p>
            <a:r>
              <a:rPr lang="en-AU" dirty="0" smtClean="0"/>
              <a:t>To create the profile simply make a note of the directory structure and file name, and create a text file with that name in the appropriate place.</a:t>
            </a:r>
          </a:p>
          <a:p>
            <a:r>
              <a:rPr lang="en-AU" dirty="0" smtClean="0"/>
              <a:t/>
            </a:r>
            <a:br>
              <a:rPr lang="en-AU" dirty="0" smtClean="0"/>
            </a:br>
            <a:r>
              <a:rPr lang="en-AU" dirty="0" smtClean="0"/>
              <a:t>The quickest and easiest way to create your profile is to run the following line:</a:t>
            </a:r>
          </a:p>
          <a:p>
            <a:endParaRPr lang="en-AU" dirty="0" smtClean="0"/>
          </a:p>
          <a:p>
            <a:r>
              <a:rPr lang="en-AU" dirty="0" smtClean="0"/>
              <a:t>new-item -path $profile -type file –force</a:t>
            </a:r>
          </a:p>
          <a:p>
            <a:endParaRPr lang="en-AU" dirty="0" smtClean="0"/>
          </a:p>
          <a:p>
            <a:r>
              <a:rPr lang="en-AU" dirty="0" smtClean="0"/>
              <a:t>More Information</a:t>
            </a:r>
          </a:p>
          <a:p>
            <a:r>
              <a:rPr lang="en-AU" dirty="0" smtClean="0"/>
              <a:t>Get-Help </a:t>
            </a:r>
            <a:r>
              <a:rPr lang="en-AU" dirty="0" err="1" smtClean="0"/>
              <a:t>about_Profiles</a:t>
            </a:r>
            <a:r>
              <a:rPr lang="en-AU" dirty="0" smtClean="0"/>
              <a:t> </a:t>
            </a:r>
          </a:p>
          <a:p>
            <a:endParaRPr lang="en-AU" dirty="0"/>
          </a:p>
        </p:txBody>
      </p:sp>
    </p:spTree>
    <p:extLst>
      <p:ext uri="{BB962C8B-B14F-4D97-AF65-F5344CB8AC3E}">
        <p14:creationId xmlns:p14="http://schemas.microsoft.com/office/powerpoint/2010/main" val="3161226779"/>
      </p:ext>
    </p:extLst>
  </p:cSld>
  <p:clrMapOvr>
    <a:masterClrMapping/>
  </p:clrMapOvr>
</p:notes>
</file>

<file path=ppt/notesSlides/notesSlide5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1252968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102281"/>
      </p:ext>
    </p:extLst>
  </p:cSld>
  <p:clrMapOvr>
    <a:masterClrMapping/>
  </p:clrMapOvr>
</p:notes>
</file>

<file path=ppt/notesSlides/notesSlide5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544923366"/>
      </p:ext>
    </p:extLst>
  </p:cSld>
  <p:clrMapOvr>
    <a:masterClrMapping/>
  </p:clrMapOvr>
</p:notes>
</file>

<file path=ppt/notesSlides/notesSlide5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785850135"/>
      </p:ext>
    </p:extLst>
  </p:cSld>
  <p:clrMapOvr>
    <a:masterClrMapping/>
  </p:clrMapOvr>
</p:notes>
</file>

<file path=ppt/notesSlides/notesSlide5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5608282"/>
      </p:ext>
    </p:extLst>
  </p:cSld>
  <p:clrMapOvr>
    <a:masterClrMapping/>
  </p:clrMapOvr>
</p:notes>
</file>

<file path=ppt/notesSlides/notesSlide5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19577820"/>
      </p:ext>
    </p:extLst>
  </p:cSld>
  <p:clrMapOvr>
    <a:masterClrMapping/>
  </p:clrMapOvr>
</p:notes>
</file>

<file path=ppt/notesSlides/notesSlide5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575</a:t>
            </a:fld>
            <a:endParaRPr lang="en-US"/>
          </a:p>
        </p:txBody>
      </p:sp>
    </p:spTree>
    <p:extLst>
      <p:ext uri="{BB962C8B-B14F-4D97-AF65-F5344CB8AC3E}">
        <p14:creationId xmlns:p14="http://schemas.microsoft.com/office/powerpoint/2010/main" val="1957935573"/>
      </p:ext>
    </p:extLst>
  </p:cSld>
  <p:clrMapOvr>
    <a:masterClrMapping/>
  </p:clrMapOvr>
</p:notes>
</file>

<file path=ppt/notesSlides/notesSlide5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8142836"/>
      </p:ext>
    </p:extLst>
  </p:cSld>
  <p:clrMapOvr>
    <a:masterClrMapping/>
  </p:clrMapOvr>
</p:notes>
</file>

<file path=ppt/notesSlides/notesSlide5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module includes the following sections:</a:t>
            </a:r>
          </a:p>
          <a:p>
            <a:pPr marL="171450" indent="-171450">
              <a:buFont typeface="Arial" panose="020B0604020202020204" pitchFamily="34" charset="0"/>
              <a:buChar char="•"/>
            </a:pPr>
            <a:endParaRPr lang="en-US" dirty="0" smtClean="0"/>
          </a:p>
          <a:p>
            <a:pPr rtl="0" fontAlgn="base"/>
            <a:r>
              <a:rPr lang="en-AU" sz="2000" dirty="0" smtClean="0">
                <a:solidFill>
                  <a:schemeClr val="bg1"/>
                </a:solidFill>
                <a:cs typeface="Segoe UI Light" panose="020B0502040204020203" pitchFamily="34" charset="0"/>
              </a:rPr>
              <a:t>Section 1: Module Introduction</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What are Modules?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2 – Module Types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3 – Cmdlets for Module Management</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4 – Module Loading</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lvl="0" rtl="0" fontAlgn="base"/>
            <a:r>
              <a:rPr lang="en-AU" sz="2000" dirty="0" smtClean="0">
                <a:solidFill>
                  <a:srgbClr val="000000"/>
                </a:solidFill>
                <a:cs typeface="Segoe UI Light" panose="020B0502040204020203" pitchFamily="34" charset="0"/>
              </a:rPr>
              <a:t>Section 2: Script Module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Creating a Script Module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2 – Module Manifest</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Module Scope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Lesson 1 – Module Scope</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577</a:t>
            </a:fld>
            <a:endParaRPr lang="en-US"/>
          </a:p>
        </p:txBody>
      </p:sp>
    </p:spTree>
    <p:extLst>
      <p:ext uri="{BB962C8B-B14F-4D97-AF65-F5344CB8AC3E}">
        <p14:creationId xmlns:p14="http://schemas.microsoft.com/office/powerpoint/2010/main" val="27353585"/>
      </p:ext>
    </p:extLst>
  </p:cSld>
  <p:clrMapOvr>
    <a:masterClrMapping/>
  </p:clrMapOvr>
</p:notes>
</file>

<file path=ppt/notesSlides/notesSlide5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6765556"/>
      </p:ext>
    </p:extLst>
  </p:cSld>
  <p:clrMapOvr>
    <a:masterClrMapping/>
  </p:clrMapOvr>
</p:notes>
</file>

<file path=ppt/notesSlides/notesSlide5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Explain what modules are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579</a:t>
            </a:fld>
            <a:endParaRPr lang="en-US"/>
          </a:p>
        </p:txBody>
      </p:sp>
    </p:spTree>
    <p:extLst>
      <p:ext uri="{BB962C8B-B14F-4D97-AF65-F5344CB8AC3E}">
        <p14:creationId xmlns:p14="http://schemas.microsoft.com/office/powerpoint/2010/main" val="1756166984"/>
      </p:ext>
    </p:extLst>
  </p:cSld>
  <p:clrMapOvr>
    <a:masterClrMapping/>
  </p:clrMapOvr>
</p:notes>
</file>

<file path=ppt/notesSlides/notesSlide5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1200" b="1" dirty="0" smtClean="0"/>
              <a:t>Snap-In:</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A snap-in is a </a:t>
            </a:r>
            <a:r>
              <a:rPr lang="en-AU" sz="1200" dirty="0" err="1" smtClean="0"/>
              <a:t>dll</a:t>
            </a:r>
            <a:r>
              <a:rPr lang="en-AU" sz="1200" dirty="0" smtClean="0"/>
              <a:t> that implements cmdlets and providers. </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dirty="0" smtClean="0"/>
              <a:t>When you receive a snap-in, you need to install it, and then you can add the cmdlets and providers in the snap-in to your session.</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Segoe UI Light"/>
                <a:ea typeface="+mn-ea"/>
                <a:cs typeface="+mn-cs"/>
              </a:rPr>
              <a:t>NOTE:  snap-ins (</a:t>
            </a:r>
            <a:r>
              <a:rPr lang="en-AU" sz="1200" kern="1200" dirty="0" err="1" smtClean="0">
                <a:solidFill>
                  <a:schemeClr val="tx1"/>
                </a:solidFill>
                <a:effectLst/>
                <a:latin typeface="Segoe UI Light"/>
                <a:ea typeface="+mn-ea"/>
                <a:cs typeface="+mn-cs"/>
              </a:rPr>
              <a:t>PSSnapins</a:t>
            </a:r>
            <a:r>
              <a:rPr lang="en-AU" sz="1200" kern="1200" dirty="0" smtClean="0">
                <a:solidFill>
                  <a:schemeClr val="tx1"/>
                </a:solidFill>
                <a:effectLst/>
                <a:latin typeface="Segoe UI Light"/>
                <a:ea typeface="+mn-ea"/>
                <a:cs typeface="+mn-cs"/>
              </a:rPr>
              <a:t>) are available for use currently. They might be altered or unavailable in subsequent versions of PowerShell. To package PowerShell cmdlets and providers, use modules. </a:t>
            </a:r>
          </a:p>
          <a:p>
            <a:pPr marL="0" marR="0" indent="0" algn="l" defTabSz="4572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Segoe UI Light"/>
                <a:ea typeface="+mn-ea"/>
                <a:cs typeface="+mn-cs"/>
              </a:rPr>
              <a:t>For information about creating modules and converting snap-ins to modules, see "Writing a Windows PowerShell Module" in MSDN at http://go.microsoft.com/fwlink/?LinkID=141556.</a:t>
            </a: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dirty="0" smtClean="0"/>
          </a:p>
          <a:p>
            <a:endParaRPr lang="en-AU" dirty="0"/>
          </a:p>
        </p:txBody>
      </p:sp>
    </p:spTree>
    <p:extLst>
      <p:ext uri="{BB962C8B-B14F-4D97-AF65-F5344CB8AC3E}">
        <p14:creationId xmlns:p14="http://schemas.microsoft.com/office/powerpoint/2010/main" val="223255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3244924621"/>
      </p:ext>
    </p:extLst>
  </p:cSld>
  <p:clrMapOvr>
    <a:masterClrMapping/>
  </p:clrMapOvr>
</p:notes>
</file>

<file path=ppt/notesSlides/notesSlide5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12700"/>
            <a:ext cx="6096000" cy="3429000"/>
          </a:xfrm>
        </p:spPr>
      </p:sp>
      <p:sp>
        <p:nvSpPr>
          <p:cNvPr id="3" name="Notes Placeholder 2"/>
          <p:cNvSpPr>
            <a:spLocks noGrp="1"/>
          </p:cNvSpPr>
          <p:nvPr>
            <p:ph type="body" idx="1"/>
          </p:nvPr>
        </p:nvSpPr>
        <p:spPr>
          <a:xfrm>
            <a:off x="685800" y="3635896"/>
            <a:ext cx="5486400" cy="5355704"/>
          </a:xfrm>
        </p:spPr>
        <p:txBody>
          <a:bodyPr numCol="3"/>
          <a:lstStyle/>
          <a:p>
            <a:r>
              <a:rPr lang="en-US" sz="1000" b="1" dirty="0" smtClean="0"/>
              <a:t>Windows 8 and Server 2012 PowerShell Modules:</a:t>
            </a:r>
          </a:p>
          <a:p>
            <a:r>
              <a:rPr lang="en-US" sz="1000" dirty="0" smtClean="0"/>
              <a:t>AD CS Administration</a:t>
            </a:r>
          </a:p>
          <a:p>
            <a:r>
              <a:rPr lang="en-US" sz="1000" dirty="0" smtClean="0"/>
              <a:t>AD CS Deployment</a:t>
            </a:r>
          </a:p>
          <a:p>
            <a:r>
              <a:rPr lang="en-US" sz="1000" dirty="0" smtClean="0"/>
              <a:t>AD DS Administration</a:t>
            </a:r>
          </a:p>
          <a:p>
            <a:r>
              <a:rPr lang="en-US" sz="1000" dirty="0" smtClean="0"/>
              <a:t>AD DS Deployment</a:t>
            </a:r>
          </a:p>
          <a:p>
            <a:r>
              <a:rPr lang="en-US" sz="1000" dirty="0" smtClean="0"/>
              <a:t>AD </a:t>
            </a:r>
            <a:r>
              <a:rPr lang="en-US" sz="1000" dirty="0" err="1" smtClean="0"/>
              <a:t>FS</a:t>
            </a:r>
            <a:endParaRPr lang="en-US" sz="1000" dirty="0" smtClean="0"/>
          </a:p>
          <a:p>
            <a:r>
              <a:rPr lang="en-US" sz="1000" dirty="0" smtClean="0"/>
              <a:t>AD </a:t>
            </a:r>
            <a:r>
              <a:rPr lang="en-US" sz="1000" dirty="0" err="1" smtClean="0"/>
              <a:t>RMS</a:t>
            </a:r>
            <a:r>
              <a:rPr lang="en-US" sz="1000" dirty="0" smtClean="0"/>
              <a:t> Administration</a:t>
            </a:r>
          </a:p>
          <a:p>
            <a:r>
              <a:rPr lang="en-US" sz="1000" dirty="0" smtClean="0"/>
              <a:t>AD </a:t>
            </a:r>
            <a:r>
              <a:rPr lang="en-US" sz="1000" dirty="0" err="1" smtClean="0"/>
              <a:t>RMS</a:t>
            </a:r>
            <a:r>
              <a:rPr lang="en-US" sz="1000" dirty="0" smtClean="0"/>
              <a:t> Deployment</a:t>
            </a:r>
          </a:p>
          <a:p>
            <a:r>
              <a:rPr lang="en-US" sz="1000" dirty="0" smtClean="0"/>
              <a:t>App Installation</a:t>
            </a:r>
          </a:p>
          <a:p>
            <a:r>
              <a:rPr lang="en-US" sz="1000" dirty="0" err="1" smtClean="0"/>
              <a:t>AppLocker</a:t>
            </a:r>
            <a:endParaRPr lang="en-US" sz="1000" dirty="0" smtClean="0"/>
          </a:p>
          <a:p>
            <a:r>
              <a:rPr lang="en-US" sz="1000" dirty="0" smtClean="0"/>
              <a:t>Best Practices Analyzer</a:t>
            </a:r>
          </a:p>
          <a:p>
            <a:r>
              <a:rPr lang="en-US" sz="1000" dirty="0" smtClean="0"/>
              <a:t>BitLocker</a:t>
            </a:r>
          </a:p>
          <a:p>
            <a:r>
              <a:rPr lang="en-US" sz="1000" dirty="0" smtClean="0"/>
              <a:t>BITS</a:t>
            </a:r>
          </a:p>
          <a:p>
            <a:r>
              <a:rPr lang="en-US" sz="1000" dirty="0" err="1" smtClean="0"/>
              <a:t>BranchCache</a:t>
            </a:r>
            <a:endParaRPr lang="en-US" sz="1000" dirty="0" smtClean="0"/>
          </a:p>
          <a:p>
            <a:r>
              <a:rPr lang="en-US" sz="1000" dirty="0" err="1" smtClean="0"/>
              <a:t>CIM</a:t>
            </a:r>
            <a:endParaRPr lang="en-US" sz="1000" dirty="0" smtClean="0"/>
          </a:p>
          <a:p>
            <a:r>
              <a:rPr lang="en-US" sz="1000" dirty="0" smtClean="0"/>
              <a:t>Cluster-Aware Updating</a:t>
            </a:r>
          </a:p>
          <a:p>
            <a:r>
              <a:rPr lang="en-US" sz="1000" dirty="0" smtClean="0"/>
              <a:t>Data Center Bridging (</a:t>
            </a:r>
            <a:r>
              <a:rPr lang="en-US" sz="1000" dirty="0" err="1" smtClean="0"/>
              <a:t>DCB</a:t>
            </a:r>
            <a:r>
              <a:rPr lang="en-US" sz="1000" dirty="0" smtClean="0"/>
              <a:t>) Quality of Service (</a:t>
            </a:r>
            <a:r>
              <a:rPr lang="en-US" sz="1000" dirty="0" err="1" smtClean="0"/>
              <a:t>QoS</a:t>
            </a:r>
            <a:r>
              <a:rPr lang="en-US" sz="1000" dirty="0" smtClean="0"/>
              <a:t>)</a:t>
            </a:r>
          </a:p>
          <a:p>
            <a:r>
              <a:rPr lang="en-US" sz="1000" dirty="0" err="1" smtClean="0"/>
              <a:t>Deduplication</a:t>
            </a:r>
            <a:endParaRPr lang="en-US" sz="1000" dirty="0" smtClean="0"/>
          </a:p>
          <a:p>
            <a:r>
              <a:rPr lang="en-US" sz="1000" dirty="0" err="1" smtClean="0"/>
              <a:t>DFSN</a:t>
            </a:r>
            <a:endParaRPr lang="en-US" sz="1000" dirty="0" smtClean="0"/>
          </a:p>
          <a:p>
            <a:r>
              <a:rPr lang="en-US" sz="1000" dirty="0" err="1" smtClean="0"/>
              <a:t>DHCP</a:t>
            </a:r>
            <a:endParaRPr lang="en-US" sz="1000" dirty="0" smtClean="0"/>
          </a:p>
          <a:p>
            <a:r>
              <a:rPr lang="en-US" sz="1000" dirty="0" err="1" smtClean="0"/>
              <a:t>DirectAccess</a:t>
            </a:r>
            <a:r>
              <a:rPr lang="en-US" sz="1000" dirty="0" smtClean="0"/>
              <a:t> Client</a:t>
            </a:r>
          </a:p>
          <a:p>
            <a:r>
              <a:rPr lang="en-US" sz="1000" dirty="0" err="1" smtClean="0"/>
              <a:t>DISM</a:t>
            </a:r>
            <a:endParaRPr lang="en-US" sz="1000" dirty="0" smtClean="0"/>
          </a:p>
          <a:p>
            <a:r>
              <a:rPr lang="en-US" sz="1000" dirty="0" smtClean="0"/>
              <a:t>DNS Client</a:t>
            </a:r>
          </a:p>
          <a:p>
            <a:r>
              <a:rPr lang="en-US" sz="1000" dirty="0" smtClean="0"/>
              <a:t>DNS Server</a:t>
            </a:r>
          </a:p>
          <a:p>
            <a:r>
              <a:rPr lang="en-US" sz="1000" dirty="0" err="1" smtClean="0"/>
              <a:t>DTC</a:t>
            </a:r>
            <a:r>
              <a:rPr lang="en-US" sz="1000" dirty="0" smtClean="0"/>
              <a:t> Diagnostics</a:t>
            </a:r>
          </a:p>
          <a:p>
            <a:r>
              <a:rPr lang="en-US" sz="1000" dirty="0" err="1" smtClean="0"/>
              <a:t>DTC</a:t>
            </a:r>
            <a:r>
              <a:rPr lang="en-US" sz="1000" dirty="0" smtClean="0"/>
              <a:t> Management</a:t>
            </a:r>
          </a:p>
          <a:p>
            <a:r>
              <a:rPr lang="en-US" sz="1000" dirty="0" smtClean="0"/>
              <a:t>Failover Clusters</a:t>
            </a:r>
          </a:p>
          <a:p>
            <a:r>
              <a:rPr lang="en-US" sz="1000" dirty="0" err="1" smtClean="0"/>
              <a:t>FSRM</a:t>
            </a:r>
            <a:endParaRPr lang="en-US" sz="1000" dirty="0" smtClean="0"/>
          </a:p>
          <a:p>
            <a:r>
              <a:rPr lang="en-US" sz="1000" dirty="0" smtClean="0"/>
              <a:t>Group Policy</a:t>
            </a:r>
          </a:p>
          <a:p>
            <a:r>
              <a:rPr lang="en-US" sz="1000" dirty="0" smtClean="0"/>
              <a:t>Hyper-V</a:t>
            </a:r>
          </a:p>
          <a:p>
            <a:r>
              <a:rPr lang="en-US" sz="1000" dirty="0" smtClean="0"/>
              <a:t>International Settings</a:t>
            </a:r>
          </a:p>
          <a:p>
            <a:r>
              <a:rPr lang="en-US" sz="1000" dirty="0" err="1" smtClean="0"/>
              <a:t>IPAM</a:t>
            </a:r>
            <a:endParaRPr lang="en-US" sz="1000" dirty="0" smtClean="0"/>
          </a:p>
          <a:p>
            <a:r>
              <a:rPr lang="en-US" sz="1000" dirty="0" err="1" smtClean="0"/>
              <a:t>iSCSI</a:t>
            </a:r>
            <a:endParaRPr lang="en-US" sz="1000" dirty="0" smtClean="0"/>
          </a:p>
          <a:p>
            <a:r>
              <a:rPr lang="en-US" sz="1000" dirty="0" err="1" smtClean="0"/>
              <a:t>iSCSI</a:t>
            </a:r>
            <a:r>
              <a:rPr lang="en-US" sz="1000" dirty="0" smtClean="0"/>
              <a:t> Target</a:t>
            </a:r>
          </a:p>
          <a:p>
            <a:r>
              <a:rPr lang="en-US" sz="1000" dirty="0" err="1" smtClean="0"/>
              <a:t>KDS</a:t>
            </a:r>
            <a:endParaRPr lang="en-US" sz="1000" dirty="0" smtClean="0"/>
          </a:p>
          <a:p>
            <a:r>
              <a:rPr lang="en-US" sz="1000" dirty="0" smtClean="0"/>
              <a:t>Windows Azure Backup</a:t>
            </a:r>
          </a:p>
          <a:p>
            <a:r>
              <a:rPr lang="en-US" sz="1000" dirty="0" smtClean="0"/>
              <a:t>Memory Management Agent (</a:t>
            </a:r>
            <a:r>
              <a:rPr lang="en-US" sz="1000" dirty="0" err="1" smtClean="0"/>
              <a:t>MMAgent</a:t>
            </a:r>
            <a:r>
              <a:rPr lang="en-US" sz="1000" dirty="0" smtClean="0"/>
              <a:t>)</a:t>
            </a:r>
          </a:p>
          <a:p>
            <a:r>
              <a:rPr lang="en-US" sz="1000" dirty="0" err="1" smtClean="0"/>
              <a:t>MSMQ</a:t>
            </a:r>
            <a:endParaRPr lang="en-US" sz="1000" dirty="0" smtClean="0"/>
          </a:p>
          <a:p>
            <a:r>
              <a:rPr lang="en-US" sz="1000" dirty="0" err="1" smtClean="0"/>
              <a:t>MultiPath</a:t>
            </a:r>
            <a:r>
              <a:rPr lang="en-US" sz="1000" dirty="0" smtClean="0"/>
              <a:t> I/O (</a:t>
            </a:r>
            <a:r>
              <a:rPr lang="en-US" sz="1000" dirty="0" err="1" smtClean="0"/>
              <a:t>MPIO</a:t>
            </a:r>
            <a:r>
              <a:rPr lang="en-US" sz="1000" dirty="0" smtClean="0"/>
              <a:t>)</a:t>
            </a:r>
          </a:p>
          <a:p>
            <a:r>
              <a:rPr lang="en-US" sz="1000" dirty="0" smtClean="0"/>
              <a:t> Net TCP/IP</a:t>
            </a:r>
          </a:p>
          <a:p>
            <a:r>
              <a:rPr lang="en-US" sz="1000" dirty="0" err="1" smtClean="0"/>
              <a:t>NetWNV</a:t>
            </a:r>
            <a:endParaRPr lang="en-US" sz="1000" dirty="0" smtClean="0"/>
          </a:p>
          <a:p>
            <a:r>
              <a:rPr lang="en-US" sz="1000" dirty="0" smtClean="0"/>
              <a:t>Network Adapter</a:t>
            </a:r>
          </a:p>
          <a:p>
            <a:r>
              <a:rPr lang="en-US" sz="1000" dirty="0" smtClean="0"/>
              <a:t>Network Connectivity Status</a:t>
            </a:r>
          </a:p>
          <a:p>
            <a:r>
              <a:rPr lang="en-US" sz="1000" dirty="0" smtClean="0"/>
              <a:t>Network Load Balancing</a:t>
            </a:r>
          </a:p>
          <a:p>
            <a:r>
              <a:rPr lang="en-US" sz="1000" dirty="0" smtClean="0"/>
              <a:t>Network Quality of Service (</a:t>
            </a:r>
            <a:r>
              <a:rPr lang="en-US" sz="1000" dirty="0" err="1" smtClean="0"/>
              <a:t>QoS</a:t>
            </a:r>
            <a:r>
              <a:rPr lang="en-US" sz="1000" dirty="0" smtClean="0"/>
              <a:t>)</a:t>
            </a:r>
          </a:p>
          <a:p>
            <a:r>
              <a:rPr lang="en-US" sz="1000" dirty="0" smtClean="0"/>
              <a:t>Network Security</a:t>
            </a:r>
          </a:p>
          <a:p>
            <a:r>
              <a:rPr lang="en-US" sz="1000" dirty="0" smtClean="0"/>
              <a:t>Network Switch Team</a:t>
            </a:r>
          </a:p>
          <a:p>
            <a:r>
              <a:rPr lang="en-US" sz="1000" dirty="0" smtClean="0"/>
              <a:t>Network Transition</a:t>
            </a:r>
          </a:p>
          <a:p>
            <a:r>
              <a:rPr lang="en-US" sz="1000" dirty="0" err="1" smtClean="0"/>
              <a:t>NFS</a:t>
            </a:r>
            <a:endParaRPr lang="en-US" sz="1000" dirty="0" smtClean="0"/>
          </a:p>
          <a:p>
            <a:r>
              <a:rPr lang="en-US" sz="1000" dirty="0" err="1" smtClean="0"/>
              <a:t>NIC</a:t>
            </a:r>
            <a:r>
              <a:rPr lang="en-US" sz="1000" dirty="0" smtClean="0"/>
              <a:t> Teaming (</a:t>
            </a:r>
            <a:r>
              <a:rPr lang="en-US" sz="1000" dirty="0" err="1" smtClean="0"/>
              <a:t>NetLBFO</a:t>
            </a:r>
            <a:r>
              <a:rPr lang="en-US" sz="1000" dirty="0" smtClean="0"/>
              <a:t>)</a:t>
            </a:r>
          </a:p>
          <a:p>
            <a:r>
              <a:rPr lang="en-US" sz="1000" dirty="0" smtClean="0"/>
              <a:t>NPS</a:t>
            </a:r>
          </a:p>
          <a:p>
            <a:r>
              <a:rPr lang="en-US" sz="1000" dirty="0" err="1" smtClean="0"/>
              <a:t>PKI</a:t>
            </a:r>
            <a:r>
              <a:rPr lang="en-US" sz="1000" dirty="0" smtClean="0"/>
              <a:t> Client</a:t>
            </a:r>
          </a:p>
          <a:p>
            <a:r>
              <a:rPr lang="en-US" sz="1000" dirty="0" smtClean="0"/>
              <a:t>Print Management</a:t>
            </a:r>
          </a:p>
          <a:p>
            <a:r>
              <a:rPr lang="en-US" sz="1000" dirty="0" smtClean="0"/>
              <a:t>Remote Access</a:t>
            </a:r>
          </a:p>
          <a:p>
            <a:r>
              <a:rPr lang="en-US" sz="1000" dirty="0" smtClean="0"/>
              <a:t>Remote Desktop</a:t>
            </a:r>
          </a:p>
          <a:p>
            <a:r>
              <a:rPr lang="en-US" sz="1000" dirty="0" smtClean="0"/>
              <a:t>Scheduled Tasks</a:t>
            </a:r>
          </a:p>
          <a:p>
            <a:r>
              <a:rPr lang="en-US" sz="1000" dirty="0" smtClean="0"/>
              <a:t>Secure Boot</a:t>
            </a:r>
          </a:p>
          <a:p>
            <a:r>
              <a:rPr lang="en-US" sz="1000" dirty="0" smtClean="0"/>
              <a:t>Server Core</a:t>
            </a:r>
          </a:p>
          <a:p>
            <a:r>
              <a:rPr lang="en-US" sz="1000" dirty="0" smtClean="0"/>
              <a:t>Server Manager</a:t>
            </a:r>
          </a:p>
          <a:p>
            <a:r>
              <a:rPr lang="en-US" sz="1000" dirty="0" smtClean="0"/>
              <a:t>Server Manager Tasks</a:t>
            </a:r>
          </a:p>
          <a:p>
            <a:r>
              <a:rPr lang="en-US" sz="1000" dirty="0" smtClean="0"/>
              <a:t>Server Migration</a:t>
            </a:r>
          </a:p>
          <a:p>
            <a:r>
              <a:rPr lang="en-US" sz="1000" dirty="0" err="1" smtClean="0"/>
              <a:t>SMB</a:t>
            </a:r>
            <a:r>
              <a:rPr lang="en-US" sz="1000" dirty="0" smtClean="0"/>
              <a:t> Share</a:t>
            </a:r>
          </a:p>
          <a:p>
            <a:r>
              <a:rPr lang="en-US" sz="1000" dirty="0" err="1" smtClean="0"/>
              <a:t>SMB</a:t>
            </a:r>
            <a:r>
              <a:rPr lang="en-US" sz="1000" dirty="0" smtClean="0"/>
              <a:t> Witness</a:t>
            </a:r>
          </a:p>
          <a:p>
            <a:r>
              <a:rPr lang="en-US" sz="1000" dirty="0" err="1" smtClean="0"/>
              <a:t>SMI</a:t>
            </a:r>
            <a:r>
              <a:rPr lang="en-US" sz="1000" dirty="0" smtClean="0"/>
              <a:t>-S</a:t>
            </a:r>
          </a:p>
          <a:p>
            <a:r>
              <a:rPr lang="en-US" sz="1000" dirty="0" smtClean="0"/>
              <a:t>Storage</a:t>
            </a:r>
          </a:p>
          <a:p>
            <a:r>
              <a:rPr lang="en-US" sz="1000" dirty="0" smtClean="0"/>
              <a:t>Storage Spaces</a:t>
            </a:r>
          </a:p>
          <a:p>
            <a:r>
              <a:rPr lang="en-US" sz="1000" dirty="0" smtClean="0"/>
              <a:t>Troubleshooting Pack (</a:t>
            </a:r>
            <a:r>
              <a:rPr lang="en-US" sz="1000" dirty="0" err="1" smtClean="0"/>
              <a:t>TP</a:t>
            </a:r>
            <a:r>
              <a:rPr lang="en-US" sz="1000" dirty="0" smtClean="0"/>
              <a:t>)</a:t>
            </a:r>
          </a:p>
          <a:p>
            <a:r>
              <a:rPr lang="en-US" sz="1000" dirty="0" smtClean="0"/>
              <a:t>Trusted Platform Module (</a:t>
            </a:r>
            <a:r>
              <a:rPr lang="en-US" sz="1000" dirty="0" err="1" smtClean="0"/>
              <a:t>TPM</a:t>
            </a:r>
            <a:r>
              <a:rPr lang="en-US" sz="1000" dirty="0" smtClean="0"/>
              <a:t>)</a:t>
            </a:r>
          </a:p>
          <a:p>
            <a:r>
              <a:rPr lang="en-US" sz="1000" dirty="0" smtClean="0"/>
              <a:t>User Access Logging (UAL)</a:t>
            </a:r>
          </a:p>
          <a:p>
            <a:r>
              <a:rPr lang="en-US" sz="1000" dirty="0" err="1" smtClean="0"/>
              <a:t>VAMT</a:t>
            </a:r>
            <a:endParaRPr lang="en-US" sz="1000" dirty="0" smtClean="0"/>
          </a:p>
          <a:p>
            <a:r>
              <a:rPr lang="en-US" sz="1000" dirty="0" smtClean="0"/>
              <a:t>VPN Client</a:t>
            </a:r>
          </a:p>
          <a:p>
            <a:r>
              <a:rPr lang="en-US" sz="1000" dirty="0" smtClean="0"/>
              <a:t>Windows Data Access Components (</a:t>
            </a:r>
            <a:r>
              <a:rPr lang="en-US" sz="1000" dirty="0" err="1" smtClean="0"/>
              <a:t>WDAC</a:t>
            </a:r>
            <a:r>
              <a:rPr lang="en-US" sz="1000" dirty="0" smtClean="0"/>
              <a:t>)</a:t>
            </a:r>
          </a:p>
          <a:p>
            <a:r>
              <a:rPr lang="en-US" sz="1000" dirty="0" smtClean="0"/>
              <a:t>Web Server (</a:t>
            </a:r>
            <a:r>
              <a:rPr lang="en-US" sz="1000" dirty="0" err="1" smtClean="0"/>
              <a:t>IIS</a:t>
            </a:r>
            <a:r>
              <a:rPr lang="en-US" sz="1000" dirty="0" smtClean="0"/>
              <a:t>) Administration</a:t>
            </a:r>
          </a:p>
          <a:p>
            <a:r>
              <a:rPr lang="en-US" sz="1000" dirty="0" err="1" smtClean="0"/>
              <a:t>WHEA</a:t>
            </a:r>
            <a:endParaRPr lang="en-US" sz="1000" dirty="0" smtClean="0"/>
          </a:p>
          <a:p>
            <a:r>
              <a:rPr lang="en-US" sz="1000" dirty="0" smtClean="0"/>
              <a:t>Windows Assessment Services</a:t>
            </a:r>
          </a:p>
          <a:p>
            <a:r>
              <a:rPr lang="en-US" sz="1000" dirty="0" smtClean="0"/>
              <a:t>Windows Azure Backup</a:t>
            </a:r>
          </a:p>
          <a:p>
            <a:r>
              <a:rPr lang="en-US" sz="1000" dirty="0" smtClean="0"/>
              <a:t>Windows Developer License</a:t>
            </a:r>
          </a:p>
          <a:p>
            <a:r>
              <a:rPr lang="en-US" sz="1000" dirty="0" smtClean="0"/>
              <a:t>Windows PowerShell Web Access</a:t>
            </a:r>
          </a:p>
          <a:p>
            <a:r>
              <a:rPr lang="en-US" sz="1000" dirty="0" smtClean="0"/>
              <a:t>Windows Server Backup</a:t>
            </a:r>
          </a:p>
          <a:p>
            <a:r>
              <a:rPr lang="en-US" sz="1000" dirty="0" smtClean="0"/>
              <a:t>Windows Server Update Services (</a:t>
            </a:r>
            <a:r>
              <a:rPr lang="en-US" sz="1000" dirty="0" err="1" smtClean="0"/>
              <a:t>WSUS</a:t>
            </a:r>
            <a:r>
              <a:rPr lang="en-US" sz="1000" dirty="0" smtClean="0"/>
              <a:t>)</a:t>
            </a:r>
          </a:p>
          <a:p>
            <a:endParaRPr lang="en-US" sz="1000" dirty="0" smtClean="0"/>
          </a:p>
          <a:p>
            <a:r>
              <a:rPr lang="en-US" sz="1000" dirty="0"/>
              <a:t>From: </a:t>
            </a:r>
            <a:r>
              <a:rPr lang="en-US" sz="1000" dirty="0">
                <a:hlinkClick r:id="rId3"/>
              </a:rPr>
              <a:t>http://</a:t>
            </a:r>
            <a:r>
              <a:rPr lang="en-US" sz="1000" dirty="0" smtClean="0">
                <a:hlinkClick r:id="rId3"/>
              </a:rPr>
              <a:t>technet.microsoft.com/en-us/library/hh801904.aspx</a:t>
            </a:r>
            <a:endParaRPr lang="en-US" sz="1000" dirty="0" smtClean="0"/>
          </a:p>
          <a:p>
            <a:endParaRPr lang="en-US" sz="10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4BC74D-CBDB-465F-A102-56548C379A7F}" type="slidenum">
              <a:rPr lang="es-ES" smtClean="0"/>
              <a:t>581</a:t>
            </a:fld>
            <a:endParaRPr lang="es-ES"/>
          </a:p>
        </p:txBody>
      </p:sp>
    </p:spTree>
    <p:extLst>
      <p:ext uri="{BB962C8B-B14F-4D97-AF65-F5344CB8AC3E}">
        <p14:creationId xmlns:p14="http://schemas.microsoft.com/office/powerpoint/2010/main" val="2238678417"/>
      </p:ext>
    </p:extLst>
  </p:cSld>
  <p:clrMapOvr>
    <a:masterClrMapping/>
  </p:clrMapOvr>
</p:notes>
</file>

<file path=ppt/notesSlides/notesSlide5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explain the different types of modules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582</a:t>
            </a:fld>
            <a:endParaRPr lang="en-US"/>
          </a:p>
        </p:txBody>
      </p:sp>
    </p:spTree>
    <p:extLst>
      <p:ext uri="{BB962C8B-B14F-4D97-AF65-F5344CB8AC3E}">
        <p14:creationId xmlns:p14="http://schemas.microsoft.com/office/powerpoint/2010/main" val="3406558600"/>
      </p:ext>
    </p:extLst>
  </p:cSld>
  <p:clrMapOvr>
    <a:masterClrMapping/>
  </p:clrMapOvr>
</p:notes>
</file>

<file path=ppt/notesSlides/notesSlide5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5462" cy="2439987"/>
          </a:xfrm>
        </p:spPr>
      </p:sp>
      <p:sp>
        <p:nvSpPr>
          <p:cNvPr id="3" name="Notes Placeholder 2"/>
          <p:cNvSpPr>
            <a:spLocks noGrp="1"/>
          </p:cNvSpPr>
          <p:nvPr>
            <p:ph type="body" idx="1"/>
          </p:nvPr>
        </p:nvSpPr>
        <p:spPr>
          <a:xfrm>
            <a:off x="685800" y="3131840"/>
            <a:ext cx="5486400" cy="5859760"/>
          </a:xfrm>
        </p:spPr>
        <p:txBody>
          <a:bodyPr>
            <a:noAutofit/>
          </a:bodyPr>
          <a:lstStyle/>
          <a:p>
            <a:r>
              <a:rPr lang="en-US" sz="1100" b="1" dirty="0" smtClean="0"/>
              <a:t>Module Types</a:t>
            </a:r>
          </a:p>
          <a:p>
            <a:r>
              <a:rPr lang="en-US" sz="1100" dirty="0" smtClean="0"/>
              <a:t>The following types of modules can be used to package and deploy Windows PowerShell functionalities.</a:t>
            </a:r>
          </a:p>
          <a:p>
            <a:endParaRPr lang="en-US" sz="1100" dirty="0" smtClean="0"/>
          </a:p>
          <a:p>
            <a:pPr marL="171450" indent="-171450">
              <a:buFont typeface="Arial" panose="020B0604020202020204" pitchFamily="34" charset="0"/>
              <a:buChar char="•"/>
            </a:pPr>
            <a:r>
              <a:rPr lang="en-US" sz="1100" b="1" dirty="0" smtClean="0"/>
              <a:t>Script Modules</a:t>
            </a:r>
            <a:br>
              <a:rPr lang="en-US" sz="1100" b="1" dirty="0" smtClean="0"/>
            </a:br>
            <a:r>
              <a:rPr lang="en-US" sz="1100" dirty="0" smtClean="0"/>
              <a:t>A script module is a file (.psm1) that contains any valid Windows PowerShell code. Script developers and administrators can use this type of module to create modules whose members include functions, variables, and more. </a:t>
            </a:r>
          </a:p>
          <a:p>
            <a:pPr marL="171450" indent="-171450">
              <a:buFont typeface="Arial" panose="020B0604020202020204" pitchFamily="34" charset="0"/>
              <a:buChar char="•"/>
            </a:pPr>
            <a:endParaRPr lang="en-US" sz="1100" dirty="0" smtClean="0"/>
          </a:p>
          <a:p>
            <a:pPr marL="171450" indent="-171450">
              <a:buFont typeface="Arial" panose="020B0604020202020204" pitchFamily="34" charset="0"/>
              <a:buChar char="•"/>
            </a:pPr>
            <a:r>
              <a:rPr lang="en-US" sz="1100" b="1" dirty="0"/>
              <a:t>Binary Modules</a:t>
            </a:r>
            <a:br>
              <a:rPr lang="en-US" sz="1100" b="1" dirty="0"/>
            </a:br>
            <a:r>
              <a:rPr lang="en-US" sz="1100" dirty="0"/>
              <a:t>A binary module is a .NET Framework assembly (.</a:t>
            </a:r>
            <a:r>
              <a:rPr lang="en-US" sz="1100" dirty="0" err="1"/>
              <a:t>dll</a:t>
            </a:r>
            <a:r>
              <a:rPr lang="en-US" sz="1100" dirty="0"/>
              <a:t>) that contains compiled code. Cmdlet developers can use this type of module to create modules that contain </a:t>
            </a:r>
            <a:r>
              <a:rPr lang="en-US" sz="1100" dirty="0" err="1"/>
              <a:t>cmdlets</a:t>
            </a:r>
            <a:r>
              <a:rPr lang="en-US" sz="1100" dirty="0"/>
              <a:t>, providers, and more. (Existing snap-ins can also be used as binary modules</a:t>
            </a:r>
            <a:r>
              <a:rPr lang="en-US" sz="1100" dirty="0" smtClean="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Manifest Modules</a:t>
            </a:r>
            <a:br>
              <a:rPr lang="en-US" sz="1100" b="1" dirty="0"/>
            </a:br>
            <a:r>
              <a:rPr lang="en-US" sz="1100" dirty="0"/>
              <a:t>A manifest module is a module that includes a manifest (described later in this section) to describe its components, but it does not specify a root module in the manifest. A module manifest does not specify a root module when the </a:t>
            </a:r>
            <a:r>
              <a:rPr lang="en-US" sz="1100" dirty="0" err="1"/>
              <a:t>ModuleToProcess</a:t>
            </a:r>
            <a:r>
              <a:rPr lang="en-US" sz="1100" dirty="0"/>
              <a:t> key of the manifest is blank. In most cases, a manifest module also includes one or more nested modules using script modules or binary modules. A manifest module that does not include any nested modules can be used when you want a convenient way to load assemblies, types, or formats</a:t>
            </a:r>
            <a:r>
              <a:rPr lang="en-US" sz="1100" dirty="0" smtClean="0"/>
              <a:t>.</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Dynamic Modules</a:t>
            </a:r>
            <a:br>
              <a:rPr lang="en-US" sz="1100" b="1" dirty="0"/>
            </a:br>
            <a:r>
              <a:rPr lang="en-US" sz="1100" dirty="0"/>
              <a:t>A dynamic module is a module that does not persist to disk. This type of module enables a script to create a module on demand that does not need to be loaded or saved to persistent storage. By default, dynamic modules created with the </a:t>
            </a:r>
            <a:r>
              <a:rPr lang="en-US" sz="1100" b="1" dirty="0"/>
              <a:t>New-Module</a:t>
            </a:r>
            <a:r>
              <a:rPr lang="en-US" sz="1100" dirty="0"/>
              <a:t> </a:t>
            </a:r>
            <a:r>
              <a:rPr lang="en-US" sz="1100" dirty="0" err="1"/>
              <a:t>cmdlet</a:t>
            </a:r>
            <a:r>
              <a:rPr lang="en-US" sz="1100" dirty="0"/>
              <a:t> </a:t>
            </a:r>
            <a:r>
              <a:rPr lang="en-US" sz="1100" dirty="0" smtClean="0"/>
              <a:t>are </a:t>
            </a:r>
            <a:r>
              <a:rPr lang="en-US" sz="1100" dirty="0"/>
              <a:t>intended to be short-lived and therefore are not visible using the </a:t>
            </a:r>
            <a:r>
              <a:rPr lang="en-US" sz="1100" b="1" dirty="0"/>
              <a:t>Get-Module</a:t>
            </a:r>
            <a:r>
              <a:rPr lang="en-US" sz="1100" dirty="0"/>
              <a:t> </a:t>
            </a:r>
            <a:r>
              <a:rPr lang="en-US" sz="1100" dirty="0" err="1"/>
              <a:t>cmdlet</a:t>
            </a:r>
            <a:r>
              <a:rPr lang="en-US" sz="1100" dirty="0"/>
              <a:t>.</a:t>
            </a:r>
          </a:p>
          <a:p>
            <a:pPr marL="171450" indent="-171450">
              <a:buFont typeface="Arial" panose="020B0604020202020204" pitchFamily="34" charset="0"/>
              <a:buChar char="•"/>
            </a:pPr>
            <a:endParaRPr lang="en-US" sz="1100" dirty="0" smtClean="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dirty="0"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583</a:t>
            </a:fld>
            <a:endParaRPr lang="en-US" dirty="0"/>
          </a:p>
        </p:txBody>
      </p:sp>
    </p:spTree>
    <p:extLst>
      <p:ext uri="{BB962C8B-B14F-4D97-AF65-F5344CB8AC3E}">
        <p14:creationId xmlns:p14="http://schemas.microsoft.com/office/powerpoint/2010/main" val="97346309"/>
      </p:ext>
    </p:extLst>
  </p:cSld>
  <p:clrMapOvr>
    <a:masterClrMapping/>
  </p:clrMapOvr>
</p:notes>
</file>

<file path=ppt/notesSlides/notesSlide5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List and use the available cmdlets for Module management</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584</a:t>
            </a:fld>
            <a:endParaRPr lang="en-US"/>
          </a:p>
        </p:txBody>
      </p:sp>
    </p:spTree>
    <p:extLst>
      <p:ext uri="{BB962C8B-B14F-4D97-AF65-F5344CB8AC3E}">
        <p14:creationId xmlns:p14="http://schemas.microsoft.com/office/powerpoint/2010/main" val="3169834950"/>
      </p:ext>
    </p:extLst>
  </p:cSld>
  <p:clrMapOvr>
    <a:masterClrMapping/>
  </p:clrMapOvr>
</p:notes>
</file>

<file path=ppt/notesSlides/notesSlide5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559184"/>
      </p:ext>
    </p:extLst>
  </p:cSld>
  <p:clrMapOvr>
    <a:masterClrMapping/>
  </p:clrMapOvr>
</p:notes>
</file>

<file path=ppt/notesSlides/notesSlide5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2451295"/>
      </p:ext>
    </p:extLst>
  </p:cSld>
  <p:clrMapOvr>
    <a:masterClrMapping/>
  </p:clrMapOvr>
</p:notes>
</file>

<file path=ppt/notesSlides/notesSlide5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0284870"/>
      </p:ext>
    </p:extLst>
  </p:cSld>
  <p:clrMapOvr>
    <a:masterClrMapping/>
  </p:clrMapOvr>
</p:notes>
</file>

<file path=ppt/notesSlides/notesSlide5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AU" sz="1200" dirty="0" smtClean="0">
                <a:solidFill>
                  <a:schemeClr val="bg1"/>
                </a:solidFill>
                <a:latin typeface="Segoe UI Light" panose="020B0502040204020203" pitchFamily="34" charset="0"/>
                <a:cs typeface="Segoe UI Light" panose="020B0502040204020203" pitchFamily="34" charset="0"/>
              </a:rPr>
              <a:t>PowerShell v3 (and later) automatically import modules session when you use commands or providers in the module</a:t>
            </a:r>
          </a:p>
          <a:p>
            <a:pPr marL="342900" indent="-342900">
              <a:buFont typeface="Arial" panose="020B0604020202020204" pitchFamily="34" charset="0"/>
              <a:buChar char="•"/>
            </a:pPr>
            <a:r>
              <a:rPr lang="en-AU" sz="1200" dirty="0" smtClean="0">
                <a:solidFill>
                  <a:schemeClr val="bg1"/>
                </a:solidFill>
                <a:latin typeface="Segoe UI Light" panose="020B0502040204020203" pitchFamily="34" charset="0"/>
                <a:cs typeface="Segoe UI Light" panose="020B0502040204020203" pitchFamily="34" charset="0"/>
              </a:rPr>
              <a:t>Auto-loading can be disabled ($</a:t>
            </a:r>
            <a:r>
              <a:rPr lang="en-AU" sz="1200" dirty="0" err="1" smtClean="0">
                <a:solidFill>
                  <a:schemeClr val="bg1"/>
                </a:solidFill>
                <a:latin typeface="Segoe UI Light" panose="020B0502040204020203" pitchFamily="34" charset="0"/>
                <a:cs typeface="Segoe UI Light" panose="020B0502040204020203" pitchFamily="34" charset="0"/>
              </a:rPr>
              <a:t>PSModuleAutoLoadingPreference</a:t>
            </a:r>
            <a:r>
              <a:rPr lang="en-AU" sz="1200" dirty="0" smtClean="0">
                <a:solidFill>
                  <a:schemeClr val="bg1"/>
                </a:solidFill>
                <a:latin typeface="Segoe UI Light" panose="020B0502040204020203" pitchFamily="34" charset="0"/>
                <a:cs typeface="Segoe UI Light" panose="020B0502040204020203" pitchFamily="34" charset="0"/>
              </a:rPr>
              <a:t> = $false)</a:t>
            </a:r>
          </a:p>
          <a:p>
            <a:endParaRPr lang="en-US" dirty="0"/>
          </a:p>
        </p:txBody>
      </p:sp>
    </p:spTree>
    <p:extLst>
      <p:ext uri="{BB962C8B-B14F-4D97-AF65-F5344CB8AC3E}">
        <p14:creationId xmlns:p14="http://schemas.microsoft.com/office/powerpoint/2010/main" val="3747876592"/>
      </p:ext>
    </p:extLst>
  </p:cSld>
  <p:clrMapOvr>
    <a:masterClrMapping/>
  </p:clrMapOvr>
</p:notes>
</file>

<file path=ppt/notesSlides/notesSlide5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6373045"/>
      </p:ext>
    </p:extLst>
  </p:cSld>
  <p:clrMapOvr>
    <a:masterClrMapping/>
  </p:clrMapOvr>
</p:notes>
</file>

<file path=ppt/notesSlides/notesSlide5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module loading</a:t>
            </a:r>
            <a:r>
              <a:rPr lang="en-US" baseline="0" dirty="0" smtClean="0"/>
              <a:t> in PowerShell v4</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590</a:t>
            </a:fld>
            <a:endParaRPr lang="en-US"/>
          </a:p>
        </p:txBody>
      </p:sp>
    </p:spTree>
    <p:extLst>
      <p:ext uri="{BB962C8B-B14F-4D97-AF65-F5344CB8AC3E}">
        <p14:creationId xmlns:p14="http://schemas.microsoft.com/office/powerpoint/2010/main" val="1620659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301726328"/>
      </p:ext>
    </p:extLst>
  </p:cSld>
  <p:clrMapOvr>
    <a:masterClrMapping/>
  </p:clrMapOvr>
</p:notes>
</file>

<file path=ppt/notesSlides/notesSlide5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a:xfrm>
            <a:off x="685800" y="3131840"/>
            <a:ext cx="5486400" cy="5859760"/>
          </a:xfrm>
        </p:spPr>
        <p:txBody>
          <a:bodyPr>
            <a:noAutofit/>
          </a:bodyPr>
          <a:lstStyle/>
          <a:p>
            <a:r>
              <a:rPr lang="en-US" dirty="0" smtClean="0">
                <a:latin typeface="Segoe UI" panose="020B0502040204020203" pitchFamily="34" charset="0"/>
                <a:cs typeface="Segoe UI" panose="020B0502040204020203" pitchFamily="34" charset="0"/>
              </a:rPr>
              <a:t>Module Auto-Loading</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Beginning in Windows PowerShell 3.0, Windows PowerShell imports</a:t>
            </a:r>
          </a:p>
          <a:p>
            <a:r>
              <a:rPr lang="en-US" dirty="0" smtClean="0">
                <a:latin typeface="Segoe UI" panose="020B0502040204020203" pitchFamily="34" charset="0"/>
                <a:cs typeface="Segoe UI" panose="020B0502040204020203" pitchFamily="34" charset="0"/>
              </a:rPr>
              <a:t>  modules automatically the first time that you use any command in</a:t>
            </a:r>
          </a:p>
          <a:p>
            <a:r>
              <a:rPr lang="en-US" dirty="0" smtClean="0">
                <a:latin typeface="Segoe UI" panose="020B0502040204020203" pitchFamily="34" charset="0"/>
                <a:cs typeface="Segoe UI" panose="020B0502040204020203" pitchFamily="34" charset="0"/>
              </a:rPr>
              <a:t>  an installed module.  You can now use the commands in a module</a:t>
            </a:r>
          </a:p>
          <a:p>
            <a:r>
              <a:rPr lang="en-US" dirty="0" smtClean="0">
                <a:latin typeface="Segoe UI" panose="020B0502040204020203" pitchFamily="34" charset="0"/>
                <a:cs typeface="Segoe UI" panose="020B0502040204020203" pitchFamily="34" charset="0"/>
              </a:rPr>
              <a:t>  without any set-up or profile configuration, so there's no need to</a:t>
            </a:r>
          </a:p>
          <a:p>
            <a:r>
              <a:rPr lang="en-US" dirty="0" smtClean="0">
                <a:latin typeface="Segoe UI" panose="020B0502040204020203" pitchFamily="34" charset="0"/>
                <a:cs typeface="Segoe UI" panose="020B0502040204020203" pitchFamily="34" charset="0"/>
              </a:rPr>
              <a:t>  manage modules after you install them on your computer.</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The commands in a module are also easier to find. The Get-Command </a:t>
            </a:r>
            <a:r>
              <a:rPr lang="en-US" dirty="0" err="1" smtClean="0">
                <a:latin typeface="Segoe UI" panose="020B0502040204020203" pitchFamily="34" charset="0"/>
                <a:cs typeface="Segoe UI" panose="020B0502040204020203" pitchFamily="34" charset="0"/>
              </a:rPr>
              <a:t>cmdlet</a:t>
            </a:r>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now gets all commands in all installed modules, even if they are not yet</a:t>
            </a:r>
          </a:p>
          <a:p>
            <a:r>
              <a:rPr lang="en-US" dirty="0" smtClean="0">
                <a:latin typeface="Segoe UI" panose="020B0502040204020203" pitchFamily="34" charset="0"/>
                <a:cs typeface="Segoe UI" panose="020B0502040204020203" pitchFamily="34" charset="0"/>
              </a:rPr>
              <a:t>  in the session, so you can find a command and use it without importing.</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Any of the following commands will import a module into your session.</a:t>
            </a:r>
          </a:p>
          <a:p>
            <a:r>
              <a:rPr lang="en-US" dirty="0" smtClean="0">
                <a:latin typeface="Segoe UI" panose="020B0502040204020203" pitchFamily="34" charset="0"/>
                <a:cs typeface="Segoe UI" panose="020B0502040204020203" pitchFamily="34" charset="0"/>
              </a:rPr>
              <a:t>      #Run </a:t>
            </a:r>
            <a:r>
              <a:rPr lang="en-US" dirty="0" smtClean="0"/>
              <a:t>any</a:t>
            </a:r>
            <a:r>
              <a:rPr lang="en-US" dirty="0" smtClean="0">
                <a:latin typeface="Segoe UI" panose="020B0502040204020203" pitchFamily="34" charset="0"/>
                <a:cs typeface="Segoe UI" panose="020B0502040204020203" pitchFamily="34" charset="0"/>
              </a:rPr>
              <a:t> command from a module not already loaded</a:t>
            </a:r>
          </a:p>
          <a:p>
            <a:r>
              <a:rPr lang="en-US" dirty="0" smtClean="0">
                <a:latin typeface="Segoe UI" panose="020B0502040204020203" pitchFamily="34" charset="0"/>
                <a:cs typeface="Segoe UI" panose="020B0502040204020203" pitchFamily="34" charset="0"/>
              </a:rPr>
              <a:t>      Get-Mailbox –Identity </a:t>
            </a:r>
            <a:r>
              <a:rPr lang="en-US" i="1" dirty="0" err="1" smtClean="0">
                <a:latin typeface="Segoe UI" panose="020B0502040204020203" pitchFamily="34" charset="0"/>
                <a:cs typeface="Segoe UI" panose="020B0502040204020203" pitchFamily="34" charset="0"/>
              </a:rPr>
              <a:t>mailboxname</a:t>
            </a:r>
            <a:endParaRPr lang="en-US" i="1" dirty="0" smtClean="0">
              <a:latin typeface="Segoe UI" panose="020B0502040204020203" pitchFamily="34" charset="0"/>
              <a:cs typeface="Segoe UI" panose="020B0502040204020203" pitchFamily="34" charset="0"/>
            </a:endParaRP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#Get the command</a:t>
            </a:r>
          </a:p>
          <a:p>
            <a:r>
              <a:rPr lang="en-US" dirty="0" smtClean="0">
                <a:latin typeface="Segoe UI" panose="020B0502040204020203" pitchFamily="34" charset="0"/>
                <a:cs typeface="Segoe UI" panose="020B0502040204020203" pitchFamily="34" charset="0"/>
              </a:rPr>
              <a:t>      Get-Command Get-Mailbox</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#Get help for the command</a:t>
            </a:r>
          </a:p>
          <a:p>
            <a:r>
              <a:rPr lang="en-US" dirty="0" smtClean="0">
                <a:latin typeface="Segoe UI" panose="020B0502040204020203" pitchFamily="34" charset="0"/>
                <a:cs typeface="Segoe UI" panose="020B0502040204020203" pitchFamily="34" charset="0"/>
              </a:rPr>
              <a:t>      Get-Help Get-Mailbox</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  Get-Command commands that include a wildcard character (*) are considered</a:t>
            </a:r>
          </a:p>
          <a:p>
            <a:r>
              <a:rPr lang="en-US" dirty="0" smtClean="0">
                <a:latin typeface="Segoe UI" panose="020B0502040204020203" pitchFamily="34" charset="0"/>
                <a:cs typeface="Segoe UI" panose="020B0502040204020203" pitchFamily="34" charset="0"/>
              </a:rPr>
              <a:t>  to be discovery, not use, and do not import any modules.</a:t>
            </a:r>
          </a:p>
          <a:p>
            <a:endParaRPr lang="en-US" dirty="0" smtClean="0">
              <a:latin typeface="Segoe UI" panose="020B0502040204020203" pitchFamily="34" charset="0"/>
              <a:cs typeface="Segoe UI" panose="020B0502040204020203" pitchFamily="34" charset="0"/>
            </a:endParaRPr>
          </a:p>
          <a:p>
            <a:r>
              <a:rPr lang="en-AU" sz="1200" kern="1200" dirty="0" smtClean="0">
                <a:solidFill>
                  <a:schemeClr val="tx1"/>
                </a:solidFill>
                <a:effectLst/>
                <a:latin typeface="Segoe UI Light"/>
                <a:ea typeface="+mn-ea"/>
                <a:cs typeface="+mn-cs"/>
              </a:rPr>
              <a:t>$</a:t>
            </a:r>
            <a:r>
              <a:rPr lang="en-AU" sz="1200" kern="1200" dirty="0" err="1" smtClean="0">
                <a:solidFill>
                  <a:schemeClr val="tx1"/>
                </a:solidFill>
                <a:effectLst/>
                <a:latin typeface="Segoe UI Light"/>
                <a:ea typeface="+mn-ea"/>
                <a:cs typeface="+mn-cs"/>
              </a:rPr>
              <a:t>PSModuleAutoloadingPreference</a:t>
            </a:r>
            <a:endParaRPr lang="en-AU" sz="1200" kern="1200" dirty="0" smtClean="0">
              <a:solidFill>
                <a:schemeClr val="tx1"/>
              </a:solidFill>
              <a:effectLst/>
              <a:latin typeface="Segoe UI Light"/>
              <a:ea typeface="+mn-ea"/>
              <a:cs typeface="+mn-cs"/>
            </a:endParaRPr>
          </a:p>
          <a:p>
            <a:r>
              <a:rPr lang="en-AU" sz="1200" kern="1200" dirty="0" smtClean="0">
                <a:solidFill>
                  <a:schemeClr val="tx1"/>
                </a:solidFill>
                <a:effectLst/>
                <a:latin typeface="Segoe UI Light"/>
                <a:ea typeface="+mn-ea"/>
                <a:cs typeface="+mn-cs"/>
              </a:rPr>
              <a:t>------------------------------</a:t>
            </a:r>
          </a:p>
          <a:p>
            <a:r>
              <a:rPr lang="en-AU" sz="1200" kern="1200" dirty="0" smtClean="0">
                <a:solidFill>
                  <a:schemeClr val="tx1"/>
                </a:solidFill>
                <a:effectLst/>
                <a:latin typeface="Segoe UI Light"/>
                <a:ea typeface="+mn-ea"/>
                <a:cs typeface="+mn-cs"/>
              </a:rPr>
              <a:t>      Enables and disables automatic importing of modules in the session. </a:t>
            </a:r>
          </a:p>
          <a:p>
            <a:r>
              <a:rPr lang="en-AU" sz="1200" kern="1200" dirty="0" smtClean="0">
                <a:solidFill>
                  <a:schemeClr val="tx1"/>
                </a:solidFill>
                <a:effectLst/>
                <a:latin typeface="Segoe UI Light"/>
                <a:ea typeface="+mn-ea"/>
                <a:cs typeface="+mn-cs"/>
              </a:rPr>
              <a:t>      "All" is the default. Regardless of the value of this variable, you</a:t>
            </a:r>
          </a:p>
          <a:p>
            <a:r>
              <a:rPr lang="en-AU" sz="1200" kern="1200" dirty="0" smtClean="0">
                <a:solidFill>
                  <a:schemeClr val="tx1"/>
                </a:solidFill>
                <a:effectLst/>
                <a:latin typeface="Segoe UI Light"/>
                <a:ea typeface="+mn-ea"/>
                <a:cs typeface="+mn-cs"/>
              </a:rPr>
              <a:t>      can use the Import-Module </a:t>
            </a:r>
            <a:r>
              <a:rPr lang="en-AU" sz="1200" kern="1200" dirty="0" err="1" smtClean="0">
                <a:solidFill>
                  <a:schemeClr val="tx1"/>
                </a:solidFill>
                <a:effectLst/>
                <a:latin typeface="Segoe UI Light"/>
                <a:ea typeface="+mn-ea"/>
                <a:cs typeface="+mn-cs"/>
              </a:rPr>
              <a:t>cmdlet</a:t>
            </a:r>
            <a:r>
              <a:rPr lang="en-AU" sz="1200" kern="1200" dirty="0" smtClean="0">
                <a:solidFill>
                  <a:schemeClr val="tx1"/>
                </a:solidFill>
                <a:effectLst/>
                <a:latin typeface="Segoe UI Light"/>
                <a:ea typeface="+mn-ea"/>
                <a:cs typeface="+mn-cs"/>
              </a:rPr>
              <a:t> to import a module.</a:t>
            </a:r>
          </a:p>
          <a:p>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Valid values are:</a:t>
            </a:r>
          </a:p>
          <a:p>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All    Modules are imported automatically on first-use. To import a</a:t>
            </a:r>
          </a:p>
          <a:p>
            <a:r>
              <a:rPr lang="en-AU" sz="1200" kern="1200" dirty="0" smtClean="0">
                <a:solidFill>
                  <a:schemeClr val="tx1"/>
                </a:solidFill>
                <a:effectLst/>
                <a:latin typeface="Segoe UI Light"/>
                <a:ea typeface="+mn-ea"/>
                <a:cs typeface="+mn-cs"/>
              </a:rPr>
              <a:t>               module, get (Get-Command) or use any command in the module. </a:t>
            </a:r>
          </a:p>
          <a:p>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a:t>
            </a:r>
            <a:r>
              <a:rPr lang="en-AU" sz="1200" kern="1200" dirty="0" err="1" smtClean="0">
                <a:solidFill>
                  <a:schemeClr val="tx1"/>
                </a:solidFill>
                <a:effectLst/>
                <a:latin typeface="Segoe UI Light"/>
                <a:ea typeface="+mn-ea"/>
                <a:cs typeface="+mn-cs"/>
              </a:rPr>
              <a:t>ModuleQualified</a:t>
            </a:r>
            <a:endParaRPr lang="en-AU" sz="1200" kern="1200" dirty="0" smtClean="0">
              <a:solidFill>
                <a:schemeClr val="tx1"/>
              </a:solidFill>
              <a:effectLst/>
              <a:latin typeface="Segoe UI Light"/>
              <a:ea typeface="+mn-ea"/>
              <a:cs typeface="+mn-cs"/>
            </a:endParaRPr>
          </a:p>
          <a:p>
            <a:r>
              <a:rPr lang="en-AU" sz="1200" kern="1200" dirty="0" smtClean="0">
                <a:solidFill>
                  <a:schemeClr val="tx1"/>
                </a:solidFill>
                <a:effectLst/>
                <a:latin typeface="Segoe UI Light"/>
                <a:ea typeface="+mn-ea"/>
                <a:cs typeface="+mn-cs"/>
              </a:rPr>
              <a:t>               Modules are imported automatically only when a user uses the</a:t>
            </a:r>
          </a:p>
          <a:p>
            <a:r>
              <a:rPr lang="en-AU" sz="1200" kern="1200" dirty="0" smtClean="0">
                <a:solidFill>
                  <a:schemeClr val="tx1"/>
                </a:solidFill>
                <a:effectLst/>
                <a:latin typeface="Segoe UI Light"/>
                <a:ea typeface="+mn-ea"/>
                <a:cs typeface="+mn-cs"/>
              </a:rPr>
              <a:t>               module-qualified name of a command in the module. For example,</a:t>
            </a:r>
          </a:p>
          <a:p>
            <a:r>
              <a:rPr lang="en-AU" sz="1200" kern="1200" dirty="0" smtClean="0">
                <a:solidFill>
                  <a:schemeClr val="tx1"/>
                </a:solidFill>
                <a:effectLst/>
                <a:latin typeface="Segoe UI Light"/>
                <a:ea typeface="+mn-ea"/>
                <a:cs typeface="+mn-cs"/>
              </a:rPr>
              <a:t>               if the user types "</a:t>
            </a:r>
            <a:r>
              <a:rPr lang="en-AU" sz="1200" kern="1200" dirty="0" err="1" smtClean="0">
                <a:solidFill>
                  <a:schemeClr val="tx1"/>
                </a:solidFill>
                <a:effectLst/>
                <a:latin typeface="Segoe UI Light"/>
                <a:ea typeface="+mn-ea"/>
                <a:cs typeface="+mn-cs"/>
              </a:rPr>
              <a:t>MyModule</a:t>
            </a:r>
            <a:r>
              <a:rPr lang="en-AU" sz="1200" kern="1200" dirty="0" smtClean="0">
                <a:solidFill>
                  <a:schemeClr val="tx1"/>
                </a:solidFill>
                <a:effectLst/>
                <a:latin typeface="Segoe UI Light"/>
                <a:ea typeface="+mn-ea"/>
                <a:cs typeface="+mn-cs"/>
              </a:rPr>
              <a:t>\</a:t>
            </a:r>
            <a:r>
              <a:rPr lang="en-AU" sz="1200" kern="1200" dirty="0" err="1" smtClean="0">
                <a:solidFill>
                  <a:schemeClr val="tx1"/>
                </a:solidFill>
                <a:effectLst/>
                <a:latin typeface="Segoe UI Light"/>
                <a:ea typeface="+mn-ea"/>
                <a:cs typeface="+mn-cs"/>
              </a:rPr>
              <a:t>MyCommand</a:t>
            </a:r>
            <a:r>
              <a:rPr lang="en-AU" sz="1200" kern="1200" dirty="0" smtClean="0">
                <a:solidFill>
                  <a:schemeClr val="tx1"/>
                </a:solidFill>
                <a:effectLst/>
                <a:latin typeface="Segoe UI Light"/>
                <a:ea typeface="+mn-ea"/>
                <a:cs typeface="+mn-cs"/>
              </a:rPr>
              <a:t>", Windows PowerShell</a:t>
            </a:r>
          </a:p>
          <a:p>
            <a:r>
              <a:rPr lang="en-AU" sz="1200" kern="1200" dirty="0" smtClean="0">
                <a:solidFill>
                  <a:schemeClr val="tx1"/>
                </a:solidFill>
                <a:effectLst/>
                <a:latin typeface="Segoe UI Light"/>
                <a:ea typeface="+mn-ea"/>
                <a:cs typeface="+mn-cs"/>
              </a:rPr>
              <a:t>               imports the </a:t>
            </a:r>
            <a:r>
              <a:rPr lang="en-AU" sz="1200" kern="1200" dirty="0" err="1" smtClean="0">
                <a:solidFill>
                  <a:schemeClr val="tx1"/>
                </a:solidFill>
                <a:effectLst/>
                <a:latin typeface="Segoe UI Light"/>
                <a:ea typeface="+mn-ea"/>
                <a:cs typeface="+mn-cs"/>
              </a:rPr>
              <a:t>MyModule</a:t>
            </a:r>
            <a:r>
              <a:rPr lang="en-AU" sz="1200" kern="1200" dirty="0" smtClean="0">
                <a:solidFill>
                  <a:schemeClr val="tx1"/>
                </a:solidFill>
                <a:effectLst/>
                <a:latin typeface="Segoe UI Light"/>
                <a:ea typeface="+mn-ea"/>
                <a:cs typeface="+mn-cs"/>
              </a:rPr>
              <a:t> module.</a:t>
            </a:r>
          </a:p>
          <a:p>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None   Automatic importing of modules is disabled in the session. To</a:t>
            </a:r>
          </a:p>
          <a:p>
            <a:r>
              <a:rPr lang="en-AU" sz="1200" kern="1200" dirty="0" smtClean="0">
                <a:solidFill>
                  <a:schemeClr val="tx1"/>
                </a:solidFill>
                <a:effectLst/>
                <a:latin typeface="Segoe UI Light"/>
                <a:ea typeface="+mn-ea"/>
                <a:cs typeface="+mn-cs"/>
              </a:rPr>
              <a:t>               import a module, use the Import-Module </a:t>
            </a:r>
            <a:r>
              <a:rPr lang="en-AU" sz="1200" kern="1200" dirty="0" err="1" smtClean="0">
                <a:solidFill>
                  <a:schemeClr val="tx1"/>
                </a:solidFill>
                <a:effectLst/>
                <a:latin typeface="Segoe UI Light"/>
                <a:ea typeface="+mn-ea"/>
                <a:cs typeface="+mn-cs"/>
              </a:rPr>
              <a:t>cmdlet</a:t>
            </a:r>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a:t>
            </a:r>
          </a:p>
          <a:p>
            <a:r>
              <a:rPr lang="en-AU" sz="1200" kern="1200" dirty="0" smtClean="0">
                <a:solidFill>
                  <a:schemeClr val="tx1"/>
                </a:solidFill>
                <a:effectLst/>
                <a:latin typeface="Segoe UI Light"/>
                <a:ea typeface="+mn-ea"/>
                <a:cs typeface="+mn-cs"/>
              </a:rPr>
              <a:t>      For more information about automatic importing of modules, see </a:t>
            </a:r>
            <a:r>
              <a:rPr lang="en-AU" sz="1200" kern="1200" dirty="0" err="1" smtClean="0">
                <a:solidFill>
                  <a:schemeClr val="tx1"/>
                </a:solidFill>
                <a:effectLst/>
                <a:latin typeface="Segoe UI Light"/>
                <a:ea typeface="+mn-ea"/>
                <a:cs typeface="+mn-cs"/>
              </a:rPr>
              <a:t>about_Modules</a:t>
            </a:r>
            <a:endParaRPr lang="en-AU" sz="1200" kern="1200" dirty="0" smtClean="0">
              <a:solidFill>
                <a:schemeClr val="tx1"/>
              </a:solidFill>
              <a:effectLst/>
              <a:latin typeface="Segoe UI Light"/>
              <a:ea typeface="+mn-ea"/>
              <a:cs typeface="+mn-cs"/>
            </a:endParaRPr>
          </a:p>
          <a:p>
            <a:r>
              <a:rPr lang="en-AU" sz="1200" kern="1200" dirty="0" smtClean="0">
                <a:solidFill>
                  <a:schemeClr val="tx1"/>
                </a:solidFill>
                <a:effectLst/>
                <a:latin typeface="Segoe UI Light"/>
                <a:ea typeface="+mn-ea"/>
                <a:cs typeface="+mn-cs"/>
              </a:rPr>
              <a:t>      (</a:t>
            </a:r>
            <a:r>
              <a:rPr lang="en-AU" sz="1200" u="sng" kern="1200" dirty="0" smtClean="0">
                <a:solidFill>
                  <a:schemeClr val="tx1"/>
                </a:solidFill>
                <a:effectLst/>
                <a:latin typeface="Segoe UI Light"/>
                <a:ea typeface="+mn-ea"/>
                <a:cs typeface="+mn-cs"/>
                <a:hlinkClick r:id="rId3"/>
              </a:rPr>
              <a:t>http://go.microsoft.com/fwlink/?LinkID=144311</a:t>
            </a:r>
            <a:r>
              <a:rPr lang="en-AU" sz="1200" kern="1200" dirty="0" smtClean="0">
                <a:solidFill>
                  <a:schemeClr val="tx1"/>
                </a:solidFill>
                <a:effectLst/>
                <a:latin typeface="Segoe UI Light"/>
                <a:ea typeface="+mn-ea"/>
                <a:cs typeface="+mn-cs"/>
              </a:rPr>
              <a:t>).</a:t>
            </a:r>
          </a:p>
          <a:p>
            <a:endParaRPr lang="en-US" dirty="0" smtClean="0">
              <a:latin typeface="Segoe UI" panose="020B0502040204020203" pitchFamily="34" charset="0"/>
              <a:cs typeface="Segoe UI" panose="020B0502040204020203" pitchFamily="34" charset="0"/>
            </a:endParaRPr>
          </a:p>
          <a:p>
            <a:pPr>
              <a:defRPr/>
            </a:pPr>
            <a:endParaRPr lang="en-US" dirty="0" smtClean="0">
              <a:latin typeface="Segoe UI" panose="020B0502040204020203" pitchFamily="34" charset="0"/>
              <a:cs typeface="Segoe UI" panose="020B0502040204020203" pitchFamily="34" charset="0"/>
            </a:endParaRPr>
          </a:p>
          <a:p>
            <a:pPr>
              <a:defRPr/>
            </a:pPr>
            <a:endParaRPr lang="en-US" dirty="0">
              <a:latin typeface="Segoe UI" panose="020B0502040204020203" pitchFamily="34" charset="0"/>
              <a:cs typeface="Segoe UI" panose="020B0502040204020203" pitchFamily="34" charset="0"/>
            </a:endParaRPr>
          </a:p>
          <a:p>
            <a:pPr>
              <a:defRPr/>
            </a:pPr>
            <a:endParaRPr lang="en-US" dirty="0" smtClean="0">
              <a:latin typeface="Segoe UI" panose="020B0502040204020203" pitchFamily="34" charset="0"/>
              <a:cs typeface="Segoe UI" panose="020B0502040204020203" pitchFamily="34" charset="0"/>
            </a:endParaRPr>
          </a:p>
          <a:p>
            <a:pPr>
              <a:defRPr/>
            </a:pPr>
            <a:endParaRPr lang="en-US" dirty="0">
              <a:latin typeface="Segoe UI" panose="020B0502040204020203" pitchFamily="34" charset="0"/>
              <a:cs typeface="Segoe UI" panose="020B0502040204020203" pitchFamily="34" charset="0"/>
            </a:endParaRPr>
          </a:p>
          <a:p>
            <a:pPr>
              <a:defRPr/>
            </a:pPr>
            <a:endParaRPr lang="en-US" dirty="0" smtClean="0">
              <a:latin typeface="Segoe UI" panose="020B0502040204020203" pitchFamily="34" charset="0"/>
              <a:cs typeface="Segoe UI" panose="020B0502040204020203" pitchFamily="34" charset="0"/>
            </a:endParaRPr>
          </a:p>
          <a:p>
            <a:pPr marL="174708" indent="-174708" defTabSz="931774">
              <a:buFont typeface="Arial" pitchFamily="34" charset="0"/>
              <a:buChar char="•"/>
              <a:defRPr/>
            </a:pPr>
            <a:endParaRPr lang="en-US" dirty="0" smtClean="0">
              <a:latin typeface="Segoe UI" panose="020B0502040204020203" pitchFamily="34" charset="0"/>
              <a:cs typeface="Segoe UI" panose="020B0502040204020203" pitchFamily="34" charset="0"/>
            </a:endParaRPr>
          </a:p>
          <a:p>
            <a:pPr marL="174708" indent="-174708" defTabSz="931774">
              <a:buFont typeface="Arial" pitchFamily="34" charset="0"/>
              <a:buChar char="•"/>
              <a:defRPr/>
            </a:pPr>
            <a:endParaRPr lang="en-US" dirty="0" smtClean="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latin typeface="Segoe UI" panose="020B0502040204020203" pitchFamily="34" charset="0"/>
                <a:cs typeface="Segoe UI" panose="020B0502040204020203" pitchFamily="34" charset="0"/>
              </a:rPr>
              <a:pPr/>
              <a:t>591</a:t>
            </a:fld>
            <a:endParaRPr lang="en-US" dirty="0">
              <a:latin typeface="Segoe UI" panose="020B0502040204020203" pitchFamily="34" charset="0"/>
              <a:cs typeface="Segoe UI" panose="020B0502040204020203" pitchFamily="34" charset="0"/>
            </a:endParaRPr>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smtClean="0">
                <a:latin typeface="Segoe UI" panose="020B0502040204020203" pitchFamily="34" charset="0"/>
                <a:cs typeface="Segoe UI" panose="020B0502040204020203" pitchFamily="34" charset="0"/>
              </a:rPr>
              <a:t>© 2013 Microsoft Corporation    	Microsoft Confidential</a:t>
            </a:r>
            <a:endParaRPr lang="en-US" sz="11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0250766"/>
      </p:ext>
    </p:extLst>
  </p:cSld>
  <p:clrMapOvr>
    <a:masterClrMapping/>
  </p:clrMapOvr>
</p:notes>
</file>

<file path=ppt/notesSlides/notesSlide5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39753956"/>
      </p:ext>
    </p:extLst>
  </p:cSld>
  <p:clrMapOvr>
    <a:masterClrMapping/>
  </p:clrMapOvr>
</p:notes>
</file>

<file path=ppt/notesSlides/notesSlide5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0475" y="150813"/>
            <a:ext cx="4337050" cy="2439987"/>
          </a:xfrm>
        </p:spPr>
      </p:sp>
      <p:sp>
        <p:nvSpPr>
          <p:cNvPr id="3" name="Notes Placeholder 2"/>
          <p:cNvSpPr>
            <a:spLocks noGrp="1"/>
          </p:cNvSpPr>
          <p:nvPr>
            <p:ph type="body" idx="1"/>
          </p:nvPr>
        </p:nvSpPr>
        <p:spPr/>
        <p:txBody>
          <a:bodyPr>
            <a:normAutofit/>
          </a:bodyPr>
          <a:lstStyle/>
          <a:p>
            <a:r>
              <a:rPr lang="en-US" dirty="0" smtClean="0">
                <a:latin typeface="Segoe UI" panose="020B0502040204020203" pitchFamily="34" charset="0"/>
                <a:cs typeface="Segoe UI" panose="020B0502040204020203" pitchFamily="34" charset="0"/>
              </a:rPr>
              <a:t>The Get-Command cmdlet gets all commands that are installed on the computer, including </a:t>
            </a:r>
            <a:r>
              <a:rPr lang="en-US" dirty="0" err="1" smtClean="0">
                <a:latin typeface="Segoe UI" panose="020B0502040204020203" pitchFamily="34" charset="0"/>
                <a:cs typeface="Segoe UI" panose="020B0502040204020203" pitchFamily="34" charset="0"/>
              </a:rPr>
              <a:t>cmdlets</a:t>
            </a:r>
            <a:r>
              <a:rPr lang="en-US" dirty="0" smtClean="0">
                <a:latin typeface="Segoe UI" panose="020B0502040204020203" pitchFamily="34" charset="0"/>
                <a:cs typeface="Segoe UI" panose="020B0502040204020203" pitchFamily="34" charset="0"/>
              </a:rPr>
              <a:t>, aliases, functions, workflows, filters, scripts, and applications. Get-Command gets the commands from Windows PowerShell modules and snap-ins installed on the computer and commands that were imported from other sessions. To get only commands that have been imported into the current session, use the </a:t>
            </a:r>
            <a:r>
              <a:rPr lang="en-US" dirty="0" err="1" smtClean="0">
                <a:latin typeface="Segoe UI" panose="020B0502040204020203" pitchFamily="34" charset="0"/>
                <a:cs typeface="Segoe UI" panose="020B0502040204020203" pitchFamily="34" charset="0"/>
              </a:rPr>
              <a:t>ListImported</a:t>
            </a:r>
            <a:r>
              <a:rPr lang="en-US" dirty="0" smtClean="0">
                <a:latin typeface="Segoe UI" panose="020B0502040204020203" pitchFamily="34" charset="0"/>
                <a:cs typeface="Segoe UI" panose="020B0502040204020203" pitchFamily="34" charset="0"/>
              </a:rPr>
              <a:t> parameter.</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Without parameters, "Get-Command" gets all of the </a:t>
            </a:r>
            <a:r>
              <a:rPr lang="en-US" dirty="0" err="1" smtClean="0">
                <a:latin typeface="Segoe UI" panose="020B0502040204020203" pitchFamily="34" charset="0"/>
                <a:cs typeface="Segoe UI" panose="020B0502040204020203" pitchFamily="34" charset="0"/>
              </a:rPr>
              <a:t>cmdlets</a:t>
            </a:r>
            <a:r>
              <a:rPr lang="en-US" dirty="0" smtClean="0">
                <a:latin typeface="Segoe UI" panose="020B0502040204020203" pitchFamily="34" charset="0"/>
                <a:cs typeface="Segoe UI" panose="020B0502040204020203" pitchFamily="34" charset="0"/>
              </a:rPr>
              <a:t>, functions, workflows and aliases installed on the computer. "Get-Command *" gets all types of commands that are available in the Windows PowerShell session, including all of the non-Windows-PowerShell files in the Path environment variable ($</a:t>
            </a:r>
            <a:r>
              <a:rPr lang="en-US" dirty="0" err="1" smtClean="0">
                <a:latin typeface="Segoe UI" panose="020B0502040204020203" pitchFamily="34" charset="0"/>
                <a:cs typeface="Segoe UI" panose="020B0502040204020203" pitchFamily="34" charset="0"/>
              </a:rPr>
              <a:t>env:path</a:t>
            </a:r>
            <a:r>
              <a:rPr lang="en-US" dirty="0" smtClean="0">
                <a:latin typeface="Segoe UI" panose="020B0502040204020203" pitchFamily="34" charset="0"/>
                <a:cs typeface="Segoe UI" panose="020B0502040204020203" pitchFamily="34" charset="0"/>
              </a:rPr>
              <a:t>), which it lists in</a:t>
            </a:r>
          </a:p>
          <a:p>
            <a:r>
              <a:rPr lang="en-US" dirty="0" smtClean="0">
                <a:latin typeface="Segoe UI" panose="020B0502040204020203" pitchFamily="34" charset="0"/>
                <a:cs typeface="Segoe UI" panose="020B0502040204020203" pitchFamily="34" charset="0"/>
              </a:rPr>
              <a:t>the "Application" command type.</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A Get-Command command that uses the exact name of the command (without wildcard characters) automatically imports the module that contains the command so you can use the command immediately. To enable, disable, and configure automatic importing of modules, use the $</a:t>
            </a:r>
            <a:r>
              <a:rPr lang="en-US" dirty="0" err="1" smtClean="0">
                <a:latin typeface="Segoe UI" panose="020B0502040204020203" pitchFamily="34" charset="0"/>
                <a:cs typeface="Segoe UI" panose="020B0502040204020203" pitchFamily="34" charset="0"/>
              </a:rPr>
              <a:t>PSModuleAutoLoadingPreference</a:t>
            </a:r>
            <a:r>
              <a:rPr lang="en-US" dirty="0" smtClean="0">
                <a:latin typeface="Segoe UI" panose="020B0502040204020203" pitchFamily="34" charset="0"/>
                <a:cs typeface="Segoe UI" panose="020B0502040204020203" pitchFamily="34" charset="0"/>
              </a:rPr>
              <a:t> preference variable. For more </a:t>
            </a:r>
            <a:r>
              <a:rPr lang="en-US" dirty="0" err="1" smtClean="0">
                <a:latin typeface="Segoe UI" panose="020B0502040204020203" pitchFamily="34" charset="0"/>
                <a:cs typeface="Segoe UI" panose="020B0502040204020203" pitchFamily="34" charset="0"/>
              </a:rPr>
              <a:t>information,see</a:t>
            </a:r>
            <a:r>
              <a:rPr lang="en-US" dirty="0" smtClean="0">
                <a:latin typeface="Segoe UI" panose="020B0502040204020203" pitchFamily="34" charset="0"/>
                <a:cs typeface="Segoe UI" panose="020B0502040204020203" pitchFamily="34" charset="0"/>
              </a:rPr>
              <a:t> </a:t>
            </a:r>
            <a:r>
              <a:rPr lang="en-US" dirty="0" err="1" smtClean="0">
                <a:latin typeface="Segoe UI" panose="020B0502040204020203" pitchFamily="34" charset="0"/>
                <a:cs typeface="Segoe UI" panose="020B0502040204020203" pitchFamily="34" charset="0"/>
              </a:rPr>
              <a:t>about_Preference_Variables</a:t>
            </a:r>
            <a:r>
              <a:rPr lang="en-US" dirty="0" smtClean="0">
                <a:latin typeface="Segoe UI" panose="020B0502040204020203" pitchFamily="34" charset="0"/>
                <a:cs typeface="Segoe UI" panose="020B0502040204020203" pitchFamily="34" charset="0"/>
              </a:rPr>
              <a:t> (http://go.microsoft.com/fwlink/?LinkID=113248).</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Beginning in Windows PowerShell 3.0, the Get-Command output features the new Capability property of commands, which reflects what the command can do, as compared to the </a:t>
            </a:r>
            <a:r>
              <a:rPr lang="en-US" dirty="0" err="1" smtClean="0">
                <a:latin typeface="Segoe UI" panose="020B0502040204020203" pitchFamily="34" charset="0"/>
                <a:cs typeface="Segoe UI" panose="020B0502040204020203" pitchFamily="34" charset="0"/>
              </a:rPr>
              <a:t>CommandType</a:t>
            </a:r>
            <a:r>
              <a:rPr lang="en-US" dirty="0" smtClean="0">
                <a:latin typeface="Segoe UI" panose="020B0502040204020203" pitchFamily="34" charset="0"/>
                <a:cs typeface="Segoe UI" panose="020B0502040204020203" pitchFamily="34" charset="0"/>
              </a:rPr>
              <a:t> property, which tells what the command is.</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Get-Command gets its data directly from the command code, unlike Get-Help, which gets its information from help topics.</a:t>
            </a:r>
          </a:p>
          <a:p>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NOTE: In Windows PowerShell 2.0, Get-Command gets only commands in current session. It does not get commands from modules that are installed, but not imported. To limit Get-Command in Windows PowerShell 3.0 and later to commands in the current session, use the </a:t>
            </a:r>
            <a:r>
              <a:rPr lang="en-US" dirty="0" err="1" smtClean="0">
                <a:latin typeface="Segoe UI" panose="020B0502040204020203" pitchFamily="34" charset="0"/>
                <a:cs typeface="Segoe UI" panose="020B0502040204020203" pitchFamily="34" charset="0"/>
              </a:rPr>
              <a:t>ListImported</a:t>
            </a:r>
            <a:r>
              <a:rPr lang="en-US" dirty="0" smtClean="0">
                <a:latin typeface="Segoe UI" panose="020B0502040204020203" pitchFamily="34" charset="0"/>
                <a:cs typeface="Segoe UI" panose="020B0502040204020203" pitchFamily="34" charset="0"/>
              </a:rPr>
              <a:t> parameter.</a:t>
            </a: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a:xfrm>
            <a:off x="5257800" y="8829967"/>
            <a:ext cx="1750978" cy="464820"/>
          </a:xfrm>
          <a:prstGeom prst="rect">
            <a:avLst/>
          </a:prstGeom>
        </p:spPr>
        <p:txBody>
          <a:bodyPr/>
          <a:lstStyle/>
          <a:p>
            <a:fld id="{89920E16-7E2D-4061-8759-5F8497A7A433}" type="slidenum">
              <a:rPr lang="en-US" smtClean="0"/>
              <a:pPr/>
              <a:t>593</a:t>
            </a:fld>
            <a:endParaRPr lang="en-US" dirty="0"/>
          </a:p>
        </p:txBody>
      </p:sp>
      <p:sp>
        <p:nvSpPr>
          <p:cNvPr id="5" name="Footer Placeholder 4"/>
          <p:cNvSpPr>
            <a:spLocks noGrp="1"/>
          </p:cNvSpPr>
          <p:nvPr>
            <p:ph type="ftr" sz="quarter" idx="11"/>
          </p:nvPr>
        </p:nvSpPr>
        <p:spPr>
          <a:xfrm>
            <a:off x="0" y="8915400"/>
            <a:ext cx="4572000" cy="314033"/>
          </a:xfrm>
          <a:prstGeom prst="rect">
            <a:avLst/>
          </a:prstGeom>
        </p:spPr>
        <p:txBody>
          <a:bodyPr/>
          <a:lstStyle/>
          <a:p>
            <a:r>
              <a:rPr lang="en-US" sz="1100" dirty="0" smtClean="0">
                <a:latin typeface="Segoe" pitchFamily="34" charset="0"/>
              </a:rPr>
              <a:t>© 2013 Microsoft Corporation    	Microsoft Confidential</a:t>
            </a:r>
            <a:endParaRPr lang="en-US" sz="1100" dirty="0">
              <a:latin typeface="Segoe" pitchFamily="34" charset="0"/>
            </a:endParaRPr>
          </a:p>
        </p:txBody>
      </p:sp>
    </p:spTree>
    <p:extLst>
      <p:ext uri="{BB962C8B-B14F-4D97-AF65-F5344CB8AC3E}">
        <p14:creationId xmlns:p14="http://schemas.microsoft.com/office/powerpoint/2010/main" val="2909239127"/>
      </p:ext>
    </p:extLst>
  </p:cSld>
  <p:clrMapOvr>
    <a:masterClrMapping/>
  </p:clrMapOvr>
</p:notes>
</file>

<file path=ppt/notesSlides/notesSlide5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76890893"/>
      </p:ext>
    </p:extLst>
  </p:cSld>
  <p:clrMapOvr>
    <a:masterClrMapping/>
  </p:clrMapOvr>
</p:notes>
</file>

<file path=ppt/notesSlides/notesSlide5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Create a script-based module</a:t>
            </a:r>
          </a:p>
          <a:p>
            <a:pPr marL="171450" indent="-171450">
              <a:buFont typeface="Arial" panose="020B0604020202020204" pitchFamily="34" charset="0"/>
              <a:buChar char="•"/>
            </a:pPr>
            <a:r>
              <a:rPr lang="en-US" dirty="0" smtClean="0"/>
              <a:t>Use the Export-</a:t>
            </a:r>
            <a:r>
              <a:rPr lang="en-US" dirty="0" err="1" smtClean="0"/>
              <a:t>ModuleMember</a:t>
            </a:r>
            <a:r>
              <a:rPr lang="en-US" baseline="0" dirty="0" smtClean="0"/>
              <a:t> cmdlet to explicitly define which module components are available to a session after the module is imported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595</a:t>
            </a:fld>
            <a:endParaRPr lang="en-US"/>
          </a:p>
        </p:txBody>
      </p:sp>
    </p:spTree>
    <p:extLst>
      <p:ext uri="{BB962C8B-B14F-4D97-AF65-F5344CB8AC3E}">
        <p14:creationId xmlns:p14="http://schemas.microsoft.com/office/powerpoint/2010/main" val="2771395933"/>
      </p:ext>
    </p:extLst>
  </p:cSld>
  <p:clrMapOvr>
    <a:masterClrMapping/>
  </p:clrMapOvr>
</p:notes>
</file>

<file path=ppt/notesSlides/notesSlide5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5462" cy="2439987"/>
          </a:xfrm>
        </p:spPr>
      </p:sp>
      <p:sp>
        <p:nvSpPr>
          <p:cNvPr id="3" name="Notes Placeholder 2"/>
          <p:cNvSpPr>
            <a:spLocks noGrp="1"/>
          </p:cNvSpPr>
          <p:nvPr>
            <p:ph type="body" idx="1"/>
          </p:nvPr>
        </p:nvSpPr>
        <p:spPr>
          <a:xfrm>
            <a:off x="685800" y="3131840"/>
            <a:ext cx="5486400" cy="5859760"/>
          </a:xfrm>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Script Modules</a:t>
            </a:r>
            <a:br>
              <a:rPr lang="en-US" sz="1200" b="1" dirty="0" smtClean="0"/>
            </a:br>
            <a:r>
              <a:rPr lang="en-US" sz="1200" dirty="0" smtClean="0"/>
              <a:t>A script module is a file (.psm1) that contains any valid Windows PowerShell code. Script developers and administrators can use this type of module to create modules whose members include functions, variables, and more. </a:t>
            </a:r>
          </a:p>
          <a:p>
            <a:endParaRPr lang="en-US" dirty="0" smtClean="0"/>
          </a:p>
          <a:p>
            <a:r>
              <a:rPr lang="en-US" dirty="0" smtClean="0"/>
              <a:t>You can optionally use the Export-</a:t>
            </a:r>
            <a:r>
              <a:rPr lang="en-US" dirty="0" err="1" smtClean="0"/>
              <a:t>ModuleMember</a:t>
            </a:r>
            <a:r>
              <a:rPr lang="en-US" dirty="0" smtClean="0"/>
              <a:t> </a:t>
            </a:r>
            <a:r>
              <a:rPr lang="en-US" dirty="0" err="1" smtClean="0"/>
              <a:t>cmdlet</a:t>
            </a:r>
            <a:r>
              <a:rPr lang="en-US" dirty="0" smtClean="0"/>
              <a:t> to explicitly control what elements from the script module will be imported during an import-module or an auto import of the module</a:t>
            </a:r>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dirty="0"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596</a:t>
            </a:fld>
            <a:endParaRPr lang="en-US" dirty="0"/>
          </a:p>
        </p:txBody>
      </p:sp>
    </p:spTree>
    <p:extLst>
      <p:ext uri="{BB962C8B-B14F-4D97-AF65-F5344CB8AC3E}">
        <p14:creationId xmlns:p14="http://schemas.microsoft.com/office/powerpoint/2010/main" val="2080853550"/>
      </p:ext>
    </p:extLst>
  </p:cSld>
  <p:clrMapOvr>
    <a:masterClrMapping/>
  </p:clrMapOvr>
</p:notes>
</file>

<file path=ppt/notesSlides/notesSlide5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93024033"/>
      </p:ext>
    </p:extLst>
  </p:cSld>
  <p:clrMapOvr>
    <a:masterClrMapping/>
  </p:clrMapOvr>
</p:notes>
</file>

<file path=ppt/notesSlides/notesSlide5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a module manifest to enhance a</a:t>
            </a:r>
            <a:r>
              <a:rPr lang="en-US" baseline="0" dirty="0" smtClean="0"/>
              <a:t> module</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598</a:t>
            </a:fld>
            <a:endParaRPr lang="en-US"/>
          </a:p>
        </p:txBody>
      </p:sp>
    </p:spTree>
    <p:extLst>
      <p:ext uri="{BB962C8B-B14F-4D97-AF65-F5344CB8AC3E}">
        <p14:creationId xmlns:p14="http://schemas.microsoft.com/office/powerpoint/2010/main" val="1938428765"/>
      </p:ext>
    </p:extLst>
  </p:cSld>
  <p:clrMapOvr>
    <a:masterClrMapping/>
  </p:clrMapOvr>
</p:notes>
</file>

<file path=ppt/notesSlides/notesSlide5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5462" cy="2439987"/>
          </a:xfrm>
        </p:spPr>
      </p:sp>
      <p:sp>
        <p:nvSpPr>
          <p:cNvPr id="3" name="Notes Placeholder 2"/>
          <p:cNvSpPr>
            <a:spLocks noGrp="1"/>
          </p:cNvSpPr>
          <p:nvPr>
            <p:ph type="body" idx="1"/>
          </p:nvPr>
        </p:nvSpPr>
        <p:spPr>
          <a:xfrm>
            <a:off x="685800" y="3131840"/>
            <a:ext cx="5486400" cy="5859760"/>
          </a:xfrm>
        </p:spPr>
        <p:txBody>
          <a:bodyPr/>
          <a:lstStyle/>
          <a:p>
            <a:r>
              <a:rPr lang="en-US" b="1" dirty="0" smtClean="0"/>
              <a:t>Module Manifests</a:t>
            </a:r>
          </a:p>
          <a:p>
            <a:r>
              <a:rPr lang="en-US" dirty="0" smtClean="0"/>
              <a:t>A module manifest is a .psd1 file that contains a hash table. The keys and values in the hash table: </a:t>
            </a:r>
          </a:p>
          <a:p>
            <a:pPr marL="171450" indent="-171450">
              <a:buFont typeface="Arial" panose="020B0604020202020204" pitchFamily="34" charset="0"/>
              <a:buChar char="•"/>
            </a:pPr>
            <a:r>
              <a:rPr lang="en-US" dirty="0" smtClean="0"/>
              <a:t>Describe the contents and attributes of the module.</a:t>
            </a:r>
          </a:p>
          <a:p>
            <a:pPr marL="171450" indent="-171450">
              <a:buFont typeface="Arial" panose="020B0604020202020204" pitchFamily="34" charset="0"/>
              <a:buChar char="•"/>
            </a:pPr>
            <a:r>
              <a:rPr lang="en-US" dirty="0" smtClean="0"/>
              <a:t>Define the prerequisites.</a:t>
            </a:r>
          </a:p>
          <a:p>
            <a:pPr marL="171450" indent="-171450">
              <a:buFont typeface="Arial" panose="020B0604020202020204" pitchFamily="34" charset="0"/>
              <a:buChar char="•"/>
            </a:pPr>
            <a:r>
              <a:rPr lang="en-US" dirty="0" smtClean="0"/>
              <a:t>Determine how the components are processed.</a:t>
            </a:r>
          </a:p>
          <a:p>
            <a:pPr marL="171450" indent="-171450">
              <a:buFont typeface="Arial" panose="020B0604020202020204" pitchFamily="34" charset="0"/>
              <a:buChar char="•"/>
            </a:pPr>
            <a:endParaRPr lang="en-US" dirty="0" smtClean="0"/>
          </a:p>
          <a:p>
            <a:r>
              <a:rPr lang="en-US" dirty="0" smtClean="0"/>
              <a:t>Manifests are not required for a module. Modules can reference script files (.ps1), script module files (.psm1), manifest files (.psd1), formatting and type files (.ps1xml), </a:t>
            </a:r>
            <a:r>
              <a:rPr lang="en-US" dirty="0" err="1" smtClean="0"/>
              <a:t>cmdlet</a:t>
            </a:r>
            <a:r>
              <a:rPr lang="en-US" dirty="0" smtClean="0"/>
              <a:t> and provider assemblies (.</a:t>
            </a:r>
            <a:r>
              <a:rPr lang="en-US" dirty="0" err="1" smtClean="0"/>
              <a:t>dll</a:t>
            </a:r>
            <a:r>
              <a:rPr lang="en-US" dirty="0" smtClean="0"/>
              <a:t>), resource files, Help files, localization files, or any other type of file or resource that is bundled as part of the module. For an internationalized script, the module folder also contains a set of message catalog files. By adding a manifest file to the module folder, the multiple files can still be referenced as a single unit by referencing the manifest.</a:t>
            </a:r>
          </a:p>
          <a:p>
            <a:r>
              <a:rPr lang="en-US" dirty="0" smtClean="0"/>
              <a:t>The manifest itself describes the following categories of information:</a:t>
            </a:r>
          </a:p>
          <a:p>
            <a:endParaRPr lang="en-US" dirty="0" smtClean="0"/>
          </a:p>
          <a:p>
            <a:r>
              <a:rPr lang="en-US" dirty="0" smtClean="0"/>
              <a:t>Metadata about the module, such as the module version number, the author, and the description.</a:t>
            </a:r>
            <a:br>
              <a:rPr lang="en-US" dirty="0" smtClean="0"/>
            </a:br>
            <a:r>
              <a:rPr lang="en-US" dirty="0" smtClean="0"/>
              <a:t>Prerequisites needed to import the module, such as the Windows PowerShell version, the common language runtime (</a:t>
            </a:r>
            <a:r>
              <a:rPr lang="en-US" dirty="0" err="1" smtClean="0"/>
              <a:t>CLR</a:t>
            </a:r>
            <a:r>
              <a:rPr lang="en-US" dirty="0" smtClean="0"/>
              <a:t>) version, and the required modules.</a:t>
            </a:r>
            <a:br>
              <a:rPr lang="en-US" dirty="0" smtClean="0"/>
            </a:br>
            <a:endParaRPr lang="en-US" dirty="0" smtClean="0"/>
          </a:p>
          <a:p>
            <a:r>
              <a:rPr lang="en-US" dirty="0" smtClean="0"/>
              <a:t>Processing directives such as the scripts, formats, and types to process.</a:t>
            </a:r>
            <a:br>
              <a:rPr lang="en-US" dirty="0" smtClean="0"/>
            </a:br>
            <a:endParaRPr lang="en-US" dirty="0" smtClean="0"/>
          </a:p>
          <a:p>
            <a:r>
              <a:rPr lang="en-US" dirty="0" smtClean="0"/>
              <a:t>Restrictions on the members of the module to export, such as the aliases, functions, variables, and </a:t>
            </a:r>
            <a:r>
              <a:rPr lang="en-US" dirty="0" err="1" smtClean="0"/>
              <a:t>cmdlets</a:t>
            </a:r>
            <a:r>
              <a:rPr lang="en-US" dirty="0" smtClean="0"/>
              <a:t> to export.</a:t>
            </a:r>
            <a:br>
              <a:rPr lang="en-US" dirty="0" smtClean="0"/>
            </a:br>
            <a:endParaRPr lang="en-US" dirty="0" smtClean="0"/>
          </a:p>
          <a:p>
            <a:r>
              <a:rPr lang="en-US" dirty="0" smtClean="0"/>
              <a:t>For more information about manifests, see </a:t>
            </a:r>
            <a:r>
              <a:rPr lang="en-US" dirty="0" smtClean="0">
                <a:hlinkClick r:id="rId3"/>
              </a:rPr>
              <a:t>Module Manifests</a:t>
            </a:r>
            <a:r>
              <a:rPr lang="en-US" dirty="0" smtClean="0"/>
              <a:t>.</a:t>
            </a:r>
          </a:p>
          <a:p>
            <a:endParaRPr lang="en-US"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dirty="0" smtClean="0"/>
              <a:t>© 2013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599</a:t>
            </a:fld>
            <a:endParaRPr lang="en-US" dirty="0"/>
          </a:p>
        </p:txBody>
      </p:sp>
    </p:spTree>
    <p:extLst>
      <p:ext uri="{BB962C8B-B14F-4D97-AF65-F5344CB8AC3E}">
        <p14:creationId xmlns:p14="http://schemas.microsoft.com/office/powerpoint/2010/main" val="2305208911"/>
      </p:ext>
    </p:extLst>
  </p:cSld>
  <p:clrMapOvr>
    <a:masterClrMapping/>
  </p:clrMapOvr>
</p:notes>
</file>

<file path=ppt/notesSlides/notesSlide5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dirty="0" smtClean="0"/>
              <a:t>Understand in which scope modules are imported by default</a:t>
            </a:r>
          </a:p>
          <a:p>
            <a:pPr marL="171450" indent="-171450">
              <a:buFont typeface="Arial" panose="020B0604020202020204" pitchFamily="34" charset="0"/>
              <a:buChar char="•"/>
            </a:pPr>
            <a:r>
              <a:rPr lang="en-US" dirty="0" smtClean="0"/>
              <a:t>Know how to import a module so that it is available in a different</a:t>
            </a:r>
            <a:r>
              <a:rPr lang="en-US" baseline="0" dirty="0" smtClean="0"/>
              <a:t> scope</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600</a:t>
            </a:fld>
            <a:endParaRPr lang="en-US"/>
          </a:p>
        </p:txBody>
      </p:sp>
    </p:spTree>
    <p:extLst>
      <p:ext uri="{BB962C8B-B14F-4D97-AF65-F5344CB8AC3E}">
        <p14:creationId xmlns:p14="http://schemas.microsoft.com/office/powerpoint/2010/main" val="10129694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342383759"/>
      </p:ext>
    </p:extLst>
  </p:cSld>
  <p:clrMapOvr>
    <a:masterClrMapping/>
  </p:clrMapOvr>
</p:notes>
</file>

<file path=ppt/notesSlides/notesSlide5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2385861"/>
      </p:ext>
    </p:extLst>
  </p:cSld>
  <p:clrMapOvr>
    <a:masterClrMapping/>
  </p:clrMapOvr>
</p:notes>
</file>

<file path=ppt/notesSlides/notesSlide5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602</a:t>
            </a:fld>
            <a:endParaRPr lang="en-US"/>
          </a:p>
        </p:txBody>
      </p:sp>
    </p:spTree>
    <p:extLst>
      <p:ext uri="{BB962C8B-B14F-4D97-AF65-F5344CB8AC3E}">
        <p14:creationId xmlns:p14="http://schemas.microsoft.com/office/powerpoint/2010/main" val="436132518"/>
      </p:ext>
    </p:extLst>
  </p:cSld>
  <p:clrMapOvr>
    <a:masterClrMapping/>
  </p:clrMapOvr>
</p:notes>
</file>

<file path=ppt/notesSlides/notesSlide5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603</a:t>
            </a:fld>
            <a:endParaRPr lang="en-US"/>
          </a:p>
        </p:txBody>
      </p:sp>
    </p:spTree>
    <p:extLst>
      <p:ext uri="{BB962C8B-B14F-4D97-AF65-F5344CB8AC3E}">
        <p14:creationId xmlns:p14="http://schemas.microsoft.com/office/powerpoint/2010/main" val="777540220"/>
      </p:ext>
    </p:extLst>
  </p:cSld>
  <p:clrMapOvr>
    <a:masterClrMapping/>
  </p:clrMapOvr>
</p:notes>
</file>

<file path=ppt/notesSlides/notesSlide5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06AD222-6A7C-4CED-83E7-85C8A350F90D}" type="slidenum">
              <a:rPr lang="en-US" smtClean="0">
                <a:solidFill>
                  <a:prstClr val="black"/>
                </a:solidFill>
              </a:rPr>
              <a:pPr/>
              <a:t>604</a:t>
            </a:fld>
            <a:endParaRPr lang="en-US" dirty="0">
              <a:solidFill>
                <a:prstClr val="black"/>
              </a:solidFill>
            </a:endParaRPr>
          </a:p>
        </p:txBody>
      </p:sp>
    </p:spTree>
    <p:extLst>
      <p:ext uri="{BB962C8B-B14F-4D97-AF65-F5344CB8AC3E}">
        <p14:creationId xmlns:p14="http://schemas.microsoft.com/office/powerpoint/2010/main" val="1953795123"/>
      </p:ext>
    </p:extLst>
  </p:cSld>
  <p:clrMapOvr>
    <a:masterClrMapping/>
  </p:clrMapOvr>
</p:notes>
</file>

<file path=ppt/notesSlides/notesSlide5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06AD222-6A7C-4CED-83E7-85C8A350F90D}" type="slidenum">
              <a:rPr lang="en-US" smtClean="0">
                <a:solidFill>
                  <a:prstClr val="black"/>
                </a:solidFill>
              </a:rPr>
              <a:pPr/>
              <a:t>605</a:t>
            </a:fld>
            <a:endParaRPr lang="en-US" dirty="0">
              <a:solidFill>
                <a:prstClr val="black"/>
              </a:solidFill>
            </a:endParaRPr>
          </a:p>
        </p:txBody>
      </p:sp>
    </p:spTree>
    <p:extLst>
      <p:ext uri="{BB962C8B-B14F-4D97-AF65-F5344CB8AC3E}">
        <p14:creationId xmlns:p14="http://schemas.microsoft.com/office/powerpoint/2010/main" val="1224292280"/>
      </p:ext>
    </p:extLst>
  </p:cSld>
  <p:clrMapOvr>
    <a:masterClrMapping/>
  </p:clrMapOvr>
</p:notes>
</file>

<file path=ppt/notesSlides/notesSlide5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606</a:t>
            </a:fld>
            <a:endParaRPr lang="en-US">
              <a:solidFill>
                <a:prstClr val="black"/>
              </a:solidFill>
            </a:endParaRPr>
          </a:p>
        </p:txBody>
      </p:sp>
    </p:spTree>
    <p:extLst>
      <p:ext uri="{BB962C8B-B14F-4D97-AF65-F5344CB8AC3E}">
        <p14:creationId xmlns:p14="http://schemas.microsoft.com/office/powerpoint/2010/main" val="611138978"/>
      </p:ext>
    </p:extLst>
  </p:cSld>
  <p:clrMapOvr>
    <a:masterClrMapping/>
  </p:clrMapOvr>
</p:notes>
</file>

<file path=ppt/notesSlides/notesSlide5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15459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151659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24535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3913167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2299730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AU" dirty="0" smtClean="0"/>
              <a:t> </a:t>
            </a:r>
            <a:r>
              <a:rPr lang="en-AU" sz="1200" kern="1200" dirty="0" smtClean="0">
                <a:solidFill>
                  <a:schemeClr val="tx1"/>
                </a:solidFill>
                <a:latin typeface="Segoe UI Light"/>
                <a:ea typeface="+mn-ea"/>
                <a:cs typeface="+mn-cs"/>
              </a:rPr>
              <a:t>The syntax diagrams use the following symbols: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hyphen (-) indicates a parameter name. In a command, type the hyphen</a:t>
            </a:r>
          </a:p>
          <a:p>
            <a:r>
              <a:rPr lang="en-AU" sz="1200" kern="1200" dirty="0" smtClean="0">
                <a:solidFill>
                  <a:schemeClr val="tx1"/>
                </a:solidFill>
                <a:latin typeface="Segoe UI Light"/>
                <a:ea typeface="+mn-ea"/>
                <a:cs typeface="+mn-cs"/>
              </a:rPr>
              <a:t>       immediately before the parameter name with no intervening spaces, as</a:t>
            </a:r>
          </a:p>
          <a:p>
            <a:r>
              <a:rPr lang="en-AU" sz="1200" kern="1200" dirty="0" smtClean="0">
                <a:solidFill>
                  <a:schemeClr val="tx1"/>
                </a:solidFill>
                <a:latin typeface="Segoe UI Light"/>
                <a:ea typeface="+mn-ea"/>
                <a:cs typeface="+mn-cs"/>
              </a:rPr>
              <a:t>       shown in the syntax diagram.</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to use the Name parameter of New-Alias, type:</a:t>
            </a:r>
          </a:p>
          <a:p>
            <a:endParaRPr lang="en-AU" sz="1200" kern="1200" dirty="0" smtClean="0">
              <a:solidFill>
                <a:schemeClr val="tx1"/>
              </a:solidFill>
              <a:latin typeface="Segoe UI Light"/>
              <a:ea typeface="+mn-ea"/>
              <a:cs typeface="+mn-cs"/>
            </a:endParaRPr>
          </a:p>
          <a:p>
            <a:r>
              <a:rPr lang="en-AU" sz="1200" kern="1200" smtClean="0">
                <a:solidFill>
                  <a:schemeClr val="tx1"/>
                </a:solidFill>
                <a:latin typeface="Segoe UI Light"/>
                <a:ea typeface="+mn-ea"/>
                <a:cs typeface="+mn-cs"/>
              </a:rPr>
              <a:t>           </a:t>
            </a:r>
            <a:r>
              <a:rPr lang="en-AU" sz="1200" kern="1200" dirty="0" smtClean="0">
                <a:solidFill>
                  <a:schemeClr val="tx1"/>
                </a:solidFill>
                <a:latin typeface="Segoe UI Light"/>
                <a:ea typeface="+mn-ea"/>
                <a:cs typeface="+mn-cs"/>
              </a:rPr>
              <a:t>-Name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Angle brackets (&lt;&gt;) indicate placeholder text. You do not type the</a:t>
            </a:r>
          </a:p>
          <a:p>
            <a:r>
              <a:rPr lang="en-AU" sz="1200" kern="1200" dirty="0" smtClean="0">
                <a:solidFill>
                  <a:schemeClr val="tx1"/>
                </a:solidFill>
                <a:latin typeface="Segoe UI Light"/>
                <a:ea typeface="+mn-ea"/>
                <a:cs typeface="+mn-cs"/>
              </a:rPr>
              <a:t>       angle brackets or the placeholder text in a command. Instead, you replace</a:t>
            </a:r>
          </a:p>
          <a:p>
            <a:r>
              <a:rPr lang="en-AU" sz="1200" kern="1200" dirty="0" smtClean="0">
                <a:solidFill>
                  <a:schemeClr val="tx1"/>
                </a:solidFill>
                <a:latin typeface="Segoe UI Light"/>
                <a:ea typeface="+mn-ea"/>
                <a:cs typeface="+mn-cs"/>
              </a:rPr>
              <a:t>       it with the item that it describes.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Angle brackets are used to identify the .NET type of the value that</a:t>
            </a:r>
          </a:p>
          <a:p>
            <a:r>
              <a:rPr lang="en-AU" sz="1200" kern="1200" dirty="0" smtClean="0">
                <a:solidFill>
                  <a:schemeClr val="tx1"/>
                </a:solidFill>
                <a:latin typeface="Segoe UI Light"/>
                <a:ea typeface="+mn-ea"/>
                <a:cs typeface="+mn-cs"/>
              </a:rPr>
              <a:t>       a parameter takes. For example, to use the Name parameter of the New-Alias</a:t>
            </a:r>
          </a:p>
          <a:p>
            <a:r>
              <a:rPr lang="en-AU" sz="1200" kern="1200" dirty="0" smtClean="0">
                <a:solidFill>
                  <a:schemeClr val="tx1"/>
                </a:solidFill>
                <a:latin typeface="Segoe UI Light"/>
                <a:ea typeface="+mn-ea"/>
                <a:cs typeface="+mn-cs"/>
              </a:rPr>
              <a:t>       cmdlet, you replace the &lt;string&gt; with a string, which is a single word or a</a:t>
            </a:r>
          </a:p>
          <a:p>
            <a:r>
              <a:rPr lang="en-AU" sz="1200" kern="1200" dirty="0" smtClean="0">
                <a:solidFill>
                  <a:schemeClr val="tx1"/>
                </a:solidFill>
                <a:latin typeface="Segoe UI Light"/>
                <a:ea typeface="+mn-ea"/>
                <a:cs typeface="+mn-cs"/>
              </a:rPr>
              <a:t>       group of words that are enclosed in quotation marks.</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 Brackets ([ ]) indicate optional items. A parameter and its value can be</a:t>
            </a:r>
          </a:p>
          <a:p>
            <a:r>
              <a:rPr lang="en-AU" sz="1200" kern="1200" dirty="0" smtClean="0">
                <a:solidFill>
                  <a:schemeClr val="tx1"/>
                </a:solidFill>
                <a:latin typeface="Segoe UI Light"/>
                <a:ea typeface="+mn-ea"/>
                <a:cs typeface="+mn-cs"/>
              </a:rPr>
              <a:t>       optional, or the name of a required parameter can be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For example, the Description parameter of New-Alias and its value are</a:t>
            </a:r>
          </a:p>
          <a:p>
            <a:r>
              <a:rPr lang="en-AU" sz="1200" kern="1200" dirty="0" smtClean="0">
                <a:solidFill>
                  <a:schemeClr val="tx1"/>
                </a:solidFill>
                <a:latin typeface="Segoe UI Light"/>
                <a:ea typeface="+mn-ea"/>
                <a:cs typeface="+mn-cs"/>
              </a:rPr>
              <a:t>       enclosed in brackets because they are both optional.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[-Description &lt;string&gt;]</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brackets also indicate that the Name parameter value (&lt;string&gt;) is</a:t>
            </a:r>
          </a:p>
          <a:p>
            <a:r>
              <a:rPr lang="en-AU" sz="1200" kern="1200" dirty="0" smtClean="0">
                <a:solidFill>
                  <a:schemeClr val="tx1"/>
                </a:solidFill>
                <a:latin typeface="Segoe UI Light"/>
                <a:ea typeface="+mn-ea"/>
                <a:cs typeface="+mn-cs"/>
              </a:rPr>
              <a:t>       required, but the parameter name, "Name," is optional.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A right and left bracket ([]) appended to a .NET type indicates that</a:t>
            </a:r>
          </a:p>
          <a:p>
            <a:r>
              <a:rPr lang="en-AU" sz="1200" kern="1200" dirty="0" smtClean="0">
                <a:solidFill>
                  <a:schemeClr val="tx1"/>
                </a:solidFill>
                <a:latin typeface="Segoe UI Light"/>
                <a:ea typeface="+mn-ea"/>
                <a:cs typeface="+mn-cs"/>
              </a:rPr>
              <a:t>       the parameter can accept one or multiple values of that type. Enter the </a:t>
            </a:r>
          </a:p>
          <a:p>
            <a:r>
              <a:rPr lang="en-AU" sz="1200" kern="1200" dirty="0" smtClean="0">
                <a:solidFill>
                  <a:schemeClr val="tx1"/>
                </a:solidFill>
                <a:latin typeface="Segoe UI Light"/>
                <a:ea typeface="+mn-ea"/>
                <a:cs typeface="+mn-cs"/>
              </a:rPr>
              <a:t>       values in a comma-separated list.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Name parameter of the New-Alias cmdlet takes only </a:t>
            </a:r>
          </a:p>
          <a:p>
            <a:r>
              <a:rPr lang="en-AU" sz="1200" kern="1200" dirty="0" smtClean="0">
                <a:solidFill>
                  <a:schemeClr val="tx1"/>
                </a:solidFill>
                <a:latin typeface="Segoe UI Light"/>
                <a:ea typeface="+mn-ea"/>
                <a:cs typeface="+mn-cs"/>
              </a:rPr>
              <a:t>       one string, but the Name parameter of Get-Process can take one or </a:t>
            </a:r>
          </a:p>
          <a:p>
            <a:r>
              <a:rPr lang="en-AU" sz="1200" kern="1200" dirty="0" smtClean="0">
                <a:solidFill>
                  <a:schemeClr val="tx1"/>
                </a:solidFill>
                <a:latin typeface="Segoe UI Light"/>
                <a:ea typeface="+mn-ea"/>
                <a:cs typeface="+mn-cs"/>
              </a:rPr>
              <a:t>       many strings.</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MyAlias</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&lt;string[]&gt;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Get-Process -Name Explorer, </a:t>
            </a:r>
            <a:r>
              <a:rPr lang="en-AU" sz="1200" kern="1200" dirty="0" err="1" smtClean="0">
                <a:solidFill>
                  <a:schemeClr val="tx1"/>
                </a:solidFill>
                <a:latin typeface="Segoe UI Light"/>
                <a:ea typeface="+mn-ea"/>
                <a:cs typeface="+mn-cs"/>
              </a:rPr>
              <a:t>Winlogon</a:t>
            </a:r>
            <a:r>
              <a:rPr lang="en-AU" sz="1200" kern="1200" dirty="0" smtClean="0">
                <a:solidFill>
                  <a:schemeClr val="tx1"/>
                </a:solidFill>
                <a:latin typeface="Segoe UI Light"/>
                <a:ea typeface="+mn-ea"/>
                <a:cs typeface="+mn-cs"/>
              </a:rPr>
              <a:t>, Services</a:t>
            </a:r>
          </a:p>
          <a:p>
            <a:r>
              <a:rPr lang="en-AU" sz="1200" kern="1200" dirty="0" smtClean="0">
                <a:solidFill>
                  <a:schemeClr val="tx1"/>
                </a:solidFill>
                <a:latin typeface="Segoe UI Light"/>
                <a:ea typeface="+mn-ea"/>
                <a:cs typeface="+mn-cs"/>
              </a:rPr>
              <a:t>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 Braces ({}) indicate an "enumeration," which is a set of valid values</a:t>
            </a:r>
          </a:p>
          <a:p>
            <a:r>
              <a:rPr lang="en-AU" sz="1200" kern="1200" dirty="0" smtClean="0">
                <a:solidFill>
                  <a:schemeClr val="tx1"/>
                </a:solidFill>
                <a:latin typeface="Segoe UI Light"/>
                <a:ea typeface="+mn-ea"/>
                <a:cs typeface="+mn-cs"/>
              </a:rPr>
              <a:t>       for a parameter. </a:t>
            </a:r>
          </a:p>
          <a:p>
            <a:r>
              <a:rPr lang="en-AU" sz="1200" kern="1200" dirty="0" smtClean="0">
                <a:solidFill>
                  <a:schemeClr val="tx1"/>
                </a:solidFill>
                <a:latin typeface="Segoe UI Light"/>
                <a:ea typeface="+mn-ea"/>
                <a:cs typeface="+mn-cs"/>
              </a:rPr>
              <a:t> </a:t>
            </a:r>
          </a:p>
          <a:p>
            <a:r>
              <a:rPr lang="en-AU" sz="1200" kern="1200" dirty="0" smtClean="0">
                <a:solidFill>
                  <a:schemeClr val="tx1"/>
                </a:solidFill>
                <a:latin typeface="Segoe UI Light"/>
                <a:ea typeface="+mn-ea"/>
                <a:cs typeface="+mn-cs"/>
              </a:rPr>
              <a:t>       The values in the braces are separated by vertical bars ( | ). These bars       </a:t>
            </a:r>
          </a:p>
          <a:p>
            <a:r>
              <a:rPr lang="en-AU" sz="1200" kern="1200" dirty="0" smtClean="0">
                <a:solidFill>
                  <a:schemeClr val="tx1"/>
                </a:solidFill>
                <a:latin typeface="Segoe UI Light"/>
                <a:ea typeface="+mn-ea"/>
                <a:cs typeface="+mn-cs"/>
              </a:rPr>
              <a:t>       indicate an "exclusive or" choice, meaning that you can choose only</a:t>
            </a:r>
          </a:p>
          <a:p>
            <a:r>
              <a:rPr lang="en-AU" sz="1200" kern="1200" dirty="0" smtClean="0">
                <a:solidFill>
                  <a:schemeClr val="tx1"/>
                </a:solidFill>
                <a:latin typeface="Segoe UI Light"/>
                <a:ea typeface="+mn-ea"/>
                <a:cs typeface="+mn-cs"/>
              </a:rPr>
              <a:t>       one value from the set of values that are listed inside the braces. </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For example, the syntax for the New-Alias cmdlet includes the following</a:t>
            </a:r>
          </a:p>
          <a:p>
            <a:r>
              <a:rPr lang="en-AU" sz="1200" kern="1200" dirty="0" smtClean="0">
                <a:solidFill>
                  <a:schemeClr val="tx1"/>
                </a:solidFill>
                <a:latin typeface="Segoe UI Light"/>
                <a:ea typeface="+mn-ea"/>
                <a:cs typeface="+mn-cs"/>
              </a:rPr>
              <a:t>       value enumeration for the Option parameter:</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{None |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 Constant | Private |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braces and vertical bars indicate that you can choose any one of</a:t>
            </a:r>
          </a:p>
          <a:p>
            <a:r>
              <a:rPr lang="en-AU" sz="1200" kern="1200" dirty="0" smtClean="0">
                <a:solidFill>
                  <a:schemeClr val="tx1"/>
                </a:solidFill>
                <a:latin typeface="Segoe UI Light"/>
                <a:ea typeface="+mn-ea"/>
                <a:cs typeface="+mn-cs"/>
              </a:rPr>
              <a:t>       the listed values for the Option parameter, such as </a:t>
            </a:r>
            <a:r>
              <a:rPr lang="en-AU" sz="1200" kern="1200" dirty="0" err="1" smtClean="0">
                <a:solidFill>
                  <a:schemeClr val="tx1"/>
                </a:solidFill>
                <a:latin typeface="Segoe UI Light"/>
                <a:ea typeface="+mn-ea"/>
                <a:cs typeface="+mn-cs"/>
              </a:rPr>
              <a:t>ReadOnly</a:t>
            </a:r>
            <a:r>
              <a:rPr lang="en-AU" sz="1200" kern="1200" dirty="0" smtClean="0">
                <a:solidFill>
                  <a:schemeClr val="tx1"/>
                </a:solidFill>
                <a:latin typeface="Segoe UI Light"/>
                <a:ea typeface="+mn-ea"/>
                <a:cs typeface="+mn-cs"/>
              </a:rPr>
              <a:t> or </a:t>
            </a:r>
            <a:r>
              <a:rPr lang="en-AU" sz="1200" kern="1200" dirty="0" err="1" smtClean="0">
                <a:solidFill>
                  <a:schemeClr val="tx1"/>
                </a:solidFill>
                <a:latin typeface="Segoe UI Light"/>
                <a:ea typeface="+mn-ea"/>
                <a:cs typeface="+mn-cs"/>
              </a:rPr>
              <a:t>AllScope</a:t>
            </a:r>
            <a:r>
              <a:rPr lang="en-AU" sz="1200" kern="1200" dirty="0" smtClean="0">
                <a:solidFill>
                  <a:schemeClr val="tx1"/>
                </a:solidFill>
                <a:latin typeface="Segoe UI Light"/>
                <a:ea typeface="+mn-ea"/>
                <a:cs typeface="+mn-cs"/>
              </a:rPr>
              <a: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 </a:t>
            </a:r>
            <a:r>
              <a:rPr lang="en-AU" sz="1200" kern="1200" dirty="0" err="1" smtClean="0">
                <a:solidFill>
                  <a:schemeClr val="tx1"/>
                </a:solidFill>
                <a:latin typeface="Segoe UI Light"/>
                <a:ea typeface="+mn-ea"/>
                <a:cs typeface="+mn-cs"/>
              </a:rPr>
              <a:t>ReadOnly</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Optional Items</a:t>
            </a:r>
          </a:p>
          <a:p>
            <a:r>
              <a:rPr lang="en-AU" sz="1200" kern="1200" dirty="0" smtClean="0">
                <a:solidFill>
                  <a:schemeClr val="tx1"/>
                </a:solidFill>
                <a:latin typeface="Segoe UI Light"/>
                <a:ea typeface="+mn-ea"/>
                <a:cs typeface="+mn-cs"/>
              </a:rPr>
              <a:t>      Brackets ([]) surround optional items. For example, in the New-Alias </a:t>
            </a:r>
          </a:p>
          <a:p>
            <a:r>
              <a:rPr lang="en-AU" sz="1200" kern="1200" dirty="0" smtClean="0">
                <a:solidFill>
                  <a:schemeClr val="tx1"/>
                </a:solidFill>
                <a:latin typeface="Segoe UI Light"/>
                <a:ea typeface="+mn-ea"/>
                <a:cs typeface="+mn-cs"/>
              </a:rPr>
              <a:t>      cmdlet syntax description, the Scope parameter is optional. This is </a:t>
            </a:r>
          </a:p>
          <a:p>
            <a:r>
              <a:rPr lang="en-AU" sz="1200" kern="1200" dirty="0" smtClean="0">
                <a:solidFill>
                  <a:schemeClr val="tx1"/>
                </a:solidFill>
                <a:latin typeface="Segoe UI Light"/>
                <a:ea typeface="+mn-ea"/>
                <a:cs typeface="+mn-cs"/>
              </a:rPr>
              <a:t>      indicated in the syntax by the brackets around the parameter name </a:t>
            </a:r>
          </a:p>
          <a:p>
            <a:r>
              <a:rPr lang="en-AU" sz="1200" kern="1200" dirty="0" smtClean="0">
                <a:solidFill>
                  <a:schemeClr val="tx1"/>
                </a:solidFill>
                <a:latin typeface="Segoe UI Light"/>
                <a:ea typeface="+mn-ea"/>
                <a:cs typeface="+mn-cs"/>
              </a:rPr>
              <a:t>      and type: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[-Scope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Both the following examples are correct uses of the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r>
              <a:rPr lang="en-AU" sz="1200" kern="1200" dirty="0" smtClean="0">
                <a:solidFill>
                  <a:schemeClr val="tx1"/>
                </a:solidFill>
                <a:latin typeface="Segoe UI Light"/>
                <a:ea typeface="+mn-ea"/>
                <a:cs typeface="+mn-cs"/>
              </a:rPr>
              <a:t> -Scope global</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A parameter name can be optional even if the value for that parameter is </a:t>
            </a:r>
          </a:p>
          <a:p>
            <a:r>
              <a:rPr lang="en-AU" sz="1200" kern="1200" dirty="0" smtClean="0">
                <a:solidFill>
                  <a:schemeClr val="tx1"/>
                </a:solidFill>
                <a:latin typeface="Segoe UI Light"/>
                <a:ea typeface="+mn-ea"/>
                <a:cs typeface="+mn-cs"/>
              </a:rPr>
              <a:t>      required. This is indicated in the syntax by the brackets around the </a:t>
            </a:r>
          </a:p>
          <a:p>
            <a:r>
              <a:rPr lang="en-AU" sz="1200" kern="1200" dirty="0" smtClean="0">
                <a:solidFill>
                  <a:schemeClr val="tx1"/>
                </a:solidFill>
                <a:latin typeface="Segoe UI Light"/>
                <a:ea typeface="+mn-ea"/>
                <a:cs typeface="+mn-cs"/>
              </a:rPr>
              <a:t>      parameter name but not the parameter type, as in this example from the </a:t>
            </a:r>
          </a:p>
          <a:p>
            <a:r>
              <a:rPr lang="en-AU" sz="1200" kern="1200" dirty="0" smtClean="0">
                <a:solidFill>
                  <a:schemeClr val="tx1"/>
                </a:solidFill>
                <a:latin typeface="Segoe UI Light"/>
                <a:ea typeface="+mn-ea"/>
                <a:cs typeface="+mn-cs"/>
              </a:rPr>
              <a:t>      New-Alias cmdlet: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[-Name] &lt;string&gt; [-Value] &lt;string&gt;</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commands correctly use the New-Alias cmdlet. The commands </a:t>
            </a:r>
          </a:p>
          <a:p>
            <a:r>
              <a:rPr lang="en-AU" sz="1200" kern="1200" dirty="0" smtClean="0">
                <a:solidFill>
                  <a:schemeClr val="tx1"/>
                </a:solidFill>
                <a:latin typeface="Segoe UI Light"/>
                <a:ea typeface="+mn-ea"/>
                <a:cs typeface="+mn-cs"/>
              </a:rPr>
              <a:t>      produce the same result.</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-Name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-Value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r>
              <a:rPr lang="en-AU" sz="1200" kern="1200" dirty="0" smtClean="0">
                <a:solidFill>
                  <a:schemeClr val="tx1"/>
                </a:solidFill>
                <a:latin typeface="Segoe UI Light"/>
                <a:ea typeface="+mn-ea"/>
                <a:cs typeface="+mn-cs"/>
              </a:rPr>
              <a:t> Update-</a:t>
            </a:r>
            <a:r>
              <a:rPr lang="en-AU" sz="1200" kern="1200" dirty="0" err="1" smtClean="0">
                <a:solidFill>
                  <a:schemeClr val="tx1"/>
                </a:solidFill>
                <a:latin typeface="Segoe UI Light"/>
                <a:ea typeface="+mn-ea"/>
                <a:cs typeface="+mn-cs"/>
              </a:rPr>
              <a:t>TypeData</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If the parameter name is not included in the statement as typed, Windows </a:t>
            </a:r>
          </a:p>
          <a:p>
            <a:r>
              <a:rPr lang="en-AU" sz="1200" kern="1200" dirty="0" smtClean="0">
                <a:solidFill>
                  <a:schemeClr val="tx1"/>
                </a:solidFill>
                <a:latin typeface="Segoe UI Light"/>
                <a:ea typeface="+mn-ea"/>
                <a:cs typeface="+mn-cs"/>
              </a:rPr>
              <a:t>      PowerShell tries to use the position of the arguments to assign the </a:t>
            </a:r>
          </a:p>
          <a:p>
            <a:r>
              <a:rPr lang="en-AU" sz="1200" kern="1200" dirty="0" smtClean="0">
                <a:solidFill>
                  <a:schemeClr val="tx1"/>
                </a:solidFill>
                <a:latin typeface="Segoe UI Light"/>
                <a:ea typeface="+mn-ea"/>
                <a:cs typeface="+mn-cs"/>
              </a:rPr>
              <a:t>      values to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The following example is not complete:</a:t>
            </a: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New-Alias </a:t>
            </a:r>
            <a:r>
              <a:rPr lang="en-AU" sz="1200" kern="1200" dirty="0" err="1" smtClean="0">
                <a:solidFill>
                  <a:schemeClr val="tx1"/>
                </a:solidFill>
                <a:latin typeface="Segoe UI Light"/>
                <a:ea typeface="+mn-ea"/>
                <a:cs typeface="+mn-cs"/>
              </a:rPr>
              <a:t>utd</a:t>
            </a:r>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This cmdlet requires values for both the Name and Value parameters.</a:t>
            </a:r>
          </a:p>
          <a:p>
            <a:endParaRPr lang="en-AU" sz="1200" kern="1200" dirty="0" smtClean="0">
              <a:solidFill>
                <a:schemeClr val="tx1"/>
              </a:solidFill>
              <a:latin typeface="Segoe UI Light"/>
              <a:ea typeface="+mn-ea"/>
              <a:cs typeface="+mn-cs"/>
            </a:endParaRPr>
          </a:p>
          <a:p>
            <a:endParaRPr lang="en-AU" sz="1200" kern="1200" dirty="0" smtClean="0">
              <a:solidFill>
                <a:schemeClr val="tx1"/>
              </a:solidFill>
              <a:latin typeface="Segoe UI Light"/>
              <a:ea typeface="+mn-ea"/>
              <a:cs typeface="+mn-cs"/>
            </a:endParaRPr>
          </a:p>
          <a:p>
            <a:r>
              <a:rPr lang="en-AU" sz="1200" kern="1200" dirty="0" smtClean="0">
                <a:solidFill>
                  <a:schemeClr val="tx1"/>
                </a:solidFill>
                <a:latin typeface="Segoe UI Light"/>
                <a:ea typeface="+mn-ea"/>
                <a:cs typeface="+mn-cs"/>
              </a:rPr>
              <a:t>      In syntax examples, brackets are also used in naming and casting to </a:t>
            </a:r>
          </a:p>
          <a:p>
            <a:r>
              <a:rPr lang="en-AU" sz="1200" kern="1200" dirty="0" smtClean="0">
                <a:solidFill>
                  <a:schemeClr val="tx1"/>
                </a:solidFill>
                <a:latin typeface="Segoe UI Light"/>
                <a:ea typeface="+mn-ea"/>
                <a:cs typeface="+mn-cs"/>
              </a:rPr>
              <a:t>      .NET Framework types. In this context, brackets do not indicate an </a:t>
            </a:r>
          </a:p>
          <a:p>
            <a:r>
              <a:rPr lang="en-AU" sz="1200" kern="1200" dirty="0" smtClean="0">
                <a:solidFill>
                  <a:schemeClr val="tx1"/>
                </a:solidFill>
                <a:latin typeface="Segoe UI Light"/>
                <a:ea typeface="+mn-ea"/>
                <a:cs typeface="+mn-cs"/>
              </a:rPr>
              <a:t>      element is optional. </a:t>
            </a:r>
          </a:p>
          <a:p>
            <a:endParaRPr lang="en-US" dirty="0"/>
          </a:p>
        </p:txBody>
      </p:sp>
    </p:spTree>
    <p:extLst>
      <p:ext uri="{BB962C8B-B14F-4D97-AF65-F5344CB8AC3E}">
        <p14:creationId xmlns:p14="http://schemas.microsoft.com/office/powerpoint/2010/main" val="31212724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91085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a:t>
            </a:r>
          </a:p>
          <a:p>
            <a:pPr marL="171450" indent="-171450">
              <a:buFont typeface="Arial" panose="020B0604020202020204" pitchFamily="34" charset="0"/>
              <a:buChar char="•"/>
            </a:pPr>
            <a:r>
              <a:rPr lang="en-US" baseline="0" dirty="0" smtClean="0"/>
              <a:t>Understand that all cmdlets have a set of common parameters</a:t>
            </a:r>
            <a:endParaRPr lang="en-US"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66</a:t>
            </a:fld>
            <a:endParaRPr lang="en-US"/>
          </a:p>
        </p:txBody>
      </p:sp>
    </p:spTree>
    <p:extLst>
      <p:ext uri="{BB962C8B-B14F-4D97-AF65-F5344CB8AC3E}">
        <p14:creationId xmlns:p14="http://schemas.microsoft.com/office/powerpoint/2010/main" val="467241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99655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67479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23607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054792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394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99931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13495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9153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Use command termination characters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74</a:t>
            </a:fld>
            <a:endParaRPr lang="en-US"/>
          </a:p>
        </p:txBody>
      </p:sp>
    </p:spTree>
    <p:extLst>
      <p:ext uri="{BB962C8B-B14F-4D97-AF65-F5344CB8AC3E}">
        <p14:creationId xmlns:p14="http://schemas.microsoft.com/office/powerpoint/2010/main" val="32185631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75</a:t>
            </a:fld>
            <a:endParaRPr lang="en-US" dirty="0"/>
          </a:p>
        </p:txBody>
      </p:sp>
    </p:spTree>
    <p:extLst>
      <p:ext uri="{BB962C8B-B14F-4D97-AF65-F5344CB8AC3E}">
        <p14:creationId xmlns:p14="http://schemas.microsoft.com/office/powerpoint/2010/main" val="973284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59680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Footer Placeholder 3"/>
          <p:cNvSpPr>
            <a:spLocks noGrp="1"/>
          </p:cNvSpPr>
          <p:nvPr>
            <p:ph type="ftr" sz="quarter" idx="10"/>
          </p:nvPr>
        </p:nvSpPr>
        <p:spPr>
          <a:xfrm>
            <a:off x="0" y="8915400"/>
            <a:ext cx="4572000" cy="314033"/>
          </a:xfrm>
          <a:prstGeom prst="rect">
            <a:avLst/>
          </a:prstGeom>
        </p:spPr>
        <p:txBody>
          <a:bodyPr/>
          <a:lstStyle/>
          <a:p>
            <a:r>
              <a:rPr lang="en-US" smtClean="0"/>
              <a:t>© 2011 Microsoft Corporation    	Microsoft Confidential</a:t>
            </a:r>
            <a:endParaRPr lang="en-US" dirty="0"/>
          </a:p>
        </p:txBody>
      </p:sp>
      <p:sp>
        <p:nvSpPr>
          <p:cNvPr id="5" name="Slide Number Placeholder 4"/>
          <p:cNvSpPr>
            <a:spLocks noGrp="1"/>
          </p:cNvSpPr>
          <p:nvPr>
            <p:ph type="sldNum" sz="quarter" idx="11"/>
          </p:nvPr>
        </p:nvSpPr>
        <p:spPr>
          <a:xfrm>
            <a:off x="5257800" y="8829967"/>
            <a:ext cx="1750978" cy="464820"/>
          </a:xfrm>
          <a:prstGeom prst="rect">
            <a:avLst/>
          </a:prstGeom>
        </p:spPr>
        <p:txBody>
          <a:bodyPr/>
          <a:lstStyle/>
          <a:p>
            <a:fld id="{89920E16-7E2D-4061-8759-5F8497A7A433}" type="slidenum">
              <a:rPr lang="en-US" smtClean="0"/>
              <a:pPr/>
              <a:t>77</a:t>
            </a:fld>
            <a:endParaRPr lang="en-US" dirty="0"/>
          </a:p>
        </p:txBody>
      </p:sp>
    </p:spTree>
    <p:extLst>
      <p:ext uri="{BB962C8B-B14F-4D97-AF65-F5344CB8AC3E}">
        <p14:creationId xmlns:p14="http://schemas.microsoft.com/office/powerpoint/2010/main" val="26013205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3789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Find</a:t>
            </a:r>
            <a:r>
              <a:rPr lang="en-US" baseline="0" dirty="0" smtClean="0"/>
              <a:t> commands with the Get-Command cmdlet</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79</a:t>
            </a:fld>
            <a:endParaRPr lang="en-US"/>
          </a:p>
        </p:txBody>
      </p:sp>
    </p:spTree>
    <p:extLst>
      <p:ext uri="{BB962C8B-B14F-4D97-AF65-F5344CB8AC3E}">
        <p14:creationId xmlns:p14="http://schemas.microsoft.com/office/powerpoint/2010/main" val="14939284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81993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955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module includes the following sections:</a:t>
            </a:r>
          </a:p>
          <a:p>
            <a:endParaRPr lang="en-US" dirty="0" smtClean="0"/>
          </a:p>
          <a:p>
            <a:r>
              <a:rPr lang="en-US" dirty="0" smtClean="0"/>
              <a:t>Module 1: Introduction</a:t>
            </a:r>
          </a:p>
          <a:p>
            <a:pPr marL="171450" indent="-171450">
              <a:buFont typeface="Arial" panose="020B0604020202020204" pitchFamily="34" charset="0"/>
              <a:buChar char="•"/>
            </a:pPr>
            <a:r>
              <a:rPr lang="en-US" baseline="0" dirty="0" smtClean="0"/>
              <a:t>Section 1: Shell</a:t>
            </a:r>
          </a:p>
          <a:p>
            <a:pPr marL="628650" lvl="1" indent="-171450">
              <a:buFont typeface="Arial" panose="020B0604020202020204" pitchFamily="34" charset="0"/>
              <a:buChar char="•"/>
            </a:pPr>
            <a:r>
              <a:rPr lang="en-US" baseline="0" dirty="0" smtClean="0"/>
              <a:t>Lesson 1: What is a Shell?</a:t>
            </a:r>
          </a:p>
          <a:p>
            <a:pPr marL="628650" lvl="1" indent="-171450">
              <a:buFont typeface="Arial" panose="020B0604020202020204" pitchFamily="34" charset="0"/>
              <a:buChar char="•"/>
            </a:pPr>
            <a:r>
              <a:rPr lang="en-US" baseline="0" dirty="0" smtClean="0"/>
              <a:t>Lesson 2: Introducing PowerShell</a:t>
            </a:r>
          </a:p>
          <a:p>
            <a:pPr marL="628650" lvl="1" indent="-171450">
              <a:buFont typeface="Arial" panose="020B0604020202020204" pitchFamily="34" charset="0"/>
              <a:buChar char="•"/>
            </a:pPr>
            <a:endParaRPr lang="en-US" baseline="0" dirty="0" smtClean="0"/>
          </a:p>
          <a:p>
            <a:pPr marL="171450" lvl="0" indent="-171450">
              <a:buFont typeface="Arial" panose="020B0604020202020204" pitchFamily="34" charset="0"/>
              <a:buChar char="•"/>
            </a:pPr>
            <a:r>
              <a:rPr lang="en-US" baseline="0" dirty="0" smtClean="0"/>
              <a:t>Section 2: PowerShell </a:t>
            </a:r>
            <a:r>
              <a:rPr lang="en-US" sz="1200" dirty="0" smtClean="0">
                <a:latin typeface="Segoe UI Light" panose="020B0502040204020203" pitchFamily="34" charset="0"/>
              </a:rPr>
              <a:t>Features</a:t>
            </a:r>
            <a:endParaRPr lang="en-US" baseline="0" dirty="0" smtClean="0"/>
          </a:p>
          <a:p>
            <a:pPr marL="628650" lvl="1" indent="-171450">
              <a:buFont typeface="Arial" panose="020B0604020202020204" pitchFamily="34" charset="0"/>
              <a:buChar char="•"/>
            </a:pPr>
            <a:r>
              <a:rPr lang="en-US" baseline="0" dirty="0" smtClean="0"/>
              <a:t>Lesson 1: Command-line Interface (CLI)</a:t>
            </a:r>
          </a:p>
          <a:p>
            <a:pPr marL="628650" lvl="1" indent="-171450">
              <a:buFont typeface="Arial" panose="020B0604020202020204" pitchFamily="34" charset="0"/>
              <a:buChar char="•"/>
            </a:pPr>
            <a:r>
              <a:rPr lang="en-US" baseline="0" dirty="0" smtClean="0"/>
              <a:t>Lesson 2: Scripting Language</a:t>
            </a:r>
          </a:p>
          <a:p>
            <a:pPr marL="628650" lvl="1" indent="-171450">
              <a:buFont typeface="Arial" panose="020B0604020202020204" pitchFamily="34" charset="0"/>
              <a:buChar char="•"/>
            </a:pPr>
            <a:r>
              <a:rPr lang="en-US" baseline="0" dirty="0" smtClean="0"/>
              <a:t>Lesson 3: The </a:t>
            </a:r>
            <a:r>
              <a:rPr lang="en-US" sz="1200" dirty="0" smtClean="0">
                <a:latin typeface="Segoe UI Light" panose="020B0502040204020203" pitchFamily="34" charset="0"/>
              </a:rPr>
              <a:t>Interactive Scripting Environment (ISE)</a:t>
            </a:r>
          </a:p>
          <a:p>
            <a:pPr marL="628650" lvl="1" indent="-171450">
              <a:buFont typeface="Arial" panose="020B0604020202020204" pitchFamily="34" charset="0"/>
              <a:buChar char="•"/>
            </a:pPr>
            <a:r>
              <a:rPr lang="en-US" sz="1200" baseline="0" dirty="0" smtClean="0">
                <a:latin typeface="Segoe UI Light" panose="020B0502040204020203" pitchFamily="34" charset="0"/>
              </a:rPr>
              <a:t>Lesson 4: PowerShell Web Access</a:t>
            </a:r>
          </a:p>
          <a:p>
            <a:pPr marL="171450" lvl="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9</a:t>
            </a:fld>
            <a:endParaRPr lang="en-US"/>
          </a:p>
        </p:txBody>
      </p:sp>
    </p:spTree>
    <p:extLst>
      <p:ext uri="{BB962C8B-B14F-4D97-AF65-F5344CB8AC3E}">
        <p14:creationId xmlns:p14="http://schemas.microsoft.com/office/powerpoint/2010/main" val="7176844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34261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04509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69507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01878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72556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7678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171450" indent="-171450">
              <a:buChar char=" "/>
            </a:pPr>
            <a:r>
              <a:rPr lang="en-US" noProof="1" smtClean="0">
                <a:latin typeface="SegoeUI"/>
              </a:rPr>
              <a:t>PowerShell 3.0 and later add a new graphical cmdlet that can be used to learn about cmdlets and help to build them with the right parameters.
It does not replace Get-Help or Get-Command. The purpose is to make documentation easier.
Play with this cmdlet. You can try :
       show-command get-process 
       show-command *                         # This will fail. Look for a solution.
       get-help show-command -full 
</a:t>
            </a:r>
            <a:endParaRPr lang="en-US" noProof="1">
              <a:latin typeface="SegoeUI"/>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73EBD503-35D4-44A8-8587-AEC2C404BB90}" type="slidenum">
              <a:rPr lang="en-US" smtClean="0">
                <a:solidFill>
                  <a:prstClr val="black"/>
                </a:solidFill>
              </a:rPr>
              <a:pPr/>
              <a:t>88</a:t>
            </a:fld>
            <a:endParaRPr lang="en-US">
              <a:solidFill>
                <a:prstClr val="black"/>
              </a:solidFill>
            </a:endParaRPr>
          </a:p>
        </p:txBody>
      </p:sp>
      <p:sp>
        <p:nvSpPr>
          <p:cNvPr id="5" name="Footer Placeholder 4"/>
          <p:cNvSpPr>
            <a:spLocks noGrp="1"/>
          </p:cNvSpPr>
          <p:nvPr>
            <p:ph type="ftr" sz="quarter" idx="4"/>
          </p:nvPr>
        </p:nvSpPr>
        <p:spPr>
          <a:xfrm>
            <a:off x="-1" y="8685213"/>
            <a:ext cx="6155473" cy="457200"/>
          </a:xfrm>
          <a:prstGeom prst="rect">
            <a:avLst/>
          </a:prstGeom>
        </p:spPr>
        <p:txBody>
          <a:bodyPr/>
          <a:lstStyle/>
          <a:p>
            <a:r>
              <a:rPr lang="en-US" dirty="0" smtClean="0"/>
              <a:t>© 2013 Microsoft Corporation    	Microsoft Confidential</a:t>
            </a:r>
            <a:endParaRPr lang="en-US" dirty="0"/>
          </a:p>
        </p:txBody>
      </p:sp>
    </p:spTree>
    <p:extLst>
      <p:ext uri="{BB962C8B-B14F-4D97-AF65-F5344CB8AC3E}">
        <p14:creationId xmlns:p14="http://schemas.microsoft.com/office/powerpoint/2010/main" val="40937352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Get</a:t>
            </a:r>
            <a:r>
              <a:rPr lang="en-US" baseline="0" dirty="0" smtClean="0"/>
              <a:t> help using the Get-Help cmdlet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89</a:t>
            </a:fld>
            <a:endParaRPr lang="en-US"/>
          </a:p>
        </p:txBody>
      </p:sp>
    </p:spTree>
    <p:extLst>
      <p:ext uri="{BB962C8B-B14F-4D97-AF65-F5344CB8AC3E}">
        <p14:creationId xmlns:p14="http://schemas.microsoft.com/office/powerpoint/2010/main" val="3619267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6368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 that the following command does not work:</a:t>
            </a:r>
          </a:p>
          <a:p>
            <a:r>
              <a:rPr lang="en-AU" dirty="0" smtClean="0"/>
              <a:t>Get-</a:t>
            </a:r>
            <a:r>
              <a:rPr lang="en-AU" dirty="0" err="1" smtClean="0"/>
              <a:t>ChildItem</a:t>
            </a:r>
            <a:r>
              <a:rPr lang="en-AU" dirty="0" smtClean="0"/>
              <a:t> /?</a:t>
            </a:r>
          </a:p>
          <a:p>
            <a:endParaRPr lang="en-AU" dirty="0"/>
          </a:p>
        </p:txBody>
      </p:sp>
    </p:spTree>
    <p:extLst>
      <p:ext uri="{BB962C8B-B14F-4D97-AF65-F5344CB8AC3E}">
        <p14:creationId xmlns:p14="http://schemas.microsoft.com/office/powerpoint/2010/main" val="1814051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31272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 that the following command does not work:</a:t>
            </a:r>
          </a:p>
          <a:p>
            <a:r>
              <a:rPr lang="en-AU" dirty="0" smtClean="0"/>
              <a:t>Get-</a:t>
            </a:r>
            <a:r>
              <a:rPr lang="en-AU" dirty="0" err="1" smtClean="0"/>
              <a:t>ChildItem</a:t>
            </a:r>
            <a:r>
              <a:rPr lang="en-AU" dirty="0" smtClean="0"/>
              <a:t> /?</a:t>
            </a:r>
          </a:p>
          <a:p>
            <a:endParaRPr lang="en-AU" dirty="0"/>
          </a:p>
        </p:txBody>
      </p:sp>
    </p:spTree>
    <p:extLst>
      <p:ext uri="{BB962C8B-B14F-4D97-AF65-F5344CB8AC3E}">
        <p14:creationId xmlns:p14="http://schemas.microsoft.com/office/powerpoint/2010/main" val="26574734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271159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cmdlet default aliases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94</a:t>
            </a:fld>
            <a:endParaRPr lang="en-US"/>
          </a:p>
        </p:txBody>
      </p:sp>
    </p:spTree>
    <p:extLst>
      <p:ext uri="{BB962C8B-B14F-4D97-AF65-F5344CB8AC3E}">
        <p14:creationId xmlns:p14="http://schemas.microsoft.com/office/powerpoint/2010/main" val="22469958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073258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660253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192639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this lesson, you will be able to:</a:t>
            </a:r>
          </a:p>
          <a:p>
            <a:pPr marL="171450" indent="-171450">
              <a:buFont typeface="Arial" panose="020B0604020202020204" pitchFamily="34" charset="0"/>
              <a:buChar char="•"/>
            </a:pPr>
            <a:r>
              <a:rPr lang="en-US" dirty="0" smtClean="0"/>
              <a:t>Understand cmdlet user-defined aliases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98</a:t>
            </a:fld>
            <a:endParaRPr lang="en-US"/>
          </a:p>
        </p:txBody>
      </p:sp>
    </p:spTree>
    <p:extLst>
      <p:ext uri="{BB962C8B-B14F-4D97-AF65-F5344CB8AC3E}">
        <p14:creationId xmlns:p14="http://schemas.microsoft.com/office/powerpoint/2010/main" val="9840460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729997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sz="2400" dirty="0" smtClean="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pPr/>
              <a:t>100</a:t>
            </a:fld>
            <a:endParaRPr lang="en-US"/>
          </a:p>
        </p:txBody>
      </p:sp>
    </p:spTree>
    <p:extLst>
      <p:ext uri="{BB962C8B-B14F-4D97-AF65-F5344CB8AC3E}">
        <p14:creationId xmlns:p14="http://schemas.microsoft.com/office/powerpoint/2010/main" val="20597306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162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chemeClr val="accent1">
              <a:alpha val="90000"/>
            </a:schemeClr>
          </a:solidFill>
        </p:spPr>
        <p:txBody>
          <a:bodyPr lIns="91440" tIns="91440">
            <a:noAutofit/>
          </a:bodyPr>
          <a:lstStyle>
            <a:lvl1pPr>
              <a:lnSpc>
                <a:spcPct val="100000"/>
              </a:lnSpc>
              <a:defRPr sz="36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Course Title</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9" name="Text Placeholder 18"/>
          <p:cNvSpPr>
            <a:spLocks noGrp="1"/>
          </p:cNvSpPr>
          <p:nvPr>
            <p:ph type="body" sz="quarter" idx="16" hasCustomPrompt="1"/>
          </p:nvPr>
        </p:nvSpPr>
        <p:spPr>
          <a:xfrm>
            <a:off x="0" y="3429000"/>
            <a:ext cx="3048000" cy="1143000"/>
          </a:xfrm>
          <a:prstGeom prst="rect">
            <a:avLst/>
          </a:prstGeom>
          <a:solidFill>
            <a:schemeClr val="bg2">
              <a:alpha val="90000"/>
            </a:schemeClr>
          </a:solidFill>
        </p:spPr>
        <p:txBody>
          <a:bodyPr vert="horz"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0" name="Picture Placeholder 4"/>
          <p:cNvSpPr>
            <a:spLocks noGrp="1"/>
          </p:cNvSpPr>
          <p:nvPr>
            <p:ph type="pic" sz="quarter" idx="17"/>
          </p:nvPr>
        </p:nvSpPr>
        <p:spPr>
          <a:xfrm>
            <a:off x="0" y="0"/>
            <a:ext cx="1524000" cy="1143000"/>
          </a:xfrm>
        </p:spPr>
        <p:txBody>
          <a:bodyPr/>
          <a:lstStyle>
            <a:lvl1pPr>
              <a:defRPr>
                <a:solidFill>
                  <a:srgbClr val="000000"/>
                </a:solidFill>
              </a:defRPr>
            </a:lvl1pPr>
          </a:lstStyle>
          <a:p>
            <a:r>
              <a:rPr lang="en-US"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smtClean="0"/>
              <a:t>Click to edit Master text styles</a:t>
            </a:r>
          </a:p>
        </p:txBody>
      </p:sp>
      <p:sp>
        <p:nvSpPr>
          <p:cNvPr id="8" name="Picture Placeholder 4"/>
          <p:cNvSpPr>
            <a:spLocks noGrp="1"/>
          </p:cNvSpPr>
          <p:nvPr>
            <p:ph type="pic" sz="quarter" idx="18"/>
          </p:nvPr>
        </p:nvSpPr>
        <p:spPr>
          <a:xfrm>
            <a:off x="10363200" y="3218"/>
            <a:ext cx="1828800" cy="504534"/>
          </a:xfrm>
        </p:spPr>
        <p:txBody>
          <a:bodyPr/>
          <a:lstStyle>
            <a:lvl1pPr>
              <a:defRPr>
                <a:solidFill>
                  <a:srgbClr val="000000"/>
                </a:solidFill>
              </a:defRPr>
            </a:lvl1pPr>
          </a:lstStyle>
          <a:p>
            <a:r>
              <a:rPr lang="en-US" smtClean="0"/>
              <a:t>Click icon to add picture</a:t>
            </a:r>
            <a:endParaRPr lang="en-US" dirty="0"/>
          </a:p>
        </p:txBody>
      </p:sp>
    </p:spTree>
    <p:extLst>
      <p:ext uri="{BB962C8B-B14F-4D97-AF65-F5344CB8AC3E}">
        <p14:creationId xmlns:p14="http://schemas.microsoft.com/office/powerpoint/2010/main" val="23417739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chemeClr val="bg2"/>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chemeClr val="accent2">
              <a:alpha val="90000"/>
            </a:schemeClr>
          </a:solidFill>
        </p:spPr>
        <p:txBody>
          <a:bodyPr vert="horz" lIns="91440" tIns="91440">
            <a:normAutofit/>
          </a:bodyPr>
          <a:lstStyle>
            <a:lvl1pPr marL="0" indent="0">
              <a:lnSpc>
                <a:spcPct val="100000"/>
              </a:lnSpc>
              <a:buFontTx/>
              <a:buNone/>
              <a:defRPr sz="1600" baseline="0">
                <a:solidFill>
                  <a:schemeClr val="bg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1"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smtClean="0"/>
              <a:t>Click to edit Master text styles</a:t>
            </a:r>
          </a:p>
        </p:txBody>
      </p:sp>
      <p:sp>
        <p:nvSpPr>
          <p:cNvPr id="5" name="Picture Placeholder 4"/>
          <p:cNvSpPr>
            <a:spLocks noGrp="1"/>
          </p:cNvSpPr>
          <p:nvPr>
            <p:ph type="pic" sz="quarter" idx="17"/>
          </p:nvPr>
        </p:nvSpPr>
        <p:spPr>
          <a:xfrm>
            <a:off x="0" y="0"/>
            <a:ext cx="1524000" cy="1143000"/>
          </a:xfrm>
        </p:spPr>
        <p:txBody>
          <a:bodyPr/>
          <a:lstStyle>
            <a:lvl1pPr>
              <a:defRPr>
                <a:solidFill>
                  <a:srgbClr val="000000"/>
                </a:solidFill>
              </a:defRPr>
            </a:lvl1pPr>
          </a:lstStyle>
          <a:p>
            <a:r>
              <a:rPr lang="en-US" smtClean="0"/>
              <a:t>Click icon to add picture</a:t>
            </a:r>
            <a:endParaRPr lang="en-US" dirty="0"/>
          </a:p>
        </p:txBody>
      </p:sp>
      <p:sp>
        <p:nvSpPr>
          <p:cNvPr id="6" name="Picture Placeholder 4"/>
          <p:cNvSpPr>
            <a:spLocks noGrp="1"/>
          </p:cNvSpPr>
          <p:nvPr>
            <p:ph type="pic" sz="quarter" idx="18"/>
          </p:nvPr>
        </p:nvSpPr>
        <p:spPr>
          <a:xfrm>
            <a:off x="10363200" y="3218"/>
            <a:ext cx="1828800" cy="504534"/>
          </a:xfrm>
        </p:spPr>
        <p:txBody>
          <a:bodyPr/>
          <a:lstStyle>
            <a:lvl1pPr>
              <a:defRPr>
                <a:solidFill>
                  <a:srgbClr val="000000"/>
                </a:solidFill>
              </a:defRPr>
            </a:lvl1pPr>
          </a:lstStyle>
          <a:p>
            <a:r>
              <a:rPr lang="en-US" smtClean="0"/>
              <a:t>Click icon to add picture</a:t>
            </a:r>
            <a:endParaRPr lang="en-US" dirty="0"/>
          </a:p>
        </p:txBody>
      </p:sp>
    </p:spTree>
    <p:extLst>
      <p:ext uri="{BB962C8B-B14F-4D97-AF65-F5344CB8AC3E}">
        <p14:creationId xmlns:p14="http://schemas.microsoft.com/office/powerpoint/2010/main" val="364893685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8" name="Text Placeholder 18"/>
          <p:cNvSpPr>
            <a:spLocks noGrp="1"/>
          </p:cNvSpPr>
          <p:nvPr>
            <p:ph type="body" sz="quarter" idx="16" hasCustomPrompt="1"/>
          </p:nvPr>
        </p:nvSpPr>
        <p:spPr>
          <a:xfrm>
            <a:off x="9144000" y="3429000"/>
            <a:ext cx="3048000" cy="1143000"/>
          </a:xfrm>
          <a:prstGeom prst="rect">
            <a:avLst/>
          </a:prstGeom>
          <a:solidFill>
            <a:schemeClr val="bg2">
              <a:alpha val="90000"/>
            </a:schemeClr>
          </a:solidFill>
        </p:spPr>
        <p:txBody>
          <a:bodyPr vert="horz" lIns="182880" tIns="13716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Click to edit slide content</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lIns="182880" tIns="137160">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smtClean="0"/>
              <a:t>Click to edit Master text styles</a:t>
            </a:r>
          </a:p>
        </p:txBody>
      </p:sp>
      <p:sp>
        <p:nvSpPr>
          <p:cNvPr id="6" name="Picture Placeholder 4"/>
          <p:cNvSpPr>
            <a:spLocks noGrp="1"/>
          </p:cNvSpPr>
          <p:nvPr>
            <p:ph type="pic" sz="quarter" idx="18"/>
          </p:nvPr>
        </p:nvSpPr>
        <p:spPr>
          <a:xfrm>
            <a:off x="10668000" y="0"/>
            <a:ext cx="1524000" cy="1143000"/>
          </a:xfrm>
        </p:spPr>
        <p:txBody>
          <a:bodyPr/>
          <a:lstStyle>
            <a:lvl1pPr>
              <a:defRPr>
                <a:solidFill>
                  <a:srgbClr val="000000"/>
                </a:solidFill>
              </a:defRPr>
            </a:lvl1pPr>
          </a:lstStyle>
          <a:p>
            <a:r>
              <a:rPr lang="en-US" smtClean="0"/>
              <a:t>Click icon to add picture</a:t>
            </a:r>
            <a:endParaRPr lang="en-US" dirty="0"/>
          </a:p>
        </p:txBody>
      </p:sp>
      <p:sp>
        <p:nvSpPr>
          <p:cNvPr id="9"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smtClean="0"/>
              <a:t>Click icon to add picture</a:t>
            </a:r>
            <a:endParaRPr lang="en-US" dirty="0"/>
          </a:p>
        </p:txBody>
      </p:sp>
    </p:spTree>
    <p:extLst>
      <p:ext uri="{BB962C8B-B14F-4D97-AF65-F5344CB8AC3E}">
        <p14:creationId xmlns:p14="http://schemas.microsoft.com/office/powerpoint/2010/main" val="13932597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32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D908574B-BD8E-4D24-A484-8D4C62CB8CD9}" type="datetime1">
              <a:rPr lang="en-US" smtClean="0"/>
              <a:t>9/22/2014</a:t>
            </a:fld>
            <a:endParaRPr lang="en-US" dirty="0"/>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24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8AADF777-B676-4859-B542-0DBD409D76D0}" type="datetime1">
              <a:rPr lang="en-US" smtClean="0"/>
              <a:t>9/22/2014</a:t>
            </a:fld>
            <a:endParaRPr lang="en-US" dirty="0"/>
          </a:p>
        </p:txBody>
      </p:sp>
      <p:sp>
        <p:nvSpPr>
          <p:cNvPr id="4"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mn-lt"/>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smtClean="0"/>
              <a:t>Click icon to add picture</a:t>
            </a:r>
            <a:endParaRPr lang="en-US"/>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BDAE467A-F0B2-463B-96EF-E9BC1634FD26}" type="datetime1">
              <a:rPr lang="en-US" smtClean="0"/>
              <a:t>9/22/2014</a:t>
            </a:fld>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bg>
      <p:bgPr>
        <a:solidFill>
          <a:schemeClr val="tx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2400">
                <a:solidFill>
                  <a:srgbClr val="000000"/>
                </a:solidFill>
              </a:defRPr>
            </a:lvl1pPr>
            <a:lvl2pPr>
              <a:defRPr sz="2400">
                <a:solidFill>
                  <a:srgbClr val="000000"/>
                </a:solidFill>
              </a:defRPr>
            </a:lvl2pPr>
            <a:lvl3pPr>
              <a:lnSpc>
                <a:spcPct val="100000"/>
              </a:lnSpc>
              <a:defRPr sz="2400">
                <a:solidFill>
                  <a:srgbClr val="000000"/>
                </a:solidFill>
              </a:defRPr>
            </a:lvl3pPr>
            <a:lvl4pPr>
              <a:defRPr sz="2400">
                <a:solidFill>
                  <a:srgbClr val="000000"/>
                </a:solidFill>
              </a:defRPr>
            </a:lvl4pPr>
            <a:lvl5pPr>
              <a:defRPr sz="2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3"/>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chemeClr val="accent4"/>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14"/>
          <p:cNvSpPr>
            <a:spLocks noGrp="1"/>
          </p:cNvSpPr>
          <p:nvPr>
            <p:ph type="body" sz="quarter" idx="15"/>
          </p:nvPr>
        </p:nvSpPr>
        <p:spPr>
          <a:xfrm>
            <a:off x="9144000" y="3429000"/>
            <a:ext cx="3048000" cy="2286000"/>
          </a:xfrm>
          <a:solidFill>
            <a:schemeClr val="accent5"/>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20C79A23-0161-4080-8271-52692CB4AA83}" type="datetime1">
              <a:rPr lang="en-US" smtClean="0"/>
              <a:t>9/22/2014</a:t>
            </a:fld>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smtClean="0"/>
              <a:t>Click icon to add picture</a:t>
            </a:r>
            <a:endParaRPr lang="en-US"/>
          </a:p>
        </p:txBody>
      </p:sp>
      <p:sp>
        <p:nvSpPr>
          <p:cNvPr id="2" name="Title 1"/>
          <p:cNvSpPr>
            <a:spLocks noGrp="1"/>
          </p:cNvSpPr>
          <p:nvPr>
            <p:ph type="title" hasCustomPrompt="1"/>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dirty="0" smtClean="0"/>
              <a:t>Click to edit slide title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68600899-C4AC-42F7-8423-2D5C28C93DF3}" type="datetime1">
              <a:rPr lang="en-US" smtClean="0"/>
              <a:t>9/22/2014</a:t>
            </a:fld>
            <a:endParaRPr lang="en-US" dirty="0"/>
          </a:p>
        </p:txBody>
      </p:sp>
      <p:sp>
        <p:nvSpPr>
          <p:cNvPr id="11"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C249DC41-4F99-4916-B3C7-B31B88F4A512}" type="datetime1">
              <a:rPr lang="en-US" smtClean="0"/>
              <a:t>9/22/2014</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dirty="0" smtClean="0"/>
              <a:t>Click to edit slide title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latin typeface="+mn-lt"/>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chemeClr val="accent1"/>
          </a:solidFill>
        </p:spPr>
        <p:txBody>
          <a:bodyPr>
            <a:normAutofit/>
          </a:bodyPr>
          <a:lstStyle>
            <a:lvl1pPr>
              <a:defRPr sz="2400">
                <a:solidFill>
                  <a:schemeClr val="tx1"/>
                </a:solidFill>
              </a:defRPr>
            </a:lvl1pPr>
          </a:lstStyle>
          <a:p>
            <a:r>
              <a:rPr lang="en-US" dirty="0"/>
              <a:t>Click to edit slide </a:t>
            </a:r>
            <a:r>
              <a:rPr lang="en-US" dirty="0" smtClean="0"/>
              <a:t>title</a:t>
            </a:r>
            <a:endParaRPr lang="en-US" dirty="0"/>
          </a:p>
        </p:txBody>
      </p:sp>
      <p:sp>
        <p:nvSpPr>
          <p:cNvPr id="3" name="Date Placeholder 2"/>
          <p:cNvSpPr>
            <a:spLocks noGrp="1"/>
          </p:cNvSpPr>
          <p:nvPr>
            <p:ph type="dt" sz="half" idx="10"/>
          </p:nvPr>
        </p:nvSpPr>
        <p:spPr/>
        <p:txBody>
          <a:bodyPr/>
          <a:lstStyle>
            <a:lvl1pPr>
              <a:defRPr>
                <a:solidFill>
                  <a:srgbClr val="3F3F3F"/>
                </a:solidFill>
              </a:defRPr>
            </a:lvl1pPr>
          </a:lstStyle>
          <a:p>
            <a:fld id="{FD26C4C0-374C-488F-A5CD-E9843A3370B6}" type="datetime1">
              <a:rPr lang="en-US" smtClean="0"/>
              <a:t>9/22/2014</a:t>
            </a:fld>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chemeClr val="accent2"/>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ext Placeholder 18"/>
          <p:cNvSpPr>
            <a:spLocks noGrp="1"/>
          </p:cNvSpPr>
          <p:nvPr>
            <p:ph type="body" sz="quarter" idx="13"/>
          </p:nvPr>
        </p:nvSpPr>
        <p:spPr>
          <a:xfrm>
            <a:off x="9144000" y="3429000"/>
            <a:ext cx="3048000" cy="2286000"/>
          </a:xfrm>
          <a:solidFill>
            <a:schemeClr val="accent3"/>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1" name="Text Placeholder 20"/>
          <p:cNvSpPr>
            <a:spLocks noGrp="1"/>
          </p:cNvSpPr>
          <p:nvPr>
            <p:ph type="body" sz="quarter" idx="14"/>
          </p:nvPr>
        </p:nvSpPr>
        <p:spPr>
          <a:xfrm>
            <a:off x="3048000" y="3429000"/>
            <a:ext cx="3048000" cy="2286000"/>
          </a:xfrm>
          <a:solidFill>
            <a:schemeClr val="bg2"/>
          </a:solidFill>
        </p:spPr>
        <p:txBody>
          <a:bodyPr>
            <a:normAutofit/>
          </a:bodyPr>
          <a:lstStyle>
            <a:lvl1pPr>
              <a:lnSpc>
                <a:spcPct val="100000"/>
              </a:lnSpc>
              <a:defRPr sz="1600"/>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smtClean="0"/>
              <a:t>Click icon to add picture</a:t>
            </a:r>
            <a:endParaRPr lang="en-US"/>
          </a:p>
        </p:txBody>
      </p:sp>
      <p:sp>
        <p:nvSpPr>
          <p:cNvPr id="24" name="Picture Placeholder 22"/>
          <p:cNvSpPr>
            <a:spLocks noGrp="1"/>
          </p:cNvSpPr>
          <p:nvPr>
            <p:ph type="pic" sz="quarter" idx="16"/>
          </p:nvPr>
        </p:nvSpPr>
        <p:spPr>
          <a:xfrm>
            <a:off x="9144000" y="1143000"/>
            <a:ext cx="3048000" cy="2286000"/>
          </a:xfrm>
        </p:spPr>
        <p:txBody>
          <a:bodyPr/>
          <a:lstStyle/>
          <a:p>
            <a:r>
              <a:rPr lang="en-US" smtClean="0"/>
              <a:t>Click icon to add picture</a:t>
            </a:r>
            <a:endParaRPr lang="en-US"/>
          </a:p>
        </p:txBody>
      </p:sp>
      <p:sp>
        <p:nvSpPr>
          <p:cNvPr id="25" name="Picture Placeholder 22"/>
          <p:cNvSpPr>
            <a:spLocks noGrp="1"/>
          </p:cNvSpPr>
          <p:nvPr>
            <p:ph type="pic" sz="quarter" idx="17"/>
          </p:nvPr>
        </p:nvSpPr>
        <p:spPr>
          <a:xfrm>
            <a:off x="6096000" y="3429000"/>
            <a:ext cx="3048000" cy="2286000"/>
          </a:xfrm>
        </p:spPr>
        <p:txBody>
          <a:bodyPr/>
          <a:lstStyle/>
          <a:p>
            <a:r>
              <a:rPr lang="en-US" smtClean="0"/>
              <a:t>Click icon to add picture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50"/>
            <a:ext cx="11811000" cy="5962650"/>
          </a:xfrm>
          <a:prstGeom prst="rect">
            <a:avLst/>
          </a:prstGeom>
        </p:spPr>
        <p:txBody>
          <a:bodyPr vert="horz" lIns="91440" tIns="45720" rIns="91440" bIns="45720"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smtClean="0">
                <a:solidFill>
                  <a:schemeClr val="bg1"/>
                </a:solidFill>
              </a:rPr>
              <a:t>Conditions and Terms of Use</a:t>
            </a:r>
          </a:p>
          <a:p>
            <a:r>
              <a:rPr lang="en-US" sz="1500" dirty="0" smtClean="0">
                <a:solidFill>
                  <a:schemeClr val="accent1"/>
                </a:solidFill>
              </a:rPr>
              <a:t>Microsoft Confidential</a:t>
            </a:r>
          </a:p>
          <a:p>
            <a:r>
              <a:rPr lang="en-US" sz="1800" dirty="0" smtClean="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smtClean="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smtClean="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smtClean="0">
              <a:solidFill>
                <a:schemeClr val="bg1"/>
              </a:solidFill>
            </a:endParaRPr>
          </a:p>
          <a:p>
            <a:r>
              <a:rPr lang="en-US" sz="2300" b="1" dirty="0" smtClean="0">
                <a:solidFill>
                  <a:schemeClr val="bg1"/>
                </a:solidFill>
              </a:rPr>
              <a:t>Copyright and Trademarks </a:t>
            </a:r>
          </a:p>
          <a:p>
            <a:r>
              <a:rPr lang="en-US" sz="1500" dirty="0" smtClean="0">
                <a:solidFill>
                  <a:schemeClr val="accent1"/>
                </a:solidFill>
              </a:rPr>
              <a:t>© 2013 Microsoft Corporation. All rights reserved.</a:t>
            </a:r>
          </a:p>
          <a:p>
            <a:r>
              <a:rPr lang="en-US" sz="1800" dirty="0" smtClean="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smtClean="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smtClean="0">
                <a:solidFill>
                  <a:schemeClr val="bg1"/>
                </a:solidFill>
              </a:rPr>
              <a:t>For more information, see </a:t>
            </a:r>
            <a:r>
              <a:rPr lang="en-US" sz="1800" b="1" dirty="0" smtClean="0">
                <a:solidFill>
                  <a:schemeClr val="bg1"/>
                </a:solidFill>
              </a:rPr>
              <a:t>Use of Microsoft Copyrighted Content </a:t>
            </a:r>
            <a:r>
              <a:rPr lang="en-US" sz="1800" dirty="0" smtClean="0">
                <a:solidFill>
                  <a:schemeClr val="bg1"/>
                </a:solidFill>
              </a:rPr>
              <a:t>at</a:t>
            </a:r>
            <a:br>
              <a:rPr lang="en-US" sz="1800" dirty="0" smtClean="0">
                <a:solidFill>
                  <a:schemeClr val="bg1"/>
                </a:solidFill>
              </a:rPr>
            </a:br>
            <a:r>
              <a:rPr lang="en-US" sz="1800" dirty="0" smtClean="0">
                <a:solidFill>
                  <a:srgbClr val="FF0000"/>
                </a:solidFill>
                <a:hlinkClick r:id="rId2"/>
              </a:rPr>
              <a:t>http://www.microsoft.com/about/legal/permissions/</a:t>
            </a:r>
            <a:endParaRPr lang="en-US" sz="1800" dirty="0" smtClean="0">
              <a:solidFill>
                <a:srgbClr val="FF0000"/>
              </a:solidFill>
            </a:endParaRPr>
          </a:p>
          <a:p>
            <a:r>
              <a:rPr lang="en-US" sz="1800" dirty="0" smtClean="0">
                <a:solidFill>
                  <a:schemeClr val="bg1"/>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endParaRPr lang="en-US" sz="1800" dirty="0">
              <a:solidFill>
                <a:schemeClr val="bg1"/>
              </a:solidFill>
            </a:endParaRPr>
          </a:p>
        </p:txBody>
      </p:sp>
    </p:spTree>
    <p:extLst>
      <p:ext uri="{BB962C8B-B14F-4D97-AF65-F5344CB8AC3E}">
        <p14:creationId xmlns:p14="http://schemas.microsoft.com/office/powerpoint/2010/main" val="21010355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tx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smtClean="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a:normAutofit/>
          </a:bodyPr>
          <a:lstStyle>
            <a:lvl1pPr>
              <a:defRPr sz="2400"/>
            </a:lvl1pPr>
          </a:lstStyle>
          <a:p>
            <a:r>
              <a:rPr lang="en-US" dirty="0"/>
              <a:t>Click to edit slide </a:t>
            </a:r>
            <a:r>
              <a:rPr lang="en-US" dirty="0" smtClean="0"/>
              <a:t>title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smtClean="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0DD21043-FEDE-4717-B780-97664287E3CC}" type="datetime1">
              <a:rPr lang="en-US" smtClean="0"/>
              <a:t>9/22/2014</a:t>
            </a:fld>
            <a:endParaRPr lang="en-US" dirty="0"/>
          </a:p>
        </p:txBody>
      </p:sp>
      <p:sp>
        <p:nvSpPr>
          <p:cNvPr id="8"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tx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320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11132D9B-560C-4C07-85DC-279AA097C091}" type="datetime1">
              <a:rPr lang="en-US" smtClean="0"/>
              <a:t>9/22/2014</a:t>
            </a:fld>
            <a:endParaRPr lang="en-US" dirty="0"/>
          </a:p>
        </p:txBody>
      </p:sp>
      <p:sp>
        <p:nvSpPr>
          <p:cNvPr id="5"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bg1"/>
                </a:solidFill>
                <a:latin typeface="+mn-lt"/>
                <a:cs typeface="Segoe Pro Light"/>
              </a:defRPr>
            </a:lvl1pPr>
          </a:lstStyle>
          <a:p>
            <a:fld id="{74A398B2-5A34-1A4A-811E-F4027282568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smtClean="0"/>
              <a:t>Click icon to add picture</a:t>
            </a:r>
            <a:endParaRPr lang="en-US"/>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4	Section Title</a:t>
            </a:r>
            <a:endParaRPr lang="en-US" dirty="0"/>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smtClean="0"/>
              <a:t>Enter header here.</a:t>
            </a:r>
            <a:endParaRPr lang="en-US" dirty="0"/>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4F553107-895A-4F40-B042-4524277A9301}" type="datetime1">
              <a:rPr lang="en-US" smtClean="0"/>
              <a:t>9/22/2014</a:t>
            </a:fld>
            <a:endParaRPr lang="en-US" dirty="0"/>
          </a:p>
        </p:txBody>
      </p:sp>
      <p:sp>
        <p:nvSpPr>
          <p:cNvPr id="8"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bg1"/>
                </a:solidFill>
                <a:latin typeface="+mn-lt"/>
                <a:cs typeface="Segoe Pro Light"/>
              </a:defRPr>
            </a:lvl1pPr>
          </a:lstStyle>
          <a:p>
            <a:fld id="{74A398B2-5A34-1A4A-811E-F4027282568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smtClean="0"/>
              <a:t>Click icon to add picture</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4"/>
          <p:cNvSpPr>
            <a:spLocks noGrp="1"/>
          </p:cNvSpPr>
          <p:nvPr>
            <p:ph type="pic" sz="quarter" idx="17"/>
          </p:nvPr>
        </p:nvSpPr>
        <p:spPr>
          <a:xfrm>
            <a:off x="10361083" y="3218"/>
            <a:ext cx="1828800" cy="504534"/>
          </a:xfrm>
        </p:spPr>
        <p:txBody>
          <a:bodyPr/>
          <a:lstStyle>
            <a:lvl1pPr>
              <a:defRPr>
                <a:solidFill>
                  <a:srgbClr val="000000"/>
                </a:solidFill>
              </a:defRPr>
            </a:lvl1pPr>
          </a:lstStyle>
          <a:p>
            <a:r>
              <a:rPr lang="en-US" smtClean="0"/>
              <a:t>Click icon to add picture</a:t>
            </a:r>
            <a:endParaRPr lang="en-US" dirty="0"/>
          </a:p>
        </p:txBody>
      </p:sp>
      <p:sp>
        <p:nvSpPr>
          <p:cNvPr id="6" name="Picture Placeholder 4"/>
          <p:cNvSpPr>
            <a:spLocks noGrp="1"/>
          </p:cNvSpPr>
          <p:nvPr>
            <p:ph type="pic" sz="quarter" idx="18"/>
          </p:nvPr>
        </p:nvSpPr>
        <p:spPr>
          <a:xfrm>
            <a:off x="0" y="0"/>
            <a:ext cx="1524000" cy="1143000"/>
          </a:xfrm>
        </p:spPr>
        <p:txBody>
          <a:bodyPr/>
          <a:lstStyle>
            <a:lvl1pPr>
              <a:defRPr>
                <a:solidFill>
                  <a:srgbClr val="000000"/>
                </a:solidFill>
              </a:defRPr>
            </a:lvl1pPr>
          </a:lstStyle>
          <a:p>
            <a:r>
              <a:rPr lang="en-US" smtClean="0"/>
              <a:t>Click icon to add picture</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71833738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tx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smtClean="0"/>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4"/>
          <p:cNvSpPr>
            <a:spLocks noGrp="1"/>
          </p:cNvSpPr>
          <p:nvPr>
            <p:ph type="pic" sz="quarter" idx="17"/>
          </p:nvPr>
        </p:nvSpPr>
        <p:spPr>
          <a:xfrm>
            <a:off x="0" y="3218"/>
            <a:ext cx="1828800" cy="504534"/>
          </a:xfrm>
        </p:spPr>
        <p:txBody>
          <a:bodyPr/>
          <a:lstStyle>
            <a:lvl1pPr>
              <a:defRPr>
                <a:solidFill>
                  <a:srgbClr val="000000"/>
                </a:solidFill>
              </a:defRPr>
            </a:lvl1pPr>
          </a:lstStyle>
          <a:p>
            <a:r>
              <a:rPr lang="en-US" smtClean="0"/>
              <a:t>Click icon to add picture</a:t>
            </a:r>
            <a:endParaRPr lang="en-US" dirty="0"/>
          </a:p>
        </p:txBody>
      </p:sp>
      <p:sp>
        <p:nvSpPr>
          <p:cNvPr id="10" name="Picture Placeholder 4"/>
          <p:cNvSpPr>
            <a:spLocks noGrp="1"/>
          </p:cNvSpPr>
          <p:nvPr>
            <p:ph type="pic" sz="quarter" idx="18"/>
          </p:nvPr>
        </p:nvSpPr>
        <p:spPr>
          <a:xfrm>
            <a:off x="10668000" y="0"/>
            <a:ext cx="1524000" cy="1143000"/>
          </a:xfrm>
        </p:spPr>
        <p:txBody>
          <a:bodyPr/>
          <a:lstStyle>
            <a:lvl1pPr>
              <a:defRPr>
                <a:solidFill>
                  <a:srgbClr val="000000"/>
                </a:solidFill>
              </a:defRPr>
            </a:lvl1pPr>
          </a:lstStyle>
          <a:p>
            <a:r>
              <a:rPr lang="en-US" smtClean="0"/>
              <a:t>Click icon to add picture</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smtClean="0">
                <a:solidFill>
                  <a:schemeClr val="tx1"/>
                </a:solidFill>
                <a:latin typeface="+mn-lt"/>
                <a:ea typeface="+mn-ea"/>
                <a:cs typeface="+mn-cs"/>
              </a:rPr>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01618627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2400" baseline="0">
                <a:solidFill>
                  <a:schemeClr val="tx1"/>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smtClean="0"/>
              <a:t>Section Title</a:t>
            </a:r>
            <a:endParaRPr lang="en-US" dirty="0"/>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smtClean="0"/>
              <a:t>Enter header here.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06400" y="1143000"/>
            <a:ext cx="11176000" cy="4953000"/>
          </a:xfrm>
          <a:prstGeom prst="rect">
            <a:avLst/>
          </a:prstGeom>
        </p:spPr>
        <p:txBody>
          <a:bodyPr vert="horz" lIns="91440" tIns="45720">
            <a:normAutofit/>
          </a:bodyPr>
          <a:lstStyle>
            <a:lvl1pPr marL="0" indent="0">
              <a:lnSpc>
                <a:spcPct val="100000"/>
              </a:lnSpc>
              <a:spcBef>
                <a:spcPts val="300"/>
              </a:spcBef>
              <a:buFont typeface="Arial" panose="020B0604020202020204" pitchFamily="34" charset="0"/>
              <a:buNone/>
              <a:defRPr sz="2400" baseline="0">
                <a:solidFill>
                  <a:schemeClr val="bg1"/>
                </a:solidFill>
                <a:latin typeface="Segoe UI Light" pitchFamily="34" charset="0"/>
              </a:defRPr>
            </a:lvl1pPr>
            <a:lvl2pPr marL="457200" indent="0">
              <a:defRPr sz="2000">
                <a:solidFill>
                  <a:schemeClr val="bg1"/>
                </a:solidFill>
                <a:latin typeface="Segoe UI Light" panose="020B0502040204020203" pitchFamily="34" charset="0"/>
                <a:cs typeface="Segoe UI Light" panose="020B0502040204020203" pitchFamily="34" charset="0"/>
              </a:defRPr>
            </a:lvl2pPr>
            <a:lvl3pPr marL="914400" indent="0">
              <a:defRPr sz="1600">
                <a:solidFill>
                  <a:schemeClr val="bg1"/>
                </a:solidFill>
                <a:latin typeface="Segoe UI Light" panose="020B0502040204020203" pitchFamily="34" charset="0"/>
                <a:cs typeface="Segoe UI Light" panose="020B0502040204020203" pitchFamily="34" charset="0"/>
              </a:defRPr>
            </a:lvl3pPr>
            <a:lvl4pPr marL="1371600" indent="0">
              <a:defRPr>
                <a:solidFill>
                  <a:schemeClr val="bg1"/>
                </a:solidFill>
              </a:defRPr>
            </a:lvl4pPr>
            <a:lvl5pPr marL="1828800" indent="0">
              <a:defRPr>
                <a:solidFill>
                  <a:schemeClr val="bg1"/>
                </a:solidFill>
              </a:defRPr>
            </a:lvl5pPr>
            <a:lvl6pPr marL="2286000" indent="0">
              <a:defRPr sz="1600">
                <a:solidFill>
                  <a:schemeClr val="bg1"/>
                </a:solidFill>
              </a:defRPr>
            </a:lvl6pPr>
          </a:lstStyle>
          <a:p>
            <a:pPr lvl="2"/>
            <a:r>
              <a:rPr lang="en-US" dirty="0"/>
              <a:t>Click </a:t>
            </a:r>
            <a:r>
              <a:rPr lang="en-US" dirty="0" smtClean="0"/>
              <a:t>to edit </a:t>
            </a:r>
            <a:r>
              <a:rPr lang="en-US" dirty="0"/>
              <a:t>slide content</a:t>
            </a:r>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extLst>
      <p:ext uri="{BB962C8B-B14F-4D97-AF65-F5344CB8AC3E}">
        <p14:creationId xmlns:p14="http://schemas.microsoft.com/office/powerpoint/2010/main" val="259200845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1 Topic Title_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222410"/>
            <a:ext cx="11379200" cy="920591"/>
          </a:xfrm>
        </p:spPr>
        <p:txBody>
          <a:bodyPr anchor="ctr" anchorCtr="0">
            <a:normAutofit/>
          </a:bodyPr>
          <a:lstStyle>
            <a:lvl1pPr>
              <a:defRPr sz="3200">
                <a:solidFill>
                  <a:schemeClr val="tx2"/>
                </a:solidFill>
              </a:defRPr>
            </a:lvl1pPr>
          </a:lstStyle>
          <a:p>
            <a:r>
              <a:rPr lang="en-US" dirty="0" smtClean="0"/>
              <a:t>Click to edit Topic title</a:t>
            </a:r>
            <a:endParaRPr lang="en-US" dirty="0"/>
          </a:p>
        </p:txBody>
      </p:sp>
      <p:sp>
        <p:nvSpPr>
          <p:cNvPr id="3" name="Content Placeholder 2"/>
          <p:cNvSpPr>
            <a:spLocks noGrp="1"/>
          </p:cNvSpPr>
          <p:nvPr>
            <p:ph idx="1" hasCustomPrompt="1"/>
          </p:nvPr>
        </p:nvSpPr>
        <p:spPr>
          <a:xfrm>
            <a:off x="406400" y="1188720"/>
            <a:ext cx="11379200" cy="5166360"/>
          </a:xfrm>
        </p:spPr>
        <p:txBody>
          <a:bodyPr/>
          <a:lstStyle>
            <a:lvl1pPr>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Topic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s-ES" smtClean="0"/>
              <a:t>Microsoft Confidential</a:t>
            </a:r>
            <a:endParaRPr lang="es-ES"/>
          </a:p>
        </p:txBody>
      </p:sp>
      <p:sp>
        <p:nvSpPr>
          <p:cNvPr id="19"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s-ES"/>
          </a:p>
        </p:txBody>
      </p:sp>
      <p:sp>
        <p:nvSpPr>
          <p:cNvPr id="20"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510E5943-4D6A-45D5-9B7E-710A838926A9}" type="slidenum">
              <a:rPr lang="es-ES" smtClean="0"/>
              <a:t>‹#›</a:t>
            </a:fld>
            <a:endParaRPr lang="es-ES"/>
          </a:p>
        </p:txBody>
      </p:sp>
      <p:pic>
        <p:nvPicPr>
          <p:cNvPr id="12" name="Picture Placeholder 4" descr="MSFT_logo_rgb_C-Wht.pdf"/>
          <p:cNvPicPr>
            <a:picLocks noChangeAspect="1"/>
          </p:cNvPicPr>
          <p:nvPr/>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pic>
        <p:nvPicPr>
          <p:cNvPr id="13" name="Picture Placeholder 4" descr="MSFT_logo_rgb_C-Wht.pdf"/>
          <p:cNvPicPr>
            <a:picLocks noChangeAspect="1"/>
          </p:cNvPicPr>
          <p:nvPr/>
        </p:nvPicPr>
        <p:blipFill>
          <a:blip r:embed="rId4" cstate="print">
            <a:extLst>
              <a:ext uri="{28A0092B-C50C-407E-A947-70E740481C1C}">
                <a14:useLocalDpi xmlns:a14="http://schemas.microsoft.com/office/drawing/2010/main" val="0"/>
              </a:ext>
            </a:extLst>
          </a:blip>
          <a:srcRect t="153" b="153"/>
          <a:stretch>
            <a:fillRect/>
          </a:stretch>
        </p:blipFill>
        <p:spPr>
          <a:xfrm>
            <a:off x="10668000" y="6438138"/>
            <a:ext cx="1524000" cy="419862"/>
          </a:xfrm>
          <a:prstGeom prst="rect">
            <a:avLst/>
          </a:prstGeom>
        </p:spPr>
      </p:pic>
    </p:spTree>
    <p:extLst>
      <p:ext uri="{BB962C8B-B14F-4D97-AF65-F5344CB8AC3E}">
        <p14:creationId xmlns:p14="http://schemas.microsoft.com/office/powerpoint/2010/main" val="2458253642"/>
      </p:ext>
    </p:extLst>
  </p:cSld>
  <p:clrMapOvr>
    <a:masterClrMapping/>
  </p:clrMapOv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 Topic Title_Subtitle_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
            <a:ext cx="12192000" cy="146207"/>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3" y="6419381"/>
            <a:ext cx="12192000" cy="438620"/>
          </a:xfrm>
          <a:prstGeom prst="rect">
            <a:avLst/>
          </a:prstGeom>
        </p:spPr>
      </p:pic>
      <p:sp>
        <p:nvSpPr>
          <p:cNvPr id="2" name="Title 1"/>
          <p:cNvSpPr>
            <a:spLocks noGrp="1"/>
          </p:cNvSpPr>
          <p:nvPr>
            <p:ph type="title" hasCustomPrompt="1"/>
          </p:nvPr>
        </p:nvSpPr>
        <p:spPr>
          <a:xfrm>
            <a:off x="406400" y="152400"/>
            <a:ext cx="11379200" cy="533400"/>
          </a:xfrm>
        </p:spPr>
        <p:txBody>
          <a:bodyPr>
            <a:noAutofit/>
          </a:bodyPr>
          <a:lstStyle>
            <a:lvl1pPr>
              <a:defRPr sz="3200">
                <a:solidFill>
                  <a:schemeClr val="tx2"/>
                </a:solidFill>
              </a:defRPr>
            </a:lvl1pPr>
          </a:lstStyle>
          <a:p>
            <a:r>
              <a:rPr lang="en-US" dirty="0" smtClean="0"/>
              <a:t>Click to edit Topic title</a:t>
            </a:r>
            <a:endParaRPr lang="en-US" dirty="0"/>
          </a:p>
        </p:txBody>
      </p:sp>
      <p:sp>
        <p:nvSpPr>
          <p:cNvPr id="8" name="Text Placeholder 7"/>
          <p:cNvSpPr>
            <a:spLocks noGrp="1"/>
          </p:cNvSpPr>
          <p:nvPr>
            <p:ph type="body" sz="quarter" idx="13" hasCustomPrompt="1"/>
          </p:nvPr>
        </p:nvSpPr>
        <p:spPr>
          <a:xfrm>
            <a:off x="406400" y="1188720"/>
            <a:ext cx="11379200" cy="5166360"/>
          </a:xfrm>
        </p:spPr>
        <p:txBody>
          <a:bodyPr/>
          <a:lstStyle>
            <a:lvl1pPr>
              <a:buSzPct val="100000"/>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Topic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4" hasCustomPrompt="1"/>
          </p:nvPr>
        </p:nvSpPr>
        <p:spPr>
          <a:xfrm>
            <a:off x="609600" y="685800"/>
            <a:ext cx="11176000" cy="457200"/>
          </a:xfrm>
        </p:spPr>
        <p:txBody>
          <a:bodyPr>
            <a:noAutofit/>
          </a:bodyPr>
          <a:lstStyle>
            <a:lvl1pPr>
              <a:buFont typeface="Arial" pitchFamily="34" charset="0"/>
              <a:buNone/>
              <a:defRPr sz="2400" baseline="0">
                <a:solidFill>
                  <a:schemeClr val="bg2"/>
                </a:solidFill>
                <a:latin typeface="+mj-lt"/>
              </a:defRPr>
            </a:lvl1pPr>
          </a:lstStyle>
          <a:p>
            <a:pPr lvl="0"/>
            <a:r>
              <a:rPr lang="en-US" dirty="0" smtClean="0"/>
              <a:t>Click to edit Topic Subtitle</a:t>
            </a:r>
          </a:p>
        </p:txBody>
      </p:sp>
      <p:sp>
        <p:nvSpPr>
          <p:cNvPr id="30" name="Date Placeholder 3"/>
          <p:cNvSpPr>
            <a:spLocks noGrp="1"/>
          </p:cNvSpPr>
          <p:nvPr>
            <p:ph type="dt" sz="half" idx="10"/>
          </p:nvPr>
        </p:nvSpPr>
        <p:spPr>
          <a:xfrm>
            <a:off x="1828800" y="6476304"/>
            <a:ext cx="1117600" cy="365125"/>
          </a:xfrm>
          <a:prstGeom prst="rect">
            <a:avLst/>
          </a:prstGeom>
        </p:spPr>
        <p:txBody>
          <a:bodyPr anchor="ctr" anchorCtr="0"/>
          <a:lstStyle>
            <a:lvl1pPr>
              <a:defRPr>
                <a:solidFill>
                  <a:schemeClr val="bg1"/>
                </a:solidFill>
              </a:defRPr>
            </a:lvl1pPr>
          </a:lstStyle>
          <a:p>
            <a:endParaRPr lang="en-US" dirty="0">
              <a:solidFill>
                <a:prstClr val="white"/>
              </a:solidFill>
            </a:endParaRPr>
          </a:p>
        </p:txBody>
      </p:sp>
      <p:sp>
        <p:nvSpPr>
          <p:cNvPr id="31" name="Slide Number Placeholder 5"/>
          <p:cNvSpPr>
            <a:spLocks noGrp="1"/>
          </p:cNvSpPr>
          <p:nvPr>
            <p:ph type="sldNum" sz="quarter" idx="12"/>
          </p:nvPr>
        </p:nvSpPr>
        <p:spPr>
          <a:xfrm>
            <a:off x="0" y="6476304"/>
            <a:ext cx="812800" cy="365125"/>
          </a:xfrm>
          <a:prstGeom prst="rect">
            <a:avLst/>
          </a:prstGeom>
        </p:spPr>
        <p:txBody>
          <a:bodyPr anchor="ctr" anchorCtr="0"/>
          <a:lstStyle>
            <a:lvl1pPr algn="ctr">
              <a:defRPr sz="1200">
                <a:solidFill>
                  <a:schemeClr val="bg1"/>
                </a:solidFill>
              </a:defRPr>
            </a:lvl1pPr>
          </a:lstStyle>
          <a:p>
            <a:fld id="{026CCAEB-CB17-44EB-A892-4553F1D666B6}" type="slidenum">
              <a:rPr lang="en-US" smtClean="0">
                <a:solidFill>
                  <a:prstClr val="white"/>
                </a:solidFill>
              </a:rPr>
              <a:pPr/>
              <a:t>‹#›</a:t>
            </a:fld>
            <a:endParaRPr lang="en-US" dirty="0">
              <a:solidFill>
                <a:prstClr val="white"/>
              </a:solidFill>
            </a:endParaRPr>
          </a:p>
        </p:txBody>
      </p:sp>
      <p:sp>
        <p:nvSpPr>
          <p:cNvPr id="32" name="Footer Placeholder 4"/>
          <p:cNvSpPr>
            <a:spLocks noGrp="1"/>
          </p:cNvSpPr>
          <p:nvPr>
            <p:ph type="ftr" sz="quarter" idx="11"/>
          </p:nvPr>
        </p:nvSpPr>
        <p:spPr>
          <a:xfrm>
            <a:off x="3535680" y="6476301"/>
            <a:ext cx="4876800" cy="365760"/>
          </a:xfrm>
          <a:prstGeom prst="rect">
            <a:avLst/>
          </a:prstGeom>
        </p:spPr>
        <p:txBody>
          <a:bodyPr anchor="ctr" anchorCtr="0"/>
          <a:lstStyle>
            <a:lvl1pPr algn="ctr">
              <a:defRPr>
                <a:solidFill>
                  <a:schemeClr val="bg1"/>
                </a:solidFill>
              </a:defRPr>
            </a:lvl1pPr>
          </a:lstStyle>
          <a:p>
            <a:r>
              <a:rPr lang="en-US" dirty="0" smtClean="0">
                <a:solidFill>
                  <a:prstClr val="white"/>
                </a:solidFill>
              </a:rPr>
              <a:t>Microsoft Confidential</a:t>
            </a:r>
            <a:endParaRPr lang="en-US" dirty="0">
              <a:solidFill>
                <a:prstClr val="white"/>
              </a:solidFill>
            </a:endParaRP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04330" y="6406934"/>
            <a:ext cx="2787673" cy="451067"/>
          </a:xfrm>
          <a:prstGeom prst="rect">
            <a:avLst/>
          </a:prstGeom>
        </p:spPr>
      </p:pic>
    </p:spTree>
    <p:extLst>
      <p:ext uri="{BB962C8B-B14F-4D97-AF65-F5344CB8AC3E}">
        <p14:creationId xmlns:p14="http://schemas.microsoft.com/office/powerpoint/2010/main" val="4216792026"/>
      </p:ext>
    </p:extLst>
  </p:cSld>
  <p:clrMapOvr>
    <a:masterClrMapping/>
  </p:clrMapOv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AD2EFF-025A-454F-BC7B-860F0E27D9FC}" type="datetimeFigureOut">
              <a:rPr lang="en-US" smtClean="0">
                <a:solidFill>
                  <a:prstClr val="black">
                    <a:tint val="75000"/>
                  </a:prstClr>
                </a:solidFill>
              </a:rPr>
              <a:pPr/>
              <a:t>9/22/2014</a:t>
            </a:fld>
            <a:endParaRPr lang="en-US" dirty="0">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3DA3CD0-C74C-489E-9AA9-6909A03709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3388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dirty="0" smtClean="0"/>
              <a:t>Notes Continued</a:t>
            </a:r>
            <a:endParaRPr lang="en-US" dirty="0"/>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extLst>
      <p:ext uri="{BB962C8B-B14F-4D97-AF65-F5344CB8AC3E}">
        <p14:creationId xmlns:p14="http://schemas.microsoft.com/office/powerpoint/2010/main" val="41738678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rIns="91440">
            <a:normAutofit/>
          </a:bodyPr>
          <a:lstStyle>
            <a:lvl1pPr>
              <a:defRPr sz="2800" baseline="0">
                <a:solidFill>
                  <a:schemeClr val="tx1"/>
                </a:solidFill>
                <a:latin typeface="Segoe UI Light" panose="020B0502040204020203" pitchFamily="34" charset="0"/>
              </a:defRPr>
            </a:lvl1pPr>
          </a:lstStyle>
          <a:p>
            <a:r>
              <a:rPr lang="en-US" dirty="0" smtClean="0"/>
              <a:t>Module #: Module Title</a:t>
            </a:r>
            <a:endParaRPr lang="en-US" dirty="0"/>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
        <p:nvSpPr>
          <p:cNvPr id="9" name="Text Placeholder 18"/>
          <p:cNvSpPr>
            <a:spLocks noGrp="1"/>
          </p:cNvSpPr>
          <p:nvPr>
            <p:ph type="body" sz="quarter" idx="16" hasCustomPrompt="1"/>
          </p:nvPr>
        </p:nvSpPr>
        <p:spPr>
          <a:xfrm>
            <a:off x="0" y="3200400"/>
            <a:ext cx="4572000" cy="704088"/>
          </a:xfrm>
          <a:prstGeom prst="rect">
            <a:avLst/>
          </a:prstGeom>
          <a:solidFill>
            <a:schemeClr val="bg2">
              <a:alpha val="90000"/>
            </a:schemeClr>
          </a:solidFill>
        </p:spPr>
        <p:txBody>
          <a:bodyPr vert="horz"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smtClean="0"/>
              <a:t>Module Overview</a:t>
            </a:r>
          </a:p>
        </p:txBody>
      </p:sp>
    </p:spTree>
    <p:extLst>
      <p:ext uri="{BB962C8B-B14F-4D97-AF65-F5344CB8AC3E}">
        <p14:creationId xmlns:p14="http://schemas.microsoft.com/office/powerpoint/2010/main" val="24257705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smtClean="0"/>
              <a:t>Module #: Module Title</a:t>
            </a:r>
            <a:endParaRPr lang="en-US" dirty="0"/>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smtClean="0"/>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smtClean="0"/>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smtClean="0"/>
              <a:t>Add single point here</a:t>
            </a:r>
            <a:endParaRPr lang="en-US" dirty="0"/>
          </a:p>
        </p:txBody>
      </p:sp>
      <p:sp>
        <p:nvSpPr>
          <p:cNvPr id="7"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smtClean="0"/>
              <a:t>Microsoft Confidential</a:t>
            </a:r>
            <a:endParaRPr lang="en-US" sz="800" dirty="0"/>
          </a:p>
        </p:txBody>
      </p:sp>
    </p:spTree>
    <p:extLst>
      <p:ext uri="{BB962C8B-B14F-4D97-AF65-F5344CB8AC3E}">
        <p14:creationId xmlns:p14="http://schemas.microsoft.com/office/powerpoint/2010/main" val="1658962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chemeClr val="accent1">
              <a:alpha val="90000"/>
            </a:schemeClr>
          </a:solidFill>
        </p:spPr>
        <p:txBody>
          <a:bodyPr lIns="182880" tIns="137160">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Demonstration: Title of Demo</a:t>
            </a:r>
          </a:p>
        </p:txBody>
      </p:sp>
    </p:spTree>
    <p:extLst>
      <p:ext uri="{BB962C8B-B14F-4D97-AF65-F5344CB8AC3E}">
        <p14:creationId xmlns:p14="http://schemas.microsoft.com/office/powerpoint/2010/main" val="39283106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tx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chemeClr val="accent1">
              <a:alpha val="90000"/>
            </a:schemeClr>
          </a:solidFill>
        </p:spPr>
        <p:txBody>
          <a:bodyPr lIns="182880" tIns="137160">
            <a:noAutofit/>
          </a:bodyPr>
          <a:lstStyle>
            <a:lvl1pPr marL="57150" indent="0">
              <a:lnSpc>
                <a:spcPct val="100000"/>
              </a:lnSpc>
              <a:defRPr sz="3600" baseline="0">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smtClean="0"/>
              <a:t>Lab: Title of Lab</a:t>
            </a:r>
          </a:p>
        </p:txBody>
      </p:sp>
    </p:spTree>
    <p:extLst>
      <p:ext uri="{BB962C8B-B14F-4D97-AF65-F5344CB8AC3E}">
        <p14:creationId xmlns:p14="http://schemas.microsoft.com/office/powerpoint/2010/main" val="124410889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182880" tIns="13716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182880" tIns="137160" rIns="91440" bIns="45720" rtlCol="0">
            <a:normAutofit/>
          </a:bodyPr>
          <a:lstStyle/>
          <a:p>
            <a:pPr lvl="0"/>
            <a:r>
              <a:rPr lang="en-US" dirty="0" smtClean="0"/>
              <a:t>Click to edit Master text styles</a:t>
            </a:r>
          </a:p>
          <a:p>
            <a:pPr lvl="0"/>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tx1">
                    <a:tint val="75000"/>
                  </a:schemeClr>
                </a:solidFill>
                <a:latin typeface="+mn-lt"/>
                <a:cs typeface="Segoe Pro Light"/>
              </a:defRPr>
            </a:lvl1pPr>
          </a:lstStyle>
          <a:p>
            <a:fld id="{7C5D1354-5E17-4D0C-852B-FC3DB4EECC89}" type="datetime1">
              <a:rPr lang="en-US" smtClean="0"/>
              <a:t>9/22/2014</a:t>
            </a:fld>
            <a:endParaRPr lang="en-US" dirty="0"/>
          </a:p>
        </p:txBody>
      </p:sp>
      <p:sp>
        <p:nvSpPr>
          <p:cNvPr id="6" name="Slide Number Placeholder 5"/>
          <p:cNvSpPr>
            <a:spLocks noGrp="1"/>
          </p:cNvSpPr>
          <p:nvPr>
            <p:ph type="sldNum" sz="quarter" idx="4"/>
          </p:nvPr>
        </p:nvSpPr>
        <p:spPr>
          <a:xfrm>
            <a:off x="9354008" y="6356351"/>
            <a:ext cx="2844800" cy="365125"/>
          </a:xfrm>
          <a:prstGeom prst="rect">
            <a:avLst/>
          </a:prstGeom>
        </p:spPr>
        <p:txBody>
          <a:bodyPr vert="horz" lIns="182880" tIns="45720" rIns="182880" bIns="45720" rtlCol="0" anchor="ctr"/>
          <a:lstStyle>
            <a:lvl1pPr algn="r">
              <a:defRPr sz="800">
                <a:solidFill>
                  <a:schemeClr val="tx1">
                    <a:tint val="75000"/>
                  </a:schemeClr>
                </a:solidFill>
                <a:latin typeface="+mn-lt"/>
                <a:cs typeface="Segoe Pro Light"/>
              </a:defRPr>
            </a:lvl1pPr>
          </a:lstStyle>
          <a:p>
            <a:fld id="{74A398B2-5A34-1A4A-811E-F4027282568C}"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93" r:id="rId1"/>
    <p:sldLayoutId id="2147483816" r:id="rId2"/>
    <p:sldLayoutId id="2147483815" r:id="rId3"/>
    <p:sldLayoutId id="2147483821" r:id="rId4"/>
    <p:sldLayoutId id="2147483817" r:id="rId5"/>
    <p:sldLayoutId id="2147483797" r:id="rId6"/>
    <p:sldLayoutId id="2147483818" r:id="rId7"/>
    <p:sldLayoutId id="2147483819" r:id="rId8"/>
    <p:sldLayoutId id="2147483820" r:id="rId9"/>
    <p:sldLayoutId id="2147483806" r:id="rId10"/>
    <p:sldLayoutId id="2147483807" r:id="rId11"/>
    <p:sldLayoutId id="2147483808" r:id="rId12"/>
    <p:sldLayoutId id="2147483795" r:id="rId13"/>
    <p:sldLayoutId id="2147483784" r:id="rId14"/>
    <p:sldLayoutId id="2147483785" r:id="rId15"/>
    <p:sldLayoutId id="2147483796" r:id="rId16"/>
    <p:sldLayoutId id="2147483786" r:id="rId17"/>
    <p:sldLayoutId id="2147483788" r:id="rId18"/>
    <p:sldLayoutId id="2147483787" r:id="rId19"/>
    <p:sldLayoutId id="2147483789" r:id="rId20"/>
    <p:sldLayoutId id="2147483799" r:id="rId21"/>
    <p:sldLayoutId id="2147483800" r:id="rId22"/>
    <p:sldLayoutId id="2147483780" r:id="rId23"/>
    <p:sldLayoutId id="2147483801" r:id="rId24"/>
    <p:sldLayoutId id="2147483802" r:id="rId25"/>
    <p:sldLayoutId id="2147483804" r:id="rId26"/>
    <p:sldLayoutId id="2147483811" r:id="rId27"/>
    <p:sldLayoutId id="2147483813" r:id="rId28"/>
    <p:sldLayoutId id="2147483805" r:id="rId29"/>
    <p:sldLayoutId id="2147483822" r:id="rId30"/>
    <p:sldLayoutId id="2147483823" r:id="rId31"/>
    <p:sldLayoutId id="2147483824" r:id="rId32"/>
  </p:sldLayoutIdLst>
  <p:timing>
    <p:tnLst>
      <p:par>
        <p:cTn id="1" dur="indefinite" restart="never" nodeType="tmRoot"/>
      </p:par>
    </p:tnLst>
  </p:timing>
  <p:hf hdr="0" ftr="0" dt="0"/>
  <p:txStyles>
    <p:titleStyle>
      <a:lvl1pPr eaLnBrk="1" hangingPunct="1">
        <a:defRPr sz="2000">
          <a:solidFill>
            <a:schemeClr val="tx1"/>
          </a:solidFill>
          <a:latin typeface="+mn-lt"/>
          <a:cs typeface="Segoe Pro Light"/>
        </a:defRPr>
      </a:lvl1pPr>
    </p:titleStyle>
    <p:bodyStyle>
      <a:lvl1pPr defTabSz="914400" eaLnBrk="1" hangingPunct="1">
        <a:lnSpc>
          <a:spcPct val="120000"/>
        </a:lnSpc>
        <a:tabLst/>
        <a:defRPr sz="1400">
          <a:solidFill>
            <a:srgbClr val="FFFFFF"/>
          </a:solidFill>
          <a:latin typeface="+mn-lt"/>
          <a:cs typeface="Segoe Pro Light"/>
        </a:defRPr>
      </a:lvl1pPr>
      <a:lvl2pPr eaLnBrk="1" hangingPunct="1">
        <a:lnSpc>
          <a:spcPct val="120000"/>
        </a:lnSpc>
        <a:defRPr sz="1400">
          <a:solidFill>
            <a:srgbClr val="FFFFFF"/>
          </a:solidFill>
          <a:latin typeface="+mn-lt"/>
          <a:cs typeface="Segoe Pro Light"/>
        </a:defRPr>
      </a:lvl2pPr>
      <a:lvl3pPr defTabSz="914400" eaLnBrk="1" hangingPunct="1">
        <a:lnSpc>
          <a:spcPct val="120000"/>
        </a:lnSpc>
        <a:tabLst/>
        <a:defRPr sz="1400">
          <a:solidFill>
            <a:srgbClr val="FFFFFF"/>
          </a:solidFill>
          <a:latin typeface="+mn-lt"/>
          <a:cs typeface="Segoe Pro Light"/>
        </a:defRPr>
      </a:lvl3pPr>
      <a:lvl4pPr defTabSz="914400" eaLnBrk="1" hangingPunct="1">
        <a:lnSpc>
          <a:spcPct val="120000"/>
        </a:lnSpc>
        <a:tabLst/>
        <a:defRPr sz="1400">
          <a:solidFill>
            <a:srgbClr val="FFFFFF"/>
          </a:solidFill>
          <a:latin typeface="+mn-lt"/>
          <a:cs typeface="Segoe Pro Light"/>
        </a:defRPr>
      </a:lvl4pPr>
      <a:lvl5pPr defTabSz="914400" eaLnBrk="1" hangingPunct="1">
        <a:lnSpc>
          <a:spcPct val="120000"/>
        </a:lnSpc>
        <a:tabLst/>
        <a:defRPr sz="1400">
          <a:solidFill>
            <a:srgbClr val="FFFFFF"/>
          </a:solidFill>
          <a:latin typeface="+mn-lt"/>
          <a:cs typeface="Segoe Pro Light"/>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6.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0.jpg"/><Relationship Id="rId5" Type="http://schemas.openxmlformats.org/officeDocument/2006/relationships/diagramQuickStyle" Target="../diagrams/quickStyle1.xml"/><Relationship Id="rId10" Type="http://schemas.openxmlformats.org/officeDocument/2006/relationships/image" Target="../media/image9.gif"/><Relationship Id="rId4" Type="http://schemas.openxmlformats.org/officeDocument/2006/relationships/diagramLayout" Target="../diagrams/layout1.xml"/><Relationship Id="rId9"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0.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5.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1.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2.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5.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5.xml"/><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77.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17.xml"/><Relationship Id="rId7" Type="http://schemas.openxmlformats.org/officeDocument/2006/relationships/diagramColors" Target="../diagrams/colors4.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5.png"/></Relationships>
</file>

<file path=ppt/slides/_rels/slide18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78.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5.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6.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01.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13.xml"/><Relationship Id="rId1" Type="http://schemas.openxmlformats.org/officeDocument/2006/relationships/tags" Target="../tags/tag10.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206.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7.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208.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210.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9.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212.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0.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213.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61.pn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214.xml"/><Relationship Id="rId2" Type="http://schemas.openxmlformats.org/officeDocument/2006/relationships/slideLayout" Target="../slideLayouts/slideLayout3.xml"/><Relationship Id="rId1" Type="http://schemas.openxmlformats.org/officeDocument/2006/relationships/tags" Target="../tags/tag21.xml"/><Relationship Id="rId5" Type="http://schemas.openxmlformats.org/officeDocument/2006/relationships/image" Target="../media/image63.png"/><Relationship Id="rId4" Type="http://schemas.openxmlformats.org/officeDocument/2006/relationships/image" Target="../media/image62.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215.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33.png"/><Relationship Id="rId5" Type="http://schemas.openxmlformats.org/officeDocument/2006/relationships/image" Target="../media/image65.png"/><Relationship Id="rId4" Type="http://schemas.openxmlformats.org/officeDocument/2006/relationships/image" Target="../media/image64.pn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3.xml"/><Relationship Id="rId1" Type="http://schemas.openxmlformats.org/officeDocument/2006/relationships/tags" Target="../tags/tag23.xml"/><Relationship Id="rId4" Type="http://schemas.openxmlformats.org/officeDocument/2006/relationships/image" Target="../media/image66.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68.png"/><Relationship Id="rId4"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218.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69.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5.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1.png"/></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29.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23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1.png"/><Relationship Id="rId2" Type="http://schemas.openxmlformats.org/officeDocument/2006/relationships/notesSlide" Target="../notesSlides/notesSlide23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1.png"/></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3.xml"/><Relationship Id="rId1" Type="http://schemas.openxmlformats.org/officeDocument/2006/relationships/tags" Target="../tags/tag28.xml"/><Relationship Id="rId4" Type="http://schemas.openxmlformats.org/officeDocument/2006/relationships/image" Target="../media/image33.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3.xml"/><Relationship Id="rId1" Type="http://schemas.openxmlformats.org/officeDocument/2006/relationships/tags" Target="../tags/tag29.xml"/><Relationship Id="rId5" Type="http://schemas.openxmlformats.org/officeDocument/2006/relationships/image" Target="../media/image73.png"/><Relationship Id="rId4" Type="http://schemas.openxmlformats.org/officeDocument/2006/relationships/image" Target="../media/image72.png"/></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8.xml"/><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9.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0.pn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78.png"/><Relationship Id="rId4" Type="http://schemas.openxmlformats.org/officeDocument/2006/relationships/image" Target="../media/image77.pn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0.xml"/><Relationship Id="rId1" Type="http://schemas.openxmlformats.org/officeDocument/2006/relationships/slideLayout" Target="../slideLayouts/slideLayout1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15.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85.xml"/><Relationship Id="rId1" Type="http://schemas.openxmlformats.org/officeDocument/2006/relationships/slideLayout" Target="../slideLayouts/slideLayout15.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15.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15.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15.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1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notesSlide" Target="../notesSlides/notesSlide301.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302.xml"/><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15.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5.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3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8.xml"/><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9.xml"/><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1.xml"/><Relationship Id="rId1" Type="http://schemas.openxmlformats.org/officeDocument/2006/relationships/slideLayout" Target="../slideLayouts/slideLayout5.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5.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5.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15.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1.xml"/><Relationship Id="rId1" Type="http://schemas.openxmlformats.org/officeDocument/2006/relationships/slideLayout" Target="../slideLayouts/slideLayout15.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32.xml"/><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15.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35.xml"/><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33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37.xml"/><Relationship Id="rId1" Type="http://schemas.openxmlformats.org/officeDocument/2006/relationships/slideLayout" Target="../slideLayouts/slideLayout15.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0.xml"/><Relationship Id="rId1" Type="http://schemas.openxmlformats.org/officeDocument/2006/relationships/slideLayout" Target="../slideLayouts/slideLayout15.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5.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5.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347.xml"/><Relationship Id="rId1" Type="http://schemas.openxmlformats.org/officeDocument/2006/relationships/slideLayout" Target="../slideLayouts/slideLayout15.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51.xml"/><Relationship Id="rId1" Type="http://schemas.openxmlformats.org/officeDocument/2006/relationships/slideLayout" Target="../slideLayouts/slideLayout5.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3.xml"/><Relationship Id="rId1" Type="http://schemas.openxmlformats.org/officeDocument/2006/relationships/slideLayout" Target="../slideLayouts/slideLayout5.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32.png"/><Relationship Id="rId4" Type="http://schemas.openxmlformats.org/officeDocument/2006/relationships/diagramLayout" Target="../diagrams/layout6.xml"/><Relationship Id="rId9" Type="http://schemas.openxmlformats.org/officeDocument/2006/relationships/image" Target="../media/image22.png"/></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57.xml"/><Relationship Id="rId1" Type="http://schemas.openxmlformats.org/officeDocument/2006/relationships/slideLayout" Target="../slideLayouts/slideLayout15.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5.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5.xml"/><Relationship Id="rId1" Type="http://schemas.openxmlformats.org/officeDocument/2006/relationships/slideLayout" Target="../slideLayouts/slideLayout8.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31.png"/></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5.xml"/></Relationships>
</file>

<file path=ppt/slides/_rels/slide371.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5.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8.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71.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72.xml"/><Relationship Id="rId1" Type="http://schemas.openxmlformats.org/officeDocument/2006/relationships/slideLayout" Target="../slideLayouts/slideLayout8.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73.xml"/><Relationship Id="rId1" Type="http://schemas.openxmlformats.org/officeDocument/2006/relationships/slideLayout" Target="../slideLayouts/slideLayout8.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374.xml"/><Relationship Id="rId1" Type="http://schemas.openxmlformats.org/officeDocument/2006/relationships/slideLayout" Target="../slideLayouts/slideLayout15.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7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77.xml"/><Relationship Id="rId1" Type="http://schemas.openxmlformats.org/officeDocument/2006/relationships/slideLayout" Target="../slideLayouts/slideLayout15.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379.xml"/><Relationship Id="rId1" Type="http://schemas.openxmlformats.org/officeDocument/2006/relationships/slideLayout" Target="../slideLayouts/slideLayout15.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0.xml"/><Relationship Id="rId1" Type="http://schemas.openxmlformats.org/officeDocument/2006/relationships/slideLayout" Target="../slideLayouts/slideLayout8.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2.xml"/><Relationship Id="rId1" Type="http://schemas.openxmlformats.org/officeDocument/2006/relationships/slideLayout" Target="../slideLayouts/slideLayout8.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84.xml"/><Relationship Id="rId1" Type="http://schemas.openxmlformats.org/officeDocument/2006/relationships/slideLayout" Target="../slideLayouts/slideLayout15.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5.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8.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91.xml"/><Relationship Id="rId1" Type="http://schemas.openxmlformats.org/officeDocument/2006/relationships/slideLayout" Target="../slideLayouts/slideLayout8.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392.xml"/><Relationship Id="rId1" Type="http://schemas.openxmlformats.org/officeDocument/2006/relationships/slideLayout" Target="../slideLayouts/slideLayout15.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4.xml"/><Relationship Id="rId1" Type="http://schemas.openxmlformats.org/officeDocument/2006/relationships/slideLayout" Target="../slideLayouts/slideLayout8.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2" Type="http://schemas.openxmlformats.org/officeDocument/2006/relationships/notesSlide" Target="../notesSlides/notesSlide396.xml"/><Relationship Id="rId1" Type="http://schemas.openxmlformats.org/officeDocument/2006/relationships/slideLayout" Target="../slideLayouts/slideLayout15.xml"/></Relationships>
</file>

<file path=ppt/slides/_rels/slide403.xml.rels><?xml version="1.0" encoding="UTF-8" standalone="yes"?>
<Relationships xmlns="http://schemas.openxmlformats.org/package/2006/relationships"><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notesSlide" Target="../notesSlides/notesSlide398.xml"/><Relationship Id="rId1" Type="http://schemas.openxmlformats.org/officeDocument/2006/relationships/slideLayout" Target="../slideLayouts/slideLayout8.xml"/></Relationships>
</file>

<file path=ppt/slides/_rels/slide405.xml.rels><?xml version="1.0" encoding="UTF-8" standalone="yes"?>
<Relationships xmlns="http://schemas.openxmlformats.org/package/2006/relationships"><Relationship Id="rId2" Type="http://schemas.openxmlformats.org/officeDocument/2006/relationships/notesSlide" Target="../notesSlides/notesSlide399.xml"/><Relationship Id="rId1" Type="http://schemas.openxmlformats.org/officeDocument/2006/relationships/slideLayout" Target="../slideLayouts/slideLayout5.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0.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5.xml"/></Relationships>
</file>

<file path=ppt/slides/_rels/slide408.xml.rels><?xml version="1.0" encoding="UTF-8" standalone="yes"?>
<Relationships xmlns="http://schemas.openxmlformats.org/package/2006/relationships"><Relationship Id="rId2" Type="http://schemas.openxmlformats.org/officeDocument/2006/relationships/notesSlide" Target="../notesSlides/notesSlide402.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2" Type="http://schemas.openxmlformats.org/officeDocument/2006/relationships/notesSlide" Target="../notesSlides/notesSlide40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notesSlide" Target="../notesSlides/notesSlide404.xml"/><Relationship Id="rId1" Type="http://schemas.openxmlformats.org/officeDocument/2006/relationships/slideLayout" Target="../slideLayouts/slideLayout3.xml"/></Relationships>
</file>

<file path=ppt/slides/_rels/slide411.xml.rels><?xml version="1.0" encoding="UTF-8" standalone="yes"?>
<Relationships xmlns="http://schemas.openxmlformats.org/package/2006/relationships"><Relationship Id="rId2" Type="http://schemas.openxmlformats.org/officeDocument/2006/relationships/notesSlide" Target="../notesSlides/notesSlide405.xml"/><Relationship Id="rId1" Type="http://schemas.openxmlformats.org/officeDocument/2006/relationships/slideLayout" Target="../slideLayouts/slideLayout15.xml"/></Relationships>
</file>

<file path=ppt/slides/_rels/slide412.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5.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408.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2" Type="http://schemas.openxmlformats.org/officeDocument/2006/relationships/notesSlide" Target="../notesSlides/notesSlide409.xml"/><Relationship Id="rId1" Type="http://schemas.openxmlformats.org/officeDocument/2006/relationships/slideLayout" Target="../slideLayouts/slideLayout15.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410.xml"/><Relationship Id="rId1" Type="http://schemas.openxmlformats.org/officeDocument/2006/relationships/slideLayout" Target="../slideLayouts/slideLayout3.xml"/></Relationships>
</file>

<file path=ppt/slides/_rels/slide417.xml.rels><?xml version="1.0" encoding="UTF-8" standalone="yes"?>
<Relationships xmlns="http://schemas.openxmlformats.org/package/2006/relationships"><Relationship Id="rId2" Type="http://schemas.openxmlformats.org/officeDocument/2006/relationships/notesSlide" Target="../notesSlides/notesSlide411.xml"/><Relationship Id="rId1" Type="http://schemas.openxmlformats.org/officeDocument/2006/relationships/slideLayout" Target="../slideLayouts/slideLayout15.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412.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2" Type="http://schemas.openxmlformats.org/officeDocument/2006/relationships/notesSlide" Target="../notesSlides/notesSlide41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0.xml.rels><?xml version="1.0" encoding="UTF-8" standalone="yes"?>
<Relationships xmlns="http://schemas.openxmlformats.org/package/2006/relationships"><Relationship Id="rId2" Type="http://schemas.openxmlformats.org/officeDocument/2006/relationships/notesSlide" Target="../notesSlides/notesSlide414.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2" Type="http://schemas.openxmlformats.org/officeDocument/2006/relationships/notesSlide" Target="../notesSlides/notesSlide415.xml"/><Relationship Id="rId1" Type="http://schemas.openxmlformats.org/officeDocument/2006/relationships/slideLayout" Target="../slideLayouts/slideLayout15.xml"/></Relationships>
</file>

<file path=ppt/slides/_rels/slide422.xml.rels><?xml version="1.0" encoding="UTF-8" standalone="yes"?>
<Relationships xmlns="http://schemas.openxmlformats.org/package/2006/relationships"><Relationship Id="rId2" Type="http://schemas.openxmlformats.org/officeDocument/2006/relationships/notesSlide" Target="../notesSlides/notesSlide416.xml"/><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notesSlide" Target="../notesSlides/notesSlide417.xml"/><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2" Type="http://schemas.openxmlformats.org/officeDocument/2006/relationships/notesSlide" Target="../notesSlides/notesSlide418.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notesSlide" Target="../notesSlides/notesSlide419.xml"/><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420.xml"/><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421.xml"/><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42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423.xml"/><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424.xml"/><Relationship Id="rId1" Type="http://schemas.openxmlformats.org/officeDocument/2006/relationships/slideLayout" Target="../slideLayouts/slideLayout5.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425.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426.xml"/><Relationship Id="rId1" Type="http://schemas.openxmlformats.org/officeDocument/2006/relationships/slideLayout" Target="../slideLayouts/slideLayout5.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427.xml"/><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428.xml"/><Relationship Id="rId1" Type="http://schemas.openxmlformats.org/officeDocument/2006/relationships/slideLayout" Target="../slideLayouts/slideLayout15.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429.xml"/><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430.xml"/><Relationship Id="rId1" Type="http://schemas.openxmlformats.org/officeDocument/2006/relationships/slideLayout" Target="../slideLayouts/slideLayout15.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431.xml"/><Relationship Id="rId1" Type="http://schemas.openxmlformats.org/officeDocument/2006/relationships/slideLayout" Target="../slideLayouts/slideLayout8.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43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433.xml"/><Relationship Id="rId1" Type="http://schemas.openxmlformats.org/officeDocument/2006/relationships/slideLayout" Target="../slideLayouts/slideLayout8.xml"/></Relationships>
</file>

<file path=ppt/slides/_rels/slide441.xml.rels><?xml version="1.0" encoding="UTF-8" standalone="yes"?>
<Relationships xmlns="http://schemas.openxmlformats.org/package/2006/relationships"><Relationship Id="rId2" Type="http://schemas.openxmlformats.org/officeDocument/2006/relationships/notesSlide" Target="../notesSlides/notesSlide434.xml"/><Relationship Id="rId1" Type="http://schemas.openxmlformats.org/officeDocument/2006/relationships/slideLayout" Target="../slideLayouts/slideLayout8.xml"/></Relationships>
</file>

<file path=ppt/slides/_rels/slide442.xml.rels><?xml version="1.0" encoding="UTF-8" standalone="yes"?>
<Relationships xmlns="http://schemas.openxmlformats.org/package/2006/relationships"><Relationship Id="rId2" Type="http://schemas.openxmlformats.org/officeDocument/2006/relationships/notesSlide" Target="../notesSlides/notesSlide435.xml"/><Relationship Id="rId1" Type="http://schemas.openxmlformats.org/officeDocument/2006/relationships/slideLayout" Target="../slideLayouts/slideLayout15.xml"/></Relationships>
</file>

<file path=ppt/slides/_rels/slide443.xml.rels><?xml version="1.0" encoding="UTF-8" standalone="yes"?>
<Relationships xmlns="http://schemas.openxmlformats.org/package/2006/relationships"><Relationship Id="rId2" Type="http://schemas.openxmlformats.org/officeDocument/2006/relationships/notesSlide" Target="../notesSlides/notesSlide436.xml"/><Relationship Id="rId1" Type="http://schemas.openxmlformats.org/officeDocument/2006/relationships/slideLayout" Target="../slideLayouts/slideLayout8.xml"/></Relationships>
</file>

<file path=ppt/slides/_rels/slide444.xml.rels><?xml version="1.0" encoding="UTF-8" standalone="yes"?>
<Relationships xmlns="http://schemas.openxmlformats.org/package/2006/relationships"><Relationship Id="rId2" Type="http://schemas.openxmlformats.org/officeDocument/2006/relationships/notesSlide" Target="../notesSlides/notesSlide437.xml"/><Relationship Id="rId1" Type="http://schemas.openxmlformats.org/officeDocument/2006/relationships/slideLayout" Target="../slideLayouts/slideLayout15.xml"/></Relationships>
</file>

<file path=ppt/slides/_rels/slide445.xml.rels><?xml version="1.0" encoding="UTF-8" standalone="yes"?>
<Relationships xmlns="http://schemas.openxmlformats.org/package/2006/relationships"><Relationship Id="rId2" Type="http://schemas.openxmlformats.org/officeDocument/2006/relationships/notesSlide" Target="../notesSlides/notesSlide438.xml"/><Relationship Id="rId1" Type="http://schemas.openxmlformats.org/officeDocument/2006/relationships/slideLayout" Target="../slideLayouts/slideLayout8.xml"/></Relationships>
</file>

<file path=ppt/slides/_rels/slide446.xml.rels><?xml version="1.0" encoding="UTF-8" standalone="yes"?>
<Relationships xmlns="http://schemas.openxmlformats.org/package/2006/relationships"><Relationship Id="rId2" Type="http://schemas.openxmlformats.org/officeDocument/2006/relationships/notesSlide" Target="../notesSlides/notesSlide439.xml"/><Relationship Id="rId1" Type="http://schemas.openxmlformats.org/officeDocument/2006/relationships/slideLayout" Target="../slideLayouts/slideLayout8.xml"/></Relationships>
</file>

<file path=ppt/slides/_rels/slide447.xml.rels><?xml version="1.0" encoding="UTF-8" standalone="yes"?>
<Relationships xmlns="http://schemas.openxmlformats.org/package/2006/relationships"><Relationship Id="rId2" Type="http://schemas.openxmlformats.org/officeDocument/2006/relationships/notesSlide" Target="../notesSlides/notesSlide440.xml"/><Relationship Id="rId1" Type="http://schemas.openxmlformats.org/officeDocument/2006/relationships/slideLayout" Target="../slideLayouts/slideLayout15.xml"/></Relationships>
</file>

<file path=ppt/slides/_rels/slide448.xml.rels><?xml version="1.0" encoding="UTF-8" standalone="yes"?>
<Relationships xmlns="http://schemas.openxmlformats.org/package/2006/relationships"><Relationship Id="rId2" Type="http://schemas.openxmlformats.org/officeDocument/2006/relationships/notesSlide" Target="../notesSlides/notesSlide441.xml"/><Relationship Id="rId1" Type="http://schemas.openxmlformats.org/officeDocument/2006/relationships/slideLayout" Target="../slideLayouts/slideLayout8.xml"/></Relationships>
</file>

<file path=ppt/slides/_rels/slide449.xml.rels><?xml version="1.0" encoding="UTF-8" standalone="yes"?>
<Relationships xmlns="http://schemas.openxmlformats.org/package/2006/relationships"><Relationship Id="rId2" Type="http://schemas.openxmlformats.org/officeDocument/2006/relationships/notesSlide" Target="../notesSlides/notesSlide4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0.xml.rels><?xml version="1.0" encoding="UTF-8" standalone="yes"?>
<Relationships xmlns="http://schemas.openxmlformats.org/package/2006/relationships"><Relationship Id="rId2" Type="http://schemas.openxmlformats.org/officeDocument/2006/relationships/notesSlide" Target="../notesSlides/notesSlide443.xml"/><Relationship Id="rId1" Type="http://schemas.openxmlformats.org/officeDocument/2006/relationships/slideLayout" Target="../slideLayouts/slideLayout8.xml"/></Relationships>
</file>

<file path=ppt/slides/_rels/slide451.xml.rels><?xml version="1.0" encoding="UTF-8" standalone="yes"?>
<Relationships xmlns="http://schemas.openxmlformats.org/package/2006/relationships"><Relationship Id="rId2" Type="http://schemas.openxmlformats.org/officeDocument/2006/relationships/notesSlide" Target="../notesSlides/notesSlide444.xml"/><Relationship Id="rId1" Type="http://schemas.openxmlformats.org/officeDocument/2006/relationships/slideLayout" Target="../slideLayouts/slideLayout5.xml"/></Relationships>
</file>

<file path=ppt/slides/_rels/slide452.xml.rels><?xml version="1.0" encoding="UTF-8" standalone="yes"?>
<Relationships xmlns="http://schemas.openxmlformats.org/package/2006/relationships"><Relationship Id="rId2" Type="http://schemas.openxmlformats.org/officeDocument/2006/relationships/notesSlide" Target="../notesSlides/notesSlide445.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2" Type="http://schemas.openxmlformats.org/officeDocument/2006/relationships/notesSlide" Target="../notesSlides/notesSlide446.xml"/><Relationship Id="rId1" Type="http://schemas.openxmlformats.org/officeDocument/2006/relationships/slideLayout" Target="../slideLayouts/slideLayout5.xml"/></Relationships>
</file>

<file path=ppt/slides/_rels/slide454.xml.rels><?xml version="1.0" encoding="UTF-8" standalone="yes"?>
<Relationships xmlns="http://schemas.openxmlformats.org/package/2006/relationships"><Relationship Id="rId2" Type="http://schemas.openxmlformats.org/officeDocument/2006/relationships/notesSlide" Target="../notesSlides/notesSlide447.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2" Type="http://schemas.openxmlformats.org/officeDocument/2006/relationships/notesSlide" Target="../notesSlides/notesSlide448.xml"/><Relationship Id="rId1" Type="http://schemas.openxmlformats.org/officeDocument/2006/relationships/slideLayout" Target="../slideLayouts/slideLayout15.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449.xml"/><Relationship Id="rId1" Type="http://schemas.openxmlformats.org/officeDocument/2006/relationships/slideLayout" Target="../slideLayouts/slideLayout3.xml"/></Relationships>
</file>

<file path=ppt/slides/_rels/slide457.xml.rels><?xml version="1.0" encoding="UTF-8" standalone="yes"?>
<Relationships xmlns="http://schemas.openxmlformats.org/package/2006/relationships"><Relationship Id="rId2" Type="http://schemas.openxmlformats.org/officeDocument/2006/relationships/notesSlide" Target="../notesSlides/notesSlide450.xml"/><Relationship Id="rId1" Type="http://schemas.openxmlformats.org/officeDocument/2006/relationships/slideLayout" Target="../slideLayouts/slideLayout15.xml"/></Relationships>
</file>

<file path=ppt/slides/_rels/slide458.xml.rels><?xml version="1.0" encoding="UTF-8" standalone="yes"?>
<Relationships xmlns="http://schemas.openxmlformats.org/package/2006/relationships"><Relationship Id="rId2" Type="http://schemas.openxmlformats.org/officeDocument/2006/relationships/notesSlide" Target="../notesSlides/notesSlide451.xml"/><Relationship Id="rId1" Type="http://schemas.openxmlformats.org/officeDocument/2006/relationships/slideLayout" Target="../slideLayouts/slideLayout8.xml"/></Relationships>
</file>

<file path=ppt/slides/_rels/slide459.xml.rels><?xml version="1.0" encoding="UTF-8" standalone="yes"?>
<Relationships xmlns="http://schemas.openxmlformats.org/package/2006/relationships"><Relationship Id="rId2" Type="http://schemas.openxmlformats.org/officeDocument/2006/relationships/notesSlide" Target="../notesSlides/notesSlide45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0.xml.rels><?xml version="1.0" encoding="UTF-8" standalone="yes"?>
<Relationships xmlns="http://schemas.openxmlformats.org/package/2006/relationships"><Relationship Id="rId2" Type="http://schemas.openxmlformats.org/officeDocument/2006/relationships/notesSlide" Target="../notesSlides/notesSlide453.xml"/><Relationship Id="rId1" Type="http://schemas.openxmlformats.org/officeDocument/2006/relationships/slideLayout" Target="../slideLayouts/slideLayout8.xml"/></Relationships>
</file>

<file path=ppt/slides/_rels/slide461.xml.rels><?xml version="1.0" encoding="UTF-8" standalone="yes"?>
<Relationships xmlns="http://schemas.openxmlformats.org/package/2006/relationships"><Relationship Id="rId2" Type="http://schemas.openxmlformats.org/officeDocument/2006/relationships/notesSlide" Target="../notesSlides/notesSlide454.xml"/><Relationship Id="rId1" Type="http://schemas.openxmlformats.org/officeDocument/2006/relationships/slideLayout" Target="../slideLayouts/slideLayout15.xml"/></Relationships>
</file>

<file path=ppt/slides/_rels/slide462.xml.rels><?xml version="1.0" encoding="UTF-8" standalone="yes"?>
<Relationships xmlns="http://schemas.openxmlformats.org/package/2006/relationships"><Relationship Id="rId2" Type="http://schemas.openxmlformats.org/officeDocument/2006/relationships/notesSlide" Target="../notesSlides/notesSlide455.xml"/><Relationship Id="rId1" Type="http://schemas.openxmlformats.org/officeDocument/2006/relationships/slideLayout" Target="../slideLayouts/slideLayout8.xml"/></Relationships>
</file>

<file path=ppt/slides/_rels/slide463.xml.rels><?xml version="1.0" encoding="UTF-8" standalone="yes"?>
<Relationships xmlns="http://schemas.openxmlformats.org/package/2006/relationships"><Relationship Id="rId2" Type="http://schemas.openxmlformats.org/officeDocument/2006/relationships/notesSlide" Target="../notesSlides/notesSlide456.xml"/><Relationship Id="rId1" Type="http://schemas.openxmlformats.org/officeDocument/2006/relationships/slideLayout" Target="../slideLayouts/slideLayout8.xml"/></Relationships>
</file>

<file path=ppt/slides/_rels/slide464.xml.rels><?xml version="1.0" encoding="UTF-8" standalone="yes"?>
<Relationships xmlns="http://schemas.openxmlformats.org/package/2006/relationships"><Relationship Id="rId2" Type="http://schemas.openxmlformats.org/officeDocument/2006/relationships/notesSlide" Target="../notesSlides/notesSlide457.xml"/><Relationship Id="rId1" Type="http://schemas.openxmlformats.org/officeDocument/2006/relationships/slideLayout" Target="../slideLayouts/slideLayout8.xml"/></Relationships>
</file>

<file path=ppt/slides/_rels/slide465.xml.rels><?xml version="1.0" encoding="UTF-8" standalone="yes"?>
<Relationships xmlns="http://schemas.openxmlformats.org/package/2006/relationships"><Relationship Id="rId2" Type="http://schemas.openxmlformats.org/officeDocument/2006/relationships/notesSlide" Target="../notesSlides/notesSlide458.xml"/><Relationship Id="rId1" Type="http://schemas.openxmlformats.org/officeDocument/2006/relationships/slideLayout" Target="../slideLayouts/slideLayout15.xml"/></Relationships>
</file>

<file path=ppt/slides/_rels/slide466.xml.rels><?xml version="1.0" encoding="UTF-8" standalone="yes"?>
<Relationships xmlns="http://schemas.openxmlformats.org/package/2006/relationships"><Relationship Id="rId2" Type="http://schemas.openxmlformats.org/officeDocument/2006/relationships/notesSlide" Target="../notesSlides/notesSlide459.xml"/><Relationship Id="rId1" Type="http://schemas.openxmlformats.org/officeDocument/2006/relationships/slideLayout" Target="../slideLayouts/slideLayout8.xml"/></Relationships>
</file>

<file path=ppt/slides/_rels/slide467.xml.rels><?xml version="1.0" encoding="UTF-8" standalone="yes"?>
<Relationships xmlns="http://schemas.openxmlformats.org/package/2006/relationships"><Relationship Id="rId2" Type="http://schemas.openxmlformats.org/officeDocument/2006/relationships/notesSlide" Target="../notesSlides/notesSlide460.xml"/><Relationship Id="rId1" Type="http://schemas.openxmlformats.org/officeDocument/2006/relationships/slideLayout" Target="../slideLayouts/slideLayout15.xml"/></Relationships>
</file>

<file path=ppt/slides/_rels/slide468.xml.rels><?xml version="1.0" encoding="UTF-8" standalone="yes"?>
<Relationships xmlns="http://schemas.openxmlformats.org/package/2006/relationships"><Relationship Id="rId2" Type="http://schemas.openxmlformats.org/officeDocument/2006/relationships/notesSlide" Target="../notesSlides/notesSlide461.xml"/><Relationship Id="rId1" Type="http://schemas.openxmlformats.org/officeDocument/2006/relationships/slideLayout" Target="../slideLayouts/slideLayout8.xml"/></Relationships>
</file>

<file path=ppt/slides/_rels/slide469.xml.rels><?xml version="1.0" encoding="UTF-8" standalone="yes"?>
<Relationships xmlns="http://schemas.openxmlformats.org/package/2006/relationships"><Relationship Id="rId2" Type="http://schemas.openxmlformats.org/officeDocument/2006/relationships/notesSlide" Target="../notesSlides/notesSlide46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463.xml"/><Relationship Id="rId1" Type="http://schemas.openxmlformats.org/officeDocument/2006/relationships/slideLayout" Target="../slideLayouts/slideLayout8.xml"/></Relationships>
</file>

<file path=ppt/slides/_rels/slide471.xml.rels><?xml version="1.0" encoding="UTF-8" standalone="yes"?>
<Relationships xmlns="http://schemas.openxmlformats.org/package/2006/relationships"><Relationship Id="rId2" Type="http://schemas.openxmlformats.org/officeDocument/2006/relationships/notesSlide" Target="../notesSlides/notesSlide464.xml"/><Relationship Id="rId1" Type="http://schemas.openxmlformats.org/officeDocument/2006/relationships/slideLayout" Target="../slideLayouts/slideLayout15.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465.xml"/><Relationship Id="rId1" Type="http://schemas.openxmlformats.org/officeDocument/2006/relationships/slideLayout" Target="../slideLayouts/slideLayout8.xml"/></Relationships>
</file>

<file path=ppt/slides/_rels/slide473.xml.rels><?xml version="1.0" encoding="UTF-8" standalone="yes"?>
<Relationships xmlns="http://schemas.openxmlformats.org/package/2006/relationships"><Relationship Id="rId2" Type="http://schemas.openxmlformats.org/officeDocument/2006/relationships/notesSlide" Target="../notesSlides/notesSlide466.xml"/><Relationship Id="rId1" Type="http://schemas.openxmlformats.org/officeDocument/2006/relationships/slideLayout" Target="../slideLayouts/slideLayout8.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467.xml"/><Relationship Id="rId1" Type="http://schemas.openxmlformats.org/officeDocument/2006/relationships/slideLayout" Target="../slideLayouts/slideLayout8.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468.xml"/><Relationship Id="rId1" Type="http://schemas.openxmlformats.org/officeDocument/2006/relationships/slideLayout" Target="../slideLayouts/slideLayout8.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469.xml"/><Relationship Id="rId1" Type="http://schemas.openxmlformats.org/officeDocument/2006/relationships/slideLayout" Target="../slideLayouts/slideLayout15.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notesSlide" Target="../notesSlides/notesSlide471.xml"/><Relationship Id="rId1" Type="http://schemas.openxmlformats.org/officeDocument/2006/relationships/slideLayout" Target="../slideLayouts/slideLayout5.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47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2" Type="http://schemas.openxmlformats.org/officeDocument/2006/relationships/notesSlide" Target="../notesSlides/notesSlide473.xml"/><Relationship Id="rId1" Type="http://schemas.openxmlformats.org/officeDocument/2006/relationships/slideLayout" Target="../slideLayouts/slideLayout5.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474.xml"/><Relationship Id="rId1" Type="http://schemas.openxmlformats.org/officeDocument/2006/relationships/slideLayout" Target="../slideLayouts/slideLayout3.xml"/></Relationships>
</file>

<file path=ppt/slides/_rels/slide482.xml.rels><?xml version="1.0" encoding="UTF-8" standalone="yes"?>
<Relationships xmlns="http://schemas.openxmlformats.org/package/2006/relationships"><Relationship Id="rId2" Type="http://schemas.openxmlformats.org/officeDocument/2006/relationships/notesSlide" Target="../notesSlides/notesSlide475.xml"/><Relationship Id="rId1" Type="http://schemas.openxmlformats.org/officeDocument/2006/relationships/slideLayout" Target="../slideLayouts/slideLayout15.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476.xml"/><Relationship Id="rId1" Type="http://schemas.openxmlformats.org/officeDocument/2006/relationships/slideLayout" Target="../slideLayouts/slideLayout15.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477.xml"/><Relationship Id="rId1" Type="http://schemas.openxmlformats.org/officeDocument/2006/relationships/slideLayout" Target="../slideLayouts/slideLayout3.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478.xml"/><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2" Type="http://schemas.openxmlformats.org/officeDocument/2006/relationships/notesSlide" Target="../notesSlides/notesSlide479.xml"/><Relationship Id="rId1" Type="http://schemas.openxmlformats.org/officeDocument/2006/relationships/slideLayout" Target="../slideLayouts/slideLayout15.xml"/></Relationships>
</file>

<file path=ppt/slides/_rels/slide489.xml.rels><?xml version="1.0" encoding="UTF-8" standalone="yes"?>
<Relationships xmlns="http://schemas.openxmlformats.org/package/2006/relationships"><Relationship Id="rId2" Type="http://schemas.openxmlformats.org/officeDocument/2006/relationships/notesSlide" Target="../notesSlides/notesSlide48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2" Type="http://schemas.openxmlformats.org/officeDocument/2006/relationships/notesSlide" Target="../notesSlides/notesSlide481.xml"/><Relationship Id="rId1" Type="http://schemas.openxmlformats.org/officeDocument/2006/relationships/slideLayout" Target="../slideLayouts/slideLayout15.xml"/></Relationships>
</file>

<file path=ppt/slides/_rels/slide492.xml.rels><?xml version="1.0" encoding="UTF-8" standalone="yes"?>
<Relationships xmlns="http://schemas.openxmlformats.org/package/2006/relationships"><Relationship Id="rId2" Type="http://schemas.openxmlformats.org/officeDocument/2006/relationships/notesSlide" Target="../notesSlides/notesSlide482.xml"/><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2" Type="http://schemas.openxmlformats.org/officeDocument/2006/relationships/notesSlide" Target="../notesSlides/notesSlide483.xml"/><Relationship Id="rId1" Type="http://schemas.openxmlformats.org/officeDocument/2006/relationships/slideLayout" Target="../slideLayouts/slideLayout15.xml"/></Relationships>
</file>

<file path=ppt/slides/_rels/slide495.xml.rels><?xml version="1.0" encoding="UTF-8" standalone="yes"?>
<Relationships xmlns="http://schemas.openxmlformats.org/package/2006/relationships"><Relationship Id="rId2" Type="http://schemas.openxmlformats.org/officeDocument/2006/relationships/notesSlide" Target="../notesSlides/notesSlide484.xml"/><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2" Type="http://schemas.openxmlformats.org/officeDocument/2006/relationships/notesSlide" Target="../notesSlides/notesSlide485.xml"/><Relationship Id="rId1" Type="http://schemas.openxmlformats.org/officeDocument/2006/relationships/slideLayout" Target="../slideLayouts/slideLayout15.xml"/></Relationships>
</file>

<file path=ppt/slides/_rels/slide499.xml.rels><?xml version="1.0" encoding="UTF-8" standalone="yes"?>
<Relationships xmlns="http://schemas.openxmlformats.org/package/2006/relationships"><Relationship Id="rId2" Type="http://schemas.openxmlformats.org/officeDocument/2006/relationships/notesSlide" Target="../notesSlides/notesSlide48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487.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notesSlide" Target="../notesSlides/notesSlide488.xml"/><Relationship Id="rId1" Type="http://schemas.openxmlformats.org/officeDocument/2006/relationships/slideLayout" Target="../slideLayouts/slideLayout15.xml"/></Relationships>
</file>

<file path=ppt/slides/_rels/slide503.xml.rels><?xml version="1.0" encoding="UTF-8" standalone="yes"?>
<Relationships xmlns="http://schemas.openxmlformats.org/package/2006/relationships"><Relationship Id="rId2" Type="http://schemas.openxmlformats.org/officeDocument/2006/relationships/notesSlide" Target="../notesSlides/notesSlide489.xml"/><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490.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2" Type="http://schemas.openxmlformats.org/officeDocument/2006/relationships/notesSlide" Target="../notesSlides/notesSlide491.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2" Type="http://schemas.openxmlformats.org/officeDocument/2006/relationships/notesSlide" Target="../notesSlides/notesSlide492.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0.xml.rels><?xml version="1.0" encoding="UTF-8" standalone="yes"?>
<Relationships xmlns="http://schemas.openxmlformats.org/package/2006/relationships"><Relationship Id="rId2" Type="http://schemas.openxmlformats.org/officeDocument/2006/relationships/notesSlide" Target="../notesSlides/notesSlide493.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2" Type="http://schemas.openxmlformats.org/officeDocument/2006/relationships/notesSlide" Target="../notesSlides/notesSlide494.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2" Type="http://schemas.openxmlformats.org/officeDocument/2006/relationships/notesSlide" Target="../notesSlides/notesSlide495.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2" Type="http://schemas.openxmlformats.org/officeDocument/2006/relationships/notesSlide" Target="../notesSlides/notesSlide496.xml"/><Relationship Id="rId1" Type="http://schemas.openxmlformats.org/officeDocument/2006/relationships/slideLayout" Target="../slideLayouts/slideLayout15.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2" Type="http://schemas.openxmlformats.org/officeDocument/2006/relationships/notesSlide" Target="../notesSlides/notesSlide497.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2" Type="http://schemas.openxmlformats.org/officeDocument/2006/relationships/notesSlide" Target="../notesSlides/notesSlide498.xml"/><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2" Type="http://schemas.openxmlformats.org/officeDocument/2006/relationships/notesSlide" Target="../notesSlides/notesSlide499.xml"/><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50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520.xml.rels><?xml version="1.0" encoding="UTF-8" standalone="yes"?>
<Relationships xmlns="http://schemas.openxmlformats.org/package/2006/relationships"><Relationship Id="rId2" Type="http://schemas.openxmlformats.org/officeDocument/2006/relationships/notesSlide" Target="../notesSlides/notesSlide501.xml"/><Relationship Id="rId1" Type="http://schemas.openxmlformats.org/officeDocument/2006/relationships/slideLayout" Target="../slideLayouts/slideLayout15.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2" Type="http://schemas.openxmlformats.org/officeDocument/2006/relationships/notesSlide" Target="../notesSlides/notesSlide502.xml"/><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2" Type="http://schemas.openxmlformats.org/officeDocument/2006/relationships/notesSlide" Target="../notesSlides/notesSlide503.xml"/><Relationship Id="rId1" Type="http://schemas.openxmlformats.org/officeDocument/2006/relationships/slideLayout" Target="../slideLayouts/slideLayout8.xml"/></Relationships>
</file>

<file path=ppt/slides/_rels/slide524.xml.rels><?xml version="1.0" encoding="UTF-8" standalone="yes"?>
<Relationships xmlns="http://schemas.openxmlformats.org/package/2006/relationships"><Relationship Id="rId2" Type="http://schemas.openxmlformats.org/officeDocument/2006/relationships/notesSlide" Target="../notesSlides/notesSlide504.xml"/><Relationship Id="rId1" Type="http://schemas.openxmlformats.org/officeDocument/2006/relationships/slideLayout" Target="../slideLayouts/slideLayout15.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6.xml.rels><?xml version="1.0" encoding="UTF-8" standalone="yes"?>
<Relationships xmlns="http://schemas.openxmlformats.org/package/2006/relationships"><Relationship Id="rId2" Type="http://schemas.openxmlformats.org/officeDocument/2006/relationships/notesSlide" Target="../notesSlides/notesSlide505.xml"/><Relationship Id="rId1" Type="http://schemas.openxmlformats.org/officeDocument/2006/relationships/slideLayout" Target="../slideLayouts/slideLayout8.xml"/></Relationships>
</file>

<file path=ppt/slides/_rels/slide527.xml.rels><?xml version="1.0" encoding="UTF-8" standalone="yes"?>
<Relationships xmlns="http://schemas.openxmlformats.org/package/2006/relationships"><Relationship Id="rId2" Type="http://schemas.openxmlformats.org/officeDocument/2006/relationships/notesSlide" Target="../notesSlides/notesSlide506.xml"/><Relationship Id="rId1" Type="http://schemas.openxmlformats.org/officeDocument/2006/relationships/slideLayout" Target="../slideLayouts/slideLayout8.xml"/></Relationships>
</file>

<file path=ppt/slides/_rels/slide528.xml.rels><?xml version="1.0" encoding="UTF-8" standalone="yes"?>
<Relationships xmlns="http://schemas.openxmlformats.org/package/2006/relationships"><Relationship Id="rId2" Type="http://schemas.openxmlformats.org/officeDocument/2006/relationships/notesSlide" Target="../notesSlides/notesSlide507.xml"/><Relationship Id="rId1" Type="http://schemas.openxmlformats.org/officeDocument/2006/relationships/slideLayout" Target="../slideLayouts/slideLayout15.xml"/></Relationships>
</file>

<file path=ppt/slides/_rels/slide529.xml.rels><?xml version="1.0" encoding="UTF-8" standalone="yes"?>
<Relationships xmlns="http://schemas.openxmlformats.org/package/2006/relationships"><Relationship Id="rId2" Type="http://schemas.openxmlformats.org/officeDocument/2006/relationships/notesSlide" Target="../notesSlides/notesSlide50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0.xml.rels><?xml version="1.0" encoding="UTF-8" standalone="yes"?>
<Relationships xmlns="http://schemas.openxmlformats.org/package/2006/relationships"><Relationship Id="rId2" Type="http://schemas.openxmlformats.org/officeDocument/2006/relationships/notesSlide" Target="../notesSlides/notesSlide509.xml"/><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2" Type="http://schemas.openxmlformats.org/officeDocument/2006/relationships/notesSlide" Target="../notesSlides/notesSlide510.xml"/><Relationship Id="rId1" Type="http://schemas.openxmlformats.org/officeDocument/2006/relationships/slideLayout" Target="../slideLayouts/slideLayout15.xml"/></Relationships>
</file>

<file path=ppt/slides/_rels/slide5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1.xml"/><Relationship Id="rId1" Type="http://schemas.openxmlformats.org/officeDocument/2006/relationships/slideLayout" Target="../slideLayouts/slideLayout8.xml"/></Relationships>
</file>

<file path=ppt/slides/_rels/slide5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2.xml"/><Relationship Id="rId1" Type="http://schemas.openxmlformats.org/officeDocument/2006/relationships/slideLayout" Target="../slideLayouts/slideLayout8.xml"/></Relationships>
</file>

<file path=ppt/slides/_rels/slide534.xml.rels><?xml version="1.0" encoding="UTF-8" standalone="yes"?>
<Relationships xmlns="http://schemas.openxmlformats.org/package/2006/relationships"><Relationship Id="rId2" Type="http://schemas.openxmlformats.org/officeDocument/2006/relationships/notesSlide" Target="../notesSlides/notesSlide513.xml"/><Relationship Id="rId1" Type="http://schemas.openxmlformats.org/officeDocument/2006/relationships/slideLayout" Target="../slideLayouts/slideLayout15.xml"/></Relationships>
</file>

<file path=ppt/slides/_rels/slide535.xml.rels><?xml version="1.0" encoding="UTF-8" standalone="yes"?>
<Relationships xmlns="http://schemas.openxmlformats.org/package/2006/relationships"><Relationship Id="rId2" Type="http://schemas.openxmlformats.org/officeDocument/2006/relationships/notesSlide" Target="../notesSlides/notesSlide514.xml"/><Relationship Id="rId1" Type="http://schemas.openxmlformats.org/officeDocument/2006/relationships/slideLayout" Target="../slideLayouts/slideLayout8.xml"/></Relationships>
</file>

<file path=ppt/slides/_rels/slide536.xml.rels><?xml version="1.0" encoding="UTF-8" standalone="yes"?>
<Relationships xmlns="http://schemas.openxmlformats.org/package/2006/relationships"><Relationship Id="rId2" Type="http://schemas.openxmlformats.org/officeDocument/2006/relationships/notesSlide" Target="../notesSlides/notesSlide515.xml"/><Relationship Id="rId1" Type="http://schemas.openxmlformats.org/officeDocument/2006/relationships/slideLayout" Target="../slideLayouts/slideLayout15.xml"/></Relationships>
</file>

<file path=ppt/slides/_rels/slide537.xml.rels><?xml version="1.0" encoding="UTF-8" standalone="yes"?>
<Relationships xmlns="http://schemas.openxmlformats.org/package/2006/relationships"><Relationship Id="rId2" Type="http://schemas.openxmlformats.org/officeDocument/2006/relationships/notesSlide" Target="../notesSlides/notesSlide516.xml"/><Relationship Id="rId1" Type="http://schemas.openxmlformats.org/officeDocument/2006/relationships/slideLayout" Target="../slideLayouts/slideLayout8.xml"/></Relationships>
</file>

<file path=ppt/slides/_rels/slide538.xml.rels><?xml version="1.0" encoding="UTF-8" standalone="yes"?>
<Relationships xmlns="http://schemas.openxmlformats.org/package/2006/relationships"><Relationship Id="rId2" Type="http://schemas.openxmlformats.org/officeDocument/2006/relationships/notesSlide" Target="../notesSlides/notesSlide517.xml"/><Relationship Id="rId1" Type="http://schemas.openxmlformats.org/officeDocument/2006/relationships/slideLayout" Target="../slideLayouts/slideLayout15.xml"/></Relationships>
</file>

<file path=ppt/slides/_rels/slide5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0.xml.rels><?xml version="1.0" encoding="UTF-8" standalone="yes"?>
<Relationships xmlns="http://schemas.openxmlformats.org/package/2006/relationships"><Relationship Id="rId2" Type="http://schemas.openxmlformats.org/officeDocument/2006/relationships/notesSlide" Target="../notesSlides/notesSlide519.xml"/><Relationship Id="rId1" Type="http://schemas.openxmlformats.org/officeDocument/2006/relationships/slideLayout" Target="../slideLayouts/slideLayout15.xml"/></Relationships>
</file>

<file path=ppt/slides/_rels/slide541.xml.rels><?xml version="1.0" encoding="UTF-8" standalone="yes"?>
<Relationships xmlns="http://schemas.openxmlformats.org/package/2006/relationships"><Relationship Id="rId2" Type="http://schemas.openxmlformats.org/officeDocument/2006/relationships/notesSlide" Target="../notesSlides/notesSlide520.xml"/><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2" Type="http://schemas.openxmlformats.org/officeDocument/2006/relationships/notesSlide" Target="../notesSlides/notesSlide521.xml"/><Relationship Id="rId1" Type="http://schemas.openxmlformats.org/officeDocument/2006/relationships/slideLayout" Target="../slideLayouts/slideLayout15.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522.xml"/><Relationship Id="rId1" Type="http://schemas.openxmlformats.org/officeDocument/2006/relationships/slideLayout" Target="../slideLayouts/slideLayout3.xml"/></Relationships>
</file>

<file path=ppt/slides/_rels/slide544.xml.rels><?xml version="1.0" encoding="UTF-8" standalone="yes"?>
<Relationships xmlns="http://schemas.openxmlformats.org/package/2006/relationships"><Relationship Id="rId2" Type="http://schemas.openxmlformats.org/officeDocument/2006/relationships/notesSlide" Target="../notesSlides/notesSlide523.xml"/><Relationship Id="rId1" Type="http://schemas.openxmlformats.org/officeDocument/2006/relationships/slideLayout" Target="../slideLayouts/slideLayout3.xml"/></Relationships>
</file>

<file path=ppt/slides/_rels/slide5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4.xml"/><Relationship Id="rId1" Type="http://schemas.openxmlformats.org/officeDocument/2006/relationships/slideLayout" Target="../slideLayouts/slideLayout13.xml"/></Relationships>
</file>

<file path=ppt/slides/_rels/slide546.xml.rels><?xml version="1.0" encoding="UTF-8" standalone="yes"?>
<Relationships xmlns="http://schemas.openxmlformats.org/package/2006/relationships"><Relationship Id="rId2" Type="http://schemas.openxmlformats.org/officeDocument/2006/relationships/notesSlide" Target="../notesSlides/notesSlide525.xml"/><Relationship Id="rId1" Type="http://schemas.openxmlformats.org/officeDocument/2006/relationships/slideLayout" Target="../slideLayouts/slideLayout5.xml"/></Relationships>
</file>

<file path=ppt/slides/_rels/slide547.xml.rels><?xml version="1.0" encoding="UTF-8" standalone="yes"?>
<Relationships xmlns="http://schemas.openxmlformats.org/package/2006/relationships"><Relationship Id="rId2" Type="http://schemas.openxmlformats.org/officeDocument/2006/relationships/notesSlide" Target="../notesSlides/notesSlide526.xml"/><Relationship Id="rId1" Type="http://schemas.openxmlformats.org/officeDocument/2006/relationships/slideLayout" Target="../slideLayouts/slideLayout3.xml"/></Relationships>
</file>

<file path=ppt/slides/_rels/slide548.xml.rels><?xml version="1.0" encoding="UTF-8" standalone="yes"?>
<Relationships xmlns="http://schemas.openxmlformats.org/package/2006/relationships"><Relationship Id="rId2" Type="http://schemas.openxmlformats.org/officeDocument/2006/relationships/notesSlide" Target="../notesSlides/notesSlide527.xml"/><Relationship Id="rId1" Type="http://schemas.openxmlformats.org/officeDocument/2006/relationships/slideLayout" Target="../slideLayouts/slideLayout5.xml"/></Relationships>
</file>

<file path=ppt/slides/_rels/slide549.xml.rels><?xml version="1.0" encoding="UTF-8" standalone="yes"?>
<Relationships xmlns="http://schemas.openxmlformats.org/package/2006/relationships"><Relationship Id="rId2" Type="http://schemas.openxmlformats.org/officeDocument/2006/relationships/notesSlide" Target="../notesSlides/notesSlide52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0.xml.rels><?xml version="1.0" encoding="UTF-8" standalone="yes"?>
<Relationships xmlns="http://schemas.openxmlformats.org/package/2006/relationships"><Relationship Id="rId2" Type="http://schemas.openxmlformats.org/officeDocument/2006/relationships/notesSlide" Target="../notesSlides/notesSlide529.xml"/><Relationship Id="rId1" Type="http://schemas.openxmlformats.org/officeDocument/2006/relationships/slideLayout" Target="../slideLayouts/slideLayout15.xml"/></Relationships>
</file>

<file path=ppt/slides/_rels/slide551.xml.rels><?xml version="1.0" encoding="UTF-8" standalone="yes"?>
<Relationships xmlns="http://schemas.openxmlformats.org/package/2006/relationships"><Relationship Id="rId2" Type="http://schemas.openxmlformats.org/officeDocument/2006/relationships/notesSlide" Target="../notesSlides/notesSlide530.xml"/><Relationship Id="rId1" Type="http://schemas.openxmlformats.org/officeDocument/2006/relationships/slideLayout" Target="../slideLayouts/slideLayout3.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31.xml"/><Relationship Id="rId1" Type="http://schemas.openxmlformats.org/officeDocument/2006/relationships/slideLayout" Target="../slideLayouts/slideLayout3.xml"/></Relationships>
</file>

<file path=ppt/slides/_rels/slide553.xml.rels><?xml version="1.0" encoding="UTF-8" standalone="yes"?>
<Relationships xmlns="http://schemas.openxmlformats.org/package/2006/relationships"><Relationship Id="rId2" Type="http://schemas.openxmlformats.org/officeDocument/2006/relationships/notesSlide" Target="../notesSlides/notesSlide532.xml"/><Relationship Id="rId1" Type="http://schemas.openxmlformats.org/officeDocument/2006/relationships/slideLayout" Target="../slideLayouts/slideLayout3.xml"/></Relationships>
</file>

<file path=ppt/slides/_rels/slide5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3.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5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4.xml"/><Relationship Id="rId1" Type="http://schemas.openxmlformats.org/officeDocument/2006/relationships/slideLayout" Target="../slideLayouts/slideLayout8.xml"/><Relationship Id="rId4" Type="http://schemas.openxmlformats.org/officeDocument/2006/relationships/image" Target="../media/image89.png"/></Relationships>
</file>

<file path=ppt/slides/_rels/slide556.xml.rels><?xml version="1.0" encoding="UTF-8" standalone="yes"?>
<Relationships xmlns="http://schemas.openxmlformats.org/package/2006/relationships"><Relationship Id="rId2" Type="http://schemas.openxmlformats.org/officeDocument/2006/relationships/notesSlide" Target="../notesSlides/notesSlide535.xml"/><Relationship Id="rId1" Type="http://schemas.openxmlformats.org/officeDocument/2006/relationships/slideLayout" Target="../slideLayouts/slideLayout15.xml"/></Relationships>
</file>

<file path=ppt/slides/_rels/slide557.xml.rels><?xml version="1.0" encoding="UTF-8" standalone="yes"?>
<Relationships xmlns="http://schemas.openxmlformats.org/package/2006/relationships"><Relationship Id="rId2" Type="http://schemas.openxmlformats.org/officeDocument/2006/relationships/notesSlide" Target="../notesSlides/notesSlide536.xml"/><Relationship Id="rId1" Type="http://schemas.openxmlformats.org/officeDocument/2006/relationships/slideLayout" Target="../slideLayouts/slideLayout3.xml"/></Relationships>
</file>

<file path=ppt/slides/_rels/slide558.xml.rels><?xml version="1.0" encoding="UTF-8" standalone="yes"?>
<Relationships xmlns="http://schemas.openxmlformats.org/package/2006/relationships"><Relationship Id="rId2" Type="http://schemas.openxmlformats.org/officeDocument/2006/relationships/notesSlide" Target="../notesSlides/notesSlide537.xml"/><Relationship Id="rId1" Type="http://schemas.openxmlformats.org/officeDocument/2006/relationships/slideLayout" Target="../slideLayouts/slideLayout3.xml"/></Relationships>
</file>

<file path=ppt/slides/_rels/slide559.xml.rels><?xml version="1.0" encoding="UTF-8" standalone="yes"?>
<Relationships xmlns="http://schemas.openxmlformats.org/package/2006/relationships"><Relationship Id="rId2" Type="http://schemas.openxmlformats.org/officeDocument/2006/relationships/notesSlide" Target="../notesSlides/notesSlide5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0.xml.rels><?xml version="1.0" encoding="UTF-8" standalone="yes"?>
<Relationships xmlns="http://schemas.openxmlformats.org/package/2006/relationships"><Relationship Id="rId2" Type="http://schemas.openxmlformats.org/officeDocument/2006/relationships/notesSlide" Target="../notesSlides/notesSlide539.xml"/><Relationship Id="rId1" Type="http://schemas.openxmlformats.org/officeDocument/2006/relationships/slideLayout" Target="../slideLayouts/slideLayout8.xml"/></Relationships>
</file>

<file path=ppt/slides/_rels/slide561.xml.rels><?xml version="1.0" encoding="UTF-8" standalone="yes"?>
<Relationships xmlns="http://schemas.openxmlformats.org/package/2006/relationships"><Relationship Id="rId2" Type="http://schemas.openxmlformats.org/officeDocument/2006/relationships/notesSlide" Target="../notesSlides/notesSlide540.xml"/><Relationship Id="rId1" Type="http://schemas.openxmlformats.org/officeDocument/2006/relationships/slideLayout" Target="../slideLayouts/slideLayout15.xml"/></Relationships>
</file>

<file path=ppt/slides/_rels/slide562.xml.rels><?xml version="1.0" encoding="UTF-8" standalone="yes"?>
<Relationships xmlns="http://schemas.openxmlformats.org/package/2006/relationships"><Relationship Id="rId2" Type="http://schemas.openxmlformats.org/officeDocument/2006/relationships/notesSlide" Target="../notesSlides/notesSlide541.xml"/><Relationship Id="rId1" Type="http://schemas.openxmlformats.org/officeDocument/2006/relationships/slideLayout" Target="../slideLayouts/slideLayout3.xml"/></Relationships>
</file>

<file path=ppt/slides/_rels/slide563.xml.rels><?xml version="1.0" encoding="UTF-8" standalone="yes"?>
<Relationships xmlns="http://schemas.openxmlformats.org/package/2006/relationships"><Relationship Id="rId2" Type="http://schemas.openxmlformats.org/officeDocument/2006/relationships/notesSlide" Target="../notesSlides/notesSlide542.xml"/><Relationship Id="rId1" Type="http://schemas.openxmlformats.org/officeDocument/2006/relationships/slideLayout" Target="../slideLayouts/slideLayout8.xml"/></Relationships>
</file>

<file path=ppt/slides/_rels/slide5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3.xml"/><Relationship Id="rId1" Type="http://schemas.openxmlformats.org/officeDocument/2006/relationships/slideLayout" Target="../slideLayouts/slideLayout8.xml"/></Relationships>
</file>

<file path=ppt/slides/_rels/slide5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4.xml"/><Relationship Id="rId1" Type="http://schemas.openxmlformats.org/officeDocument/2006/relationships/slideLayout" Target="../slideLayouts/slideLayout8.xml"/></Relationships>
</file>

<file path=ppt/slides/_rels/slide566.xml.rels><?xml version="1.0" encoding="UTF-8" standalone="yes"?>
<Relationships xmlns="http://schemas.openxmlformats.org/package/2006/relationships"><Relationship Id="rId2" Type="http://schemas.openxmlformats.org/officeDocument/2006/relationships/notesSlide" Target="../notesSlides/notesSlide545.xml"/><Relationship Id="rId1" Type="http://schemas.openxmlformats.org/officeDocument/2006/relationships/slideLayout" Target="../slideLayouts/slideLayout15.xml"/></Relationships>
</file>

<file path=ppt/slides/_rels/slide567.xml.rels><?xml version="1.0" encoding="UTF-8" standalone="yes"?>
<Relationships xmlns="http://schemas.openxmlformats.org/package/2006/relationships"><Relationship Id="rId2" Type="http://schemas.openxmlformats.org/officeDocument/2006/relationships/notesSlide" Target="../notesSlides/notesSlide546.xml"/><Relationship Id="rId1" Type="http://schemas.openxmlformats.org/officeDocument/2006/relationships/slideLayout" Target="../slideLayouts/slideLayout3.xml"/></Relationships>
</file>

<file path=ppt/slides/_rels/slide568.xml.rels><?xml version="1.0" encoding="UTF-8" standalone="yes"?>
<Relationships xmlns="http://schemas.openxmlformats.org/package/2006/relationships"><Relationship Id="rId2" Type="http://schemas.openxmlformats.org/officeDocument/2006/relationships/notesSlide" Target="../notesSlides/notesSlide547.xml"/><Relationship Id="rId1" Type="http://schemas.openxmlformats.org/officeDocument/2006/relationships/slideLayout" Target="../slideLayouts/slideLayout3.xml"/></Relationships>
</file>

<file path=ppt/slides/_rels/slide569.xml.rels><?xml version="1.0" encoding="UTF-8" standalone="yes"?>
<Relationships xmlns="http://schemas.openxmlformats.org/package/2006/relationships"><Relationship Id="rId2" Type="http://schemas.openxmlformats.org/officeDocument/2006/relationships/notesSlide" Target="../notesSlides/notesSlide5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0.xml.rels><?xml version="1.0" encoding="UTF-8" standalone="yes"?>
<Relationships xmlns="http://schemas.openxmlformats.org/package/2006/relationships"><Relationship Id="rId2" Type="http://schemas.openxmlformats.org/officeDocument/2006/relationships/notesSlide" Target="../notesSlides/notesSlide549.xml"/><Relationship Id="rId1" Type="http://schemas.openxmlformats.org/officeDocument/2006/relationships/slideLayout" Target="../slideLayouts/slideLayout3.xml"/></Relationships>
</file>

<file path=ppt/slides/_rels/slide571.xml.rels><?xml version="1.0" encoding="UTF-8" standalone="yes"?>
<Relationships xmlns="http://schemas.openxmlformats.org/package/2006/relationships"><Relationship Id="rId2" Type="http://schemas.openxmlformats.org/officeDocument/2006/relationships/notesSlide" Target="../notesSlides/notesSlide550.xml"/><Relationship Id="rId1" Type="http://schemas.openxmlformats.org/officeDocument/2006/relationships/slideLayout" Target="../slideLayouts/slideLayout3.xml"/></Relationships>
</file>

<file path=ppt/slides/_rels/slide572.xml.rels><?xml version="1.0" encoding="UTF-8" standalone="yes"?>
<Relationships xmlns="http://schemas.openxmlformats.org/package/2006/relationships"><Relationship Id="rId2" Type="http://schemas.openxmlformats.org/officeDocument/2006/relationships/notesSlide" Target="../notesSlides/notesSlide551.xml"/><Relationship Id="rId1" Type="http://schemas.openxmlformats.org/officeDocument/2006/relationships/slideLayout" Target="../slideLayouts/slideLayout3.xml"/></Relationships>
</file>

<file path=ppt/slides/_rels/slide573.xml.rels><?xml version="1.0" encoding="UTF-8" standalone="yes"?>
<Relationships xmlns="http://schemas.openxmlformats.org/package/2006/relationships"><Relationship Id="rId2" Type="http://schemas.openxmlformats.org/officeDocument/2006/relationships/notesSlide" Target="../notesSlides/notesSlide552.xml"/><Relationship Id="rId1" Type="http://schemas.openxmlformats.org/officeDocument/2006/relationships/slideLayout" Target="../slideLayouts/slideLayout8.xml"/></Relationships>
</file>

<file path=ppt/slides/_rels/slide574.xml.rels><?xml version="1.0" encoding="UTF-8" standalone="yes"?>
<Relationships xmlns="http://schemas.openxmlformats.org/package/2006/relationships"><Relationship Id="rId2" Type="http://schemas.openxmlformats.org/officeDocument/2006/relationships/notesSlide" Target="../notesSlides/notesSlide553.xml"/><Relationship Id="rId1" Type="http://schemas.openxmlformats.org/officeDocument/2006/relationships/slideLayout" Target="../slideLayouts/slideLayout3.xml"/></Relationships>
</file>

<file path=ppt/slides/_rels/slide575.xml.rels><?xml version="1.0" encoding="UTF-8" standalone="yes"?>
<Relationships xmlns="http://schemas.openxmlformats.org/package/2006/relationships"><Relationship Id="rId2" Type="http://schemas.openxmlformats.org/officeDocument/2006/relationships/notesSlide" Target="../notesSlides/notesSlide554.xml"/><Relationship Id="rId1" Type="http://schemas.openxmlformats.org/officeDocument/2006/relationships/slideLayout" Target="../slideLayouts/slideLayout5.xml"/></Relationships>
</file>

<file path=ppt/slides/_rels/slide576.xml.rels><?xml version="1.0" encoding="UTF-8" standalone="yes"?>
<Relationships xmlns="http://schemas.openxmlformats.org/package/2006/relationships"><Relationship Id="rId2" Type="http://schemas.openxmlformats.org/officeDocument/2006/relationships/notesSlide" Target="../notesSlides/notesSlide555.xml"/><Relationship Id="rId1" Type="http://schemas.openxmlformats.org/officeDocument/2006/relationships/slideLayout" Target="../slideLayouts/slideLayout3.xml"/></Relationships>
</file>

<file path=ppt/slides/_rels/slide577.xml.rels><?xml version="1.0" encoding="UTF-8" standalone="yes"?>
<Relationships xmlns="http://schemas.openxmlformats.org/package/2006/relationships"><Relationship Id="rId2" Type="http://schemas.openxmlformats.org/officeDocument/2006/relationships/notesSlide" Target="../notesSlides/notesSlide556.xml"/><Relationship Id="rId1" Type="http://schemas.openxmlformats.org/officeDocument/2006/relationships/slideLayout" Target="../slideLayouts/slideLayout5.xml"/></Relationships>
</file>

<file path=ppt/slides/_rels/slide578.xml.rels><?xml version="1.0" encoding="UTF-8" standalone="yes"?>
<Relationships xmlns="http://schemas.openxmlformats.org/package/2006/relationships"><Relationship Id="rId2" Type="http://schemas.openxmlformats.org/officeDocument/2006/relationships/notesSlide" Target="../notesSlides/notesSlide557.xml"/><Relationship Id="rId1" Type="http://schemas.openxmlformats.org/officeDocument/2006/relationships/slideLayout" Target="../slideLayouts/slideLayout3.xml"/></Relationships>
</file>

<file path=ppt/slides/_rels/slide579.xml.rels><?xml version="1.0" encoding="UTF-8" standalone="yes"?>
<Relationships xmlns="http://schemas.openxmlformats.org/package/2006/relationships"><Relationship Id="rId2" Type="http://schemas.openxmlformats.org/officeDocument/2006/relationships/notesSlide" Target="../notesSlides/notesSlide558.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80.xml.rels><?xml version="1.0" encoding="UTF-8" standalone="yes"?>
<Relationships xmlns="http://schemas.openxmlformats.org/package/2006/relationships"><Relationship Id="rId2" Type="http://schemas.openxmlformats.org/officeDocument/2006/relationships/notesSlide" Target="../notesSlides/notesSlide559.xml"/><Relationship Id="rId1" Type="http://schemas.openxmlformats.org/officeDocument/2006/relationships/slideLayout" Target="../slideLayouts/slideLayout3.xml"/></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560.xml"/><Relationship Id="rId1" Type="http://schemas.openxmlformats.org/officeDocument/2006/relationships/slideLayout" Target="../slideLayouts/slideLayout3.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561.xml"/><Relationship Id="rId1" Type="http://schemas.openxmlformats.org/officeDocument/2006/relationships/slideLayout" Target="../slideLayouts/slideLayout15.xml"/></Relationships>
</file>

<file path=ppt/slides/_rels/slide583.xml.rels><?xml version="1.0" encoding="UTF-8" standalone="yes"?>
<Relationships xmlns="http://schemas.openxmlformats.org/package/2006/relationships"><Relationship Id="rId2" Type="http://schemas.openxmlformats.org/officeDocument/2006/relationships/notesSlide" Target="../notesSlides/notesSlide562.xml"/><Relationship Id="rId1" Type="http://schemas.openxmlformats.org/officeDocument/2006/relationships/slideLayout" Target="../slideLayouts/slideLayout3.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563.xml"/><Relationship Id="rId1" Type="http://schemas.openxmlformats.org/officeDocument/2006/relationships/slideLayout" Target="../slideLayouts/slideLayout15.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564.xml"/><Relationship Id="rId1" Type="http://schemas.openxmlformats.org/officeDocument/2006/relationships/slideLayout" Target="../slideLayouts/slideLayout3.xml"/></Relationships>
</file>

<file path=ppt/slides/_rels/slide586.xml.rels><?xml version="1.0" encoding="UTF-8" standalone="yes"?>
<Relationships xmlns="http://schemas.openxmlformats.org/package/2006/relationships"><Relationship Id="rId2" Type="http://schemas.openxmlformats.org/officeDocument/2006/relationships/notesSlide" Target="../notesSlides/notesSlide565.xml"/><Relationship Id="rId1" Type="http://schemas.openxmlformats.org/officeDocument/2006/relationships/slideLayout" Target="../slideLayouts/slideLayout3.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566.xml"/><Relationship Id="rId1" Type="http://schemas.openxmlformats.org/officeDocument/2006/relationships/slideLayout" Target="../slideLayouts/slideLayout3.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567.xml"/><Relationship Id="rId1" Type="http://schemas.openxmlformats.org/officeDocument/2006/relationships/slideLayout" Target="../slideLayouts/slideLayout3.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56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569.xml"/><Relationship Id="rId1" Type="http://schemas.openxmlformats.org/officeDocument/2006/relationships/slideLayout" Target="../slideLayouts/slideLayout15.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570.xml"/><Relationship Id="rId1" Type="http://schemas.openxmlformats.org/officeDocument/2006/relationships/slideLayout" Target="../slideLayouts/slideLayout3.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571.xml"/><Relationship Id="rId1" Type="http://schemas.openxmlformats.org/officeDocument/2006/relationships/slideLayout" Target="../slideLayouts/slideLayout8.xml"/></Relationships>
</file>

<file path=ppt/slides/_rels/slide59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72.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94.xml.rels><?xml version="1.0" encoding="UTF-8" standalone="yes"?>
<Relationships xmlns="http://schemas.openxmlformats.org/package/2006/relationships"><Relationship Id="rId2" Type="http://schemas.openxmlformats.org/officeDocument/2006/relationships/notesSlide" Target="../notesSlides/notesSlide573.xml"/><Relationship Id="rId1" Type="http://schemas.openxmlformats.org/officeDocument/2006/relationships/slideLayout" Target="../slideLayouts/slideLayout8.xml"/></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574.xml"/><Relationship Id="rId1" Type="http://schemas.openxmlformats.org/officeDocument/2006/relationships/slideLayout" Target="../slideLayouts/slideLayout15.xml"/></Relationships>
</file>

<file path=ppt/slides/_rels/slide5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5.xml"/><Relationship Id="rId1" Type="http://schemas.openxmlformats.org/officeDocument/2006/relationships/slideLayout" Target="../slideLayouts/slideLayout3.xml"/></Relationships>
</file>

<file path=ppt/slides/_rels/slide5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7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577.xml"/><Relationship Id="rId1" Type="http://schemas.openxmlformats.org/officeDocument/2006/relationships/slideLayout" Target="../slideLayouts/slideLayout15.xml"/></Relationships>
</file>

<file path=ppt/slides/_rels/slide5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579.xml"/><Relationship Id="rId1" Type="http://schemas.openxmlformats.org/officeDocument/2006/relationships/slideLayout" Target="../slideLayouts/slideLayout15.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580.xml"/><Relationship Id="rId1" Type="http://schemas.openxmlformats.org/officeDocument/2006/relationships/slideLayout" Target="../slideLayouts/slideLayout3.xml"/></Relationships>
</file>

<file path=ppt/slides/_rels/slide602.xml.rels><?xml version="1.0" encoding="UTF-8" standalone="yes"?>
<Relationships xmlns="http://schemas.openxmlformats.org/package/2006/relationships"><Relationship Id="rId2" Type="http://schemas.openxmlformats.org/officeDocument/2006/relationships/notesSlide" Target="../notesSlides/notesSlide581.xml"/><Relationship Id="rId1" Type="http://schemas.openxmlformats.org/officeDocument/2006/relationships/slideLayout" Target="../slideLayouts/slideLayout5.xml"/></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582.xml"/><Relationship Id="rId1" Type="http://schemas.openxmlformats.org/officeDocument/2006/relationships/slideLayout" Target="../slideLayouts/slideLayout15.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583.xml"/><Relationship Id="rId1" Type="http://schemas.openxmlformats.org/officeDocument/2006/relationships/slideLayout" Target="../slideLayouts/slideLayout4.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584.xml"/><Relationship Id="rId1" Type="http://schemas.openxmlformats.org/officeDocument/2006/relationships/slideLayout" Target="../slideLayouts/slideLayout23.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585.xml"/><Relationship Id="rId1" Type="http://schemas.openxmlformats.org/officeDocument/2006/relationships/slideLayout" Target="../slideLayouts/slideLayout10.xml"/></Relationships>
</file>

<file path=ppt/slides/_rels/slide6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38.png"/><Relationship Id="rId4" Type="http://schemas.openxmlformats.org/officeDocument/2006/relationships/image" Target="../media/image37.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6949440" cy="2286000"/>
          </a:xfrm>
        </p:spPr>
        <p:txBody>
          <a:bodyPr/>
          <a:lstStyle/>
          <a:p>
            <a:r>
              <a:rPr lang="en-US" sz="3600" dirty="0" smtClean="0"/>
              <a:t>Windows PowerShell v4.0 for the IT Professional</a:t>
            </a:r>
          </a:p>
          <a:p>
            <a:r>
              <a:rPr lang="en-US" dirty="0" smtClean="0"/>
              <a:t>Part 1</a:t>
            </a:r>
            <a:endParaRPr lang="en-US" sz="3600" dirty="0"/>
          </a:p>
        </p:txBody>
      </p:sp>
    </p:spTree>
    <p:extLst>
      <p:ext uri="{BB962C8B-B14F-4D97-AF65-F5344CB8AC3E}">
        <p14:creationId xmlns:p14="http://schemas.microsoft.com/office/powerpoint/2010/main" val="76679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1: Introduction</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10</a:t>
            </a:fld>
            <a:endParaRPr lang="en-US"/>
          </a:p>
        </p:txBody>
      </p:sp>
      <p:sp>
        <p:nvSpPr>
          <p:cNvPr id="3" name="Content Placeholder 2"/>
          <p:cNvSpPr>
            <a:spLocks noGrp="1"/>
          </p:cNvSpPr>
          <p:nvPr>
            <p:ph sz="quarter" idx="13"/>
          </p:nvPr>
        </p:nvSpPr>
        <p:spPr>
          <a:solidFill>
            <a:schemeClr val="tx1"/>
          </a:solidFill>
        </p:spPr>
        <p:txBody>
          <a:bodyPr numCol="1">
            <a:normAutofit/>
          </a:bodyPr>
          <a:lstStyle/>
          <a:p>
            <a:pPr rtl="0" fontAlgn="base"/>
            <a:r>
              <a:rPr lang="en-AU" dirty="0" smtClean="0">
                <a:solidFill>
                  <a:schemeClr val="bg1"/>
                </a:solidFill>
                <a:cs typeface="Segoe UI Light" panose="020B0502040204020203" pitchFamily="34" charset="0"/>
              </a:rPr>
              <a:t>Section 1: Shell</a:t>
            </a:r>
            <a:endParaRPr lang="en-AU" dirty="0">
              <a:solidFill>
                <a:schemeClr val="bg1"/>
              </a:solidFill>
              <a:cs typeface="Segoe UI Light" panose="020B0502040204020203" pitchFamily="34" charset="0"/>
            </a:endParaRPr>
          </a:p>
          <a:p>
            <a:pPr marL="644400" lvl="4"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What </a:t>
            </a:r>
            <a:r>
              <a:rPr lang="en-AU" sz="2400" dirty="0">
                <a:solidFill>
                  <a:schemeClr val="bg1"/>
                </a:solidFill>
                <a:latin typeface="Segoe UI Light" panose="020B0502040204020203" pitchFamily="34" charset="0"/>
                <a:cs typeface="Segoe UI Light" panose="020B0502040204020203" pitchFamily="34" charset="0"/>
              </a:rPr>
              <a:t>is a Shell?</a:t>
            </a:r>
          </a:p>
          <a:p>
            <a:pPr marL="644400" lvl="4"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PowerShell </a:t>
            </a:r>
            <a:r>
              <a:rPr lang="en-AU" sz="2400" dirty="0">
                <a:solidFill>
                  <a:schemeClr val="bg1"/>
                </a:solidFill>
                <a:latin typeface="Segoe UI Light" panose="020B0502040204020203" pitchFamily="34" charset="0"/>
                <a:cs typeface="Segoe UI Light" panose="020B0502040204020203" pitchFamily="34" charset="0"/>
              </a:rPr>
              <a:t>Introduction </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PowerShell </a:t>
            </a:r>
            <a:r>
              <a:rPr lang="en-AU" dirty="0">
                <a:solidFill>
                  <a:schemeClr val="bg1"/>
                </a:solidFill>
                <a:cs typeface="Segoe UI Light" panose="020B0502040204020203" pitchFamily="34" charset="0"/>
              </a:rPr>
              <a:t>Features</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Command-Line </a:t>
            </a:r>
            <a:r>
              <a:rPr lang="en-AU" sz="2400" dirty="0">
                <a:solidFill>
                  <a:schemeClr val="bg1"/>
                </a:solidFill>
                <a:latin typeface="Segoe UI Light" panose="020B0502040204020203" pitchFamily="34" charset="0"/>
                <a:cs typeface="Segoe UI Light" panose="020B0502040204020203" pitchFamily="34" charset="0"/>
              </a:rPr>
              <a:t>Interface (CLI)</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Scripting </a:t>
            </a:r>
            <a:r>
              <a:rPr lang="en-AU" sz="2400" dirty="0">
                <a:solidFill>
                  <a:schemeClr val="bg1"/>
                </a:solidFill>
                <a:latin typeface="Segoe UI Light" panose="020B0502040204020203" pitchFamily="34" charset="0"/>
                <a:cs typeface="Segoe UI Light" panose="020B0502040204020203" pitchFamily="34" charset="0"/>
              </a:rPr>
              <a:t>Language</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Interactive </a:t>
            </a:r>
            <a:r>
              <a:rPr lang="en-AU" sz="2400" dirty="0">
                <a:solidFill>
                  <a:schemeClr val="bg1"/>
                </a:solidFill>
                <a:latin typeface="Segoe UI Light" panose="020B0502040204020203" pitchFamily="34" charset="0"/>
                <a:cs typeface="Segoe UI Light" panose="020B0502040204020203" pitchFamily="34" charset="0"/>
              </a:rPr>
              <a:t>Scripting Environment (ISE)</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PowerShell </a:t>
            </a:r>
            <a:r>
              <a:rPr lang="en-AU" sz="2400" dirty="0">
                <a:solidFill>
                  <a:schemeClr val="bg1"/>
                </a:solidFill>
                <a:latin typeface="Segoe UI Light" panose="020B0502040204020203" pitchFamily="34" charset="0"/>
                <a:cs typeface="Segoe UI Light" panose="020B0502040204020203" pitchFamily="34" charset="0"/>
              </a:rPr>
              <a:t>Web Access (PSWA</a:t>
            </a:r>
            <a:r>
              <a:rPr lang="en-AU" sz="2400" dirty="0" smtClean="0">
                <a:solidFill>
                  <a:schemeClr val="bg1"/>
                </a:solidFill>
                <a:latin typeface="Segoe UI Light" panose="020B0502040204020203" pitchFamily="34" charset="0"/>
                <a:cs typeface="Segoe UI Light" panose="020B0502040204020203" pitchFamily="34" charset="0"/>
              </a:rPr>
              <a:t>)</a:t>
            </a:r>
          </a:p>
          <a:p>
            <a:pPr marL="644400" lvl="1" indent="-285750" rtl="0" fontAlgn="base">
              <a:buFont typeface="Arial" panose="020B0604020202020204" pitchFamily="34" charset="0"/>
              <a:buChar char="•"/>
            </a:pPr>
            <a:r>
              <a:rPr lang="en-US" sz="2400" dirty="0" smtClean="0"/>
              <a:t>PowerShell </a:t>
            </a:r>
            <a:r>
              <a:rPr lang="en-US" sz="2400" dirty="0"/>
              <a:t>Workflow </a:t>
            </a:r>
            <a:r>
              <a:rPr lang="en-US" sz="2400" dirty="0" smtClean="0"/>
              <a:t>Overview</a:t>
            </a:r>
            <a:endParaRPr lang="en-AU" sz="2400" dirty="0" smtClean="0"/>
          </a:p>
          <a:p>
            <a:pPr marL="644400" lvl="1" indent="-285750" rtl="0" fontAlgn="base">
              <a:buFont typeface="Arial" panose="020B0604020202020204" pitchFamily="34" charset="0"/>
              <a:buChar char="•"/>
            </a:pPr>
            <a:r>
              <a:rPr lang="en-US" sz="2400" dirty="0" smtClean="0"/>
              <a:t>Desired </a:t>
            </a:r>
            <a:r>
              <a:rPr lang="en-US" sz="2400" dirty="0"/>
              <a:t>State Configuration (DSC) Overview</a:t>
            </a:r>
          </a:p>
          <a:p>
            <a:pPr marL="644400" lvl="1" indent="-285750" rtl="0" fontAlgn="base">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285750" lvl="1" indent="-285750" rtl="0" fontAlgn="base">
              <a:buFont typeface="Arial" panose="020B0604020202020204" pitchFamily="34" charset="0"/>
              <a:buChar char="•"/>
            </a:pPr>
            <a:endParaRPr lang="en-AU" sz="1100" dirty="0">
              <a:solidFill>
                <a:schemeClr val="bg1"/>
              </a:solidFill>
              <a:latin typeface="Segoe UI Light" panose="020B0502040204020203" pitchFamily="34" charset="0"/>
              <a:cs typeface="Segoe UI Light" panose="020B0502040204020203" pitchFamily="34" charset="0"/>
            </a:endParaRPr>
          </a:p>
          <a:p>
            <a:pPr rtl="0" fontAlgn="base"/>
            <a:endParaRPr lang="en-AU" sz="1800" b="1" dirty="0" smtClean="0">
              <a:solidFill>
                <a:schemeClr val="bg1"/>
              </a:solidFill>
              <a:cs typeface="Segoe UI Light" panose="020B0502040204020203" pitchFamily="34" charset="0"/>
            </a:endParaRPr>
          </a:p>
          <a:p>
            <a:pPr rtl="0" fontAlgn="base"/>
            <a:endParaRPr lang="en-AU" sz="1800" b="1" dirty="0">
              <a:solidFill>
                <a:schemeClr val="bg1"/>
              </a:solidFill>
              <a:cs typeface="Segoe UI Light" panose="020B0502040204020203" pitchFamily="34" charset="0"/>
            </a:endParaRPr>
          </a:p>
          <a:p>
            <a:pPr rtl="0" fontAlgn="base"/>
            <a:endParaRPr lang="en-AU" sz="1800" b="1" dirty="0" smtClean="0">
              <a:solidFill>
                <a:schemeClr val="bg1"/>
              </a:solidFill>
              <a:cs typeface="Segoe UI Light" panose="020B0502040204020203" pitchFamily="34" charset="0"/>
            </a:endParaRPr>
          </a:p>
          <a:p>
            <a:pPr rtl="0" fontAlgn="base"/>
            <a:endParaRPr lang="en-AU" sz="1800" b="1" dirty="0">
              <a:solidFill>
                <a:schemeClr val="bg1"/>
              </a:solidFill>
              <a:cs typeface="Segoe UI Light" panose="020B0502040204020203" pitchFamily="34" charset="0"/>
            </a:endParaRPr>
          </a:p>
          <a:p>
            <a:pPr rtl="0" fontAlgn="base"/>
            <a:endParaRPr lang="en-AU" sz="1800" b="1" dirty="0" smtClean="0">
              <a:solidFill>
                <a:schemeClr val="bg1"/>
              </a:solidFill>
              <a:cs typeface="Segoe UI Light" panose="020B0502040204020203" pitchFamily="34" charset="0"/>
            </a:endParaRPr>
          </a:p>
          <a:p>
            <a:endParaRPr lang="en-AU" dirty="0"/>
          </a:p>
        </p:txBody>
      </p:sp>
    </p:spTree>
    <p:extLst>
      <p:ext uri="{BB962C8B-B14F-4D97-AF65-F5344CB8AC3E}">
        <p14:creationId xmlns:p14="http://schemas.microsoft.com/office/powerpoint/2010/main" val="34931920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2: Commands 1</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100</a:t>
            </a:fld>
            <a:endParaRPr lang="en-US"/>
          </a:p>
        </p:txBody>
      </p:sp>
    </p:spTree>
    <p:extLst>
      <p:ext uri="{BB962C8B-B14F-4D97-AF65-F5344CB8AC3E}">
        <p14:creationId xmlns:p14="http://schemas.microsoft.com/office/powerpoint/2010/main" val="1402613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101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892893611"/>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4142943282"/>
                    </a:ext>
                  </a:extLst>
                </a:gridCol>
                <a:gridCol w="4650105">
                  <a:extLst>
                    <a:ext uri="{9D8B030D-6E8A-4147-A177-3AD203B41FA5}">
                      <a16:colId xmlns:a16="http://schemas.microsoft.com/office/drawing/2014/main" val="780482759"/>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96603643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81201035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365063174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273217300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314929773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317937970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126477224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154827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95386025"/>
                  </a:ext>
                </a:extLst>
              </a:tr>
            </a:tbl>
          </a:graphicData>
        </a:graphic>
      </p:graphicFrame>
      <p:sp>
        <p:nvSpPr>
          <p:cNvPr id="3" name="Right Arrow 2"/>
          <p:cNvSpPr/>
          <p:nvPr/>
        </p:nvSpPr>
        <p:spPr>
          <a:xfrm>
            <a:off x="1160443" y="2346531"/>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7569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3: Pipeline 1</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102</a:t>
            </a:fld>
            <a:endParaRPr lang="en-US"/>
          </a:p>
        </p:txBody>
      </p:sp>
    </p:spTree>
    <p:extLst>
      <p:ext uri="{BB962C8B-B14F-4D97-AF65-F5344CB8AC3E}">
        <p14:creationId xmlns:p14="http://schemas.microsoft.com/office/powerpoint/2010/main" val="70555974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3: Pipeline 1</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103</a:t>
            </a:fld>
            <a:endParaRPr lang="en-US"/>
          </a:p>
        </p:txBody>
      </p:sp>
      <p:sp>
        <p:nvSpPr>
          <p:cNvPr id="3" name="Content Placeholder 2"/>
          <p:cNvSpPr>
            <a:spLocks noGrp="1"/>
          </p:cNvSpPr>
          <p:nvPr>
            <p:ph sz="quarter" idx="13"/>
          </p:nvPr>
        </p:nvSpPr>
        <p:spPr>
          <a:xfrm>
            <a:off x="406400" y="1330568"/>
            <a:ext cx="11176000" cy="4953000"/>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Pipeline Introduction</a:t>
            </a: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What is a pipeline?</a:t>
            </a:r>
            <a:endParaRPr lang="en-AU" sz="2400" dirty="0">
              <a:solidFill>
                <a:schemeClr val="bg1"/>
              </a:solidFill>
              <a:latin typeface="Segoe UI Light" panose="020B0502040204020203" pitchFamily="34" charset="0"/>
              <a:cs typeface="Segoe UI Light" panose="020B0502040204020203" pitchFamily="34" charset="0"/>
            </a:endParaRP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Pipeline Input</a:t>
            </a:r>
            <a:endParaRPr lang="en-AU"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Get cmdlets, Text file and External Command</a:t>
            </a:r>
          </a:p>
          <a:p>
            <a:pPr lvl="1" rtl="0" fontAlgn="base">
              <a:lnSpc>
                <a:spcPct val="100000"/>
              </a:lnSpc>
              <a:spcBef>
                <a:spcPts val="300"/>
              </a:spcBef>
            </a:pPr>
            <a:endParaRPr lang="en-AU" sz="2400" dirty="0"/>
          </a:p>
          <a:p>
            <a:pPr rtl="0" fontAlgn="base"/>
            <a:r>
              <a:rPr lang="en-AU" dirty="0" smtClean="0">
                <a:solidFill>
                  <a:schemeClr val="bg1"/>
                </a:solidFill>
                <a:latin typeface="Segoe UI Light" panose="020B0502040204020203" pitchFamily="34" charset="0"/>
                <a:cs typeface="Segoe UI Light" panose="020B0502040204020203" pitchFamily="34" charset="0"/>
              </a:rPr>
              <a:t>Section 3: Pipeline Object Manipulation</a:t>
            </a:r>
          </a:p>
          <a:p>
            <a:pPr marL="64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Object Cmdlets</a:t>
            </a:r>
            <a:endParaRPr lang="en-AU" sz="2400" dirty="0">
              <a:solidFill>
                <a:schemeClr val="bg1"/>
              </a:solidFill>
              <a:latin typeface="Segoe UI Light" panose="020B0502040204020203" pitchFamily="34" charset="0"/>
              <a:cs typeface="Segoe UI Light" panose="020B0502040204020203" pitchFamily="34" charset="0"/>
            </a:endParaRPr>
          </a:p>
          <a:p>
            <a:endParaRPr lang="en-AU" dirty="0" smtClean="0"/>
          </a:p>
          <a:p>
            <a:pPr lvl="1" rtl="0" fontAlgn="base">
              <a:lnSpc>
                <a:spcPct val="100000"/>
              </a:lnSpc>
              <a:spcBef>
                <a:spcPts val="300"/>
              </a:spcBef>
            </a:pPr>
            <a:endParaRPr lang="en-AU" sz="2400" dirty="0"/>
          </a:p>
          <a:p>
            <a:pPr lvl="1" rtl="0" fontAlgn="base">
              <a:lnSpc>
                <a:spcPct val="100000"/>
              </a:lnSpc>
              <a:spcBef>
                <a:spcPts val="300"/>
              </a:spcBef>
            </a:pPr>
            <a:endParaRPr lang="en-AU" sz="2400" dirty="0" smtClean="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4: </a:t>
            </a:r>
            <a:r>
              <a:rPr lang="en-AU" sz="2400" dirty="0">
                <a:solidFill>
                  <a:schemeClr val="bg1"/>
                </a:solidFill>
                <a:latin typeface="Segoe UI Light" panose="020B0502040204020203" pitchFamily="34" charset="0"/>
                <a:cs typeface="Segoe UI Light" panose="020B0502040204020203" pitchFamily="34" charset="0"/>
              </a:rPr>
              <a:t>Pipeline </a:t>
            </a:r>
            <a:r>
              <a:rPr lang="en-AU" sz="2400" dirty="0" smtClean="0">
                <a:solidFill>
                  <a:schemeClr val="bg1"/>
                </a:solidFill>
                <a:latin typeface="Segoe UI Light" panose="020B0502040204020203" pitchFamily="34" charset="0"/>
                <a:cs typeface="Segoe UI Light" panose="020B0502040204020203" pitchFamily="34" charset="0"/>
              </a:rPr>
              <a:t>Output</a:t>
            </a:r>
            <a:endParaRPr lang="en-AU" sz="2400" dirty="0">
              <a:solidFill>
                <a:schemeClr val="bg1"/>
              </a:solidFill>
              <a:latin typeface="Segoe UI Light" panose="020B0502040204020203" pitchFamily="34" charset="0"/>
              <a:cs typeface="Segoe UI Light" panose="020B0502040204020203" pitchFamily="34" charset="0"/>
            </a:endParaRPr>
          </a:p>
          <a:p>
            <a:pPr marL="100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Format Cmdlets</a:t>
            </a:r>
          </a:p>
          <a:p>
            <a:pPr marL="100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Export </a:t>
            </a:r>
            <a:r>
              <a:rPr lang="en-AU" sz="2400" dirty="0" err="1" smtClean="0">
                <a:solidFill>
                  <a:schemeClr val="bg1"/>
                </a:solidFill>
                <a:latin typeface="Segoe UI Light" panose="020B0502040204020203" pitchFamily="34" charset="0"/>
                <a:cs typeface="Segoe UI Light" panose="020B0502040204020203" pitchFamily="34" charset="0"/>
              </a:rPr>
              <a:t>Cmdlets</a:t>
            </a:r>
            <a:endParaRPr lang="en-AU" sz="2400" dirty="0" smtClean="0">
              <a:solidFill>
                <a:schemeClr val="bg1"/>
              </a:solidFill>
              <a:latin typeface="Segoe UI Light" panose="020B0502040204020203" pitchFamily="34" charset="0"/>
              <a:cs typeface="Segoe UI Light" panose="020B0502040204020203" pitchFamily="34" charset="0"/>
            </a:endParaRPr>
          </a:p>
          <a:p>
            <a:pPr marL="100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Out </a:t>
            </a:r>
            <a:r>
              <a:rPr lang="en-AU" sz="2400" dirty="0" err="1" smtClean="0">
                <a:solidFill>
                  <a:schemeClr val="bg1"/>
                </a:solidFill>
                <a:latin typeface="Segoe UI Light" panose="020B0502040204020203" pitchFamily="34" charset="0"/>
                <a:cs typeface="Segoe UI Light" panose="020B0502040204020203" pitchFamily="34" charset="0"/>
              </a:rPr>
              <a:t>Cmdlets</a:t>
            </a:r>
            <a:endParaRPr lang="en-AU" sz="2400" dirty="0" smtClean="0">
              <a:solidFill>
                <a:schemeClr val="bg1"/>
              </a:solidFill>
              <a:latin typeface="Segoe UI Light" panose="020B0502040204020203" pitchFamily="34" charset="0"/>
              <a:cs typeface="Segoe UI Light" panose="020B0502040204020203" pitchFamily="34" charset="0"/>
            </a:endParaRPr>
          </a:p>
          <a:p>
            <a:pPr marL="644400" lvl="1" indent="-285750" rtl="0" fontAlgn="base">
              <a:spcBef>
                <a:spcPts val="300"/>
              </a:spcBef>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644400" lvl="1" indent="-285750" rtl="0" fontAlgn="base">
              <a:spcBef>
                <a:spcPts val="300"/>
              </a:spcBef>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644400" lvl="1" indent="-285750" rtl="0" fontAlgn="base">
              <a:spcBef>
                <a:spcPts val="300"/>
              </a:spcBef>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endParaRPr lang="en-AU" dirty="0"/>
          </a:p>
        </p:txBody>
      </p:sp>
    </p:spTree>
    <p:extLst>
      <p:ext uri="{BB962C8B-B14F-4D97-AF65-F5344CB8AC3E}">
        <p14:creationId xmlns:p14="http://schemas.microsoft.com/office/powerpoint/2010/main" val="4222233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Pipeline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is a pipeline?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104</a:t>
            </a:fld>
            <a:endParaRPr lang="en-US"/>
          </a:p>
        </p:txBody>
      </p:sp>
    </p:spTree>
    <p:extLst>
      <p:ext uri="{BB962C8B-B14F-4D97-AF65-F5344CB8AC3E}">
        <p14:creationId xmlns:p14="http://schemas.microsoft.com/office/powerpoint/2010/main" val="1824907586"/>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a:t>What is </a:t>
            </a:r>
            <a:r>
              <a:rPr lang="en-AU" dirty="0" smtClean="0"/>
              <a:t>a Pipeline</a:t>
            </a:r>
            <a:r>
              <a:rPr lang="en-AU" dirty="0"/>
              <a:t>?</a:t>
            </a:r>
          </a:p>
        </p:txBody>
      </p:sp>
      <p:sp>
        <p:nvSpPr>
          <p:cNvPr id="10" name="Content Placeholder 9"/>
          <p:cNvSpPr>
            <a:spLocks noGrp="1"/>
          </p:cNvSpPr>
          <p:nvPr>
            <p:ph sz="quarter" idx="13"/>
          </p:nvPr>
        </p:nvSpPr>
        <p:spPr>
          <a:xfrm>
            <a:off x="406400" y="1544050"/>
            <a:ext cx="11176000" cy="4856748"/>
          </a:xfrm>
        </p:spPr>
        <p:txBody>
          <a:bodyPr>
            <a:normAutofit/>
          </a:bodyPr>
          <a:lstStyle/>
          <a:p>
            <a:pPr marL="342900" indent="-342900">
              <a:buSzPct val="100000"/>
              <a:buFont typeface="Arial" panose="020B0604020202020204" pitchFamily="34" charset="0"/>
              <a:buChar char="•"/>
            </a:pPr>
            <a:r>
              <a:rPr lang="en-AU" dirty="0" smtClean="0"/>
              <a:t>Series </a:t>
            </a:r>
            <a:r>
              <a:rPr lang="en-AU" dirty="0"/>
              <a:t>of commands connected by </a:t>
            </a:r>
            <a:r>
              <a:rPr lang="en-AU" dirty="0" smtClean="0"/>
              <a:t>the pipeline character</a:t>
            </a:r>
          </a:p>
          <a:p>
            <a:pPr marL="342900" indent="-342900">
              <a:buSzPct val="100000"/>
              <a:buFont typeface="Arial" panose="020B0604020202020204" pitchFamily="34" charset="0"/>
              <a:buChar char="•"/>
            </a:pPr>
            <a:endParaRPr lang="en-GB" dirty="0" smtClean="0">
              <a:cs typeface="Segoe UI Light" panose="020B0502040204020203" pitchFamily="34" charset="0"/>
            </a:endParaRPr>
          </a:p>
          <a:p>
            <a:pPr marL="342900" indent="-342900">
              <a:buSzPct val="100000"/>
              <a:buFont typeface="Arial" panose="020B0604020202020204" pitchFamily="34" charset="0"/>
              <a:buChar char="•"/>
            </a:pPr>
            <a:r>
              <a:rPr lang="en-GB" dirty="0" smtClean="0">
                <a:cs typeface="Segoe UI Light" panose="020B0502040204020203" pitchFamily="34" charset="0"/>
              </a:rPr>
              <a:t>Represented by a vertical bar character</a:t>
            </a:r>
          </a:p>
          <a:p>
            <a:pPr>
              <a:buSzPct val="100000"/>
            </a:pPr>
            <a:endParaRPr lang="en-GB" dirty="0" smtClean="0">
              <a:cs typeface="Segoe UI Light" panose="020B0502040204020203" pitchFamily="34" charset="0"/>
            </a:endParaRPr>
          </a:p>
          <a:p>
            <a:pPr marL="342900" indent="-342900">
              <a:buSzPct val="100000"/>
              <a:buFont typeface="Arial" panose="020B0604020202020204" pitchFamily="34" charset="0"/>
              <a:buChar char="•"/>
            </a:pPr>
            <a:r>
              <a:rPr lang="en-AU" dirty="0" smtClean="0"/>
              <a:t>Sends output from </a:t>
            </a:r>
            <a:r>
              <a:rPr lang="en-AU" dirty="0"/>
              <a:t>one command </a:t>
            </a:r>
            <a:r>
              <a:rPr lang="en-AU" dirty="0" smtClean="0"/>
              <a:t>as </a:t>
            </a:r>
            <a:r>
              <a:rPr lang="en-AU" dirty="0"/>
              <a:t>input to another </a:t>
            </a:r>
            <a:r>
              <a:rPr lang="en-AU" dirty="0" smtClean="0"/>
              <a:t>command (left to right)</a:t>
            </a:r>
          </a:p>
          <a:p>
            <a:pPr marL="342900" indent="-342900">
              <a:buSzPct val="100000"/>
              <a:buFont typeface="Arial" panose="020B0604020202020204" pitchFamily="34" charset="0"/>
              <a:buChar char="•"/>
            </a:pPr>
            <a:endParaRPr lang="en-AU" dirty="0" smtClean="0"/>
          </a:p>
          <a:p>
            <a:pPr marL="342900" indent="-342900">
              <a:buSzPct val="100000"/>
              <a:buFont typeface="Arial" panose="020B0604020202020204" pitchFamily="34" charset="0"/>
              <a:buChar char="•"/>
            </a:pPr>
            <a:r>
              <a:rPr lang="en-GB" dirty="0">
                <a:cs typeface="Segoe UI Light" panose="020B0502040204020203" pitchFamily="34" charset="0"/>
              </a:rPr>
              <a:t>Passes Objects, not text</a:t>
            </a:r>
          </a:p>
          <a:p>
            <a:pPr marL="342900" indent="-342900">
              <a:buSzPct val="100000"/>
              <a:buFont typeface="Arial" panose="020B0604020202020204" pitchFamily="34" charset="0"/>
              <a:buChar char="•"/>
            </a:pPr>
            <a:endParaRPr lang="en-GB" dirty="0">
              <a:cs typeface="Segoe UI Light" panose="020B0502040204020203" pitchFamily="34" charset="0"/>
            </a:endParaRPr>
          </a:p>
          <a:p>
            <a:pPr marL="342900" indent="-342900">
              <a:buSzPct val="100000"/>
              <a:buFont typeface="Arial" panose="020B0604020202020204" pitchFamily="34" charset="0"/>
              <a:buChar char="•"/>
            </a:pPr>
            <a:r>
              <a:rPr lang="en-GB" dirty="0" smtClean="0">
                <a:cs typeface="Segoe UI Light" panose="020B0502040204020203" pitchFamily="34" charset="0"/>
              </a:rPr>
              <a:t>Allows Filtering</a:t>
            </a:r>
            <a:r>
              <a:rPr lang="en-GB" dirty="0">
                <a:cs typeface="Segoe UI Light" panose="020B0502040204020203" pitchFamily="34" charset="0"/>
              </a:rPr>
              <a:t>, </a:t>
            </a:r>
            <a:r>
              <a:rPr lang="en-GB" dirty="0" smtClean="0">
                <a:cs typeface="Segoe UI Light" panose="020B0502040204020203" pitchFamily="34" charset="0"/>
              </a:rPr>
              <a:t>Formatting and Outputting</a:t>
            </a:r>
          </a:p>
          <a:p>
            <a:pPr marL="342900" indent="-342900">
              <a:buSzPct val="100000"/>
              <a:buFont typeface="Arial" panose="020B0604020202020204" pitchFamily="34" charset="0"/>
              <a:buChar char="•"/>
            </a:pPr>
            <a:endParaRPr lang="en-GB" dirty="0" smtClean="0">
              <a:cs typeface="Segoe UI Light" panose="020B0502040204020203" pitchFamily="34" charset="0"/>
            </a:endParaRPr>
          </a:p>
          <a:p>
            <a:pPr marL="342900" indent="-342900">
              <a:buSzPct val="100000"/>
              <a:buFont typeface="Arial" panose="020B0604020202020204" pitchFamily="34" charset="0"/>
              <a:buChar char="•"/>
            </a:pPr>
            <a:r>
              <a:rPr lang="en-GB" dirty="0" err="1" smtClean="0">
                <a:cs typeface="Segoe UI Light" panose="020B0502040204020203" pitchFamily="34" charset="0"/>
              </a:rPr>
              <a:t>Cmdlets</a:t>
            </a:r>
            <a:r>
              <a:rPr lang="en-GB" dirty="0" smtClean="0">
                <a:cs typeface="Segoe UI Light" panose="020B0502040204020203" pitchFamily="34" charset="0"/>
              </a:rPr>
              <a:t> are designed to be chained together into ‘pipelines’</a:t>
            </a:r>
          </a:p>
        </p:txBody>
      </p:sp>
      <p:sp>
        <p:nvSpPr>
          <p:cNvPr id="8" name="Slide Number Placeholder 7"/>
          <p:cNvSpPr>
            <a:spLocks noGrp="1"/>
          </p:cNvSpPr>
          <p:nvPr>
            <p:ph type="sldNum" sz="quarter" idx="11"/>
          </p:nvPr>
        </p:nvSpPr>
        <p:spPr/>
        <p:txBody>
          <a:bodyPr/>
          <a:lstStyle/>
          <a:p>
            <a:fld id="{74A398B2-5A34-1A4A-811E-F4027282568C}" type="slidenum">
              <a:rPr lang="en-US" smtClean="0"/>
              <a:pPr/>
              <a:t>105</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1177555725"/>
              </p:ext>
            </p:extLst>
          </p:nvPr>
        </p:nvGraphicFramePr>
        <p:xfrm>
          <a:off x="6112044" y="2244776"/>
          <a:ext cx="529388" cy="701040"/>
        </p:xfrm>
        <a:graphic>
          <a:graphicData uri="http://schemas.openxmlformats.org/drawingml/2006/table">
            <a:tbl>
              <a:tblPr firstRow="1" bandRow="1">
                <a:tableStyleId>{5C22544A-7EE6-4342-B048-85BDC9FD1C3A}</a:tableStyleId>
              </a:tblPr>
              <a:tblGrid>
                <a:gridCol w="529388">
                  <a:extLst>
                    <a:ext uri="{9D8B030D-6E8A-4147-A177-3AD203B41FA5}">
                      <a16:colId xmlns:a16="http://schemas.microsoft.com/office/drawing/2014/main" val="1913214607"/>
                    </a:ext>
                  </a:extLst>
                </a:gridCol>
              </a:tblGrid>
              <a:tr h="546176">
                <a:tc>
                  <a:txBody>
                    <a:bodyPr/>
                    <a:lstStyle/>
                    <a:p>
                      <a:r>
                        <a:rPr lang="en-AU" sz="40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2729185093"/>
                  </a:ext>
                </a:extLst>
              </a:tr>
            </a:tbl>
          </a:graphicData>
        </a:graphic>
      </p:graphicFrame>
    </p:spTree>
    <p:extLst>
      <p:ext uri="{BB962C8B-B14F-4D97-AF65-F5344CB8AC3E}">
        <p14:creationId xmlns:p14="http://schemas.microsoft.com/office/powerpoint/2010/main" val="25585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Pipeline Input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“Get” </a:t>
            </a:r>
            <a:r>
              <a:rPr lang="en-US" sz="2400" b="1" dirty="0" err="1" smtClean="0">
                <a:solidFill>
                  <a:schemeClr val="tx1"/>
                </a:solidFill>
                <a:latin typeface="Segoe UI Light" panose="020B0502040204020203" pitchFamily="34" charset="0"/>
              </a:rPr>
              <a:t>Cmdlets</a:t>
            </a:r>
            <a:endParaRPr lang="en-US" sz="2400" b="1" dirty="0" smtClean="0">
              <a:solidFill>
                <a:schemeClr val="tx1"/>
              </a:solidFill>
              <a:latin typeface="Segoe UI Light" panose="020B0502040204020203" pitchFamily="34" charset="0"/>
            </a:endParaRPr>
          </a:p>
          <a:p>
            <a:r>
              <a:rPr lang="en-US" sz="2400" b="1" dirty="0" smtClean="0">
                <a:solidFill>
                  <a:schemeClr val="tx1"/>
                </a:solidFill>
                <a:latin typeface="Segoe UI Light" panose="020B0502040204020203" pitchFamily="34" charset="0"/>
              </a:rPr>
              <a:t>External Commands</a:t>
            </a:r>
          </a:p>
          <a:p>
            <a:r>
              <a:rPr lang="en-US" sz="2400" b="1" dirty="0" smtClean="0">
                <a:solidFill>
                  <a:schemeClr val="tx1"/>
                </a:solidFill>
                <a:latin typeface="Segoe UI Light" panose="020B0502040204020203" pitchFamily="34" charset="0"/>
              </a:rPr>
              <a:t>Text File input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106</a:t>
            </a:fld>
            <a:endParaRPr lang="en-US"/>
          </a:p>
        </p:txBody>
      </p:sp>
    </p:spTree>
    <p:extLst>
      <p:ext uri="{BB962C8B-B14F-4D97-AF65-F5344CB8AC3E}">
        <p14:creationId xmlns:p14="http://schemas.microsoft.com/office/powerpoint/2010/main" val="145525780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The “Get” Cmdlets</a:t>
            </a:r>
            <a:endParaRPr lang="en-US" dirty="0">
              <a:solidFill>
                <a:schemeClr val="accent1"/>
              </a:solidFill>
            </a:endParaRPr>
          </a:p>
        </p:txBody>
      </p:sp>
      <p:sp>
        <p:nvSpPr>
          <p:cNvPr id="7" name="Content Placeholder 6"/>
          <p:cNvSpPr>
            <a:spLocks noGrp="1"/>
          </p:cNvSpPr>
          <p:nvPr>
            <p:ph sz="quarter" idx="13"/>
          </p:nvPr>
        </p:nvSpPr>
        <p:spPr>
          <a:xfrm>
            <a:off x="406400" y="1207168"/>
            <a:ext cx="11176000" cy="947282"/>
          </a:xfrm>
        </p:spPr>
        <p:txBody>
          <a:bodyPr numCol="1">
            <a:normAutofit/>
          </a:bodyPr>
          <a:lstStyle/>
          <a:p>
            <a:pPr marL="342900" indent="-342900">
              <a:buFont typeface="Arial" panose="020B0604020202020204" pitchFamily="34" charset="0"/>
              <a:buChar char="•"/>
            </a:pPr>
            <a:r>
              <a:rPr lang="en-US" dirty="0"/>
              <a:t>T</a:t>
            </a:r>
            <a:r>
              <a:rPr lang="en-US" dirty="0" smtClean="0"/>
              <a:t>ypically placed first in the pipeline</a:t>
            </a:r>
          </a:p>
          <a:p>
            <a:pPr marL="342900" indent="-342900">
              <a:buFont typeface="Arial" panose="020B0604020202020204" pitchFamily="34" charset="0"/>
              <a:buChar char="•"/>
            </a:pPr>
            <a:r>
              <a:rPr lang="en-US" dirty="0" smtClean="0"/>
              <a:t>Provides the input to be processed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107</a:t>
            </a:fld>
            <a:endParaRPr lang="en-US"/>
          </a:p>
        </p:txBody>
      </p:sp>
      <p:sp>
        <p:nvSpPr>
          <p:cNvPr id="8" name="Rectangle 7"/>
          <p:cNvSpPr/>
          <p:nvPr/>
        </p:nvSpPr>
        <p:spPr>
          <a:xfrm>
            <a:off x="479376" y="3917817"/>
            <a:ext cx="11103024" cy="461665"/>
          </a:xfrm>
          <a:prstGeom prst="rect">
            <a:avLst/>
          </a:prstGeom>
          <a:solidFill>
            <a:schemeClr val="bg2">
              <a:lumMod val="90000"/>
              <a:lumOff val="10000"/>
            </a:schemeClr>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US" sz="2400" dirty="0"/>
              <a:t> </a:t>
            </a:r>
            <a:r>
              <a:rPr lang="en-US" sz="2400" dirty="0">
                <a:solidFill>
                  <a:srgbClr val="E0FFFF"/>
                </a:solidFill>
                <a:latin typeface="Lucida Console" panose="020B0609040504020204" pitchFamily="49" charset="0"/>
              </a:rPr>
              <a:t>Get-Service</a:t>
            </a:r>
            <a:r>
              <a:rPr lang="en-US" sz="2400" dirty="0">
                <a:solidFill>
                  <a:srgbClr val="F5F5F5"/>
                </a:solidFill>
                <a:latin typeface="Lucida Console" panose="020B0609040504020204" pitchFamily="49" charset="0"/>
              </a:rPr>
              <a:t> </a:t>
            </a:r>
            <a:r>
              <a:rPr lang="en-US" sz="2400" dirty="0">
                <a:solidFill>
                  <a:srgbClr val="FFE4B5"/>
                </a:solidFill>
                <a:latin typeface="Lucida Console" panose="020B0609040504020204" pitchFamily="49" charset="0"/>
              </a:rPr>
              <a:t>-Name</a:t>
            </a:r>
            <a:r>
              <a:rPr lang="en-US" sz="2400" dirty="0">
                <a:solidFill>
                  <a:srgbClr val="F5F5F5"/>
                </a:solidFill>
                <a:latin typeface="Lucida Console" panose="020B0609040504020204" pitchFamily="49" charset="0"/>
              </a:rPr>
              <a:t> </a:t>
            </a:r>
            <a:r>
              <a:rPr lang="en-US" sz="2400" dirty="0" smtClean="0">
                <a:solidFill>
                  <a:srgbClr val="EE82EE"/>
                </a:solidFill>
                <a:latin typeface="Lucida Console" panose="020B0609040504020204" pitchFamily="49" charset="0"/>
              </a:rPr>
              <a:t>Schedule </a:t>
            </a:r>
            <a:r>
              <a:rPr lang="en-US" sz="2400" dirty="0" smtClean="0">
                <a:solidFill>
                  <a:srgbClr val="D3D3D3"/>
                </a:solidFill>
                <a:latin typeface="Lucida Console" panose="020B0609040504020204" pitchFamily="49" charset="0"/>
              </a:rPr>
              <a:t>, </a:t>
            </a:r>
            <a:r>
              <a:rPr lang="en-US" sz="2400" dirty="0" smtClean="0">
                <a:solidFill>
                  <a:srgbClr val="EE82EE"/>
                </a:solidFill>
                <a:latin typeface="Lucida Console" panose="020B0609040504020204" pitchFamily="49" charset="0"/>
              </a:rPr>
              <a:t>BITS</a:t>
            </a:r>
            <a:r>
              <a:rPr lang="en-US" sz="2400" dirty="0" smtClean="0">
                <a:solidFill>
                  <a:srgbClr val="F5F5F5"/>
                </a:solidFill>
                <a:latin typeface="Lucida Console" panose="020B0609040504020204" pitchFamily="49" charset="0"/>
              </a:rPr>
              <a:t> </a:t>
            </a:r>
            <a:r>
              <a:rPr lang="en-US" sz="2400" dirty="0">
                <a:solidFill>
                  <a:srgbClr val="D3D3D3"/>
                </a:solidFill>
                <a:latin typeface="Lucida Console" panose="020B0609040504020204" pitchFamily="49" charset="0"/>
              </a:rPr>
              <a:t>|</a:t>
            </a:r>
            <a:r>
              <a:rPr lang="en-US" sz="2400" dirty="0">
                <a:solidFill>
                  <a:srgbClr val="F5F5F5"/>
                </a:solidFill>
                <a:latin typeface="Lucida Console" panose="020B0609040504020204" pitchFamily="49" charset="0"/>
              </a:rPr>
              <a:t> </a:t>
            </a:r>
            <a:r>
              <a:rPr lang="en-US" sz="2400" dirty="0">
                <a:solidFill>
                  <a:srgbClr val="E0FFFF"/>
                </a:solidFill>
                <a:latin typeface="Lucida Console" panose="020B0609040504020204" pitchFamily="49" charset="0"/>
              </a:rPr>
              <a:t>Start-Service </a:t>
            </a:r>
          </a:p>
        </p:txBody>
      </p:sp>
      <p:sp>
        <p:nvSpPr>
          <p:cNvPr id="10" name="Left Brace 9"/>
          <p:cNvSpPr/>
          <p:nvPr/>
        </p:nvSpPr>
        <p:spPr>
          <a:xfrm rot="16200000">
            <a:off x="9797836" y="3468206"/>
            <a:ext cx="339184" cy="252028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Rectangle 10"/>
          <p:cNvSpPr/>
          <p:nvPr/>
        </p:nvSpPr>
        <p:spPr>
          <a:xfrm>
            <a:off x="3431703" y="2307250"/>
            <a:ext cx="3384376" cy="96409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Returns schedule and bits services</a:t>
            </a:r>
            <a:endParaRPr lang="en-AU" dirty="0">
              <a:latin typeface="Segoe UI Light" panose="020B0502040204020203" pitchFamily="34" charset="0"/>
              <a:cs typeface="Segoe UI Light" panose="020B0502040204020203" pitchFamily="34" charset="0"/>
            </a:endParaRPr>
          </a:p>
        </p:txBody>
      </p:sp>
      <p:sp>
        <p:nvSpPr>
          <p:cNvPr id="12" name="Left Brace 11"/>
          <p:cNvSpPr/>
          <p:nvPr/>
        </p:nvSpPr>
        <p:spPr>
          <a:xfrm rot="5400000">
            <a:off x="4954299" y="461385"/>
            <a:ext cx="339185" cy="62646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3" name="Rectangle 12"/>
          <p:cNvSpPr/>
          <p:nvPr/>
        </p:nvSpPr>
        <p:spPr>
          <a:xfrm>
            <a:off x="8275240" y="5009109"/>
            <a:ext cx="3384376" cy="994174"/>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Takes an action on the services</a:t>
            </a:r>
            <a:endParaRPr lang="en-AU"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0203034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External Commands</a:t>
            </a:r>
            <a:endParaRPr lang="en-US" dirty="0">
              <a:solidFill>
                <a:schemeClr val="accent1"/>
              </a:solidFill>
            </a:endParaRPr>
          </a:p>
        </p:txBody>
      </p:sp>
      <p:sp>
        <p:nvSpPr>
          <p:cNvPr id="7" name="Content Placeholder 6"/>
          <p:cNvSpPr>
            <a:spLocks noGrp="1"/>
          </p:cNvSpPr>
          <p:nvPr>
            <p:ph sz="quarter" idx="13"/>
          </p:nvPr>
        </p:nvSpPr>
        <p:spPr>
          <a:xfrm>
            <a:off x="406400" y="1143000"/>
            <a:ext cx="11176000" cy="947282"/>
          </a:xfrm>
        </p:spPr>
        <p:txBody>
          <a:bodyPr numCol="1">
            <a:normAutofit/>
          </a:bodyPr>
          <a:lstStyle/>
          <a:p>
            <a:pPr marL="342900" indent="-342900">
              <a:buFont typeface="Arial" panose="020B0604020202020204" pitchFamily="34" charset="0"/>
              <a:buChar char="•"/>
            </a:pPr>
            <a:r>
              <a:rPr lang="en-US" dirty="0" smtClean="0"/>
              <a:t>Can be used as input to the pipeline</a:t>
            </a:r>
          </a:p>
          <a:p>
            <a:pPr marL="342900" indent="-342900">
              <a:buFont typeface="Arial" panose="020B0604020202020204" pitchFamily="34" charset="0"/>
              <a:buChar char="•"/>
            </a:pPr>
            <a:endParaRPr lang="en-US" dirty="0" smtClean="0"/>
          </a:p>
          <a:p>
            <a:endParaRPr lang="en-US"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108</a:t>
            </a:fld>
            <a:endParaRPr lang="en-US"/>
          </a:p>
        </p:txBody>
      </p:sp>
      <p:sp>
        <p:nvSpPr>
          <p:cNvPr id="11" name="Rectangle 10"/>
          <p:cNvSpPr/>
          <p:nvPr/>
        </p:nvSpPr>
        <p:spPr>
          <a:xfrm>
            <a:off x="2834774" y="1763402"/>
            <a:ext cx="1990140" cy="81317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External command</a:t>
            </a:r>
            <a:endParaRPr lang="en-AU" dirty="0">
              <a:latin typeface="Segoe UI Light" panose="020B0502040204020203" pitchFamily="34" charset="0"/>
              <a:cs typeface="Segoe UI Light" panose="020B0502040204020203" pitchFamily="34" charset="0"/>
            </a:endParaRPr>
          </a:p>
        </p:txBody>
      </p:sp>
      <p:sp>
        <p:nvSpPr>
          <p:cNvPr id="12" name="Left Brace 11"/>
          <p:cNvSpPr/>
          <p:nvPr/>
        </p:nvSpPr>
        <p:spPr>
          <a:xfrm rot="5400000">
            <a:off x="3636014" y="1912284"/>
            <a:ext cx="387660" cy="194002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Rectangle 7"/>
          <p:cNvSpPr/>
          <p:nvPr/>
        </p:nvSpPr>
        <p:spPr>
          <a:xfrm>
            <a:off x="1367643" y="3243374"/>
            <a:ext cx="9428693" cy="3046988"/>
          </a:xfrm>
          <a:prstGeom prst="rect">
            <a:avLst/>
          </a:prstGeom>
          <a:solidFill>
            <a:srgbClr val="012456"/>
          </a:solidFill>
        </p:spPr>
        <p:txBody>
          <a:bodyPr wrap="square">
            <a:spAutoFit/>
          </a:bodyPr>
          <a:lstStyle/>
          <a:p>
            <a:r>
              <a:rPr lang="en-AU" sz="2400" dirty="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whoami.exe</a:t>
            </a:r>
            <a:endParaRPr lang="en-AU" sz="2400" dirty="0">
              <a:solidFill>
                <a:srgbClr val="FFE4B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Contoso\administrator</a:t>
            </a:r>
          </a:p>
          <a:p>
            <a:endParaRPr lang="en-AU" sz="2400" dirty="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a:solidFill>
                  <a:srgbClr val="E0FFFF"/>
                </a:solidFill>
                <a:latin typeface="Lucida Console" panose="020B0609040504020204" pitchFamily="49" charset="0"/>
              </a:rPr>
              <a:t>whoami.exe</a:t>
            </a:r>
            <a:r>
              <a:rPr lang="en-AU" sz="2400" dirty="0">
                <a:solidFill>
                  <a:srgbClr val="F5F5F5"/>
                </a:solidFill>
                <a:latin typeface="Lucida Console" panose="020B0609040504020204" pitchFamily="49" charset="0"/>
              </a:rPr>
              <a:t> </a:t>
            </a:r>
            <a:r>
              <a:rPr lang="en-AU" sz="2400" dirty="0">
                <a:solidFill>
                  <a:srgbClr val="D3D3D3"/>
                </a:solidFill>
                <a:latin typeface="Lucida Console" panose="020B0609040504020204" pitchFamily="49" charset="0"/>
              </a:rPr>
              <a:t>|</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Split-Path</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-Parent </a:t>
            </a:r>
            <a:endParaRPr lang="en-AU" sz="2400" dirty="0" smtClean="0">
              <a:solidFill>
                <a:srgbClr val="FFE4B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contoso</a:t>
            </a:r>
            <a:r>
              <a:rPr lang="en-AU" sz="2400" dirty="0" smtClean="0">
                <a:solidFill>
                  <a:srgbClr val="F5F5F5"/>
                </a:solidFill>
                <a:latin typeface="Lucida Console" panose="020B0609040504020204" pitchFamily="49" charset="0"/>
              </a:rPr>
              <a:t> </a:t>
            </a:r>
            <a:endParaRPr lang="en-AU" sz="2400" dirty="0">
              <a:solidFill>
                <a:srgbClr val="F5F5F5"/>
              </a:solidFill>
              <a:latin typeface="Lucida Console" panose="020B0609040504020204" pitchFamily="49" charset="0"/>
            </a:endParaRPr>
          </a:p>
          <a:p>
            <a:endParaRPr lang="en-AU" sz="2400" dirty="0" smtClean="0">
              <a:solidFill>
                <a:srgbClr val="FFE4B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a:solidFill>
                  <a:srgbClr val="E0FFFF"/>
                </a:solidFill>
                <a:latin typeface="Lucida Console" panose="020B0609040504020204" pitchFamily="49" charset="0"/>
              </a:rPr>
              <a:t>whoami.exe</a:t>
            </a:r>
            <a:r>
              <a:rPr lang="en-AU" sz="2400" dirty="0">
                <a:solidFill>
                  <a:srgbClr val="F5F5F5"/>
                </a:solidFill>
                <a:latin typeface="Lucida Console" panose="020B0609040504020204" pitchFamily="49" charset="0"/>
              </a:rPr>
              <a:t> </a:t>
            </a:r>
            <a:r>
              <a:rPr lang="en-AU" sz="2400" dirty="0">
                <a:solidFill>
                  <a:srgbClr val="D3D3D3"/>
                </a:solidFill>
                <a:latin typeface="Lucida Console" panose="020B0609040504020204" pitchFamily="49" charset="0"/>
              </a:rPr>
              <a:t>|</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Split-Path</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-Leaf </a:t>
            </a:r>
          </a:p>
          <a:p>
            <a:r>
              <a:rPr lang="en-AU" sz="2400" dirty="0" smtClean="0">
                <a:solidFill>
                  <a:srgbClr val="F5F5F5"/>
                </a:solidFill>
                <a:latin typeface="Lucida Console" panose="020B0609040504020204" pitchFamily="49" charset="0"/>
              </a:rPr>
              <a:t>administrator</a:t>
            </a:r>
            <a:endParaRPr lang="en-AU" sz="24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234190495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Text File Input</a:t>
            </a:r>
            <a:endParaRPr lang="en-US" dirty="0">
              <a:solidFill>
                <a:schemeClr val="accent1"/>
              </a:solidFill>
            </a:endParaRPr>
          </a:p>
        </p:txBody>
      </p:sp>
      <p:sp>
        <p:nvSpPr>
          <p:cNvPr id="7" name="Content Placeholder 6"/>
          <p:cNvSpPr>
            <a:spLocks noGrp="1"/>
          </p:cNvSpPr>
          <p:nvPr>
            <p:ph sz="quarter" idx="13"/>
          </p:nvPr>
        </p:nvSpPr>
        <p:spPr>
          <a:xfrm>
            <a:off x="406400" y="1316426"/>
            <a:ext cx="11176000" cy="947282"/>
          </a:xfrm>
        </p:spPr>
        <p:txBody>
          <a:bodyPr numCol="1">
            <a:normAutofit/>
          </a:bodyPr>
          <a:lstStyle/>
          <a:p>
            <a:pPr marL="342900" indent="-342900">
              <a:buFont typeface="Arial" panose="020B0604020202020204" pitchFamily="34" charset="0"/>
              <a:buChar char="•"/>
            </a:pPr>
            <a:r>
              <a:rPr lang="en-US" dirty="0" smtClean="0"/>
              <a:t>Text files provide input to be processed by the pipeline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109</a:t>
            </a:fld>
            <a:endParaRPr lang="en-US"/>
          </a:p>
        </p:txBody>
      </p:sp>
      <p:sp>
        <p:nvSpPr>
          <p:cNvPr id="8" name="Rectangle 7"/>
          <p:cNvSpPr/>
          <p:nvPr/>
        </p:nvSpPr>
        <p:spPr>
          <a:xfrm>
            <a:off x="1367644" y="3748556"/>
            <a:ext cx="9120844" cy="461665"/>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a:solidFill>
                  <a:srgbClr val="E0FFFF"/>
                </a:solidFill>
                <a:latin typeface="Lucida Console" panose="020B0609040504020204" pitchFamily="49" charset="0"/>
              </a:rPr>
              <a:t>Get-Content</a:t>
            </a:r>
            <a:r>
              <a:rPr lang="en-AU" sz="2400" dirty="0">
                <a:solidFill>
                  <a:srgbClr val="F5F5F5"/>
                </a:solidFill>
                <a:latin typeface="Lucida Console" panose="020B0609040504020204" pitchFamily="49" charset="0"/>
              </a:rPr>
              <a:t> </a:t>
            </a:r>
            <a:r>
              <a:rPr lang="en-AU" sz="2400" dirty="0">
                <a:solidFill>
                  <a:srgbClr val="EE82EE"/>
                </a:solidFill>
                <a:latin typeface="Lucida Console" panose="020B0609040504020204" pitchFamily="49" charset="0"/>
              </a:rPr>
              <a:t>.\services.txt</a:t>
            </a:r>
            <a:r>
              <a:rPr lang="en-AU" sz="2400" dirty="0">
                <a:solidFill>
                  <a:srgbClr val="F5F5F5"/>
                </a:solidFill>
                <a:latin typeface="Lucida Console" panose="020B0609040504020204" pitchFamily="49" charset="0"/>
              </a:rPr>
              <a:t> </a:t>
            </a:r>
            <a:r>
              <a:rPr lang="en-AU" sz="2400" dirty="0">
                <a:solidFill>
                  <a:srgbClr val="D3D3D3"/>
                </a:solidFill>
                <a:latin typeface="Lucida Console" panose="020B0609040504020204" pitchFamily="49" charset="0"/>
              </a:rPr>
              <a:t>|</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Get-Service </a:t>
            </a:r>
          </a:p>
        </p:txBody>
      </p:sp>
      <p:sp>
        <p:nvSpPr>
          <p:cNvPr id="10" name="Left Brace 9"/>
          <p:cNvSpPr/>
          <p:nvPr/>
        </p:nvSpPr>
        <p:spPr>
          <a:xfrm rot="16200000">
            <a:off x="9214538" y="3331279"/>
            <a:ext cx="387660" cy="216024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Rectangle 10"/>
          <p:cNvSpPr/>
          <p:nvPr/>
        </p:nvSpPr>
        <p:spPr>
          <a:xfrm>
            <a:off x="4290072" y="2225986"/>
            <a:ext cx="1990140" cy="949689"/>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Reads a text file</a:t>
            </a:r>
            <a:endParaRPr lang="en-AU" dirty="0">
              <a:latin typeface="Segoe UI Light" panose="020B0502040204020203" pitchFamily="34" charset="0"/>
              <a:cs typeface="Segoe UI Light" panose="020B0502040204020203" pitchFamily="34" charset="0"/>
            </a:endParaRPr>
          </a:p>
        </p:txBody>
      </p:sp>
      <p:sp>
        <p:nvSpPr>
          <p:cNvPr id="12" name="Left Brace 11"/>
          <p:cNvSpPr/>
          <p:nvPr/>
        </p:nvSpPr>
        <p:spPr>
          <a:xfrm rot="5400000">
            <a:off x="5091312" y="956129"/>
            <a:ext cx="387660" cy="50781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3" name="Rectangle 12"/>
          <p:cNvSpPr/>
          <p:nvPr/>
        </p:nvSpPr>
        <p:spPr>
          <a:xfrm>
            <a:off x="7716180" y="4726650"/>
            <a:ext cx="3384376" cy="994174"/>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Takes an action on each line in the file</a:t>
            </a:r>
            <a:endParaRPr lang="en-AU"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160474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Introduction</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Shell</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is PowerShell?</a:t>
            </a:r>
            <a:endParaRPr lang="en-US" sz="2400" dirty="0">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a:t>
            </a:fld>
            <a:endParaRPr lang="en-US"/>
          </a:p>
        </p:txBody>
      </p:sp>
    </p:spTree>
    <p:extLst>
      <p:ext uri="{BB962C8B-B14F-4D97-AF65-F5344CB8AC3E}">
        <p14:creationId xmlns:p14="http://schemas.microsoft.com/office/powerpoint/2010/main" val="11578979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Import Cmdlets</a:t>
            </a:r>
            <a:endParaRPr lang="en-US" dirty="0">
              <a:solidFill>
                <a:schemeClr val="accent1"/>
              </a:solidFill>
            </a:endParaRPr>
          </a:p>
        </p:txBody>
      </p:sp>
      <p:sp>
        <p:nvSpPr>
          <p:cNvPr id="7" name="Content Placeholder 6"/>
          <p:cNvSpPr>
            <a:spLocks noGrp="1"/>
          </p:cNvSpPr>
          <p:nvPr>
            <p:ph sz="quarter" idx="13"/>
          </p:nvPr>
        </p:nvSpPr>
        <p:spPr>
          <a:xfrm>
            <a:off x="406400" y="1143000"/>
            <a:ext cx="11176000" cy="947282"/>
          </a:xfrm>
        </p:spPr>
        <p:txBody>
          <a:bodyPr numCol="1">
            <a:normAutofit/>
          </a:bodyPr>
          <a:lstStyle/>
          <a:p>
            <a:pPr marL="342900" indent="-342900">
              <a:buFont typeface="Arial" panose="020B0604020202020204" pitchFamily="34" charset="0"/>
              <a:buChar char="•"/>
            </a:pPr>
            <a:r>
              <a:rPr lang="en-US" dirty="0" smtClean="0"/>
              <a:t>Import structured text data into Windows PowerShell</a:t>
            </a:r>
          </a:p>
          <a:p>
            <a:pPr marL="342900" indent="-342900">
              <a:buFont typeface="Arial" panose="020B0604020202020204" pitchFamily="34" charset="0"/>
              <a:buChar char="•"/>
            </a:pPr>
            <a:r>
              <a:rPr lang="en-US" dirty="0" smtClean="0"/>
              <a:t>Data can be processed by subsequent commands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a:p>
            <a:endParaRPr lang="en-US"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110</a:t>
            </a:fld>
            <a:endParaRPr lang="en-US"/>
          </a:p>
        </p:txBody>
      </p:sp>
      <p:graphicFrame>
        <p:nvGraphicFramePr>
          <p:cNvPr id="17" name="Diagram 16"/>
          <p:cNvGraphicFramePr/>
          <p:nvPr>
            <p:extLst>
              <p:ext uri="{D42A27DB-BD31-4B8C-83A1-F6EECF244321}">
                <p14:modId xmlns:p14="http://schemas.microsoft.com/office/powerpoint/2010/main" val="2241998893"/>
              </p:ext>
            </p:extLst>
          </p:nvPr>
        </p:nvGraphicFramePr>
        <p:xfrm>
          <a:off x="2260001" y="2387600"/>
          <a:ext cx="7226899" cy="275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791700" y="5653556"/>
            <a:ext cx="10567680" cy="461665"/>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smtClean="0">
                <a:solidFill>
                  <a:srgbClr val="E0FFFF"/>
                </a:solidFill>
                <a:latin typeface="Lucida Console" panose="020B0609040504020204" pitchFamily="49" charset="0"/>
              </a:rPr>
              <a:t>Import-Csv </a:t>
            </a:r>
            <a:r>
              <a:rPr lang="en-AU" sz="2400" dirty="0">
                <a:solidFill>
                  <a:srgbClr val="FFE4B5"/>
                </a:solidFill>
                <a:latin typeface="Lucida Console" panose="020B0609040504020204" pitchFamily="49" charset="0"/>
                <a:ea typeface=""/>
                <a:cs typeface=""/>
              </a:rPr>
              <a:t>–Path </a:t>
            </a:r>
            <a:r>
              <a:rPr lang="en-AU" sz="2400" dirty="0" smtClean="0">
                <a:solidFill>
                  <a:srgbClr val="EE82EE"/>
                </a:solidFill>
                <a:latin typeface="Lucida Console" panose="020B0609040504020204" pitchFamily="49" charset="0"/>
              </a:rPr>
              <a:t>.\usernames.csv </a:t>
            </a:r>
            <a:r>
              <a:rPr lang="en-AU" sz="2400" dirty="0">
                <a:solidFill>
                  <a:srgbClr val="FFE4B5"/>
                </a:solidFill>
                <a:latin typeface="Lucida Console" panose="020B0609040504020204" pitchFamily="49" charset="0"/>
                <a:ea typeface=""/>
                <a:cs typeface=""/>
              </a:rPr>
              <a:t>–Delimiter </a:t>
            </a:r>
            <a:r>
              <a:rPr lang="en-AU" sz="2400" dirty="0" smtClean="0">
                <a:solidFill>
                  <a:srgbClr val="EE82EE"/>
                </a:solidFill>
                <a:latin typeface="Lucida Console" panose="020B0609040504020204" pitchFamily="49" charset="0"/>
              </a:rPr>
              <a:t>“;”</a:t>
            </a:r>
            <a:r>
              <a:rPr lang="en-AU" sz="2400" dirty="0" smtClean="0">
                <a:solidFill>
                  <a:srgbClr val="E0FFFF"/>
                </a:solidFill>
                <a:latin typeface="Lucida Console" panose="020B0609040504020204" pitchFamily="49" charset="0"/>
              </a:rPr>
              <a:t> </a:t>
            </a:r>
            <a:endParaRPr lang="en-AU" sz="2400" dirty="0">
              <a:solidFill>
                <a:srgbClr val="E0FFFF"/>
              </a:solidFill>
              <a:latin typeface="Lucida Console" panose="020B0609040504020204" pitchFamily="49" charset="0"/>
            </a:endParaRPr>
          </a:p>
        </p:txBody>
      </p:sp>
    </p:spTree>
    <p:extLst>
      <p:ext uri="{BB962C8B-B14F-4D97-AF65-F5344CB8AC3E}">
        <p14:creationId xmlns:p14="http://schemas.microsoft.com/office/powerpoint/2010/main" val="34826430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Pipeline Object Manipulation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Object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111</a:t>
            </a:fld>
            <a:endParaRPr lang="en-US"/>
          </a:p>
        </p:txBody>
      </p:sp>
    </p:spTree>
    <p:extLst>
      <p:ext uri="{BB962C8B-B14F-4D97-AF65-F5344CB8AC3E}">
        <p14:creationId xmlns:p14="http://schemas.microsoft.com/office/powerpoint/2010/main" val="17423508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Object Cmdlets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112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007108839"/>
              </p:ext>
            </p:extLst>
          </p:nvPr>
        </p:nvGraphicFramePr>
        <p:xfrm>
          <a:off x="493930" y="1772816"/>
          <a:ext cx="11318542" cy="3108960"/>
        </p:xfrm>
        <a:graphic>
          <a:graphicData uri="http://schemas.openxmlformats.org/drawingml/2006/table">
            <a:tbl>
              <a:tblPr firstRow="1" bandRow="1">
                <a:tableStyleId>{5C22544A-7EE6-4342-B048-85BDC9FD1C3A}</a:tableStyleId>
              </a:tblPr>
              <a:tblGrid>
                <a:gridCol w="2430780">
                  <a:extLst>
                    <a:ext uri="{9D8B030D-6E8A-4147-A177-3AD203B41FA5}">
                      <a16:colId xmlns:a16="http://schemas.microsoft.com/office/drawing/2014/main" val="3102178922"/>
                    </a:ext>
                  </a:extLst>
                </a:gridCol>
                <a:gridCol w="8887762">
                  <a:extLst>
                    <a:ext uri="{9D8B030D-6E8A-4147-A177-3AD203B41FA5}">
                      <a16:colId xmlns:a16="http://schemas.microsoft.com/office/drawing/2014/main" val="1743404106"/>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Name</a:t>
                      </a: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6716487"/>
                  </a:ext>
                </a:extLst>
              </a:tr>
              <a:tr h="370840">
                <a:tc>
                  <a:txBody>
                    <a:bodyPr/>
                    <a:lstStyle/>
                    <a:p>
                      <a:r>
                        <a:rPr lang="en-AU" sz="2400" dirty="0" smtClean="0">
                          <a:latin typeface="Segoe UI Light" panose="020B0502040204020203" pitchFamily="34" charset="0"/>
                          <a:cs typeface="Segoe UI Light" panose="020B0502040204020203" pitchFamily="34" charset="0"/>
                        </a:rPr>
                        <a:t>Sort-Object</a:t>
                      </a:r>
                    </a:p>
                  </a:txBody>
                  <a:tcPr/>
                </a:tc>
                <a:tc>
                  <a:txBody>
                    <a:bodyPr/>
                    <a:lstStyle/>
                    <a:p>
                      <a:r>
                        <a:rPr lang="en-AU" sz="2400" dirty="0" smtClean="0">
                          <a:latin typeface="Segoe UI Light" panose="020B0502040204020203" pitchFamily="34" charset="0"/>
                          <a:cs typeface="Segoe UI Light" panose="020B0502040204020203" pitchFamily="34" charset="0"/>
                        </a:rPr>
                        <a:t>Sorts objects by property values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121795295"/>
                  </a:ext>
                </a:extLst>
              </a:tr>
              <a:tr h="370840">
                <a:tc>
                  <a:txBody>
                    <a:bodyPr/>
                    <a:lstStyle/>
                    <a:p>
                      <a:r>
                        <a:rPr lang="en-AU" sz="2400" dirty="0" smtClean="0">
                          <a:latin typeface="Segoe UI Light" panose="020B0502040204020203" pitchFamily="34" charset="0"/>
                          <a:cs typeface="Segoe UI Light" panose="020B0502040204020203" pitchFamily="34" charset="0"/>
                        </a:rPr>
                        <a:t>Select-Object</a:t>
                      </a:r>
                    </a:p>
                  </a:txBody>
                  <a:tcPr/>
                </a:tc>
                <a:tc>
                  <a:txBody>
                    <a:bodyPr/>
                    <a:lstStyle/>
                    <a:p>
                      <a:r>
                        <a:rPr lang="en-AU" sz="2400" dirty="0" smtClean="0">
                          <a:latin typeface="Segoe UI Light" panose="020B0502040204020203" pitchFamily="34" charset="0"/>
                          <a:cs typeface="Segoe UI Light" panose="020B0502040204020203" pitchFamily="34" charset="0"/>
                        </a:rPr>
                        <a:t>Selects object properties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629647483"/>
                  </a:ext>
                </a:extLst>
              </a:tr>
              <a:tr h="370840">
                <a:tc>
                  <a:txBody>
                    <a:bodyPr/>
                    <a:lstStyle/>
                    <a:p>
                      <a:r>
                        <a:rPr lang="en-AU" sz="2400" dirty="0" smtClean="0">
                          <a:latin typeface="Segoe UI Light" panose="020B0502040204020203" pitchFamily="34" charset="0"/>
                          <a:cs typeface="Segoe UI Light" panose="020B0502040204020203" pitchFamily="34" charset="0"/>
                        </a:rPr>
                        <a:t>Group-Object</a:t>
                      </a:r>
                    </a:p>
                  </a:txBody>
                  <a:tcPr/>
                </a:tc>
                <a:tc>
                  <a:txBody>
                    <a:bodyPr/>
                    <a:lstStyle/>
                    <a:p>
                      <a:r>
                        <a:rPr lang="en-AU" sz="2400" dirty="0" smtClean="0">
                          <a:latin typeface="Segoe UI Light" panose="020B0502040204020203" pitchFamily="34" charset="0"/>
                          <a:cs typeface="Segoe UI Light" panose="020B0502040204020203" pitchFamily="34" charset="0"/>
                        </a:rPr>
                        <a:t>Groups objects that contain the same value for specified properties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239044751"/>
                  </a:ext>
                </a:extLst>
              </a:tr>
              <a:tr h="370840">
                <a:tc>
                  <a:txBody>
                    <a:bodyPr/>
                    <a:lstStyle/>
                    <a:p>
                      <a:r>
                        <a:rPr lang="en-AU" sz="2400" dirty="0" smtClean="0">
                          <a:latin typeface="Segoe UI Light" panose="020B0502040204020203" pitchFamily="34" charset="0"/>
                          <a:cs typeface="Segoe UI Light" panose="020B0502040204020203" pitchFamily="34" charset="0"/>
                        </a:rPr>
                        <a:t>Measure-Object</a:t>
                      </a:r>
                    </a:p>
                  </a:txBody>
                  <a:tcPr/>
                </a:tc>
                <a:tc>
                  <a:txBody>
                    <a:bodyPr/>
                    <a:lstStyle/>
                    <a:p>
                      <a:r>
                        <a:rPr lang="en-AU" sz="2400" dirty="0" smtClean="0">
                          <a:latin typeface="Segoe UI Light" panose="020B0502040204020203" pitchFamily="34" charset="0"/>
                          <a:cs typeface="Segoe UI Light" panose="020B0502040204020203" pitchFamily="34" charset="0"/>
                        </a:rPr>
                        <a:t>Calculates numeric properties of objects, and the characters, words, and lines in string objects, such as text files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609833306"/>
                  </a:ext>
                </a:extLst>
              </a:tr>
              <a:tr h="370840">
                <a:tc>
                  <a:txBody>
                    <a:bodyPr/>
                    <a:lstStyle/>
                    <a:p>
                      <a:r>
                        <a:rPr lang="en-AU" sz="2400" dirty="0" smtClean="0">
                          <a:latin typeface="Segoe UI Light" panose="020B0502040204020203" pitchFamily="34" charset="0"/>
                          <a:cs typeface="Segoe UI Light" panose="020B0502040204020203" pitchFamily="34" charset="0"/>
                        </a:rPr>
                        <a:t>Compare-Object</a:t>
                      </a:r>
                    </a:p>
                  </a:txBody>
                  <a:tcPr/>
                </a:tc>
                <a:tc>
                  <a:txBody>
                    <a:bodyPr/>
                    <a:lstStyle/>
                    <a:p>
                      <a:r>
                        <a:rPr lang="en-AU" sz="2400" dirty="0" smtClean="0">
                          <a:latin typeface="Segoe UI Light" panose="020B0502040204020203" pitchFamily="34" charset="0"/>
                          <a:cs typeface="Segoe UI Light" panose="020B0502040204020203" pitchFamily="34" charset="0"/>
                        </a:rPr>
                        <a:t>Compares two sets of objects</a:t>
                      </a:r>
                    </a:p>
                  </a:txBody>
                  <a:tcPr/>
                </a:tc>
                <a:extLst>
                  <a:ext uri="{0D108BD9-81ED-4DB2-BD59-A6C34878D82A}">
                    <a16:rowId xmlns:a16="http://schemas.microsoft.com/office/drawing/2014/main" val="1215671645"/>
                  </a:ext>
                </a:extLst>
              </a:tr>
            </a:tbl>
          </a:graphicData>
        </a:graphic>
      </p:graphicFrame>
    </p:spTree>
    <p:extLst>
      <p:ext uri="{BB962C8B-B14F-4D97-AF65-F5344CB8AC3E}">
        <p14:creationId xmlns:p14="http://schemas.microsoft.com/office/powerpoint/2010/main" val="208083139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135560" cy="1421904"/>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Sort-Object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Select-Object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113</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4129394063"/>
              </p:ext>
            </p:extLst>
          </p:nvPr>
        </p:nvGraphicFramePr>
        <p:xfrm>
          <a:off x="482716" y="2924944"/>
          <a:ext cx="11231880" cy="3108960"/>
        </p:xfrm>
        <a:graphic>
          <a:graphicData uri="http://schemas.openxmlformats.org/drawingml/2006/table">
            <a:tbl>
              <a:tblPr firstRow="1" bandRow="1"/>
              <a:tblGrid>
                <a:gridCol w="11231880">
                  <a:extLst>
                    <a:ext uri="{9D8B030D-6E8A-4147-A177-3AD203B41FA5}">
                      <a16:colId xmlns:a16="http://schemas.microsoft.com/office/drawing/2014/main" val="3753031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1" dirty="0" smtClean="0">
                          <a:latin typeface="Segoe UI Light" panose="020B0502040204020203" pitchFamily="34" charset="0"/>
                          <a:cs typeface="Segoe UI Light" panose="020B0502040204020203" pitchFamily="34" charset="0"/>
                        </a:rPr>
                        <a:t>Get </a:t>
                      </a:r>
                      <a:r>
                        <a:rPr lang="en-AU" sz="2400" b="0" dirty="0" smtClean="0">
                          <a:latin typeface="Segoe UI Light" panose="020B0502040204020203" pitchFamily="34" charset="0"/>
                          <a:cs typeface="Segoe UI Light" panose="020B0502040204020203" pitchFamily="34" charset="0"/>
                        </a:rPr>
                        <a:t>all processes,</a:t>
                      </a:r>
                      <a:r>
                        <a:rPr lang="en-AU" sz="2400" b="0" baseline="0" dirty="0" smtClean="0">
                          <a:latin typeface="Segoe UI Light" panose="020B0502040204020203" pitchFamily="34" charset="0"/>
                          <a:cs typeface="Segoe UI Light" panose="020B0502040204020203" pitchFamily="34" charset="0"/>
                        </a:rPr>
                        <a:t> </a:t>
                      </a:r>
                      <a:r>
                        <a:rPr lang="en-AU" sz="2400" b="1" dirty="0" smtClean="0">
                          <a:latin typeface="Segoe UI Light" panose="020B0502040204020203" pitchFamily="34" charset="0"/>
                          <a:cs typeface="Segoe UI Light" panose="020B0502040204020203" pitchFamily="34" charset="0"/>
                        </a:rPr>
                        <a:t>Sort</a:t>
                      </a:r>
                      <a:r>
                        <a:rPr lang="en-AU" sz="2400" b="0" dirty="0" smtClean="0">
                          <a:latin typeface="Segoe UI Light" panose="020B0502040204020203" pitchFamily="34" charset="0"/>
                          <a:cs typeface="Segoe UI Light" panose="020B0502040204020203" pitchFamily="34" charset="0"/>
                        </a:rPr>
                        <a:t> by virtual</a:t>
                      </a:r>
                      <a:r>
                        <a:rPr lang="en-AU" sz="2400" b="0" baseline="0" dirty="0" smtClean="0">
                          <a:latin typeface="Segoe UI Light" panose="020B0502040204020203" pitchFamily="34" charset="0"/>
                          <a:cs typeface="Segoe UI Light" panose="020B0502040204020203" pitchFamily="34" charset="0"/>
                        </a:rPr>
                        <a:t> memory then </a:t>
                      </a:r>
                      <a:r>
                        <a:rPr lang="en-AU" sz="2400" b="1" baseline="0" dirty="0" smtClean="0">
                          <a:latin typeface="Segoe UI Light" panose="020B0502040204020203" pitchFamily="34" charset="0"/>
                          <a:cs typeface="Segoe UI Light" panose="020B0502040204020203" pitchFamily="34" charset="0"/>
                        </a:rPr>
                        <a:t>Select</a:t>
                      </a:r>
                      <a:r>
                        <a:rPr lang="en-AU" sz="2400" b="0" baseline="0" dirty="0" smtClean="0">
                          <a:latin typeface="Segoe UI Light" panose="020B0502040204020203" pitchFamily="34" charset="0"/>
                          <a:cs typeface="Segoe UI Light" panose="020B0502040204020203" pitchFamily="34" charset="0"/>
                        </a:rPr>
                        <a:t> top 2</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74252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Get-Process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Sort-Object</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VM</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-Descending</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p>
                    <a:p>
                      <a:r>
                        <a:rPr lang="en-AU" sz="2400" dirty="0" smtClean="0">
                          <a:solidFill>
                            <a:srgbClr val="E0FFFF"/>
                          </a:solidFill>
                          <a:latin typeface="Lucida Console" panose="020B0609040504020204" pitchFamily="49" charset="0"/>
                        </a:rPr>
                        <a:t>Select-Object</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-First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2</a:t>
                      </a:r>
                    </a:p>
                    <a:p>
                      <a:endParaRPr lang="en-AU" sz="2400" dirty="0" smtClean="0">
                        <a:solidFill>
                          <a:srgbClr val="FFE4C4"/>
                        </a:solidFill>
                        <a:latin typeface="Lucida Console" panose="020B0609040504020204" pitchFamily="49" charset="0"/>
                      </a:endParaRPr>
                    </a:p>
                    <a:p>
                      <a:r>
                        <a:rPr lang="en-AU" sz="2400" dirty="0" smtClean="0">
                          <a:solidFill>
                            <a:srgbClr val="F5F5F5"/>
                          </a:solidFill>
                          <a:latin typeface="Lucida Console" panose="020B0609040504020204" pitchFamily="49" charset="0"/>
                        </a:rPr>
                        <a:t>Handles  NPM(K) PM(K)  WS(K)  VM(M)  CPU(s) Id  </a:t>
                      </a:r>
                      <a:r>
                        <a:rPr lang="en-AU" sz="2400" dirty="0" err="1" smtClean="0">
                          <a:solidFill>
                            <a:srgbClr val="F5F5F5"/>
                          </a:solidFill>
                          <a:latin typeface="Lucida Console" panose="020B0609040504020204" pitchFamily="49" charset="0"/>
                        </a:rPr>
                        <a:t>ProcessName</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 -----  -----  -----  ------ --  -----------</a:t>
                      </a:r>
                    </a:p>
                    <a:p>
                      <a:r>
                        <a:rPr lang="en-AU" sz="2400" dirty="0" smtClean="0">
                          <a:solidFill>
                            <a:srgbClr val="F5F5F5"/>
                          </a:solidFill>
                          <a:latin typeface="Lucida Console" panose="020B0609040504020204" pitchFamily="49" charset="0"/>
                        </a:rPr>
                        <a:t>   1283      55 21020  30340   1237  477.78 304  </a:t>
                      </a:r>
                      <a:r>
                        <a:rPr lang="en-AU" sz="2400" dirty="0" err="1" smtClean="0">
                          <a:solidFill>
                            <a:srgbClr val="F5F5F5"/>
                          </a:solidFill>
                          <a:latin typeface="Lucida Console" panose="020B0609040504020204" pitchFamily="49" charset="0"/>
                        </a:rPr>
                        <a:t>svchost</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1926      44 285244 230112  1165  716.45 4124 </a:t>
                      </a:r>
                      <a:r>
                        <a:rPr lang="en-AU" sz="2400" dirty="0" err="1" smtClean="0">
                          <a:solidFill>
                            <a:srgbClr val="F5F5F5"/>
                          </a:solidFill>
                          <a:latin typeface="Lucida Console" panose="020B0609040504020204" pitchFamily="49" charset="0"/>
                        </a:rPr>
                        <a:t>livecomm</a:t>
                      </a:r>
                      <a:endParaRPr lang="en-AU" sz="24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69074650"/>
                  </a:ext>
                </a:extLst>
              </a:tr>
            </a:tbl>
          </a:graphicData>
        </a:graphic>
      </p:graphicFrame>
    </p:spTree>
    <p:extLst>
      <p:ext uri="{BB962C8B-B14F-4D97-AF65-F5344CB8AC3E}">
        <p14:creationId xmlns:p14="http://schemas.microsoft.com/office/powerpoint/2010/main" val="223653981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120588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Group-Object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114</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323897251"/>
              </p:ext>
            </p:extLst>
          </p:nvPr>
        </p:nvGraphicFramePr>
        <p:xfrm>
          <a:off x="593558" y="2708920"/>
          <a:ext cx="11245516" cy="3183343"/>
        </p:xfrm>
        <a:graphic>
          <a:graphicData uri="http://schemas.openxmlformats.org/drawingml/2006/table">
            <a:tbl>
              <a:tblPr firstRow="1" bandRow="1"/>
              <a:tblGrid>
                <a:gridCol w="11245516">
                  <a:extLst>
                    <a:ext uri="{9D8B030D-6E8A-4147-A177-3AD203B41FA5}">
                      <a16:colId xmlns:a16="http://schemas.microsoft.com/office/drawing/2014/main" val="3545604472"/>
                    </a:ext>
                  </a:extLst>
                </a:gridCol>
              </a:tblGrid>
              <a:tr h="531583">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1" dirty="0" smtClean="0">
                          <a:latin typeface="Segoe UI Light" panose="020B0502040204020203" pitchFamily="34" charset="0"/>
                          <a:cs typeface="Segoe UI Light" panose="020B0502040204020203" pitchFamily="34" charset="0"/>
                        </a:rPr>
                        <a:t>Get</a:t>
                      </a:r>
                      <a:r>
                        <a:rPr lang="en-AU" sz="2400" b="0" dirty="0" smtClean="0">
                          <a:latin typeface="Segoe UI Light" panose="020B0502040204020203" pitchFamily="34" charset="0"/>
                          <a:cs typeface="Segoe UI Light" panose="020B0502040204020203" pitchFamily="34" charset="0"/>
                        </a:rPr>
                        <a:t> security event log then </a:t>
                      </a:r>
                      <a:r>
                        <a:rPr lang="en-AU" sz="2400" b="1" dirty="0" smtClean="0">
                          <a:latin typeface="Segoe UI Light" panose="020B0502040204020203" pitchFamily="34" charset="0"/>
                          <a:cs typeface="Segoe UI Light" panose="020B0502040204020203" pitchFamily="34" charset="0"/>
                        </a:rPr>
                        <a:t>Group</a:t>
                      </a:r>
                      <a:r>
                        <a:rPr lang="en-AU" sz="2400" b="0" dirty="0" smtClean="0">
                          <a:latin typeface="Segoe UI Light" panose="020B0502040204020203" pitchFamily="34" charset="0"/>
                          <a:cs typeface="Segoe UI Light" panose="020B0502040204020203" pitchFamily="34" charset="0"/>
                        </a:rPr>
                        <a:t> by entry type</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0727959"/>
                  </a:ext>
                </a:extLst>
              </a:tr>
              <a:tr h="2232645">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a:t>
                      </a:r>
                      <a:r>
                        <a:rPr lang="en-AU" sz="2400" dirty="0" err="1" smtClean="0">
                          <a:solidFill>
                            <a:srgbClr val="E0FFFF"/>
                          </a:solidFill>
                          <a:latin typeface="Lucida Console" panose="020B0609040504020204" pitchFamily="49" charset="0"/>
                        </a:rPr>
                        <a:t>EventLog</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a:t>
                      </a:r>
                      <a:r>
                        <a:rPr lang="en-AU" sz="2400" dirty="0" err="1" smtClean="0">
                          <a:solidFill>
                            <a:srgbClr val="FFE4B5"/>
                          </a:solidFill>
                          <a:latin typeface="Lucida Console" panose="020B0609040504020204" pitchFamily="49" charset="0"/>
                        </a:rPr>
                        <a:t>LogName</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Security</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endParaRPr lang="en-AU" sz="2400" dirty="0" smtClean="0">
                        <a:solidFill>
                          <a:srgbClr val="F5F5F5"/>
                        </a:solidFill>
                        <a:latin typeface="Lucida Console" panose="020B0609040504020204" pitchFamily="49" charset="0"/>
                      </a:endParaRPr>
                    </a:p>
                    <a:p>
                      <a:r>
                        <a:rPr lang="en-AU" sz="2400" dirty="0" smtClean="0">
                          <a:solidFill>
                            <a:srgbClr val="E0FFFF"/>
                          </a:solidFill>
                          <a:latin typeface="Lucida Console" panose="020B0609040504020204" pitchFamily="49" charset="0"/>
                        </a:rPr>
                        <a:t>Group-Object</a:t>
                      </a:r>
                      <a:r>
                        <a:rPr lang="en-AU" sz="2400" dirty="0" smtClean="0">
                          <a:solidFill>
                            <a:srgbClr val="F5F5F5"/>
                          </a:solidFill>
                          <a:latin typeface="Lucida Console" panose="020B0609040504020204" pitchFamily="49" charset="0"/>
                        </a:rPr>
                        <a:t> </a:t>
                      </a:r>
                      <a:r>
                        <a:rPr lang="en-AU" sz="2400" dirty="0" err="1" smtClean="0">
                          <a:solidFill>
                            <a:srgbClr val="EE82EE"/>
                          </a:solidFill>
                          <a:latin typeface="Lucida Console" panose="020B0609040504020204" pitchFamily="49" charset="0"/>
                        </a:rPr>
                        <a:t>EntryType</a:t>
                      </a:r>
                      <a:r>
                        <a:rPr lang="en-AU" sz="2400" dirty="0" smtClean="0">
                          <a:solidFill>
                            <a:srgbClr val="EE82EE"/>
                          </a:solidFill>
                          <a:latin typeface="Lucida Console" panose="020B0609040504020204" pitchFamily="49" charset="0"/>
                        </a:rPr>
                        <a:t> </a:t>
                      </a:r>
                    </a:p>
                    <a:p>
                      <a:endParaRPr lang="en-AU" sz="2400" dirty="0" smtClean="0">
                        <a:solidFill>
                          <a:srgbClr val="EE82EE"/>
                        </a:solidFill>
                        <a:latin typeface="Lucida Console" panose="020B0609040504020204" pitchFamily="49" charset="0"/>
                      </a:endParaRPr>
                    </a:p>
                    <a:p>
                      <a:r>
                        <a:rPr lang="en-AU" sz="2400" dirty="0" smtClean="0">
                          <a:latin typeface="Lucida Console" panose="020B0609040504020204" pitchFamily="49" charset="0"/>
                        </a:rPr>
                        <a:t> </a:t>
                      </a:r>
                      <a:r>
                        <a:rPr lang="en-AU" sz="2400" dirty="0" smtClean="0">
                          <a:solidFill>
                            <a:srgbClr val="F5F5F5"/>
                          </a:solidFill>
                          <a:latin typeface="Lucida Console" panose="020B0609040504020204" pitchFamily="49" charset="0"/>
                        </a:rPr>
                        <a:t>Count Name         Group</a:t>
                      </a:r>
                    </a:p>
                    <a:p>
                      <a:r>
                        <a:rPr lang="en-AU" sz="2400" dirty="0" smtClean="0">
                          <a:solidFill>
                            <a:srgbClr val="F5F5F5"/>
                          </a:solidFill>
                          <a:latin typeface="Lucida Console" panose="020B0609040504020204" pitchFamily="49" charset="0"/>
                        </a:rPr>
                        <a:t>----- ----          -----</a:t>
                      </a:r>
                    </a:p>
                    <a:p>
                      <a:r>
                        <a:rPr lang="en-AU" sz="2400" dirty="0" smtClean="0">
                          <a:solidFill>
                            <a:srgbClr val="F5F5F5"/>
                          </a:solidFill>
                          <a:latin typeface="Lucida Console" panose="020B0609040504020204" pitchFamily="49" charset="0"/>
                        </a:rPr>
                        <a:t>18105 </a:t>
                      </a:r>
                      <a:r>
                        <a:rPr lang="en-AU" sz="2400" dirty="0" err="1" smtClean="0">
                          <a:solidFill>
                            <a:srgbClr val="F5F5F5"/>
                          </a:solidFill>
                          <a:latin typeface="Lucida Console" panose="020B0609040504020204" pitchFamily="49" charset="0"/>
                        </a:rPr>
                        <a:t>SuccessAudit</a:t>
                      </a:r>
                      <a:r>
                        <a:rPr lang="en-AU" sz="2400" dirty="0" smtClean="0">
                          <a:solidFill>
                            <a:srgbClr val="F5F5F5"/>
                          </a:solidFill>
                          <a:latin typeface="Lucida Console" panose="020B0609040504020204" pitchFamily="49" charset="0"/>
                        </a:rPr>
                        <a:t>  {</a:t>
                      </a:r>
                      <a:r>
                        <a:rPr lang="en-AU" sz="2400" dirty="0" err="1" smtClean="0">
                          <a:solidFill>
                            <a:srgbClr val="F5F5F5"/>
                          </a:solidFill>
                          <a:latin typeface="Lucida Console" panose="020B0609040504020204" pitchFamily="49" charset="0"/>
                        </a:rPr>
                        <a:t>System.Diagnostics.EventLogEntry,Sys</a:t>
                      </a:r>
                      <a:r>
                        <a:rPr lang="en-AU" sz="2400" dirty="0" smtClean="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   25 </a:t>
                      </a:r>
                      <a:r>
                        <a:rPr lang="en-AU" sz="2400" dirty="0" err="1" smtClean="0">
                          <a:solidFill>
                            <a:srgbClr val="F5F5F5"/>
                          </a:solidFill>
                          <a:latin typeface="Lucida Console" panose="020B0609040504020204" pitchFamily="49" charset="0"/>
                        </a:rPr>
                        <a:t>FailureAudit</a:t>
                      </a:r>
                      <a:r>
                        <a:rPr lang="en-AU" sz="2400" dirty="0" smtClean="0">
                          <a:solidFill>
                            <a:srgbClr val="F5F5F5"/>
                          </a:solidFill>
                          <a:latin typeface="Lucida Console" panose="020B0609040504020204" pitchFamily="49" charset="0"/>
                        </a:rPr>
                        <a:t>  {</a:t>
                      </a:r>
                      <a:r>
                        <a:rPr lang="en-AU" sz="2400" dirty="0" err="1" smtClean="0">
                          <a:solidFill>
                            <a:srgbClr val="F5F5F5"/>
                          </a:solidFill>
                          <a:latin typeface="Lucida Console" panose="020B0609040504020204" pitchFamily="49" charset="0"/>
                        </a:rPr>
                        <a:t>System.Diagnostics.EventLogEntry,Sys</a:t>
                      </a:r>
                      <a:r>
                        <a:rPr lang="en-AU" sz="24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511765848"/>
                  </a:ext>
                </a:extLst>
              </a:tr>
            </a:tbl>
          </a:graphicData>
        </a:graphic>
      </p:graphicFrame>
    </p:spTree>
    <p:extLst>
      <p:ext uri="{BB962C8B-B14F-4D97-AF65-F5344CB8AC3E}">
        <p14:creationId xmlns:p14="http://schemas.microsoft.com/office/powerpoint/2010/main" val="105630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1263316"/>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Measure-Object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7846223"/>
              </p:ext>
            </p:extLst>
          </p:nvPr>
        </p:nvGraphicFramePr>
        <p:xfrm>
          <a:off x="506378" y="2608374"/>
          <a:ext cx="11252483" cy="4057050"/>
        </p:xfrm>
        <a:graphic>
          <a:graphicData uri="http://schemas.openxmlformats.org/drawingml/2006/table">
            <a:tbl>
              <a:tblPr firstRow="1" bandRow="1"/>
              <a:tblGrid>
                <a:gridCol w="11252483">
                  <a:extLst>
                    <a:ext uri="{9D8B030D-6E8A-4147-A177-3AD203B41FA5}">
                      <a16:colId xmlns:a16="http://schemas.microsoft.com/office/drawing/2014/main" val="2413143938"/>
                    </a:ext>
                  </a:extLst>
                </a:gridCol>
              </a:tblGrid>
              <a:tr h="673770">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1" dirty="0" smtClean="0">
                          <a:latin typeface="Segoe UI Light" panose="020B0502040204020203" pitchFamily="34" charset="0"/>
                          <a:cs typeface="Segoe UI Light" panose="020B0502040204020203" pitchFamily="34" charset="0"/>
                        </a:rPr>
                        <a:t>Get</a:t>
                      </a:r>
                      <a:r>
                        <a:rPr lang="en-AU" sz="2400" b="0" dirty="0" smtClean="0">
                          <a:latin typeface="Segoe UI Light" panose="020B0502040204020203" pitchFamily="34" charset="0"/>
                          <a:cs typeface="Segoe UI Light" panose="020B0502040204020203" pitchFamily="34" charset="0"/>
                        </a:rPr>
                        <a:t> files in c:\scripts</a:t>
                      </a:r>
                      <a:r>
                        <a:rPr lang="en-AU" sz="2400" b="0" baseline="0" dirty="0" smtClean="0">
                          <a:latin typeface="Segoe UI Light" panose="020B0502040204020203" pitchFamily="34" charset="0"/>
                          <a:cs typeface="Segoe UI Light" panose="020B0502040204020203" pitchFamily="34" charset="0"/>
                        </a:rPr>
                        <a:t> then </a:t>
                      </a:r>
                      <a:r>
                        <a:rPr lang="en-AU" sz="2400" b="1" baseline="0" dirty="0" smtClean="0">
                          <a:latin typeface="Segoe UI Light" panose="020B0502040204020203" pitchFamily="34" charset="0"/>
                          <a:cs typeface="Segoe UI Light" panose="020B0502040204020203" pitchFamily="34" charset="0"/>
                        </a:rPr>
                        <a:t>Measure</a:t>
                      </a:r>
                      <a:r>
                        <a:rPr lang="en-AU" sz="2400" b="0" baseline="0" dirty="0" smtClean="0">
                          <a:latin typeface="Segoe UI Light" panose="020B0502040204020203" pitchFamily="34" charset="0"/>
                          <a:cs typeface="Segoe UI Light" panose="020B0502040204020203" pitchFamily="34" charset="0"/>
                        </a:rPr>
                        <a:t> their number (count) and total size (length) in bytes </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96164312"/>
                  </a:ext>
                </a:extLst>
              </a:tr>
              <a:tr h="2968162">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a:t>
                      </a:r>
                      <a:r>
                        <a:rPr lang="en-AU" sz="2400" dirty="0" err="1" smtClean="0">
                          <a:solidFill>
                            <a:srgbClr val="E0FFFF"/>
                          </a:solidFill>
                          <a:latin typeface="Lucida Console" panose="020B0609040504020204" pitchFamily="49" charset="0"/>
                        </a:rPr>
                        <a:t>ChildItem</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C:\Scripts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endParaRPr lang="en-AU" sz="2400" dirty="0" smtClean="0">
                        <a:solidFill>
                          <a:srgbClr val="F5F5F5"/>
                        </a:solidFill>
                        <a:latin typeface="Lucida Console" panose="020B0609040504020204" pitchFamily="49" charset="0"/>
                      </a:endParaRPr>
                    </a:p>
                    <a:p>
                      <a:r>
                        <a:rPr lang="en-AU" sz="2400" dirty="0" smtClean="0">
                          <a:solidFill>
                            <a:srgbClr val="E0FFFF"/>
                          </a:solidFill>
                          <a:latin typeface="Lucida Console" panose="020B0609040504020204" pitchFamily="49" charset="0"/>
                        </a:rPr>
                        <a:t>Measure-Object</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-Property</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Length</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-Sum </a:t>
                      </a:r>
                    </a:p>
                    <a:p>
                      <a:endParaRPr lang="en-AU" sz="2400" dirty="0" smtClean="0">
                        <a:solidFill>
                          <a:srgbClr val="EE82EE"/>
                        </a:solidFill>
                        <a:latin typeface="Lucida Console" panose="020B0609040504020204" pitchFamily="49" charset="0"/>
                      </a:endParaRPr>
                    </a:p>
                    <a:p>
                      <a:r>
                        <a:rPr lang="en-AU" sz="2400" dirty="0" smtClean="0">
                          <a:solidFill>
                            <a:srgbClr val="F5F5F5"/>
                          </a:solidFill>
                          <a:latin typeface="Lucida Console" panose="020B0609040504020204" pitchFamily="49" charset="0"/>
                        </a:rPr>
                        <a:t>Count    : 2</a:t>
                      </a:r>
                    </a:p>
                    <a:p>
                      <a:r>
                        <a:rPr lang="en-AU" sz="2400" dirty="0" smtClean="0">
                          <a:solidFill>
                            <a:srgbClr val="F5F5F5"/>
                          </a:solidFill>
                          <a:latin typeface="Lucida Console" panose="020B0609040504020204" pitchFamily="49" charset="0"/>
                        </a:rPr>
                        <a:t>Average  : </a:t>
                      </a:r>
                    </a:p>
                    <a:p>
                      <a:r>
                        <a:rPr lang="en-AU" sz="2400" dirty="0" smtClean="0">
                          <a:solidFill>
                            <a:srgbClr val="F5F5F5"/>
                          </a:solidFill>
                          <a:latin typeface="Lucida Console" panose="020B0609040504020204" pitchFamily="49" charset="0"/>
                        </a:rPr>
                        <a:t>Sum      : 217837</a:t>
                      </a:r>
                    </a:p>
                    <a:p>
                      <a:r>
                        <a:rPr lang="en-AU" sz="2400" dirty="0" smtClean="0">
                          <a:solidFill>
                            <a:srgbClr val="F5F5F5"/>
                          </a:solidFill>
                          <a:latin typeface="Lucida Console" panose="020B0609040504020204" pitchFamily="49" charset="0"/>
                        </a:rPr>
                        <a:t>Maximum  : </a:t>
                      </a:r>
                    </a:p>
                    <a:p>
                      <a:r>
                        <a:rPr lang="en-AU" sz="2400" dirty="0" smtClean="0">
                          <a:solidFill>
                            <a:srgbClr val="F5F5F5"/>
                          </a:solidFill>
                          <a:latin typeface="Lucida Console" panose="020B0609040504020204" pitchFamily="49" charset="0"/>
                        </a:rPr>
                        <a:t>Minimum  : </a:t>
                      </a:r>
                    </a:p>
                    <a:p>
                      <a:r>
                        <a:rPr lang="en-AU" sz="2400" dirty="0" smtClean="0">
                          <a:solidFill>
                            <a:srgbClr val="F5F5F5"/>
                          </a:solidFill>
                          <a:latin typeface="Lucida Console" panose="020B0609040504020204" pitchFamily="49" charset="0"/>
                        </a:rPr>
                        <a:t>Property : Length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93402973"/>
                  </a:ext>
                </a:extLst>
              </a:tr>
            </a:tbl>
          </a:graphicData>
        </a:graphic>
      </p:graphicFrame>
    </p:spTree>
    <p:extLst>
      <p:ext uri="{BB962C8B-B14F-4D97-AF65-F5344CB8AC3E}">
        <p14:creationId xmlns:p14="http://schemas.microsoft.com/office/powerpoint/2010/main" val="8954093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26921"/>
            <a:ext cx="2207568" cy="1296144"/>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Compare-Object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220736631"/>
              </p:ext>
            </p:extLst>
          </p:nvPr>
        </p:nvGraphicFramePr>
        <p:xfrm>
          <a:off x="446930" y="2630882"/>
          <a:ext cx="11305256" cy="2682240"/>
        </p:xfrm>
        <a:graphic>
          <a:graphicData uri="http://schemas.openxmlformats.org/drawingml/2006/table">
            <a:tbl>
              <a:tblPr firstRow="1" bandRow="1"/>
              <a:tblGrid>
                <a:gridCol w="11305256">
                  <a:extLst>
                    <a:ext uri="{9D8B030D-6E8A-4147-A177-3AD203B41FA5}">
                      <a16:colId xmlns:a16="http://schemas.microsoft.com/office/drawing/2014/main" val="420495152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Comparing </a:t>
                      </a:r>
                      <a:r>
                        <a:rPr lang="en-AU" sz="2400" b="0" baseline="0" dirty="0" smtClean="0">
                          <a:solidFill>
                            <a:schemeClr val="bg1"/>
                          </a:solidFill>
                          <a:latin typeface="Segoe UI Light" panose="020B0502040204020203" pitchFamily="34" charset="0"/>
                          <a:cs typeface="Segoe UI Light" panose="020B0502040204020203" pitchFamily="34" charset="0"/>
                        </a:rPr>
                        <a:t>text files</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971459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Get-Content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.\servers1.txt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OutVariable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ref </a:t>
                      </a: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Get-Content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.\servers2.txt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OutVariable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diff </a:t>
                      </a: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Compare-Object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ReferenceObject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$ref</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DifferenceObject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$diff </a:t>
                      </a:r>
                    </a:p>
                    <a:p>
                      <a:r>
                        <a:rPr lang="en-AU" sz="2000" dirty="0" smtClean="0"/>
                        <a:t> </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InputObject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SideIndicator</a:t>
                      </a:r>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 -------------                                                         </a:t>
                      </a:r>
                    </a:p>
                    <a:p>
                      <a:r>
                        <a:rPr lang="en-AU" sz="2000" dirty="0" smtClean="0">
                          <a:solidFill>
                            <a:srgbClr val="F5F5F5"/>
                          </a:solidFill>
                          <a:latin typeface="Lucida Console" panose="020B0609040504020204" pitchFamily="49" charset="0"/>
                        </a:rPr>
                        <a:t>Server3     =&gt;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28479691"/>
                  </a:ext>
                </a:extLst>
              </a:tr>
            </a:tbl>
          </a:graphicData>
        </a:graphic>
      </p:graphicFrame>
      <p:sp>
        <p:nvSpPr>
          <p:cNvPr id="2" name="Rectangle 1"/>
          <p:cNvSpPr/>
          <p:nvPr/>
        </p:nvSpPr>
        <p:spPr>
          <a:xfrm>
            <a:off x="2715081" y="5739878"/>
            <a:ext cx="7205155" cy="546722"/>
          </a:xfrm>
          <a:prstGeom prst="rect">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AU" sz="2400" dirty="0" smtClean="0">
                <a:solidFill>
                  <a:schemeClr val="bg1"/>
                </a:solidFill>
                <a:latin typeface="Segoe UI Light" panose="020B0502040204020203" pitchFamily="34" charset="0"/>
                <a:cs typeface="Segoe UI Light" panose="020B0502040204020203" pitchFamily="34" charset="0"/>
              </a:rPr>
              <a:t>“Server3” is only in the difference variable (servers2.txt)</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1137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Pipeline Output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Format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117</a:t>
            </a:fld>
            <a:endParaRPr lang="en-US"/>
          </a:p>
        </p:txBody>
      </p:sp>
    </p:spTree>
    <p:extLst>
      <p:ext uri="{BB962C8B-B14F-4D97-AF65-F5344CB8AC3E}">
        <p14:creationId xmlns:p14="http://schemas.microsoft.com/office/powerpoint/2010/main" val="28622698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Format </a:t>
            </a:r>
            <a:r>
              <a:rPr lang="en-AU" dirty="0" err="1" smtClean="0"/>
              <a:t>Cmdlets</a:t>
            </a:r>
            <a:endParaRPr lang="en-AU" dirty="0"/>
          </a:p>
        </p:txBody>
      </p:sp>
      <p:sp>
        <p:nvSpPr>
          <p:cNvPr id="3" name="Content Placeholder 2"/>
          <p:cNvSpPr>
            <a:spLocks noGrp="1"/>
          </p:cNvSpPr>
          <p:nvPr>
            <p:ph sz="quarter" idx="13"/>
          </p:nvPr>
        </p:nvSpPr>
        <p:spPr/>
        <p:txBody>
          <a:bodyPr/>
          <a:lstStyle/>
          <a:p>
            <a:pPr marL="342900" indent="-342900">
              <a:buFont typeface="Arial" panose="020B0604020202020204" pitchFamily="34" charset="0"/>
              <a:buChar char="•"/>
            </a:pPr>
            <a:r>
              <a:rPr lang="en-AU" dirty="0" smtClean="0"/>
              <a:t>Convert pipeline objects into formatted output, typically for human consumption</a:t>
            </a:r>
          </a:p>
          <a:p>
            <a:pPr marL="342900" indent="-342900">
              <a:buFont typeface="Arial" panose="020B0604020202020204" pitchFamily="34" charset="0"/>
              <a:buChar char="•"/>
            </a:pPr>
            <a:r>
              <a:rPr lang="en-AU" dirty="0" smtClean="0"/>
              <a:t>Should be last Cmdlet on the pipeline (only followed by Out-* </a:t>
            </a:r>
            <a:r>
              <a:rPr lang="en-AU" dirty="0" err="1"/>
              <a:t>C</a:t>
            </a:r>
            <a:r>
              <a:rPr lang="en-AU" dirty="0" err="1" smtClean="0"/>
              <a:t>mdlets</a:t>
            </a:r>
            <a:r>
              <a:rPr lang="en-AU" dirty="0" smtClean="0"/>
              <a:t>)</a:t>
            </a:r>
          </a:p>
          <a:p>
            <a:endParaRPr lang="en-AU" dirty="0" smtClean="0"/>
          </a:p>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118</a:t>
            </a:fld>
            <a:endParaRPr lang="en-US"/>
          </a:p>
        </p:txBody>
      </p:sp>
      <p:graphicFrame>
        <p:nvGraphicFramePr>
          <p:cNvPr id="10" name="Diagram 9"/>
          <p:cNvGraphicFramePr/>
          <p:nvPr>
            <p:extLst>
              <p:ext uri="{D42A27DB-BD31-4B8C-83A1-F6EECF244321}">
                <p14:modId xmlns:p14="http://schemas.microsoft.com/office/powerpoint/2010/main" val="2351921792"/>
              </p:ext>
            </p:extLst>
          </p:nvPr>
        </p:nvGraphicFramePr>
        <p:xfrm>
          <a:off x="983432" y="2924944"/>
          <a:ext cx="10225136" cy="241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601942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Format-List with Default Properties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119</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320871969"/>
              </p:ext>
            </p:extLst>
          </p:nvPr>
        </p:nvGraphicFramePr>
        <p:xfrm>
          <a:off x="2495600" y="1155552"/>
          <a:ext cx="9433048" cy="2272798"/>
        </p:xfrm>
        <a:graphic>
          <a:graphicData uri="http://schemas.openxmlformats.org/drawingml/2006/table">
            <a:tbl>
              <a:tblPr firstRow="1" bandRow="1"/>
              <a:tblGrid>
                <a:gridCol w="9433048">
                  <a:extLst>
                    <a:ext uri="{9D8B030D-6E8A-4147-A177-3AD203B41FA5}">
                      <a16:colId xmlns:a16="http://schemas.microsoft.com/office/drawing/2014/main" val="1380402230"/>
                    </a:ext>
                  </a:extLst>
                </a:gridCol>
              </a:tblGrid>
              <a:tr h="2272798">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 </a:t>
                      </a: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Get-Process</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-Name</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powershell</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Format-List</a:t>
                      </a:r>
                      <a:endPar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endParaRPr>
                    </a:p>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US"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endParaRPr>
                    </a:p>
                    <a:p>
                      <a:pPr>
                        <a:lnSpc>
                          <a:spcPct val="107000"/>
                        </a:lnSpc>
                        <a:spcAft>
                          <a:spcPts val="0"/>
                        </a:spcAft>
                      </a:pPr>
                      <a:r>
                        <a:rPr lang="en-US"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Id      : 6400</a:t>
                      </a:r>
                    </a:p>
                    <a:p>
                      <a:pPr>
                        <a:lnSpc>
                          <a:spcPct val="107000"/>
                        </a:lnSpc>
                        <a:spcAft>
                          <a:spcPts val="0"/>
                        </a:spcAft>
                      </a:pPr>
                      <a:r>
                        <a:rPr lang="en-US"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Handles : 472</a:t>
                      </a:r>
                    </a:p>
                    <a:p>
                      <a:pPr>
                        <a:lnSpc>
                          <a:spcPct val="107000"/>
                        </a:lnSpc>
                        <a:spcAft>
                          <a:spcPts val="0"/>
                        </a:spcAft>
                      </a:pPr>
                      <a:r>
                        <a:rPr lang="en-US"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CPU     : 0.78125</a:t>
                      </a:r>
                    </a:p>
                    <a:p>
                      <a:pPr>
                        <a:lnSpc>
                          <a:spcPct val="107000"/>
                        </a:lnSpc>
                        <a:spcAft>
                          <a:spcPts val="0"/>
                        </a:spcAft>
                      </a:pPr>
                      <a:r>
                        <a:rPr lang="en-US"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Name    : </a:t>
                      </a:r>
                      <a:r>
                        <a:rPr lang="en-US" sz="2000" dirty="0" err="1"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powershell</a:t>
                      </a:r>
                      <a:endParaRPr lang="en-AU" sz="28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20971887"/>
                  </a:ext>
                </a:extLst>
              </a:tr>
            </a:tbl>
          </a:graphicData>
        </a:graphic>
      </p:graphicFrame>
      <p:sp>
        <p:nvSpPr>
          <p:cNvPr id="6" name="Rectangular Callout 5"/>
          <p:cNvSpPr/>
          <p:nvPr/>
        </p:nvSpPr>
        <p:spPr>
          <a:xfrm>
            <a:off x="6240016" y="3617542"/>
            <a:ext cx="4608512" cy="1656834"/>
          </a:xfrm>
          <a:prstGeom prst="wedgeRectCallout">
            <a:avLst>
              <a:gd name="adj1" fmla="val -67069"/>
              <a:gd name="adj2" fmla="val -109298"/>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Output is in list format</a:t>
            </a:r>
          </a:p>
          <a:p>
            <a:pPr marL="342900" indent="-342900">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Properties chosen are based on default formatting in PowerShell by object type</a:t>
            </a:r>
            <a:endParaRPr lang="en-AU" sz="16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86844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is a Shell?</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12</a:t>
            </a:fld>
            <a:endParaRPr lang="en-US"/>
          </a:p>
        </p:txBody>
      </p:sp>
      <p:sp>
        <p:nvSpPr>
          <p:cNvPr id="12" name="Content Placeholder 11"/>
          <p:cNvSpPr>
            <a:spLocks noGrp="1"/>
          </p:cNvSpPr>
          <p:nvPr>
            <p:ph sz="quarter" idx="13"/>
          </p:nvPr>
        </p:nvSpPr>
        <p:spPr>
          <a:xfrm>
            <a:off x="406400" y="1563624"/>
            <a:ext cx="4472780" cy="4532376"/>
          </a:xfrm>
        </p:spPr>
        <p:txBody>
          <a:bodyPr/>
          <a:lstStyle/>
          <a:p>
            <a:r>
              <a:rPr lang="en-AU" dirty="0" smtClean="0"/>
              <a:t>Software enabling OS </a:t>
            </a:r>
          </a:p>
          <a:p>
            <a:r>
              <a:rPr lang="en-AU" dirty="0" smtClean="0"/>
              <a:t>and Application access </a:t>
            </a:r>
          </a:p>
          <a:p>
            <a:r>
              <a:rPr lang="en-AU" dirty="0" smtClean="0"/>
              <a:t>through interactive commands </a:t>
            </a:r>
          </a:p>
          <a:p>
            <a:r>
              <a:rPr lang="en-AU" dirty="0" smtClean="0"/>
              <a:t>or batches of commands (scripts)</a:t>
            </a:r>
            <a:endParaRPr lang="en-AU" dirty="0"/>
          </a:p>
        </p:txBody>
      </p:sp>
      <p:graphicFrame>
        <p:nvGraphicFramePr>
          <p:cNvPr id="3" name="Diagram 2"/>
          <p:cNvGraphicFramePr>
            <a:graphicFrameLocks noChangeAspect="1"/>
          </p:cNvGraphicFramePr>
          <p:nvPr>
            <p:extLst>
              <p:ext uri="{D42A27DB-BD31-4B8C-83A1-F6EECF244321}">
                <p14:modId xmlns:p14="http://schemas.microsoft.com/office/powerpoint/2010/main" val="1934729362"/>
              </p:ext>
            </p:extLst>
          </p:nvPr>
        </p:nvGraphicFramePr>
        <p:xfrm>
          <a:off x="3817292" y="980014"/>
          <a:ext cx="8543925" cy="56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627503">
            <a:off x="6508699" y="2515036"/>
            <a:ext cx="523948" cy="354380"/>
          </a:xfrm>
          <a:prstGeom prst="rect">
            <a:avLst/>
          </a:prstGeom>
        </p:spPr>
      </p:pic>
      <p:sp>
        <p:nvSpPr>
          <p:cNvPr id="19" name="TextBox 18"/>
          <p:cNvSpPr txBox="1"/>
          <p:nvPr/>
        </p:nvSpPr>
        <p:spPr>
          <a:xfrm rot="21251803">
            <a:off x="5542856" y="2427834"/>
            <a:ext cx="545342"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AU" dirty="0" smtClean="0">
                <a:solidFill>
                  <a:schemeClr val="tx1"/>
                </a:solidFill>
              </a:rPr>
              <a:t>DIR</a:t>
            </a:r>
            <a:endParaRPr lang="en-AU" dirty="0">
              <a:solidFill>
                <a:schemeClr val="tx1"/>
              </a:solidFill>
            </a:endParaRPr>
          </a:p>
        </p:txBody>
      </p:sp>
      <p:sp>
        <p:nvSpPr>
          <p:cNvPr id="20" name="TextBox 19"/>
          <p:cNvSpPr txBox="1"/>
          <p:nvPr/>
        </p:nvSpPr>
        <p:spPr>
          <a:xfrm rot="19341232">
            <a:off x="5989485" y="1697856"/>
            <a:ext cx="1339982"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AU" dirty="0" smtClean="0">
                <a:solidFill>
                  <a:schemeClr val="tx1"/>
                </a:solidFill>
              </a:rPr>
              <a:t>Format-List</a:t>
            </a:r>
            <a:endParaRPr lang="en-AU" dirty="0">
              <a:solidFill>
                <a:schemeClr val="tx1"/>
              </a:solidFill>
            </a:endParaRP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521727">
            <a:off x="6142417" y="3553326"/>
            <a:ext cx="1103444" cy="62459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4215584">
            <a:off x="9162762" y="4385038"/>
            <a:ext cx="1126908" cy="236651"/>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04312" y="3255715"/>
            <a:ext cx="620271" cy="509439"/>
          </a:xfrm>
          <a:prstGeom prst="rect">
            <a:avLst/>
          </a:prstGeom>
        </p:spPr>
      </p:pic>
      <p:sp>
        <p:nvSpPr>
          <p:cNvPr id="24" name="TextBox 23"/>
          <p:cNvSpPr txBox="1"/>
          <p:nvPr/>
        </p:nvSpPr>
        <p:spPr>
          <a:xfrm rot="1588789">
            <a:off x="8702027" y="1728804"/>
            <a:ext cx="1445011"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AU" dirty="0" smtClean="0">
                <a:solidFill>
                  <a:schemeClr val="tx1"/>
                </a:solidFill>
              </a:rPr>
              <a:t>Get-Mailbox</a:t>
            </a:r>
            <a:endParaRPr lang="en-AU" dirty="0">
              <a:solidFill>
                <a:schemeClr val="tx1"/>
              </a:solidFill>
            </a:endParaRPr>
          </a:p>
        </p:txBody>
      </p:sp>
      <p:sp>
        <p:nvSpPr>
          <p:cNvPr id="25" name="TextBox 24"/>
          <p:cNvSpPr txBox="1"/>
          <p:nvPr/>
        </p:nvSpPr>
        <p:spPr>
          <a:xfrm rot="16829343">
            <a:off x="5063057" y="3320822"/>
            <a:ext cx="803575"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AU" dirty="0" smtClean="0">
                <a:solidFill>
                  <a:schemeClr val="tx1"/>
                </a:solidFill>
              </a:rPr>
              <a:t>Script</a:t>
            </a:r>
            <a:endParaRPr lang="en-AU" dirty="0">
              <a:solidFill>
                <a:schemeClr val="tx1"/>
              </a:solidFill>
            </a:endParaRPr>
          </a:p>
        </p:txBody>
      </p:sp>
      <p:sp>
        <p:nvSpPr>
          <p:cNvPr id="26" name="TextBox 25"/>
          <p:cNvSpPr txBox="1"/>
          <p:nvPr/>
        </p:nvSpPr>
        <p:spPr>
          <a:xfrm rot="3958688">
            <a:off x="10071111" y="2595972"/>
            <a:ext cx="562975" cy="369332"/>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AU" dirty="0" smtClean="0">
                <a:solidFill>
                  <a:schemeClr val="tx1"/>
                </a:solidFill>
              </a:rPr>
              <a:t>GUI</a:t>
            </a:r>
            <a:endParaRPr lang="en-AU" dirty="0">
              <a:solidFill>
                <a:schemeClr val="tx1"/>
              </a:solidFill>
            </a:endParaRPr>
          </a:p>
        </p:txBody>
      </p:sp>
      <p:pic>
        <p:nvPicPr>
          <p:cNvPr id="27" name="Picture 26"/>
          <p:cNvPicPr>
            <a:picLocks noChangeAspect="1"/>
          </p:cNvPicPr>
          <p:nvPr/>
        </p:nvPicPr>
        <p:blipFill>
          <a:blip r:embed="rId12"/>
          <a:stretch>
            <a:fillRect/>
          </a:stretch>
        </p:blipFill>
        <p:spPr>
          <a:xfrm rot="2024637">
            <a:off x="8973191" y="2378489"/>
            <a:ext cx="463764" cy="393496"/>
          </a:xfrm>
          <a:prstGeom prst="rect">
            <a:avLst/>
          </a:prstGeom>
        </p:spPr>
      </p:pic>
    </p:spTree>
    <p:extLst>
      <p:ext uri="{BB962C8B-B14F-4D97-AF65-F5344CB8AC3E}">
        <p14:creationId xmlns:p14="http://schemas.microsoft.com/office/powerpoint/2010/main" val="26258211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Format-List with specific properties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120</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661385626"/>
              </p:ext>
            </p:extLst>
          </p:nvPr>
        </p:nvGraphicFramePr>
        <p:xfrm>
          <a:off x="2495600" y="1155552"/>
          <a:ext cx="9433048" cy="2262230"/>
        </p:xfrm>
        <a:graphic>
          <a:graphicData uri="http://schemas.openxmlformats.org/drawingml/2006/table">
            <a:tbl>
              <a:tblPr firstRow="1" bandRow="1"/>
              <a:tblGrid>
                <a:gridCol w="9433048">
                  <a:extLst>
                    <a:ext uri="{9D8B030D-6E8A-4147-A177-3AD203B41FA5}">
                      <a16:colId xmlns:a16="http://schemas.microsoft.com/office/drawing/2014/main" val="3568829268"/>
                    </a:ext>
                  </a:extLst>
                </a:gridCol>
              </a:tblGrid>
              <a:tr h="2262230">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 </a:t>
                      </a: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Get-Process</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-Name</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powershell</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p>
                    <a:p>
                      <a:pPr>
                        <a:lnSpc>
                          <a:spcPct val="107000"/>
                        </a:lnSpc>
                        <a:spcAft>
                          <a:spcPts val="0"/>
                        </a:spcAft>
                      </a:pP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Format-List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-Property</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Name</a:t>
                      </a:r>
                      <a:r>
                        <a:rPr lang="en-AU" sz="20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BasePriority</a:t>
                      </a:r>
                      <a:r>
                        <a:rPr lang="en-AU" sz="20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PriorityClass</a:t>
                      </a:r>
                      <a:r>
                        <a:rPr lang="en-AU" sz="2000" dirty="0" smtClean="0">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Name          : </a:t>
                      </a:r>
                      <a:r>
                        <a:rPr lang="en-AU" sz="2000" dirty="0" err="1"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powershell</a:t>
                      </a:r>
                      <a:endParaRPr lang="en-AU"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err="1"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BasePriority</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 8</a:t>
                      </a:r>
                      <a:endParaRPr lang="en-AU"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err="1"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PriorityClass</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 Normal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872189252"/>
                  </a:ext>
                </a:extLst>
              </a:tr>
            </a:tbl>
          </a:graphicData>
        </a:graphic>
      </p:graphicFrame>
      <p:sp>
        <p:nvSpPr>
          <p:cNvPr id="6" name="Rectangular Callout 5"/>
          <p:cNvSpPr/>
          <p:nvPr/>
        </p:nvSpPr>
        <p:spPr>
          <a:xfrm>
            <a:off x="6318459" y="3575439"/>
            <a:ext cx="4118247" cy="936104"/>
          </a:xfrm>
          <a:prstGeom prst="wedgeRectCallout">
            <a:avLst>
              <a:gd name="adj1" fmla="val -51918"/>
              <a:gd name="adj2" fmla="val -109879"/>
            </a:avLst>
          </a:prstGeom>
          <a:solidFill>
            <a:schemeClr val="tx2">
              <a:lumMod val="7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Output in list format</a:t>
            </a:r>
          </a:p>
          <a:p>
            <a:pPr marL="342900" indent="-342900">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Consists of specified properties </a:t>
            </a:r>
            <a:endParaRPr lang="en-AU" sz="16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295316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default properties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121</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856418151"/>
              </p:ext>
            </p:extLst>
          </p:nvPr>
        </p:nvGraphicFramePr>
        <p:xfrm>
          <a:off x="2495600" y="1155552"/>
          <a:ext cx="9433048" cy="3312605"/>
        </p:xfrm>
        <a:graphic>
          <a:graphicData uri="http://schemas.openxmlformats.org/drawingml/2006/table">
            <a:tbl>
              <a:tblPr firstRow="1" bandRow="1"/>
              <a:tblGrid>
                <a:gridCol w="9433048">
                  <a:extLst>
                    <a:ext uri="{9D8B030D-6E8A-4147-A177-3AD203B41FA5}">
                      <a16:colId xmlns:a16="http://schemas.microsoft.com/office/drawing/2014/main" val="1339281196"/>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a:lnSpc>
                          <a:spcPct val="107000"/>
                        </a:lnSpc>
                        <a:spcAft>
                          <a:spcPts val="0"/>
                        </a:spcAft>
                      </a:pPr>
                      <a:r>
                        <a:rPr lang="en-AU" sz="16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 </a:t>
                      </a:r>
                      <a:r>
                        <a:rPr lang="en-AU" sz="16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Get-Process</a:t>
                      </a:r>
                      <a:r>
                        <a:rPr lang="en-AU" sz="16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16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16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16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Format-Table</a:t>
                      </a:r>
                    </a:p>
                    <a:p>
                      <a:pPr>
                        <a:lnSpc>
                          <a:spcPct val="107000"/>
                        </a:lnSpc>
                        <a:spcAft>
                          <a:spcPts val="0"/>
                        </a:spcAft>
                      </a:pPr>
                      <a:endParaRPr lang="en-AU" sz="16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endParaRPr>
                    </a:p>
                    <a:p>
                      <a:r>
                        <a:rPr lang="en-US" sz="1600" dirty="0" smtClean="0">
                          <a:latin typeface="Lucida Console" panose="020B0609040504020204" pitchFamily="49" charset="0"/>
                        </a:rPr>
                        <a:t> </a:t>
                      </a:r>
                      <a:r>
                        <a:rPr lang="en-US" sz="1600" dirty="0" smtClean="0">
                          <a:solidFill>
                            <a:srgbClr val="F5F5F5"/>
                          </a:solidFill>
                          <a:latin typeface="Lucida Console" panose="020B0609040504020204" pitchFamily="49" charset="0"/>
                        </a:rPr>
                        <a:t>Handles  NPM(K)    PM(K)      WS(K) VM(M)   CPU(s)    Id </a:t>
                      </a:r>
                      <a:r>
                        <a:rPr lang="en-US" sz="1600" dirty="0" err="1" smtClean="0">
                          <a:solidFill>
                            <a:srgbClr val="F5F5F5"/>
                          </a:solidFill>
                          <a:latin typeface="Lucida Console" panose="020B0609040504020204" pitchFamily="49" charset="0"/>
                        </a:rPr>
                        <a:t>ProcessName</a:t>
                      </a:r>
                      <a:r>
                        <a:rPr lang="en-US" sz="1600" dirty="0" smtClean="0">
                          <a:solidFill>
                            <a:srgbClr val="F5F5F5"/>
                          </a:solidFill>
                          <a:latin typeface="Lucida Console" panose="020B0609040504020204" pitchFamily="49" charset="0"/>
                        </a:rPr>
                        <a:t>                                                           </a:t>
                      </a:r>
                    </a:p>
                    <a:p>
                      <a:r>
                        <a:rPr lang="en-US" sz="1600" dirty="0" smtClean="0">
                          <a:solidFill>
                            <a:srgbClr val="F5F5F5"/>
                          </a:solidFill>
                          <a:latin typeface="Lucida Console" panose="020B0609040504020204" pitchFamily="49" charset="0"/>
                        </a:rPr>
                        <a:t>-------  ------    -----      ----- -----   ------     -- -----------                                                           </a:t>
                      </a:r>
                    </a:p>
                    <a:p>
                      <a:r>
                        <a:rPr lang="en-US" sz="1600" dirty="0" smtClean="0">
                          <a:solidFill>
                            <a:srgbClr val="F5F5F5"/>
                          </a:solidFill>
                          <a:latin typeface="Lucida Console" panose="020B0609040504020204" pitchFamily="49" charset="0"/>
                        </a:rPr>
                        <a:t>     82       7     1308       1420    45     0.14   2308 </a:t>
                      </a:r>
                      <a:r>
                        <a:rPr lang="en-US" sz="1600" dirty="0" err="1" smtClean="0">
                          <a:solidFill>
                            <a:srgbClr val="F5F5F5"/>
                          </a:solidFill>
                          <a:latin typeface="Lucida Console" panose="020B0609040504020204" pitchFamily="49" charset="0"/>
                        </a:rPr>
                        <a:t>armsvc</a:t>
                      </a:r>
                      <a:r>
                        <a:rPr lang="en-US" sz="1600" dirty="0" smtClean="0">
                          <a:solidFill>
                            <a:srgbClr val="F5F5F5"/>
                          </a:solidFill>
                          <a:latin typeface="Lucida Console" panose="020B0609040504020204" pitchFamily="49" charset="0"/>
                        </a:rPr>
                        <a:t>                                                                </a:t>
                      </a:r>
                    </a:p>
                    <a:p>
                      <a:r>
                        <a:rPr lang="nl-NL" sz="1600" dirty="0" smtClean="0">
                          <a:solidFill>
                            <a:srgbClr val="F5F5F5"/>
                          </a:solidFill>
                          <a:latin typeface="Lucida Console" panose="020B0609040504020204" pitchFamily="49" charset="0"/>
                        </a:rPr>
                        <a:t>    195      13     2568       3440    94     3.78   1192 atieclxx                                                              </a:t>
                      </a:r>
                    </a:p>
                    <a:p>
                      <a:r>
                        <a:rPr lang="nl-NL" sz="1600" dirty="0" smtClean="0">
                          <a:solidFill>
                            <a:srgbClr val="F5F5F5"/>
                          </a:solidFill>
                          <a:latin typeface="Lucida Console" panose="020B0609040504020204" pitchFamily="49" charset="0"/>
                        </a:rPr>
                        <a:t>    110       6      852       1172    23     0.09    868 atiesrxx                                                              </a:t>
                      </a:r>
                    </a:p>
                    <a:p>
                      <a:r>
                        <a:rPr lang="nn-NO" sz="1600" dirty="0" smtClean="0">
                          <a:solidFill>
                            <a:srgbClr val="F5F5F5"/>
                          </a:solidFill>
                          <a:latin typeface="Lucida Console" panose="020B0609040504020204" pitchFamily="49" charset="0"/>
                        </a:rPr>
                        <a:t>    565      20     6384       7092   113    42.14   4308 BasisSync                                                             </a:t>
                      </a:r>
                    </a:p>
                    <a:p>
                      <a:r>
                        <a:rPr lang="en-US" sz="1600" dirty="0" smtClean="0">
                          <a:solidFill>
                            <a:srgbClr val="F5F5F5"/>
                          </a:solidFill>
                          <a:latin typeface="Lucida Console" panose="020B0609040504020204" pitchFamily="49" charset="0"/>
                        </a:rPr>
                        <a:t>    180      12     2276       2660    89     0.41   7744 </a:t>
                      </a:r>
                      <a:r>
                        <a:rPr lang="en-US" sz="1600" dirty="0" err="1" smtClean="0">
                          <a:solidFill>
                            <a:srgbClr val="F5F5F5"/>
                          </a:solidFill>
                          <a:latin typeface="Lucida Console" panose="020B0609040504020204" pitchFamily="49" charset="0"/>
                        </a:rPr>
                        <a:t>BDAppHost</a:t>
                      </a:r>
                      <a:r>
                        <a:rPr lang="en-US" sz="1600" dirty="0" smtClean="0">
                          <a:solidFill>
                            <a:srgbClr val="F5F5F5"/>
                          </a:solidFill>
                          <a:latin typeface="Lucida Console" panose="020B0609040504020204" pitchFamily="49" charset="0"/>
                        </a:rPr>
                        <a:t>                                                             </a:t>
                      </a:r>
                    </a:p>
                    <a:p>
                      <a:r>
                        <a:rPr lang="en-US" sz="1600" dirty="0" smtClean="0">
                          <a:solidFill>
                            <a:srgbClr val="F5F5F5"/>
                          </a:solidFill>
                          <a:latin typeface="Lucida Console" panose="020B0609040504020204" pitchFamily="49" charset="0"/>
                        </a:rPr>
                        <a:t>    142      11     1860       1768    76     0.14   7712 </a:t>
                      </a:r>
                      <a:r>
                        <a:rPr lang="en-US" sz="1600" dirty="0" err="1" smtClean="0">
                          <a:solidFill>
                            <a:srgbClr val="F5F5F5"/>
                          </a:solidFill>
                          <a:latin typeface="Lucida Console" panose="020B0609040504020204" pitchFamily="49" charset="0"/>
                        </a:rPr>
                        <a:t>BDExtHost</a:t>
                      </a:r>
                      <a:r>
                        <a:rPr lang="en-US" sz="1600" dirty="0" smtClean="0">
                          <a:solidFill>
                            <a:srgbClr val="F5F5F5"/>
                          </a:solidFill>
                          <a:latin typeface="Lucida Console" panose="020B0609040504020204" pitchFamily="49" charset="0"/>
                        </a:rPr>
                        <a:t>                                                             </a:t>
                      </a:r>
                    </a:p>
                    <a:p>
                      <a:r>
                        <a:rPr lang="en-US" sz="1600" dirty="0" smtClean="0">
                          <a:solidFill>
                            <a:srgbClr val="F5F5F5"/>
                          </a:solidFill>
                          <a:latin typeface="Lucida Console" panose="020B0609040504020204" pitchFamily="49" charset="0"/>
                        </a:rPr>
                        <a:t>    335      24    12120      14988   126     1.31   7772 </a:t>
                      </a:r>
                      <a:r>
                        <a:rPr lang="en-US" sz="1600" dirty="0" err="1" smtClean="0">
                          <a:solidFill>
                            <a:srgbClr val="F5F5F5"/>
                          </a:solidFill>
                          <a:latin typeface="Lucida Console" panose="020B0609040504020204" pitchFamily="49" charset="0"/>
                        </a:rPr>
                        <a:t>BDRuntimeHost</a:t>
                      </a:r>
                      <a:r>
                        <a:rPr lang="en-US" sz="1600" dirty="0" smtClean="0">
                          <a:solidFill>
                            <a:srgbClr val="F5F5F5"/>
                          </a:solidFill>
                          <a:latin typeface="Lucida Console" panose="020B0609040504020204" pitchFamily="49" charset="0"/>
                        </a:rPr>
                        <a:t>                                                         </a:t>
                      </a:r>
                    </a:p>
                    <a:p>
                      <a:r>
                        <a:rPr lang="sv-SE" sz="1600" dirty="0" smtClean="0">
                          <a:solidFill>
                            <a:srgbClr val="F5F5F5"/>
                          </a:solidFill>
                          <a:latin typeface="Lucida Console" panose="020B0609040504020204" pitchFamily="49" charset="0"/>
                        </a:rPr>
                        <a:t>    413      31     8128      10668   209     1.39   6636 BingDesktop       </a:t>
                      </a:r>
                    </a:p>
                    <a:p>
                      <a:pPr>
                        <a:lnSpc>
                          <a:spcPct val="107000"/>
                        </a:lnSpc>
                        <a:spcAft>
                          <a:spcPts val="0"/>
                        </a:spcAft>
                      </a:pPr>
                      <a:r>
                        <a:rPr lang="en-AU" sz="1600" dirty="0" smtClean="0">
                          <a:effectLst/>
                          <a:latin typeface="Lucida Console" panose="020B0609040504020204" pitchFamily="49" charset="0"/>
                          <a:ea typeface="Calibri" panose="020F0502020204030204" pitchFamily="34" charset="0"/>
                          <a:cs typeface="Times New Roman" panose="02020603050405020304" pitchFamily="18" charset="0"/>
                        </a:rPr>
                        <a:t>.</a:t>
                      </a:r>
                      <a:r>
                        <a:rPr lang="en-AU" sz="1600" baseline="0" dirty="0" smtClean="0">
                          <a:effectLst/>
                          <a:latin typeface="Lucida Console" panose="020B0609040504020204" pitchFamily="49" charset="0"/>
                          <a:ea typeface="Calibri" panose="020F0502020204030204" pitchFamily="34" charset="0"/>
                          <a:cs typeface="Times New Roman" panose="02020603050405020304" pitchFamily="18" charset="0"/>
                        </a:rPr>
                        <a:t> . .</a:t>
                      </a:r>
                      <a:endParaRPr lang="en-AU" sz="1600" dirty="0">
                        <a:effectLst/>
                        <a:latin typeface="Lucida Console" panose="020B0609040504020204" pitchFamily="49" charset="0"/>
                        <a:ea typeface="Calibri" panose="020F0502020204030204" pitchFamily="34" charset="0"/>
                        <a:cs typeface="Times New Roman" panose="02020603050405020304" pitchFamily="18"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404519008"/>
                  </a:ext>
                </a:extLst>
              </a:tr>
            </a:tbl>
          </a:graphicData>
        </a:graphic>
      </p:graphicFrame>
    </p:spTree>
    <p:extLst>
      <p:ext uri="{BB962C8B-B14F-4D97-AF65-F5344CB8AC3E}">
        <p14:creationId xmlns:p14="http://schemas.microsoft.com/office/powerpoint/2010/main" val="212021138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specific properties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122</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166404861"/>
              </p:ext>
            </p:extLst>
          </p:nvPr>
        </p:nvGraphicFramePr>
        <p:xfrm>
          <a:off x="2346310" y="1155552"/>
          <a:ext cx="9696400" cy="4754880"/>
        </p:xfrm>
        <a:graphic>
          <a:graphicData uri="http://schemas.openxmlformats.org/drawingml/2006/table">
            <a:tbl>
              <a:tblPr firstRow="1" bandRow="1"/>
              <a:tblGrid>
                <a:gridCol w="9696400">
                  <a:extLst>
                    <a:ext uri="{9D8B030D-6E8A-4147-A177-3AD203B41FA5}">
                      <a16:colId xmlns:a16="http://schemas.microsoft.com/office/drawing/2014/main" val="3433970254"/>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a:t>
                      </a:r>
                      <a:r>
                        <a:rPr lang="en-US" sz="1800" dirty="0" smtClean="0"/>
                        <a:t> </a:t>
                      </a:r>
                      <a:r>
                        <a:rPr lang="en-US" sz="1800" dirty="0" smtClean="0">
                          <a:solidFill>
                            <a:srgbClr val="E0FFFF"/>
                          </a:solidFill>
                          <a:latin typeface="Lucida Console" panose="020B0609040504020204" pitchFamily="49" charset="0"/>
                        </a:rPr>
                        <a:t>Get-Process</a:t>
                      </a:r>
                      <a:r>
                        <a:rPr lang="en-US" sz="1800" dirty="0" smtClean="0">
                          <a:solidFill>
                            <a:srgbClr val="F5F5F5"/>
                          </a:solidFill>
                          <a:latin typeface="Lucida Console" panose="020B0609040504020204" pitchFamily="49" charset="0"/>
                        </a:rPr>
                        <a:t> </a:t>
                      </a:r>
                      <a:r>
                        <a:rPr lang="en-US" sz="1800" dirty="0" smtClean="0">
                          <a:solidFill>
                            <a:srgbClr val="D3D3D3"/>
                          </a:solidFill>
                          <a:latin typeface="Lucida Console" panose="020B0609040504020204" pitchFamily="49" charset="0"/>
                        </a:rPr>
                        <a:t>|</a:t>
                      </a:r>
                      <a:r>
                        <a:rPr lang="en-US" sz="1800" dirty="0" smtClean="0">
                          <a:solidFill>
                            <a:srgbClr val="F5F5F5"/>
                          </a:solidFill>
                          <a:latin typeface="Lucida Console" panose="020B0609040504020204" pitchFamily="49" charset="0"/>
                        </a:rPr>
                        <a:t> </a:t>
                      </a:r>
                      <a:r>
                        <a:rPr lang="en-US" sz="1800" smtClean="0">
                          <a:solidFill>
                            <a:srgbClr val="F5F5F5"/>
                          </a:solidFill>
                          <a:latin typeface="Lucida Console" panose="020B0609040504020204" pitchFamily="49" charset="0"/>
                        </a:rPr>
                        <a:t/>
                      </a:r>
                      <a:br>
                        <a:rPr lang="en-US" sz="1800" smtClean="0">
                          <a:solidFill>
                            <a:srgbClr val="F5F5F5"/>
                          </a:solidFill>
                          <a:latin typeface="Lucida Console" panose="020B0609040504020204" pitchFamily="49" charset="0"/>
                        </a:rPr>
                      </a:br>
                      <a:r>
                        <a:rPr lang="en-US" sz="1800" smtClean="0">
                          <a:solidFill>
                            <a:srgbClr val="E0FFFF"/>
                          </a:solidFill>
                          <a:latin typeface="Lucida Console" panose="020B0609040504020204" pitchFamily="49" charset="0"/>
                        </a:rPr>
                        <a:t>Format-Table</a:t>
                      </a:r>
                      <a:r>
                        <a:rPr lang="en-US" sz="180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–Property </a:t>
                      </a:r>
                      <a:r>
                        <a:rPr lang="en-US" sz="1800" dirty="0" err="1" smtClean="0">
                          <a:solidFill>
                            <a:srgbClr val="EE82EE"/>
                          </a:solidFill>
                          <a:latin typeface="Lucida Console" panose="020B0609040504020204" pitchFamily="49" charset="0"/>
                        </a:rPr>
                        <a:t>name</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workingset</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handles</a:t>
                      </a:r>
                      <a:r>
                        <a:rPr lang="en-US" sz="1800" dirty="0" smtClean="0">
                          <a:solidFill>
                            <a:srgbClr val="EE82EE"/>
                          </a:solidFill>
                          <a:latin typeface="Lucida Console" panose="020B0609040504020204" pitchFamily="49" charset="0"/>
                        </a:rPr>
                        <a:t> </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Name                          </a:t>
                      </a:r>
                      <a:r>
                        <a:rPr lang="en-US" sz="1800" dirty="0" err="1" smtClean="0">
                          <a:solidFill>
                            <a:srgbClr val="F5F5F5"/>
                          </a:solidFill>
                          <a:latin typeface="Lucida Console" panose="020B0609040504020204" pitchFamily="49" charset="0"/>
                        </a:rPr>
                        <a:t>WorkingSet</a:t>
                      </a:r>
                      <a:r>
                        <a:rPr lang="en-US" sz="1800" dirty="0" smtClean="0">
                          <a:solidFill>
                            <a:srgbClr val="F5F5F5"/>
                          </a:solidFill>
                          <a:latin typeface="Lucida Console" panose="020B0609040504020204" pitchFamily="49" charset="0"/>
                        </a:rPr>
                        <a:t>             Handles</a:t>
                      </a:r>
                    </a:p>
                    <a:p>
                      <a:r>
                        <a:rPr lang="en-US" sz="1800" dirty="0" smtClean="0">
                          <a:solidFill>
                            <a:srgbClr val="F5F5F5"/>
                          </a:solidFill>
                          <a:latin typeface="Lucida Console" panose="020B0609040504020204" pitchFamily="49" charset="0"/>
                        </a:rPr>
                        <a:t>----                          ----------             -------</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847872                 216</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356352                  91</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15646720                 183</a:t>
                      </a:r>
                    </a:p>
                    <a:p>
                      <a:r>
                        <a:rPr lang="en-US" sz="1800" dirty="0" err="1" smtClean="0">
                          <a:solidFill>
                            <a:srgbClr val="F5F5F5"/>
                          </a:solidFill>
                          <a:latin typeface="Lucida Console" panose="020B0609040504020204" pitchFamily="49" charset="0"/>
                        </a:rPr>
                        <a:t>dwm</a:t>
                      </a:r>
                      <a:r>
                        <a:rPr lang="en-US" sz="1800" dirty="0" smtClean="0">
                          <a:solidFill>
                            <a:srgbClr val="F5F5F5"/>
                          </a:solidFill>
                          <a:latin typeface="Lucida Console" panose="020B0609040504020204" pitchFamily="49" charset="0"/>
                        </a:rPr>
                        <a:t>                              7045120                 176</a:t>
                      </a:r>
                    </a:p>
                    <a:p>
                      <a:r>
                        <a:rPr lang="en-US" sz="1800" dirty="0" err="1" smtClean="0">
                          <a:solidFill>
                            <a:srgbClr val="F5F5F5"/>
                          </a:solidFill>
                          <a:latin typeface="Lucida Console" panose="020B0609040504020204" pitchFamily="49" charset="0"/>
                        </a:rPr>
                        <a:t>dwm</a:t>
                      </a:r>
                      <a:r>
                        <a:rPr lang="en-US" sz="1800" dirty="0" smtClean="0">
                          <a:solidFill>
                            <a:srgbClr val="F5F5F5"/>
                          </a:solidFill>
                          <a:latin typeface="Lucida Console" panose="020B0609040504020204" pitchFamily="49" charset="0"/>
                        </a:rPr>
                        <a:t>                             30498816                 201</a:t>
                      </a:r>
                    </a:p>
                    <a:p>
                      <a:r>
                        <a:rPr lang="en-US" sz="1800" dirty="0" smtClean="0">
                          <a:solidFill>
                            <a:srgbClr val="F5F5F5"/>
                          </a:solidFill>
                          <a:latin typeface="Lucida Console" panose="020B0609040504020204" pitchFamily="49" charset="0"/>
                        </a:rPr>
                        <a:t>explorer                        37539840                1427</a:t>
                      </a:r>
                    </a:p>
                    <a:p>
                      <a:r>
                        <a:rPr lang="en-US" sz="1800" dirty="0" smtClean="0">
                          <a:solidFill>
                            <a:srgbClr val="F5F5F5"/>
                          </a:solidFill>
                          <a:latin typeface="Lucida Console" panose="020B0609040504020204" pitchFamily="49" charset="0"/>
                        </a:rPr>
                        <a:t>Idle                                4096                   0</a:t>
                      </a:r>
                    </a:p>
                    <a:p>
                      <a:r>
                        <a:rPr lang="en-US" sz="1800" dirty="0" err="1" smtClean="0">
                          <a:solidFill>
                            <a:srgbClr val="F5F5F5"/>
                          </a:solidFill>
                          <a:latin typeface="Lucida Console" panose="020B0609040504020204" pitchFamily="49" charset="0"/>
                        </a:rPr>
                        <a:t>LogonUI</a:t>
                      </a:r>
                      <a:r>
                        <a:rPr lang="en-US" sz="1800" dirty="0" smtClean="0">
                          <a:solidFill>
                            <a:srgbClr val="F5F5F5"/>
                          </a:solidFill>
                          <a:latin typeface="Lucida Console" panose="020B0609040504020204" pitchFamily="49" charset="0"/>
                        </a:rPr>
                        <a:t>                          6897664                 367</a:t>
                      </a:r>
                    </a:p>
                    <a:p>
                      <a:r>
                        <a:rPr lang="en-US" sz="1800" dirty="0" err="1" smtClean="0">
                          <a:solidFill>
                            <a:srgbClr val="F5F5F5"/>
                          </a:solidFill>
                          <a:latin typeface="Lucida Console" panose="020B0609040504020204" pitchFamily="49" charset="0"/>
                        </a:rPr>
                        <a:t>lsass</a:t>
                      </a:r>
                      <a:r>
                        <a:rPr lang="en-US" sz="1800" dirty="0" smtClean="0">
                          <a:solidFill>
                            <a:srgbClr val="F5F5F5"/>
                          </a:solidFill>
                          <a:latin typeface="Lucida Console" panose="020B0609040504020204" pitchFamily="49" charset="0"/>
                        </a:rPr>
                        <a:t>                            7622656                1050</a:t>
                      </a:r>
                    </a:p>
                    <a:p>
                      <a:r>
                        <a:rPr lang="en-US" sz="1800" dirty="0" err="1" smtClean="0">
                          <a:solidFill>
                            <a:srgbClr val="F5F5F5"/>
                          </a:solidFill>
                          <a:latin typeface="Lucida Console" panose="020B0609040504020204" pitchFamily="49" charset="0"/>
                        </a:rPr>
                        <a:t>MsMpEng</a:t>
                      </a:r>
                      <a:r>
                        <a:rPr lang="en-US" sz="1800" dirty="0" smtClean="0">
                          <a:solidFill>
                            <a:srgbClr val="F5F5F5"/>
                          </a:solidFill>
                          <a:latin typeface="Lucida Console" panose="020B0609040504020204" pitchFamily="49" charset="0"/>
                        </a:rPr>
                        <a:t>                         24444928                 528</a:t>
                      </a:r>
                    </a:p>
                    <a:p>
                      <a:r>
                        <a:rPr lang="en-US" sz="1800" dirty="0" err="1" smtClean="0">
                          <a:solidFill>
                            <a:srgbClr val="F5F5F5"/>
                          </a:solidFill>
                          <a:latin typeface="Lucida Console" panose="020B0609040504020204" pitchFamily="49" charset="0"/>
                        </a:rPr>
                        <a:t>powershell_ise</a:t>
                      </a:r>
                      <a:r>
                        <a:rPr lang="en-US" sz="1800" dirty="0" smtClean="0">
                          <a:solidFill>
                            <a:srgbClr val="F5F5F5"/>
                          </a:solidFill>
                          <a:latin typeface="Lucida Console" panose="020B0609040504020204" pitchFamily="49" charset="0"/>
                        </a:rPr>
                        <a:t>                 144850944                 515</a:t>
                      </a:r>
                    </a:p>
                    <a:p>
                      <a:r>
                        <a:rPr lang="en-US" sz="18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031256313"/>
                  </a:ext>
                </a:extLst>
              </a:tr>
            </a:tbl>
          </a:graphicData>
        </a:graphic>
      </p:graphicFrame>
    </p:spTree>
    <p:extLst>
      <p:ext uri="{BB962C8B-B14F-4D97-AF65-F5344CB8AC3E}">
        <p14:creationId xmlns:p14="http://schemas.microsoft.com/office/powerpoint/2010/main" val="103280547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specific properties and -</a:t>
            </a:r>
            <a:r>
              <a:rPr lang="en-AU" dirty="0" err="1" smtClean="0">
                <a:latin typeface="Segoe UI Light" panose="020B0502040204020203" pitchFamily="34" charset="0"/>
                <a:cs typeface="Segoe UI Light" panose="020B0502040204020203" pitchFamily="34" charset="0"/>
              </a:rPr>
              <a:t>AutoSize</a:t>
            </a: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123</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458234769"/>
              </p:ext>
            </p:extLst>
          </p:nvPr>
        </p:nvGraphicFramePr>
        <p:xfrm>
          <a:off x="2346310" y="1155552"/>
          <a:ext cx="9696400" cy="4754880"/>
        </p:xfrm>
        <a:graphic>
          <a:graphicData uri="http://schemas.openxmlformats.org/drawingml/2006/table">
            <a:tbl>
              <a:tblPr firstRow="1" bandRow="1"/>
              <a:tblGrid>
                <a:gridCol w="9696400">
                  <a:extLst>
                    <a:ext uri="{9D8B030D-6E8A-4147-A177-3AD203B41FA5}">
                      <a16:colId xmlns:a16="http://schemas.microsoft.com/office/drawing/2014/main" val="3705176739"/>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a:t>
                      </a:r>
                      <a:r>
                        <a:rPr lang="en-US" sz="1800" dirty="0" smtClean="0"/>
                        <a:t> </a:t>
                      </a:r>
                      <a:r>
                        <a:rPr lang="en-US" sz="1800" dirty="0" smtClean="0">
                          <a:solidFill>
                            <a:srgbClr val="E0FFFF"/>
                          </a:solidFill>
                          <a:latin typeface="Lucida Console" panose="020B0609040504020204" pitchFamily="49" charset="0"/>
                        </a:rPr>
                        <a:t>Get-Process</a:t>
                      </a:r>
                      <a:r>
                        <a:rPr lang="en-US" sz="1800" dirty="0" smtClean="0">
                          <a:solidFill>
                            <a:srgbClr val="F5F5F5"/>
                          </a:solidFill>
                          <a:latin typeface="Lucida Console" panose="020B0609040504020204" pitchFamily="49" charset="0"/>
                        </a:rPr>
                        <a:t> </a:t>
                      </a:r>
                      <a:r>
                        <a:rPr lang="en-US" sz="1800" dirty="0" smtClean="0">
                          <a:solidFill>
                            <a:srgbClr val="D3D3D3"/>
                          </a:solidFill>
                          <a:latin typeface="Lucida Console" panose="020B0609040504020204" pitchFamily="49" charset="0"/>
                        </a:rPr>
                        <a:t>|</a:t>
                      </a:r>
                      <a:endParaRPr lang="en-US" sz="1800" dirty="0" smtClean="0">
                        <a:solidFill>
                          <a:srgbClr val="F5F5F5"/>
                        </a:solidFill>
                        <a:latin typeface="Lucida Console" panose="020B0609040504020204" pitchFamily="49" charset="0"/>
                      </a:endParaRPr>
                    </a:p>
                    <a:p>
                      <a:r>
                        <a:rPr lang="en-US" sz="1800" dirty="0" smtClean="0">
                          <a:solidFill>
                            <a:srgbClr val="E0FFFF"/>
                          </a:solidFill>
                          <a:latin typeface="Lucida Console" panose="020B0609040504020204" pitchFamily="49" charset="0"/>
                        </a:rPr>
                        <a:t>Format-Table</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-Property</a:t>
                      </a:r>
                      <a:r>
                        <a:rPr lang="en-US" sz="1800" dirty="0" smtClean="0">
                          <a:solidFill>
                            <a:srgbClr val="F5F5F5"/>
                          </a:solidFill>
                          <a:latin typeface="Lucida Console" panose="020B0609040504020204" pitchFamily="49" charset="0"/>
                        </a:rPr>
                        <a:t> </a:t>
                      </a:r>
                      <a:r>
                        <a:rPr lang="en-US" sz="1800" dirty="0" err="1" smtClean="0">
                          <a:solidFill>
                            <a:srgbClr val="EE82EE"/>
                          </a:solidFill>
                          <a:latin typeface="Lucida Console" panose="020B0609040504020204" pitchFamily="49" charset="0"/>
                        </a:rPr>
                        <a:t>name</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workingset</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handles</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a:t>
                      </a:r>
                      <a:r>
                        <a:rPr lang="en-US" sz="1800" dirty="0" err="1" smtClean="0">
                          <a:solidFill>
                            <a:srgbClr val="FFE4B5"/>
                          </a:solidFill>
                          <a:latin typeface="Lucida Console" panose="020B0609040504020204" pitchFamily="49" charset="0"/>
                        </a:rPr>
                        <a:t>AutoSize</a:t>
                      </a:r>
                      <a:r>
                        <a:rPr lang="en-US" sz="1800" dirty="0" smtClean="0">
                          <a:solidFill>
                            <a:srgbClr val="F5F5F5"/>
                          </a:solidFill>
                          <a:latin typeface="Lucida Console" panose="020B0609040504020204" pitchFamily="49" charset="0"/>
                        </a:rPr>
                        <a:t>  </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Name           </a:t>
                      </a:r>
                      <a:r>
                        <a:rPr lang="en-US" sz="1800" dirty="0" err="1" smtClean="0">
                          <a:solidFill>
                            <a:srgbClr val="F5F5F5"/>
                          </a:solidFill>
                          <a:latin typeface="Lucida Console" panose="020B0609040504020204" pitchFamily="49" charset="0"/>
                        </a:rPr>
                        <a:t>WorkingSet</a:t>
                      </a:r>
                      <a:r>
                        <a:rPr lang="en-US" sz="1800" dirty="0" smtClean="0">
                          <a:solidFill>
                            <a:srgbClr val="F5F5F5"/>
                          </a:solidFill>
                          <a:latin typeface="Lucida Console" panose="020B0609040504020204" pitchFamily="49" charset="0"/>
                        </a:rPr>
                        <a:t> Handles</a:t>
                      </a:r>
                    </a:p>
                    <a:p>
                      <a:r>
                        <a:rPr lang="en-US" sz="1800" dirty="0" smtClean="0">
                          <a:solidFill>
                            <a:srgbClr val="F5F5F5"/>
                          </a:solidFill>
                          <a:latin typeface="Lucida Console" panose="020B0609040504020204" pitchFamily="49" charset="0"/>
                        </a:rPr>
                        <a:t>----           ---------- -------</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843776     216</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356352      91</a:t>
                      </a:r>
                    </a:p>
                    <a:p>
                      <a:r>
                        <a:rPr lang="en-US" sz="1800" dirty="0" err="1" smtClean="0">
                          <a:solidFill>
                            <a:srgbClr val="F5F5F5"/>
                          </a:solidFill>
                          <a:latin typeface="Lucida Console" panose="020B0609040504020204" pitchFamily="49" charset="0"/>
                        </a:rPr>
                        <a:t>csrss</a:t>
                      </a:r>
                      <a:r>
                        <a:rPr lang="en-US" sz="1800" dirty="0" smtClean="0">
                          <a:solidFill>
                            <a:srgbClr val="F5F5F5"/>
                          </a:solidFill>
                          <a:latin typeface="Lucida Console" panose="020B0609040504020204" pitchFamily="49" charset="0"/>
                        </a:rPr>
                        <a:t>            15523840     183</a:t>
                      </a:r>
                    </a:p>
                    <a:p>
                      <a:r>
                        <a:rPr lang="en-US" sz="1800" dirty="0" err="1" smtClean="0">
                          <a:solidFill>
                            <a:srgbClr val="F5F5F5"/>
                          </a:solidFill>
                          <a:latin typeface="Lucida Console" panose="020B0609040504020204" pitchFamily="49" charset="0"/>
                        </a:rPr>
                        <a:t>dwm</a:t>
                      </a:r>
                      <a:r>
                        <a:rPr lang="en-US" sz="1800" dirty="0" smtClean="0">
                          <a:solidFill>
                            <a:srgbClr val="F5F5F5"/>
                          </a:solidFill>
                          <a:latin typeface="Lucida Console" panose="020B0609040504020204" pitchFamily="49" charset="0"/>
                        </a:rPr>
                        <a:t>               7045120     176</a:t>
                      </a:r>
                    </a:p>
                    <a:p>
                      <a:r>
                        <a:rPr lang="en-US" sz="1800" dirty="0" err="1" smtClean="0">
                          <a:solidFill>
                            <a:srgbClr val="F5F5F5"/>
                          </a:solidFill>
                          <a:latin typeface="Lucida Console" panose="020B0609040504020204" pitchFamily="49" charset="0"/>
                        </a:rPr>
                        <a:t>dwm</a:t>
                      </a:r>
                      <a:r>
                        <a:rPr lang="en-US" sz="1800" dirty="0" smtClean="0">
                          <a:solidFill>
                            <a:srgbClr val="F5F5F5"/>
                          </a:solidFill>
                          <a:latin typeface="Lucida Console" panose="020B0609040504020204" pitchFamily="49" charset="0"/>
                        </a:rPr>
                        <a:t>              30691328     201</a:t>
                      </a:r>
                    </a:p>
                    <a:p>
                      <a:r>
                        <a:rPr lang="en-US" sz="1800" dirty="0" smtClean="0">
                          <a:solidFill>
                            <a:srgbClr val="F5F5F5"/>
                          </a:solidFill>
                          <a:latin typeface="Lucida Console" panose="020B0609040504020204" pitchFamily="49" charset="0"/>
                        </a:rPr>
                        <a:t>explorer         37486592    1421</a:t>
                      </a:r>
                    </a:p>
                    <a:p>
                      <a:r>
                        <a:rPr lang="en-US" sz="1800" dirty="0" smtClean="0">
                          <a:solidFill>
                            <a:srgbClr val="F5F5F5"/>
                          </a:solidFill>
                          <a:latin typeface="Lucida Console" panose="020B0609040504020204" pitchFamily="49" charset="0"/>
                        </a:rPr>
                        <a:t>Idle                 4096       0</a:t>
                      </a:r>
                    </a:p>
                    <a:p>
                      <a:r>
                        <a:rPr lang="en-US" sz="1800" dirty="0" err="1" smtClean="0">
                          <a:solidFill>
                            <a:srgbClr val="F5F5F5"/>
                          </a:solidFill>
                          <a:latin typeface="Lucida Console" panose="020B0609040504020204" pitchFamily="49" charset="0"/>
                        </a:rPr>
                        <a:t>LogonUI</a:t>
                      </a:r>
                      <a:r>
                        <a:rPr lang="en-US" sz="1800" dirty="0" smtClean="0">
                          <a:solidFill>
                            <a:srgbClr val="F5F5F5"/>
                          </a:solidFill>
                          <a:latin typeface="Lucida Console" panose="020B0609040504020204" pitchFamily="49" charset="0"/>
                        </a:rPr>
                        <a:t>           6897664     367</a:t>
                      </a:r>
                    </a:p>
                    <a:p>
                      <a:r>
                        <a:rPr lang="en-US" sz="1800" dirty="0" err="1" smtClean="0">
                          <a:solidFill>
                            <a:srgbClr val="F5F5F5"/>
                          </a:solidFill>
                          <a:latin typeface="Lucida Console" panose="020B0609040504020204" pitchFamily="49" charset="0"/>
                        </a:rPr>
                        <a:t>lsass</a:t>
                      </a:r>
                      <a:r>
                        <a:rPr lang="en-US" sz="1800" dirty="0" smtClean="0">
                          <a:solidFill>
                            <a:srgbClr val="F5F5F5"/>
                          </a:solidFill>
                          <a:latin typeface="Lucida Console" panose="020B0609040504020204" pitchFamily="49" charset="0"/>
                        </a:rPr>
                        <a:t>             7454720    1055</a:t>
                      </a:r>
                    </a:p>
                    <a:p>
                      <a:r>
                        <a:rPr lang="en-US" sz="1800" dirty="0" err="1" smtClean="0">
                          <a:solidFill>
                            <a:srgbClr val="F5F5F5"/>
                          </a:solidFill>
                          <a:latin typeface="Lucida Console" panose="020B0609040504020204" pitchFamily="49" charset="0"/>
                        </a:rPr>
                        <a:t>MsMpEng</a:t>
                      </a:r>
                      <a:r>
                        <a:rPr lang="en-US" sz="1800" dirty="0" smtClean="0">
                          <a:solidFill>
                            <a:srgbClr val="F5F5F5"/>
                          </a:solidFill>
                          <a:latin typeface="Lucida Console" panose="020B0609040504020204" pitchFamily="49" charset="0"/>
                        </a:rPr>
                        <a:t>          22908928     527</a:t>
                      </a:r>
                    </a:p>
                    <a:p>
                      <a:r>
                        <a:rPr lang="en-US" sz="1800" dirty="0" err="1" smtClean="0">
                          <a:solidFill>
                            <a:srgbClr val="F5F5F5"/>
                          </a:solidFill>
                          <a:latin typeface="Lucida Console" panose="020B0609040504020204" pitchFamily="49" charset="0"/>
                        </a:rPr>
                        <a:t>powershell_ise</a:t>
                      </a:r>
                      <a:r>
                        <a:rPr lang="en-US" sz="1800" dirty="0" smtClean="0">
                          <a:solidFill>
                            <a:srgbClr val="F5F5F5"/>
                          </a:solidFill>
                          <a:latin typeface="Lucida Console" panose="020B0609040504020204" pitchFamily="49" charset="0"/>
                        </a:rPr>
                        <a:t>  147017728     565</a:t>
                      </a:r>
                    </a:p>
                    <a:p>
                      <a:r>
                        <a:rPr lang="en-US" sz="18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078060677"/>
                  </a:ext>
                </a:extLst>
              </a:tr>
            </a:tbl>
          </a:graphicData>
        </a:graphic>
      </p:graphicFrame>
    </p:spTree>
    <p:extLst>
      <p:ext uri="{BB962C8B-B14F-4D97-AF65-F5344CB8AC3E}">
        <p14:creationId xmlns:p14="http://schemas.microsoft.com/office/powerpoint/2010/main" val="42186788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specific properties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124</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926421238"/>
              </p:ext>
            </p:extLst>
          </p:nvPr>
        </p:nvGraphicFramePr>
        <p:xfrm>
          <a:off x="2495600" y="1155552"/>
          <a:ext cx="9433048" cy="4181221"/>
        </p:xfrm>
        <a:graphic>
          <a:graphicData uri="http://schemas.openxmlformats.org/drawingml/2006/table">
            <a:tbl>
              <a:tblPr firstRow="1" bandRow="1"/>
              <a:tblGrid>
                <a:gridCol w="9433048">
                  <a:extLst>
                    <a:ext uri="{9D8B030D-6E8A-4147-A177-3AD203B41FA5}">
                      <a16:colId xmlns:a16="http://schemas.microsoft.com/office/drawing/2014/main" val="498934032"/>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 </a:t>
                      </a:r>
                      <a:r>
                        <a:rPr lang="en-US" sz="1800" dirty="0" smtClean="0"/>
                        <a:t> </a:t>
                      </a:r>
                      <a:r>
                        <a:rPr lang="en-US" sz="1800" dirty="0" smtClean="0">
                          <a:solidFill>
                            <a:srgbClr val="E0FFFF"/>
                          </a:solidFill>
                          <a:latin typeface="Lucida Console" panose="020B0609040504020204" pitchFamily="49" charset="0"/>
                        </a:rPr>
                        <a:t>Get-Process</a:t>
                      </a:r>
                      <a:r>
                        <a:rPr lang="en-US" sz="1800" dirty="0" smtClean="0">
                          <a:solidFill>
                            <a:srgbClr val="F5F5F5"/>
                          </a:solidFill>
                          <a:latin typeface="Lucida Console" panose="020B0609040504020204" pitchFamily="49" charset="0"/>
                        </a:rPr>
                        <a:t> </a:t>
                      </a:r>
                      <a:r>
                        <a:rPr lang="en-US" sz="1800" dirty="0" smtClean="0">
                          <a:solidFill>
                            <a:srgbClr val="D3D3D3"/>
                          </a:solidFill>
                          <a:latin typeface="Lucida Console" panose="020B0609040504020204" pitchFamily="49" charset="0"/>
                        </a:rPr>
                        <a:t>|</a:t>
                      </a:r>
                      <a:r>
                        <a:rPr lang="en-US" sz="1800" dirty="0" smtClean="0">
                          <a:solidFill>
                            <a:srgbClr val="F5F5F5"/>
                          </a:solidFill>
                          <a:latin typeface="Lucida Console" panose="020B0609040504020204" pitchFamily="49" charset="0"/>
                        </a:rPr>
                        <a:t> </a:t>
                      </a:r>
                      <a:r>
                        <a:rPr lang="en-US" sz="1800" dirty="0" smtClean="0">
                          <a:solidFill>
                            <a:srgbClr val="E0FFFF"/>
                          </a:solidFill>
                          <a:latin typeface="Lucida Console" panose="020B0609040504020204" pitchFamily="49" charset="0"/>
                        </a:rPr>
                        <a:t>Format-Table</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-Property</a:t>
                      </a:r>
                      <a:r>
                        <a:rPr lang="en-US" sz="1800" dirty="0" smtClean="0">
                          <a:solidFill>
                            <a:srgbClr val="F5F5F5"/>
                          </a:solidFill>
                          <a:latin typeface="Lucida Console" panose="020B0609040504020204" pitchFamily="49" charset="0"/>
                        </a:rPr>
                        <a:t> </a:t>
                      </a:r>
                      <a:r>
                        <a:rPr lang="en-US" sz="1800" dirty="0" err="1" smtClean="0">
                          <a:solidFill>
                            <a:srgbClr val="EE82EE"/>
                          </a:solidFill>
                          <a:latin typeface="Lucida Console" panose="020B0609040504020204" pitchFamily="49" charset="0"/>
                        </a:rPr>
                        <a:t>Name</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Path</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WorkingSet</a:t>
                      </a:r>
                      <a:r>
                        <a:rPr lang="en-US" sz="1800" dirty="0" smtClean="0">
                          <a:solidFill>
                            <a:srgbClr val="EE82EE"/>
                          </a:solidFill>
                          <a:latin typeface="Lucida Console" panose="020B0609040504020204" pitchFamily="49" charset="0"/>
                        </a:rPr>
                        <a:t> </a:t>
                      </a:r>
                    </a:p>
                    <a:p>
                      <a:pPr>
                        <a:lnSpc>
                          <a:spcPct val="107000"/>
                        </a:lnSpc>
                        <a:spcAft>
                          <a:spcPts val="0"/>
                        </a:spcAft>
                      </a:pPr>
                      <a:endPar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0"/>
                        </a:spcAft>
                      </a:pP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Name               Path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WorkingSet</a:t>
                      </a:r>
                      <a:endPar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0"/>
                        </a:spcAft>
                      </a:pP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                     ----------</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armsvc</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1454080</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atieclxx</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3760128</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atiesrxx</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1200128</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audiodg</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11911168</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BDAppHost</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Fil</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2736128</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BDExtHost</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Fil</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1826816</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BDRuntimeHost</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Fil</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15331328</a:t>
                      </a:r>
                    </a:p>
                    <a:p>
                      <a:pPr>
                        <a:lnSpc>
                          <a:spcPct val="107000"/>
                        </a:lnSpc>
                        <a:spcAft>
                          <a:spcPts val="0"/>
                        </a:spcAft>
                      </a:pP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Fil</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10981376</a:t>
                      </a:r>
                    </a:p>
                    <a:p>
                      <a:pPr>
                        <a:lnSpc>
                          <a:spcPct val="107000"/>
                        </a:lnSpc>
                        <a:spcAft>
                          <a:spcPts val="0"/>
                        </a:spcAft>
                      </a:pP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CCC                C:\Program </a:t>
                      </a:r>
                      <a:r>
                        <a:rPr lang="en-AU" sz="18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Fil</a:t>
                      </a:r>
                      <a:r>
                        <a:rPr lang="en-AU" sz="18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5857280</a:t>
                      </a:r>
                    </a:p>
                    <a:p>
                      <a:pPr>
                        <a:lnSpc>
                          <a:spcPct val="107000"/>
                        </a:lnSpc>
                        <a:spcAft>
                          <a:spcPts val="0"/>
                        </a:spcAft>
                      </a:pPr>
                      <a:r>
                        <a:rPr lang="en-AU" sz="1800" dirty="0" smtClean="0">
                          <a:effectLst/>
                          <a:latin typeface="Calibri" panose="020F0502020204030204" pitchFamily="34" charset="0"/>
                          <a:ea typeface="Calibri" panose="020F0502020204030204" pitchFamily="34" charset="0"/>
                          <a:cs typeface="Times New Roman" panose="02020603050405020304" pitchFamily="18" charset="0"/>
                        </a:rPr>
                        <a:t>.</a:t>
                      </a:r>
                      <a:r>
                        <a:rPr lang="en-AU" sz="1800" baseline="0" dirty="0" smtClean="0">
                          <a:effectLst/>
                          <a:latin typeface="Calibri" panose="020F0502020204030204" pitchFamily="34" charset="0"/>
                          <a:ea typeface="Calibri" panose="020F0502020204030204" pitchFamily="34" charset="0"/>
                          <a:cs typeface="Times New Roman" panose="02020603050405020304" pitchFamily="18" charset="0"/>
                        </a:rPr>
                        <a:t> . .</a:t>
                      </a:r>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903007966"/>
                  </a:ext>
                </a:extLst>
              </a:tr>
            </a:tbl>
          </a:graphicData>
        </a:graphic>
      </p:graphicFrame>
      <p:sp>
        <p:nvSpPr>
          <p:cNvPr id="6" name="Rectangular Callout 5"/>
          <p:cNvSpPr/>
          <p:nvPr/>
        </p:nvSpPr>
        <p:spPr>
          <a:xfrm>
            <a:off x="4278963" y="5485711"/>
            <a:ext cx="3326295" cy="1007165"/>
          </a:xfrm>
          <a:prstGeom prst="wedgeRectCallout">
            <a:avLst>
              <a:gd name="adj1" fmla="val -3132"/>
              <a:gd name="adj2" fmla="val -94804"/>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bg1"/>
                </a:solidFill>
                <a:latin typeface="Segoe UI Light" panose="020B0502040204020203" pitchFamily="34" charset="0"/>
                <a:cs typeface="Segoe UI Light" panose="020B0502040204020203" pitchFamily="34" charset="0"/>
              </a:rPr>
              <a:t>Path truncated due to wide values</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102307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Auto Sized Columns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833337104"/>
              </p:ext>
            </p:extLst>
          </p:nvPr>
        </p:nvGraphicFramePr>
        <p:xfrm>
          <a:off x="2495600" y="1155552"/>
          <a:ext cx="9433048" cy="3693097"/>
        </p:xfrm>
        <a:graphic>
          <a:graphicData uri="http://schemas.openxmlformats.org/drawingml/2006/table">
            <a:tbl>
              <a:tblPr firstRow="1" bandRow="1"/>
              <a:tblGrid>
                <a:gridCol w="9433048">
                  <a:extLst>
                    <a:ext uri="{9D8B030D-6E8A-4147-A177-3AD203B41FA5}">
                      <a16:colId xmlns:a16="http://schemas.microsoft.com/office/drawing/2014/main" val="2128878644"/>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6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a:t>
                      </a:r>
                      <a:r>
                        <a:rPr lang="en-US" sz="1600" dirty="0" smtClean="0"/>
                        <a:t> </a:t>
                      </a:r>
                      <a:r>
                        <a:rPr lang="en-US" sz="1600" dirty="0" smtClean="0">
                          <a:solidFill>
                            <a:srgbClr val="E0FFFF"/>
                          </a:solidFill>
                          <a:latin typeface="Lucida Console" panose="020B0609040504020204" pitchFamily="49" charset="0"/>
                        </a:rPr>
                        <a:t>Get-Process</a:t>
                      </a:r>
                      <a:r>
                        <a:rPr lang="en-US" sz="1600" dirty="0" smtClean="0">
                          <a:solidFill>
                            <a:srgbClr val="F5F5F5"/>
                          </a:solidFill>
                          <a:latin typeface="Lucida Console" panose="020B0609040504020204" pitchFamily="49" charset="0"/>
                        </a:rPr>
                        <a:t> </a:t>
                      </a:r>
                      <a:r>
                        <a:rPr lang="en-US" sz="1600" dirty="0" smtClean="0">
                          <a:solidFill>
                            <a:srgbClr val="D3D3D3"/>
                          </a:solidFill>
                          <a:latin typeface="Lucida Console" panose="020B0609040504020204" pitchFamily="49" charset="0"/>
                        </a:rPr>
                        <a:t>|</a:t>
                      </a:r>
                      <a:r>
                        <a:rPr lang="en-US" sz="1600" dirty="0" smtClean="0">
                          <a:solidFill>
                            <a:srgbClr val="F5F5F5"/>
                          </a:solidFill>
                          <a:latin typeface="Lucida Console" panose="020B0609040504020204" pitchFamily="49" charset="0"/>
                        </a:rPr>
                        <a:t> </a:t>
                      </a:r>
                      <a:r>
                        <a:rPr lang="en-US" sz="1600" dirty="0" smtClean="0">
                          <a:solidFill>
                            <a:srgbClr val="E0FFFF"/>
                          </a:solidFill>
                          <a:latin typeface="Lucida Console" panose="020B0609040504020204" pitchFamily="49" charset="0"/>
                        </a:rPr>
                        <a:t>Format-Table</a:t>
                      </a:r>
                      <a:r>
                        <a:rPr lang="en-US" sz="1600" dirty="0" smtClean="0">
                          <a:solidFill>
                            <a:srgbClr val="F5F5F5"/>
                          </a:solidFill>
                          <a:latin typeface="Lucida Console" panose="020B0609040504020204" pitchFamily="49" charset="0"/>
                        </a:rPr>
                        <a:t> </a:t>
                      </a:r>
                      <a:r>
                        <a:rPr lang="en-US" sz="1600" dirty="0" smtClean="0">
                          <a:solidFill>
                            <a:srgbClr val="FFE4B5"/>
                          </a:solidFill>
                          <a:latin typeface="Lucida Console" panose="020B0609040504020204" pitchFamily="49" charset="0"/>
                        </a:rPr>
                        <a:t>-Property</a:t>
                      </a:r>
                      <a:r>
                        <a:rPr lang="en-US" sz="1600" dirty="0" smtClean="0">
                          <a:solidFill>
                            <a:srgbClr val="F5F5F5"/>
                          </a:solidFill>
                          <a:latin typeface="Lucida Console" panose="020B0609040504020204" pitchFamily="49" charset="0"/>
                        </a:rPr>
                        <a:t> </a:t>
                      </a:r>
                      <a:r>
                        <a:rPr lang="en-US" sz="1600" dirty="0" err="1" smtClean="0">
                          <a:solidFill>
                            <a:srgbClr val="EE82EE"/>
                          </a:solidFill>
                          <a:latin typeface="Lucida Console" panose="020B0609040504020204" pitchFamily="49" charset="0"/>
                        </a:rPr>
                        <a:t>Name</a:t>
                      </a:r>
                      <a:r>
                        <a:rPr lang="en-US" sz="1600" dirty="0" err="1" smtClean="0">
                          <a:solidFill>
                            <a:srgbClr val="D3D3D3"/>
                          </a:solidFill>
                          <a:latin typeface="Lucida Console" panose="020B0609040504020204" pitchFamily="49" charset="0"/>
                        </a:rPr>
                        <a:t>,</a:t>
                      </a:r>
                      <a:r>
                        <a:rPr lang="en-US" sz="1600" dirty="0" err="1" smtClean="0">
                          <a:solidFill>
                            <a:srgbClr val="EE82EE"/>
                          </a:solidFill>
                          <a:latin typeface="Lucida Console" panose="020B0609040504020204" pitchFamily="49" charset="0"/>
                        </a:rPr>
                        <a:t>Path</a:t>
                      </a:r>
                      <a:r>
                        <a:rPr lang="en-US" sz="1600" dirty="0" err="1" smtClean="0">
                          <a:solidFill>
                            <a:srgbClr val="D3D3D3"/>
                          </a:solidFill>
                          <a:latin typeface="Lucida Console" panose="020B0609040504020204" pitchFamily="49" charset="0"/>
                        </a:rPr>
                        <a:t>,</a:t>
                      </a:r>
                      <a:r>
                        <a:rPr lang="en-US" sz="1600" dirty="0" err="1" smtClean="0">
                          <a:solidFill>
                            <a:srgbClr val="EE82EE"/>
                          </a:solidFill>
                          <a:latin typeface="Lucida Console" panose="020B0609040504020204" pitchFamily="49" charset="0"/>
                        </a:rPr>
                        <a:t>WorkingSet</a:t>
                      </a:r>
                      <a:r>
                        <a:rPr lang="en-US" sz="1600" dirty="0" smtClean="0">
                          <a:solidFill>
                            <a:srgbClr val="F5F5F5"/>
                          </a:solidFill>
                          <a:latin typeface="Lucida Console" panose="020B0609040504020204" pitchFamily="49" charset="0"/>
                        </a:rPr>
                        <a:t> </a:t>
                      </a:r>
                      <a:r>
                        <a:rPr lang="en-US" sz="1600" dirty="0" smtClean="0">
                          <a:solidFill>
                            <a:srgbClr val="FFE4B5"/>
                          </a:solidFill>
                          <a:latin typeface="Lucida Console" panose="020B0609040504020204" pitchFamily="49" charset="0"/>
                        </a:rPr>
                        <a:t>-</a:t>
                      </a:r>
                      <a:r>
                        <a:rPr lang="en-US" sz="1600" dirty="0" err="1" smtClean="0">
                          <a:solidFill>
                            <a:srgbClr val="FFE4B5"/>
                          </a:solidFill>
                          <a:latin typeface="Lucida Console" panose="020B0609040504020204" pitchFamily="49" charset="0"/>
                        </a:rPr>
                        <a:t>AutoSize</a:t>
                      </a:r>
                      <a:r>
                        <a:rPr lang="en-US" sz="1600" dirty="0" smtClean="0">
                          <a:solidFill>
                            <a:srgbClr val="FFE4B5"/>
                          </a:solidFill>
                          <a:latin typeface="Lucida Console" panose="020B0609040504020204" pitchFamily="49" charset="0"/>
                        </a:rPr>
                        <a:t> </a:t>
                      </a:r>
                    </a:p>
                    <a:p>
                      <a:endParaRPr lang="en-US" sz="1600" dirty="0" smtClean="0">
                        <a:solidFill>
                          <a:srgbClr val="EE82EE"/>
                        </a:solidFill>
                        <a:latin typeface="Lucida Console" panose="020B0609040504020204" pitchFamily="49" charset="0"/>
                      </a:endParaRPr>
                    </a:p>
                    <a:p>
                      <a:pPr>
                        <a:lnSpc>
                          <a:spcPct val="107000"/>
                        </a:lnSpc>
                        <a:spcAft>
                          <a:spcPts val="0"/>
                        </a:spcAft>
                      </a:pP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Name          Path</a:t>
                      </a:r>
                    </a:p>
                    <a:p>
                      <a:pPr>
                        <a:lnSpc>
                          <a:spcPct val="107000"/>
                        </a:lnSpc>
                        <a:spcAft>
                          <a:spcPts val="0"/>
                        </a:spcAft>
                      </a:pP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a:t>
                      </a: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armsvc</a:t>
                      </a:r>
                      <a:endPar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atieclxx</a:t>
                      </a:r>
                      <a:endPar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atiesrxx</a:t>
                      </a:r>
                      <a:endPar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endParaRP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BDAppHost</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Files (x86)\Microsoft\</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\BDAppHost.exe</a:t>
                      </a: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BDExtHost</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Files (x86)\Microsoft\</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\BDExtHost.exe</a:t>
                      </a: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BDRuntimeHost</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Files (x86)\Microsoft\</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BDRuntimeHost</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
                      </a:r>
                    </a:p>
                    <a:p>
                      <a:pPr>
                        <a:lnSpc>
                          <a:spcPct val="107000"/>
                        </a:lnSpc>
                        <a:spcAft>
                          <a:spcPts val="0"/>
                        </a:spcAft>
                      </a:pP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   C:\Program Files (x86)\Microsoft\</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\BingDesktop.exe</a:t>
                      </a:r>
                    </a:p>
                    <a:p>
                      <a:pPr>
                        <a:lnSpc>
                          <a:spcPct val="107000"/>
                        </a:lnSpc>
                        <a:spcAft>
                          <a:spcPts val="0"/>
                        </a:spcAft>
                      </a:pP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CCC           C:\Program Files (x86)\ATI Technologies\ATI.ACE\Core-</a:t>
                      </a:r>
                      <a:r>
                        <a:rPr lang="en-US" sz="1600" dirty="0" err="1"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Stati</a:t>
                      </a: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
                      </a:r>
                    </a:p>
                    <a:p>
                      <a:pPr>
                        <a:lnSpc>
                          <a:spcPct val="107000"/>
                        </a:lnSpc>
                        <a:spcAft>
                          <a:spcPts val="0"/>
                        </a:spcAft>
                      </a:pPr>
                      <a:r>
                        <a:rPr lang="en-US" sz="1600" dirty="0" smtClean="0">
                          <a:solidFill>
                            <a:schemeClr val="tx1"/>
                          </a:solidFill>
                          <a:effectLst/>
                          <a:latin typeface="Lucida Console" panose="020B0609040504020204" pitchFamily="49" charset="0"/>
                          <a:ea typeface="Calibri" panose="020F0502020204030204" pitchFamily="34" charset="0"/>
                          <a:cs typeface="Times New Roman" panose="02020603050405020304" pitchFamily="18" charset="0"/>
                        </a:rPr>
                        <a:t>...</a:t>
                      </a:r>
                    </a:p>
                    <a:p>
                      <a:endParaRPr lang="en-US" sz="160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678964348"/>
                  </a:ext>
                </a:extLst>
              </a:tr>
            </a:tbl>
          </a:graphicData>
        </a:graphic>
      </p:graphicFrame>
      <p:sp>
        <p:nvSpPr>
          <p:cNvPr id="2" name="Rectangular Callout 1"/>
          <p:cNvSpPr/>
          <p:nvPr/>
        </p:nvSpPr>
        <p:spPr>
          <a:xfrm>
            <a:off x="5244346" y="5084778"/>
            <a:ext cx="3326295" cy="1007165"/>
          </a:xfrm>
          <a:prstGeom prst="wedgeRectCallout">
            <a:avLst>
              <a:gd name="adj1" fmla="val 20430"/>
              <a:gd name="adj2" fmla="val -120744"/>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bg1"/>
                </a:solidFill>
                <a:latin typeface="Segoe UI Light" panose="020B0502040204020203" pitchFamily="34" charset="0"/>
                <a:cs typeface="Segoe UI Light" panose="020B0502040204020203" pitchFamily="34" charset="0"/>
              </a:rPr>
              <a:t>Path property truncation is minimized with –</a:t>
            </a:r>
            <a:r>
              <a:rPr lang="en-AU" sz="2000" dirty="0" err="1" smtClean="0">
                <a:solidFill>
                  <a:schemeClr val="bg1"/>
                </a:solidFill>
                <a:latin typeface="Segoe UI Light" panose="020B0502040204020203" pitchFamily="34" charset="0"/>
                <a:cs typeface="Segoe UI Light" panose="020B0502040204020203" pitchFamily="34" charset="0"/>
              </a:rPr>
              <a:t>Autosize</a:t>
            </a:r>
            <a:r>
              <a:rPr lang="en-AU" sz="2000" dirty="0" smtClean="0">
                <a:solidFill>
                  <a:schemeClr val="bg1"/>
                </a:solidFill>
                <a:latin typeface="Segoe UI Light" panose="020B0502040204020203" pitchFamily="34" charset="0"/>
                <a:cs typeface="Segoe UI Light" panose="020B0502040204020203" pitchFamily="34" charset="0"/>
              </a:rPr>
              <a:t>, but </a:t>
            </a:r>
            <a:r>
              <a:rPr lang="en-AU" sz="2000" dirty="0" err="1" smtClean="0">
                <a:solidFill>
                  <a:schemeClr val="bg1"/>
                </a:solidFill>
                <a:latin typeface="Segoe UI Light" panose="020B0502040204020203" pitchFamily="34" charset="0"/>
                <a:cs typeface="Segoe UI Light" panose="020B0502040204020203" pitchFamily="34" charset="0"/>
              </a:rPr>
              <a:t>workingset</a:t>
            </a:r>
            <a:r>
              <a:rPr lang="en-AU" sz="2000" dirty="0" smtClean="0">
                <a:solidFill>
                  <a:schemeClr val="bg1"/>
                </a:solidFill>
                <a:latin typeface="Segoe UI Light" panose="020B0502040204020203" pitchFamily="34" charset="0"/>
                <a:cs typeface="Segoe UI Light" panose="020B0502040204020203" pitchFamily="34" charset="0"/>
              </a:rPr>
              <a:t> column lost</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3811993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Wrap</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126</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373866583"/>
              </p:ext>
            </p:extLst>
          </p:nvPr>
        </p:nvGraphicFramePr>
        <p:xfrm>
          <a:off x="2542784" y="692696"/>
          <a:ext cx="9206630" cy="5303520"/>
        </p:xfrm>
        <a:graphic>
          <a:graphicData uri="http://schemas.openxmlformats.org/drawingml/2006/table">
            <a:tbl>
              <a:tblPr firstRow="1" bandRow="1"/>
              <a:tblGrid>
                <a:gridCol w="9206630">
                  <a:extLst>
                    <a:ext uri="{9D8B030D-6E8A-4147-A177-3AD203B41FA5}">
                      <a16:colId xmlns:a16="http://schemas.microsoft.com/office/drawing/2014/main" val="3898737177"/>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a:t>
                      </a:r>
                      <a:r>
                        <a:rPr lang="en-US" sz="1800" dirty="0" smtClean="0"/>
                        <a:t> </a:t>
                      </a:r>
                      <a:r>
                        <a:rPr lang="en-US" sz="1800" dirty="0" smtClean="0">
                          <a:solidFill>
                            <a:srgbClr val="E0FFFF"/>
                          </a:solidFill>
                          <a:latin typeface="Lucida Console" panose="020B0609040504020204" pitchFamily="49" charset="0"/>
                        </a:rPr>
                        <a:t>Get-Process</a:t>
                      </a:r>
                      <a:r>
                        <a:rPr lang="en-US" sz="1800" dirty="0" smtClean="0">
                          <a:solidFill>
                            <a:srgbClr val="F5F5F5"/>
                          </a:solidFill>
                          <a:latin typeface="Lucida Console" panose="020B0609040504020204" pitchFamily="49" charset="0"/>
                        </a:rPr>
                        <a:t> </a:t>
                      </a:r>
                      <a:r>
                        <a:rPr lang="en-US" sz="1800" dirty="0" smtClean="0">
                          <a:solidFill>
                            <a:srgbClr val="D3D3D3"/>
                          </a:solidFill>
                          <a:latin typeface="Lucida Console" panose="020B0609040504020204" pitchFamily="49" charset="0"/>
                        </a:rPr>
                        <a:t>|</a:t>
                      </a:r>
                      <a:r>
                        <a:rPr lang="en-US" sz="1800" dirty="0" smtClean="0">
                          <a:solidFill>
                            <a:srgbClr val="F5F5F5"/>
                          </a:solidFill>
                          <a:latin typeface="Lucida Console" panose="020B0609040504020204" pitchFamily="49" charset="0"/>
                        </a:rPr>
                        <a:t> </a:t>
                      </a:r>
                    </a:p>
                    <a:p>
                      <a:r>
                        <a:rPr lang="en-US" sz="1800" dirty="0" smtClean="0">
                          <a:solidFill>
                            <a:srgbClr val="E0FFFF"/>
                          </a:solidFill>
                          <a:latin typeface="Lucida Console" panose="020B0609040504020204" pitchFamily="49" charset="0"/>
                        </a:rPr>
                        <a:t>Format-Table</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-Property</a:t>
                      </a:r>
                      <a:r>
                        <a:rPr lang="en-US" sz="1800" dirty="0" smtClean="0">
                          <a:solidFill>
                            <a:srgbClr val="F5F5F5"/>
                          </a:solidFill>
                          <a:latin typeface="Lucida Console" panose="020B0609040504020204" pitchFamily="49" charset="0"/>
                        </a:rPr>
                        <a:t> </a:t>
                      </a:r>
                      <a:r>
                        <a:rPr lang="en-US" sz="1800" dirty="0" err="1" smtClean="0">
                          <a:solidFill>
                            <a:srgbClr val="EE82EE"/>
                          </a:solidFill>
                          <a:latin typeface="Lucida Console" panose="020B0609040504020204" pitchFamily="49" charset="0"/>
                        </a:rPr>
                        <a:t>Name</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Path</a:t>
                      </a:r>
                      <a:r>
                        <a:rPr lang="en-US" sz="1800" dirty="0" err="1" smtClean="0">
                          <a:solidFill>
                            <a:srgbClr val="D3D3D3"/>
                          </a:solidFill>
                          <a:latin typeface="Lucida Console" panose="020B0609040504020204" pitchFamily="49" charset="0"/>
                        </a:rPr>
                        <a:t>,</a:t>
                      </a:r>
                      <a:r>
                        <a:rPr lang="en-US" sz="1800" dirty="0" err="1" smtClean="0">
                          <a:solidFill>
                            <a:srgbClr val="EE82EE"/>
                          </a:solidFill>
                          <a:latin typeface="Lucida Console" panose="020B0609040504020204" pitchFamily="49" charset="0"/>
                        </a:rPr>
                        <a:t>WorkingSet</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a:t>
                      </a:r>
                      <a:r>
                        <a:rPr lang="en-US" sz="1800" dirty="0" err="1" smtClean="0">
                          <a:solidFill>
                            <a:srgbClr val="FFE4B5"/>
                          </a:solidFill>
                          <a:latin typeface="Lucida Console" panose="020B0609040504020204" pitchFamily="49" charset="0"/>
                        </a:rPr>
                        <a:t>AutoSize</a:t>
                      </a:r>
                      <a:r>
                        <a:rPr lang="en-US" sz="1800" dirty="0" smtClean="0">
                          <a:solidFill>
                            <a:srgbClr val="FFE4B5"/>
                          </a:solidFill>
                          <a:latin typeface="Lucida Console" panose="020B0609040504020204" pitchFamily="49" charset="0"/>
                        </a:rPr>
                        <a:t> –Wrap</a:t>
                      </a:r>
                    </a:p>
                    <a:p>
                      <a:endParaRPr lang="en-US" sz="1800" dirty="0" smtClean="0">
                        <a:solidFill>
                          <a:schemeClr val="tx1"/>
                        </a:solidFill>
                        <a:latin typeface="Lucida Console" panose="020B0609040504020204" pitchFamily="49" charset="0"/>
                      </a:endParaRPr>
                    </a:p>
                    <a:p>
                      <a:endParaRPr lang="en-US" sz="1800" dirty="0" smtClean="0">
                        <a:solidFill>
                          <a:schemeClr val="tx1"/>
                        </a:solidFill>
                        <a:latin typeface="Lucida Console" panose="020B0609040504020204" pitchFamily="49" charset="0"/>
                      </a:endParaRPr>
                    </a:p>
                    <a:p>
                      <a:r>
                        <a:rPr lang="en-US" sz="1800" dirty="0" smtClean="0">
                          <a:solidFill>
                            <a:schemeClr val="tx1"/>
                          </a:solidFill>
                          <a:latin typeface="Lucida Console" panose="020B0609040504020204" pitchFamily="49" charset="0"/>
                        </a:rPr>
                        <a:t>Name          Path</a:t>
                      </a:r>
                    </a:p>
                    <a:p>
                      <a:r>
                        <a:rPr lang="en-US" sz="1800" dirty="0" smtClean="0">
                          <a:solidFill>
                            <a:schemeClr val="tx1"/>
                          </a:solidFill>
                          <a:latin typeface="Lucida Console" panose="020B0609040504020204" pitchFamily="49" charset="0"/>
                        </a:rPr>
                        <a:t>----          ----</a:t>
                      </a:r>
                    </a:p>
                    <a:p>
                      <a:r>
                        <a:rPr lang="en-US" sz="1800" dirty="0" err="1" smtClean="0">
                          <a:solidFill>
                            <a:schemeClr val="tx1"/>
                          </a:solidFill>
                          <a:latin typeface="Lucida Console" panose="020B0609040504020204" pitchFamily="49" charset="0"/>
                        </a:rPr>
                        <a:t>armsvc</a:t>
                      </a:r>
                      <a:endParaRPr lang="en-US" sz="1800" dirty="0" smtClean="0">
                        <a:solidFill>
                          <a:schemeClr val="tx1"/>
                        </a:solidFill>
                        <a:latin typeface="Lucida Console" panose="020B0609040504020204" pitchFamily="49" charset="0"/>
                      </a:endParaRPr>
                    </a:p>
                    <a:p>
                      <a:r>
                        <a:rPr lang="en-US" sz="1800" dirty="0" err="1" smtClean="0">
                          <a:solidFill>
                            <a:schemeClr val="tx1"/>
                          </a:solidFill>
                          <a:latin typeface="Lucida Console" panose="020B0609040504020204" pitchFamily="49" charset="0"/>
                        </a:rPr>
                        <a:t>atieclxx</a:t>
                      </a:r>
                      <a:endParaRPr lang="en-US" sz="1800" dirty="0" smtClean="0">
                        <a:solidFill>
                          <a:schemeClr val="tx1"/>
                        </a:solidFill>
                        <a:latin typeface="Lucida Console" panose="020B0609040504020204" pitchFamily="49" charset="0"/>
                      </a:endParaRPr>
                    </a:p>
                    <a:p>
                      <a:r>
                        <a:rPr lang="en-US" sz="1800" dirty="0" err="1" smtClean="0">
                          <a:solidFill>
                            <a:schemeClr val="tx1"/>
                          </a:solidFill>
                          <a:latin typeface="Lucida Console" panose="020B0609040504020204" pitchFamily="49" charset="0"/>
                        </a:rPr>
                        <a:t>atiesrxx</a:t>
                      </a:r>
                      <a:endParaRPr lang="en-US" sz="1800" dirty="0" smtClean="0">
                        <a:solidFill>
                          <a:schemeClr val="tx1"/>
                        </a:solidFill>
                        <a:latin typeface="Lucida Console" panose="020B0609040504020204" pitchFamily="49" charset="0"/>
                      </a:endParaRPr>
                    </a:p>
                    <a:p>
                      <a:r>
                        <a:rPr lang="en-US" sz="1800" dirty="0" err="1" smtClean="0">
                          <a:solidFill>
                            <a:schemeClr val="tx1"/>
                          </a:solidFill>
                          <a:latin typeface="Lucida Console" panose="020B0609040504020204" pitchFamily="49" charset="0"/>
                        </a:rPr>
                        <a:t>BDAppHost</a:t>
                      </a:r>
                      <a:r>
                        <a:rPr lang="en-US" sz="1800" dirty="0" smtClean="0">
                          <a:solidFill>
                            <a:schemeClr val="tx1"/>
                          </a:solidFill>
                          <a:latin typeface="Lucida Console" panose="020B0609040504020204" pitchFamily="49" charset="0"/>
                        </a:rPr>
                        <a:t>     C:\Program Files (x86)\Microsoft\</a:t>
                      </a:r>
                      <a:r>
                        <a:rPr lang="en-US" sz="1800" dirty="0" err="1" smtClean="0">
                          <a:solidFill>
                            <a:schemeClr val="tx1"/>
                          </a:solidFill>
                          <a:latin typeface="Lucida Console" panose="020B0609040504020204" pitchFamily="49" charset="0"/>
                        </a:rPr>
                        <a:t>BingDes</a:t>
                      </a:r>
                      <a:endParaRPr lang="en-US" sz="1800" dirty="0" smtClean="0">
                        <a:solidFill>
                          <a:schemeClr val="tx1"/>
                        </a:solidFill>
                        <a:latin typeface="Lucida Console" panose="020B0609040504020204" pitchFamily="49" charset="0"/>
                      </a:endParaRPr>
                    </a:p>
                    <a:p>
                      <a:r>
                        <a:rPr lang="en-US" sz="1800" dirty="0" smtClean="0">
                          <a:solidFill>
                            <a:schemeClr val="tx1"/>
                          </a:solidFill>
                          <a:latin typeface="Lucida Console" panose="020B0609040504020204" pitchFamily="49" charset="0"/>
                        </a:rPr>
                        <a:t>              </a:t>
                      </a:r>
                      <a:r>
                        <a:rPr lang="en-US" sz="1800" dirty="0" err="1" smtClean="0">
                          <a:solidFill>
                            <a:schemeClr val="tx1"/>
                          </a:solidFill>
                          <a:latin typeface="Lucida Console" panose="020B0609040504020204" pitchFamily="49" charset="0"/>
                        </a:rPr>
                        <a:t>ktop</a:t>
                      </a:r>
                      <a:r>
                        <a:rPr lang="en-US" sz="1800" dirty="0" smtClean="0">
                          <a:solidFill>
                            <a:schemeClr val="tx1"/>
                          </a:solidFill>
                          <a:latin typeface="Lucida Console" panose="020B0609040504020204" pitchFamily="49" charset="0"/>
                        </a:rPr>
                        <a:t>\BDAppHost.exe</a:t>
                      </a:r>
                    </a:p>
                    <a:p>
                      <a:r>
                        <a:rPr lang="en-US" sz="1800" dirty="0" err="1" smtClean="0">
                          <a:solidFill>
                            <a:schemeClr val="tx1"/>
                          </a:solidFill>
                          <a:latin typeface="Lucida Console" panose="020B0609040504020204" pitchFamily="49" charset="0"/>
                        </a:rPr>
                        <a:t>BDExtHost</a:t>
                      </a:r>
                      <a:r>
                        <a:rPr lang="en-US" sz="1800" dirty="0" smtClean="0">
                          <a:solidFill>
                            <a:schemeClr val="tx1"/>
                          </a:solidFill>
                          <a:latin typeface="Lucida Console" panose="020B0609040504020204" pitchFamily="49" charset="0"/>
                        </a:rPr>
                        <a:t>     C:\Program Files (x86)\Microsoft\</a:t>
                      </a:r>
                      <a:r>
                        <a:rPr lang="en-US" sz="1800" dirty="0" err="1" smtClean="0">
                          <a:solidFill>
                            <a:schemeClr val="tx1"/>
                          </a:solidFill>
                          <a:latin typeface="Lucida Console" panose="020B0609040504020204" pitchFamily="49" charset="0"/>
                        </a:rPr>
                        <a:t>BingDes</a:t>
                      </a:r>
                      <a:endParaRPr lang="en-US" sz="1800" dirty="0" smtClean="0">
                        <a:solidFill>
                          <a:schemeClr val="tx1"/>
                        </a:solidFill>
                        <a:latin typeface="Lucida Console" panose="020B0609040504020204" pitchFamily="49" charset="0"/>
                      </a:endParaRPr>
                    </a:p>
                    <a:p>
                      <a:r>
                        <a:rPr lang="en-US" sz="1800" dirty="0" smtClean="0">
                          <a:solidFill>
                            <a:schemeClr val="tx1"/>
                          </a:solidFill>
                          <a:latin typeface="Lucida Console" panose="020B0609040504020204" pitchFamily="49" charset="0"/>
                        </a:rPr>
                        <a:t>              </a:t>
                      </a:r>
                      <a:r>
                        <a:rPr lang="en-US" sz="1800" dirty="0" err="1" smtClean="0">
                          <a:solidFill>
                            <a:schemeClr val="tx1"/>
                          </a:solidFill>
                          <a:latin typeface="Lucida Console" panose="020B0609040504020204" pitchFamily="49" charset="0"/>
                        </a:rPr>
                        <a:t>ktop</a:t>
                      </a:r>
                      <a:r>
                        <a:rPr lang="en-US" sz="1800" dirty="0" smtClean="0">
                          <a:solidFill>
                            <a:schemeClr val="tx1"/>
                          </a:solidFill>
                          <a:latin typeface="Lucida Console" panose="020B0609040504020204" pitchFamily="49" charset="0"/>
                        </a:rPr>
                        <a:t>\BDExtHost.exe</a:t>
                      </a:r>
                    </a:p>
                    <a:p>
                      <a:r>
                        <a:rPr lang="en-US" sz="1800" dirty="0" err="1" smtClean="0">
                          <a:solidFill>
                            <a:schemeClr val="tx1"/>
                          </a:solidFill>
                          <a:latin typeface="Lucida Console" panose="020B0609040504020204" pitchFamily="49" charset="0"/>
                        </a:rPr>
                        <a:t>BDRuntimeHost</a:t>
                      </a:r>
                      <a:r>
                        <a:rPr lang="en-US" sz="1800" dirty="0" smtClean="0">
                          <a:solidFill>
                            <a:schemeClr val="tx1"/>
                          </a:solidFill>
                          <a:latin typeface="Lucida Console" panose="020B0609040504020204" pitchFamily="49" charset="0"/>
                        </a:rPr>
                        <a:t> C:\Program Files (x86)\Microsoft\</a:t>
                      </a:r>
                      <a:r>
                        <a:rPr lang="en-US" sz="1800" dirty="0" err="1" smtClean="0">
                          <a:solidFill>
                            <a:schemeClr val="tx1"/>
                          </a:solidFill>
                          <a:latin typeface="Lucida Console" panose="020B0609040504020204" pitchFamily="49" charset="0"/>
                        </a:rPr>
                        <a:t>BingDes</a:t>
                      </a:r>
                      <a:endParaRPr lang="en-US" sz="1800" dirty="0" smtClean="0">
                        <a:solidFill>
                          <a:schemeClr val="tx1"/>
                        </a:solidFill>
                        <a:latin typeface="Lucida Console" panose="020B0609040504020204" pitchFamily="49" charset="0"/>
                      </a:endParaRPr>
                    </a:p>
                    <a:p>
                      <a:r>
                        <a:rPr lang="en-US" sz="1800" dirty="0" smtClean="0">
                          <a:solidFill>
                            <a:schemeClr val="tx1"/>
                          </a:solidFill>
                          <a:latin typeface="Lucida Console" panose="020B0609040504020204" pitchFamily="49" charset="0"/>
                        </a:rPr>
                        <a:t>              </a:t>
                      </a:r>
                      <a:r>
                        <a:rPr lang="en-US" sz="1800" dirty="0" err="1" smtClean="0">
                          <a:solidFill>
                            <a:schemeClr val="tx1"/>
                          </a:solidFill>
                          <a:latin typeface="Lucida Console" panose="020B0609040504020204" pitchFamily="49" charset="0"/>
                        </a:rPr>
                        <a:t>ktop</a:t>
                      </a:r>
                      <a:r>
                        <a:rPr lang="en-US" sz="1800" dirty="0" smtClean="0">
                          <a:solidFill>
                            <a:schemeClr val="tx1"/>
                          </a:solidFill>
                          <a:latin typeface="Lucida Console" panose="020B0609040504020204" pitchFamily="49" charset="0"/>
                        </a:rPr>
                        <a:t>\BDRuntimeHost.exe</a:t>
                      </a:r>
                    </a:p>
                    <a:p>
                      <a:r>
                        <a:rPr lang="en-US" sz="1800" dirty="0" err="1" smtClean="0">
                          <a:solidFill>
                            <a:schemeClr val="tx1"/>
                          </a:solidFill>
                          <a:latin typeface="Lucida Console" panose="020B0609040504020204" pitchFamily="49" charset="0"/>
                        </a:rPr>
                        <a:t>BingDesktop</a:t>
                      </a:r>
                      <a:r>
                        <a:rPr lang="en-US" sz="1800" dirty="0" smtClean="0">
                          <a:solidFill>
                            <a:schemeClr val="tx1"/>
                          </a:solidFill>
                          <a:latin typeface="Lucida Console" panose="020B0609040504020204" pitchFamily="49" charset="0"/>
                        </a:rPr>
                        <a:t>   C:\Program Files (x86)\Microsoft\</a:t>
                      </a:r>
                      <a:r>
                        <a:rPr lang="en-US" sz="1800" dirty="0" err="1" smtClean="0">
                          <a:solidFill>
                            <a:schemeClr val="tx1"/>
                          </a:solidFill>
                          <a:latin typeface="Lucida Console" panose="020B0609040504020204" pitchFamily="49" charset="0"/>
                        </a:rPr>
                        <a:t>BingDes</a:t>
                      </a:r>
                      <a:endParaRPr lang="en-US" sz="1800" dirty="0" smtClean="0">
                        <a:solidFill>
                          <a:schemeClr val="tx1"/>
                        </a:solidFill>
                        <a:latin typeface="Lucida Console" panose="020B0609040504020204" pitchFamily="49" charset="0"/>
                      </a:endParaRPr>
                    </a:p>
                    <a:p>
                      <a:r>
                        <a:rPr lang="en-US" sz="1800" dirty="0" smtClean="0">
                          <a:solidFill>
                            <a:schemeClr val="tx1"/>
                          </a:solidFill>
                          <a:latin typeface="Lucida Console" panose="020B0609040504020204" pitchFamily="49" charset="0"/>
                        </a:rPr>
                        <a:t>              </a:t>
                      </a:r>
                      <a:r>
                        <a:rPr lang="en-US" sz="1800" dirty="0" err="1" smtClean="0">
                          <a:solidFill>
                            <a:schemeClr val="tx1"/>
                          </a:solidFill>
                          <a:latin typeface="Lucida Console" panose="020B0609040504020204" pitchFamily="49" charset="0"/>
                        </a:rPr>
                        <a:t>ktop</a:t>
                      </a:r>
                      <a:r>
                        <a:rPr lang="en-US" sz="1800" dirty="0" smtClean="0">
                          <a:solidFill>
                            <a:schemeClr val="tx1"/>
                          </a:solidFill>
                          <a:latin typeface="Lucida Console" panose="020B0609040504020204" pitchFamily="49" charset="0"/>
                        </a:rPr>
                        <a:t>\BingDesktop.exe</a:t>
                      </a:r>
                    </a:p>
                    <a:p>
                      <a:r>
                        <a:rPr lang="en-US" sz="1800" dirty="0" smtClean="0">
                          <a:solidFill>
                            <a:schemeClr val="tx1"/>
                          </a:solidFill>
                          <a:latin typeface="Lucida Console" panose="020B0609040504020204" pitchFamily="49" charset="0"/>
                        </a:rPr>
                        <a:t>CCC           C:\Program Files (x86)\ATI</a:t>
                      </a:r>
                    </a:p>
                    <a:p>
                      <a:r>
                        <a:rPr lang="en-US" sz="1800" dirty="0" smtClean="0">
                          <a:solidFill>
                            <a:schemeClr val="tx1"/>
                          </a:solidFill>
                          <a:latin typeface="Lucida Console" panose="020B0609040504020204" pitchFamily="49" charset="0"/>
                        </a:rPr>
                        <a:t>              Technologies\ATI.ACE\Core-Static\CCC.exe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044148496"/>
                  </a:ext>
                </a:extLst>
              </a:tr>
            </a:tbl>
          </a:graphicData>
        </a:graphic>
      </p:graphicFrame>
      <p:sp>
        <p:nvSpPr>
          <p:cNvPr id="2" name="Rectangular Callout 1"/>
          <p:cNvSpPr/>
          <p:nvPr/>
        </p:nvSpPr>
        <p:spPr>
          <a:xfrm>
            <a:off x="8060045" y="1532568"/>
            <a:ext cx="3024722" cy="890060"/>
          </a:xfrm>
          <a:prstGeom prst="wedgeRectCallout">
            <a:avLst>
              <a:gd name="adj1" fmla="val -28194"/>
              <a:gd name="adj2" fmla="val 130615"/>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smtClean="0">
                <a:solidFill>
                  <a:schemeClr val="bg1"/>
                </a:solidFill>
                <a:latin typeface="Segoe UI Light" panose="020B0502040204020203" pitchFamily="34" charset="0"/>
                <a:cs typeface="Segoe UI Light" panose="020B0502040204020203" pitchFamily="34" charset="0"/>
              </a:rPr>
              <a:t>Path property is line wrapped, </a:t>
            </a:r>
            <a:r>
              <a:rPr lang="en-AU" sz="2000" dirty="0" err="1" smtClean="0">
                <a:solidFill>
                  <a:schemeClr val="bg1"/>
                </a:solidFill>
                <a:latin typeface="Segoe UI Light" panose="020B0502040204020203" pitchFamily="34" charset="0"/>
                <a:cs typeface="Segoe UI Light" panose="020B0502040204020203" pitchFamily="34" charset="0"/>
              </a:rPr>
              <a:t>workingset</a:t>
            </a:r>
            <a:r>
              <a:rPr lang="en-AU" sz="2000" dirty="0" smtClean="0">
                <a:solidFill>
                  <a:schemeClr val="bg1"/>
                </a:solidFill>
                <a:latin typeface="Segoe UI Light" panose="020B0502040204020203" pitchFamily="34" charset="0"/>
                <a:cs typeface="Segoe UI Light" panose="020B0502040204020203" pitchFamily="34" charset="0"/>
              </a:rPr>
              <a:t> still lost in this case</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6206248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Format-Table with Grouping</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83217713"/>
              </p:ext>
            </p:extLst>
          </p:nvPr>
        </p:nvGraphicFramePr>
        <p:xfrm>
          <a:off x="2351584" y="703344"/>
          <a:ext cx="9649072" cy="5394960"/>
        </p:xfrm>
        <a:graphic>
          <a:graphicData uri="http://schemas.openxmlformats.org/drawingml/2006/table">
            <a:tbl>
              <a:tblPr firstRow="1" firstCol="1" bandRow="1"/>
              <a:tblGrid>
                <a:gridCol w="9649072">
                  <a:extLst>
                    <a:ext uri="{9D8B030D-6E8A-4147-A177-3AD203B41FA5}">
                      <a16:colId xmlns:a16="http://schemas.microsoft.com/office/drawing/2014/main" val="44941374"/>
                    </a:ext>
                  </a:extLst>
                </a:gridCol>
              </a:tblGrid>
              <a:tr h="1451052">
                <a:tc>
                  <a:txBody>
                    <a:bodyPr/>
                    <a:lstStyle/>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PS C:\&gt; </a:t>
                      </a:r>
                      <a:r>
                        <a:rPr lang="en-AU" sz="2000" dirty="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Get-Process</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p>
                    <a:p>
                      <a:pPr>
                        <a:lnSpc>
                          <a:spcPct val="107000"/>
                        </a:lnSpc>
                        <a:spcAft>
                          <a:spcPts val="0"/>
                        </a:spcAft>
                      </a:pP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Sort-Object</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-Property</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BasePriority</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a:solidFill>
                            <a:srgbClr val="D3D3D3"/>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endParaRPr>
                    </a:p>
                    <a:p>
                      <a:pPr>
                        <a:lnSpc>
                          <a:spcPct val="107000"/>
                        </a:lnSpc>
                        <a:spcAft>
                          <a:spcPts val="0"/>
                        </a:spcAft>
                      </a:pPr>
                      <a:r>
                        <a:rPr lang="en-AU" sz="2000" dirty="0" smtClean="0">
                          <a:solidFill>
                            <a:srgbClr val="E0FFFF"/>
                          </a:solidFill>
                          <a:effectLst/>
                          <a:latin typeface="Lucida Console" panose="020B0609040504020204" pitchFamily="49" charset="0"/>
                          <a:ea typeface="Calibri" panose="020F0502020204030204" pitchFamily="34" charset="0"/>
                          <a:cs typeface="Lucida Console" panose="020B0609040504020204" pitchFamily="49" charset="0"/>
                        </a:rPr>
                        <a:t>Format-Table</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smtClean="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err="1">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GroupBy</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a:solidFill>
                            <a:srgbClr val="EE82EE"/>
                          </a:solidFill>
                          <a:effectLst/>
                          <a:latin typeface="Lucida Console" panose="020B0609040504020204" pitchFamily="49" charset="0"/>
                          <a:ea typeface="Calibri" panose="020F0502020204030204" pitchFamily="34" charset="0"/>
                          <a:cs typeface="Lucida Console" panose="020B0609040504020204" pitchFamily="49" charset="0"/>
                        </a:rPr>
                        <a:t>BasePriority</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-Wrap</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a:t>
                      </a:r>
                      <a:r>
                        <a:rPr lang="en-AU" sz="2000" dirty="0" err="1">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AutoSize</a:t>
                      </a:r>
                      <a:r>
                        <a:rPr lang="en-AU" sz="2000" dirty="0">
                          <a:solidFill>
                            <a:srgbClr val="FFE4B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r>
                        <a:rPr lang="en-AU" sz="2000" dirty="0" err="1">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BasePriority</a:t>
                      </a: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0</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Handles NPM(K) PM(K) WS(K) VM(M) CPU(s) Id </a:t>
                      </a:r>
                      <a:r>
                        <a:rPr lang="en-AU" sz="2000" dirty="0" err="1">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ProcessName</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 ----- ----- ----- ------ -- -----------</a:t>
                      </a:r>
                      <a:endParaRPr lang="en-AU"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AU" sz="2000" dirty="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      0      0     0    24     0         0 </a:t>
                      </a: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Idle</a:t>
                      </a:r>
                    </a:p>
                    <a:p>
                      <a:pPr>
                        <a:lnSpc>
                          <a:spcPct val="107000"/>
                        </a:lnSpc>
                        <a:spcAft>
                          <a:spcPts val="0"/>
                        </a:spcAft>
                      </a:pPr>
                      <a:r>
                        <a:rPr lang="en-AU" sz="2000" dirty="0" smtClean="0">
                          <a:solidFill>
                            <a:srgbClr val="F5F5F5"/>
                          </a:solidFill>
                          <a:effectLst/>
                          <a:latin typeface="Lucida Console" panose="020B0609040504020204" pitchFamily="49" charset="0"/>
                          <a:ea typeface="Calibri" panose="020F0502020204030204" pitchFamily="34" charset="0"/>
                          <a:cs typeface="Lucida Console" panose="020B0609040504020204" pitchFamily="49" charset="0"/>
                        </a:rPr>
                        <a:t>...</a:t>
                      </a: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Security</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Group-Object</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EntryType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Format-Table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AutoSize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-Wrap </a:t>
                      </a:r>
                    </a:p>
                    <a:p>
                      <a:endParaRPr lang="en-AU" sz="2000" dirty="0" smtClean="0">
                        <a:solidFill>
                          <a:srgbClr val="FFE4B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Count  Name         Group</a:t>
                      </a:r>
                    </a:p>
                    <a:p>
                      <a:r>
                        <a:rPr lang="en-AU" sz="2000" dirty="0" smtClean="0">
                          <a:solidFill>
                            <a:srgbClr val="F5F5F5"/>
                          </a:solidFill>
                          <a:latin typeface="Lucida Console" panose="020B0609040504020204" pitchFamily="49" charset="0"/>
                        </a:rPr>
                        <a:t>-----  ----         -----</a:t>
                      </a:r>
                    </a:p>
                    <a:p>
                      <a:r>
                        <a:rPr lang="en-AU" sz="2000" dirty="0" smtClean="0">
                          <a:solidFill>
                            <a:srgbClr val="F5F5F5"/>
                          </a:solidFill>
                          <a:latin typeface="Lucida Console" panose="020B0609040504020204" pitchFamily="49" charset="0"/>
                        </a:rPr>
                        <a:t>181027 </a:t>
                      </a:r>
                      <a:r>
                        <a:rPr lang="en-AU" sz="2000" dirty="0" err="1" smtClean="0">
                          <a:solidFill>
                            <a:srgbClr val="F5F5F5"/>
                          </a:solidFill>
                          <a:latin typeface="Lucida Console" panose="020B0609040504020204" pitchFamily="49" charset="0"/>
                        </a:rPr>
                        <a:t>SuccessAudit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System.Diagnostics.EventLogEntry</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25 </a:t>
                      </a:r>
                      <a:r>
                        <a:rPr lang="en-AU" sz="2000" dirty="0" err="1" smtClean="0">
                          <a:solidFill>
                            <a:srgbClr val="F5F5F5"/>
                          </a:solidFill>
                          <a:latin typeface="Lucida Console" panose="020B0609040504020204" pitchFamily="49" charset="0"/>
                        </a:rPr>
                        <a:t>FailureAudit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System.Diagnostics.EventLogEntry</a:t>
                      </a:r>
                      <a:r>
                        <a:rPr lang="en-AU" sz="2000" dirty="0" smtClean="0">
                          <a:solidFill>
                            <a:srgbClr val="F5F5F5"/>
                          </a:solidFill>
                          <a:latin typeface="Lucida Console" panose="020B0609040504020204" pitchFamily="49" charset="0"/>
                        </a:rPr>
                        <a:t>}</a:t>
                      </a:r>
                      <a:endParaRPr lang="en-AU" sz="2000" dirty="0">
                        <a:effectLst/>
                        <a:latin typeface="Lucida Console" panose="020B0609040504020204" pitchFamily="49" charset="0"/>
                        <a:ea typeface="Calibri" panose="020F0502020204030204" pitchFamily="34" charset="0"/>
                        <a:cs typeface="Times New Roman" panose="02020603050405020304" pitchFamily="18" charset="0"/>
                      </a:endParaRPr>
                    </a:p>
                  </a:txBody>
                  <a:tcPr marL="48437" marR="48437" marT="0" marB="0">
                    <a:lnL>
                      <a:noFill/>
                    </a:lnL>
                    <a:lnR>
                      <a:noFill/>
                    </a:lnR>
                    <a:lnT>
                      <a:noFill/>
                    </a:lnT>
                    <a:lnB>
                      <a:noFill/>
                    </a:lnB>
                    <a:solidFill>
                      <a:srgbClr val="012456"/>
                    </a:solidFill>
                  </a:tcPr>
                </a:tc>
                <a:extLst>
                  <a:ext uri="{0D108BD9-81ED-4DB2-BD59-A6C34878D82A}">
                    <a16:rowId xmlns:a16="http://schemas.microsoft.com/office/drawing/2014/main" val="2384150063"/>
                  </a:ext>
                </a:extLst>
              </a:tr>
            </a:tbl>
          </a:graphicData>
        </a:graphic>
      </p:graphicFrame>
      <p:sp>
        <p:nvSpPr>
          <p:cNvPr id="7" name="Rectangle 6"/>
          <p:cNvSpPr/>
          <p:nvPr/>
        </p:nvSpPr>
        <p:spPr>
          <a:xfrm>
            <a:off x="4256822" y="1052736"/>
            <a:ext cx="3384376" cy="2702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8" name="Rectangle 7"/>
          <p:cNvSpPr/>
          <p:nvPr/>
        </p:nvSpPr>
        <p:spPr>
          <a:xfrm>
            <a:off x="6168008" y="3947909"/>
            <a:ext cx="1584176" cy="36004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ular Callout 1"/>
          <p:cNvSpPr/>
          <p:nvPr/>
        </p:nvSpPr>
        <p:spPr>
          <a:xfrm>
            <a:off x="6785112" y="1791452"/>
            <a:ext cx="4374300" cy="821635"/>
          </a:xfrm>
          <a:prstGeom prst="wedgeRectCallout">
            <a:avLst>
              <a:gd name="adj1" fmla="val -83720"/>
              <a:gd name="adj2" fmla="val -3037"/>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bg1"/>
                </a:solidFill>
                <a:latin typeface="Segoe UI Light" panose="020B0502040204020203" pitchFamily="34" charset="0"/>
                <a:cs typeface="Segoe UI Light" panose="020B0502040204020203" pitchFamily="34" charset="0"/>
              </a:rPr>
              <a:t>Processes are grouped by </a:t>
            </a:r>
            <a:r>
              <a:rPr lang="en-AU" sz="2000" dirty="0" err="1" smtClean="0">
                <a:solidFill>
                  <a:schemeClr val="bg1"/>
                </a:solidFill>
                <a:latin typeface="Segoe UI Light" panose="020B0502040204020203" pitchFamily="34" charset="0"/>
                <a:cs typeface="Segoe UI Light" panose="020B0502040204020203" pitchFamily="34" charset="0"/>
              </a:rPr>
              <a:t>BasePriority</a:t>
            </a:r>
            <a:r>
              <a:rPr lang="en-AU" sz="2000" dirty="0" smtClean="0">
                <a:solidFill>
                  <a:schemeClr val="bg1"/>
                </a:solidFill>
                <a:latin typeface="Segoe UI Light" panose="020B0502040204020203" pitchFamily="34" charset="0"/>
                <a:cs typeface="Segoe UI Light" panose="020B0502040204020203" pitchFamily="34" charset="0"/>
              </a:rPr>
              <a:t> (need to sort by </a:t>
            </a:r>
            <a:r>
              <a:rPr lang="en-AU" sz="2000" dirty="0" err="1" smtClean="0">
                <a:solidFill>
                  <a:schemeClr val="bg1"/>
                </a:solidFill>
                <a:latin typeface="Segoe UI Light" panose="020B0502040204020203" pitchFamily="34" charset="0"/>
                <a:cs typeface="Segoe UI Light" panose="020B0502040204020203" pitchFamily="34" charset="0"/>
              </a:rPr>
              <a:t>groupby</a:t>
            </a:r>
            <a:r>
              <a:rPr lang="en-AU" sz="2000" dirty="0" smtClean="0">
                <a:solidFill>
                  <a:schemeClr val="bg1"/>
                </a:solidFill>
                <a:latin typeface="Segoe UI Light" panose="020B0502040204020203" pitchFamily="34" charset="0"/>
                <a:cs typeface="Segoe UI Light" panose="020B0502040204020203" pitchFamily="34" charset="0"/>
              </a:rPr>
              <a:t> prop first)</a:t>
            </a:r>
            <a:endParaRPr lang="en-AU" sz="2000" dirty="0">
              <a:solidFill>
                <a:schemeClr val="bg1"/>
              </a:solidFill>
              <a:latin typeface="Segoe UI Light" panose="020B0502040204020203" pitchFamily="34" charset="0"/>
              <a:cs typeface="Segoe UI Light" panose="020B0502040204020203" pitchFamily="34" charset="0"/>
            </a:endParaRPr>
          </a:p>
        </p:txBody>
      </p:sp>
      <p:sp>
        <p:nvSpPr>
          <p:cNvPr id="3" name="Rectangular Callout 2"/>
          <p:cNvSpPr/>
          <p:nvPr/>
        </p:nvSpPr>
        <p:spPr>
          <a:xfrm>
            <a:off x="812471" y="6098303"/>
            <a:ext cx="3270001" cy="657495"/>
          </a:xfrm>
          <a:prstGeom prst="wedgeRectCallout">
            <a:avLst>
              <a:gd name="adj1" fmla="val -2060"/>
              <a:gd name="adj2" fmla="val -108249"/>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err="1" smtClean="0">
                <a:solidFill>
                  <a:schemeClr val="bg1"/>
                </a:solidFill>
                <a:latin typeface="Segoe UI Light" panose="020B0502040204020203" pitchFamily="34" charset="0"/>
                <a:cs typeface="Segoe UI Light" panose="020B0502040204020203" pitchFamily="34" charset="0"/>
              </a:rPr>
              <a:t>Autosize</a:t>
            </a:r>
            <a:r>
              <a:rPr lang="en-AU" sz="2000" dirty="0" smtClean="0">
                <a:solidFill>
                  <a:schemeClr val="bg1"/>
                </a:solidFill>
                <a:latin typeface="Segoe UI Light" panose="020B0502040204020203" pitchFamily="34" charset="0"/>
                <a:cs typeface="Segoe UI Light" panose="020B0502040204020203" pitchFamily="34" charset="0"/>
              </a:rPr>
              <a:t> minimizes data truncation, wrap eliminates it</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71191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Format-Wide – Default 2 Columns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4030331488"/>
              </p:ext>
            </p:extLst>
          </p:nvPr>
        </p:nvGraphicFramePr>
        <p:xfrm>
          <a:off x="2423592" y="1146468"/>
          <a:ext cx="9589600" cy="3048000"/>
        </p:xfrm>
        <a:graphic>
          <a:graphicData uri="http://schemas.openxmlformats.org/drawingml/2006/table">
            <a:tbl>
              <a:tblPr firstRow="1" firstCol="1" bandRow="1"/>
              <a:tblGrid>
                <a:gridCol w="9589600">
                  <a:extLst>
                    <a:ext uri="{9D8B030D-6E8A-4147-A177-3AD203B41FA5}">
                      <a16:colId xmlns:a16="http://schemas.microsoft.com/office/drawing/2014/main" val="4066143257"/>
                    </a:ext>
                  </a:extLst>
                </a:gridCol>
              </a:tblGrid>
              <a:tr h="1140113">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Format-Wide</a:t>
                      </a:r>
                      <a:endParaRPr lang="en-US" sz="2000" dirty="0" smtClean="0">
                        <a:solidFill>
                          <a:schemeClr val="tx1"/>
                        </a:solidFill>
                        <a:latin typeface="Lucida Console" panose="020B0609040504020204" pitchFamily="49" charset="0"/>
                      </a:endParaRPr>
                    </a:p>
                    <a:p>
                      <a:endParaRPr lang="en-US" sz="2000" dirty="0" smtClean="0">
                        <a:solidFill>
                          <a:schemeClr val="tx1"/>
                        </a:solidFill>
                        <a:latin typeface="Lucida Console" panose="020B0609040504020204" pitchFamily="49" charset="0"/>
                      </a:endParaRPr>
                    </a:p>
                    <a:p>
                      <a:r>
                        <a:rPr lang="en-US" sz="2000" dirty="0" smtClean="0">
                          <a:solidFill>
                            <a:schemeClr val="tx1"/>
                          </a:solidFill>
                          <a:latin typeface="Lucida Console" panose="020B0609040504020204" pitchFamily="49" charset="0"/>
                        </a:rPr>
                        <a:t>    Directory: C:\</a:t>
                      </a:r>
                    </a:p>
                    <a:p>
                      <a:endParaRPr lang="en-US" sz="2000" dirty="0" smtClean="0">
                        <a:solidFill>
                          <a:schemeClr val="tx1"/>
                        </a:solidFill>
                        <a:latin typeface="Lucida Console" panose="020B0609040504020204" pitchFamily="49" charset="0"/>
                      </a:endParaRPr>
                    </a:p>
                    <a:p>
                      <a:r>
                        <a:rPr lang="en-US" sz="2000" dirty="0" smtClean="0">
                          <a:solidFill>
                            <a:schemeClr val="tx1"/>
                          </a:solidFill>
                          <a:latin typeface="Lucida Console" panose="020B0609040504020204" pitchFamily="49" charset="0"/>
                        </a:rPr>
                        <a:t>[</a:t>
                      </a:r>
                      <a:r>
                        <a:rPr lang="en-US" sz="2000" dirty="0" err="1" smtClean="0">
                          <a:solidFill>
                            <a:schemeClr val="tx1"/>
                          </a:solidFill>
                          <a:latin typeface="Lucida Console" panose="020B0609040504020204" pitchFamily="49" charset="0"/>
                        </a:rPr>
                        <a:t>PerfLogs</a:t>
                      </a:r>
                      <a:r>
                        <a:rPr lang="en-US" sz="2000" dirty="0" smtClean="0">
                          <a:solidFill>
                            <a:schemeClr val="tx1"/>
                          </a:solidFill>
                          <a:latin typeface="Lucida Console" panose="020B0609040504020204" pitchFamily="49" charset="0"/>
                        </a:rPr>
                        <a:t>]                    [Program Files]</a:t>
                      </a:r>
                    </a:p>
                    <a:p>
                      <a:r>
                        <a:rPr lang="en-US" sz="2000" dirty="0" smtClean="0">
                          <a:solidFill>
                            <a:schemeClr val="tx1"/>
                          </a:solidFill>
                          <a:latin typeface="Lucida Console" panose="020B0609040504020204" pitchFamily="49" charset="0"/>
                        </a:rPr>
                        <a:t>[Program Files (x86)]         [</a:t>
                      </a:r>
                      <a:r>
                        <a:rPr lang="en-US" sz="2000" dirty="0" err="1" smtClean="0">
                          <a:solidFill>
                            <a:schemeClr val="tx1"/>
                          </a:solidFill>
                          <a:latin typeface="Lucida Console" panose="020B0609040504020204" pitchFamily="49" charset="0"/>
                        </a:rPr>
                        <a:t>PShell</a:t>
                      </a:r>
                      <a:r>
                        <a:rPr lang="en-US" sz="2000" dirty="0" smtClean="0">
                          <a:solidFill>
                            <a:schemeClr val="tx1"/>
                          </a:solidFill>
                          <a:latin typeface="Lucida Console" panose="020B0609040504020204" pitchFamily="49" charset="0"/>
                        </a:rPr>
                        <a:t>]</a:t>
                      </a:r>
                    </a:p>
                    <a:p>
                      <a:r>
                        <a:rPr lang="en-US" sz="2000" dirty="0" smtClean="0">
                          <a:solidFill>
                            <a:schemeClr val="tx1"/>
                          </a:solidFill>
                          <a:latin typeface="Lucida Console" panose="020B0609040504020204" pitchFamily="49" charset="0"/>
                        </a:rPr>
                        <a:t>[Users]                       [Windows]</a:t>
                      </a:r>
                    </a:p>
                    <a:p>
                      <a:r>
                        <a:rPr lang="en-US" sz="2000" dirty="0" smtClean="0">
                          <a:solidFill>
                            <a:schemeClr val="tx1"/>
                          </a:solidFill>
                          <a:latin typeface="Lucida Console" panose="020B0609040504020204" pitchFamily="49" charset="0"/>
                        </a:rPr>
                        <a:t>[WPLUS_EULA]</a:t>
                      </a:r>
                    </a:p>
                    <a:p>
                      <a:endParaRPr lang="en-US" sz="2000" dirty="0" smtClean="0">
                        <a:solidFill>
                          <a:srgbClr val="FFE4C4"/>
                        </a:solidFill>
                        <a:latin typeface="Lucida Console" panose="020B0609040504020204" pitchFamily="49" charset="0"/>
                      </a:endParaRPr>
                    </a:p>
                    <a:p>
                      <a:endParaRPr lang="en-AU" sz="2000" dirty="0" smtClean="0">
                        <a:solidFill>
                          <a:srgbClr val="FFE4C4"/>
                        </a:solidFill>
                        <a:latin typeface="Lucida Console" panose="020B0609040504020204" pitchFamily="49" charset="0"/>
                      </a:endParaRPr>
                    </a:p>
                  </a:txBody>
                  <a:tcPr marL="48437" marR="48437" marT="0" marB="0">
                    <a:lnL>
                      <a:noFill/>
                    </a:lnL>
                    <a:lnR>
                      <a:noFill/>
                    </a:lnR>
                    <a:lnT>
                      <a:noFill/>
                    </a:lnT>
                    <a:lnB>
                      <a:noFill/>
                    </a:lnB>
                    <a:solidFill>
                      <a:srgbClr val="012456"/>
                    </a:solidFill>
                  </a:tcPr>
                </a:tc>
                <a:extLst>
                  <a:ext uri="{0D108BD9-81ED-4DB2-BD59-A6C34878D82A}">
                    <a16:rowId xmlns:a16="http://schemas.microsoft.com/office/drawing/2014/main" val="2795857305"/>
                  </a:ext>
                </a:extLst>
              </a:tr>
            </a:tbl>
          </a:graphicData>
        </a:graphic>
      </p:graphicFrame>
      <p:sp>
        <p:nvSpPr>
          <p:cNvPr id="2" name="Rectangular Callout 1"/>
          <p:cNvSpPr/>
          <p:nvPr/>
        </p:nvSpPr>
        <p:spPr>
          <a:xfrm>
            <a:off x="6135757" y="4121426"/>
            <a:ext cx="3061252" cy="954157"/>
          </a:xfrm>
          <a:prstGeom prst="wedgeRectCallout">
            <a:avLst>
              <a:gd name="adj1" fmla="val -33820"/>
              <a:gd name="adj2" fmla="val -137500"/>
            </a:avLst>
          </a:prstGeom>
          <a:solidFill>
            <a:schemeClr val="tx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bg1"/>
                </a:solidFill>
                <a:latin typeface="Segoe UI Light" panose="020B0502040204020203" pitchFamily="34" charset="0"/>
                <a:cs typeface="Segoe UI Light" panose="020B0502040204020203" pitchFamily="34" charset="0"/>
              </a:rPr>
              <a:t>Output displayed in 2 columns by default</a:t>
            </a:r>
          </a:p>
        </p:txBody>
      </p:sp>
    </p:spTree>
    <p:extLst>
      <p:ext uri="{BB962C8B-B14F-4D97-AF65-F5344CB8AC3E}">
        <p14:creationId xmlns:p14="http://schemas.microsoft.com/office/powerpoint/2010/main" val="17009433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Format-Wide – Explicit number of Columns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129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11429475"/>
              </p:ext>
            </p:extLst>
          </p:nvPr>
        </p:nvGraphicFramePr>
        <p:xfrm>
          <a:off x="2423592" y="1146468"/>
          <a:ext cx="9589600" cy="1828800"/>
        </p:xfrm>
        <a:graphic>
          <a:graphicData uri="http://schemas.openxmlformats.org/drawingml/2006/table">
            <a:tbl>
              <a:tblPr firstRow="1" firstCol="1" bandRow="1"/>
              <a:tblGrid>
                <a:gridCol w="9589600">
                  <a:extLst>
                    <a:ext uri="{9D8B030D-6E8A-4147-A177-3AD203B41FA5}">
                      <a16:colId xmlns:a16="http://schemas.microsoft.com/office/drawing/2014/main" val="3555909434"/>
                    </a:ext>
                  </a:extLst>
                </a:gridCol>
              </a:tblGrid>
              <a:tr h="1140113">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Format-Wide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-Column</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Directory: C:\</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[Intel]</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err="1" smtClean="0">
                          <a:solidFill>
                            <a:srgbClr val="F5F5F5"/>
                          </a:solidFill>
                          <a:latin typeface="Lucida Console" panose="020B0609040504020204" pitchFamily="49" charset="0"/>
                        </a:rPr>
                        <a:t>PerfLogs</a:t>
                      </a:r>
                      <a:r>
                        <a:rPr lang="en-AU" sz="2000" dirty="0" smtClean="0">
                          <a:solidFill>
                            <a:srgbClr val="F5F5F5"/>
                          </a:solidFill>
                          <a:latin typeface="Lucida Console" panose="020B0609040504020204" pitchFamily="49" charset="0"/>
                        </a:rPr>
                        <a:t>]      [Program Files]</a:t>
                      </a:r>
                    </a:p>
                    <a:p>
                      <a:r>
                        <a:rPr lang="en-AU" sz="2000" dirty="0" smtClean="0">
                          <a:solidFill>
                            <a:srgbClr val="F5F5F5"/>
                          </a:solidFill>
                          <a:latin typeface="Lucida Console" panose="020B0609040504020204" pitchFamily="49" charset="0"/>
                        </a:rPr>
                        <a:t>[Program Files (x86)]</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[Users]</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[Windows]</a:t>
                      </a:r>
                    </a:p>
                  </a:txBody>
                  <a:tcPr marL="48437" marR="48437" marT="0" marB="0">
                    <a:lnL>
                      <a:noFill/>
                    </a:lnL>
                    <a:lnR>
                      <a:noFill/>
                    </a:lnR>
                    <a:lnT>
                      <a:noFill/>
                    </a:lnT>
                    <a:lnB>
                      <a:noFill/>
                    </a:lnB>
                    <a:solidFill>
                      <a:srgbClr val="012456"/>
                    </a:solidFill>
                  </a:tcPr>
                </a:tc>
                <a:extLst>
                  <a:ext uri="{0D108BD9-81ED-4DB2-BD59-A6C34878D82A}">
                    <a16:rowId xmlns:a16="http://schemas.microsoft.com/office/drawing/2014/main" val="3734132452"/>
                  </a:ext>
                </a:extLst>
              </a:tr>
            </a:tbl>
          </a:graphicData>
        </a:graphic>
      </p:graphicFrame>
      <p:sp>
        <p:nvSpPr>
          <p:cNvPr id="10" name="Rectangle 9"/>
          <p:cNvSpPr/>
          <p:nvPr/>
        </p:nvSpPr>
        <p:spPr>
          <a:xfrm>
            <a:off x="7896200" y="1052736"/>
            <a:ext cx="1584176" cy="43204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Rectangular Callout 1"/>
          <p:cNvSpPr/>
          <p:nvPr/>
        </p:nvSpPr>
        <p:spPr>
          <a:xfrm>
            <a:off x="5698435" y="3429000"/>
            <a:ext cx="3220278" cy="1036983"/>
          </a:xfrm>
          <a:prstGeom prst="wedgeRectCallout">
            <a:avLst>
              <a:gd name="adj1" fmla="val -23714"/>
              <a:gd name="adj2" fmla="val -83187"/>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bg1"/>
                </a:solidFill>
                <a:latin typeface="Segoe UI Light" panose="020B0502040204020203" pitchFamily="34" charset="0"/>
                <a:cs typeface="Segoe UI Light" panose="020B0502040204020203" pitchFamily="34" charset="0"/>
              </a:rPr>
              <a:t>Output displayed in 3 columns</a:t>
            </a:r>
          </a:p>
        </p:txBody>
      </p:sp>
    </p:spTree>
    <p:extLst>
      <p:ext uri="{BB962C8B-B14F-4D97-AF65-F5344CB8AC3E}">
        <p14:creationId xmlns:p14="http://schemas.microsoft.com/office/powerpoint/2010/main" val="7823947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Introduction</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Shell</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PowerShell Introduction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a:t>
            </a:fld>
            <a:endParaRPr lang="en-US"/>
          </a:p>
        </p:txBody>
      </p:sp>
    </p:spTree>
    <p:extLst>
      <p:ext uri="{BB962C8B-B14F-4D97-AF65-F5344CB8AC3E}">
        <p14:creationId xmlns:p14="http://schemas.microsoft.com/office/powerpoint/2010/main" val="964680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207568"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Format-Wide – </a:t>
            </a:r>
            <a:r>
              <a:rPr lang="en-AU" dirty="0" err="1" smtClean="0">
                <a:latin typeface="Segoe UI Light" panose="020B0502040204020203" pitchFamily="34" charset="0"/>
                <a:cs typeface="Segoe UI Light" panose="020B0502040204020203" pitchFamily="34" charset="0"/>
              </a:rPr>
              <a:t>AutoSize</a:t>
            </a:r>
            <a:r>
              <a:rPr lang="en-AU" dirty="0" smtClean="0">
                <a:latin typeface="Segoe UI Light" panose="020B0502040204020203" pitchFamily="34" charset="0"/>
                <a:cs typeface="Segoe UI Light" panose="020B0502040204020203" pitchFamily="34" charset="0"/>
              </a:rPr>
              <a:t> maximizes columns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130</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1726606"/>
              </p:ext>
            </p:extLst>
          </p:nvPr>
        </p:nvGraphicFramePr>
        <p:xfrm>
          <a:off x="2423592" y="1146468"/>
          <a:ext cx="9589600" cy="3352800"/>
        </p:xfrm>
        <a:graphic>
          <a:graphicData uri="http://schemas.openxmlformats.org/drawingml/2006/table">
            <a:tbl>
              <a:tblPr firstRow="1" firstCol="1" bandRow="1"/>
              <a:tblGrid>
                <a:gridCol w="9589600">
                  <a:extLst>
                    <a:ext uri="{9D8B030D-6E8A-4147-A177-3AD203B41FA5}">
                      <a16:colId xmlns:a16="http://schemas.microsoft.com/office/drawing/2014/main" val="3327406808"/>
                    </a:ext>
                  </a:extLst>
                </a:gridCol>
              </a:tblGrid>
              <a:tr h="1140113">
                <a:tc>
                  <a:txBody>
                    <a:bodyPr/>
                    <a:lstStyle/>
                    <a:p>
                      <a:r>
                        <a:rPr lang="en-AU" sz="2000" dirty="0" smtClean="0">
                          <a:solidFill>
                            <a:srgbClr val="F5F5F5"/>
                          </a:solidFill>
                          <a:latin typeface="Lucida Console" panose="020B0609040504020204" pitchFamily="49" charset="0"/>
                        </a:rPr>
                        <a:t>PS C:\&gt; Get-Alias | Format-Wide </a:t>
                      </a:r>
                      <a:r>
                        <a:rPr lang="en-AU" sz="2000" dirty="0" smtClean="0">
                          <a:solidFill>
                            <a:srgbClr val="FFE4B5"/>
                          </a:solidFill>
                          <a:latin typeface="Lucida Console" panose="020B0609040504020204" pitchFamily="49" charset="0"/>
                          <a:ea typeface="+mn-ea"/>
                          <a:cs typeface="+mn-cs"/>
                        </a:rPr>
                        <a:t>-</a:t>
                      </a:r>
                      <a:r>
                        <a:rPr lang="en-AU" sz="2000" dirty="0" err="1" smtClean="0">
                          <a:solidFill>
                            <a:srgbClr val="FFE4B5"/>
                          </a:solidFill>
                          <a:latin typeface="Lucida Console" panose="020B0609040504020204" pitchFamily="49" charset="0"/>
                          <a:ea typeface="+mn-ea"/>
                          <a:cs typeface="+mn-cs"/>
                        </a:rPr>
                        <a:t>AutoSize</a:t>
                      </a:r>
                      <a:endParaRPr lang="en-AU" sz="2000" dirty="0" smtClean="0">
                        <a:solidFill>
                          <a:srgbClr val="FFE4B5"/>
                        </a:solidFill>
                        <a:latin typeface="Lucida Console" panose="020B0609040504020204" pitchFamily="49" charset="0"/>
                        <a:ea typeface="+mn-ea"/>
                        <a:cs typeface="+mn-cs"/>
                      </a:endParaRPr>
                    </a:p>
                    <a:p>
                      <a:endParaRPr lang="en-AU" sz="2000" dirty="0" smtClean="0">
                        <a:solidFill>
                          <a:srgbClr val="F5F5F5"/>
                        </a:solidFill>
                        <a:latin typeface="Lucida Console" panose="020B0609040504020204" pitchFamily="49" charset="0"/>
                      </a:endParaRP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ac       </a:t>
                      </a:r>
                      <a:r>
                        <a:rPr lang="en-AU" sz="2000" dirty="0" err="1" smtClean="0">
                          <a:solidFill>
                            <a:srgbClr val="F5F5F5"/>
                          </a:solidFill>
                          <a:latin typeface="Lucida Console" panose="020B0609040504020204" pitchFamily="49" charset="0"/>
                        </a:rPr>
                        <a:t>asnp</a:t>
                      </a:r>
                      <a:r>
                        <a:rPr lang="en-AU" sz="2000" dirty="0" smtClean="0">
                          <a:solidFill>
                            <a:srgbClr val="F5F5F5"/>
                          </a:solidFill>
                          <a:latin typeface="Lucida Console" panose="020B0609040504020204" pitchFamily="49" charset="0"/>
                        </a:rPr>
                        <a:t>     cat     cd      </a:t>
                      </a:r>
                      <a:r>
                        <a:rPr lang="en-AU" sz="2000" dirty="0" err="1" smtClean="0">
                          <a:solidFill>
                            <a:srgbClr val="F5F5F5"/>
                          </a:solidFill>
                          <a:latin typeface="Lucida Console" panose="020B0609040504020204" pitchFamily="49" charset="0"/>
                        </a:rPr>
                        <a:t>chdir</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clc</a:t>
                      </a:r>
                      <a:r>
                        <a:rPr lang="en-AU" sz="2000" dirty="0" smtClean="0">
                          <a:solidFill>
                            <a:srgbClr val="F5F5F5"/>
                          </a:solidFill>
                          <a:latin typeface="Lucida Console" panose="020B0609040504020204" pitchFamily="49" charset="0"/>
                        </a:rPr>
                        <a:t>      clear    </a:t>
                      </a:r>
                      <a:r>
                        <a:rPr lang="en-AU" sz="2000" dirty="0" err="1" smtClean="0">
                          <a:solidFill>
                            <a:srgbClr val="F5F5F5"/>
                          </a:solidFill>
                          <a:latin typeface="Lucida Console" panose="020B0609040504020204" pitchFamily="49" charset="0"/>
                        </a:rPr>
                        <a:t>clhy</a:t>
                      </a:r>
                      <a:r>
                        <a:rPr lang="en-AU" sz="2000" dirty="0" smtClean="0">
                          <a:solidFill>
                            <a:srgbClr val="F5F5F5"/>
                          </a:solidFill>
                          <a:latin typeface="Lucida Console" panose="020B0609040504020204" pitchFamily="49" charset="0"/>
                        </a:rPr>
                        <a:t>     cli      </a:t>
                      </a:r>
                      <a:r>
                        <a:rPr lang="en-AU" sz="2000" dirty="0" err="1" smtClean="0">
                          <a:solidFill>
                            <a:srgbClr val="F5F5F5"/>
                          </a:solidFill>
                          <a:latin typeface="Lucida Console" panose="020B0609040504020204" pitchFamily="49" charset="0"/>
                        </a:rPr>
                        <a:t>clp</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cls</a:t>
                      </a:r>
                      <a:r>
                        <a:rPr lang="en-AU" sz="2000" dirty="0" smtClean="0">
                          <a:solidFill>
                            <a:srgbClr val="F5F5F5"/>
                          </a:solidFill>
                          <a:latin typeface="Lucida Console" panose="020B0609040504020204" pitchFamily="49" charset="0"/>
                        </a:rPr>
                        <a:t>     clv</a:t>
                      </a:r>
                    </a:p>
                    <a:p>
                      <a:r>
                        <a:rPr lang="en-AU" sz="2000" dirty="0" err="1" smtClean="0">
                          <a:solidFill>
                            <a:srgbClr val="F5F5F5"/>
                          </a:solidFill>
                          <a:latin typeface="Lucida Console" panose="020B0609040504020204" pitchFamily="49" charset="0"/>
                        </a:rPr>
                        <a:t>cnsn</a:t>
                      </a:r>
                      <a:r>
                        <a:rPr lang="en-AU" sz="2000" dirty="0" smtClean="0">
                          <a:solidFill>
                            <a:srgbClr val="F5F5F5"/>
                          </a:solidFill>
                          <a:latin typeface="Lucida Console" panose="020B0609040504020204" pitchFamily="49" charset="0"/>
                        </a:rPr>
                        <a:t>     compare  copy     </a:t>
                      </a:r>
                      <a:r>
                        <a:rPr lang="en-AU" sz="2000" dirty="0" err="1" smtClean="0">
                          <a:solidFill>
                            <a:srgbClr val="F5F5F5"/>
                          </a:solidFill>
                          <a:latin typeface="Lucida Console" panose="020B0609040504020204" pitchFamily="49" charset="0"/>
                        </a:rPr>
                        <a:t>cp</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cpi</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cpp</a:t>
                      </a:r>
                      <a:r>
                        <a:rPr lang="en-AU" sz="2000" dirty="0" smtClean="0">
                          <a:solidFill>
                            <a:srgbClr val="F5F5F5"/>
                          </a:solidFill>
                          <a:latin typeface="Lucida Console" panose="020B0609040504020204" pitchFamily="49" charset="0"/>
                        </a:rPr>
                        <a:t>     curl</a:t>
                      </a:r>
                    </a:p>
                    <a:p>
                      <a:r>
                        <a:rPr lang="en-AU" sz="2000" dirty="0" err="1" smtClean="0">
                          <a:solidFill>
                            <a:srgbClr val="F5F5F5"/>
                          </a:solidFill>
                          <a:latin typeface="Lucida Console" panose="020B0609040504020204" pitchFamily="49" charset="0"/>
                        </a:rPr>
                        <a:t>cvpa</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dbp</a:t>
                      </a:r>
                      <a:r>
                        <a:rPr lang="en-AU" sz="2000" dirty="0" smtClean="0">
                          <a:solidFill>
                            <a:srgbClr val="F5F5F5"/>
                          </a:solidFill>
                          <a:latin typeface="Lucida Console" panose="020B0609040504020204" pitchFamily="49" charset="0"/>
                        </a:rPr>
                        <a:t>      del      diff     </a:t>
                      </a:r>
                      <a:r>
                        <a:rPr lang="en-AU" sz="2000" dirty="0" err="1" smtClean="0">
                          <a:solidFill>
                            <a:srgbClr val="F5F5F5"/>
                          </a:solidFill>
                          <a:latin typeface="Lucida Console" panose="020B0609040504020204" pitchFamily="49" charset="0"/>
                        </a:rPr>
                        <a:t>dir</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dnsn</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ebp</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echo     </a:t>
                      </a:r>
                      <a:r>
                        <a:rPr lang="en-AU" sz="2000" dirty="0" err="1" smtClean="0">
                          <a:solidFill>
                            <a:srgbClr val="F5F5F5"/>
                          </a:solidFill>
                          <a:latin typeface="Lucida Console" panose="020B0609040504020204" pitchFamily="49" charset="0"/>
                        </a:rPr>
                        <a:t>epal</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epcsv</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epsn</a:t>
                      </a:r>
                      <a:r>
                        <a:rPr lang="en-AU" sz="2000" dirty="0" smtClean="0">
                          <a:solidFill>
                            <a:srgbClr val="F5F5F5"/>
                          </a:solidFill>
                          <a:latin typeface="Lucida Console" panose="020B0609040504020204" pitchFamily="49" charset="0"/>
                        </a:rPr>
                        <a:t>     erase   </a:t>
                      </a:r>
                      <a:r>
                        <a:rPr lang="en-AU" sz="2000" dirty="0" err="1" smtClean="0">
                          <a:solidFill>
                            <a:srgbClr val="F5F5F5"/>
                          </a:solidFill>
                          <a:latin typeface="Lucida Console" panose="020B0609040504020204" pitchFamily="49" charset="0"/>
                        </a:rPr>
                        <a:t>etsn</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exsn</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fc       </a:t>
                      </a:r>
                      <a:r>
                        <a:rPr lang="en-AU" sz="2000" dirty="0" err="1" smtClean="0">
                          <a:solidFill>
                            <a:srgbClr val="F5F5F5"/>
                          </a:solidFill>
                          <a:latin typeface="Lucida Console" panose="020B0609040504020204" pitchFamily="49" charset="0"/>
                        </a:rPr>
                        <a:t>fl</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foreach</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ft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fw</a:t>
                      </a:r>
                      <a:r>
                        <a:rPr lang="en-AU" sz="2000" dirty="0" smtClean="0">
                          <a:solidFill>
                            <a:srgbClr val="F5F5F5"/>
                          </a:solidFill>
                          <a:latin typeface="Lucida Console" panose="020B0609040504020204" pitchFamily="49" charset="0"/>
                        </a:rPr>
                        <a:t>      gal     </a:t>
                      </a:r>
                      <a:r>
                        <a:rPr lang="en-AU" sz="2000" dirty="0" err="1" smtClean="0">
                          <a:solidFill>
                            <a:srgbClr val="F5F5F5"/>
                          </a:solidFill>
                          <a:latin typeface="Lucida Console" panose="020B0609040504020204" pitchFamily="49" charset="0"/>
                        </a:rPr>
                        <a:t>gbp</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gc</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gci</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gcm</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gcs</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gdr</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ghy</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gi</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gjb</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gl</a:t>
                      </a:r>
                      <a:r>
                        <a:rPr lang="en-AU" sz="2000" dirty="0" smtClean="0">
                          <a:solidFill>
                            <a:srgbClr val="F5F5F5"/>
                          </a:solidFill>
                          <a:latin typeface="Lucida Console" panose="020B0609040504020204" pitchFamily="49" charset="0"/>
                        </a:rPr>
                        <a:t>       gm       </a:t>
                      </a:r>
                      <a:r>
                        <a:rPr lang="en-AU" sz="2000" dirty="0" err="1" smtClean="0">
                          <a:solidFill>
                            <a:srgbClr val="F5F5F5"/>
                          </a:solidFill>
                          <a:latin typeface="Lucida Console" panose="020B0609040504020204" pitchFamily="49" charset="0"/>
                        </a:rPr>
                        <a:t>gmo</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gp</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gps</a:t>
                      </a:r>
                      <a:r>
                        <a:rPr lang="en-AU" sz="2000" dirty="0" smtClean="0">
                          <a:solidFill>
                            <a:srgbClr val="F5F5F5"/>
                          </a:solidFill>
                          <a:latin typeface="Lucida Console" panose="020B0609040504020204" pitchFamily="49" charset="0"/>
                        </a:rPr>
                        <a:t>     group</a:t>
                      </a:r>
                    </a:p>
                  </a:txBody>
                  <a:tcPr marL="48437" marR="48437" marT="0" marB="0">
                    <a:lnL>
                      <a:noFill/>
                    </a:lnL>
                    <a:lnR>
                      <a:noFill/>
                    </a:lnR>
                    <a:lnT>
                      <a:noFill/>
                    </a:lnT>
                    <a:lnB>
                      <a:noFill/>
                    </a:lnB>
                    <a:solidFill>
                      <a:srgbClr val="012456"/>
                    </a:solidFill>
                  </a:tcPr>
                </a:tc>
                <a:extLst>
                  <a:ext uri="{0D108BD9-81ED-4DB2-BD59-A6C34878D82A}">
                    <a16:rowId xmlns:a16="http://schemas.microsoft.com/office/drawing/2014/main" val="956568547"/>
                  </a:ext>
                </a:extLst>
              </a:tr>
            </a:tbl>
          </a:graphicData>
        </a:graphic>
      </p:graphicFrame>
      <p:sp>
        <p:nvSpPr>
          <p:cNvPr id="2" name="Rectangular Callout 1"/>
          <p:cNvSpPr/>
          <p:nvPr/>
        </p:nvSpPr>
        <p:spPr>
          <a:xfrm>
            <a:off x="3564835" y="4956313"/>
            <a:ext cx="3286539" cy="1311965"/>
          </a:xfrm>
          <a:prstGeom prst="wedgeRectCallout">
            <a:avLst>
              <a:gd name="adj1" fmla="val -8333"/>
              <a:gd name="adj2" fmla="val -125379"/>
            </a:avLst>
          </a:prstGeom>
          <a:solidFill>
            <a:schemeClr val="tx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dirty="0">
                <a:solidFill>
                  <a:schemeClr val="bg1"/>
                </a:solidFill>
                <a:latin typeface="Segoe UI Light" panose="020B0502040204020203" pitchFamily="34" charset="0"/>
                <a:cs typeface="Segoe UI Light" panose="020B0502040204020203" pitchFamily="34" charset="0"/>
              </a:rPr>
              <a:t>Output displayed in max numbers of columns based on widest data</a:t>
            </a:r>
          </a:p>
        </p:txBody>
      </p:sp>
    </p:spTree>
    <p:extLst>
      <p:ext uri="{BB962C8B-B14F-4D97-AF65-F5344CB8AC3E}">
        <p14:creationId xmlns:p14="http://schemas.microsoft.com/office/powerpoint/2010/main" val="394160456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Pipeline Output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Export and Import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131</a:t>
            </a:fld>
            <a:endParaRPr lang="en-US"/>
          </a:p>
        </p:txBody>
      </p:sp>
    </p:spTree>
    <p:extLst>
      <p:ext uri="{BB962C8B-B14F-4D97-AF65-F5344CB8AC3E}">
        <p14:creationId xmlns:p14="http://schemas.microsoft.com/office/powerpoint/2010/main" val="376523886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Export </a:t>
            </a:r>
            <a:r>
              <a:rPr lang="en-AU" dirty="0" err="1" smtClean="0"/>
              <a:t>Cmdlets</a:t>
            </a:r>
            <a:endParaRPr lang="en-AU" dirty="0"/>
          </a:p>
        </p:txBody>
      </p:sp>
      <p:sp>
        <p:nvSpPr>
          <p:cNvPr id="3" name="Content Placeholder 2"/>
          <p:cNvSpPr>
            <a:spLocks noGrp="1"/>
          </p:cNvSpPr>
          <p:nvPr>
            <p:ph sz="quarter" idx="13"/>
          </p:nvPr>
        </p:nvSpPr>
        <p:spPr>
          <a:xfrm>
            <a:off x="406400" y="1347109"/>
            <a:ext cx="11176000" cy="4953000"/>
          </a:xfrm>
        </p:spPr>
        <p:txBody>
          <a:bodyPr/>
          <a:lstStyle/>
          <a:p>
            <a:pPr marL="342900" indent="-342900">
              <a:buFont typeface="Arial" panose="020B0604020202020204" pitchFamily="34" charset="0"/>
              <a:buChar char="•"/>
            </a:pPr>
            <a:r>
              <a:rPr lang="en-AU" dirty="0" smtClean="0"/>
              <a:t>Export pipeline objects to text file</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Should be last </a:t>
            </a:r>
            <a:r>
              <a:rPr lang="en-AU" dirty="0" err="1" smtClean="0"/>
              <a:t>cmdlet</a:t>
            </a:r>
            <a:r>
              <a:rPr lang="en-AU" dirty="0" smtClean="0"/>
              <a:t> on the pipeline</a:t>
            </a:r>
          </a:p>
          <a:p>
            <a:endParaRPr lang="en-AU" dirty="0" smtClean="0"/>
          </a:p>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132</a:t>
            </a:fld>
            <a:endParaRPr lang="en-US"/>
          </a:p>
        </p:txBody>
      </p:sp>
      <p:graphicFrame>
        <p:nvGraphicFramePr>
          <p:cNvPr id="10" name="Diagram 9"/>
          <p:cNvGraphicFramePr/>
          <p:nvPr>
            <p:extLst>
              <p:ext uri="{D42A27DB-BD31-4B8C-83A1-F6EECF244321}">
                <p14:modId xmlns:p14="http://schemas.microsoft.com/office/powerpoint/2010/main" val="1895022064"/>
              </p:ext>
            </p:extLst>
          </p:nvPr>
        </p:nvGraphicFramePr>
        <p:xfrm>
          <a:off x="1866301" y="3227028"/>
          <a:ext cx="8370576" cy="241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8759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52999"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Export-</a:t>
            </a:r>
            <a:r>
              <a:rPr lang="en-AU" dirty="0" err="1" smtClean="0">
                <a:latin typeface="Segoe UI Light" panose="020B0502040204020203" pitchFamily="34" charset="0"/>
                <a:cs typeface="Segoe UI Light" panose="020B0502040204020203" pitchFamily="34" charset="0"/>
              </a:rPr>
              <a:t>Clixml</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489727756"/>
              </p:ext>
            </p:extLst>
          </p:nvPr>
        </p:nvGraphicFramePr>
        <p:xfrm>
          <a:off x="2093844" y="1603971"/>
          <a:ext cx="9741078" cy="1310640"/>
        </p:xfrm>
        <a:graphic>
          <a:graphicData uri="http://schemas.openxmlformats.org/drawingml/2006/table">
            <a:tbl>
              <a:tblPr bandRow="1">
                <a:tableStyleId>{2D5ABB26-0587-4C30-8999-92F81FD0307C}</a:tableStyleId>
              </a:tblPr>
              <a:tblGrid>
                <a:gridCol w="208280">
                  <a:extLst>
                    <a:ext uri="{9D8B030D-6E8A-4147-A177-3AD203B41FA5}">
                      <a16:colId xmlns:a16="http://schemas.microsoft.com/office/drawing/2014/main" val="467690085"/>
                    </a:ext>
                  </a:extLst>
                </a:gridCol>
                <a:gridCol w="9532798">
                  <a:extLst>
                    <a:ext uri="{9D8B030D-6E8A-4147-A177-3AD203B41FA5}">
                      <a16:colId xmlns:a16="http://schemas.microsoft.com/office/drawing/2014/main" val="2248418258"/>
                    </a:ext>
                  </a:extLst>
                </a:gridCol>
              </a:tblGrid>
              <a:tr h="1264933">
                <a:tc>
                  <a:txBody>
                    <a:bodyPr/>
                    <a:lstStyle/>
                    <a:p>
                      <a:endParaRPr lang="en-AU" sz="2400" b="1"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acl</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C:\Process.txt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-Audit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Export-</a:t>
                      </a:r>
                      <a:r>
                        <a:rPr lang="en-AU" sz="2000" dirty="0" err="1" smtClean="0">
                          <a:solidFill>
                            <a:srgbClr val="E0FFFF"/>
                          </a:solidFill>
                          <a:latin typeface="Lucida Console" panose="020B0609040504020204" pitchFamily="49" charset="0"/>
                        </a:rPr>
                        <a:t>Clixml</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fileacl.xml</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notepad</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.\fileacl.xml </a:t>
                      </a:r>
                    </a:p>
                  </a:txBody>
                  <a:tcPr>
                    <a:solidFill>
                      <a:srgbClr val="012456"/>
                    </a:solidFill>
                  </a:tcPr>
                </a:tc>
                <a:extLst>
                  <a:ext uri="{0D108BD9-81ED-4DB2-BD59-A6C34878D82A}">
                    <a16:rowId xmlns:a16="http://schemas.microsoft.com/office/drawing/2014/main" val="2153205536"/>
                  </a:ext>
                </a:extLst>
              </a:tr>
            </a:tbl>
          </a:graphicData>
        </a:graphic>
      </p:graphicFrame>
      <p:pic>
        <p:nvPicPr>
          <p:cNvPr id="8" name="Picture 7"/>
          <p:cNvPicPr>
            <a:picLocks noChangeAspect="1"/>
          </p:cNvPicPr>
          <p:nvPr/>
        </p:nvPicPr>
        <p:blipFill>
          <a:blip r:embed="rId3"/>
          <a:stretch>
            <a:fillRect/>
          </a:stretch>
        </p:blipFill>
        <p:spPr>
          <a:xfrm>
            <a:off x="3143672" y="3284984"/>
            <a:ext cx="5515781" cy="2989153"/>
          </a:xfrm>
          <a:prstGeom prst="rect">
            <a:avLst/>
          </a:prstGeom>
        </p:spPr>
      </p:pic>
    </p:spTree>
    <p:extLst>
      <p:ext uri="{BB962C8B-B14F-4D97-AF65-F5344CB8AC3E}">
        <p14:creationId xmlns:p14="http://schemas.microsoft.com/office/powerpoint/2010/main" val="10385550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52999"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Export-CSV</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57732519"/>
              </p:ext>
            </p:extLst>
          </p:nvPr>
        </p:nvGraphicFramePr>
        <p:xfrm>
          <a:off x="2426369" y="1772816"/>
          <a:ext cx="8909038" cy="1005840"/>
        </p:xfrm>
        <a:graphic>
          <a:graphicData uri="http://schemas.openxmlformats.org/drawingml/2006/table">
            <a:tbl>
              <a:tblPr bandRow="1">
                <a:tableStyleId>{2D5ABB26-0587-4C30-8999-92F81FD0307C}</a:tableStyleId>
              </a:tblPr>
              <a:tblGrid>
                <a:gridCol w="229072">
                  <a:extLst>
                    <a:ext uri="{9D8B030D-6E8A-4147-A177-3AD203B41FA5}">
                      <a16:colId xmlns:a16="http://schemas.microsoft.com/office/drawing/2014/main" val="2188359553"/>
                    </a:ext>
                  </a:extLst>
                </a:gridCol>
                <a:gridCol w="8679966">
                  <a:extLst>
                    <a:ext uri="{9D8B030D-6E8A-4147-A177-3AD203B41FA5}">
                      <a16:colId xmlns:a16="http://schemas.microsoft.com/office/drawing/2014/main" val="972400244"/>
                    </a:ext>
                  </a:extLst>
                </a:gridCol>
              </a:tblGrid>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AU" sz="2400" b="1"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Get-Service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Export-Csv</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c:\services.csv </a:t>
                      </a:r>
                    </a:p>
                    <a:p>
                      <a:endParaRPr lang="en-AU" sz="2000" dirty="0" smtClean="0">
                        <a:solidFill>
                          <a:srgbClr val="EE82EE"/>
                        </a:solidFill>
                        <a:latin typeface="Lucida Console" panose="020B0609040504020204" pitchFamily="49" charset="0"/>
                      </a:endParaRPr>
                    </a:p>
                    <a:p>
                      <a:r>
                        <a:rPr lang="fr-FR" sz="2000" dirty="0" smtClean="0">
                          <a:solidFill>
                            <a:srgbClr val="F5F5F5"/>
                          </a:solidFill>
                          <a:latin typeface="Lucida Console" panose="020B0609040504020204" pitchFamily="49" charset="0"/>
                        </a:rPr>
                        <a:t>PS C:\&gt; </a:t>
                      </a:r>
                      <a:r>
                        <a:rPr lang="fr-FR" sz="2000" dirty="0" smtClean="0">
                          <a:solidFill>
                            <a:srgbClr val="E0FFFF"/>
                          </a:solidFill>
                          <a:latin typeface="Lucida Console" panose="020B0609040504020204" pitchFamily="49" charset="0"/>
                        </a:rPr>
                        <a:t>notepad.exe</a:t>
                      </a:r>
                      <a:r>
                        <a:rPr lang="fr-FR" sz="2000" dirty="0" smtClean="0">
                          <a:solidFill>
                            <a:srgbClr val="F5F5F5"/>
                          </a:solidFill>
                          <a:latin typeface="Lucida Console" panose="020B0609040504020204" pitchFamily="49" charset="0"/>
                        </a:rPr>
                        <a:t> </a:t>
                      </a:r>
                      <a:r>
                        <a:rPr lang="fr-FR" sz="2000" dirty="0" smtClean="0">
                          <a:solidFill>
                            <a:srgbClr val="EE82EE"/>
                          </a:solidFill>
                          <a:latin typeface="Lucida Console" panose="020B0609040504020204" pitchFamily="49" charset="0"/>
                        </a:rPr>
                        <a:t>C:\services.csv </a:t>
                      </a:r>
                    </a:p>
                  </a:txBody>
                  <a:tcPr>
                    <a:solidFill>
                      <a:srgbClr val="012456"/>
                    </a:solidFill>
                  </a:tcPr>
                </a:tc>
                <a:extLst>
                  <a:ext uri="{0D108BD9-81ED-4DB2-BD59-A6C34878D82A}">
                    <a16:rowId xmlns:a16="http://schemas.microsoft.com/office/drawing/2014/main" val="2207717162"/>
                  </a:ext>
                </a:extLst>
              </a:tr>
            </a:tbl>
          </a:graphicData>
        </a:graphic>
      </p:graphicFrame>
      <p:pic>
        <p:nvPicPr>
          <p:cNvPr id="3" name="Picture 2"/>
          <p:cNvPicPr>
            <a:picLocks noChangeAspect="1"/>
          </p:cNvPicPr>
          <p:nvPr/>
        </p:nvPicPr>
        <p:blipFill>
          <a:blip r:embed="rId3"/>
          <a:stretch>
            <a:fillRect/>
          </a:stretch>
        </p:blipFill>
        <p:spPr>
          <a:xfrm>
            <a:off x="1952999" y="3879522"/>
            <a:ext cx="6258562" cy="2304255"/>
          </a:xfrm>
          <a:prstGeom prst="rect">
            <a:avLst/>
          </a:prstGeom>
        </p:spPr>
      </p:pic>
      <p:sp>
        <p:nvSpPr>
          <p:cNvPr id="7" name="Rectangular Callout 6"/>
          <p:cNvSpPr/>
          <p:nvPr/>
        </p:nvSpPr>
        <p:spPr>
          <a:xfrm>
            <a:off x="8577735" y="3951530"/>
            <a:ext cx="2952328" cy="1224136"/>
          </a:xfrm>
          <a:prstGeom prst="wedgeRectCallout">
            <a:avLst>
              <a:gd name="adj1" fmla="val -140463"/>
              <a:gd name="adj2" fmla="val -17801"/>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000" i="1" dirty="0" smtClean="0">
                <a:latin typeface="Segoe UI Light" panose="020B0502040204020203" pitchFamily="34" charset="0"/>
                <a:cs typeface="Segoe UI Light" panose="020B0502040204020203" pitchFamily="34" charset="0"/>
              </a:rPr>
              <a:t>-</a:t>
            </a:r>
            <a:r>
              <a:rPr lang="en-AU" sz="2000" i="1" dirty="0" err="1" smtClean="0">
                <a:latin typeface="Segoe UI Light" panose="020B0502040204020203" pitchFamily="34" charset="0"/>
                <a:cs typeface="Segoe UI Light" panose="020B0502040204020203" pitchFamily="34" charset="0"/>
              </a:rPr>
              <a:t>NoTypeInformation</a:t>
            </a:r>
            <a:r>
              <a:rPr lang="en-AU" sz="2000" dirty="0" smtClean="0">
                <a:latin typeface="Segoe UI Light" panose="020B0502040204020203" pitchFamily="34" charset="0"/>
                <a:cs typeface="Segoe UI Light" panose="020B0502040204020203" pitchFamily="34" charset="0"/>
              </a:rPr>
              <a:t> parameter avoids this as 1</a:t>
            </a:r>
            <a:r>
              <a:rPr lang="en-AU" sz="2000" baseline="30000" dirty="0" smtClean="0">
                <a:latin typeface="Segoe UI Light" panose="020B0502040204020203" pitchFamily="34" charset="0"/>
                <a:cs typeface="Segoe UI Light" panose="020B0502040204020203" pitchFamily="34" charset="0"/>
              </a:rPr>
              <a:t>st</a:t>
            </a:r>
            <a:r>
              <a:rPr lang="en-AU" sz="2000" dirty="0" smtClean="0">
                <a:latin typeface="Segoe UI Light" panose="020B0502040204020203" pitchFamily="34" charset="0"/>
                <a:cs typeface="Segoe UI Light" panose="020B0502040204020203" pitchFamily="34" charset="0"/>
              </a:rPr>
              <a:t> line</a:t>
            </a:r>
            <a:endParaRPr lang="en-AU"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63318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Import-Csv</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135</a:t>
            </a:fld>
            <a:endParaRPr lang="en-US"/>
          </a:p>
        </p:txBody>
      </p:sp>
      <p:sp>
        <p:nvSpPr>
          <p:cNvPr id="9" name="Rectangle 8"/>
          <p:cNvSpPr/>
          <p:nvPr/>
        </p:nvSpPr>
        <p:spPr>
          <a:xfrm>
            <a:off x="2207567" y="1143000"/>
            <a:ext cx="9567338" cy="2554545"/>
          </a:xfrm>
          <a:prstGeom prst="rect">
            <a:avLst/>
          </a:prstGeom>
          <a:solidFill>
            <a:srgbClr val="012456"/>
          </a:solidFill>
        </p:spPr>
        <p:txBody>
          <a:bodyPr wrap="square">
            <a:spAutoFit/>
          </a:bodyPr>
          <a:lstStyle/>
          <a:p>
            <a:r>
              <a:rPr lang="en-US" sz="2000" dirty="0" smtClean="0">
                <a:solidFill>
                  <a:srgbClr val="F5F5F5"/>
                </a:solidFill>
                <a:latin typeface="Lucida Console" panose="020B0609040504020204" pitchFamily="49" charset="0"/>
              </a:rPr>
              <a:t>PS </a:t>
            </a:r>
            <a:r>
              <a:rPr lang="en-US" sz="2000" dirty="0">
                <a:solidFill>
                  <a:srgbClr val="F5F5F5"/>
                </a:solidFill>
                <a:latin typeface="Lucida Console" panose="020B0609040504020204" pitchFamily="49" charset="0"/>
              </a:rPr>
              <a:t>C:\&gt; </a:t>
            </a:r>
            <a:r>
              <a:rPr lang="en-US" sz="2000" dirty="0">
                <a:solidFill>
                  <a:srgbClr val="E0FFFF"/>
                </a:solidFill>
                <a:latin typeface="Lucida Console" panose="020B0609040504020204" pitchFamily="49" charset="0"/>
              </a:rPr>
              <a:t>Import-Csv</a:t>
            </a:r>
            <a:r>
              <a:rPr lang="en-US" sz="2000" dirty="0">
                <a:solidFill>
                  <a:srgbClr val="F5F5F5"/>
                </a:solidFill>
                <a:latin typeface="Lucida Console" panose="020B0609040504020204" pitchFamily="49" charset="0"/>
              </a:rPr>
              <a:t> </a:t>
            </a:r>
            <a:r>
              <a:rPr lang="en-US" sz="2000" dirty="0">
                <a:solidFill>
                  <a:srgbClr val="EE82EE"/>
                </a:solidFill>
                <a:latin typeface="Lucida Console" panose="020B0609040504020204" pitchFamily="49" charset="0"/>
              </a:rPr>
              <a:t>C:\usermailbox.csv</a:t>
            </a:r>
            <a:r>
              <a:rPr lang="en-US" sz="2000" dirty="0">
                <a:solidFill>
                  <a:srgbClr val="F5F5F5"/>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a:solidFill>
                  <a:srgbClr val="F5F5F5"/>
                </a:solidFill>
                <a:latin typeface="Lucida Console" panose="020B0609040504020204" pitchFamily="49" charset="0"/>
              </a:rPr>
              <a:t> </a:t>
            </a:r>
            <a:r>
              <a:rPr lang="en-US" sz="2000" dirty="0">
                <a:solidFill>
                  <a:srgbClr val="E0FFFF"/>
                </a:solidFill>
                <a:latin typeface="Lucida Console" panose="020B0609040504020204" pitchFamily="49" charset="0"/>
              </a:rPr>
              <a:t>Select-Object</a:t>
            </a:r>
            <a:r>
              <a:rPr lang="en-US" sz="2000" dirty="0">
                <a:solidFill>
                  <a:srgbClr val="F5F5F5"/>
                </a:solidFill>
                <a:latin typeface="Lucida Console" panose="020B0609040504020204" pitchFamily="49" charset="0"/>
              </a:rPr>
              <a:t> </a:t>
            </a:r>
            <a:r>
              <a:rPr lang="en-US" sz="2000" dirty="0">
                <a:solidFill>
                  <a:srgbClr val="EE82EE"/>
                </a:solidFill>
                <a:latin typeface="Lucida Console" panose="020B0609040504020204" pitchFamily="49" charset="0"/>
              </a:rPr>
              <a:t>mailbox </a:t>
            </a:r>
          </a:p>
          <a:p>
            <a:r>
              <a:rPr lang="en-US" sz="2000" dirty="0"/>
              <a:t> </a:t>
            </a:r>
            <a:endParaRPr lang="en-US" sz="2000" dirty="0">
              <a:solidFill>
                <a:srgbClr val="F5F5F5"/>
              </a:solidFill>
              <a:latin typeface="Lucida Console" panose="020B0609040504020204" pitchFamily="49" charset="0"/>
            </a:endParaRPr>
          </a:p>
          <a:p>
            <a:r>
              <a:rPr lang="en-US" sz="2000" dirty="0">
                <a:solidFill>
                  <a:srgbClr val="F5F5F5"/>
                </a:solidFill>
                <a:latin typeface="Lucida Console" panose="020B0609040504020204" pitchFamily="49" charset="0"/>
              </a:rPr>
              <a:t>Mailbox                                                                                                                   </a:t>
            </a:r>
          </a:p>
          <a:p>
            <a:r>
              <a:rPr lang="en-US" sz="2000" dirty="0">
                <a:solidFill>
                  <a:srgbClr val="F5F5F5"/>
                </a:solidFill>
                <a:latin typeface="Lucida Console" panose="020B0609040504020204" pitchFamily="49" charset="0"/>
              </a:rPr>
              <a:t>-------                                                                                                                   </a:t>
            </a:r>
          </a:p>
          <a:p>
            <a:r>
              <a:rPr lang="en-US" sz="2000" dirty="0">
                <a:solidFill>
                  <a:srgbClr val="F5F5F5"/>
                </a:solidFill>
                <a:latin typeface="Lucida Console" panose="020B0609040504020204" pitchFamily="49" charset="0"/>
              </a:rPr>
              <a:t>administrator@contoso.com                                                                                                 </a:t>
            </a:r>
          </a:p>
          <a:p>
            <a:r>
              <a:rPr lang="en-US" sz="2000" dirty="0">
                <a:solidFill>
                  <a:srgbClr val="F5F5F5"/>
                </a:solidFill>
                <a:latin typeface="Lucida Console" panose="020B0609040504020204" pitchFamily="49" charset="0"/>
              </a:rPr>
              <a:t>dpark@contoso.com                                                                                                         </a:t>
            </a:r>
          </a:p>
          <a:p>
            <a:r>
              <a:rPr lang="en-US" sz="2000" dirty="0">
                <a:solidFill>
                  <a:srgbClr val="F5F5F5"/>
                </a:solidFill>
                <a:latin typeface="Lucida Console" panose="020B0609040504020204" pitchFamily="49" charset="0"/>
              </a:rPr>
              <a:t>kakers@contoso.com                                                                                                        </a:t>
            </a:r>
          </a:p>
          <a:p>
            <a:r>
              <a:rPr lang="en-US" sz="2000" dirty="0">
                <a:solidFill>
                  <a:srgbClr val="F5F5F5"/>
                </a:solidFill>
                <a:latin typeface="Lucida Console" panose="020B0609040504020204" pitchFamily="49" charset="0"/>
              </a:rPr>
              <a:t> </a:t>
            </a:r>
          </a:p>
        </p:txBody>
      </p:sp>
      <p:pic>
        <p:nvPicPr>
          <p:cNvPr id="6" name="Picture 5"/>
          <p:cNvPicPr>
            <a:picLocks noChangeAspect="1"/>
          </p:cNvPicPr>
          <p:nvPr/>
        </p:nvPicPr>
        <p:blipFill>
          <a:blip r:embed="rId3"/>
          <a:stretch>
            <a:fillRect/>
          </a:stretch>
        </p:blipFill>
        <p:spPr>
          <a:xfrm>
            <a:off x="3614623" y="3930467"/>
            <a:ext cx="6753225" cy="2343150"/>
          </a:xfrm>
          <a:prstGeom prst="rect">
            <a:avLst/>
          </a:prstGeom>
        </p:spPr>
      </p:pic>
    </p:spTree>
    <p:extLst>
      <p:ext uri="{BB962C8B-B14F-4D97-AF65-F5344CB8AC3E}">
        <p14:creationId xmlns:p14="http://schemas.microsoft.com/office/powerpoint/2010/main" val="1668307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Pipeline Output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Out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136</a:t>
            </a:fld>
            <a:endParaRPr lang="en-US"/>
          </a:p>
        </p:txBody>
      </p:sp>
    </p:spTree>
    <p:extLst>
      <p:ext uri="{BB962C8B-B14F-4D97-AF65-F5344CB8AC3E}">
        <p14:creationId xmlns:p14="http://schemas.microsoft.com/office/powerpoint/2010/main" val="94725051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566"/>
            <a:ext cx="11277600" cy="685800"/>
          </a:xfrm>
        </p:spPr>
        <p:txBody>
          <a:bodyPr/>
          <a:lstStyle/>
          <a:p>
            <a:r>
              <a:rPr lang="en-AU" dirty="0" smtClean="0"/>
              <a:t>Out Cmdlets</a:t>
            </a:r>
            <a:endParaRPr lang="en-AU" dirty="0"/>
          </a:p>
        </p:txBody>
      </p:sp>
      <p:sp>
        <p:nvSpPr>
          <p:cNvPr id="3" name="Content Placeholder 2"/>
          <p:cNvSpPr>
            <a:spLocks noGrp="1"/>
          </p:cNvSpPr>
          <p:nvPr>
            <p:ph sz="quarter" idx="13"/>
          </p:nvPr>
        </p:nvSpPr>
        <p:spPr>
          <a:xfrm>
            <a:off x="406400" y="1223210"/>
            <a:ext cx="11176000" cy="4953000"/>
          </a:xfrm>
        </p:spPr>
        <p:txBody>
          <a:bodyPr>
            <a:normAutofit/>
          </a:bodyPr>
          <a:lstStyle/>
          <a:p>
            <a:r>
              <a:rPr lang="en-AU" dirty="0" smtClean="0"/>
              <a:t>Sends command output to a specified device</a:t>
            </a:r>
          </a:p>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254124084"/>
              </p:ext>
            </p:extLst>
          </p:nvPr>
        </p:nvGraphicFramePr>
        <p:xfrm>
          <a:off x="559034" y="1909354"/>
          <a:ext cx="10682610" cy="4389120"/>
        </p:xfrm>
        <a:graphic>
          <a:graphicData uri="http://schemas.openxmlformats.org/drawingml/2006/table">
            <a:tbl>
              <a:tblPr firstRow="1" bandRow="1">
                <a:tableStyleId>{5C22544A-7EE6-4342-B048-85BDC9FD1C3A}</a:tableStyleId>
              </a:tblPr>
              <a:tblGrid>
                <a:gridCol w="1771719">
                  <a:extLst>
                    <a:ext uri="{9D8B030D-6E8A-4147-A177-3AD203B41FA5}">
                      <a16:colId xmlns:a16="http://schemas.microsoft.com/office/drawing/2014/main" val="2560624589"/>
                    </a:ext>
                  </a:extLst>
                </a:gridCol>
                <a:gridCol w="8910891">
                  <a:extLst>
                    <a:ext uri="{9D8B030D-6E8A-4147-A177-3AD203B41FA5}">
                      <a16:colId xmlns:a16="http://schemas.microsoft.com/office/drawing/2014/main" val="3187332766"/>
                    </a:ext>
                  </a:extLst>
                </a:gridCol>
              </a:tblGrid>
              <a:tr h="370840">
                <a:tc>
                  <a:txBody>
                    <a:bodyPr/>
                    <a:lstStyle/>
                    <a:p>
                      <a:r>
                        <a:rPr lang="en-AU" sz="2000" b="0" dirty="0" smtClean="0">
                          <a:solidFill>
                            <a:schemeClr val="tx1"/>
                          </a:solidFill>
                          <a:latin typeface="Segoe UI Light" panose="020B0502040204020203" pitchFamily="34" charset="0"/>
                          <a:cs typeface="Segoe UI Light" panose="020B0502040204020203" pitchFamily="34" charset="0"/>
                        </a:rPr>
                        <a:t>Name</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chemeClr val="tx1"/>
                          </a:solidFill>
                          <a:latin typeface="Segoe UI Light" panose="020B0502040204020203" pitchFamily="34" charset="0"/>
                          <a:ea typeface="+mn-ea"/>
                          <a:cs typeface="Segoe UI Light" panose="020B0502040204020203" pitchFamily="34" charset="0"/>
                        </a:rPr>
                        <a:t>Description</a:t>
                      </a:r>
                    </a:p>
                  </a:txBody>
                  <a:tcPr/>
                </a:tc>
                <a:extLst>
                  <a:ext uri="{0D108BD9-81ED-4DB2-BD59-A6C34878D82A}">
                    <a16:rowId xmlns:a16="http://schemas.microsoft.com/office/drawing/2014/main" val="293336972"/>
                  </a:ext>
                </a:extLst>
              </a:tr>
              <a:tr h="0">
                <a:tc>
                  <a:txBody>
                    <a:bodyPr/>
                    <a:lstStyle/>
                    <a:p>
                      <a:r>
                        <a:rPr lang="en-AU" sz="2000" dirty="0" smtClean="0">
                          <a:latin typeface="Segoe UI Light" panose="020B0502040204020203" pitchFamily="34" charset="0"/>
                          <a:cs typeface="Segoe UI Light" panose="020B0502040204020203" pitchFamily="34" charset="0"/>
                        </a:rPr>
                        <a:t>Out-Default</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Sends output to default formatter and to default output cmdlet (Out-Host)</a:t>
                      </a:r>
                    </a:p>
                  </a:txBody>
                  <a:tcPr/>
                </a:tc>
                <a:extLst>
                  <a:ext uri="{0D108BD9-81ED-4DB2-BD59-A6C34878D82A}">
                    <a16:rowId xmlns:a16="http://schemas.microsoft.com/office/drawing/2014/main" val="1846132453"/>
                  </a:ext>
                </a:extLst>
              </a:tr>
              <a:tr h="370840">
                <a:tc>
                  <a:txBody>
                    <a:bodyPr/>
                    <a:lstStyle/>
                    <a:p>
                      <a:r>
                        <a:rPr lang="en-AU" sz="2000" dirty="0" smtClean="0">
                          <a:latin typeface="Segoe UI Light" panose="020B0502040204020203" pitchFamily="34" charset="0"/>
                          <a:cs typeface="Segoe UI Light" panose="020B0502040204020203" pitchFamily="34" charset="0"/>
                        </a:rPr>
                        <a:t>Out-File</a:t>
                      </a:r>
                    </a:p>
                  </a:txBody>
                  <a:tcPr/>
                </a:tc>
                <a:tc>
                  <a:txBody>
                    <a:bodyPr/>
                    <a:lstStyle/>
                    <a:p>
                      <a:r>
                        <a:rPr lang="en-AU" sz="2000" dirty="0" smtClean="0">
                          <a:latin typeface="Segoe UI Light" panose="020B0502040204020203" pitchFamily="34" charset="0"/>
                          <a:cs typeface="Segoe UI Light" panose="020B0502040204020203" pitchFamily="34" charset="0"/>
                        </a:rPr>
                        <a:t>Sends</a:t>
                      </a:r>
                      <a:r>
                        <a:rPr lang="en-AU" sz="2000" baseline="0" dirty="0" smtClean="0">
                          <a:latin typeface="Segoe UI Light" panose="020B0502040204020203" pitchFamily="34" charset="0"/>
                          <a:cs typeface="Segoe UI Light" panose="020B0502040204020203" pitchFamily="34" charset="0"/>
                        </a:rPr>
                        <a:t> output to a file</a:t>
                      </a:r>
                    </a:p>
                    <a:p>
                      <a:r>
                        <a:rPr lang="en-AU" sz="2000" baseline="0" dirty="0" smtClean="0">
                          <a:latin typeface="Segoe UI Light" panose="020B0502040204020203" pitchFamily="34" charset="0"/>
                          <a:cs typeface="Segoe UI Light" panose="020B0502040204020203" pitchFamily="34" charset="0"/>
                        </a:rPr>
                        <a:t>Append switch parameter</a:t>
                      </a:r>
                    </a:p>
                    <a:p>
                      <a:r>
                        <a:rPr lang="en-AU" sz="2000" baseline="0" dirty="0" smtClean="0">
                          <a:latin typeface="Segoe UI Light" panose="020B0502040204020203" pitchFamily="34" charset="0"/>
                          <a:cs typeface="Segoe UI Light" panose="020B0502040204020203" pitchFamily="34" charset="0"/>
                        </a:rPr>
                        <a:t>Encoding parameter allows control of the character encoding</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733495802"/>
                  </a:ext>
                </a:extLst>
              </a:tr>
              <a:tr h="370840">
                <a:tc>
                  <a:txBody>
                    <a:bodyPr/>
                    <a:lstStyle/>
                    <a:p>
                      <a:r>
                        <a:rPr lang="en-AU" sz="2000" dirty="0" smtClean="0">
                          <a:latin typeface="Segoe UI Light" panose="020B0502040204020203" pitchFamily="34" charset="0"/>
                          <a:cs typeface="Segoe UI Light" panose="020B0502040204020203" pitchFamily="34" charset="0"/>
                        </a:rPr>
                        <a:t>Out-</a:t>
                      </a:r>
                      <a:r>
                        <a:rPr lang="en-AU" sz="2000" dirty="0" err="1" smtClean="0">
                          <a:latin typeface="Segoe UI Light" panose="020B0502040204020203" pitchFamily="34" charset="0"/>
                          <a:cs typeface="Segoe UI Light" panose="020B0502040204020203" pitchFamily="34" charset="0"/>
                        </a:rPr>
                        <a:t>GridView</a:t>
                      </a:r>
                      <a:endParaRPr lang="en-AU" sz="2000" dirty="0" smtClean="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Sends output to an interactive table in a separate GUI</a:t>
                      </a:r>
                    </a:p>
                  </a:txBody>
                  <a:tcPr/>
                </a:tc>
                <a:extLst>
                  <a:ext uri="{0D108BD9-81ED-4DB2-BD59-A6C34878D82A}">
                    <a16:rowId xmlns:a16="http://schemas.microsoft.com/office/drawing/2014/main" val="2241321841"/>
                  </a:ext>
                </a:extLst>
              </a:tr>
              <a:tr h="370840">
                <a:tc>
                  <a:txBody>
                    <a:bodyPr/>
                    <a:lstStyle/>
                    <a:p>
                      <a:r>
                        <a:rPr lang="en-AU" sz="2000" dirty="0" smtClean="0">
                          <a:latin typeface="Segoe UI Light" panose="020B0502040204020203" pitchFamily="34" charset="0"/>
                          <a:cs typeface="Segoe UI Light" panose="020B0502040204020203" pitchFamily="34" charset="0"/>
                        </a:rPr>
                        <a:t>Out-Host</a:t>
                      </a:r>
                    </a:p>
                  </a:txBody>
                  <a:tcPr/>
                </a:tc>
                <a:tc>
                  <a:txBody>
                    <a:bodyPr/>
                    <a:lstStyle/>
                    <a:p>
                      <a:r>
                        <a:rPr lang="en-AU" sz="2000" dirty="0" smtClean="0">
                          <a:latin typeface="Segoe UI Light" panose="020B0502040204020203" pitchFamily="34" charset="0"/>
                          <a:cs typeface="Segoe UI Light" panose="020B0502040204020203" pitchFamily="34" charset="0"/>
                        </a:rPr>
                        <a:t>Default</a:t>
                      </a:r>
                    </a:p>
                    <a:p>
                      <a:r>
                        <a:rPr lang="en-AU" sz="2000" dirty="0" smtClean="0">
                          <a:latin typeface="Segoe UI Light" panose="020B0502040204020203" pitchFamily="34" charset="0"/>
                          <a:cs typeface="Segoe UI Light" panose="020B0502040204020203" pitchFamily="34" charset="0"/>
                        </a:rPr>
                        <a:t>Sends output to PowerShell host</a:t>
                      </a:r>
                    </a:p>
                    <a:p>
                      <a:r>
                        <a:rPr lang="en-AU" sz="2000" dirty="0" smtClean="0">
                          <a:latin typeface="Segoe UI Light" panose="020B0502040204020203" pitchFamily="34" charset="0"/>
                          <a:cs typeface="Segoe UI Light" panose="020B0502040204020203" pitchFamily="34" charset="0"/>
                        </a:rPr>
                        <a:t>Paging</a:t>
                      </a:r>
                      <a:r>
                        <a:rPr lang="en-AU" sz="2000" baseline="0" dirty="0" smtClean="0">
                          <a:latin typeface="Segoe UI Light" panose="020B0502040204020203" pitchFamily="34" charset="0"/>
                          <a:cs typeface="Segoe UI Light" panose="020B0502040204020203" pitchFamily="34" charset="0"/>
                        </a:rPr>
                        <a:t> switch parameter displays one page at a time</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102218921"/>
                  </a:ext>
                </a:extLst>
              </a:tr>
              <a:tr h="370840">
                <a:tc>
                  <a:txBody>
                    <a:bodyPr/>
                    <a:lstStyle/>
                    <a:p>
                      <a:r>
                        <a:rPr lang="en-AU" sz="2000" dirty="0" smtClean="0">
                          <a:latin typeface="Segoe UI Light" panose="020B0502040204020203" pitchFamily="34" charset="0"/>
                          <a:cs typeface="Segoe UI Light" panose="020B0502040204020203" pitchFamily="34" charset="0"/>
                        </a:rPr>
                        <a:t>Out-Null</a:t>
                      </a:r>
                    </a:p>
                  </a:txBody>
                  <a:tcPr/>
                </a:tc>
                <a:tc>
                  <a:txBody>
                    <a:bodyPr/>
                    <a:lstStyle/>
                    <a:p>
                      <a:r>
                        <a:rPr lang="en-AU" sz="2000" dirty="0" smtClean="0">
                          <a:latin typeface="Segoe UI Light" panose="020B0502040204020203" pitchFamily="34" charset="0"/>
                          <a:cs typeface="Segoe UI Light" panose="020B0502040204020203" pitchFamily="34" charset="0"/>
                        </a:rPr>
                        <a:t>Deletes output instead of sending it down the pipeline</a:t>
                      </a:r>
                    </a:p>
                  </a:txBody>
                  <a:tcPr/>
                </a:tc>
                <a:extLst>
                  <a:ext uri="{0D108BD9-81ED-4DB2-BD59-A6C34878D82A}">
                    <a16:rowId xmlns:a16="http://schemas.microsoft.com/office/drawing/2014/main" val="305977184"/>
                  </a:ext>
                </a:extLst>
              </a:tr>
              <a:tr h="370840">
                <a:tc>
                  <a:txBody>
                    <a:bodyPr/>
                    <a:lstStyle/>
                    <a:p>
                      <a:r>
                        <a:rPr lang="en-AU" sz="2000" dirty="0" smtClean="0">
                          <a:latin typeface="Segoe UI Light" panose="020B0502040204020203" pitchFamily="34" charset="0"/>
                          <a:cs typeface="Segoe UI Light" panose="020B0502040204020203" pitchFamily="34" charset="0"/>
                        </a:rPr>
                        <a:t>Out-Printer</a:t>
                      </a:r>
                    </a:p>
                  </a:txBody>
                  <a:tcPr/>
                </a:tc>
                <a:tc>
                  <a:txBody>
                    <a:bodyPr/>
                    <a:lstStyle/>
                    <a:p>
                      <a:r>
                        <a:rPr lang="en-AU" sz="2000" dirty="0" smtClean="0">
                          <a:latin typeface="Segoe UI Light" panose="020B0502040204020203" pitchFamily="34" charset="0"/>
                          <a:cs typeface="Segoe UI Light" panose="020B0502040204020203" pitchFamily="34" charset="0"/>
                        </a:rPr>
                        <a:t>Sends output to a printer</a:t>
                      </a:r>
                    </a:p>
                  </a:txBody>
                  <a:tcPr/>
                </a:tc>
                <a:extLst>
                  <a:ext uri="{0D108BD9-81ED-4DB2-BD59-A6C34878D82A}">
                    <a16:rowId xmlns:a16="http://schemas.microsoft.com/office/drawing/2014/main" val="1559983819"/>
                  </a:ext>
                </a:extLst>
              </a:tr>
              <a:tr h="370840">
                <a:tc>
                  <a:txBody>
                    <a:bodyPr/>
                    <a:lstStyle/>
                    <a:p>
                      <a:r>
                        <a:rPr lang="en-AU" sz="2000" dirty="0" smtClean="0">
                          <a:latin typeface="Segoe UI Light" panose="020B0502040204020203" pitchFamily="34" charset="0"/>
                          <a:cs typeface="Segoe UI Light" panose="020B0502040204020203" pitchFamily="34" charset="0"/>
                        </a:rPr>
                        <a:t>Out-String</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Sends objects to the host as a series of strings</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840442630"/>
                  </a:ext>
                </a:extLst>
              </a:tr>
            </a:tbl>
          </a:graphicData>
        </a:graphic>
      </p:graphicFrame>
    </p:spTree>
    <p:extLst>
      <p:ext uri="{BB962C8B-B14F-4D97-AF65-F5344CB8AC3E}">
        <p14:creationId xmlns:p14="http://schemas.microsoft.com/office/powerpoint/2010/main" val="371959397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135560"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Out-</a:t>
            </a:r>
            <a:r>
              <a:rPr lang="en-AU" dirty="0" err="1" smtClean="0">
                <a:latin typeface="Segoe UI Light" panose="020B0502040204020203" pitchFamily="34" charset="0"/>
                <a:cs typeface="Segoe UI Light" panose="020B0502040204020203" pitchFamily="34" charset="0"/>
              </a:rPr>
              <a:t>Gridview</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138</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3957549234"/>
              </p:ext>
            </p:extLst>
          </p:nvPr>
        </p:nvGraphicFramePr>
        <p:xfrm>
          <a:off x="2351584" y="1052736"/>
          <a:ext cx="9151434" cy="469966"/>
        </p:xfrm>
        <a:graphic>
          <a:graphicData uri="http://schemas.openxmlformats.org/drawingml/2006/table">
            <a:tbl>
              <a:tblPr firstRow="1" bandRow="1"/>
              <a:tblGrid>
                <a:gridCol w="9151434">
                  <a:extLst>
                    <a:ext uri="{9D8B030D-6E8A-4147-A177-3AD203B41FA5}">
                      <a16:colId xmlns:a16="http://schemas.microsoft.com/office/drawing/2014/main" val="1398114106"/>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Out-</a:t>
                      </a:r>
                      <a:r>
                        <a:rPr lang="en-AU" sz="2000" dirty="0" err="1" smtClean="0">
                          <a:solidFill>
                            <a:srgbClr val="E0FFFF"/>
                          </a:solidFill>
                          <a:latin typeface="Lucida Console" panose="020B0609040504020204" pitchFamily="49" charset="0"/>
                        </a:rPr>
                        <a:t>GridView</a:t>
                      </a:r>
                      <a:endParaRPr lang="en-AU" sz="2000" dirty="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825775682"/>
                  </a:ext>
                </a:extLst>
              </a:tr>
            </a:tbl>
          </a:graphicData>
        </a:graphic>
      </p:graphicFrame>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03712" y="1700808"/>
            <a:ext cx="6138328" cy="4689001"/>
          </a:xfrm>
          <a:prstGeom prst="rect">
            <a:avLst/>
          </a:prstGeom>
        </p:spPr>
      </p:pic>
    </p:spTree>
    <p:extLst>
      <p:ext uri="{BB962C8B-B14F-4D97-AF65-F5344CB8AC3E}">
        <p14:creationId xmlns:p14="http://schemas.microsoft.com/office/powerpoint/2010/main" val="141453905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135560"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Out-</a:t>
            </a:r>
            <a:r>
              <a:rPr lang="en-AU" dirty="0" err="1" smtClean="0">
                <a:latin typeface="Segoe UI Light" panose="020B0502040204020203" pitchFamily="34" charset="0"/>
                <a:cs typeface="Segoe UI Light" panose="020B0502040204020203" pitchFamily="34" charset="0"/>
              </a:rPr>
              <a:t>Gridview</a:t>
            </a:r>
            <a:r>
              <a:rPr lang="en-AU" dirty="0" smtClean="0">
                <a:latin typeface="Segoe UI Light" panose="020B0502040204020203" pitchFamily="34" charset="0"/>
                <a:cs typeface="Segoe UI Light" panose="020B0502040204020203" pitchFamily="34" charset="0"/>
              </a:rPr>
              <a:t> with </a:t>
            </a:r>
            <a:r>
              <a:rPr lang="en-AU" dirty="0" err="1" smtClean="0">
                <a:latin typeface="Segoe UI Light" panose="020B0502040204020203" pitchFamily="34" charset="0"/>
                <a:cs typeface="Segoe UI Light" panose="020B0502040204020203" pitchFamily="34" charset="0"/>
              </a:rPr>
              <a:t>PassThru</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139</a:t>
            </a:fld>
            <a:endParaRPr lang="en-US"/>
          </a:p>
        </p:txBody>
      </p:sp>
      <p:pic>
        <p:nvPicPr>
          <p:cNvPr id="11" name="Picture 10"/>
          <p:cNvPicPr>
            <a:picLocks noChangeAspect="1"/>
          </p:cNvPicPr>
          <p:nvPr/>
        </p:nvPicPr>
        <p:blipFill>
          <a:blip r:embed="rId3"/>
          <a:stretch>
            <a:fillRect/>
          </a:stretch>
        </p:blipFill>
        <p:spPr>
          <a:xfrm>
            <a:off x="5820004" y="3469134"/>
            <a:ext cx="5626544" cy="3023742"/>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434080594"/>
              </p:ext>
            </p:extLst>
          </p:nvPr>
        </p:nvGraphicFramePr>
        <p:xfrm>
          <a:off x="2351583" y="308774"/>
          <a:ext cx="9679996" cy="1524000"/>
        </p:xfrm>
        <a:graphic>
          <a:graphicData uri="http://schemas.openxmlformats.org/drawingml/2006/table">
            <a:tbl>
              <a:tblPr firstRow="1" bandRow="1"/>
              <a:tblGrid>
                <a:gridCol w="9679996">
                  <a:extLst>
                    <a:ext uri="{9D8B030D-6E8A-4147-A177-3AD203B41FA5}">
                      <a16:colId xmlns:a16="http://schemas.microsoft.com/office/drawing/2014/main" val="92050622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1" dirty="0" smtClean="0">
                          <a:solidFill>
                            <a:schemeClr val="bg1"/>
                          </a:solidFill>
                          <a:latin typeface="Segoe UI Light" panose="020B0502040204020203" pitchFamily="34" charset="0"/>
                          <a:cs typeface="Segoe UI Light" panose="020B0502040204020203" pitchFamily="34" charset="0"/>
                        </a:rPr>
                        <a:t>Step 1:</a:t>
                      </a:r>
                      <a:r>
                        <a:rPr lang="en-AU" sz="2400" b="1" baseline="0" dirty="0" smtClean="0">
                          <a:solidFill>
                            <a:schemeClr val="bg1"/>
                          </a:solidFill>
                          <a:latin typeface="Segoe UI Light" panose="020B0502040204020203" pitchFamily="34" charset="0"/>
                          <a:cs typeface="Segoe UI Light" panose="020B0502040204020203" pitchFamily="34" charset="0"/>
                        </a:rPr>
                        <a:t> </a:t>
                      </a:r>
                      <a:r>
                        <a:rPr lang="en-AU" sz="2400" b="0" baseline="0" dirty="0" smtClean="0">
                          <a:latin typeface="Segoe UI Light" panose="020B0502040204020203" pitchFamily="34" charset="0"/>
                          <a:cs typeface="Segoe UI Light" panose="020B0502040204020203" pitchFamily="34" charset="0"/>
                        </a:rPr>
                        <a:t>Send Get-Process output to Out-</a:t>
                      </a:r>
                      <a:r>
                        <a:rPr lang="en-AU" sz="2400" b="0" baseline="0" dirty="0" err="1" smtClean="0">
                          <a:latin typeface="Segoe UI Light" panose="020B0502040204020203" pitchFamily="34" charset="0"/>
                          <a:cs typeface="Segoe UI Light" panose="020B0502040204020203" pitchFamily="34" charset="0"/>
                        </a:rPr>
                        <a:t>Gridview</a:t>
                      </a:r>
                      <a:r>
                        <a:rPr lang="en-AU" sz="2400" b="0" baseline="0" dirty="0" smtClean="0">
                          <a:latin typeface="Segoe UI Light" panose="020B0502040204020203" pitchFamily="34" charset="0"/>
                          <a:cs typeface="Segoe UI Light" panose="020B0502040204020203" pitchFamily="34" charset="0"/>
                        </a:rPr>
                        <a:t> with </a:t>
                      </a:r>
                      <a:r>
                        <a:rPr lang="en-AU" sz="2400" b="0" baseline="0" dirty="0" err="1" smtClean="0">
                          <a:latin typeface="Segoe UI Light" panose="020B0502040204020203" pitchFamily="34" charset="0"/>
                          <a:cs typeface="Segoe UI Light" panose="020B0502040204020203" pitchFamily="34" charset="0"/>
                        </a:rPr>
                        <a:t>PassThru</a:t>
                      </a:r>
                      <a:r>
                        <a:rPr lang="en-AU" sz="2400" b="0" baseline="0" dirty="0" smtClean="0">
                          <a:latin typeface="Segoe UI Light" panose="020B0502040204020203" pitchFamily="34" charset="0"/>
                          <a:cs typeface="Segoe UI Light" panose="020B0502040204020203" pitchFamily="34" charset="0"/>
                        </a:rPr>
                        <a:t> switch parameter, followed by export to CSV</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92768590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Out-</a:t>
                      </a:r>
                      <a:r>
                        <a:rPr lang="en-AU" sz="2000" dirty="0" err="1" smtClean="0">
                          <a:solidFill>
                            <a:srgbClr val="E0FFFF"/>
                          </a:solidFill>
                          <a:latin typeface="Lucida Console" panose="020B0609040504020204" pitchFamily="49" charset="0"/>
                        </a:rPr>
                        <a:t>GridView</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PassThru</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Export-Csv</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c:\scripts\iExploreProcesses.csv</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NoTypeInformation</a:t>
                      </a:r>
                      <a:r>
                        <a:rPr lang="en-AU" sz="2000" dirty="0" smtClean="0">
                          <a:solidFill>
                            <a:srgbClr val="FFE4B5"/>
                          </a:solidFill>
                          <a:latin typeface="Lucida Console" panose="020B0609040504020204" pitchFamily="49" charset="0"/>
                        </a:rPr>
                        <a:t> </a:t>
                      </a:r>
                      <a:endParaRPr lang="en-AU" sz="2000" dirty="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79848799"/>
                  </a:ext>
                </a:extLst>
              </a:tr>
            </a:tbl>
          </a:graphicData>
        </a:graphic>
      </p:graphicFrame>
      <p:sp>
        <p:nvSpPr>
          <p:cNvPr id="14" name="TextBox 13"/>
          <p:cNvSpPr txBox="1"/>
          <p:nvPr/>
        </p:nvSpPr>
        <p:spPr>
          <a:xfrm>
            <a:off x="6569091" y="4641288"/>
            <a:ext cx="4619609" cy="461665"/>
          </a:xfrm>
          <a:prstGeom prst="rect">
            <a:avLst/>
          </a:prstGeom>
          <a:noFill/>
        </p:spPr>
        <p:txBody>
          <a:bodyPr wrap="square" rtlCol="0">
            <a:spAutoFit/>
          </a:bodyPr>
          <a:lstStyle/>
          <a:p>
            <a:r>
              <a:rPr lang="en-AU" sz="2400" b="1" dirty="0" smtClean="0">
                <a:solidFill>
                  <a:schemeClr val="bg1"/>
                </a:solidFill>
                <a:latin typeface="Segoe UI Light" panose="020B0502040204020203" pitchFamily="34" charset="0"/>
                <a:cs typeface="Segoe UI Light" panose="020B0502040204020203" pitchFamily="34" charset="0"/>
              </a:rPr>
              <a:t>Step 3: </a:t>
            </a:r>
            <a:r>
              <a:rPr lang="en-AU" sz="2400" dirty="0" smtClean="0">
                <a:solidFill>
                  <a:schemeClr val="bg1"/>
                </a:solidFill>
                <a:latin typeface="Segoe UI Light" panose="020B0502040204020203" pitchFamily="34" charset="0"/>
                <a:cs typeface="Segoe UI Light" panose="020B0502040204020203" pitchFamily="34" charset="0"/>
              </a:rPr>
              <a:t>View filtered output in CSV</a:t>
            </a:r>
            <a:endParaRPr lang="en-AU" sz="2400" dirty="0">
              <a:solidFill>
                <a:schemeClr val="bg1"/>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432473" y="2510245"/>
            <a:ext cx="4012987" cy="3838509"/>
          </a:xfrm>
          <a:prstGeom prst="rect">
            <a:avLst/>
          </a:prstGeom>
        </p:spPr>
      </p:pic>
      <p:sp>
        <p:nvSpPr>
          <p:cNvPr id="13" name="TextBox 12"/>
          <p:cNvSpPr txBox="1"/>
          <p:nvPr/>
        </p:nvSpPr>
        <p:spPr>
          <a:xfrm>
            <a:off x="1651016" y="4263111"/>
            <a:ext cx="3692844" cy="830997"/>
          </a:xfrm>
          <a:prstGeom prst="rect">
            <a:avLst/>
          </a:prstGeom>
          <a:noFill/>
        </p:spPr>
        <p:txBody>
          <a:bodyPr wrap="square" rtlCol="0">
            <a:spAutoFit/>
          </a:bodyPr>
          <a:lstStyle/>
          <a:p>
            <a:r>
              <a:rPr lang="en-AU" sz="2400" b="1" dirty="0" smtClean="0">
                <a:solidFill>
                  <a:schemeClr val="bg1"/>
                </a:solidFill>
                <a:latin typeface="Segoe UI Light" panose="020B0502040204020203" pitchFamily="34" charset="0"/>
                <a:cs typeface="Segoe UI Light" panose="020B0502040204020203" pitchFamily="34" charset="0"/>
              </a:rPr>
              <a:t>Step 2: </a:t>
            </a:r>
            <a:r>
              <a:rPr lang="en-AU" sz="2400" dirty="0" smtClean="0">
                <a:solidFill>
                  <a:schemeClr val="bg1"/>
                </a:solidFill>
                <a:latin typeface="Segoe UI Light" panose="020B0502040204020203" pitchFamily="34" charset="0"/>
                <a:cs typeface="Segoe UI Light" panose="020B0502040204020203" pitchFamily="34" charset="0"/>
              </a:rPr>
              <a:t>Filter using GUI. </a:t>
            </a:r>
            <a:r>
              <a:rPr lang="en-AU" sz="2400" dirty="0">
                <a:solidFill>
                  <a:schemeClr val="bg1"/>
                </a:solidFill>
                <a:latin typeface="Segoe UI Light" panose="020B0502040204020203" pitchFamily="34" charset="0"/>
                <a:cs typeface="Segoe UI Light" panose="020B0502040204020203" pitchFamily="34" charset="0"/>
              </a:rPr>
              <a:t>C</a:t>
            </a:r>
            <a:r>
              <a:rPr lang="en-AU" sz="2400" dirty="0" smtClean="0">
                <a:solidFill>
                  <a:schemeClr val="bg1"/>
                </a:solidFill>
                <a:latin typeface="Segoe UI Light" panose="020B0502040204020203" pitchFamily="34" charset="0"/>
                <a:cs typeface="Segoe UI Light" panose="020B0502040204020203" pitchFamily="34" charset="0"/>
              </a:rPr>
              <a:t>lick to select output items</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9989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PowerShell?</a:t>
            </a:r>
            <a:endParaRPr lang="en-AU" dirty="0"/>
          </a:p>
        </p:txBody>
      </p:sp>
      <p:sp>
        <p:nvSpPr>
          <p:cNvPr id="3" name="Content Placeholder 2"/>
          <p:cNvSpPr>
            <a:spLocks noGrp="1"/>
          </p:cNvSpPr>
          <p:nvPr>
            <p:ph sz="quarter" idx="13"/>
          </p:nvPr>
        </p:nvSpPr>
        <p:spPr>
          <a:xfrm>
            <a:off x="6245352" y="4496312"/>
            <a:ext cx="5780532" cy="1670812"/>
          </a:xfrm>
        </p:spPr>
        <p:txBody>
          <a:bodyPr numCol="1">
            <a:normAutofit/>
          </a:bodyPr>
          <a:lstStyle/>
          <a:p>
            <a:endParaRPr lang="en-AU" dirty="0" smtClean="0"/>
          </a:p>
          <a:p>
            <a:pPr marL="342900" indent="-342900">
              <a:buFont typeface="Arial" panose="020B0604020202020204" pitchFamily="34" charset="0"/>
              <a:buChar char="•"/>
            </a:pPr>
            <a:r>
              <a:rPr lang="en-AU" dirty="0" smtClean="0"/>
              <a:t>Development Framework: </a:t>
            </a:r>
          </a:p>
          <a:p>
            <a:pPr marL="702000" lvl="2"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Integrated Scripting Environment</a:t>
            </a:r>
          </a:p>
          <a:p>
            <a:pPr marL="702000" lvl="2"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PowerShell Embedded in Host Applications</a:t>
            </a:r>
            <a:endParaRPr lang="en-AU" sz="200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a:t>
            </a:fld>
            <a:endParaRPr lang="en-US"/>
          </a:p>
        </p:txBody>
      </p:sp>
      <p:pic>
        <p:nvPicPr>
          <p:cNvPr id="6" name="Picture 17" descr="screen2"/>
          <p:cNvPicPr>
            <a:picLocks noChangeAspect="1" noChangeArrowheads="1"/>
          </p:cNvPicPr>
          <p:nvPr/>
        </p:nvPicPr>
        <p:blipFill>
          <a:blip r:embed="rId3"/>
          <a:srcRect/>
          <a:stretch>
            <a:fillRect/>
          </a:stretch>
        </p:blipFill>
        <p:spPr bwMode="auto">
          <a:xfrm>
            <a:off x="989076" y="1316976"/>
            <a:ext cx="4540504" cy="2937158"/>
          </a:xfrm>
          <a:prstGeom prst="rect">
            <a:avLst/>
          </a:prstGeom>
          <a:noFill/>
          <a:ln w="9525">
            <a:noFill/>
            <a:miter lim="800000"/>
            <a:headEnd/>
            <a:tailEnd/>
          </a:ln>
        </p:spPr>
      </p:pic>
      <p:pic>
        <p:nvPicPr>
          <p:cNvPr id="11" name="Picture 10"/>
          <p:cNvPicPr>
            <a:picLocks noChangeAspect="1"/>
          </p:cNvPicPr>
          <p:nvPr/>
        </p:nvPicPr>
        <p:blipFill>
          <a:blip r:embed="rId4"/>
          <a:stretch>
            <a:fillRect/>
          </a:stretch>
        </p:blipFill>
        <p:spPr>
          <a:xfrm>
            <a:off x="6644204" y="1287885"/>
            <a:ext cx="4132204" cy="2911142"/>
          </a:xfrm>
          <a:prstGeom prst="rect">
            <a:avLst/>
          </a:prstGeom>
        </p:spPr>
      </p:pic>
      <p:sp>
        <p:nvSpPr>
          <p:cNvPr id="7" name="Content Placeholder 2"/>
          <p:cNvSpPr txBox="1">
            <a:spLocks/>
          </p:cNvSpPr>
          <p:nvPr/>
        </p:nvSpPr>
        <p:spPr>
          <a:xfrm>
            <a:off x="806196" y="4886516"/>
            <a:ext cx="5188204" cy="1485900"/>
          </a:xfrm>
          <a:prstGeom prst="rect">
            <a:avLst/>
          </a:prstGeom>
        </p:spPr>
        <p:txBody>
          <a:bodyPr vert="horz" lIns="91440" tIns="45720" rIns="91440" bIns="45720" numCol="1"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pPr marL="342900" indent="-342900">
              <a:buFont typeface="Arial" panose="020B0604020202020204" pitchFamily="34" charset="0"/>
              <a:buChar char="•"/>
            </a:pPr>
            <a:r>
              <a:rPr lang="en-AU" dirty="0" smtClean="0"/>
              <a:t>Automation Engine</a:t>
            </a:r>
          </a:p>
          <a:p>
            <a:pPr marL="342900" indent="-342900">
              <a:buFont typeface="Arial" panose="020B0604020202020204" pitchFamily="34" charset="0"/>
              <a:buChar char="•"/>
            </a:pPr>
            <a:r>
              <a:rPr lang="en-AU" dirty="0" smtClean="0"/>
              <a:t>Command-line </a:t>
            </a:r>
            <a:r>
              <a:rPr lang="en-AU" dirty="0"/>
              <a:t>Shell</a:t>
            </a:r>
          </a:p>
          <a:p>
            <a:pPr marL="342900" indent="-342900">
              <a:buFont typeface="Arial" panose="020B0604020202020204" pitchFamily="34" charset="0"/>
              <a:buChar char="•"/>
            </a:pPr>
            <a:r>
              <a:rPr lang="en-AU" dirty="0"/>
              <a:t>Scripting Language</a:t>
            </a:r>
          </a:p>
        </p:txBody>
      </p:sp>
    </p:spTree>
    <p:extLst>
      <p:ext uri="{BB962C8B-B14F-4D97-AF65-F5344CB8AC3E}">
        <p14:creationId xmlns:p14="http://schemas.microsoft.com/office/powerpoint/2010/main" val="348117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Out-String</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700409911"/>
              </p:ext>
            </p:extLst>
          </p:nvPr>
        </p:nvGraphicFramePr>
        <p:xfrm>
          <a:off x="2207567" y="1143000"/>
          <a:ext cx="9706739" cy="927166"/>
        </p:xfrm>
        <a:graphic>
          <a:graphicData uri="http://schemas.openxmlformats.org/drawingml/2006/table">
            <a:tbl>
              <a:tblPr firstRow="1" bandRow="1"/>
              <a:tblGrid>
                <a:gridCol w="9706739">
                  <a:extLst>
                    <a:ext uri="{9D8B030D-6E8A-4147-A177-3AD203B41FA5}">
                      <a16:colId xmlns:a16="http://schemas.microsoft.com/office/drawing/2014/main" val="161357455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Command without</a:t>
                      </a:r>
                      <a:r>
                        <a:rPr lang="en-AU" sz="2400" b="0" baseline="0" dirty="0" smtClean="0">
                          <a:solidFill>
                            <a:schemeClr val="bg1"/>
                          </a:solidFill>
                          <a:latin typeface="Segoe UI Light" panose="020B0502040204020203" pitchFamily="34" charset="0"/>
                          <a:cs typeface="Segoe UI Light" panose="020B0502040204020203" pitchFamily="34" charset="0"/>
                        </a:rPr>
                        <a:t> Out-String</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04039738"/>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Get-Alias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Select-String</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"Get-Command"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945042518"/>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18521114"/>
              </p:ext>
            </p:extLst>
          </p:nvPr>
        </p:nvGraphicFramePr>
        <p:xfrm>
          <a:off x="2207568" y="2545080"/>
          <a:ext cx="9706739" cy="2377440"/>
        </p:xfrm>
        <a:graphic>
          <a:graphicData uri="http://schemas.openxmlformats.org/drawingml/2006/table">
            <a:tbl>
              <a:tblPr firstRow="1" bandRow="1"/>
              <a:tblGrid>
                <a:gridCol w="9706739">
                  <a:extLst>
                    <a:ext uri="{9D8B030D-6E8A-4147-A177-3AD203B41FA5}">
                      <a16:colId xmlns:a16="http://schemas.microsoft.com/office/drawing/2014/main" val="107404939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Command with</a:t>
                      </a:r>
                      <a:r>
                        <a:rPr lang="en-AU" sz="2400" b="0" baseline="0" dirty="0" smtClean="0">
                          <a:solidFill>
                            <a:schemeClr val="bg1"/>
                          </a:solidFill>
                          <a:latin typeface="Segoe UI Light" panose="020B0502040204020203" pitchFamily="34" charset="0"/>
                          <a:cs typeface="Segoe UI Light" panose="020B0502040204020203" pitchFamily="34" charset="0"/>
                        </a:rPr>
                        <a:t> Out-String</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2669066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Get-Alias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Out-String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-Stream</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Select-String</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"Get-Command" </a:t>
                      </a:r>
                    </a:p>
                    <a:p>
                      <a:endParaRPr lang="en-AU" sz="2000" dirty="0" smtClean="0">
                        <a:solidFill>
                          <a:srgbClr val="DB7093"/>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a:t>
                      </a:r>
                      <a:endParaRPr lang="en-AU" sz="2000" dirty="0" smtClean="0">
                        <a:solidFill>
                          <a:srgbClr val="DB7093"/>
                        </a:solidFill>
                        <a:latin typeface="Lucida Console" panose="020B0609040504020204" pitchFamily="49" charset="0"/>
                      </a:endParaRP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Alias           </a:t>
                      </a:r>
                      <a:r>
                        <a:rPr lang="en-AU" sz="2000" dirty="0" err="1" smtClean="0">
                          <a:solidFill>
                            <a:srgbClr val="F5F5F5"/>
                          </a:solidFill>
                          <a:latin typeface="Lucida Console" panose="020B0609040504020204" pitchFamily="49" charset="0"/>
                        </a:rPr>
                        <a:t>gcm</a:t>
                      </a:r>
                      <a:r>
                        <a:rPr lang="en-AU" sz="2000" dirty="0" smtClean="0">
                          <a:solidFill>
                            <a:srgbClr val="F5F5F5"/>
                          </a:solidFill>
                          <a:latin typeface="Lucida Console" panose="020B0609040504020204" pitchFamily="49" charset="0"/>
                        </a:rPr>
                        <a:t> -&gt; Get-Command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526601961"/>
                  </a:ext>
                </a:extLst>
              </a:tr>
            </a:tbl>
          </a:graphicData>
        </a:graphic>
      </p:graphicFrame>
    </p:spTree>
    <p:extLst>
      <p:ext uri="{BB962C8B-B14F-4D97-AF65-F5344CB8AC3E}">
        <p14:creationId xmlns:p14="http://schemas.microsoft.com/office/powerpoint/2010/main" val="3582102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3: Pipeline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Pipeline Output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a:t>
            </a:r>
            <a:r>
              <a:rPr lang="en-US" sz="2400" b="1" dirty="0">
                <a:solidFill>
                  <a:schemeClr val="tx1"/>
                </a:solidFill>
                <a:latin typeface="Segoe UI Light" panose="020B0502040204020203" pitchFamily="34" charset="0"/>
              </a:rPr>
              <a:t>4</a:t>
            </a:r>
            <a:r>
              <a:rPr lang="en-US" sz="2400" b="1" dirty="0" smtClean="0">
                <a:solidFill>
                  <a:schemeClr val="tx1"/>
                </a:solidFill>
                <a:latin typeface="Segoe UI Light" panose="020B0502040204020203" pitchFamily="34" charset="0"/>
              </a:rPr>
              <a:t>: Storing output in a Variable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141</a:t>
            </a:fld>
            <a:endParaRPr lang="en-US"/>
          </a:p>
        </p:txBody>
      </p:sp>
    </p:spTree>
    <p:extLst>
      <p:ext uri="{BB962C8B-B14F-4D97-AF65-F5344CB8AC3E}">
        <p14:creationId xmlns:p14="http://schemas.microsoft.com/office/powerpoint/2010/main" val="209492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Storing Pipeline output in a Variable</a:t>
            </a:r>
            <a:endParaRPr lang="en-AU" dirty="0"/>
          </a:p>
        </p:txBody>
      </p:sp>
      <p:sp>
        <p:nvSpPr>
          <p:cNvPr id="3" name="Content Placeholder 2"/>
          <p:cNvSpPr>
            <a:spLocks noGrp="1"/>
          </p:cNvSpPr>
          <p:nvPr>
            <p:ph sz="quarter" idx="13"/>
          </p:nvPr>
        </p:nvSpPr>
        <p:spPr>
          <a:xfrm>
            <a:off x="406400" y="1143000"/>
            <a:ext cx="11176000" cy="1349896"/>
          </a:xfrm>
        </p:spPr>
        <p:txBody>
          <a:bodyPr>
            <a:normAutofit/>
          </a:bodyPr>
          <a:lstStyle/>
          <a:p>
            <a:r>
              <a:rPr lang="en-AU" dirty="0" smtClean="0"/>
              <a:t>Pipeline output can be stored in a user-defined variable using the = assignment operator</a:t>
            </a:r>
          </a:p>
          <a:p>
            <a:pPr marL="342900" indent="-342900">
              <a:buFont typeface="Arial" panose="020B0604020202020204" pitchFamily="34" charset="0"/>
              <a:buChar char="•"/>
            </a:pPr>
            <a:endParaRPr lang="en-AU" dirty="0" smtClean="0"/>
          </a:p>
          <a:p>
            <a:endParaRPr lang="en-AU" dirty="0" smtClean="0"/>
          </a:p>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142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46625128"/>
              </p:ext>
            </p:extLst>
          </p:nvPr>
        </p:nvGraphicFramePr>
        <p:xfrm>
          <a:off x="686130" y="2252380"/>
          <a:ext cx="10784690" cy="1463040"/>
        </p:xfrm>
        <a:graphic>
          <a:graphicData uri="http://schemas.openxmlformats.org/drawingml/2006/table">
            <a:tbl>
              <a:tblPr firstRow="1" bandRow="1"/>
              <a:tblGrid>
                <a:gridCol w="10784690">
                  <a:extLst>
                    <a:ext uri="{9D8B030D-6E8A-4147-A177-3AD203B41FA5}">
                      <a16:colId xmlns:a16="http://schemas.microsoft.com/office/drawing/2014/main" val="274575119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Storing cmdlet output in a variable</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0344307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groupedEvents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Security</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Group-Object</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EntryType</a:t>
                      </a:r>
                      <a:r>
                        <a:rPr lang="en-AU" sz="2000" dirty="0" smtClean="0">
                          <a:solidFill>
                            <a:srgbClr val="EE82EE"/>
                          </a:solidFill>
                          <a:latin typeface="Lucida Console" panose="020B0609040504020204" pitchFamily="49" charset="0"/>
                        </a:rPr>
                        <a:t> </a:t>
                      </a:r>
                    </a:p>
                    <a:p>
                      <a:endParaRPr lang="en-AU" sz="200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48800036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52429498"/>
              </p:ext>
            </p:extLst>
          </p:nvPr>
        </p:nvGraphicFramePr>
        <p:xfrm>
          <a:off x="686130" y="3731998"/>
          <a:ext cx="10784690" cy="2651760"/>
        </p:xfrm>
        <a:graphic>
          <a:graphicData uri="http://schemas.openxmlformats.org/drawingml/2006/table">
            <a:tbl>
              <a:tblPr firstRow="1" bandRow="1"/>
              <a:tblGrid>
                <a:gridCol w="10784690">
                  <a:extLst>
                    <a:ext uri="{9D8B030D-6E8A-4147-A177-3AD203B41FA5}">
                      <a16:colId xmlns:a16="http://schemas.microsoft.com/office/drawing/2014/main" val="1857702324"/>
                    </a:ext>
                  </a:extLst>
                </a:gridCol>
              </a:tblGrid>
              <a:tr h="413482">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Accessing output using</a:t>
                      </a:r>
                      <a:r>
                        <a:rPr lang="en-AU" sz="2400" b="0" baseline="0" dirty="0" smtClean="0">
                          <a:solidFill>
                            <a:schemeClr val="bg1"/>
                          </a:solidFill>
                          <a:latin typeface="Segoe UI Light" panose="020B0502040204020203" pitchFamily="34" charset="0"/>
                          <a:cs typeface="Segoe UI Light" panose="020B0502040204020203" pitchFamily="34" charset="0"/>
                        </a:rPr>
                        <a:t> variable name and $ prefix</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50264045"/>
                  </a:ext>
                </a:extLst>
              </a:tr>
              <a:tr h="1819320">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groupedEvents</a:t>
                      </a:r>
                      <a:r>
                        <a:rPr lang="en-AU" sz="2000" dirty="0" smtClean="0">
                          <a:solidFill>
                            <a:srgbClr val="FF4500"/>
                          </a:solidFill>
                          <a:latin typeface="Lucida Console" panose="020B0609040504020204" pitchFamily="49" charset="0"/>
                        </a:rPr>
                        <a:t> </a:t>
                      </a:r>
                      <a:r>
                        <a:rPr lang="en-AU" sz="2000" dirty="0" smtClean="0"/>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Format-Table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AutoSize</a:t>
                      </a:r>
                      <a:r>
                        <a:rPr lang="en-AU" sz="2000" dirty="0" smtClean="0">
                          <a:solidFill>
                            <a:srgbClr val="FFE4B5"/>
                          </a:solidFill>
                          <a:latin typeface="Lucida Console" panose="020B0609040504020204" pitchFamily="49" charset="0"/>
                        </a:rPr>
                        <a:t> </a:t>
                      </a:r>
                    </a:p>
                    <a:p>
                      <a:r>
                        <a:rPr lang="en-AU" sz="2000" dirty="0" smtClean="0">
                          <a:solidFill>
                            <a:srgbClr val="FF4500"/>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 Count Name         Group                                                                                                                                   </a:t>
                      </a:r>
                    </a:p>
                    <a:p>
                      <a:r>
                        <a:rPr lang="en-AU" sz="2000" dirty="0" smtClean="0">
                          <a:solidFill>
                            <a:srgbClr val="F5F5F5"/>
                          </a:solidFill>
                          <a:latin typeface="Lucida Console" panose="020B0609040504020204" pitchFamily="49" charset="0"/>
                        </a:rPr>
                        <a:t> ----- ----         -----                                                                                                                                   </a:t>
                      </a:r>
                    </a:p>
                    <a:p>
                      <a:r>
                        <a:rPr lang="en-AU" sz="2000" dirty="0" smtClean="0">
                          <a:solidFill>
                            <a:srgbClr val="F5F5F5"/>
                          </a:solidFill>
                          <a:latin typeface="Lucida Console" panose="020B0609040504020204" pitchFamily="49" charset="0"/>
                        </a:rPr>
                        <a:t>135950 </a:t>
                      </a:r>
                      <a:r>
                        <a:rPr lang="en-AU" sz="2000" dirty="0" err="1" smtClean="0">
                          <a:solidFill>
                            <a:srgbClr val="F5F5F5"/>
                          </a:solidFill>
                          <a:latin typeface="Lucida Console" panose="020B0609040504020204" pitchFamily="49" charset="0"/>
                        </a:rPr>
                        <a:t>SuccessAudit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System.Diagnostics.EventLogEntry</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40 </a:t>
                      </a:r>
                      <a:r>
                        <a:rPr lang="en-AU" sz="2000" dirty="0" err="1" smtClean="0">
                          <a:solidFill>
                            <a:srgbClr val="F5F5F5"/>
                          </a:solidFill>
                          <a:latin typeface="Lucida Console" panose="020B0609040504020204" pitchFamily="49" charset="0"/>
                        </a:rPr>
                        <a:t>FailureAudit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System.Diagnostics.EventLogEntry</a:t>
                      </a:r>
                      <a:r>
                        <a:rPr lang="en-AU" sz="2000" dirty="0" smtClean="0">
                          <a:solidFill>
                            <a:srgbClr val="F5F5F5"/>
                          </a:solidFill>
                          <a:latin typeface="Lucida Console" panose="020B0609040504020204" pitchFamily="49" charset="0"/>
                        </a:rPr>
                        <a:t>...  </a:t>
                      </a:r>
                    </a:p>
                    <a:p>
                      <a:endParaRPr lang="en-AU" sz="1800" dirty="0" smtClean="0">
                        <a:solidFill>
                          <a:srgbClr val="FF4500"/>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24947582"/>
                  </a:ext>
                </a:extLst>
              </a:tr>
            </a:tbl>
          </a:graphicData>
        </a:graphic>
      </p:graphicFrame>
    </p:spTree>
    <p:extLst>
      <p:ext uri="{BB962C8B-B14F-4D97-AF65-F5344CB8AC3E}">
        <p14:creationId xmlns:p14="http://schemas.microsoft.com/office/powerpoint/2010/main" val="4107085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3: Pipeline 1</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143</a:t>
            </a:fld>
            <a:endParaRPr lang="en-US"/>
          </a:p>
        </p:txBody>
      </p:sp>
    </p:spTree>
    <p:extLst>
      <p:ext uri="{BB962C8B-B14F-4D97-AF65-F5344CB8AC3E}">
        <p14:creationId xmlns:p14="http://schemas.microsoft.com/office/powerpoint/2010/main" val="32933574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144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783963309"/>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419946947"/>
                    </a:ext>
                  </a:extLst>
                </a:gridCol>
                <a:gridCol w="4650105">
                  <a:extLst>
                    <a:ext uri="{9D8B030D-6E8A-4147-A177-3AD203B41FA5}">
                      <a16:colId xmlns:a16="http://schemas.microsoft.com/office/drawing/2014/main" val="3819144039"/>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39355291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63148982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56725314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110184450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193131810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171866997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12238147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1938910484"/>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263775432"/>
                  </a:ext>
                </a:extLst>
              </a:tr>
            </a:tbl>
          </a:graphicData>
        </a:graphic>
      </p:graphicFrame>
      <p:sp>
        <p:nvSpPr>
          <p:cNvPr id="3" name="Right Arrow 2"/>
          <p:cNvSpPr/>
          <p:nvPr/>
        </p:nvSpPr>
        <p:spPr>
          <a:xfrm>
            <a:off x="1160443" y="2747747"/>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567050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4: Commands 2</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145</a:t>
            </a:fld>
            <a:endParaRPr lang="en-US"/>
          </a:p>
        </p:txBody>
      </p:sp>
    </p:spTree>
    <p:extLst>
      <p:ext uri="{BB962C8B-B14F-4D97-AF65-F5344CB8AC3E}">
        <p14:creationId xmlns:p14="http://schemas.microsoft.com/office/powerpoint/2010/main" val="20817646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4</a:t>
            </a:r>
            <a:r>
              <a:rPr lang="en-AU" dirty="0" smtClean="0"/>
              <a:t>: Commands 2</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146</a:t>
            </a:fld>
            <a:endParaRPr lang="en-US"/>
          </a:p>
        </p:txBody>
      </p:sp>
      <p:sp>
        <p:nvSpPr>
          <p:cNvPr id="3" name="Content Placeholder 2"/>
          <p:cNvSpPr>
            <a:spLocks noGrp="1"/>
          </p:cNvSpPr>
          <p:nvPr>
            <p:ph sz="quarter" idx="13"/>
          </p:nvPr>
        </p:nvSpPr>
        <p:spPr>
          <a:xfrm>
            <a:off x="406400" y="1553306"/>
            <a:ext cx="11176000" cy="4542692"/>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Script Blocks</a:t>
            </a:r>
          </a:p>
          <a:p>
            <a:pPr marL="644400" lvl="1" indent="-285750" rtl="0" fontAlgn="base">
              <a:buFont typeface="Arial" panose="020B0604020202020204" pitchFamily="34" charset="0"/>
              <a:buChar char="•"/>
            </a:pPr>
            <a:r>
              <a:rPr lang="en-AU" sz="2400" dirty="0" smtClean="0">
                <a:solidFill>
                  <a:schemeClr val="bg1"/>
                </a:solidFill>
              </a:rPr>
              <a:t>What is a Script Block?</a:t>
            </a:r>
            <a:endParaRPr lang="en-AU" sz="2400" dirty="0">
              <a:solidFill>
                <a:schemeClr val="bg1"/>
              </a:solidFill>
            </a:endParaRP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Functions</a:t>
            </a:r>
            <a:endParaRPr lang="en-AU"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rPr>
              <a:t>Functions Introduction</a:t>
            </a:r>
          </a:p>
          <a:p>
            <a:pPr marL="358650" lvl="1" rtl="0" fontAlgn="base">
              <a:spcBef>
                <a:spcPts val="300"/>
              </a:spcBef>
            </a:pPr>
            <a:endParaRPr lang="en-AU" sz="2400" dirty="0" smtClean="0">
              <a:solidFill>
                <a:schemeClr val="bg1"/>
              </a:solidFill>
            </a:endParaRPr>
          </a:p>
          <a:p>
            <a:pPr marL="0" lvl="1" rtl="0" fontAlgn="base">
              <a:lnSpc>
                <a:spcPct val="100000"/>
              </a:lnSpc>
              <a:spcBef>
                <a:spcPts val="300"/>
              </a:spcBef>
            </a:pPr>
            <a:r>
              <a:rPr lang="en-AU" sz="2400" dirty="0" smtClean="0">
                <a:solidFill>
                  <a:schemeClr val="bg1"/>
                </a:solidFill>
              </a:rPr>
              <a:t>Section 3: Remoting</a:t>
            </a:r>
            <a:endParaRPr lang="en-AU" sz="2400" dirty="0">
              <a:solidFill>
                <a:schemeClr val="bg1"/>
              </a:solidFill>
            </a:endParaRPr>
          </a:p>
          <a:p>
            <a:pPr marL="644400" lvl="1" indent="-285750" rtl="0" fontAlgn="base">
              <a:spcBef>
                <a:spcPts val="300"/>
              </a:spcBef>
              <a:buFont typeface="Arial" panose="020B0604020202020204" pitchFamily="34" charset="0"/>
              <a:buChar char="•"/>
            </a:pPr>
            <a:r>
              <a:rPr lang="en-AU" sz="2400" dirty="0" smtClean="0">
                <a:solidFill>
                  <a:schemeClr val="bg1"/>
                </a:solidFill>
              </a:rPr>
              <a:t>Introduction to PowerShell Remoting</a:t>
            </a:r>
          </a:p>
          <a:p>
            <a:pPr marL="644400" lvl="1" indent="-285750" rtl="0" fontAlgn="base">
              <a:spcBef>
                <a:spcPts val="300"/>
              </a:spcBef>
              <a:buFont typeface="Arial" panose="020B0604020202020204" pitchFamily="34" charset="0"/>
              <a:buChar char="•"/>
            </a:pPr>
            <a:r>
              <a:rPr lang="en-AU" sz="2400" dirty="0" smtClean="0">
                <a:solidFill>
                  <a:schemeClr val="bg1"/>
                </a:solidFill>
              </a:rPr>
              <a:t>Using PowerShell Remoting</a:t>
            </a:r>
          </a:p>
          <a:p>
            <a:pPr marL="644400" lvl="1" indent="-285750" rtl="0" fontAlgn="base">
              <a:spcBef>
                <a:spcPts val="300"/>
              </a:spcBef>
              <a:buFont typeface="Arial" panose="020B0604020202020204" pitchFamily="34" charset="0"/>
              <a:buChar char="•"/>
            </a:pPr>
            <a:endParaRPr lang="en-AU" sz="2400" dirty="0">
              <a:solidFill>
                <a:schemeClr val="bg1"/>
              </a:solidFill>
            </a:endParaRPr>
          </a:p>
          <a:p>
            <a:pPr marL="644400" lvl="1" indent="-285750" rtl="0" fontAlgn="base">
              <a:spcBef>
                <a:spcPts val="300"/>
              </a:spcBef>
              <a:buFont typeface="Arial" panose="020B0604020202020204" pitchFamily="34" charset="0"/>
              <a:buChar char="•"/>
            </a:pPr>
            <a:endParaRPr lang="en-AU" sz="2400" dirty="0">
              <a:solidFill>
                <a:schemeClr val="bg1"/>
              </a:solidFill>
            </a:endParaRPr>
          </a:p>
          <a:p>
            <a:pPr marL="644400" lvl="1" indent="-285750" rtl="0" fontAlgn="base">
              <a:spcBef>
                <a:spcPts val="300"/>
              </a:spcBef>
              <a:buFont typeface="Arial" panose="020B0604020202020204" pitchFamily="34" charset="0"/>
              <a:buChar char="•"/>
            </a:pPr>
            <a:endParaRPr lang="en-AU" sz="2400" dirty="0">
              <a:solidFill>
                <a:schemeClr val="bg1"/>
              </a:solidFill>
            </a:endParaRPr>
          </a:p>
          <a:p>
            <a:endParaRPr lang="en-AU" dirty="0"/>
          </a:p>
        </p:txBody>
      </p:sp>
    </p:spTree>
    <p:extLst>
      <p:ext uri="{BB962C8B-B14F-4D97-AF65-F5344CB8AC3E}">
        <p14:creationId xmlns:p14="http://schemas.microsoft.com/office/powerpoint/2010/main" val="39169507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4: Commands 2</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1</a:t>
            </a:r>
            <a:r>
              <a:rPr lang="en-US" sz="2400" dirty="0" smtClean="0">
                <a:latin typeface="Segoe UI Light" panose="020B0502040204020203" pitchFamily="34" charset="0"/>
              </a:rPr>
              <a:t>: Script Blocks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t>
            </a:r>
            <a:r>
              <a:rPr lang="en-US" sz="2400" b="1" dirty="0">
                <a:solidFill>
                  <a:schemeClr val="tx1"/>
                </a:solidFill>
                <a:latin typeface="Segoe UI Light" panose="020B0502040204020203" pitchFamily="34" charset="0"/>
              </a:rPr>
              <a:t>What is a Script Block?</a:t>
            </a:r>
          </a:p>
          <a:p>
            <a:endParaRPr lang="en-US" sz="2400" dirty="0">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147</a:t>
            </a:fld>
            <a:endParaRPr lang="en-US"/>
          </a:p>
        </p:txBody>
      </p:sp>
    </p:spTree>
    <p:extLst>
      <p:ext uri="{BB962C8B-B14F-4D97-AF65-F5344CB8AC3E}">
        <p14:creationId xmlns:p14="http://schemas.microsoft.com/office/powerpoint/2010/main" val="221587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What is a Script Block?</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a:t/>
            </a:r>
            <a:br>
              <a:rPr lang="en-US" dirty="0"/>
            </a:br>
            <a:endParaRPr lang="en-US" sz="2800" dirty="0">
              <a:solidFill>
                <a:srgbClr val="7030A0"/>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148</a:t>
            </a:fld>
            <a:endParaRPr lang="en-US"/>
          </a:p>
        </p:txBody>
      </p:sp>
      <p:sp>
        <p:nvSpPr>
          <p:cNvPr id="7" name="Content Placeholder 6"/>
          <p:cNvSpPr>
            <a:spLocks noGrp="1"/>
          </p:cNvSpPr>
          <p:nvPr>
            <p:ph sz="quarter" idx="13"/>
          </p:nvPr>
        </p:nvSpPr>
        <p:spPr>
          <a:xfrm>
            <a:off x="406400" y="1471244"/>
            <a:ext cx="11176000" cy="2397371"/>
          </a:xfrm>
        </p:spPr>
        <p:txBody>
          <a:bodyPr numCol="1"/>
          <a:lstStyle/>
          <a:p>
            <a:pPr marL="342900" indent="-342900">
              <a:buFont typeface="Arial" panose="020B0604020202020204" pitchFamily="34" charset="0"/>
              <a:buChar char="•"/>
            </a:pPr>
            <a:r>
              <a:rPr lang="en-AU" dirty="0"/>
              <a:t>A statement list in braces “{ }”</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Can </a:t>
            </a:r>
            <a:r>
              <a:rPr lang="en-AU" dirty="0"/>
              <a:t>accept </a:t>
            </a:r>
            <a:r>
              <a:rPr lang="en-AU" dirty="0" smtClean="0"/>
              <a:t>parameter values </a:t>
            </a:r>
            <a:r>
              <a:rPr lang="en-AU" dirty="0"/>
              <a:t>and return </a:t>
            </a:r>
            <a:r>
              <a:rPr lang="en-AU" dirty="0" smtClean="0"/>
              <a:t>output</a:t>
            </a:r>
          </a:p>
          <a:p>
            <a:endParaRPr lang="en-AU" dirty="0" smtClean="0"/>
          </a:p>
          <a:p>
            <a:pPr marL="342900" indent="-342900">
              <a:buFont typeface="Arial" panose="020B0604020202020204" pitchFamily="34" charset="0"/>
              <a:buChar char="•"/>
            </a:pPr>
            <a:r>
              <a:rPr lang="en-AU" dirty="0" smtClean="0"/>
              <a:t>Used by Cmdlets, Functions, Workflows and Desired State Configuration</a:t>
            </a:r>
          </a:p>
        </p:txBody>
      </p:sp>
      <p:graphicFrame>
        <p:nvGraphicFramePr>
          <p:cNvPr id="5" name="Table 4"/>
          <p:cNvGraphicFramePr>
            <a:graphicFrameLocks noGrp="1"/>
          </p:cNvGraphicFramePr>
          <p:nvPr>
            <p:extLst>
              <p:ext uri="{D42A27DB-BD31-4B8C-83A1-F6EECF244321}">
                <p14:modId xmlns:p14="http://schemas.microsoft.com/office/powerpoint/2010/main" val="3338224716"/>
              </p:ext>
            </p:extLst>
          </p:nvPr>
        </p:nvGraphicFramePr>
        <p:xfrm>
          <a:off x="864214" y="4070540"/>
          <a:ext cx="9205464" cy="457200"/>
        </p:xfrm>
        <a:graphic>
          <a:graphicData uri="http://schemas.openxmlformats.org/drawingml/2006/table">
            <a:tbl>
              <a:tblPr firstRow="1" bandRow="1">
                <a:tableStyleId>{5C22544A-7EE6-4342-B048-85BDC9FD1C3A}</a:tableStyleId>
              </a:tblPr>
              <a:tblGrid>
                <a:gridCol w="9205464">
                  <a:extLst>
                    <a:ext uri="{9D8B030D-6E8A-4147-A177-3AD203B41FA5}">
                      <a16:colId xmlns:a16="http://schemas.microsoft.com/office/drawing/2014/main" val="2931782967"/>
                    </a:ext>
                  </a:extLst>
                </a:gridCol>
              </a:tblGrid>
              <a:tr h="370840">
                <a:tc>
                  <a:txBody>
                    <a:bodyPr/>
                    <a:lstStyle/>
                    <a:p>
                      <a:r>
                        <a:rPr lang="en-AU" sz="2400" b="0" dirty="0" smtClean="0">
                          <a:solidFill>
                            <a:srgbClr val="F5F5F5"/>
                          </a:solidFill>
                          <a:latin typeface="Lucida Console" panose="020B0609040504020204" pitchFamily="49" charset="0"/>
                        </a:rPr>
                        <a:t>{</a:t>
                      </a:r>
                      <a:r>
                        <a:rPr lang="en-AU" sz="2400" b="0" dirty="0" smtClean="0">
                          <a:solidFill>
                            <a:srgbClr val="EE82EE"/>
                          </a:solidFill>
                          <a:latin typeface="Lucida Console" panose="020B0609040504020204" pitchFamily="49" charset="0"/>
                        </a:rPr>
                        <a:t>&lt;statement</a:t>
                      </a:r>
                      <a:r>
                        <a:rPr lang="en-AU" sz="2400" b="0" dirty="0" smtClean="0">
                          <a:solidFill>
                            <a:srgbClr val="F5F5F5"/>
                          </a:solidFill>
                          <a:latin typeface="Lucida Console" panose="020B0609040504020204" pitchFamily="49" charset="0"/>
                        </a:rPr>
                        <a:t> </a:t>
                      </a:r>
                      <a:r>
                        <a:rPr lang="en-AU" sz="2400" b="0" dirty="0" smtClean="0">
                          <a:solidFill>
                            <a:srgbClr val="EE82EE"/>
                          </a:solidFill>
                          <a:latin typeface="Lucida Console" panose="020B0609040504020204" pitchFamily="49" charset="0"/>
                        </a:rPr>
                        <a:t>list&gt;</a:t>
                      </a:r>
                      <a:r>
                        <a:rPr lang="en-AU" sz="24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184813984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797657313"/>
              </p:ext>
            </p:extLst>
          </p:nvPr>
        </p:nvGraphicFramePr>
        <p:xfrm>
          <a:off x="864214" y="4823543"/>
          <a:ext cx="9205464" cy="1554480"/>
        </p:xfrm>
        <a:graphic>
          <a:graphicData uri="http://schemas.openxmlformats.org/drawingml/2006/table">
            <a:tbl>
              <a:tblPr firstRow="1" bandRow="1">
                <a:tableStyleId>{5C22544A-7EE6-4342-B048-85BDC9FD1C3A}</a:tableStyleId>
              </a:tblPr>
              <a:tblGrid>
                <a:gridCol w="9205464">
                  <a:extLst>
                    <a:ext uri="{9D8B030D-6E8A-4147-A177-3AD203B41FA5}">
                      <a16:colId xmlns:a16="http://schemas.microsoft.com/office/drawing/2014/main" val="23491813"/>
                    </a:ext>
                  </a:extLst>
                </a:gridCol>
              </a:tblGrid>
              <a:tr h="370840">
                <a:tc>
                  <a:txBody>
                    <a:bodyPr/>
                    <a:lstStyle/>
                    <a:p>
                      <a:r>
                        <a:rPr lang="en-AU" sz="2400" b="0" dirty="0" smtClean="0">
                          <a:solidFill>
                            <a:srgbClr val="F5F5F5"/>
                          </a:solidFill>
                          <a:latin typeface="Lucida Console" panose="020B0609040504020204" pitchFamily="49" charset="0"/>
                        </a:rPr>
                        <a:t>{</a:t>
                      </a:r>
                    </a:p>
                    <a:p>
                      <a:r>
                        <a:rPr lang="en-AU" sz="2400" b="0" dirty="0" err="1" smtClean="0">
                          <a:solidFill>
                            <a:srgbClr val="E0FFFF"/>
                          </a:solidFill>
                          <a:latin typeface="Lucida Console" panose="020B0609040504020204" pitchFamily="49" charset="0"/>
                        </a:rPr>
                        <a:t>param</a:t>
                      </a:r>
                      <a:r>
                        <a:rPr lang="en-AU" sz="2400" b="0" dirty="0" smtClean="0">
                          <a:solidFill>
                            <a:srgbClr val="F5F5F5"/>
                          </a:solidFill>
                          <a:latin typeface="Lucida Console" panose="020B0609040504020204" pitchFamily="49" charset="0"/>
                        </a:rPr>
                        <a:t> (</a:t>
                      </a:r>
                      <a:r>
                        <a:rPr lang="en-AU" sz="2400" b="0" dirty="0" smtClean="0">
                          <a:solidFill>
                            <a:srgbClr val="FF4500"/>
                          </a:solidFill>
                          <a:latin typeface="Lucida Console" panose="020B0609040504020204" pitchFamily="49" charset="0"/>
                        </a:rPr>
                        <a:t>$parameter1</a:t>
                      </a:r>
                      <a:r>
                        <a:rPr lang="en-AU" sz="2400" b="0" dirty="0" smtClean="0">
                          <a:solidFill>
                            <a:srgbClr val="D3D3D3"/>
                          </a:solidFill>
                          <a:latin typeface="Lucida Console" panose="020B0609040504020204" pitchFamily="49" charset="0"/>
                        </a:rPr>
                        <a:t>,</a:t>
                      </a:r>
                      <a:r>
                        <a:rPr lang="en-AU" sz="2400" b="0" dirty="0" smtClean="0">
                          <a:solidFill>
                            <a:srgbClr val="FF4500"/>
                          </a:solidFill>
                          <a:latin typeface="Lucida Console" panose="020B0609040504020204" pitchFamily="49" charset="0"/>
                        </a:rPr>
                        <a:t>$parameterN</a:t>
                      </a:r>
                      <a:r>
                        <a:rPr lang="en-AU" sz="2400" b="0" dirty="0" smtClean="0">
                          <a:solidFill>
                            <a:srgbClr val="F5F5F5"/>
                          </a:solidFill>
                          <a:latin typeface="Lucida Console" panose="020B0609040504020204" pitchFamily="49" charset="0"/>
                        </a:rPr>
                        <a:t>)</a:t>
                      </a:r>
                    </a:p>
                    <a:p>
                      <a:r>
                        <a:rPr lang="en-AU" sz="2400" b="0" dirty="0" smtClean="0">
                          <a:solidFill>
                            <a:srgbClr val="EE82EE"/>
                          </a:solidFill>
                          <a:latin typeface="Lucida Console" panose="020B0609040504020204" pitchFamily="49" charset="0"/>
                        </a:rPr>
                        <a:t>&lt;statement</a:t>
                      </a:r>
                      <a:r>
                        <a:rPr lang="en-AU" sz="2400" b="0" dirty="0" smtClean="0">
                          <a:solidFill>
                            <a:srgbClr val="F5F5F5"/>
                          </a:solidFill>
                          <a:latin typeface="Lucida Console" panose="020B0609040504020204" pitchFamily="49" charset="0"/>
                        </a:rPr>
                        <a:t> </a:t>
                      </a:r>
                      <a:r>
                        <a:rPr lang="en-AU" sz="2400" b="0" dirty="0" smtClean="0">
                          <a:solidFill>
                            <a:srgbClr val="EE82EE"/>
                          </a:solidFill>
                          <a:latin typeface="Lucida Console" panose="020B0609040504020204" pitchFamily="49" charset="0"/>
                        </a:rPr>
                        <a:t>list&gt;</a:t>
                      </a:r>
                      <a:endParaRPr lang="en-AU" sz="2400" b="0" dirty="0" smtClean="0">
                        <a:solidFill>
                          <a:srgbClr val="F5F5F5"/>
                        </a:solidFill>
                        <a:latin typeface="Lucida Console" panose="020B0609040504020204" pitchFamily="49" charset="0"/>
                      </a:endParaRPr>
                    </a:p>
                    <a:p>
                      <a:r>
                        <a:rPr lang="en-AU" sz="24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3972660802"/>
                  </a:ext>
                </a:extLst>
              </a:tr>
            </a:tbl>
          </a:graphicData>
        </a:graphic>
      </p:graphicFrame>
    </p:spTree>
    <p:extLst>
      <p:ext uri="{BB962C8B-B14F-4D97-AF65-F5344CB8AC3E}">
        <p14:creationId xmlns:p14="http://schemas.microsoft.com/office/powerpoint/2010/main" val="358476508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Cmdlet with </a:t>
            </a:r>
            <a:r>
              <a:rPr lang="en-AU" dirty="0" err="1" smtClean="0">
                <a:latin typeface="Segoe UI Light" panose="020B0502040204020203" pitchFamily="34" charset="0"/>
                <a:cs typeface="Segoe UI Light" panose="020B0502040204020203" pitchFamily="34" charset="0"/>
              </a:rPr>
              <a:t>ScriptBlock</a:t>
            </a:r>
            <a:r>
              <a:rPr lang="en-AU" dirty="0" smtClean="0">
                <a:latin typeface="Segoe UI Light" panose="020B0502040204020203" pitchFamily="34" charset="0"/>
                <a:cs typeface="Segoe UI Light" panose="020B0502040204020203" pitchFamily="34" charset="0"/>
              </a:rPr>
              <a:t> parameter argument</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149</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525154927"/>
              </p:ext>
            </p:extLst>
          </p:nvPr>
        </p:nvGraphicFramePr>
        <p:xfrm>
          <a:off x="2118867" y="1139780"/>
          <a:ext cx="9937104" cy="2834640"/>
        </p:xfrm>
        <a:graphic>
          <a:graphicData uri="http://schemas.openxmlformats.org/drawingml/2006/table">
            <a:tbl>
              <a:tblPr firstRow="1" bandRow="1">
                <a:tableStyleId>{5C22544A-7EE6-4342-B048-85BDC9FD1C3A}</a:tableStyleId>
              </a:tblPr>
              <a:tblGrid>
                <a:gridCol w="9937104">
                  <a:extLst>
                    <a:ext uri="{9D8B030D-6E8A-4147-A177-3AD203B41FA5}">
                      <a16:colId xmlns:a16="http://schemas.microsoft.com/office/drawing/2014/main" val="731579330"/>
                    </a:ext>
                  </a:extLst>
                </a:gridCol>
              </a:tblGrid>
              <a:tr h="2274881">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Invoke-Command</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a:t>
                      </a:r>
                      <a:r>
                        <a:rPr lang="en-AU" sz="2000" b="0" dirty="0" err="1" smtClean="0">
                          <a:solidFill>
                            <a:srgbClr val="FFE4B5"/>
                          </a:solidFill>
                          <a:latin typeface="Lucida Console" panose="020B0609040504020204" pitchFamily="49" charset="0"/>
                        </a:rPr>
                        <a:t>ScriptBlock</a:t>
                      </a:r>
                      <a:r>
                        <a:rPr lang="en-AU" sz="2000" b="0" dirty="0" smtClean="0">
                          <a:solidFill>
                            <a:srgbClr val="F5F5F5"/>
                          </a:solidFill>
                          <a:latin typeface="Lucida Console" panose="020B0609040504020204" pitchFamily="49" charset="0"/>
                        </a:rPr>
                        <a:t> {</a:t>
                      </a:r>
                      <a:r>
                        <a:rPr lang="en-AU" sz="2000" b="0" dirty="0" smtClean="0">
                          <a:solidFill>
                            <a:srgbClr val="E0FFFF"/>
                          </a:solidFill>
                          <a:latin typeface="Lucida Console" panose="020B0609040504020204" pitchFamily="49" charset="0"/>
                        </a:rPr>
                        <a:t>Get-Process</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–ComputerName </a:t>
                      </a:r>
                      <a:r>
                        <a:rPr lang="en-AU" sz="2000" dirty="0" smtClean="0"/>
                        <a:t> &gt;&gt; </a:t>
                      </a:r>
                      <a:r>
                        <a:rPr lang="en-AU" sz="2000" b="0" dirty="0" smtClean="0">
                          <a:solidFill>
                            <a:srgbClr val="EE82EE"/>
                          </a:solidFill>
                          <a:latin typeface="Lucida Console" panose="020B0609040504020204" pitchFamily="49" charset="0"/>
                        </a:rPr>
                        <a:t>2012R2-DC</a:t>
                      </a:r>
                      <a:r>
                        <a:rPr lang="en-AU" sz="2000" b="0" dirty="0" smtClean="0">
                          <a:solidFill>
                            <a:srgbClr val="D3D3D3"/>
                          </a:solidFill>
                          <a:latin typeface="Lucida Console" panose="020B0609040504020204" pitchFamily="49" charset="0"/>
                        </a:rPr>
                        <a:t>,</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2012R2-MS</a:t>
                      </a:r>
                      <a:r>
                        <a:rPr lang="en-AU" sz="2000" b="0" dirty="0" smtClean="0">
                          <a:solidFill>
                            <a:srgbClr val="D3D3D3"/>
                          </a:solidFill>
                          <a:latin typeface="Lucida Console" panose="020B0609040504020204" pitchFamily="49" charset="0"/>
                        </a:rPr>
                        <a:t>,</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WIN8-WS </a:t>
                      </a:r>
                    </a:p>
                    <a:p>
                      <a:endParaRPr lang="en-AU" sz="2000" b="0" dirty="0" smtClean="0">
                        <a:solidFill>
                          <a:srgbClr val="F5F5F5"/>
                        </a:solidFill>
                        <a:latin typeface="Lucida Console" panose="020B0609040504020204" pitchFamily="49" charset="0"/>
                      </a:endParaRPr>
                    </a:p>
                    <a:p>
                      <a:r>
                        <a:rPr lang="en-AU" sz="2000" b="0" dirty="0" smtClean="0">
                          <a:latin typeface="Lucida Console" panose="020B0609040504020204" pitchFamily="49" charset="0"/>
                        </a:rPr>
                        <a:t> </a:t>
                      </a:r>
                      <a:r>
                        <a:rPr lang="en-AU" sz="2000" b="0" dirty="0" smtClean="0">
                          <a:solidFill>
                            <a:srgbClr val="F5F5F5"/>
                          </a:solidFill>
                          <a:latin typeface="Lucida Console" panose="020B0609040504020204" pitchFamily="49" charset="0"/>
                        </a:rPr>
                        <a:t>Handles  NPM(K) PM(K) WS(K) VM(M)   CPU(s)  Id</a:t>
                      </a:r>
                      <a:r>
                        <a:rPr lang="en-AU" sz="2000" b="0" baseline="0" dirty="0" smtClean="0">
                          <a:solidFill>
                            <a:srgbClr val="F5F5F5"/>
                          </a:solidFill>
                          <a:latin typeface="Lucida Console" panose="020B0609040504020204" pitchFamily="49" charset="0"/>
                        </a:rPr>
                        <a:t>    </a:t>
                      </a:r>
                      <a:r>
                        <a:rPr lang="en-AU" sz="2000" b="0" dirty="0" err="1" smtClean="0">
                          <a:solidFill>
                            <a:srgbClr val="F5F5F5"/>
                          </a:solidFill>
                          <a:latin typeface="Lucida Console" panose="020B0609040504020204" pitchFamily="49" charset="0"/>
                        </a:rPr>
                        <a:t>ProcessName</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  ------  ----- ----- -----   ------  --    -----------</a:t>
                      </a:r>
                    </a:p>
                    <a:p>
                      <a:r>
                        <a:rPr lang="pt-BR" sz="2000" b="0" dirty="0" smtClean="0">
                          <a:solidFill>
                            <a:srgbClr val="F5F5F5"/>
                          </a:solidFill>
                          <a:latin typeface="Lucida Console" panose="020B0609040504020204" pitchFamily="49" charset="0"/>
                        </a:rPr>
                        <a:t>   4848      55  48316 64252   237 3,077.20  1840  CcmExec</a:t>
                      </a:r>
                    </a:p>
                    <a:p>
                      <a:r>
                        <a:rPr lang="pt-BR" sz="2000" b="0" dirty="0" smtClean="0">
                          <a:solidFill>
                            <a:srgbClr val="F5F5F5"/>
                          </a:solidFill>
                          <a:latin typeface="Lucida Console" panose="020B0609040504020204" pitchFamily="49" charset="0"/>
                        </a:rPr>
                        <a:t>     76       8  1948  7180    60     3.55   9356  conhost</a:t>
                      </a:r>
                    </a:p>
                    <a:p>
                      <a:r>
                        <a:rPr lang="fr-FR" sz="2000" b="0" dirty="0" smtClean="0">
                          <a:solidFill>
                            <a:srgbClr val="F5F5F5"/>
                          </a:solidFill>
                          <a:latin typeface="Lucida Console" panose="020B0609040504020204" pitchFamily="49" charset="0"/>
                        </a:rPr>
                        <a:t>    386      23  7768  18512   286     0.16  14092 </a:t>
                      </a:r>
                      <a:r>
                        <a:rPr lang="fr-FR" sz="2000" b="0" dirty="0" err="1" smtClean="0">
                          <a:solidFill>
                            <a:srgbClr val="F5F5F5"/>
                          </a:solidFill>
                          <a:latin typeface="Lucida Console" panose="020B0609040504020204" pitchFamily="49" charset="0"/>
                        </a:rPr>
                        <a:t>csrss</a:t>
                      </a:r>
                      <a:endParaRPr lang="fr-FR" sz="2000" b="0" dirty="0" smtClean="0">
                        <a:solidFill>
                          <a:srgbClr val="F5F5F5"/>
                        </a:solidFill>
                        <a:latin typeface="Lucida Console" panose="020B0609040504020204" pitchFamily="49" charset="0"/>
                      </a:endParaRPr>
                    </a:p>
                    <a:p>
                      <a:r>
                        <a:rPr lang="fr-FR" sz="20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382501722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20499453"/>
              </p:ext>
            </p:extLst>
          </p:nvPr>
        </p:nvGraphicFramePr>
        <p:xfrm>
          <a:off x="2120955" y="4047900"/>
          <a:ext cx="9937104" cy="2529840"/>
        </p:xfrm>
        <a:graphic>
          <a:graphicData uri="http://schemas.openxmlformats.org/drawingml/2006/table">
            <a:tbl>
              <a:tblPr firstRow="1" bandRow="1">
                <a:tableStyleId>{5C22544A-7EE6-4342-B048-85BDC9FD1C3A}</a:tableStyleId>
              </a:tblPr>
              <a:tblGrid>
                <a:gridCol w="9937104">
                  <a:extLst>
                    <a:ext uri="{9D8B030D-6E8A-4147-A177-3AD203B41FA5}">
                      <a16:colId xmlns:a16="http://schemas.microsoft.com/office/drawing/2014/main" val="3328325855"/>
                    </a:ext>
                  </a:extLst>
                </a:gridCol>
              </a:tblGrid>
              <a:tr h="2274881">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Measure-Command</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-Expression</a:t>
                      </a:r>
                      <a:r>
                        <a:rPr lang="en-AU" sz="2000" b="0" dirty="0" smtClean="0">
                          <a:solidFill>
                            <a:srgbClr val="F5F5F5"/>
                          </a:solidFill>
                          <a:latin typeface="Lucida Console" panose="020B0609040504020204" pitchFamily="49" charset="0"/>
                        </a:rPr>
                        <a:t> {</a:t>
                      </a:r>
                      <a:r>
                        <a:rPr lang="en-AU" sz="2000" b="0" dirty="0" smtClean="0">
                          <a:solidFill>
                            <a:srgbClr val="E0FFFF"/>
                          </a:solidFill>
                          <a:latin typeface="Lucida Console" panose="020B0609040504020204" pitchFamily="49" charset="0"/>
                        </a:rPr>
                        <a:t>Get-Process</a:t>
                      </a:r>
                      <a:r>
                        <a:rPr lang="en-AU" sz="2000" b="0" dirty="0" smtClean="0">
                          <a:solidFill>
                            <a:srgbClr val="F5F5F5"/>
                          </a:solidFill>
                          <a:latin typeface="Lucida Console" panose="020B0609040504020204" pitchFamily="49" charset="0"/>
                        </a:rPr>
                        <a:t>} </a:t>
                      </a:r>
                    </a:p>
                    <a:p>
                      <a:endParaRPr lang="en-AU" sz="2000" b="0" dirty="0" smtClean="0">
                        <a:solidFill>
                          <a:srgbClr val="F5F5F5"/>
                        </a:solidFill>
                        <a:latin typeface="Lucida Console" panose="020B0609040504020204" pitchFamily="49" charset="0"/>
                      </a:endParaRPr>
                    </a:p>
                    <a:p>
                      <a:r>
                        <a:rPr lang="en-AU" sz="2000" b="0" dirty="0" smtClean="0">
                          <a:latin typeface="Lucida Console" panose="020B0609040504020204" pitchFamily="49" charset="0"/>
                        </a:rPr>
                        <a:t>Days              : 0</a:t>
                      </a:r>
                    </a:p>
                    <a:p>
                      <a:r>
                        <a:rPr lang="en-AU" sz="2000" b="0" dirty="0" smtClean="0">
                          <a:latin typeface="Lucida Console" panose="020B0609040504020204" pitchFamily="49" charset="0"/>
                        </a:rPr>
                        <a:t>Minutes           : 0</a:t>
                      </a:r>
                    </a:p>
                    <a:p>
                      <a:r>
                        <a:rPr lang="en-AU" sz="2000" b="0" dirty="0" smtClean="0">
                          <a:latin typeface="Lucida Console" panose="020B0609040504020204" pitchFamily="49" charset="0"/>
                        </a:rPr>
                        <a:t>Seconds           : 2</a:t>
                      </a:r>
                    </a:p>
                    <a:p>
                      <a:r>
                        <a:rPr lang="en-AU" sz="2000" b="0" dirty="0" smtClean="0">
                          <a:latin typeface="Lucida Console" panose="020B0609040504020204" pitchFamily="49" charset="0"/>
                        </a:rPr>
                        <a:t>Milliseconds      : 933</a:t>
                      </a:r>
                    </a:p>
                    <a:p>
                      <a:r>
                        <a:rPr lang="en-AU" sz="2000" b="0" dirty="0" smtClean="0">
                          <a:latin typeface="Lucida Console" panose="020B0609040504020204" pitchFamily="49" charset="0"/>
                        </a:rPr>
                        <a:t>Ticks             : 29332816</a:t>
                      </a:r>
                    </a:p>
                    <a:p>
                      <a:r>
                        <a:rPr lang="fr-FR" sz="20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2384519659"/>
                  </a:ext>
                </a:extLst>
              </a:tr>
            </a:tbl>
          </a:graphicData>
        </a:graphic>
      </p:graphicFrame>
    </p:spTree>
    <p:extLst>
      <p:ext uri="{BB962C8B-B14F-4D97-AF65-F5344CB8AC3E}">
        <p14:creationId xmlns:p14="http://schemas.microsoft.com/office/powerpoint/2010/main" val="30400473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PowerShell Evolution</a:t>
            </a:r>
            <a:endParaRPr lang="en-AU" dirty="0"/>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3282049304"/>
              </p:ext>
            </p:extLst>
          </p:nvPr>
        </p:nvGraphicFramePr>
        <p:xfrm>
          <a:off x="406400" y="1143000"/>
          <a:ext cx="11450240" cy="5238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p:cNvSpPr>
            <a:spLocks noGrp="1"/>
          </p:cNvSpPr>
          <p:nvPr>
            <p:ph type="sldNum" sz="quarter" idx="11"/>
          </p:nvPr>
        </p:nvSpPr>
        <p:spPr/>
        <p:txBody>
          <a:bodyPr/>
          <a:lstStyle/>
          <a:p>
            <a:fld id="{74A398B2-5A34-1A4A-811E-F4027282568C}" type="slidenum">
              <a:rPr lang="en-US" smtClean="0"/>
              <a:pPr/>
              <a:t>15</a:t>
            </a:fld>
            <a:endParaRPr lang="en-US"/>
          </a:p>
        </p:txBody>
      </p:sp>
    </p:spTree>
    <p:extLst>
      <p:ext uri="{BB962C8B-B14F-4D97-AF65-F5344CB8AC3E}">
        <p14:creationId xmlns:p14="http://schemas.microsoft.com/office/powerpoint/2010/main" val="215166474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4: Commands 2</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Functions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Functions Introduction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150</a:t>
            </a:fld>
            <a:endParaRPr lang="en-US"/>
          </a:p>
        </p:txBody>
      </p:sp>
    </p:spTree>
    <p:extLst>
      <p:ext uri="{BB962C8B-B14F-4D97-AF65-F5344CB8AC3E}">
        <p14:creationId xmlns:p14="http://schemas.microsoft.com/office/powerpoint/2010/main" val="2523313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is a Function?</a:t>
            </a:r>
            <a:endParaRPr lang="en-AU" dirty="0"/>
          </a:p>
        </p:txBody>
      </p:sp>
      <p:sp>
        <p:nvSpPr>
          <p:cNvPr id="3" name="Text Placeholder 2"/>
          <p:cNvSpPr>
            <a:spLocks noGrp="1"/>
          </p:cNvSpPr>
          <p:nvPr>
            <p:ph sz="quarter" idx="13"/>
          </p:nvPr>
        </p:nvSpPr>
        <p:spPr>
          <a:xfrm>
            <a:off x="406400" y="1377460"/>
            <a:ext cx="11176000" cy="4953000"/>
          </a:xfrm>
        </p:spPr>
        <p:txBody>
          <a:bodyPr>
            <a:normAutofit/>
          </a:bodyPr>
          <a:lstStyle/>
          <a:p>
            <a:pPr marL="342900" indent="-342900">
              <a:buFont typeface="Arial" panose="020B0604020202020204" pitchFamily="34" charset="0"/>
              <a:buChar char="•"/>
            </a:pPr>
            <a:r>
              <a:rPr lang="en-AU" dirty="0" smtClean="0"/>
              <a:t>Named Script Block</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Reusable block of PowerShell code</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Reduces size of code and increases reliability</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Can accept parameter values and return output</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Advanced Functions behave like </a:t>
            </a:r>
            <a:r>
              <a:rPr lang="en-AU" dirty="0" err="1" smtClean="0"/>
              <a:t>Cmdlets</a:t>
            </a:r>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Can </a:t>
            </a:r>
            <a:r>
              <a:rPr lang="en-AU" dirty="0"/>
              <a:t>be created with help topics that can be used with Get-Help </a:t>
            </a:r>
            <a:r>
              <a:rPr lang="en-AU" dirty="0" smtClean="0"/>
              <a:t>(</a:t>
            </a:r>
            <a:r>
              <a:rPr lang="en-AU" dirty="0"/>
              <a:t>like cmdlets)</a:t>
            </a:r>
          </a:p>
          <a:p>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151</a:t>
            </a:fld>
            <a:endParaRPr lang="en-US" dirty="0">
              <a:solidFill>
                <a:prstClr val="white"/>
              </a:solidFill>
            </a:endParaRPr>
          </a:p>
        </p:txBody>
      </p:sp>
      <p:sp>
        <p:nvSpPr>
          <p:cNvPr id="4" name="Text Placeholder 3"/>
          <p:cNvSpPr>
            <a:spLocks noGrp="1"/>
          </p:cNvSpPr>
          <p:nvPr>
            <p:ph type="body" sz="quarter" idx="4294967295"/>
          </p:nvPr>
        </p:nvSpPr>
        <p:spPr>
          <a:xfrm>
            <a:off x="1016000" y="685800"/>
            <a:ext cx="11176000" cy="457200"/>
          </a:xfrm>
        </p:spPr>
        <p:txBody>
          <a:bodyPr/>
          <a:lstStyle/>
          <a:p>
            <a:r>
              <a:rPr lang="en-AU" dirty="0" smtClean="0"/>
              <a:t>Functions</a:t>
            </a:r>
            <a:endParaRPr lang="en-AU" dirty="0"/>
          </a:p>
        </p:txBody>
      </p:sp>
      <p:sp>
        <p:nvSpPr>
          <p:cNvPr id="6" name="Footer Placeholder 5"/>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spTree>
    <p:extLst>
      <p:ext uri="{BB962C8B-B14F-4D97-AF65-F5344CB8AC3E}">
        <p14:creationId xmlns:p14="http://schemas.microsoft.com/office/powerpoint/2010/main" val="42214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does a Function Look Like?</a:t>
            </a:r>
            <a:endParaRPr lang="en-AU" dirty="0"/>
          </a:p>
        </p:txBody>
      </p:sp>
      <p:sp>
        <p:nvSpPr>
          <p:cNvPr id="3" name="Text Placeholder 2"/>
          <p:cNvSpPr>
            <a:spLocks noGrp="1"/>
          </p:cNvSpPr>
          <p:nvPr>
            <p:ph sz="quarter" idx="13"/>
          </p:nvPr>
        </p:nvSpPr>
        <p:spPr/>
        <p:txBody>
          <a:bodyPr>
            <a:normAutofit/>
          </a:bodyPr>
          <a:lstStyle/>
          <a:p>
            <a:pPr marL="342900" indent="-342900">
              <a:buFont typeface="Arial" panose="020B0604020202020204" pitchFamily="34" charset="0"/>
              <a:buChar char="•"/>
            </a:pPr>
            <a:r>
              <a:rPr lang="en-AU" sz="2800" dirty="0" smtClean="0"/>
              <a:t>Function keyword</a:t>
            </a:r>
          </a:p>
          <a:p>
            <a:pPr marL="342900" indent="-342900">
              <a:buFont typeface="Arial" panose="020B0604020202020204" pitchFamily="34" charset="0"/>
              <a:buChar char="•"/>
            </a:pPr>
            <a:r>
              <a:rPr lang="en-AU" sz="2800" dirty="0" smtClean="0"/>
              <a:t>Name </a:t>
            </a:r>
          </a:p>
          <a:p>
            <a:pPr marL="342900" indent="-342900">
              <a:buFont typeface="Arial" panose="020B0604020202020204" pitchFamily="34" charset="0"/>
              <a:buChar char="•"/>
            </a:pPr>
            <a:r>
              <a:rPr lang="en-AU" sz="2800" dirty="0" smtClean="0"/>
              <a:t>Optional named parameters </a:t>
            </a:r>
          </a:p>
          <a:p>
            <a:pPr marL="342900" indent="-342900">
              <a:buFont typeface="Arial" panose="020B0604020202020204" pitchFamily="34" charset="0"/>
              <a:buChar char="•"/>
            </a:pPr>
            <a:r>
              <a:rPr lang="en-AU" sz="2800" dirty="0" smtClean="0"/>
              <a:t>One or more commands/pipelines</a:t>
            </a:r>
          </a:p>
          <a:p>
            <a:endParaRPr lang="en-AU" sz="2800" dirty="0" smtClean="0"/>
          </a:p>
          <a:p>
            <a:pPr marL="342900" indent="-342900">
              <a:buFont typeface="Arial" panose="020B0604020202020204" pitchFamily="34" charset="0"/>
              <a:buChar char="•"/>
            </a:pPr>
            <a:r>
              <a:rPr lang="en-AU" sz="2800" dirty="0" smtClean="0"/>
              <a:t>Basic Syntax:</a:t>
            </a:r>
          </a:p>
        </p:txBody>
      </p:sp>
      <p:sp>
        <p:nvSpPr>
          <p:cNvPr id="5" name="Slide Number Placeholder 4"/>
          <p:cNvSpPr>
            <a:spLocks noGrp="1"/>
          </p:cNvSpPr>
          <p:nvPr>
            <p:ph type="sldNum" sz="quarter" idx="11"/>
          </p:nvPr>
        </p:nvSpPr>
        <p:spPr/>
        <p:txBody>
          <a:bodyPr/>
          <a:lstStyle/>
          <a:p>
            <a:fld id="{026CCAEB-CB17-44EB-A892-4553F1D666B6}" type="slidenum">
              <a:rPr lang="en-US" smtClean="0"/>
              <a:pPr/>
              <a:t>152</a:t>
            </a:fld>
            <a:endParaRPr lang="en-US" dirty="0"/>
          </a:p>
        </p:txBody>
      </p:sp>
      <p:sp>
        <p:nvSpPr>
          <p:cNvPr id="6" name="Footer Placeholder 5"/>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355453290"/>
              </p:ext>
            </p:extLst>
          </p:nvPr>
        </p:nvGraphicFramePr>
        <p:xfrm>
          <a:off x="829932" y="4114140"/>
          <a:ext cx="10657184" cy="1920240"/>
        </p:xfrm>
        <a:graphic>
          <a:graphicData uri="http://schemas.openxmlformats.org/drawingml/2006/table">
            <a:tbl>
              <a:tblPr firstRow="1" bandRow="1">
                <a:tableStyleId>{5C22544A-7EE6-4342-B048-85BDC9FD1C3A}</a:tableStyleId>
              </a:tblPr>
              <a:tblGrid>
                <a:gridCol w="10657184">
                  <a:extLst>
                    <a:ext uri="{9D8B030D-6E8A-4147-A177-3AD203B41FA5}">
                      <a16:colId xmlns:a16="http://schemas.microsoft.com/office/drawing/2014/main" val="4014968930"/>
                    </a:ext>
                  </a:extLst>
                </a:gridCol>
              </a:tblGrid>
              <a:tr h="1089171">
                <a:tc>
                  <a:txBody>
                    <a:bodyPr/>
                    <a:lstStyle/>
                    <a:p>
                      <a:r>
                        <a:rPr lang="en-AU" sz="2400" b="0" dirty="0" smtClean="0">
                          <a:solidFill>
                            <a:srgbClr val="E0FFFF"/>
                          </a:solidFill>
                          <a:latin typeface="Lucida Console" panose="020B0609040504020204" pitchFamily="49" charset="0"/>
                        </a:rPr>
                        <a:t>function</a:t>
                      </a:r>
                      <a:r>
                        <a:rPr lang="en-AU" sz="2400" b="0" dirty="0" smtClean="0">
                          <a:solidFill>
                            <a:srgbClr val="F5F5F5"/>
                          </a:solidFill>
                          <a:latin typeface="Lucida Console" panose="020B0609040504020204" pitchFamily="49" charset="0"/>
                        </a:rPr>
                        <a:t> </a:t>
                      </a:r>
                      <a:r>
                        <a:rPr lang="en-AU" sz="2400" b="0" dirty="0" smtClean="0">
                          <a:solidFill>
                            <a:srgbClr val="EE82EE"/>
                          </a:solidFill>
                          <a:latin typeface="Lucida Console" panose="020B0609040504020204" pitchFamily="49" charset="0"/>
                          <a:ea typeface="+mn-ea"/>
                          <a:cs typeface="+mn-cs"/>
                        </a:rPr>
                        <a:t>&lt;n</a:t>
                      </a:r>
                      <a:r>
                        <a:rPr lang="en-AU" sz="2400" b="0" dirty="0" smtClean="0">
                          <a:solidFill>
                            <a:srgbClr val="EE82EE"/>
                          </a:solidFill>
                          <a:latin typeface="Lucida Console" panose="020B0609040504020204" pitchFamily="49" charset="0"/>
                        </a:rPr>
                        <a:t>ame&gt;</a:t>
                      </a:r>
                      <a:r>
                        <a:rPr lang="en-AU" sz="2400" b="0" dirty="0" smtClean="0">
                          <a:solidFill>
                            <a:srgbClr val="F5F5F5"/>
                          </a:solidFill>
                          <a:latin typeface="Lucida Console" panose="020B0609040504020204" pitchFamily="49" charset="0"/>
                        </a:rPr>
                        <a:t> </a:t>
                      </a:r>
                    </a:p>
                    <a:p>
                      <a:r>
                        <a:rPr lang="en-AU" sz="2400" b="0" dirty="0" smtClean="0">
                          <a:solidFill>
                            <a:srgbClr val="F5F5F5"/>
                          </a:solidFill>
                          <a:latin typeface="Lucida Console" panose="020B0609040504020204" pitchFamily="49" charset="0"/>
                        </a:rPr>
                        <a:t>{ </a:t>
                      </a:r>
                    </a:p>
                    <a:p>
                      <a:r>
                        <a:rPr lang="en-AU" sz="2400" b="0" dirty="0" err="1" smtClean="0">
                          <a:solidFill>
                            <a:srgbClr val="E0FFFF"/>
                          </a:solidFill>
                          <a:latin typeface="Lucida Console" panose="020B0609040504020204" pitchFamily="49" charset="0"/>
                        </a:rPr>
                        <a:t>param</a:t>
                      </a:r>
                      <a:r>
                        <a:rPr lang="en-AU" sz="2400" b="0" dirty="0" smtClean="0">
                          <a:solidFill>
                            <a:srgbClr val="F5F5F5"/>
                          </a:solidFill>
                          <a:latin typeface="Lucida Console" panose="020B0609040504020204" pitchFamily="49" charset="0"/>
                        </a:rPr>
                        <a:t> (</a:t>
                      </a:r>
                      <a:r>
                        <a:rPr lang="en-AU" sz="2400" b="0" dirty="0" smtClean="0">
                          <a:solidFill>
                            <a:srgbClr val="FF4500"/>
                          </a:solidFill>
                          <a:latin typeface="Lucida Console" panose="020B0609040504020204" pitchFamily="49" charset="0"/>
                        </a:rPr>
                        <a:t>$parameter1</a:t>
                      </a:r>
                      <a:r>
                        <a:rPr lang="en-AU" sz="2400" b="0" dirty="0" smtClean="0">
                          <a:solidFill>
                            <a:srgbClr val="D3D3D3"/>
                          </a:solidFill>
                          <a:latin typeface="Lucida Console" panose="020B0609040504020204" pitchFamily="49" charset="0"/>
                        </a:rPr>
                        <a:t>,</a:t>
                      </a:r>
                      <a:r>
                        <a:rPr lang="en-AU" sz="2400" b="0" dirty="0" smtClean="0">
                          <a:solidFill>
                            <a:srgbClr val="FF4500"/>
                          </a:solidFill>
                          <a:latin typeface="Lucida Console" panose="020B0609040504020204" pitchFamily="49" charset="0"/>
                        </a:rPr>
                        <a:t>$parameterN</a:t>
                      </a:r>
                      <a:r>
                        <a:rPr lang="en-AU" sz="2400" b="0" dirty="0" smtClean="0">
                          <a:solidFill>
                            <a:srgbClr val="F5F5F5"/>
                          </a:solidFill>
                          <a:latin typeface="Lucida Console" panose="020B0609040504020204" pitchFamily="49" charset="0"/>
                        </a:rPr>
                        <a:t>)</a:t>
                      </a:r>
                    </a:p>
                    <a:p>
                      <a:r>
                        <a:rPr lang="en-AU" sz="2400" b="0" dirty="0" smtClean="0">
                          <a:solidFill>
                            <a:srgbClr val="EE82EE"/>
                          </a:solidFill>
                          <a:latin typeface="Lucida Console" panose="020B0609040504020204" pitchFamily="49" charset="0"/>
                          <a:ea typeface="+mn-ea"/>
                          <a:cs typeface="+mn-cs"/>
                        </a:rPr>
                        <a:t>&lt;s</a:t>
                      </a:r>
                      <a:r>
                        <a:rPr lang="en-AU" sz="2400" b="0" dirty="0" smtClean="0">
                          <a:solidFill>
                            <a:srgbClr val="EE82EE"/>
                          </a:solidFill>
                          <a:latin typeface="Lucida Console" panose="020B0609040504020204" pitchFamily="49" charset="0"/>
                        </a:rPr>
                        <a:t>tatement</a:t>
                      </a:r>
                      <a:r>
                        <a:rPr lang="en-AU" sz="2400" b="0" dirty="0" smtClean="0">
                          <a:solidFill>
                            <a:srgbClr val="F5F5F5"/>
                          </a:solidFill>
                          <a:latin typeface="Lucida Console" panose="020B0609040504020204" pitchFamily="49" charset="0"/>
                        </a:rPr>
                        <a:t> </a:t>
                      </a:r>
                      <a:r>
                        <a:rPr lang="en-AU" sz="2400" b="0" dirty="0" smtClean="0">
                          <a:solidFill>
                            <a:srgbClr val="EE82EE"/>
                          </a:solidFill>
                          <a:latin typeface="Lucida Console" panose="020B0609040504020204" pitchFamily="49" charset="0"/>
                        </a:rPr>
                        <a:t>list&gt;</a:t>
                      </a:r>
                      <a:r>
                        <a:rPr lang="en-AU" sz="2400" b="0" dirty="0" smtClean="0">
                          <a:solidFill>
                            <a:srgbClr val="F5F5F5"/>
                          </a:solidFill>
                          <a:latin typeface="Lucida Console" panose="020B0609040504020204" pitchFamily="49" charset="0"/>
                        </a:rPr>
                        <a:t> </a:t>
                      </a:r>
                    </a:p>
                    <a:p>
                      <a:r>
                        <a:rPr lang="en-AU" sz="24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1204656433"/>
                  </a:ext>
                </a:extLst>
              </a:tr>
            </a:tbl>
          </a:graphicData>
        </a:graphic>
      </p:graphicFrame>
    </p:spTree>
    <p:extLst>
      <p:ext uri="{BB962C8B-B14F-4D97-AF65-F5344CB8AC3E}">
        <p14:creationId xmlns:p14="http://schemas.microsoft.com/office/powerpoint/2010/main" val="157186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 y="1143000"/>
            <a:ext cx="2304789"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Creating a utility function</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153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300892066"/>
              </p:ext>
            </p:extLst>
          </p:nvPr>
        </p:nvGraphicFramePr>
        <p:xfrm>
          <a:off x="2987293" y="5689930"/>
          <a:ext cx="8352928" cy="402673"/>
        </p:xfrm>
        <a:graphic>
          <a:graphicData uri="http://schemas.openxmlformats.org/drawingml/2006/table">
            <a:tbl>
              <a:tblPr firstRow="1" bandRow="1">
                <a:tableStyleId>{5C22544A-7EE6-4342-B048-85BDC9FD1C3A}</a:tableStyleId>
              </a:tblPr>
              <a:tblGrid>
                <a:gridCol w="8352928">
                  <a:extLst>
                    <a:ext uri="{9D8B030D-6E8A-4147-A177-3AD203B41FA5}">
                      <a16:colId xmlns:a16="http://schemas.microsoft.com/office/drawing/2014/main" val="4196695621"/>
                    </a:ext>
                  </a:extLst>
                </a:gridCol>
              </a:tblGrid>
              <a:tr h="402673">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a:t>
                      </a:r>
                      <a:r>
                        <a:rPr lang="en-AU" sz="2000" b="0" dirty="0" err="1" smtClean="0">
                          <a:solidFill>
                            <a:srgbClr val="E0FFFF"/>
                          </a:solidFill>
                          <a:latin typeface="Lucida Console" panose="020B0609040504020204" pitchFamily="49" charset="0"/>
                        </a:rPr>
                        <a:t>ServiceInfo</a:t>
                      </a:r>
                      <a:endParaRPr lang="en-AU" sz="2000" b="0" dirty="0" smtClean="0">
                        <a:solidFill>
                          <a:srgbClr val="EE82EE"/>
                        </a:solidFill>
                        <a:latin typeface="Lucida Console" panose="020B0609040504020204" pitchFamily="49" charset="0"/>
                      </a:endParaRPr>
                    </a:p>
                  </a:txBody>
                  <a:tcPr>
                    <a:solidFill>
                      <a:schemeClr val="bg2">
                        <a:lumMod val="90000"/>
                        <a:lumOff val="10000"/>
                      </a:schemeClr>
                    </a:solidFill>
                  </a:tcPr>
                </a:tc>
                <a:extLst>
                  <a:ext uri="{0D108BD9-81ED-4DB2-BD59-A6C34878D82A}">
                    <a16:rowId xmlns:a16="http://schemas.microsoft.com/office/drawing/2014/main" val="3374601999"/>
                  </a:ext>
                </a:extLst>
              </a:tr>
            </a:tbl>
          </a:graphicData>
        </a:graphic>
      </p:graphicFrame>
      <p:sp>
        <p:nvSpPr>
          <p:cNvPr id="12" name="TextBox 11"/>
          <p:cNvSpPr txBox="1"/>
          <p:nvPr/>
        </p:nvSpPr>
        <p:spPr>
          <a:xfrm>
            <a:off x="3015959" y="1141970"/>
            <a:ext cx="8284190" cy="461665"/>
          </a:xfrm>
          <a:prstGeom prst="rect">
            <a:avLst/>
          </a:prstGeom>
          <a:solidFill>
            <a:schemeClr val="tx1"/>
          </a:solidFill>
        </p:spPr>
        <p:txBody>
          <a:bodyPr wrap="square" rtlCol="0">
            <a:spAutoFit/>
          </a:bodyPr>
          <a:lstStyle/>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A series of commands can be </a:t>
            </a:r>
            <a:r>
              <a:rPr lang="en-AU" sz="2400" dirty="0">
                <a:solidFill>
                  <a:schemeClr val="bg1"/>
                </a:solidFill>
                <a:latin typeface="Segoe UI Light" panose="020B0502040204020203" pitchFamily="34" charset="0"/>
                <a:cs typeface="Segoe UI Light" panose="020B0502040204020203" pitchFamily="34" charset="0"/>
              </a:rPr>
              <a:t>contained</a:t>
            </a:r>
            <a:r>
              <a:rPr lang="en-AU" sz="2400" dirty="0" smtClean="0">
                <a:solidFill>
                  <a:schemeClr val="bg1"/>
                </a:solidFill>
                <a:latin typeface="Segoe UI Light" panose="020B0502040204020203" pitchFamily="34" charset="0"/>
                <a:cs typeface="Segoe UI Light" panose="020B0502040204020203" pitchFamily="34" charset="0"/>
              </a:rPr>
              <a:t> in a function</a:t>
            </a:r>
            <a:endParaRPr lang="en-AU" sz="2400" dirty="0">
              <a:solidFill>
                <a:schemeClr val="bg1"/>
              </a:solidFill>
              <a:latin typeface="Segoe UI Light" panose="020B0502040204020203" pitchFamily="34" charset="0"/>
              <a:cs typeface="Segoe UI Light" panose="020B0502040204020203" pitchFamily="34" charset="0"/>
            </a:endParaRPr>
          </a:p>
        </p:txBody>
      </p:sp>
      <p:sp>
        <p:nvSpPr>
          <p:cNvPr id="14" name="Down Arrow 13"/>
          <p:cNvSpPr/>
          <p:nvPr/>
        </p:nvSpPr>
        <p:spPr>
          <a:xfrm>
            <a:off x="6820332" y="4998668"/>
            <a:ext cx="525079" cy="614028"/>
          </a:xfrm>
          <a:prstGeom prst="downArrow">
            <a:avLst/>
          </a:prstGeom>
          <a:solidFill>
            <a:schemeClr val="bg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15" name="Picture 14"/>
          <p:cNvPicPr>
            <a:picLocks noChangeAspect="1"/>
          </p:cNvPicPr>
          <p:nvPr/>
        </p:nvPicPr>
        <p:blipFill>
          <a:blip r:embed="rId3"/>
          <a:stretch>
            <a:fillRect/>
          </a:stretch>
        </p:blipFill>
        <p:spPr>
          <a:xfrm>
            <a:off x="2984428" y="3133619"/>
            <a:ext cx="8387325" cy="1178107"/>
          </a:xfrm>
          <a:prstGeom prst="rect">
            <a:avLst/>
          </a:prstGeom>
        </p:spPr>
      </p:pic>
      <p:sp>
        <p:nvSpPr>
          <p:cNvPr id="16" name="TextBox 15"/>
          <p:cNvSpPr txBox="1"/>
          <p:nvPr/>
        </p:nvSpPr>
        <p:spPr>
          <a:xfrm>
            <a:off x="3013001" y="4480903"/>
            <a:ext cx="8284190" cy="461665"/>
          </a:xfrm>
          <a:prstGeom prst="rect">
            <a:avLst/>
          </a:prstGeom>
          <a:solidFill>
            <a:schemeClr val="tx1"/>
          </a:solidFill>
        </p:spPr>
        <p:txBody>
          <a:bodyPr wrap="square" rtlCol="0">
            <a:spAutoFit/>
          </a:bodyPr>
          <a:lstStyle/>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Run the function</a:t>
            </a:r>
            <a:endParaRPr lang="en-AU" sz="2400" dirty="0">
              <a:solidFill>
                <a:schemeClr val="bg1"/>
              </a:solidFill>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247107475"/>
              </p:ext>
            </p:extLst>
          </p:nvPr>
        </p:nvGraphicFramePr>
        <p:xfrm>
          <a:off x="3015959" y="1947175"/>
          <a:ext cx="8284190" cy="701040"/>
        </p:xfrm>
        <a:graphic>
          <a:graphicData uri="http://schemas.openxmlformats.org/drawingml/2006/table">
            <a:tbl>
              <a:tblPr firstRow="1" bandRow="1">
                <a:tableStyleId>{5C22544A-7EE6-4342-B048-85BDC9FD1C3A}</a:tableStyleId>
              </a:tblPr>
              <a:tblGrid>
                <a:gridCol w="8284190">
                  <a:extLst>
                    <a:ext uri="{9D8B030D-6E8A-4147-A177-3AD203B41FA5}">
                      <a16:colId xmlns:a16="http://schemas.microsoft.com/office/drawing/2014/main" val="2093889049"/>
                    </a:ext>
                  </a:extLst>
                </a:gridCol>
              </a:tblGrid>
              <a:tr h="402673">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Get-Service</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-Name</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spooler</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a:t>
                      </a:r>
                      <a:r>
                        <a:rPr lang="en-AU" sz="2000" b="0" dirty="0" err="1" smtClean="0">
                          <a:solidFill>
                            <a:srgbClr val="FFE4B5"/>
                          </a:solidFill>
                          <a:latin typeface="Lucida Console" panose="020B0609040504020204" pitchFamily="49" charset="0"/>
                        </a:rPr>
                        <a:t>RequiredServices</a:t>
                      </a:r>
                      <a:r>
                        <a:rPr lang="en-AU" sz="2000" b="0" dirty="0" smtClean="0">
                          <a:solidFill>
                            <a:srgbClr val="F5F5F5"/>
                          </a:solidFill>
                          <a:latin typeface="Lucida Console" panose="020B0609040504020204" pitchFamily="49" charset="0"/>
                        </a:rPr>
                        <a:t> </a:t>
                      </a:r>
                    </a:p>
                    <a:p>
                      <a:r>
                        <a:rPr lang="en-AU" sz="2000" b="0" dirty="0" smtClean="0">
                          <a:solidFill>
                            <a:srgbClr val="FFE4B5"/>
                          </a:solidFill>
                          <a:latin typeface="Lucida Console" panose="020B0609040504020204" pitchFamily="49" charset="0"/>
                        </a:rPr>
                        <a:t>-ComputerName</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2012R2DC </a:t>
                      </a:r>
                    </a:p>
                  </a:txBody>
                  <a:tcPr>
                    <a:solidFill>
                      <a:schemeClr val="bg2">
                        <a:lumMod val="90000"/>
                        <a:lumOff val="10000"/>
                      </a:schemeClr>
                    </a:solidFill>
                  </a:tcPr>
                </a:tc>
                <a:extLst>
                  <a:ext uri="{0D108BD9-81ED-4DB2-BD59-A6C34878D82A}">
                    <a16:rowId xmlns:a16="http://schemas.microsoft.com/office/drawing/2014/main" val="3527862571"/>
                  </a:ext>
                </a:extLst>
              </a:tr>
            </a:tbl>
          </a:graphicData>
        </a:graphic>
      </p:graphicFrame>
      <p:sp>
        <p:nvSpPr>
          <p:cNvPr id="13" name="Down Arrow 12"/>
          <p:cNvSpPr/>
          <p:nvPr/>
        </p:nvSpPr>
        <p:spPr>
          <a:xfrm>
            <a:off x="6814630" y="2679746"/>
            <a:ext cx="525079" cy="643073"/>
          </a:xfrm>
          <a:prstGeom prst="downArrow">
            <a:avLst/>
          </a:prstGeom>
          <a:solidFill>
            <a:schemeClr val="bg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7623186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17315"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Creating a utility function with parameters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154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4236053561"/>
              </p:ext>
            </p:extLst>
          </p:nvPr>
        </p:nvGraphicFramePr>
        <p:xfrm>
          <a:off x="2823032" y="4355075"/>
          <a:ext cx="8722169" cy="402673"/>
        </p:xfrm>
        <a:graphic>
          <a:graphicData uri="http://schemas.openxmlformats.org/drawingml/2006/table">
            <a:tbl>
              <a:tblPr firstRow="1" bandRow="1">
                <a:tableStyleId>{5C22544A-7EE6-4342-B048-85BDC9FD1C3A}</a:tableStyleId>
              </a:tblPr>
              <a:tblGrid>
                <a:gridCol w="8722169">
                  <a:extLst>
                    <a:ext uri="{9D8B030D-6E8A-4147-A177-3AD203B41FA5}">
                      <a16:colId xmlns:a16="http://schemas.microsoft.com/office/drawing/2014/main" val="2301771837"/>
                    </a:ext>
                  </a:extLst>
                </a:gridCol>
              </a:tblGrid>
              <a:tr h="402673">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a:t>
                      </a:r>
                      <a:r>
                        <a:rPr lang="en-AU" sz="2000" b="0" dirty="0" err="1" smtClean="0">
                          <a:solidFill>
                            <a:srgbClr val="E0FFFF"/>
                          </a:solidFill>
                          <a:latin typeface="Lucida Console" panose="020B0609040504020204" pitchFamily="49" charset="0"/>
                        </a:rPr>
                        <a:t>ServiceInfo</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-svc</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spooler</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-computer</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localhost</a:t>
                      </a:r>
                    </a:p>
                  </a:txBody>
                  <a:tcPr>
                    <a:solidFill>
                      <a:schemeClr val="bg2">
                        <a:lumMod val="90000"/>
                        <a:lumOff val="10000"/>
                      </a:schemeClr>
                    </a:solidFill>
                  </a:tcPr>
                </a:tc>
                <a:extLst>
                  <a:ext uri="{0D108BD9-81ED-4DB2-BD59-A6C34878D82A}">
                    <a16:rowId xmlns:a16="http://schemas.microsoft.com/office/drawing/2014/main" val="3826568006"/>
                  </a:ext>
                </a:extLst>
              </a:tr>
            </a:tbl>
          </a:graphicData>
        </a:graphic>
      </p:graphicFrame>
      <p:sp>
        <p:nvSpPr>
          <p:cNvPr id="12" name="TextBox 11"/>
          <p:cNvSpPr txBox="1"/>
          <p:nvPr/>
        </p:nvSpPr>
        <p:spPr>
          <a:xfrm>
            <a:off x="3184288" y="1170401"/>
            <a:ext cx="8284190" cy="461665"/>
          </a:xfrm>
          <a:prstGeom prst="rect">
            <a:avLst/>
          </a:prstGeom>
          <a:solidFill>
            <a:schemeClr val="tx1"/>
          </a:solidFill>
        </p:spPr>
        <p:txBody>
          <a:bodyPr wrap="square" rtlCol="0">
            <a:spAutoFit/>
          </a:bodyPr>
          <a:lstStyle/>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A series </a:t>
            </a:r>
            <a:r>
              <a:rPr lang="en-AU" sz="2400" dirty="0">
                <a:solidFill>
                  <a:schemeClr val="bg1"/>
                </a:solidFill>
                <a:latin typeface="Segoe UI Light" panose="020B0502040204020203" pitchFamily="34" charset="0"/>
                <a:cs typeface="Segoe UI Light" panose="020B0502040204020203" pitchFamily="34" charset="0"/>
              </a:rPr>
              <a:t>of commands can be contained in a function</a:t>
            </a:r>
          </a:p>
        </p:txBody>
      </p:sp>
      <p:sp>
        <p:nvSpPr>
          <p:cNvPr id="15" name="TextBox 14"/>
          <p:cNvSpPr txBox="1"/>
          <p:nvPr/>
        </p:nvSpPr>
        <p:spPr>
          <a:xfrm>
            <a:off x="3188746" y="1873067"/>
            <a:ext cx="8284190" cy="461665"/>
          </a:xfrm>
          <a:prstGeom prst="rect">
            <a:avLst/>
          </a:prstGeom>
          <a:solidFill>
            <a:schemeClr val="tx1"/>
          </a:solidFill>
        </p:spPr>
        <p:txBody>
          <a:bodyPr wrap="square" rtlCol="0">
            <a:spAutoFit/>
          </a:bodyPr>
          <a:lstStyle/>
          <a:p>
            <a:pPr marL="342900" indent="-342900">
              <a:buFont typeface="Arial" panose="020B0604020202020204" pitchFamily="34" charset="0"/>
              <a:buChar char="•"/>
            </a:pPr>
            <a:r>
              <a:rPr lang="en-AU" sz="2400" dirty="0" err="1">
                <a:solidFill>
                  <a:schemeClr val="bg1"/>
                </a:solidFill>
                <a:latin typeface="Segoe UI Light" panose="020B0502040204020203" pitchFamily="34" charset="0"/>
                <a:cs typeface="Segoe UI Light" panose="020B0502040204020203" pitchFamily="34" charset="0"/>
              </a:rPr>
              <a:t>C</a:t>
            </a:r>
            <a:r>
              <a:rPr lang="en-AU" sz="2400" dirty="0" err="1" smtClean="0">
                <a:solidFill>
                  <a:schemeClr val="bg1"/>
                </a:solidFill>
                <a:latin typeface="Segoe UI Light" panose="020B0502040204020203" pitchFamily="34" charset="0"/>
                <a:cs typeface="Segoe UI Light" panose="020B0502040204020203" pitchFamily="34" charset="0"/>
              </a:rPr>
              <a:t>mdlet</a:t>
            </a:r>
            <a:r>
              <a:rPr lang="en-AU" sz="2400" dirty="0" smtClean="0">
                <a:solidFill>
                  <a:schemeClr val="bg1"/>
                </a:solidFill>
                <a:latin typeface="Segoe UI Light" panose="020B0502040204020203" pitchFamily="34" charset="0"/>
                <a:cs typeface="Segoe UI Light" panose="020B0502040204020203" pitchFamily="34" charset="0"/>
              </a:rPr>
              <a:t> parameter values become function parameters</a:t>
            </a:r>
            <a:endParaRPr lang="en-AU" sz="2400" dirty="0">
              <a:solidFill>
                <a:schemeClr val="bg1"/>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3140699" y="2686104"/>
            <a:ext cx="8341437" cy="1160681"/>
          </a:xfrm>
          <a:prstGeom prst="rect">
            <a:avLst/>
          </a:prstGeom>
        </p:spPr>
      </p:pic>
      <p:sp>
        <p:nvSpPr>
          <p:cNvPr id="14" name="Down Arrow 13"/>
          <p:cNvSpPr/>
          <p:nvPr/>
        </p:nvSpPr>
        <p:spPr>
          <a:xfrm>
            <a:off x="6962248" y="3646215"/>
            <a:ext cx="525079" cy="614028"/>
          </a:xfrm>
          <a:prstGeom prst="downArrow">
            <a:avLst/>
          </a:prstGeom>
          <a:solidFill>
            <a:schemeClr val="bg2">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2357783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4: Commands 2</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Remoting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Introduction to PowerShell Remoting</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155</a:t>
            </a:fld>
            <a:endParaRPr lang="en-US"/>
          </a:p>
        </p:txBody>
      </p:sp>
    </p:spTree>
    <p:extLst>
      <p:ext uri="{BB962C8B-B14F-4D97-AF65-F5344CB8AC3E}">
        <p14:creationId xmlns:p14="http://schemas.microsoft.com/office/powerpoint/2010/main" val="89233528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Down Arrow 48"/>
          <p:cNvSpPr/>
          <p:nvPr/>
        </p:nvSpPr>
        <p:spPr bwMode="auto">
          <a:xfrm rot="16200000">
            <a:off x="9701386" y="1325130"/>
            <a:ext cx="449252" cy="662637"/>
          </a:xfrm>
          <a:prstGeom prst="downArrow">
            <a:avLst/>
          </a:prstGeom>
          <a:solidFill>
            <a:srgbClr val="7030A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9" name="Down Arrow 68"/>
          <p:cNvSpPr/>
          <p:nvPr/>
        </p:nvSpPr>
        <p:spPr bwMode="auto">
          <a:xfrm rot="16200000">
            <a:off x="7863174" y="1401336"/>
            <a:ext cx="449252" cy="573404"/>
          </a:xfrm>
          <a:prstGeom prst="downArrow">
            <a:avLst/>
          </a:prstGeom>
          <a:solidFill>
            <a:schemeClr val="bg1"/>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26" name="Down Arrow 25"/>
          <p:cNvSpPr/>
          <p:nvPr/>
        </p:nvSpPr>
        <p:spPr bwMode="auto">
          <a:xfrm rot="16200000">
            <a:off x="5086217" y="979901"/>
            <a:ext cx="449252" cy="858434"/>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6" name="Down Arrow 45"/>
          <p:cNvSpPr/>
          <p:nvPr/>
        </p:nvSpPr>
        <p:spPr bwMode="auto">
          <a:xfrm rot="16200000">
            <a:off x="5089574" y="1580463"/>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52" name="Down Arrow 51"/>
          <p:cNvSpPr/>
          <p:nvPr/>
        </p:nvSpPr>
        <p:spPr bwMode="auto">
          <a:xfrm rot="16200000">
            <a:off x="5086218" y="2163136"/>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 y="1143000"/>
            <a:ext cx="2357833" cy="2286000"/>
          </a:xfrm>
        </p:spPr>
        <p:txBody>
          <a:bodyPr>
            <a:normAutofit/>
          </a:bodyPr>
          <a:lstStyle/>
          <a:p>
            <a:r>
              <a:rPr lang="en-AU" dirty="0" smtClean="0"/>
              <a:t>Various PowerShell Remote Administration Techniques</a:t>
            </a:r>
            <a:endParaRPr lang="en-AU" dirty="0"/>
          </a:p>
        </p:txBody>
      </p:sp>
      <p:sp>
        <p:nvSpPr>
          <p:cNvPr id="21" name="Rectangle 20"/>
          <p:cNvSpPr/>
          <p:nvPr/>
        </p:nvSpPr>
        <p:spPr bwMode="auto">
          <a:xfrm>
            <a:off x="5732563" y="1033660"/>
            <a:ext cx="2068535" cy="17516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DCOM</a:t>
            </a:r>
            <a:endParaRPr lang="en-GB" kern="0" dirty="0">
              <a:solidFill>
                <a:srgbClr val="FFFFFF"/>
              </a:solidFill>
              <a:latin typeface="Calibri" pitchFamily="34" charset="0"/>
              <a:cs typeface="Calibri" pitchFamily="34" charset="0"/>
            </a:endParaRPr>
          </a:p>
        </p:txBody>
      </p:sp>
      <p:sp>
        <p:nvSpPr>
          <p:cNvPr id="22" name="Rectangle 21"/>
          <p:cNvSpPr/>
          <p:nvPr/>
        </p:nvSpPr>
        <p:spPr bwMode="auto">
          <a:xfrm>
            <a:off x="2819012" y="1779366"/>
            <a:ext cx="2083017" cy="444866"/>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a:solidFill>
                  <a:srgbClr val="FFFFFF"/>
                </a:solidFill>
                <a:latin typeface="Calibri" pitchFamily="34" charset="0"/>
                <a:cs typeface="Calibri" pitchFamily="34" charset="0"/>
              </a:rPr>
              <a:t>WMI Cmdlets</a:t>
            </a:r>
          </a:p>
        </p:txBody>
      </p:sp>
      <p:sp>
        <p:nvSpPr>
          <p:cNvPr id="25" name="Rectangle 24"/>
          <p:cNvSpPr/>
          <p:nvPr/>
        </p:nvSpPr>
        <p:spPr bwMode="auto">
          <a:xfrm>
            <a:off x="2819012" y="915113"/>
            <a:ext cx="2083013" cy="766010"/>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Resource-Specific </a:t>
            </a:r>
            <a:r>
              <a:rPr lang="en-GB" kern="0" dirty="0" err="1" smtClean="0">
                <a:solidFill>
                  <a:srgbClr val="FFFFFF"/>
                </a:solidFill>
                <a:latin typeface="Calibri" pitchFamily="34" charset="0"/>
                <a:cs typeface="Calibri" pitchFamily="34" charset="0"/>
              </a:rPr>
              <a:t>Cmdlets</a:t>
            </a:r>
            <a:r>
              <a:rPr lang="en-GB" kern="0" dirty="0">
                <a:solidFill>
                  <a:srgbClr val="FFFFFF"/>
                </a:solidFill>
                <a:latin typeface="Calibri" pitchFamily="34" charset="0"/>
                <a:cs typeface="Calibri" pitchFamily="34" charset="0"/>
              </a:rPr>
              <a:t/>
            </a:r>
            <a:br>
              <a:rPr lang="en-GB" kern="0" dirty="0">
                <a:solidFill>
                  <a:srgbClr val="FFFFFF"/>
                </a:solidFill>
                <a:latin typeface="Calibri" pitchFamily="34" charset="0"/>
                <a:cs typeface="Calibri" pitchFamily="34" charset="0"/>
              </a:rPr>
            </a:br>
            <a:r>
              <a:rPr lang="en-GB" sz="1600" i="1" kern="0" dirty="0" smtClean="0">
                <a:solidFill>
                  <a:srgbClr val="FFFFFF"/>
                </a:solidFill>
                <a:latin typeface="Calibri" pitchFamily="34" charset="0"/>
                <a:cs typeface="Calibri" pitchFamily="34" charset="0"/>
              </a:rPr>
              <a:t>Native OS </a:t>
            </a:r>
            <a:r>
              <a:rPr lang="en-GB" sz="1600" i="1" kern="0" dirty="0" err="1" smtClean="0">
                <a:solidFill>
                  <a:srgbClr val="FFFFFF"/>
                </a:solidFill>
                <a:latin typeface="Calibri" pitchFamily="34" charset="0"/>
                <a:cs typeface="Calibri" pitchFamily="34" charset="0"/>
              </a:rPr>
              <a:t>Remoting</a:t>
            </a:r>
            <a:endParaRPr lang="en-GB" sz="1600" i="1" kern="0" dirty="0">
              <a:solidFill>
                <a:srgbClr val="FFFFFF"/>
              </a:solidFill>
              <a:latin typeface="Calibri" pitchFamily="34" charset="0"/>
              <a:cs typeface="Calibri" pitchFamily="34" charset="0"/>
            </a:endParaRPr>
          </a:p>
        </p:txBody>
      </p:sp>
      <p:sp>
        <p:nvSpPr>
          <p:cNvPr id="27" name="Rectangle 26"/>
          <p:cNvSpPr/>
          <p:nvPr/>
        </p:nvSpPr>
        <p:spPr bwMode="auto">
          <a:xfrm>
            <a:off x="2819012" y="2342459"/>
            <a:ext cx="2079037" cy="13291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CIM </a:t>
            </a:r>
            <a:r>
              <a:rPr lang="en-GB" kern="0" dirty="0">
                <a:solidFill>
                  <a:srgbClr val="FFFFFF"/>
                </a:solidFill>
                <a:latin typeface="Calibri" pitchFamily="34" charset="0"/>
                <a:cs typeface="Calibri" pitchFamily="34" charset="0"/>
              </a:rPr>
              <a:t>Cmdlets</a:t>
            </a:r>
          </a:p>
        </p:txBody>
      </p:sp>
      <p:sp>
        <p:nvSpPr>
          <p:cNvPr id="43" name="Rectangle 42"/>
          <p:cNvSpPr/>
          <p:nvPr/>
        </p:nvSpPr>
        <p:spPr>
          <a:xfrm>
            <a:off x="2798608" y="173474"/>
            <a:ext cx="2083016"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Entry Point</a:t>
            </a:r>
            <a:endParaRPr lang="en-AU" sz="2400" dirty="0">
              <a:solidFill>
                <a:schemeClr val="tx1"/>
              </a:solidFill>
            </a:endParaRPr>
          </a:p>
        </p:txBody>
      </p:sp>
      <p:sp>
        <p:nvSpPr>
          <p:cNvPr id="44" name="Rectangle 43"/>
          <p:cNvSpPr/>
          <p:nvPr/>
        </p:nvSpPr>
        <p:spPr>
          <a:xfrm>
            <a:off x="5732563" y="173474"/>
            <a:ext cx="3881391"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Transport</a:t>
            </a:r>
            <a:endParaRPr lang="en-AU" sz="2400" dirty="0">
              <a:solidFill>
                <a:schemeClr val="tx1"/>
              </a:solidFill>
            </a:endParaRPr>
          </a:p>
        </p:txBody>
      </p:sp>
      <p:sp>
        <p:nvSpPr>
          <p:cNvPr id="48" name="Rectangle 47"/>
          <p:cNvSpPr/>
          <p:nvPr/>
        </p:nvSpPr>
        <p:spPr bwMode="auto">
          <a:xfrm>
            <a:off x="8374502" y="1033660"/>
            <a:ext cx="1239452" cy="1275198"/>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RPC</a:t>
            </a:r>
            <a:endParaRPr lang="en-GB" kern="0" dirty="0">
              <a:solidFill>
                <a:srgbClr val="FFFFFF"/>
              </a:solidFill>
              <a:latin typeface="Calibri" pitchFamily="34" charset="0"/>
              <a:cs typeface="Calibri" pitchFamily="34" charset="0"/>
            </a:endParaRPr>
          </a:p>
        </p:txBody>
      </p:sp>
      <p:sp>
        <p:nvSpPr>
          <p:cNvPr id="50" name="Rectangle 49"/>
          <p:cNvSpPr/>
          <p:nvPr/>
        </p:nvSpPr>
        <p:spPr bwMode="auto">
          <a:xfrm>
            <a:off x="10244705" y="1033660"/>
            <a:ext cx="1342237" cy="5544677"/>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TCP/IP</a:t>
            </a:r>
            <a:endParaRPr lang="en-GB" kern="0" dirty="0">
              <a:solidFill>
                <a:srgbClr val="FFFFFF"/>
              </a:solidFill>
              <a:latin typeface="Calibri" pitchFamily="34" charset="0"/>
              <a:cs typeface="Calibri" pitchFamily="34" charset="0"/>
            </a:endParaRPr>
          </a:p>
        </p:txBody>
      </p:sp>
      <p:sp>
        <p:nvSpPr>
          <p:cNvPr id="51" name="Rectangle 50"/>
          <p:cNvSpPr/>
          <p:nvPr/>
        </p:nvSpPr>
        <p:spPr>
          <a:xfrm>
            <a:off x="10244705" y="173474"/>
            <a:ext cx="1342237"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Network</a:t>
            </a:r>
            <a:endParaRPr lang="en-AU" sz="2400" dirty="0">
              <a:solidFill>
                <a:schemeClr val="tx1"/>
              </a:solidFill>
            </a:endParaRPr>
          </a:p>
        </p:txBody>
      </p:sp>
    </p:spTree>
    <p:extLst>
      <p:ext uri="{BB962C8B-B14F-4D97-AF65-F5344CB8AC3E}">
        <p14:creationId xmlns:p14="http://schemas.microsoft.com/office/powerpoint/2010/main" val="2196219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Down Arrow 64"/>
          <p:cNvSpPr/>
          <p:nvPr/>
        </p:nvSpPr>
        <p:spPr bwMode="auto">
          <a:xfrm rot="16200000">
            <a:off x="7841268" y="3746454"/>
            <a:ext cx="449252" cy="595042"/>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70" name="Down Arrow 69"/>
          <p:cNvSpPr/>
          <p:nvPr/>
        </p:nvSpPr>
        <p:spPr bwMode="auto">
          <a:xfrm rot="16200000">
            <a:off x="9711017" y="4624214"/>
            <a:ext cx="449252" cy="643374"/>
          </a:xfrm>
          <a:prstGeom prst="downArrow">
            <a:avLst/>
          </a:prstGeom>
          <a:solidFill>
            <a:srgbClr val="7030A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53" name="Down Arrow 52"/>
          <p:cNvSpPr/>
          <p:nvPr/>
        </p:nvSpPr>
        <p:spPr bwMode="auto">
          <a:xfrm rot="16200000">
            <a:off x="6245376" y="1153093"/>
            <a:ext cx="449252" cy="3789814"/>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2" name="Down Arrow 61"/>
          <p:cNvSpPr/>
          <p:nvPr/>
        </p:nvSpPr>
        <p:spPr bwMode="auto">
          <a:xfrm rot="16200000">
            <a:off x="6244746" y="3127273"/>
            <a:ext cx="449252" cy="3788091"/>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55" name="Down Arrow 54"/>
          <p:cNvSpPr/>
          <p:nvPr/>
        </p:nvSpPr>
        <p:spPr bwMode="auto">
          <a:xfrm rot="16200000">
            <a:off x="5098939" y="3068035"/>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0" name="Down Arrow 59"/>
          <p:cNvSpPr/>
          <p:nvPr/>
        </p:nvSpPr>
        <p:spPr bwMode="auto">
          <a:xfrm rot="16200000">
            <a:off x="5086218" y="4219431"/>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1" name="Down Arrow 60"/>
          <p:cNvSpPr/>
          <p:nvPr/>
        </p:nvSpPr>
        <p:spPr bwMode="auto">
          <a:xfrm rot="16200000">
            <a:off x="5089574" y="3692057"/>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 y="1143000"/>
            <a:ext cx="2357833" cy="2286000"/>
          </a:xfrm>
        </p:spPr>
        <p:txBody>
          <a:bodyPr>
            <a:normAutofit/>
          </a:bodyPr>
          <a:lstStyle/>
          <a:p>
            <a:r>
              <a:rPr lang="en-AU" dirty="0" smtClean="0"/>
              <a:t>Various PowerShell Remote Administration Techniques</a:t>
            </a:r>
            <a:endParaRPr lang="en-AU" dirty="0"/>
          </a:p>
        </p:txBody>
      </p:sp>
      <p:sp>
        <p:nvSpPr>
          <p:cNvPr id="20" name="Rectangle 19"/>
          <p:cNvSpPr/>
          <p:nvPr/>
        </p:nvSpPr>
        <p:spPr bwMode="auto">
          <a:xfrm>
            <a:off x="8374502" y="2648576"/>
            <a:ext cx="1264075" cy="3926963"/>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a:solidFill>
                  <a:srgbClr val="FFFFFF"/>
                </a:solidFill>
                <a:latin typeface="Calibri" pitchFamily="34" charset="0"/>
                <a:cs typeface="Calibri" pitchFamily="34" charset="0"/>
              </a:rPr>
              <a:t>WS-MAN</a:t>
            </a:r>
          </a:p>
        </p:txBody>
      </p:sp>
      <p:sp>
        <p:nvSpPr>
          <p:cNvPr id="24" name="Rectangle 23"/>
          <p:cNvSpPr/>
          <p:nvPr/>
        </p:nvSpPr>
        <p:spPr bwMode="auto">
          <a:xfrm>
            <a:off x="2819012" y="4483168"/>
            <a:ext cx="2083013" cy="759186"/>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DSC </a:t>
            </a:r>
            <a:r>
              <a:rPr lang="en-GB" kern="0" dirty="0" err="1" smtClean="0">
                <a:solidFill>
                  <a:srgbClr val="FFFFFF"/>
                </a:solidFill>
                <a:latin typeface="Calibri" pitchFamily="34" charset="0"/>
                <a:cs typeface="Calibri" pitchFamily="34" charset="0"/>
              </a:rPr>
              <a:t>Cmdlets</a:t>
            </a:r>
            <a:endParaRPr lang="en-GB" kern="0" dirty="0">
              <a:solidFill>
                <a:srgbClr val="FFFFFF"/>
              </a:solidFill>
              <a:latin typeface="Calibri" pitchFamily="34" charset="0"/>
              <a:cs typeface="Calibri" pitchFamily="34" charset="0"/>
            </a:endParaRPr>
          </a:p>
        </p:txBody>
      </p:sp>
      <p:sp>
        <p:nvSpPr>
          <p:cNvPr id="37" name="Rectangle 36"/>
          <p:cNvSpPr/>
          <p:nvPr/>
        </p:nvSpPr>
        <p:spPr bwMode="auto">
          <a:xfrm>
            <a:off x="5743412" y="3279020"/>
            <a:ext cx="2024961" cy="1517672"/>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CIM Sessions</a:t>
            </a:r>
          </a:p>
          <a:p>
            <a:pPr algn="ctr" defTabSz="914099">
              <a:defRPr/>
            </a:pPr>
            <a:r>
              <a:rPr lang="en-GB" i="1" kern="0" dirty="0" smtClean="0">
                <a:solidFill>
                  <a:srgbClr val="FFFFFF"/>
                </a:solidFill>
                <a:latin typeface="Calibri" pitchFamily="34" charset="0"/>
                <a:cs typeface="Calibri" pitchFamily="34" charset="0"/>
              </a:rPr>
              <a:t>Connection Settings On</a:t>
            </a:r>
            <a:r>
              <a:rPr lang="en-GB" b="1" i="1" kern="0" dirty="0" smtClean="0">
                <a:solidFill>
                  <a:srgbClr val="FFFFFF"/>
                </a:solidFill>
                <a:latin typeface="Calibri" pitchFamily="34" charset="0"/>
                <a:cs typeface="Calibri" pitchFamily="34" charset="0"/>
              </a:rPr>
              <a:t>l</a:t>
            </a:r>
            <a:r>
              <a:rPr lang="en-GB" i="1" kern="0" dirty="0" smtClean="0">
                <a:solidFill>
                  <a:srgbClr val="FFFFFF"/>
                </a:solidFill>
                <a:latin typeface="Calibri" pitchFamily="34" charset="0"/>
                <a:cs typeface="Calibri" pitchFamily="34" charset="0"/>
              </a:rPr>
              <a:t>y, Non-</a:t>
            </a:r>
            <a:r>
              <a:rPr lang="en-GB" i="1" kern="0" dirty="0" err="1" smtClean="0">
                <a:solidFill>
                  <a:srgbClr val="FFFFFF"/>
                </a:solidFill>
                <a:latin typeface="Calibri" pitchFamily="34" charset="0"/>
                <a:cs typeface="Calibri" pitchFamily="34" charset="0"/>
              </a:rPr>
              <a:t>Stateful</a:t>
            </a:r>
            <a:endParaRPr lang="en-GB" i="1" kern="0" dirty="0">
              <a:solidFill>
                <a:srgbClr val="FFFFFF"/>
              </a:solidFill>
              <a:latin typeface="Calibri" pitchFamily="34" charset="0"/>
              <a:cs typeface="Calibri" pitchFamily="34" charset="0"/>
            </a:endParaRPr>
          </a:p>
        </p:txBody>
      </p:sp>
      <p:sp>
        <p:nvSpPr>
          <p:cNvPr id="43" name="Rectangle 42"/>
          <p:cNvSpPr/>
          <p:nvPr/>
        </p:nvSpPr>
        <p:spPr>
          <a:xfrm>
            <a:off x="2798608" y="173474"/>
            <a:ext cx="2083016"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Entry Point</a:t>
            </a:r>
            <a:endParaRPr lang="en-AU" sz="2400" dirty="0">
              <a:solidFill>
                <a:schemeClr val="tx1"/>
              </a:solidFill>
            </a:endParaRPr>
          </a:p>
        </p:txBody>
      </p:sp>
      <p:sp>
        <p:nvSpPr>
          <p:cNvPr id="44" name="Rectangle 43"/>
          <p:cNvSpPr/>
          <p:nvPr/>
        </p:nvSpPr>
        <p:spPr>
          <a:xfrm>
            <a:off x="5732563" y="173474"/>
            <a:ext cx="3881391"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Transport</a:t>
            </a:r>
            <a:endParaRPr lang="en-AU" sz="2400" dirty="0">
              <a:solidFill>
                <a:schemeClr val="tx1"/>
              </a:solidFill>
            </a:endParaRPr>
          </a:p>
        </p:txBody>
      </p:sp>
      <p:sp>
        <p:nvSpPr>
          <p:cNvPr id="50" name="Rectangle 49"/>
          <p:cNvSpPr/>
          <p:nvPr/>
        </p:nvSpPr>
        <p:spPr bwMode="auto">
          <a:xfrm>
            <a:off x="10244705" y="1033660"/>
            <a:ext cx="1342237" cy="5544677"/>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TCP/IP</a:t>
            </a:r>
            <a:endParaRPr lang="en-GB" kern="0" dirty="0">
              <a:solidFill>
                <a:srgbClr val="FFFFFF"/>
              </a:solidFill>
              <a:latin typeface="Calibri" pitchFamily="34" charset="0"/>
              <a:cs typeface="Calibri" pitchFamily="34" charset="0"/>
            </a:endParaRPr>
          </a:p>
        </p:txBody>
      </p:sp>
      <p:sp>
        <p:nvSpPr>
          <p:cNvPr id="51" name="Rectangle 50"/>
          <p:cNvSpPr/>
          <p:nvPr/>
        </p:nvSpPr>
        <p:spPr>
          <a:xfrm>
            <a:off x="10244705" y="173474"/>
            <a:ext cx="1342237"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Network</a:t>
            </a:r>
            <a:endParaRPr lang="en-AU" sz="2400" dirty="0">
              <a:solidFill>
                <a:schemeClr val="tx1"/>
              </a:solidFill>
            </a:endParaRPr>
          </a:p>
        </p:txBody>
      </p:sp>
      <p:sp>
        <p:nvSpPr>
          <p:cNvPr id="54" name="Rectangle 53"/>
          <p:cNvSpPr/>
          <p:nvPr/>
        </p:nvSpPr>
        <p:spPr bwMode="auto">
          <a:xfrm>
            <a:off x="2819012" y="3886285"/>
            <a:ext cx="2083087" cy="45961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CDXML </a:t>
            </a:r>
            <a:r>
              <a:rPr lang="en-GB" kern="0" dirty="0" err="1" smtClean="0">
                <a:solidFill>
                  <a:srgbClr val="FFFFFF"/>
                </a:solidFill>
                <a:latin typeface="Calibri" pitchFamily="34" charset="0"/>
                <a:cs typeface="Calibri" pitchFamily="34" charset="0"/>
              </a:rPr>
              <a:t>Cmdlets</a:t>
            </a:r>
            <a:endParaRPr lang="en-GB" kern="0" dirty="0">
              <a:solidFill>
                <a:srgbClr val="FFFFFF"/>
              </a:solidFill>
              <a:latin typeface="Calibri" pitchFamily="34" charset="0"/>
              <a:cs typeface="Calibri" pitchFamily="34" charset="0"/>
            </a:endParaRPr>
          </a:p>
        </p:txBody>
      </p:sp>
      <p:sp>
        <p:nvSpPr>
          <p:cNvPr id="38" name="Down Arrow 37"/>
          <p:cNvSpPr/>
          <p:nvPr/>
        </p:nvSpPr>
        <p:spPr bwMode="auto">
          <a:xfrm rot="16200000">
            <a:off x="9701386" y="1325130"/>
            <a:ext cx="449252" cy="662637"/>
          </a:xfrm>
          <a:prstGeom prst="downArrow">
            <a:avLst/>
          </a:prstGeom>
          <a:solidFill>
            <a:srgbClr val="7030A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1" name="Down Arrow 40"/>
          <p:cNvSpPr/>
          <p:nvPr/>
        </p:nvSpPr>
        <p:spPr bwMode="auto">
          <a:xfrm rot="16200000">
            <a:off x="7863174" y="1401336"/>
            <a:ext cx="449252" cy="573404"/>
          </a:xfrm>
          <a:prstGeom prst="downArrow">
            <a:avLst/>
          </a:prstGeom>
          <a:solidFill>
            <a:schemeClr val="bg1"/>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2" name="Down Arrow 41"/>
          <p:cNvSpPr/>
          <p:nvPr/>
        </p:nvSpPr>
        <p:spPr bwMode="auto">
          <a:xfrm rot="16200000">
            <a:off x="5086217" y="979901"/>
            <a:ext cx="449252" cy="858434"/>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5" name="Down Arrow 44"/>
          <p:cNvSpPr/>
          <p:nvPr/>
        </p:nvSpPr>
        <p:spPr bwMode="auto">
          <a:xfrm rot="16200000">
            <a:off x="5089574" y="1580463"/>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3" name="Down Arrow 62"/>
          <p:cNvSpPr/>
          <p:nvPr/>
        </p:nvSpPr>
        <p:spPr bwMode="auto">
          <a:xfrm rot="16200000">
            <a:off x="5086218" y="2163136"/>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4" name="Rectangle 63"/>
          <p:cNvSpPr/>
          <p:nvPr/>
        </p:nvSpPr>
        <p:spPr bwMode="auto">
          <a:xfrm>
            <a:off x="5732563" y="1033660"/>
            <a:ext cx="2068535" cy="17516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DCOM</a:t>
            </a:r>
            <a:endParaRPr lang="en-GB" kern="0" dirty="0">
              <a:solidFill>
                <a:srgbClr val="FFFFFF"/>
              </a:solidFill>
              <a:latin typeface="Calibri" pitchFamily="34" charset="0"/>
              <a:cs typeface="Calibri" pitchFamily="34" charset="0"/>
            </a:endParaRPr>
          </a:p>
        </p:txBody>
      </p:sp>
      <p:sp>
        <p:nvSpPr>
          <p:cNvPr id="67" name="Rectangle 66"/>
          <p:cNvSpPr/>
          <p:nvPr/>
        </p:nvSpPr>
        <p:spPr bwMode="auto">
          <a:xfrm>
            <a:off x="2819012" y="1779366"/>
            <a:ext cx="2083017" cy="444866"/>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a:solidFill>
                  <a:srgbClr val="FFFFFF"/>
                </a:solidFill>
                <a:latin typeface="Calibri" pitchFamily="34" charset="0"/>
                <a:cs typeface="Calibri" pitchFamily="34" charset="0"/>
              </a:rPr>
              <a:t>WMI Cmdlets</a:t>
            </a:r>
          </a:p>
        </p:txBody>
      </p:sp>
      <p:sp>
        <p:nvSpPr>
          <p:cNvPr id="68" name="Rectangle 67"/>
          <p:cNvSpPr/>
          <p:nvPr/>
        </p:nvSpPr>
        <p:spPr bwMode="auto">
          <a:xfrm>
            <a:off x="2819012" y="915113"/>
            <a:ext cx="2083013" cy="766010"/>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Resource-Specific </a:t>
            </a:r>
            <a:r>
              <a:rPr lang="en-GB" kern="0" dirty="0" err="1" smtClean="0">
                <a:solidFill>
                  <a:srgbClr val="FFFFFF"/>
                </a:solidFill>
                <a:latin typeface="Calibri" pitchFamily="34" charset="0"/>
                <a:cs typeface="Calibri" pitchFamily="34" charset="0"/>
              </a:rPr>
              <a:t>Cmdlets</a:t>
            </a:r>
            <a:r>
              <a:rPr lang="en-GB" kern="0" dirty="0">
                <a:solidFill>
                  <a:srgbClr val="FFFFFF"/>
                </a:solidFill>
                <a:latin typeface="Calibri" pitchFamily="34" charset="0"/>
                <a:cs typeface="Calibri" pitchFamily="34" charset="0"/>
              </a:rPr>
              <a:t/>
            </a:r>
            <a:br>
              <a:rPr lang="en-GB" kern="0" dirty="0">
                <a:solidFill>
                  <a:srgbClr val="FFFFFF"/>
                </a:solidFill>
                <a:latin typeface="Calibri" pitchFamily="34" charset="0"/>
                <a:cs typeface="Calibri" pitchFamily="34" charset="0"/>
              </a:rPr>
            </a:br>
            <a:r>
              <a:rPr lang="en-GB" sz="1600" i="1" kern="0" dirty="0" smtClean="0">
                <a:solidFill>
                  <a:srgbClr val="FFFFFF"/>
                </a:solidFill>
                <a:latin typeface="Calibri" pitchFamily="34" charset="0"/>
                <a:cs typeface="Calibri" pitchFamily="34" charset="0"/>
              </a:rPr>
              <a:t>Native OS </a:t>
            </a:r>
            <a:r>
              <a:rPr lang="en-GB" sz="1600" i="1" kern="0" dirty="0" err="1" smtClean="0">
                <a:solidFill>
                  <a:srgbClr val="FFFFFF"/>
                </a:solidFill>
                <a:latin typeface="Calibri" pitchFamily="34" charset="0"/>
                <a:cs typeface="Calibri" pitchFamily="34" charset="0"/>
              </a:rPr>
              <a:t>Remoting</a:t>
            </a:r>
            <a:endParaRPr lang="en-GB" sz="1600" i="1" kern="0" dirty="0">
              <a:solidFill>
                <a:srgbClr val="FFFFFF"/>
              </a:solidFill>
              <a:latin typeface="Calibri" pitchFamily="34" charset="0"/>
              <a:cs typeface="Calibri" pitchFamily="34" charset="0"/>
            </a:endParaRPr>
          </a:p>
        </p:txBody>
      </p:sp>
      <p:sp>
        <p:nvSpPr>
          <p:cNvPr id="71" name="Rectangle 70"/>
          <p:cNvSpPr/>
          <p:nvPr/>
        </p:nvSpPr>
        <p:spPr bwMode="auto">
          <a:xfrm>
            <a:off x="2819012" y="2342459"/>
            <a:ext cx="2079037" cy="13291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CIM </a:t>
            </a:r>
            <a:r>
              <a:rPr lang="en-GB" kern="0" dirty="0">
                <a:solidFill>
                  <a:srgbClr val="FFFFFF"/>
                </a:solidFill>
                <a:latin typeface="Calibri" pitchFamily="34" charset="0"/>
                <a:cs typeface="Calibri" pitchFamily="34" charset="0"/>
              </a:rPr>
              <a:t>Cmdlets</a:t>
            </a:r>
          </a:p>
        </p:txBody>
      </p:sp>
      <p:sp>
        <p:nvSpPr>
          <p:cNvPr id="72" name="Rectangle 71"/>
          <p:cNvSpPr/>
          <p:nvPr/>
        </p:nvSpPr>
        <p:spPr bwMode="auto">
          <a:xfrm>
            <a:off x="8374502" y="1033660"/>
            <a:ext cx="1239452" cy="1275198"/>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RPC</a:t>
            </a:r>
            <a:endParaRPr lang="en-GB" kern="0" dirty="0">
              <a:solidFill>
                <a:srgbClr val="FFFFFF"/>
              </a:solidFill>
              <a:latin typeface="Calibri" pitchFamily="34" charset="0"/>
              <a:cs typeface="Calibri" pitchFamily="34" charset="0"/>
            </a:endParaRPr>
          </a:p>
        </p:txBody>
      </p:sp>
    </p:spTree>
    <p:extLst>
      <p:ext uri="{BB962C8B-B14F-4D97-AF65-F5344CB8AC3E}">
        <p14:creationId xmlns:p14="http://schemas.microsoft.com/office/powerpoint/2010/main" val="47153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Down Arrow 27"/>
          <p:cNvSpPr/>
          <p:nvPr/>
        </p:nvSpPr>
        <p:spPr bwMode="auto">
          <a:xfrm rot="16200000">
            <a:off x="7833403" y="5449809"/>
            <a:ext cx="449252" cy="579307"/>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5" name="Down Arrow 64"/>
          <p:cNvSpPr/>
          <p:nvPr/>
        </p:nvSpPr>
        <p:spPr bwMode="auto">
          <a:xfrm rot="16200000">
            <a:off x="7841269" y="3746454"/>
            <a:ext cx="449252" cy="595041"/>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70" name="Down Arrow 69"/>
          <p:cNvSpPr/>
          <p:nvPr/>
        </p:nvSpPr>
        <p:spPr bwMode="auto">
          <a:xfrm rot="16200000">
            <a:off x="9711017" y="4624214"/>
            <a:ext cx="449252" cy="643374"/>
          </a:xfrm>
          <a:prstGeom prst="downArrow">
            <a:avLst/>
          </a:prstGeom>
          <a:solidFill>
            <a:srgbClr val="7030A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53" name="Down Arrow 52"/>
          <p:cNvSpPr/>
          <p:nvPr/>
        </p:nvSpPr>
        <p:spPr bwMode="auto">
          <a:xfrm rot="16200000">
            <a:off x="6245376" y="1153093"/>
            <a:ext cx="449252" cy="3789814"/>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2" name="Down Arrow 61"/>
          <p:cNvSpPr/>
          <p:nvPr/>
        </p:nvSpPr>
        <p:spPr bwMode="auto">
          <a:xfrm rot="16200000">
            <a:off x="6244746" y="3127273"/>
            <a:ext cx="449252" cy="3788091"/>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55" name="Down Arrow 54"/>
          <p:cNvSpPr/>
          <p:nvPr/>
        </p:nvSpPr>
        <p:spPr bwMode="auto">
          <a:xfrm rot="16200000">
            <a:off x="5098939" y="3068035"/>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0" name="Down Arrow 59"/>
          <p:cNvSpPr/>
          <p:nvPr/>
        </p:nvSpPr>
        <p:spPr bwMode="auto">
          <a:xfrm rot="16200000">
            <a:off x="5086218" y="4219431"/>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1" name="Down Arrow 60"/>
          <p:cNvSpPr/>
          <p:nvPr/>
        </p:nvSpPr>
        <p:spPr bwMode="auto">
          <a:xfrm rot="16200000">
            <a:off x="5089574" y="3692057"/>
            <a:ext cx="449252" cy="858433"/>
          </a:xfrm>
          <a:prstGeom prst="downArrow">
            <a:avLst/>
          </a:prstGeom>
          <a:solidFill>
            <a:srgbClr val="FF9933"/>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2" name="Title 1"/>
          <p:cNvSpPr>
            <a:spLocks noGrp="1"/>
          </p:cNvSpPr>
          <p:nvPr>
            <p:ph type="title"/>
          </p:nvPr>
        </p:nvSpPr>
        <p:spPr>
          <a:xfrm>
            <a:off x="-1" y="1143000"/>
            <a:ext cx="2357833" cy="2286000"/>
          </a:xfrm>
        </p:spPr>
        <p:txBody>
          <a:bodyPr>
            <a:normAutofit/>
          </a:bodyPr>
          <a:lstStyle/>
          <a:p>
            <a:r>
              <a:rPr lang="en-AU" dirty="0" smtClean="0"/>
              <a:t>Various PowerShell Remote Administration Techniques</a:t>
            </a:r>
            <a:endParaRPr lang="en-AU" dirty="0"/>
          </a:p>
        </p:txBody>
      </p:sp>
      <p:sp>
        <p:nvSpPr>
          <p:cNvPr id="20" name="Rectangle 19"/>
          <p:cNvSpPr/>
          <p:nvPr/>
        </p:nvSpPr>
        <p:spPr bwMode="auto">
          <a:xfrm>
            <a:off x="8374502" y="2648576"/>
            <a:ext cx="1264075" cy="3926963"/>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a:solidFill>
                  <a:srgbClr val="FFFFFF"/>
                </a:solidFill>
                <a:latin typeface="Calibri" pitchFamily="34" charset="0"/>
                <a:cs typeface="Calibri" pitchFamily="34" charset="0"/>
              </a:rPr>
              <a:t>WS-MAN</a:t>
            </a:r>
          </a:p>
        </p:txBody>
      </p:sp>
      <p:sp>
        <p:nvSpPr>
          <p:cNvPr id="24" name="Rectangle 23"/>
          <p:cNvSpPr/>
          <p:nvPr/>
        </p:nvSpPr>
        <p:spPr bwMode="auto">
          <a:xfrm>
            <a:off x="2819012" y="4483168"/>
            <a:ext cx="2083013" cy="759186"/>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DSC </a:t>
            </a:r>
            <a:r>
              <a:rPr lang="en-GB" kern="0" dirty="0" err="1" smtClean="0">
                <a:solidFill>
                  <a:srgbClr val="FFFFFF"/>
                </a:solidFill>
                <a:latin typeface="Calibri" pitchFamily="34" charset="0"/>
                <a:cs typeface="Calibri" pitchFamily="34" charset="0"/>
              </a:rPr>
              <a:t>Cmdlets</a:t>
            </a:r>
            <a:endParaRPr lang="en-GB" kern="0" dirty="0">
              <a:solidFill>
                <a:srgbClr val="FFFFFF"/>
              </a:solidFill>
              <a:latin typeface="Calibri" pitchFamily="34" charset="0"/>
              <a:cs typeface="Calibri" pitchFamily="34" charset="0"/>
            </a:endParaRPr>
          </a:p>
        </p:txBody>
      </p:sp>
      <p:sp>
        <p:nvSpPr>
          <p:cNvPr id="37" name="Rectangle 36"/>
          <p:cNvSpPr/>
          <p:nvPr/>
        </p:nvSpPr>
        <p:spPr bwMode="auto">
          <a:xfrm>
            <a:off x="5743412" y="3279020"/>
            <a:ext cx="2024961" cy="1517672"/>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CIM Sessions</a:t>
            </a:r>
          </a:p>
          <a:p>
            <a:pPr algn="ctr" defTabSz="914099">
              <a:defRPr/>
            </a:pPr>
            <a:r>
              <a:rPr lang="en-GB" i="1" kern="0" dirty="0" smtClean="0">
                <a:solidFill>
                  <a:srgbClr val="FFFFFF"/>
                </a:solidFill>
                <a:latin typeface="Calibri" pitchFamily="34" charset="0"/>
                <a:cs typeface="Calibri" pitchFamily="34" charset="0"/>
              </a:rPr>
              <a:t>Connection Settings On</a:t>
            </a:r>
            <a:r>
              <a:rPr lang="en-GB" b="1" i="1" kern="0" dirty="0" smtClean="0">
                <a:solidFill>
                  <a:srgbClr val="FFFFFF"/>
                </a:solidFill>
                <a:latin typeface="Calibri" pitchFamily="34" charset="0"/>
                <a:cs typeface="Calibri" pitchFamily="34" charset="0"/>
              </a:rPr>
              <a:t>l</a:t>
            </a:r>
            <a:r>
              <a:rPr lang="en-GB" i="1" kern="0" dirty="0" smtClean="0">
                <a:solidFill>
                  <a:srgbClr val="FFFFFF"/>
                </a:solidFill>
                <a:latin typeface="Calibri" pitchFamily="34" charset="0"/>
                <a:cs typeface="Calibri" pitchFamily="34" charset="0"/>
              </a:rPr>
              <a:t>y, Non-</a:t>
            </a:r>
            <a:r>
              <a:rPr lang="en-GB" i="1" kern="0" dirty="0" err="1" smtClean="0">
                <a:solidFill>
                  <a:srgbClr val="FFFFFF"/>
                </a:solidFill>
                <a:latin typeface="Calibri" pitchFamily="34" charset="0"/>
                <a:cs typeface="Calibri" pitchFamily="34" charset="0"/>
              </a:rPr>
              <a:t>Stateful</a:t>
            </a:r>
            <a:endParaRPr lang="en-GB" i="1" kern="0" dirty="0">
              <a:solidFill>
                <a:srgbClr val="FFFFFF"/>
              </a:solidFill>
              <a:latin typeface="Calibri" pitchFamily="34" charset="0"/>
              <a:cs typeface="Calibri" pitchFamily="34" charset="0"/>
            </a:endParaRPr>
          </a:p>
        </p:txBody>
      </p:sp>
      <p:sp>
        <p:nvSpPr>
          <p:cNvPr id="43" name="Rectangle 42"/>
          <p:cNvSpPr/>
          <p:nvPr/>
        </p:nvSpPr>
        <p:spPr>
          <a:xfrm>
            <a:off x="2798608" y="173474"/>
            <a:ext cx="2083016"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Entry Point</a:t>
            </a:r>
            <a:endParaRPr lang="en-AU" sz="2400" dirty="0">
              <a:solidFill>
                <a:schemeClr val="tx1"/>
              </a:solidFill>
            </a:endParaRPr>
          </a:p>
        </p:txBody>
      </p:sp>
      <p:sp>
        <p:nvSpPr>
          <p:cNvPr id="44" name="Rectangle 43"/>
          <p:cNvSpPr/>
          <p:nvPr/>
        </p:nvSpPr>
        <p:spPr>
          <a:xfrm>
            <a:off x="5732563" y="173474"/>
            <a:ext cx="3881391"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Transport</a:t>
            </a:r>
            <a:endParaRPr lang="en-AU" sz="2400" dirty="0">
              <a:solidFill>
                <a:schemeClr val="tx1"/>
              </a:solidFill>
            </a:endParaRPr>
          </a:p>
        </p:txBody>
      </p:sp>
      <p:sp>
        <p:nvSpPr>
          <p:cNvPr id="50" name="Rectangle 49"/>
          <p:cNvSpPr/>
          <p:nvPr/>
        </p:nvSpPr>
        <p:spPr bwMode="auto">
          <a:xfrm>
            <a:off x="10244705" y="1033660"/>
            <a:ext cx="1342237" cy="5544677"/>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TCP/IP</a:t>
            </a:r>
            <a:endParaRPr lang="en-GB" kern="0" dirty="0">
              <a:solidFill>
                <a:srgbClr val="FFFFFF"/>
              </a:solidFill>
              <a:latin typeface="Calibri" pitchFamily="34" charset="0"/>
              <a:cs typeface="Calibri" pitchFamily="34" charset="0"/>
            </a:endParaRPr>
          </a:p>
        </p:txBody>
      </p:sp>
      <p:sp>
        <p:nvSpPr>
          <p:cNvPr id="51" name="Rectangle 50"/>
          <p:cNvSpPr/>
          <p:nvPr/>
        </p:nvSpPr>
        <p:spPr>
          <a:xfrm>
            <a:off x="10244705" y="173474"/>
            <a:ext cx="1342237" cy="629049"/>
          </a:xfrm>
          <a:prstGeom prst="rect">
            <a:avLst/>
          </a:prstGeom>
          <a:solidFill>
            <a:srgbClr val="012456"/>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AU" sz="2400" dirty="0" smtClean="0">
                <a:solidFill>
                  <a:schemeClr val="tx1"/>
                </a:solidFill>
              </a:rPr>
              <a:t>Network</a:t>
            </a:r>
            <a:endParaRPr lang="en-AU" sz="2400" dirty="0">
              <a:solidFill>
                <a:schemeClr val="tx1"/>
              </a:solidFill>
            </a:endParaRPr>
          </a:p>
        </p:txBody>
      </p:sp>
      <p:sp>
        <p:nvSpPr>
          <p:cNvPr id="54" name="Rectangle 53"/>
          <p:cNvSpPr/>
          <p:nvPr/>
        </p:nvSpPr>
        <p:spPr bwMode="auto">
          <a:xfrm>
            <a:off x="2819012" y="3886285"/>
            <a:ext cx="2083087" cy="45961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CDXML </a:t>
            </a:r>
            <a:r>
              <a:rPr lang="en-GB" kern="0" dirty="0" err="1" smtClean="0">
                <a:solidFill>
                  <a:srgbClr val="FFFFFF"/>
                </a:solidFill>
                <a:latin typeface="Calibri" pitchFamily="34" charset="0"/>
                <a:cs typeface="Calibri" pitchFamily="34" charset="0"/>
              </a:rPr>
              <a:t>Cmdlets</a:t>
            </a:r>
            <a:endParaRPr lang="en-GB" kern="0" dirty="0">
              <a:solidFill>
                <a:srgbClr val="FFFFFF"/>
              </a:solidFill>
              <a:latin typeface="Calibri" pitchFamily="34" charset="0"/>
              <a:cs typeface="Calibri" pitchFamily="34" charset="0"/>
            </a:endParaRPr>
          </a:p>
        </p:txBody>
      </p:sp>
      <p:sp>
        <p:nvSpPr>
          <p:cNvPr id="38" name="Down Arrow 37"/>
          <p:cNvSpPr/>
          <p:nvPr/>
        </p:nvSpPr>
        <p:spPr bwMode="auto">
          <a:xfrm rot="16200000">
            <a:off x="9701386" y="1325130"/>
            <a:ext cx="449252" cy="662637"/>
          </a:xfrm>
          <a:prstGeom prst="downArrow">
            <a:avLst/>
          </a:prstGeom>
          <a:solidFill>
            <a:srgbClr val="7030A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1" name="Down Arrow 40"/>
          <p:cNvSpPr/>
          <p:nvPr/>
        </p:nvSpPr>
        <p:spPr bwMode="auto">
          <a:xfrm rot="16200000">
            <a:off x="7863174" y="1401336"/>
            <a:ext cx="449252" cy="573404"/>
          </a:xfrm>
          <a:prstGeom prst="downArrow">
            <a:avLst/>
          </a:prstGeom>
          <a:solidFill>
            <a:schemeClr val="bg1"/>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2" name="Down Arrow 41"/>
          <p:cNvSpPr/>
          <p:nvPr/>
        </p:nvSpPr>
        <p:spPr bwMode="auto">
          <a:xfrm rot="16200000">
            <a:off x="5086217" y="979901"/>
            <a:ext cx="449252" cy="858434"/>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45" name="Down Arrow 44"/>
          <p:cNvSpPr/>
          <p:nvPr/>
        </p:nvSpPr>
        <p:spPr bwMode="auto">
          <a:xfrm rot="16200000">
            <a:off x="5089574" y="1580463"/>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3" name="Down Arrow 62"/>
          <p:cNvSpPr/>
          <p:nvPr/>
        </p:nvSpPr>
        <p:spPr bwMode="auto">
          <a:xfrm rot="16200000">
            <a:off x="5086218" y="2163136"/>
            <a:ext cx="449252" cy="858433"/>
          </a:xfrm>
          <a:prstGeom prst="downArrow">
            <a:avLst/>
          </a:prstGeom>
          <a:solidFill>
            <a:schemeClr val="accent4"/>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64" name="Rectangle 63"/>
          <p:cNvSpPr/>
          <p:nvPr/>
        </p:nvSpPr>
        <p:spPr bwMode="auto">
          <a:xfrm>
            <a:off x="5732563" y="1033660"/>
            <a:ext cx="2068535" cy="17516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DCOM</a:t>
            </a:r>
            <a:endParaRPr lang="en-GB" kern="0" dirty="0">
              <a:solidFill>
                <a:srgbClr val="FFFFFF"/>
              </a:solidFill>
              <a:latin typeface="Calibri" pitchFamily="34" charset="0"/>
              <a:cs typeface="Calibri" pitchFamily="34" charset="0"/>
            </a:endParaRPr>
          </a:p>
        </p:txBody>
      </p:sp>
      <p:sp>
        <p:nvSpPr>
          <p:cNvPr id="67" name="Rectangle 66"/>
          <p:cNvSpPr/>
          <p:nvPr/>
        </p:nvSpPr>
        <p:spPr bwMode="auto">
          <a:xfrm>
            <a:off x="2819012" y="1779366"/>
            <a:ext cx="2083017" cy="444866"/>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a:solidFill>
                  <a:srgbClr val="FFFFFF"/>
                </a:solidFill>
                <a:latin typeface="Calibri" pitchFamily="34" charset="0"/>
                <a:cs typeface="Calibri" pitchFamily="34" charset="0"/>
              </a:rPr>
              <a:t>WMI Cmdlets</a:t>
            </a:r>
          </a:p>
        </p:txBody>
      </p:sp>
      <p:sp>
        <p:nvSpPr>
          <p:cNvPr id="68" name="Rectangle 67"/>
          <p:cNvSpPr/>
          <p:nvPr/>
        </p:nvSpPr>
        <p:spPr bwMode="auto">
          <a:xfrm>
            <a:off x="2819012" y="915113"/>
            <a:ext cx="2083013" cy="766010"/>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Resource-Specific </a:t>
            </a:r>
            <a:r>
              <a:rPr lang="en-GB" kern="0" dirty="0" err="1" smtClean="0">
                <a:solidFill>
                  <a:srgbClr val="FFFFFF"/>
                </a:solidFill>
                <a:latin typeface="Calibri" pitchFamily="34" charset="0"/>
                <a:cs typeface="Calibri" pitchFamily="34" charset="0"/>
              </a:rPr>
              <a:t>Cmdlets</a:t>
            </a:r>
            <a:r>
              <a:rPr lang="en-GB" kern="0" dirty="0">
                <a:solidFill>
                  <a:srgbClr val="FFFFFF"/>
                </a:solidFill>
                <a:latin typeface="Calibri" pitchFamily="34" charset="0"/>
                <a:cs typeface="Calibri" pitchFamily="34" charset="0"/>
              </a:rPr>
              <a:t/>
            </a:r>
            <a:br>
              <a:rPr lang="en-GB" kern="0" dirty="0">
                <a:solidFill>
                  <a:srgbClr val="FFFFFF"/>
                </a:solidFill>
                <a:latin typeface="Calibri" pitchFamily="34" charset="0"/>
                <a:cs typeface="Calibri" pitchFamily="34" charset="0"/>
              </a:rPr>
            </a:br>
            <a:r>
              <a:rPr lang="en-GB" sz="1600" i="1" kern="0" dirty="0" smtClean="0">
                <a:solidFill>
                  <a:srgbClr val="FFFFFF"/>
                </a:solidFill>
                <a:latin typeface="Calibri" pitchFamily="34" charset="0"/>
                <a:cs typeface="Calibri" pitchFamily="34" charset="0"/>
              </a:rPr>
              <a:t>Native OS </a:t>
            </a:r>
            <a:r>
              <a:rPr lang="en-GB" sz="1600" i="1" kern="0" dirty="0" err="1" smtClean="0">
                <a:solidFill>
                  <a:srgbClr val="FFFFFF"/>
                </a:solidFill>
                <a:latin typeface="Calibri" pitchFamily="34" charset="0"/>
                <a:cs typeface="Calibri" pitchFamily="34" charset="0"/>
              </a:rPr>
              <a:t>Remoting</a:t>
            </a:r>
            <a:endParaRPr lang="en-GB" sz="1600" i="1" kern="0" dirty="0">
              <a:solidFill>
                <a:srgbClr val="FFFFFF"/>
              </a:solidFill>
              <a:latin typeface="Calibri" pitchFamily="34" charset="0"/>
              <a:cs typeface="Calibri" pitchFamily="34" charset="0"/>
            </a:endParaRPr>
          </a:p>
        </p:txBody>
      </p:sp>
      <p:sp>
        <p:nvSpPr>
          <p:cNvPr id="71" name="Rectangle 70"/>
          <p:cNvSpPr/>
          <p:nvPr/>
        </p:nvSpPr>
        <p:spPr bwMode="auto">
          <a:xfrm>
            <a:off x="2819012" y="2342459"/>
            <a:ext cx="2079037" cy="1329125"/>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CIM </a:t>
            </a:r>
            <a:r>
              <a:rPr lang="en-GB" kern="0" dirty="0">
                <a:solidFill>
                  <a:srgbClr val="FFFFFF"/>
                </a:solidFill>
                <a:latin typeface="Calibri" pitchFamily="34" charset="0"/>
                <a:cs typeface="Calibri" pitchFamily="34" charset="0"/>
              </a:rPr>
              <a:t>Cmdlets</a:t>
            </a:r>
          </a:p>
        </p:txBody>
      </p:sp>
      <p:sp>
        <p:nvSpPr>
          <p:cNvPr id="72" name="Rectangle 71"/>
          <p:cNvSpPr/>
          <p:nvPr/>
        </p:nvSpPr>
        <p:spPr bwMode="auto">
          <a:xfrm>
            <a:off x="8374502" y="1033660"/>
            <a:ext cx="1239452" cy="1275198"/>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r>
              <a:rPr lang="en-GB" kern="0" dirty="0" smtClean="0">
                <a:solidFill>
                  <a:srgbClr val="FFFFFF"/>
                </a:solidFill>
                <a:latin typeface="Calibri" pitchFamily="34" charset="0"/>
                <a:cs typeface="Calibri" pitchFamily="34" charset="0"/>
              </a:rPr>
              <a:t>RPC</a:t>
            </a:r>
            <a:endParaRPr lang="en-GB" kern="0" dirty="0">
              <a:solidFill>
                <a:srgbClr val="FFFFFF"/>
              </a:solidFill>
              <a:latin typeface="Calibri" pitchFamily="34" charset="0"/>
              <a:cs typeface="Calibri" pitchFamily="34" charset="0"/>
            </a:endParaRPr>
          </a:p>
        </p:txBody>
      </p:sp>
      <p:sp>
        <p:nvSpPr>
          <p:cNvPr id="29" name="Down Arrow 28"/>
          <p:cNvSpPr/>
          <p:nvPr/>
        </p:nvSpPr>
        <p:spPr bwMode="auto">
          <a:xfrm rot="16200000">
            <a:off x="6406939" y="4720069"/>
            <a:ext cx="449252" cy="3458928"/>
          </a:xfrm>
          <a:prstGeom prst="downArrow">
            <a:avLst/>
          </a:prstGeom>
          <a:solidFill>
            <a:srgbClr val="FF0000"/>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30" name="Down Arrow 29"/>
          <p:cNvSpPr/>
          <p:nvPr/>
        </p:nvSpPr>
        <p:spPr bwMode="auto">
          <a:xfrm rot="16200000">
            <a:off x="5094751" y="5112119"/>
            <a:ext cx="449252" cy="858433"/>
          </a:xfrm>
          <a:prstGeom prst="downArrow">
            <a:avLst/>
          </a:prstGeom>
          <a:solidFill>
            <a:schemeClr val="accent2"/>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31" name="Down Arrow 30"/>
          <p:cNvSpPr/>
          <p:nvPr/>
        </p:nvSpPr>
        <p:spPr bwMode="auto">
          <a:xfrm rot="16200000">
            <a:off x="5100627" y="5620495"/>
            <a:ext cx="449252" cy="858433"/>
          </a:xfrm>
          <a:prstGeom prst="downArrow">
            <a:avLst/>
          </a:prstGeom>
          <a:solidFill>
            <a:schemeClr val="accent2"/>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endParaRPr lang="en-GB" sz="2000" kern="0" dirty="0">
              <a:solidFill>
                <a:srgbClr val="FFFFFF"/>
              </a:solidFill>
              <a:effectLst>
                <a:outerShdw blurRad="38100" dist="38100" dir="2700000" algn="tl">
                  <a:srgbClr val="000000">
                    <a:alpha val="43137"/>
                  </a:srgbClr>
                </a:outerShdw>
              </a:effectLst>
              <a:latin typeface="Calibri" pitchFamily="34" charset="0"/>
            </a:endParaRPr>
          </a:p>
        </p:txBody>
      </p:sp>
      <p:sp>
        <p:nvSpPr>
          <p:cNvPr id="32" name="Rectangle 31"/>
          <p:cNvSpPr/>
          <p:nvPr/>
        </p:nvSpPr>
        <p:spPr bwMode="auto">
          <a:xfrm>
            <a:off x="2819012" y="5839432"/>
            <a:ext cx="2103159" cy="831902"/>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err="1" smtClean="0">
                <a:solidFill>
                  <a:srgbClr val="FFFFFF"/>
                </a:solidFill>
                <a:latin typeface="Calibri" pitchFamily="34" charset="0"/>
                <a:cs typeface="Calibri" pitchFamily="34" charset="0"/>
              </a:rPr>
              <a:t>Remoting</a:t>
            </a:r>
            <a:r>
              <a:rPr lang="en-GB" kern="0" dirty="0" smtClean="0">
                <a:solidFill>
                  <a:srgbClr val="FFFFFF"/>
                </a:solidFill>
                <a:latin typeface="Calibri" pitchFamily="34" charset="0"/>
                <a:cs typeface="Calibri" pitchFamily="34" charset="0"/>
              </a:rPr>
              <a:t> </a:t>
            </a:r>
            <a:r>
              <a:rPr lang="en-GB" kern="0" dirty="0" err="1" smtClean="0">
                <a:solidFill>
                  <a:srgbClr val="FFFFFF"/>
                </a:solidFill>
                <a:latin typeface="Calibri" pitchFamily="34" charset="0"/>
                <a:cs typeface="Calibri" pitchFamily="34" charset="0"/>
              </a:rPr>
              <a:t>Cmdlets</a:t>
            </a:r>
            <a:endParaRPr lang="en-GB" kern="0" dirty="0">
              <a:solidFill>
                <a:srgbClr val="FFFFFF"/>
              </a:solidFill>
              <a:latin typeface="Calibri" pitchFamily="34" charset="0"/>
              <a:cs typeface="Calibri" pitchFamily="34" charset="0"/>
            </a:endParaRPr>
          </a:p>
        </p:txBody>
      </p:sp>
      <p:sp>
        <p:nvSpPr>
          <p:cNvPr id="33" name="Rectangle 32"/>
          <p:cNvSpPr/>
          <p:nvPr/>
        </p:nvSpPr>
        <p:spPr bwMode="auto">
          <a:xfrm>
            <a:off x="2819012" y="5358535"/>
            <a:ext cx="2079036" cy="368307"/>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smtClean="0">
                <a:solidFill>
                  <a:srgbClr val="FFFFFF"/>
                </a:solidFill>
                <a:latin typeface="Calibri" pitchFamily="34" charset="0"/>
                <a:cs typeface="Calibri" pitchFamily="34" charset="0"/>
              </a:rPr>
              <a:t>Workflows</a:t>
            </a:r>
            <a:endParaRPr lang="en-GB" kern="0" dirty="0">
              <a:solidFill>
                <a:srgbClr val="FFFFFF"/>
              </a:solidFill>
              <a:latin typeface="Calibri" pitchFamily="34" charset="0"/>
              <a:cs typeface="Calibri" pitchFamily="34" charset="0"/>
            </a:endParaRPr>
          </a:p>
        </p:txBody>
      </p:sp>
      <p:sp>
        <p:nvSpPr>
          <p:cNvPr id="34" name="Rectangle 33"/>
          <p:cNvSpPr/>
          <p:nvPr/>
        </p:nvSpPr>
        <p:spPr bwMode="auto">
          <a:xfrm>
            <a:off x="5743413" y="5254019"/>
            <a:ext cx="2024961" cy="970888"/>
          </a:xfrm>
          <a:prstGeom prst="rect">
            <a:avLst/>
          </a:prstGeom>
          <a:solidFill>
            <a:srgbClr val="7F9BBC"/>
          </a:solidFill>
          <a:ln>
            <a:noFill/>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a:defRPr/>
            </a:pPr>
            <a:r>
              <a:rPr lang="en-GB" kern="0" dirty="0" err="1" smtClean="0">
                <a:solidFill>
                  <a:srgbClr val="FFFFFF"/>
                </a:solidFill>
                <a:latin typeface="Calibri" pitchFamily="34" charset="0"/>
                <a:cs typeface="Calibri" pitchFamily="34" charset="0"/>
              </a:rPr>
              <a:t>PSSessions</a:t>
            </a:r>
            <a:endParaRPr lang="en-GB" kern="0" dirty="0">
              <a:solidFill>
                <a:srgbClr val="FFFFFF"/>
              </a:solidFill>
              <a:latin typeface="Calibri" pitchFamily="34" charset="0"/>
              <a:cs typeface="Calibri" pitchFamily="34" charset="0"/>
            </a:endParaRPr>
          </a:p>
          <a:p>
            <a:pPr algn="ctr" defTabSz="914099">
              <a:defRPr/>
            </a:pPr>
            <a:r>
              <a:rPr lang="en-GB" i="1" kern="0" dirty="0" err="1" smtClean="0">
                <a:solidFill>
                  <a:srgbClr val="FFFFFF"/>
                </a:solidFill>
                <a:latin typeface="Calibri" pitchFamily="34" charset="0"/>
                <a:cs typeface="Calibri" pitchFamily="34" charset="0"/>
              </a:rPr>
              <a:t>Stateful</a:t>
            </a:r>
            <a:r>
              <a:rPr lang="en-GB" i="1" kern="0" dirty="0" smtClean="0">
                <a:solidFill>
                  <a:srgbClr val="FFFFFF"/>
                </a:solidFill>
                <a:latin typeface="Calibri" pitchFamily="34" charset="0"/>
                <a:cs typeface="Calibri" pitchFamily="34" charset="0"/>
              </a:rPr>
              <a:t> Connection</a:t>
            </a:r>
            <a:endParaRPr lang="en-GB" i="1" kern="0" dirty="0">
              <a:solidFill>
                <a:srgbClr val="FFFFFF"/>
              </a:solidFill>
              <a:latin typeface="Calibri" pitchFamily="34" charset="0"/>
              <a:cs typeface="Calibri" pitchFamily="34" charset="0"/>
            </a:endParaRPr>
          </a:p>
        </p:txBody>
      </p:sp>
      <p:sp>
        <p:nvSpPr>
          <p:cNvPr id="35" name="Rectangle 34"/>
          <p:cNvSpPr/>
          <p:nvPr/>
        </p:nvSpPr>
        <p:spPr>
          <a:xfrm>
            <a:off x="626123" y="4483210"/>
            <a:ext cx="1573162" cy="641562"/>
          </a:xfrm>
          <a:prstGeom prst="rect">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Featured in this Module</a:t>
            </a:r>
            <a:endParaRPr lang="en-US" dirty="0"/>
          </a:p>
        </p:txBody>
      </p:sp>
      <p:cxnSp>
        <p:nvCxnSpPr>
          <p:cNvPr id="36" name="Elbow Connector 35"/>
          <p:cNvCxnSpPr>
            <a:stCxn id="35" idx="3"/>
          </p:cNvCxnSpPr>
          <p:nvPr/>
        </p:nvCxnSpPr>
        <p:spPr>
          <a:xfrm flipV="1">
            <a:off x="2199285" y="1298118"/>
            <a:ext cx="619727" cy="3505873"/>
          </a:xfrm>
          <a:prstGeom prst="bentConnector3">
            <a:avLst/>
          </a:prstGeom>
          <a:ln>
            <a:solidFill>
              <a:schemeClr val="bg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35" idx="3"/>
            <a:endCxn id="32" idx="1"/>
          </p:cNvCxnSpPr>
          <p:nvPr/>
        </p:nvCxnSpPr>
        <p:spPr>
          <a:xfrm>
            <a:off x="2199285" y="4803991"/>
            <a:ext cx="619727" cy="1451392"/>
          </a:xfrm>
          <a:prstGeom prst="bentConnector3">
            <a:avLst>
              <a:gd name="adj1" fmla="val 50000"/>
            </a:avLst>
          </a:prstGeom>
          <a:ln>
            <a:solidFill>
              <a:schemeClr val="bg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2286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Native OS </a:t>
            </a:r>
            <a:r>
              <a:rPr lang="en-AU" dirty="0" err="1" smtClean="0"/>
              <a:t>Remoting</a:t>
            </a:r>
            <a:r>
              <a:rPr lang="en-AU" dirty="0" smtClean="0"/>
              <a:t> (-</a:t>
            </a:r>
            <a:r>
              <a:rPr lang="en-AU" dirty="0" err="1" smtClean="0"/>
              <a:t>ComputerName</a:t>
            </a:r>
            <a:r>
              <a:rPr lang="en-AU" dirty="0" smtClean="0"/>
              <a:t> Parameter)</a:t>
            </a:r>
            <a:endParaRPr lang="en-AU" dirty="0"/>
          </a:p>
        </p:txBody>
      </p:sp>
      <p:sp>
        <p:nvSpPr>
          <p:cNvPr id="3" name="Content Placeholder 2"/>
          <p:cNvSpPr>
            <a:spLocks noGrp="1"/>
          </p:cNvSpPr>
          <p:nvPr>
            <p:ph sz="quarter" idx="13"/>
          </p:nvPr>
        </p:nvSpPr>
        <p:spPr/>
        <p:txBody>
          <a:bodyPr>
            <a:normAutofit/>
          </a:bodyPr>
          <a:lstStyle/>
          <a:p>
            <a:pPr marL="342900" indent="-342900">
              <a:lnSpc>
                <a:spcPct val="150000"/>
              </a:lnSpc>
              <a:buFont typeface="Arial" panose="020B0604020202020204" pitchFamily="34" charset="0"/>
              <a:buChar char="•"/>
            </a:pPr>
            <a:r>
              <a:rPr lang="en-AU" sz="2800" dirty="0" smtClean="0"/>
              <a:t>Typically Windows resource or action specific </a:t>
            </a:r>
            <a:r>
              <a:rPr lang="en-AU" sz="2800" dirty="0" err="1" smtClean="0"/>
              <a:t>cmdlets</a:t>
            </a:r>
            <a:endParaRPr lang="en-AU" sz="2800" dirty="0" smtClean="0"/>
          </a:p>
          <a:p>
            <a:pPr marL="342900" indent="-342900">
              <a:lnSpc>
                <a:spcPct val="150000"/>
              </a:lnSpc>
              <a:buFont typeface="Arial" panose="020B0604020202020204" pitchFamily="34" charset="0"/>
              <a:buChar char="•"/>
            </a:pPr>
            <a:r>
              <a:rPr lang="en-AU" sz="2800" dirty="0" smtClean="0"/>
              <a:t>Use built-in Windows services</a:t>
            </a:r>
          </a:p>
          <a:p>
            <a:pPr marL="342900" indent="-342900">
              <a:lnSpc>
                <a:spcPct val="150000"/>
              </a:lnSpc>
              <a:buFont typeface="Arial" panose="020B0604020202020204" pitchFamily="34" charset="0"/>
              <a:buChar char="•"/>
            </a:pPr>
            <a:r>
              <a:rPr lang="en-AU" sz="2800" dirty="0" smtClean="0"/>
              <a:t>Target machines do not need PowerShell </a:t>
            </a:r>
            <a:r>
              <a:rPr lang="en-AU" sz="2800" dirty="0" err="1" smtClean="0"/>
              <a:t>remoting</a:t>
            </a:r>
            <a:endParaRPr lang="en-AU" sz="2800" dirty="0" smtClean="0"/>
          </a:p>
          <a:p>
            <a:pPr marL="342900" indent="-342900">
              <a:lnSpc>
                <a:spcPct val="150000"/>
              </a:lnSpc>
              <a:buFont typeface="Arial" panose="020B0604020202020204" pitchFamily="34" charset="0"/>
              <a:buChar char="•"/>
            </a:pPr>
            <a:r>
              <a:rPr lang="en-AU" sz="2800" dirty="0" smtClean="0"/>
              <a:t>Examples:</a:t>
            </a:r>
          </a:p>
          <a:p>
            <a:pPr>
              <a:lnSpc>
                <a:spcPct val="150000"/>
              </a:lnSpc>
            </a:pPr>
            <a:endParaRPr lang="en-AU" sz="3200" dirty="0" smtClean="0"/>
          </a:p>
          <a:p>
            <a:pPr>
              <a:lnSpc>
                <a:spcPct val="150000"/>
              </a:lnSpc>
            </a:pPr>
            <a:endParaRPr lang="en-AU" sz="3200" dirty="0" smtClean="0"/>
          </a:p>
          <a:p>
            <a:pPr>
              <a:lnSpc>
                <a:spcPct val="150000"/>
              </a:lnSpc>
            </a:pPr>
            <a:endParaRPr lang="en-AU" sz="32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159</a:t>
            </a:fld>
            <a:endParaRPr lang="en-US"/>
          </a:p>
        </p:txBody>
      </p:sp>
      <p:sp>
        <p:nvSpPr>
          <p:cNvPr id="6" name="Rectangle 5"/>
          <p:cNvSpPr/>
          <p:nvPr/>
        </p:nvSpPr>
        <p:spPr>
          <a:xfrm>
            <a:off x="485788" y="5062842"/>
            <a:ext cx="11017224" cy="707886"/>
          </a:xfrm>
          <a:prstGeom prst="rect">
            <a:avLst/>
          </a:prstGeom>
          <a:solidFill>
            <a:srgbClr val="012456"/>
          </a:solidFill>
        </p:spPr>
        <p:txBody>
          <a:bodyPr wrap="square">
            <a:spAutoFit/>
          </a:bodyPr>
          <a:lstStyle/>
          <a:p>
            <a:r>
              <a:rPr lang="en-AU" sz="2000" dirty="0" smtClean="0">
                <a:solidFill>
                  <a:srgbClr val="E0FFFF"/>
                </a:solidFill>
                <a:latin typeface="Lucida Console" panose="020B0609040504020204" pitchFamily="49" charset="0"/>
              </a:rPr>
              <a:t>Get-Counter; Get-</a:t>
            </a:r>
            <a:r>
              <a:rPr lang="en-AU" sz="2000" dirty="0" err="1" smtClean="0">
                <a:solidFill>
                  <a:srgbClr val="E0FFFF"/>
                </a:solidFill>
                <a:latin typeface="Lucida Console" panose="020B0609040504020204" pitchFamily="49" charset="0"/>
              </a:rPr>
              <a:t>EventLog</a:t>
            </a:r>
            <a:r>
              <a:rPr lang="en-AU" sz="2000" dirty="0" smtClean="0">
                <a:solidFill>
                  <a:srgbClr val="E0FFFF"/>
                </a:solidFill>
                <a:latin typeface="Lucida Console" panose="020B0609040504020204" pitchFamily="49" charset="0"/>
              </a:rPr>
              <a:t>; Get-</a:t>
            </a:r>
            <a:r>
              <a:rPr lang="en-AU" sz="2000" dirty="0" err="1" smtClean="0">
                <a:solidFill>
                  <a:srgbClr val="E0FFFF"/>
                </a:solidFill>
                <a:latin typeface="Lucida Console" panose="020B0609040504020204" pitchFamily="49" charset="0"/>
              </a:rPr>
              <a:t>HotFix</a:t>
            </a:r>
            <a:r>
              <a:rPr lang="en-AU" sz="2000" dirty="0" smtClean="0">
                <a:solidFill>
                  <a:srgbClr val="E0FFFF"/>
                </a:solidFill>
                <a:latin typeface="Lucida Console" panose="020B0609040504020204" pitchFamily="49" charset="0"/>
              </a:rPr>
              <a:t>; Restart-Computer; Get-Process; Get-Service; Stop-Computer; Test-Connection</a:t>
            </a:r>
            <a:endParaRPr lang="en-AU" sz="2000" dirty="0">
              <a:solidFill>
                <a:srgbClr val="E0FFFF"/>
              </a:solidFill>
              <a:latin typeface="Lucida Console" panose="020B0609040504020204" pitchFamily="49" charset="0"/>
            </a:endParaRPr>
          </a:p>
        </p:txBody>
      </p:sp>
      <p:sp>
        <p:nvSpPr>
          <p:cNvPr id="7" name="Rectangle 6"/>
          <p:cNvSpPr/>
          <p:nvPr/>
        </p:nvSpPr>
        <p:spPr>
          <a:xfrm>
            <a:off x="485788" y="4202556"/>
            <a:ext cx="11017224" cy="707886"/>
          </a:xfrm>
          <a:prstGeom prst="rect">
            <a:avLst/>
          </a:prstGeom>
          <a:solidFill>
            <a:srgbClr val="012456"/>
          </a:solidFill>
        </p:spPr>
        <p:txBody>
          <a:bodyPr wrap="square">
            <a:spAutoFit/>
          </a:bodyPr>
          <a:lstStyle/>
          <a:p>
            <a:r>
              <a:rPr lang="en-US" sz="2000" dirty="0" smtClean="0">
                <a:solidFill>
                  <a:srgbClr val="E0FFFF"/>
                </a:solidFill>
                <a:latin typeface="Lucida Console" panose="020B0609040504020204" pitchFamily="49" charset="0"/>
              </a:rPr>
              <a:t>PS C:\&gt; </a:t>
            </a:r>
            <a:r>
              <a:rPr lang="en-AU" sz="2000" dirty="0"/>
              <a:t> </a:t>
            </a:r>
            <a:r>
              <a:rPr lang="en-AU" sz="2000" dirty="0">
                <a:solidFill>
                  <a:srgbClr val="E0FFFF"/>
                </a:solidFill>
                <a:latin typeface="Lucida Console" panose="020B0609040504020204" pitchFamily="49" charset="0"/>
              </a:rPr>
              <a:t>Get-Command</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a:t>
            </a:r>
            <a:r>
              <a:rPr lang="en-AU" sz="2000" dirty="0" err="1">
                <a:solidFill>
                  <a:srgbClr val="FFE4B5"/>
                </a:solidFill>
                <a:latin typeface="Lucida Console" panose="020B0609040504020204" pitchFamily="49" charset="0"/>
              </a:rPr>
              <a:t>ParameterName</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ComputerName </a:t>
            </a:r>
          </a:p>
          <a:p>
            <a:r>
              <a:rPr lang="en-US" sz="2000" dirty="0" smtClean="0">
                <a:solidFill>
                  <a:srgbClr val="E0FFFF"/>
                </a:solidFill>
                <a:latin typeface="Lucida Console" panose="020B0609040504020204" pitchFamily="49" charset="0"/>
              </a:rPr>
              <a:t>...</a:t>
            </a:r>
            <a:endParaRPr lang="en-AU" sz="2000" dirty="0">
              <a:solidFill>
                <a:srgbClr val="E0FFFF"/>
              </a:solidFill>
              <a:latin typeface="Lucida Console" panose="020B0609040504020204" pitchFamily="49" charset="0"/>
            </a:endParaRPr>
          </a:p>
        </p:txBody>
      </p:sp>
    </p:spTree>
    <p:extLst>
      <p:ext uri="{BB962C8B-B14F-4D97-AF65-F5344CB8AC3E}">
        <p14:creationId xmlns:p14="http://schemas.microsoft.com/office/powerpoint/2010/main" val="212524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PowerShell default availability</a:t>
            </a:r>
            <a:endParaRPr lang="en-US" dirty="0"/>
          </a:p>
        </p:txBody>
      </p:sp>
      <p:graphicFrame>
        <p:nvGraphicFramePr>
          <p:cNvPr id="7" name="Content Placeholder 6"/>
          <p:cNvGraphicFramePr>
            <a:graphicFrameLocks noGrp="1"/>
          </p:cNvGraphicFramePr>
          <p:nvPr>
            <p:ph sz="quarter" idx="13"/>
            <p:extLst>
              <p:ext uri="{D42A27DB-BD31-4B8C-83A1-F6EECF244321}">
                <p14:modId xmlns:p14="http://schemas.microsoft.com/office/powerpoint/2010/main" val="3441234931"/>
              </p:ext>
            </p:extLst>
          </p:nvPr>
        </p:nvGraphicFramePr>
        <p:xfrm>
          <a:off x="406400" y="1333500"/>
          <a:ext cx="11176000" cy="495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1"/>
          </p:nvPr>
        </p:nvSpPr>
        <p:spPr/>
        <p:txBody>
          <a:bodyPr/>
          <a:lstStyle/>
          <a:p>
            <a:fld id="{06B49506-7B3C-4DD0-A5EE-1340938AEE06}" type="slidenum">
              <a:rPr lang="es-ES" smtClean="0"/>
              <a:t>16</a:t>
            </a:fld>
            <a:endParaRPr lang="es-ES"/>
          </a:p>
        </p:txBody>
      </p:sp>
      <p:sp>
        <p:nvSpPr>
          <p:cNvPr id="2" name="Footer Placeholder 1"/>
          <p:cNvSpPr>
            <a:spLocks noGrp="1"/>
          </p:cNvSpPr>
          <p:nvPr>
            <p:ph type="ftr" sz="quarter" idx="4294967295"/>
          </p:nvPr>
        </p:nvSpPr>
        <p:spPr>
          <a:xfrm>
            <a:off x="0" y="6477000"/>
            <a:ext cx="4876800" cy="365125"/>
          </a:xfrm>
          <a:prstGeom prst="rect">
            <a:avLst/>
          </a:prstGeom>
        </p:spPr>
        <p:txBody>
          <a:bodyPr/>
          <a:lstStyle/>
          <a:p>
            <a:r>
              <a:rPr lang="es-ES" smtClean="0"/>
              <a:t>Microsoft Confidential</a:t>
            </a:r>
            <a:endParaRPr lang="es-ES"/>
          </a:p>
        </p:txBody>
      </p:sp>
    </p:spTree>
    <p:custDataLst>
      <p:tags r:id="rId1"/>
    </p:custDataLst>
    <p:extLst>
      <p:ext uri="{BB962C8B-B14F-4D97-AF65-F5344CB8AC3E}">
        <p14:creationId xmlns:p14="http://schemas.microsoft.com/office/powerpoint/2010/main" val="2036897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52" y="4343905"/>
            <a:ext cx="4231896" cy="2139822"/>
          </a:xfrm>
          <a:prstGeom prst="rect">
            <a:avLst/>
          </a:prstGeom>
          <a:solidFill>
            <a:schemeClr val="tx1">
              <a:lumMod val="65000"/>
            </a:schemeClr>
          </a:solidFill>
          <a:ln>
            <a:noFill/>
          </a:ln>
        </p:spPr>
        <p:style>
          <a:lnRef idx="2">
            <a:schemeClr val="accent3"/>
          </a:lnRef>
          <a:fillRef idx="1">
            <a:schemeClr val="lt1"/>
          </a:fillRef>
          <a:effectRef idx="0">
            <a:schemeClr val="accent3"/>
          </a:effectRef>
          <a:fontRef idx="minor">
            <a:schemeClr val="dk1"/>
          </a:fontRef>
        </p:style>
        <p:txBody>
          <a:bodyPr rtlCol="0" anchor="b"/>
          <a:lstStyle/>
          <a:p>
            <a:pPr algn="ctr"/>
            <a:r>
              <a:rPr lang="en-US" dirty="0" smtClean="0">
                <a:solidFill>
                  <a:sysClr val="windowText" lastClr="000000"/>
                </a:solidFill>
              </a:rPr>
              <a:t>Temporary or Persistent Session(s)</a:t>
            </a:r>
          </a:p>
          <a:p>
            <a:pPr algn="ctr"/>
            <a:endParaRPr lang="en-US" dirty="0">
              <a:solidFill>
                <a:sysClr val="windowText" lastClr="000000"/>
              </a:solidFill>
            </a:endParaRPr>
          </a:p>
        </p:txBody>
      </p:sp>
      <p:sp>
        <p:nvSpPr>
          <p:cNvPr id="9" name="Title 8"/>
          <p:cNvSpPr>
            <a:spLocks noGrp="1"/>
          </p:cNvSpPr>
          <p:nvPr>
            <p:ph type="title"/>
          </p:nvPr>
        </p:nvSpPr>
        <p:spPr/>
        <p:txBody>
          <a:bodyPr/>
          <a:lstStyle/>
          <a:p>
            <a:r>
              <a:rPr lang="en-AU" dirty="0" smtClean="0"/>
              <a:t>What is PowerShell </a:t>
            </a:r>
            <a:r>
              <a:rPr lang="en-AU" dirty="0" err="1" smtClean="0"/>
              <a:t>Remoting</a:t>
            </a:r>
            <a:r>
              <a:rPr lang="en-AU" dirty="0" smtClean="0"/>
              <a:t>?</a:t>
            </a:r>
            <a:endParaRPr lang="en-AU" dirty="0"/>
          </a:p>
        </p:txBody>
      </p:sp>
      <p:sp>
        <p:nvSpPr>
          <p:cNvPr id="10" name="Content Placeholder 9"/>
          <p:cNvSpPr>
            <a:spLocks noGrp="1"/>
          </p:cNvSpPr>
          <p:nvPr>
            <p:ph sz="quarter" idx="13"/>
          </p:nvPr>
        </p:nvSpPr>
        <p:spPr/>
        <p:txBody>
          <a:bodyPr/>
          <a:lstStyle/>
          <a:p>
            <a:r>
              <a:rPr lang="en-AU" dirty="0" smtClean="0"/>
              <a:t>Introduced in Windows PowerShell 2.0 and enhanced in later versions</a:t>
            </a:r>
          </a:p>
          <a:p>
            <a:endParaRPr lang="en-AU" dirty="0" smtClean="0"/>
          </a:p>
          <a:p>
            <a:r>
              <a:rPr lang="en-AU" dirty="0" smtClean="0"/>
              <a:t>Windows PowerShell feature</a:t>
            </a:r>
          </a:p>
          <a:p>
            <a:pPr marL="800100" lvl="1" indent="-342900">
              <a:buFont typeface="Arial" panose="020B0604020202020204" pitchFamily="34" charset="0"/>
              <a:buChar char="•"/>
            </a:pPr>
            <a:r>
              <a:rPr lang="en-AU" dirty="0" smtClean="0"/>
              <a:t>Interactively run command(s) with a single remote computer</a:t>
            </a:r>
          </a:p>
          <a:p>
            <a:pPr marL="800100" lvl="1" indent="-342900">
              <a:buFont typeface="Arial" panose="020B0604020202020204" pitchFamily="34" charset="0"/>
              <a:buChar char="•"/>
            </a:pPr>
            <a:r>
              <a:rPr lang="en-AU" dirty="0" smtClean="0"/>
              <a:t>Run </a:t>
            </a:r>
            <a:r>
              <a:rPr lang="en-AU" dirty="0" err="1" smtClean="0"/>
              <a:t>scriptblock</a:t>
            </a:r>
            <a:r>
              <a:rPr lang="en-AU" dirty="0" smtClean="0"/>
              <a:t> or script on one or more remote computers </a:t>
            </a:r>
          </a:p>
          <a:p>
            <a:pPr marL="800100" lvl="1" indent="-342900">
              <a:buFont typeface="Arial" panose="020B0604020202020204" pitchFamily="34" charset="0"/>
              <a:buChar char="•"/>
            </a:pPr>
            <a:r>
              <a:rPr lang="en-AU" dirty="0" smtClean="0"/>
              <a:t>Temporary or Persistent Sessions (connections)</a:t>
            </a:r>
          </a:p>
          <a:p>
            <a:pPr marL="800100" lvl="1" indent="-342900">
              <a:buFont typeface="Arial" panose="020B0604020202020204" pitchFamily="34" charset="0"/>
              <a:buChar char="•"/>
            </a:pPr>
            <a:r>
              <a:rPr lang="en-AU" dirty="0" smtClean="0"/>
              <a:t>Destination can be restricted by limiting allowed commands and language elements</a:t>
            </a:r>
          </a:p>
          <a:p>
            <a:endParaRPr lang="en-AU" dirty="0" smtClean="0"/>
          </a:p>
          <a:p>
            <a:pPr lvl="5"/>
            <a:endParaRPr lang="en-AU" dirty="0" smtClean="0"/>
          </a:p>
          <a:p>
            <a:endParaRPr lang="en-AU" dirty="0"/>
          </a:p>
        </p:txBody>
      </p:sp>
      <p:sp>
        <p:nvSpPr>
          <p:cNvPr id="8" name="Slide Number Placeholder 7"/>
          <p:cNvSpPr>
            <a:spLocks noGrp="1"/>
          </p:cNvSpPr>
          <p:nvPr>
            <p:ph type="sldNum" sz="quarter" idx="11"/>
          </p:nvPr>
        </p:nvSpPr>
        <p:spPr>
          <a:xfrm>
            <a:off x="9544306" y="6515742"/>
            <a:ext cx="2464204" cy="319394"/>
          </a:xfrm>
        </p:spPr>
        <p:txBody>
          <a:bodyPr/>
          <a:lstStyle/>
          <a:p>
            <a:fld id="{74A398B2-5A34-1A4A-811E-F4027282568C}" type="slidenum">
              <a:rPr lang="en-US" smtClean="0"/>
              <a:pPr/>
              <a:t>160</a:t>
            </a:fld>
            <a:endParaRPr lang="en-US" dirty="0"/>
          </a:p>
        </p:txBody>
      </p:sp>
      <p:sp>
        <p:nvSpPr>
          <p:cNvPr id="26" name="Right Arrow 25"/>
          <p:cNvSpPr/>
          <p:nvPr/>
        </p:nvSpPr>
        <p:spPr>
          <a:xfrm>
            <a:off x="3517199" y="4530113"/>
            <a:ext cx="5431308" cy="626524"/>
          </a:xfrm>
          <a:prstGeom prst="rightArrow">
            <a:avLst>
              <a:gd name="adj1" fmla="val 67022"/>
              <a:gd name="adj2" fmla="val 50000"/>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AU" dirty="0" smtClean="0">
                <a:solidFill>
                  <a:schemeClr val="tx1"/>
                </a:solidFill>
              </a:rPr>
              <a:t>Interactive (1:1)</a:t>
            </a:r>
            <a:endParaRPr lang="en-AU" dirty="0">
              <a:solidFill>
                <a:schemeClr val="tx1"/>
              </a:solidFill>
            </a:endParaRPr>
          </a:p>
        </p:txBody>
      </p:sp>
      <p:grpSp>
        <p:nvGrpSpPr>
          <p:cNvPr id="15" name="Group 14"/>
          <p:cNvGrpSpPr/>
          <p:nvPr/>
        </p:nvGrpSpPr>
        <p:grpSpPr>
          <a:xfrm>
            <a:off x="9503807" y="3999108"/>
            <a:ext cx="1501344" cy="1366460"/>
            <a:chOff x="8662664" y="421005"/>
            <a:chExt cx="1733225" cy="1562105"/>
          </a:xfrm>
        </p:grpSpPr>
        <p:pic>
          <p:nvPicPr>
            <p:cNvPr id="16" name="Picture 2" descr="\\MAGNUM\Projects\Microsoft\Cloud Power FY12\Design\ICONS_PNG\Serv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8662664" y="421005"/>
              <a:ext cx="1479261" cy="1562105"/>
            </a:xfrm>
            <a:prstGeom prst="rect">
              <a:avLst/>
            </a:prstGeom>
            <a:noFill/>
          </p:spPr>
        </p:pic>
        <p:sp>
          <p:nvSpPr>
            <p:cNvPr id="17" name="Rectangle 16"/>
            <p:cNvSpPr/>
            <p:nvPr/>
          </p:nvSpPr>
          <p:spPr>
            <a:xfrm>
              <a:off x="9369194" y="878624"/>
              <a:ext cx="1026695" cy="569495"/>
            </a:xfrm>
            <a:prstGeom prst="rect">
              <a:avLst/>
            </a:prstGeom>
            <a:solidFill>
              <a:srgbClr val="012456"/>
            </a:solidFill>
          </p:spPr>
          <p:style>
            <a:lnRef idx="1">
              <a:schemeClr val="accent1"/>
            </a:lnRef>
            <a:fillRef idx="3">
              <a:schemeClr val="accent1"/>
            </a:fillRef>
            <a:effectRef idx="2">
              <a:schemeClr val="accent1"/>
            </a:effectRef>
            <a:fontRef idx="minor">
              <a:schemeClr val="lt1"/>
            </a:fontRef>
          </p:style>
          <p:txBody>
            <a:bodyPr rtlCol="0" anchor="ctr"/>
            <a:lstStyle/>
            <a:p>
              <a:r>
                <a:rPr lang="en-AU" sz="1000" dirty="0" smtClean="0">
                  <a:latin typeface="Lucida Console" panose="020B0609040504020204" pitchFamily="49" charset="0"/>
                </a:rPr>
                <a:t>PS C:\&gt;</a:t>
              </a:r>
              <a:endParaRPr lang="en-AU" sz="1000" dirty="0">
                <a:latin typeface="Lucida Console" panose="020B0609040504020204" pitchFamily="49" charset="0"/>
              </a:endParaRPr>
            </a:p>
          </p:txBody>
        </p:sp>
      </p:grpSp>
      <p:grpSp>
        <p:nvGrpSpPr>
          <p:cNvPr id="18" name="Group 17"/>
          <p:cNvGrpSpPr/>
          <p:nvPr/>
        </p:nvGrpSpPr>
        <p:grpSpPr>
          <a:xfrm>
            <a:off x="1005134" y="4687487"/>
            <a:ext cx="1614676" cy="1376256"/>
            <a:chOff x="3359149" y="448716"/>
            <a:chExt cx="1864061" cy="1573303"/>
          </a:xfrm>
        </p:grpSpPr>
        <p:pic>
          <p:nvPicPr>
            <p:cNvPr id="19"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359149" y="448716"/>
              <a:ext cx="1489867" cy="1573303"/>
            </a:xfrm>
            <a:prstGeom prst="rect">
              <a:avLst/>
            </a:prstGeom>
            <a:noFill/>
          </p:spPr>
        </p:pic>
        <p:sp>
          <p:nvSpPr>
            <p:cNvPr id="21" name="Rectangle 20"/>
            <p:cNvSpPr/>
            <p:nvPr/>
          </p:nvSpPr>
          <p:spPr>
            <a:xfrm>
              <a:off x="4196515" y="762979"/>
              <a:ext cx="1026695" cy="569495"/>
            </a:xfrm>
            <a:prstGeom prst="rect">
              <a:avLst/>
            </a:prstGeom>
            <a:solidFill>
              <a:srgbClr val="012456"/>
            </a:solidFill>
          </p:spPr>
          <p:style>
            <a:lnRef idx="1">
              <a:schemeClr val="accent1"/>
            </a:lnRef>
            <a:fillRef idx="3">
              <a:schemeClr val="accent1"/>
            </a:fillRef>
            <a:effectRef idx="2">
              <a:schemeClr val="accent1"/>
            </a:effectRef>
            <a:fontRef idx="minor">
              <a:schemeClr val="lt1"/>
            </a:fontRef>
          </p:style>
          <p:txBody>
            <a:bodyPr rtlCol="0" anchor="ctr"/>
            <a:lstStyle/>
            <a:p>
              <a:r>
                <a:rPr lang="en-AU" sz="1000" dirty="0" smtClean="0">
                  <a:latin typeface="Lucida Console" panose="020B0609040504020204" pitchFamily="49" charset="0"/>
                </a:rPr>
                <a:t>PS C:\&gt;</a:t>
              </a:r>
              <a:endParaRPr lang="en-AU" sz="1000" dirty="0">
                <a:latin typeface="Lucida Console" panose="020B0609040504020204" pitchFamily="49" charset="0"/>
              </a:endParaRPr>
            </a:p>
          </p:txBody>
        </p:sp>
      </p:grpSp>
      <p:grpSp>
        <p:nvGrpSpPr>
          <p:cNvPr id="24" name="Group 23"/>
          <p:cNvGrpSpPr/>
          <p:nvPr/>
        </p:nvGrpSpPr>
        <p:grpSpPr>
          <a:xfrm>
            <a:off x="9483879" y="5354292"/>
            <a:ext cx="1501344" cy="1366460"/>
            <a:chOff x="8662664" y="421005"/>
            <a:chExt cx="1733225" cy="1562105"/>
          </a:xfrm>
        </p:grpSpPr>
        <p:pic>
          <p:nvPicPr>
            <p:cNvPr id="28" name="Picture 2" descr="\\MAGNUM\Projects\Microsoft\Cloud Power FY12\Design\ICONS_PNG\Serv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8662664" y="421005"/>
              <a:ext cx="1479261" cy="1562105"/>
            </a:xfrm>
            <a:prstGeom prst="rect">
              <a:avLst/>
            </a:prstGeom>
            <a:noFill/>
          </p:spPr>
        </p:pic>
        <p:sp>
          <p:nvSpPr>
            <p:cNvPr id="32" name="Rectangle 31"/>
            <p:cNvSpPr/>
            <p:nvPr/>
          </p:nvSpPr>
          <p:spPr>
            <a:xfrm>
              <a:off x="9369194" y="878624"/>
              <a:ext cx="1026695" cy="569495"/>
            </a:xfrm>
            <a:prstGeom prst="rect">
              <a:avLst/>
            </a:prstGeom>
            <a:solidFill>
              <a:srgbClr val="012456"/>
            </a:solidFill>
          </p:spPr>
          <p:style>
            <a:lnRef idx="1">
              <a:schemeClr val="accent1"/>
            </a:lnRef>
            <a:fillRef idx="3">
              <a:schemeClr val="accent1"/>
            </a:fillRef>
            <a:effectRef idx="2">
              <a:schemeClr val="accent1"/>
            </a:effectRef>
            <a:fontRef idx="minor">
              <a:schemeClr val="lt1"/>
            </a:fontRef>
          </p:style>
          <p:txBody>
            <a:bodyPr rtlCol="0" anchor="ctr"/>
            <a:lstStyle/>
            <a:p>
              <a:r>
                <a:rPr lang="en-AU" sz="1000" dirty="0" smtClean="0">
                  <a:latin typeface="Lucida Console" panose="020B0609040504020204" pitchFamily="49" charset="0"/>
                </a:rPr>
                <a:t>PS C:\&gt;</a:t>
              </a:r>
              <a:endParaRPr lang="en-AU" sz="1000" dirty="0">
                <a:latin typeface="Lucida Console" panose="020B0609040504020204" pitchFamily="49" charset="0"/>
              </a:endParaRPr>
            </a:p>
          </p:txBody>
        </p:sp>
      </p:grpSp>
      <p:sp>
        <p:nvSpPr>
          <p:cNvPr id="33" name="Right Arrow 32"/>
          <p:cNvSpPr/>
          <p:nvPr/>
        </p:nvSpPr>
        <p:spPr>
          <a:xfrm>
            <a:off x="3507235" y="5266506"/>
            <a:ext cx="5431308" cy="626524"/>
          </a:xfrm>
          <a:prstGeom prst="rightArrow">
            <a:avLst>
              <a:gd name="adj1" fmla="val 67022"/>
              <a:gd name="adj2" fmla="val 50000"/>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AU" dirty="0">
                <a:solidFill>
                  <a:schemeClr val="tx1"/>
                </a:solidFill>
              </a:rPr>
              <a:t>Run Command(s) (1:Many)</a:t>
            </a:r>
          </a:p>
        </p:txBody>
      </p:sp>
    </p:spTree>
    <p:extLst>
      <p:ext uri="{BB962C8B-B14F-4D97-AF65-F5344CB8AC3E}">
        <p14:creationId xmlns:p14="http://schemas.microsoft.com/office/powerpoint/2010/main" val="373296197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Requirements</a:t>
            </a:r>
            <a:endParaRPr lang="en-AU" dirty="0"/>
          </a:p>
        </p:txBody>
      </p:sp>
      <p:sp>
        <p:nvSpPr>
          <p:cNvPr id="10" name="Content Placeholder 9"/>
          <p:cNvSpPr>
            <a:spLocks noGrp="1"/>
          </p:cNvSpPr>
          <p:nvPr>
            <p:ph sz="quarter" idx="13"/>
          </p:nvPr>
        </p:nvSpPr>
        <p:spPr/>
        <p:txBody>
          <a:bodyPr>
            <a:normAutofit/>
          </a:bodyPr>
          <a:lstStyle/>
          <a:p>
            <a:r>
              <a:rPr lang="en-AU" sz="2800" dirty="0" smtClean="0"/>
              <a:t>Local and Remote Computers:</a:t>
            </a:r>
          </a:p>
          <a:p>
            <a:pPr marL="800100" lvl="1" indent="-342900">
              <a:buFont typeface="Arial" panose="020B0604020202020204" pitchFamily="34" charset="0"/>
              <a:buChar char="•"/>
            </a:pPr>
            <a:r>
              <a:rPr lang="en-AU" sz="2400" dirty="0" smtClean="0"/>
              <a:t>PowerShell 2.0 or later (feature enhancements with newer versions)</a:t>
            </a:r>
          </a:p>
          <a:p>
            <a:pPr lvl="1"/>
            <a:endParaRPr lang="en-AU" sz="2400" dirty="0" smtClean="0"/>
          </a:p>
          <a:p>
            <a:r>
              <a:rPr lang="en-AU" sz="2800" dirty="0" err="1" smtClean="0"/>
              <a:t>Remoting</a:t>
            </a:r>
            <a:r>
              <a:rPr lang="en-AU" sz="2800" dirty="0" smtClean="0"/>
              <a:t> must be enabled:</a:t>
            </a:r>
          </a:p>
          <a:p>
            <a:pPr marL="800100" lvl="1" indent="-342900">
              <a:buFont typeface="Arial" panose="020B0604020202020204" pitchFamily="34" charset="0"/>
              <a:buChar char="•"/>
            </a:pPr>
            <a:r>
              <a:rPr lang="en-AU" sz="2400" dirty="0" smtClean="0"/>
              <a:t>Enabled by default on Windows Server 2012 Operating Systems (OS) and later</a:t>
            </a:r>
          </a:p>
          <a:p>
            <a:pPr marL="800100" lvl="1" indent="-342900">
              <a:buFont typeface="Arial" panose="020B0604020202020204" pitchFamily="34" charset="0"/>
              <a:buChar char="•"/>
            </a:pPr>
            <a:r>
              <a:rPr lang="en-AU" sz="2400" dirty="0" smtClean="0"/>
              <a:t>Disabled by default on all Client and earlier Server OS’s</a:t>
            </a:r>
          </a:p>
          <a:p>
            <a:pPr lvl="1"/>
            <a:endParaRPr lang="en-AU" sz="2400" dirty="0" smtClean="0"/>
          </a:p>
          <a:p>
            <a:r>
              <a:rPr lang="en-AU" sz="2800" dirty="0" smtClean="0"/>
              <a:t>Remote User Permissions:</a:t>
            </a:r>
          </a:p>
          <a:p>
            <a:pPr marL="800100" lvl="1" indent="-342900">
              <a:buFont typeface="Arial" panose="020B0604020202020204" pitchFamily="34" charset="0"/>
              <a:buChar char="•"/>
            </a:pPr>
            <a:r>
              <a:rPr lang="en-AU" sz="2400" dirty="0" smtClean="0"/>
              <a:t>Must be a member of the Local Administrator group on the remote computer(s) (by default)</a:t>
            </a:r>
            <a:endParaRPr lang="en-AU" sz="2400"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161</a:t>
            </a:fld>
            <a:endParaRPr lang="en-US"/>
          </a:p>
        </p:txBody>
      </p:sp>
    </p:spTree>
    <p:extLst>
      <p:ext uri="{BB962C8B-B14F-4D97-AF65-F5344CB8AC3E}">
        <p14:creationId xmlns:p14="http://schemas.microsoft.com/office/powerpoint/2010/main" val="388986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Enabling </a:t>
            </a:r>
            <a:r>
              <a:rPr lang="en-AU" dirty="0" err="1" smtClean="0"/>
              <a:t>Remoting</a:t>
            </a:r>
            <a:endParaRPr lang="en-AU" dirty="0"/>
          </a:p>
        </p:txBody>
      </p:sp>
      <p:sp>
        <p:nvSpPr>
          <p:cNvPr id="10" name="Content Placeholder 9"/>
          <p:cNvSpPr>
            <a:spLocks noGrp="1"/>
          </p:cNvSpPr>
          <p:nvPr>
            <p:ph sz="quarter" idx="13"/>
          </p:nvPr>
        </p:nvSpPr>
        <p:spPr>
          <a:xfrm>
            <a:off x="406400" y="1380994"/>
            <a:ext cx="11176000" cy="3452446"/>
          </a:xfrm>
        </p:spPr>
        <p:txBody>
          <a:bodyPr>
            <a:noAutofit/>
          </a:bodyPr>
          <a:lstStyle/>
          <a:p>
            <a:pPr marL="342900" indent="-342900">
              <a:buFont typeface="Arial" panose="020B0604020202020204" pitchFamily="34" charset="0"/>
              <a:buChar char="•"/>
            </a:pPr>
            <a:r>
              <a:rPr lang="en-AU" dirty="0" smtClean="0"/>
              <a:t>Use local command or Group Policy</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162</a:t>
            </a:fld>
            <a:endParaRPr lang="en-US"/>
          </a:p>
        </p:txBody>
      </p:sp>
      <p:graphicFrame>
        <p:nvGraphicFramePr>
          <p:cNvPr id="20" name="Table 19"/>
          <p:cNvGraphicFramePr>
            <a:graphicFrameLocks noGrp="1"/>
          </p:cNvGraphicFramePr>
          <p:nvPr>
            <p:extLst>
              <p:ext uri="{D42A27DB-BD31-4B8C-83A1-F6EECF244321}">
                <p14:modId xmlns:p14="http://schemas.microsoft.com/office/powerpoint/2010/main" val="1521960962"/>
              </p:ext>
            </p:extLst>
          </p:nvPr>
        </p:nvGraphicFramePr>
        <p:xfrm>
          <a:off x="860673" y="2577095"/>
          <a:ext cx="10441160" cy="927166"/>
        </p:xfrm>
        <a:graphic>
          <a:graphicData uri="http://schemas.openxmlformats.org/drawingml/2006/table">
            <a:tbl>
              <a:tblPr firstRow="1" bandRow="1"/>
              <a:tblGrid>
                <a:gridCol w="10441160">
                  <a:extLst>
                    <a:ext uri="{9D8B030D-6E8A-4147-A177-3AD203B41FA5}">
                      <a16:colId xmlns:a16="http://schemas.microsoft.com/office/drawing/2014/main" val="181110631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Start PowerShell with the "Run as administrator“ option</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3465892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Enable-</a:t>
                      </a:r>
                      <a:r>
                        <a:rPr lang="en-AU" sz="2400" dirty="0" err="1" smtClean="0">
                          <a:solidFill>
                            <a:srgbClr val="E0FFFF"/>
                          </a:solidFill>
                          <a:latin typeface="Lucida Console" panose="020B0609040504020204" pitchFamily="49" charset="0"/>
                        </a:rPr>
                        <a:t>PSRemoting</a:t>
                      </a:r>
                      <a:endParaRPr lang="en-AU" sz="2400" dirty="0" smtClean="0">
                        <a:solidFill>
                          <a:srgbClr val="E0FFFF"/>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43236490"/>
                  </a:ext>
                </a:extLst>
              </a:tr>
            </a:tbl>
          </a:graphicData>
        </a:graphic>
      </p:graphicFrame>
      <p:sp>
        <p:nvSpPr>
          <p:cNvPr id="2" name="Rectangle 1"/>
          <p:cNvSpPr/>
          <p:nvPr/>
        </p:nvSpPr>
        <p:spPr>
          <a:xfrm>
            <a:off x="2656114" y="4534898"/>
            <a:ext cx="6574972" cy="875394"/>
          </a:xfrm>
          <a:prstGeom prst="rect">
            <a:avLst/>
          </a:prstGeom>
          <a:solidFill>
            <a:schemeClr val="tx1"/>
          </a:solidFill>
          <a:ln w="44450" cmpd="sng">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800" dirty="0">
                <a:solidFill>
                  <a:schemeClr val="bg1"/>
                </a:solidFill>
                <a:latin typeface="Segoe UI Light" panose="020B0502040204020203" pitchFamily="34" charset="0"/>
                <a:ea typeface=""/>
                <a:cs typeface="Segoe UI Light" panose="020B0502040204020203" pitchFamily="34" charset="0"/>
              </a:rPr>
              <a:t>Use group policy for bulk configuration</a:t>
            </a:r>
          </a:p>
        </p:txBody>
      </p:sp>
    </p:spTree>
    <p:extLst>
      <p:ext uri="{BB962C8B-B14F-4D97-AF65-F5344CB8AC3E}">
        <p14:creationId xmlns:p14="http://schemas.microsoft.com/office/powerpoint/2010/main" val="94948158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4: Commands 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Remoting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Using PowerShell Remoting</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163</a:t>
            </a:fld>
            <a:endParaRPr lang="en-US"/>
          </a:p>
        </p:txBody>
      </p:sp>
    </p:spTree>
    <p:extLst>
      <p:ext uri="{BB962C8B-B14F-4D97-AF65-F5344CB8AC3E}">
        <p14:creationId xmlns:p14="http://schemas.microsoft.com/office/powerpoint/2010/main" val="1917736140"/>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err="1" smtClean="0"/>
              <a:t>Remoting</a:t>
            </a:r>
            <a:r>
              <a:rPr lang="en-AU" dirty="0" smtClean="0"/>
              <a:t/>
            </a:r>
            <a:br>
              <a:rPr lang="en-AU" dirty="0" smtClean="0"/>
            </a:br>
            <a:r>
              <a:rPr lang="en-AU" dirty="0" smtClean="0"/>
              <a:t>Scenarios</a:t>
            </a:r>
            <a:endParaRPr lang="en-AU" dirty="0"/>
          </a:p>
        </p:txBody>
      </p:sp>
      <p:sp>
        <p:nvSpPr>
          <p:cNvPr id="3" name="Content Placeholder 2"/>
          <p:cNvSpPr>
            <a:spLocks noGrp="1"/>
          </p:cNvSpPr>
          <p:nvPr>
            <p:ph sz="quarter" idx="13"/>
          </p:nvPr>
        </p:nvSpPr>
        <p:spPr/>
        <p:txBody>
          <a:bodyPr/>
          <a:lstStyle/>
          <a:p>
            <a:endParaRPr lang="en-US" dirty="0" smtClean="0"/>
          </a:p>
          <a:p>
            <a:endParaRPr lang="en-US" dirty="0"/>
          </a:p>
          <a:p>
            <a:r>
              <a:rPr lang="en-US" dirty="0" smtClean="0"/>
              <a:t>1:1 Interactive with Temporary Session</a:t>
            </a:r>
            <a:endParaRPr lang="en-US"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164</a:t>
            </a:fld>
            <a:endParaRPr lang="en-US"/>
          </a:p>
        </p:txBody>
      </p:sp>
      <p:sp>
        <p:nvSpPr>
          <p:cNvPr id="25" name="Right Arrow 24"/>
          <p:cNvSpPr/>
          <p:nvPr/>
        </p:nvSpPr>
        <p:spPr>
          <a:xfrm>
            <a:off x="6533515" y="746124"/>
            <a:ext cx="2717534" cy="510560"/>
          </a:xfrm>
          <a:prstGeom prst="rightArrow">
            <a:avLst>
              <a:gd name="adj1" fmla="val 66012"/>
              <a:gd name="adj2" fmla="val 35866"/>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AU" dirty="0" smtClean="0">
                <a:solidFill>
                  <a:sysClr val="windowText" lastClr="000000"/>
                </a:solidFill>
              </a:rPr>
              <a:t>Temporary session</a:t>
            </a:r>
            <a:endParaRPr lang="en-AU" dirty="0">
              <a:solidFill>
                <a:sysClr val="windowText" lastClr="000000"/>
              </a:solidFill>
            </a:endParaRPr>
          </a:p>
        </p:txBody>
      </p:sp>
      <p:grpSp>
        <p:nvGrpSpPr>
          <p:cNvPr id="5" name="Group 4"/>
          <p:cNvGrpSpPr/>
          <p:nvPr/>
        </p:nvGrpSpPr>
        <p:grpSpPr>
          <a:xfrm>
            <a:off x="9437726" y="209547"/>
            <a:ext cx="1733225" cy="1562105"/>
            <a:chOff x="8662664" y="421005"/>
            <a:chExt cx="1733225" cy="1562105"/>
          </a:xfrm>
        </p:grpSpPr>
        <p:pic>
          <p:nvPicPr>
            <p:cNvPr id="22" name="Picture 2" descr="\\MAGNUM\Projects\Microsoft\Cloud Power FY12\Design\ICONS_PNG\Serv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8662664" y="421005"/>
              <a:ext cx="1479261" cy="1562105"/>
            </a:xfrm>
            <a:prstGeom prst="rect">
              <a:avLst/>
            </a:prstGeom>
            <a:noFill/>
          </p:spPr>
        </p:pic>
        <p:sp>
          <p:nvSpPr>
            <p:cNvPr id="30" name="Rectangle 29"/>
            <p:cNvSpPr/>
            <p:nvPr/>
          </p:nvSpPr>
          <p:spPr>
            <a:xfrm>
              <a:off x="9369194" y="878624"/>
              <a:ext cx="1026695" cy="569495"/>
            </a:xfrm>
            <a:prstGeom prst="rect">
              <a:avLst/>
            </a:prstGeom>
            <a:solidFill>
              <a:srgbClr val="012456"/>
            </a:solidFill>
          </p:spPr>
          <p:style>
            <a:lnRef idx="1">
              <a:schemeClr val="accent1"/>
            </a:lnRef>
            <a:fillRef idx="3">
              <a:schemeClr val="accent1"/>
            </a:fillRef>
            <a:effectRef idx="2">
              <a:schemeClr val="accent1"/>
            </a:effectRef>
            <a:fontRef idx="minor">
              <a:schemeClr val="lt1"/>
            </a:fontRef>
          </p:style>
          <p:txBody>
            <a:bodyPr rtlCol="0" anchor="ctr"/>
            <a:lstStyle/>
            <a:p>
              <a:r>
                <a:rPr lang="en-AU" sz="1000" dirty="0" smtClean="0">
                  <a:latin typeface="Lucida Console" panose="020B0609040504020204" pitchFamily="49" charset="0"/>
                </a:rPr>
                <a:t>PS C:\&gt;</a:t>
              </a:r>
              <a:endParaRPr lang="en-AU" sz="1000" dirty="0">
                <a:latin typeface="Lucida Console" panose="020B0609040504020204" pitchFamily="49" charset="0"/>
              </a:endParaRPr>
            </a:p>
          </p:txBody>
        </p:sp>
      </p:grpSp>
      <p:grpSp>
        <p:nvGrpSpPr>
          <p:cNvPr id="4" name="Group 3"/>
          <p:cNvGrpSpPr/>
          <p:nvPr/>
        </p:nvGrpSpPr>
        <p:grpSpPr>
          <a:xfrm>
            <a:off x="4134211" y="203948"/>
            <a:ext cx="1864061" cy="1573303"/>
            <a:chOff x="3359149" y="448716"/>
            <a:chExt cx="1864061" cy="1573303"/>
          </a:xfrm>
        </p:grpSpPr>
        <p:pic>
          <p:nvPicPr>
            <p:cNvPr id="20"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359149" y="448716"/>
              <a:ext cx="1489867" cy="1573303"/>
            </a:xfrm>
            <a:prstGeom prst="rect">
              <a:avLst/>
            </a:prstGeom>
            <a:noFill/>
          </p:spPr>
        </p:pic>
        <p:sp>
          <p:nvSpPr>
            <p:cNvPr id="31" name="Rectangle 30"/>
            <p:cNvSpPr/>
            <p:nvPr/>
          </p:nvSpPr>
          <p:spPr>
            <a:xfrm>
              <a:off x="4196515" y="762979"/>
              <a:ext cx="1026695" cy="569495"/>
            </a:xfrm>
            <a:prstGeom prst="rect">
              <a:avLst/>
            </a:prstGeom>
            <a:solidFill>
              <a:srgbClr val="012456"/>
            </a:solidFill>
          </p:spPr>
          <p:style>
            <a:lnRef idx="1">
              <a:schemeClr val="accent1"/>
            </a:lnRef>
            <a:fillRef idx="3">
              <a:schemeClr val="accent1"/>
            </a:fillRef>
            <a:effectRef idx="2">
              <a:schemeClr val="accent1"/>
            </a:effectRef>
            <a:fontRef idx="minor">
              <a:schemeClr val="lt1"/>
            </a:fontRef>
          </p:style>
          <p:txBody>
            <a:bodyPr rtlCol="0" anchor="ctr"/>
            <a:lstStyle/>
            <a:p>
              <a:r>
                <a:rPr lang="en-AU" sz="1000" dirty="0" smtClean="0">
                  <a:latin typeface="Lucida Console" panose="020B0609040504020204" pitchFamily="49" charset="0"/>
                </a:rPr>
                <a:t>PS C:\&gt;</a:t>
              </a:r>
              <a:endParaRPr lang="en-AU" sz="1000" dirty="0">
                <a:latin typeface="Lucida Console" panose="020B0609040504020204" pitchFamily="49" charset="0"/>
              </a:endParaRPr>
            </a:p>
          </p:txBody>
        </p:sp>
      </p:grpSp>
      <p:sp>
        <p:nvSpPr>
          <p:cNvPr id="16" name="Rectangle 15"/>
          <p:cNvSpPr/>
          <p:nvPr/>
        </p:nvSpPr>
        <p:spPr>
          <a:xfrm>
            <a:off x="3865201" y="3713943"/>
            <a:ext cx="7487546" cy="2246769"/>
          </a:xfrm>
          <a:prstGeom prst="rect">
            <a:avLst/>
          </a:prstGeom>
          <a:solidFill>
            <a:srgbClr val="012456"/>
          </a:solidFill>
        </p:spPr>
        <p:txBody>
          <a:bodyPr wrap="square">
            <a:spAutoFit/>
          </a:bodyPr>
          <a:lstStyle/>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 </a:t>
            </a:r>
            <a:r>
              <a:rPr lang="fr-FR" sz="2000" dirty="0">
                <a:solidFill>
                  <a:srgbClr val="E0FFFF"/>
                </a:solidFill>
                <a:latin typeface="Lucida Console" panose="020B0609040504020204" pitchFamily="49" charset="0"/>
              </a:rPr>
              <a:t>Enter-</a:t>
            </a:r>
            <a:r>
              <a:rPr lang="fr-FR" sz="2000" dirty="0" err="1">
                <a:solidFill>
                  <a:srgbClr val="E0FFFF"/>
                </a:solidFill>
                <a:latin typeface="Lucida Console" panose="020B0609040504020204" pitchFamily="49" charset="0"/>
              </a:rPr>
              <a:t>PSSession</a:t>
            </a:r>
            <a:r>
              <a:rPr lang="fr-FR" sz="2000" dirty="0">
                <a:solidFill>
                  <a:srgbClr val="F5F5F5"/>
                </a:solidFill>
                <a:latin typeface="Lucida Console" panose="020B0609040504020204" pitchFamily="49" charset="0"/>
              </a:rPr>
              <a:t> </a:t>
            </a:r>
            <a:r>
              <a:rPr lang="fr-FR" sz="2000" dirty="0">
                <a:solidFill>
                  <a:srgbClr val="FFE4B5"/>
                </a:solidFill>
                <a:latin typeface="Lucida Console" panose="020B0609040504020204" pitchFamily="49" charset="0"/>
              </a:rPr>
              <a:t>-</a:t>
            </a:r>
            <a:r>
              <a:rPr lang="fr-FR" sz="2000" dirty="0" err="1">
                <a:solidFill>
                  <a:srgbClr val="FFE4B5"/>
                </a:solidFill>
                <a:latin typeface="Lucida Console" panose="020B0609040504020204" pitchFamily="49" charset="0"/>
              </a:rPr>
              <a:t>ComputerName</a:t>
            </a:r>
            <a:r>
              <a:rPr lang="fr-FR" sz="2000" dirty="0">
                <a:solidFill>
                  <a:srgbClr val="F5F5F5"/>
                </a:solidFill>
                <a:latin typeface="Lucida Console" panose="020B0609040504020204" pitchFamily="49" charset="0"/>
              </a:rPr>
              <a:t> </a:t>
            </a:r>
            <a:r>
              <a:rPr lang="fr-FR" sz="2000" dirty="0" smtClean="0">
                <a:solidFill>
                  <a:srgbClr val="EE82EE"/>
                </a:solidFill>
                <a:latin typeface="Lucida Console" panose="020B0609040504020204" pitchFamily="49" charset="0"/>
              </a:rPr>
              <a:t>2012R2-DC</a:t>
            </a:r>
          </a:p>
          <a:p>
            <a:r>
              <a:rPr lang="fr-FR" sz="2000" dirty="0" smtClean="0">
                <a:solidFill>
                  <a:srgbClr val="F5F5F5"/>
                </a:solidFill>
                <a:latin typeface="Lucida Console" panose="020B0609040504020204" pitchFamily="49" charset="0"/>
              </a:rPr>
              <a:t>[</a:t>
            </a:r>
            <a:r>
              <a:rPr lang="fr-FR" sz="2000" dirty="0">
                <a:solidFill>
                  <a:srgbClr val="F5F5F5"/>
                </a:solidFill>
                <a:latin typeface="Lucida Console" panose="020B0609040504020204" pitchFamily="49" charset="0"/>
              </a:rPr>
              <a:t>2012R2-DC] PS C</a:t>
            </a:r>
            <a:r>
              <a:rPr lang="fr-FR" sz="2000" dirty="0" smtClean="0">
                <a:solidFill>
                  <a:srgbClr val="F5F5F5"/>
                </a:solidFill>
                <a:latin typeface="Lucida Console" panose="020B0609040504020204" pitchFamily="49" charset="0"/>
              </a:rPr>
              <a:t>:\&gt;</a:t>
            </a:r>
          </a:p>
          <a:p>
            <a:r>
              <a:rPr lang="fr-FR" sz="2000" dirty="0" smtClean="0">
                <a:solidFill>
                  <a:srgbClr val="F5F5F5"/>
                </a:solidFill>
                <a:latin typeface="Lucida Console" panose="020B0609040504020204" pitchFamily="49" charset="0"/>
              </a:rPr>
              <a:t>[2012R2-DC] 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 </a:t>
            </a:r>
            <a:r>
              <a:rPr lang="fr-FR" sz="2000" dirty="0" err="1" smtClean="0">
                <a:solidFill>
                  <a:srgbClr val="E0FFFF"/>
                </a:solidFill>
                <a:latin typeface="Lucida Console" panose="020B0609040504020204" pitchFamily="49" charset="0"/>
              </a:rPr>
              <a:t>Hostname</a:t>
            </a:r>
            <a:endParaRPr lang="fr-FR" sz="2000" dirty="0" smtClean="0">
              <a:solidFill>
                <a:srgbClr val="E0FFFF"/>
              </a:solidFill>
              <a:latin typeface="Lucida Console" panose="020B0609040504020204" pitchFamily="49" charset="0"/>
            </a:endParaRPr>
          </a:p>
          <a:p>
            <a:r>
              <a:rPr lang="fr-FR" sz="2000" dirty="0" smtClean="0">
                <a:solidFill>
                  <a:srgbClr val="F5F5F5"/>
                </a:solidFill>
                <a:latin typeface="Lucida Console" panose="020B0609040504020204" pitchFamily="49" charset="0"/>
              </a:rPr>
              <a:t>2012R2-DC</a:t>
            </a:r>
          </a:p>
          <a:p>
            <a:r>
              <a:rPr lang="fr-FR" sz="2000" dirty="0" smtClean="0">
                <a:solidFill>
                  <a:srgbClr val="F5F5F5"/>
                </a:solidFill>
                <a:latin typeface="Lucida Console" panose="020B0609040504020204" pitchFamily="49" charset="0"/>
              </a:rPr>
              <a:t>[</a:t>
            </a:r>
            <a:r>
              <a:rPr lang="fr-FR" sz="2000" dirty="0">
                <a:solidFill>
                  <a:srgbClr val="F5F5F5"/>
                </a:solidFill>
                <a:latin typeface="Lucida Console" panose="020B0609040504020204" pitchFamily="49" charset="0"/>
              </a:rPr>
              <a:t>2012R2-DC] PS C</a:t>
            </a:r>
            <a:r>
              <a:rPr lang="fr-FR" sz="2000" dirty="0" smtClean="0">
                <a:solidFill>
                  <a:srgbClr val="F5F5F5"/>
                </a:solidFill>
                <a:latin typeface="Lucida Console" panose="020B0609040504020204" pitchFamily="49" charset="0"/>
              </a:rPr>
              <a:t>:\&gt;</a:t>
            </a:r>
            <a:r>
              <a:rPr lang="fr-FR" sz="2000" dirty="0" smtClean="0">
                <a:solidFill>
                  <a:srgbClr val="EE82EE"/>
                </a:solidFill>
                <a:latin typeface="Lucida Console" panose="020B0609040504020204" pitchFamily="49" charset="0"/>
              </a:rPr>
              <a:t> </a:t>
            </a:r>
            <a:r>
              <a:rPr lang="fr-FR" sz="2000" dirty="0" smtClean="0">
                <a:solidFill>
                  <a:srgbClr val="E0FFFF"/>
                </a:solidFill>
                <a:latin typeface="Lucida Console" panose="020B0609040504020204" pitchFamily="49" charset="0"/>
              </a:rPr>
              <a:t>Exit-</a:t>
            </a:r>
            <a:r>
              <a:rPr lang="fr-FR" sz="2000" dirty="0" err="1" smtClean="0">
                <a:solidFill>
                  <a:srgbClr val="E0FFFF"/>
                </a:solidFill>
                <a:latin typeface="Lucida Console" panose="020B0609040504020204" pitchFamily="49" charset="0"/>
              </a:rPr>
              <a:t>PSSession</a:t>
            </a:r>
            <a:endParaRPr lang="fr-FR" sz="2000" dirty="0" smtClean="0">
              <a:solidFill>
                <a:srgbClr val="E0FFFF"/>
              </a:solidFill>
              <a:latin typeface="Lucida Console" panose="020B0609040504020204" pitchFamily="49" charset="0"/>
            </a:endParaRPr>
          </a:p>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 </a:t>
            </a:r>
            <a:r>
              <a:rPr lang="fr-FR" sz="2000" dirty="0" err="1">
                <a:solidFill>
                  <a:srgbClr val="E0FFFF"/>
                </a:solidFill>
                <a:latin typeface="Lucida Console" panose="020B0609040504020204" pitchFamily="49" charset="0"/>
              </a:rPr>
              <a:t>Hostname</a:t>
            </a:r>
            <a:endParaRPr lang="fr-FR" sz="2000" dirty="0">
              <a:solidFill>
                <a:srgbClr val="E0FFFF"/>
              </a:solidFill>
              <a:latin typeface="Lucida Console" panose="020B0609040504020204" pitchFamily="49" charset="0"/>
            </a:endParaRPr>
          </a:p>
          <a:p>
            <a:r>
              <a:rPr lang="fr-FR" sz="2000" dirty="0">
                <a:solidFill>
                  <a:srgbClr val="F5F5F5"/>
                </a:solidFill>
                <a:latin typeface="Lucida Console" panose="020B0609040504020204" pitchFamily="49" charset="0"/>
              </a:rPr>
              <a:t>WIN8-WS</a:t>
            </a:r>
          </a:p>
        </p:txBody>
      </p:sp>
      <p:sp>
        <p:nvSpPr>
          <p:cNvPr id="17" name="Rectangular Callout 16"/>
          <p:cNvSpPr/>
          <p:nvPr/>
        </p:nvSpPr>
        <p:spPr>
          <a:xfrm>
            <a:off x="813423" y="5576307"/>
            <a:ext cx="1728192" cy="622156"/>
          </a:xfrm>
          <a:prstGeom prst="wedgeRectCallout">
            <a:avLst>
              <a:gd name="adj1" fmla="val 132599"/>
              <a:gd name="adj2" fmla="val -65624"/>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Local Computer</a:t>
            </a:r>
            <a:endParaRPr lang="en-AU" sz="1400" dirty="0">
              <a:latin typeface="Segoe UI Light" panose="020B0502040204020203" pitchFamily="34" charset="0"/>
              <a:cs typeface="Segoe UI Light" panose="020B0502040204020203" pitchFamily="34" charset="0"/>
            </a:endParaRPr>
          </a:p>
        </p:txBody>
      </p:sp>
      <p:sp>
        <p:nvSpPr>
          <p:cNvPr id="18" name="Rectangular Callout 17"/>
          <p:cNvSpPr/>
          <p:nvPr/>
        </p:nvSpPr>
        <p:spPr>
          <a:xfrm>
            <a:off x="870652" y="3665781"/>
            <a:ext cx="1728192" cy="622156"/>
          </a:xfrm>
          <a:prstGeom prst="wedgeRectCallout">
            <a:avLst>
              <a:gd name="adj1" fmla="val 129576"/>
              <a:gd name="adj2" fmla="val 46572"/>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Remote Computer</a:t>
            </a:r>
            <a:endParaRPr lang="en-AU" sz="1400" dirty="0">
              <a:latin typeface="Segoe UI Light" panose="020B0502040204020203" pitchFamily="34" charset="0"/>
              <a:cs typeface="Segoe UI Light" panose="020B0502040204020203" pitchFamily="34" charset="0"/>
            </a:endParaRPr>
          </a:p>
        </p:txBody>
      </p:sp>
      <p:sp>
        <p:nvSpPr>
          <p:cNvPr id="19" name="Rectangular Callout 18"/>
          <p:cNvSpPr/>
          <p:nvPr/>
        </p:nvSpPr>
        <p:spPr>
          <a:xfrm>
            <a:off x="9624555" y="5828598"/>
            <a:ext cx="1728192" cy="622156"/>
          </a:xfrm>
          <a:prstGeom prst="wedgeRectCallout">
            <a:avLst>
              <a:gd name="adj1" fmla="val -146385"/>
              <a:gd name="adj2" fmla="val -134984"/>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Ending a session</a:t>
            </a:r>
            <a:endParaRPr lang="en-AU" sz="1400" dirty="0">
              <a:latin typeface="Segoe UI Light" panose="020B0502040204020203" pitchFamily="34" charset="0"/>
              <a:cs typeface="Segoe UI Light" panose="020B0502040204020203" pitchFamily="34" charset="0"/>
            </a:endParaRPr>
          </a:p>
        </p:txBody>
      </p:sp>
      <p:sp>
        <p:nvSpPr>
          <p:cNvPr id="21" name="Rectangular Callout 20"/>
          <p:cNvSpPr/>
          <p:nvPr/>
        </p:nvSpPr>
        <p:spPr>
          <a:xfrm>
            <a:off x="3239987" y="2711565"/>
            <a:ext cx="1728192" cy="622156"/>
          </a:xfrm>
          <a:prstGeom prst="wedgeRectCallout">
            <a:avLst>
              <a:gd name="adj1" fmla="val 123208"/>
              <a:gd name="adj2" fmla="val 121168"/>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Starting a session</a:t>
            </a:r>
            <a:endParaRPr lang="en-AU"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18935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775520" cy="2286000"/>
          </a:xfrm>
        </p:spPr>
        <p:txBody>
          <a:bodyPr/>
          <a:lstStyle/>
          <a:p>
            <a:r>
              <a:rPr lang="en-AU" sz="2400" dirty="0" smtClean="0"/>
              <a:t>Example:</a:t>
            </a:r>
          </a:p>
          <a:p>
            <a:r>
              <a:rPr lang="en-AU" sz="2400" dirty="0" smtClean="0"/>
              <a:t>Interactive Session</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165</a:t>
            </a:fld>
            <a:endParaRPr lang="en-US"/>
          </a:p>
        </p:txBody>
      </p:sp>
      <p:sp>
        <p:nvSpPr>
          <p:cNvPr id="12" name="Rectangle 11"/>
          <p:cNvSpPr/>
          <p:nvPr/>
        </p:nvSpPr>
        <p:spPr>
          <a:xfrm>
            <a:off x="2063552" y="1151734"/>
            <a:ext cx="9225588" cy="4093428"/>
          </a:xfrm>
          <a:prstGeom prst="rect">
            <a:avLst/>
          </a:prstGeom>
          <a:solidFill>
            <a:srgbClr val="012456"/>
          </a:solidFill>
        </p:spPr>
        <p:txBody>
          <a:bodyPr wrap="square">
            <a:spAutoFit/>
          </a:bodyPr>
          <a:lstStyle/>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 </a:t>
            </a:r>
            <a:r>
              <a:rPr lang="fr-FR" sz="2000" dirty="0">
                <a:solidFill>
                  <a:srgbClr val="E0FFFF"/>
                </a:solidFill>
                <a:latin typeface="Lucida Console" panose="020B0609040504020204" pitchFamily="49" charset="0"/>
              </a:rPr>
              <a:t>Enter-</a:t>
            </a:r>
            <a:r>
              <a:rPr lang="fr-FR" sz="2000" dirty="0" err="1">
                <a:solidFill>
                  <a:srgbClr val="E0FFFF"/>
                </a:solidFill>
                <a:latin typeface="Lucida Console" panose="020B0609040504020204" pitchFamily="49" charset="0"/>
              </a:rPr>
              <a:t>PSSession</a:t>
            </a:r>
            <a:r>
              <a:rPr lang="fr-FR" sz="2000" dirty="0">
                <a:solidFill>
                  <a:srgbClr val="F5F5F5"/>
                </a:solidFill>
                <a:latin typeface="Lucida Console" panose="020B0609040504020204" pitchFamily="49" charset="0"/>
              </a:rPr>
              <a:t> </a:t>
            </a:r>
            <a:r>
              <a:rPr lang="fr-FR" sz="2000" dirty="0">
                <a:solidFill>
                  <a:srgbClr val="FFE4B5"/>
                </a:solidFill>
                <a:latin typeface="Lucida Console" panose="020B0609040504020204" pitchFamily="49" charset="0"/>
              </a:rPr>
              <a:t>-</a:t>
            </a:r>
            <a:r>
              <a:rPr lang="fr-FR" sz="2000" dirty="0" err="1">
                <a:solidFill>
                  <a:srgbClr val="FFE4B5"/>
                </a:solidFill>
                <a:latin typeface="Lucida Console" panose="020B0609040504020204" pitchFamily="49" charset="0"/>
              </a:rPr>
              <a:t>ComputerName</a:t>
            </a:r>
            <a:r>
              <a:rPr lang="fr-FR" sz="2000" dirty="0">
                <a:solidFill>
                  <a:srgbClr val="F5F5F5"/>
                </a:solidFill>
                <a:latin typeface="Lucida Console" panose="020B0609040504020204" pitchFamily="49" charset="0"/>
              </a:rPr>
              <a:t> </a:t>
            </a:r>
            <a:r>
              <a:rPr lang="fr-FR" sz="2000" dirty="0" smtClean="0">
                <a:solidFill>
                  <a:srgbClr val="EE82EE"/>
                </a:solidFill>
                <a:latin typeface="Lucida Console" panose="020B0609040504020204" pitchFamily="49" charset="0"/>
              </a:rPr>
              <a:t>2012R2-DC</a:t>
            </a:r>
          </a:p>
          <a:p>
            <a:endParaRPr lang="fr-FR" sz="2000" dirty="0" smtClean="0">
              <a:solidFill>
                <a:srgbClr val="EE82EE"/>
              </a:solidFill>
              <a:latin typeface="Lucida Console" panose="020B0609040504020204" pitchFamily="49" charset="0"/>
            </a:endParaRPr>
          </a:p>
          <a:p>
            <a:endParaRPr lang="fr-FR" sz="2000" dirty="0">
              <a:solidFill>
                <a:srgbClr val="EE82EE"/>
              </a:solidFill>
              <a:latin typeface="Lucida Console" panose="020B0609040504020204" pitchFamily="49" charset="0"/>
            </a:endParaRPr>
          </a:p>
          <a:p>
            <a:endParaRPr lang="fr-FR" sz="2000" dirty="0" smtClean="0">
              <a:solidFill>
                <a:srgbClr val="EE82EE"/>
              </a:solidFill>
              <a:latin typeface="Lucida Console" panose="020B0609040504020204" pitchFamily="49" charset="0"/>
            </a:endParaRPr>
          </a:p>
          <a:p>
            <a:r>
              <a:rPr lang="fr-FR" sz="2000" dirty="0">
                <a:solidFill>
                  <a:srgbClr val="F5F5F5"/>
                </a:solidFill>
                <a:latin typeface="Lucida Console" panose="020B0609040504020204" pitchFamily="49" charset="0"/>
              </a:rPr>
              <a:t>[2012R2-DC] PS C</a:t>
            </a:r>
            <a:r>
              <a:rPr lang="fr-FR" sz="2000" dirty="0" smtClean="0">
                <a:solidFill>
                  <a:srgbClr val="F5F5F5"/>
                </a:solidFill>
                <a:latin typeface="Lucida Console" panose="020B0609040504020204" pitchFamily="49" charset="0"/>
              </a:rPr>
              <a:t>:\&gt;</a:t>
            </a:r>
          </a:p>
          <a:p>
            <a:endParaRPr lang="fr-FR" sz="2000" dirty="0">
              <a:solidFill>
                <a:srgbClr val="EE82EE"/>
              </a:solidFill>
              <a:latin typeface="Lucida Console" panose="020B0609040504020204" pitchFamily="49" charset="0"/>
            </a:endParaRPr>
          </a:p>
          <a:p>
            <a:r>
              <a:rPr lang="fr-FR" sz="2000" dirty="0" smtClean="0">
                <a:solidFill>
                  <a:srgbClr val="F5F5F5"/>
                </a:solidFill>
                <a:latin typeface="Lucida Console" panose="020B0609040504020204" pitchFamily="49" charset="0"/>
              </a:rPr>
              <a:t>[2012R2-DC] 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 </a:t>
            </a:r>
            <a:r>
              <a:rPr lang="fr-FR" sz="2000" dirty="0" err="1" smtClean="0">
                <a:solidFill>
                  <a:srgbClr val="E0FFFF"/>
                </a:solidFill>
                <a:latin typeface="Lucida Console" panose="020B0609040504020204" pitchFamily="49" charset="0"/>
              </a:rPr>
              <a:t>Hostname</a:t>
            </a:r>
            <a:endParaRPr lang="fr-FR" sz="2000" dirty="0" smtClean="0">
              <a:solidFill>
                <a:srgbClr val="E0FFFF"/>
              </a:solidFill>
              <a:latin typeface="Lucida Console" panose="020B0609040504020204" pitchFamily="49" charset="0"/>
            </a:endParaRPr>
          </a:p>
          <a:p>
            <a:r>
              <a:rPr lang="fr-FR" sz="2000" dirty="0" smtClean="0">
                <a:solidFill>
                  <a:srgbClr val="F5F5F5"/>
                </a:solidFill>
                <a:latin typeface="Lucida Console" panose="020B0609040504020204" pitchFamily="49" charset="0"/>
              </a:rPr>
              <a:t>2012R2-DC</a:t>
            </a:r>
          </a:p>
          <a:p>
            <a:endParaRPr lang="fr-FR" sz="2000" dirty="0" smtClean="0">
              <a:solidFill>
                <a:srgbClr val="F5F5F5"/>
              </a:solidFill>
              <a:latin typeface="Lucida Console" panose="020B0609040504020204" pitchFamily="49" charset="0"/>
            </a:endParaRPr>
          </a:p>
          <a:p>
            <a:r>
              <a:rPr lang="fr-FR" sz="2000" dirty="0">
                <a:solidFill>
                  <a:srgbClr val="F5F5F5"/>
                </a:solidFill>
                <a:latin typeface="Lucida Console" panose="020B0609040504020204" pitchFamily="49" charset="0"/>
              </a:rPr>
              <a:t>[2012R2-DC] PS C</a:t>
            </a:r>
            <a:r>
              <a:rPr lang="fr-FR" sz="2000" dirty="0" smtClean="0">
                <a:solidFill>
                  <a:srgbClr val="F5F5F5"/>
                </a:solidFill>
                <a:latin typeface="Lucida Console" panose="020B0609040504020204" pitchFamily="49" charset="0"/>
              </a:rPr>
              <a:t>:\&gt;</a:t>
            </a:r>
            <a:r>
              <a:rPr lang="fr-FR" sz="2000" dirty="0" smtClean="0">
                <a:solidFill>
                  <a:srgbClr val="EE82EE"/>
                </a:solidFill>
                <a:latin typeface="Lucida Console" panose="020B0609040504020204" pitchFamily="49" charset="0"/>
              </a:rPr>
              <a:t> </a:t>
            </a:r>
            <a:r>
              <a:rPr lang="fr-FR" sz="2000" dirty="0" smtClean="0">
                <a:solidFill>
                  <a:srgbClr val="E0FFFF"/>
                </a:solidFill>
                <a:latin typeface="Lucida Console" panose="020B0609040504020204" pitchFamily="49" charset="0"/>
              </a:rPr>
              <a:t>Exit-</a:t>
            </a:r>
            <a:r>
              <a:rPr lang="fr-FR" sz="2000" dirty="0" err="1" smtClean="0">
                <a:solidFill>
                  <a:srgbClr val="E0FFFF"/>
                </a:solidFill>
                <a:latin typeface="Lucida Console" panose="020B0609040504020204" pitchFamily="49" charset="0"/>
              </a:rPr>
              <a:t>PSSession</a:t>
            </a:r>
            <a:endParaRPr lang="fr-FR" sz="2000" dirty="0" smtClean="0">
              <a:solidFill>
                <a:srgbClr val="E0FFFF"/>
              </a:solidFill>
              <a:latin typeface="Lucida Console" panose="020B0609040504020204" pitchFamily="49" charset="0"/>
            </a:endParaRPr>
          </a:p>
          <a:p>
            <a:endParaRPr lang="fr-FR" sz="2000" dirty="0" smtClean="0">
              <a:solidFill>
                <a:srgbClr val="F5F5F5"/>
              </a:solidFill>
              <a:latin typeface="Lucida Console" panose="020B0609040504020204" pitchFamily="49" charset="0"/>
            </a:endParaRPr>
          </a:p>
          <a:p>
            <a:endParaRPr lang="fr-FR" sz="2000" dirty="0" smtClean="0">
              <a:solidFill>
                <a:srgbClr val="F5F5F5"/>
              </a:solidFill>
              <a:latin typeface="Lucida Console" panose="020B0609040504020204" pitchFamily="49" charset="0"/>
            </a:endParaRPr>
          </a:p>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a:t>
            </a:r>
            <a:r>
              <a:rPr lang="fr-FR" sz="2000" dirty="0" smtClean="0">
                <a:solidFill>
                  <a:srgbClr val="F5F5F5"/>
                </a:solidFill>
                <a:latin typeface="Lucida Console" panose="020B0609040504020204" pitchFamily="49" charset="0"/>
              </a:rPr>
              <a:t>:\&gt;</a:t>
            </a:r>
            <a:endParaRPr lang="fr-FR" sz="2000" dirty="0">
              <a:solidFill>
                <a:srgbClr val="E0FFFF"/>
              </a:solidFill>
              <a:latin typeface="Lucida Console" panose="020B0609040504020204" pitchFamily="49" charset="0"/>
            </a:endParaRPr>
          </a:p>
        </p:txBody>
      </p:sp>
      <p:sp>
        <p:nvSpPr>
          <p:cNvPr id="13" name="Rectangular Callout 12"/>
          <p:cNvSpPr/>
          <p:nvPr/>
        </p:nvSpPr>
        <p:spPr>
          <a:xfrm>
            <a:off x="3618381" y="4458132"/>
            <a:ext cx="1728192" cy="622156"/>
          </a:xfrm>
          <a:prstGeom prst="wedgeRectCallout">
            <a:avLst>
              <a:gd name="adj1" fmla="val -66446"/>
              <a:gd name="adj2" fmla="val 29558"/>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Local Computer</a:t>
            </a:r>
            <a:endParaRPr lang="en-AU" sz="1400" dirty="0">
              <a:latin typeface="Segoe UI Light" panose="020B0502040204020203" pitchFamily="34" charset="0"/>
              <a:cs typeface="Segoe UI Light" panose="020B0502040204020203" pitchFamily="34" charset="0"/>
            </a:endParaRPr>
          </a:p>
        </p:txBody>
      </p:sp>
      <p:sp>
        <p:nvSpPr>
          <p:cNvPr id="14" name="Rectangular Callout 13"/>
          <p:cNvSpPr/>
          <p:nvPr/>
        </p:nvSpPr>
        <p:spPr>
          <a:xfrm>
            <a:off x="2208241" y="1632281"/>
            <a:ext cx="1728192" cy="622156"/>
          </a:xfrm>
          <a:prstGeom prst="wedgeRectCallout">
            <a:avLst>
              <a:gd name="adj1" fmla="val -13535"/>
              <a:gd name="adj2" fmla="val 67568"/>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Remote Computer</a:t>
            </a:r>
            <a:endParaRPr lang="en-AU" sz="1400" dirty="0">
              <a:latin typeface="Segoe UI Light" panose="020B0502040204020203" pitchFamily="34" charset="0"/>
              <a:cs typeface="Segoe UI Light" panose="020B0502040204020203" pitchFamily="34" charset="0"/>
            </a:endParaRPr>
          </a:p>
        </p:txBody>
      </p:sp>
      <p:sp>
        <p:nvSpPr>
          <p:cNvPr id="15" name="Rectangular Callout 14"/>
          <p:cNvSpPr/>
          <p:nvPr/>
        </p:nvSpPr>
        <p:spPr>
          <a:xfrm>
            <a:off x="7015673" y="3079317"/>
            <a:ext cx="1728192" cy="622156"/>
          </a:xfrm>
          <a:prstGeom prst="wedgeRectCallout">
            <a:avLst>
              <a:gd name="adj1" fmla="val -34517"/>
              <a:gd name="adj2" fmla="val 90374"/>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Ending a session</a:t>
            </a:r>
            <a:endParaRPr lang="en-AU"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3162407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135560" cy="2286000"/>
          </a:xfrm>
        </p:spPr>
        <p:txBody>
          <a:bodyPr/>
          <a:lstStyle/>
          <a:p>
            <a:r>
              <a:rPr lang="en-AU" sz="2400" dirty="0" smtClean="0"/>
              <a:t>Example:</a:t>
            </a:r>
          </a:p>
          <a:p>
            <a:r>
              <a:rPr lang="en-AU" sz="2400" dirty="0" smtClean="0"/>
              <a:t>Invoke a command</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166</a:t>
            </a:fld>
            <a:endParaRPr lang="en-US"/>
          </a:p>
        </p:txBody>
      </p:sp>
      <p:sp>
        <p:nvSpPr>
          <p:cNvPr id="2" name="Rectangle 1"/>
          <p:cNvSpPr/>
          <p:nvPr/>
        </p:nvSpPr>
        <p:spPr>
          <a:xfrm>
            <a:off x="2351584" y="1154484"/>
            <a:ext cx="9505056" cy="2246769"/>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Invoke-Command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-ComputerName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2012R2-DC</a:t>
            </a:r>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&gt;&gt;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ScriptBlock</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Get-Culture</a:t>
            </a:r>
            <a:r>
              <a:rPr lang="en-AU" sz="2000" dirty="0" smtClean="0">
                <a:solidFill>
                  <a:srgbClr val="F5F5F5"/>
                </a:solidFill>
                <a:latin typeface="Lucida Console" panose="020B0609040504020204" pitchFamily="49" charset="0"/>
              </a:rPr>
              <a:t>}</a:t>
            </a:r>
          </a:p>
          <a:p>
            <a:r>
              <a:rPr lang="en-AU" sz="2000" dirty="0" smtClean="0"/>
              <a:t> </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LCID     Name   </a:t>
            </a:r>
            <a:r>
              <a:rPr lang="en-AU" sz="2000" dirty="0" err="1" smtClean="0">
                <a:solidFill>
                  <a:srgbClr val="F5F5F5"/>
                </a:solidFill>
                <a:latin typeface="Lucida Console" panose="020B0609040504020204" pitchFamily="49" charset="0"/>
              </a:rPr>
              <a:t>DisplayName</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PSComputerName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3081     en-AU  English (Australia)  2012R2-DC</a:t>
            </a:r>
          </a:p>
          <a:p>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270857181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135560" cy="2286000"/>
          </a:xfrm>
        </p:spPr>
        <p:txBody>
          <a:bodyPr/>
          <a:lstStyle/>
          <a:p>
            <a:r>
              <a:rPr lang="en-AU" sz="2400" dirty="0" smtClean="0"/>
              <a:t>Example:</a:t>
            </a:r>
          </a:p>
          <a:p>
            <a:r>
              <a:rPr lang="en-AU" sz="2400" dirty="0" smtClean="0"/>
              <a:t>Invoke a command</a:t>
            </a:r>
          </a:p>
          <a:p>
            <a:r>
              <a:rPr lang="en-AU" sz="2400" dirty="0" smtClean="0"/>
              <a:t>(1:many)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167</a:t>
            </a:fld>
            <a:endParaRPr lang="en-US"/>
          </a:p>
        </p:txBody>
      </p:sp>
      <p:sp>
        <p:nvSpPr>
          <p:cNvPr id="2" name="Rectangle 1"/>
          <p:cNvSpPr/>
          <p:nvPr/>
        </p:nvSpPr>
        <p:spPr>
          <a:xfrm>
            <a:off x="2351584" y="1154484"/>
            <a:ext cx="9505056" cy="2246769"/>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Invoke-Command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ComputerName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2012R2-DC, 2012R2-MS</a:t>
            </a:r>
          </a:p>
          <a:p>
            <a:r>
              <a:rPr lang="en-AU" sz="2000" dirty="0" smtClean="0">
                <a:solidFill>
                  <a:srgbClr val="F5F5F5"/>
                </a:solidFill>
                <a:latin typeface="Lucida Console" panose="020B0609040504020204" pitchFamily="49" charset="0"/>
              </a:rPr>
              <a:t>&gt;&gt;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ScriptBlock</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Get-Culture</a:t>
            </a:r>
            <a:r>
              <a:rPr lang="en-AU" sz="2000" dirty="0" smtClean="0">
                <a:solidFill>
                  <a:srgbClr val="F5F5F5"/>
                </a:solidFill>
                <a:latin typeface="Lucida Console" panose="020B0609040504020204" pitchFamily="49" charset="0"/>
              </a:rPr>
              <a:t>}</a:t>
            </a:r>
          </a:p>
          <a:p>
            <a:endParaRPr lang="en-US" sz="2000" dirty="0">
              <a:solidFill>
                <a:srgbClr val="F5F5F5"/>
              </a:solidFill>
              <a:latin typeface="Lucida Console" panose="020B0609040504020204" pitchFamily="49" charset="0"/>
            </a:endParaRPr>
          </a:p>
          <a:p>
            <a:r>
              <a:rPr lang="en-US" sz="2000" dirty="0">
                <a:solidFill>
                  <a:srgbClr val="F5F5F5"/>
                </a:solidFill>
                <a:latin typeface="Lucida Console" panose="020B0609040504020204" pitchFamily="49" charset="0"/>
              </a:rPr>
              <a:t>LCID        </a:t>
            </a:r>
            <a:r>
              <a:rPr lang="en-US" sz="2000" dirty="0" smtClean="0">
                <a:solidFill>
                  <a:srgbClr val="F5F5F5"/>
                </a:solidFill>
                <a:latin typeface="Lucida Console" panose="020B0609040504020204" pitchFamily="49" charset="0"/>
              </a:rPr>
              <a:t>Name   </a:t>
            </a:r>
            <a:r>
              <a:rPr lang="en-US" sz="2000" dirty="0" err="1" smtClean="0">
                <a:solidFill>
                  <a:srgbClr val="F5F5F5"/>
                </a:solidFill>
                <a:latin typeface="Lucida Console" panose="020B0609040504020204" pitchFamily="49" charset="0"/>
              </a:rPr>
              <a:t>DisplayName</a:t>
            </a:r>
            <a:r>
              <a:rPr lang="en-US" sz="2000" dirty="0" smtClean="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PSComputerName</a:t>
            </a:r>
            <a:endParaRPr lang="en-US" sz="2000" dirty="0">
              <a:solidFill>
                <a:srgbClr val="F5F5F5"/>
              </a:solidFill>
              <a:latin typeface="Lucida Console" panose="020B0609040504020204" pitchFamily="49" charset="0"/>
            </a:endParaRPr>
          </a:p>
          <a:p>
            <a:r>
              <a:rPr lang="en-US" sz="2000" dirty="0">
                <a:solidFill>
                  <a:srgbClr val="F5F5F5"/>
                </a:solidFill>
                <a:latin typeface="Lucida Console" panose="020B0609040504020204" pitchFamily="49" charset="0"/>
              </a:rPr>
              <a:t>----        </a:t>
            </a:r>
            <a:r>
              <a:rPr lang="en-US" sz="2000" dirty="0" smtClean="0">
                <a:solidFill>
                  <a:srgbClr val="F5F5F5"/>
                </a:solidFill>
                <a:latin typeface="Lucida Console" panose="020B0609040504020204" pitchFamily="49" charset="0"/>
              </a:rPr>
              <a:t>----   -----------               </a:t>
            </a:r>
            <a:r>
              <a:rPr lang="en-US" sz="2000" dirty="0">
                <a:solidFill>
                  <a:srgbClr val="F5F5F5"/>
                </a:solidFill>
                <a:latin typeface="Lucida Console" panose="020B0609040504020204" pitchFamily="49" charset="0"/>
              </a:rPr>
              <a:t>--------------</a:t>
            </a:r>
          </a:p>
          <a:p>
            <a:r>
              <a:rPr lang="en-US" sz="2000" dirty="0">
                <a:solidFill>
                  <a:srgbClr val="F5F5F5"/>
                </a:solidFill>
                <a:latin typeface="Lucida Console" panose="020B0609040504020204" pitchFamily="49" charset="0"/>
              </a:rPr>
              <a:t>1033        </a:t>
            </a:r>
            <a:r>
              <a:rPr lang="en-US" sz="2000" dirty="0" smtClean="0">
                <a:solidFill>
                  <a:srgbClr val="F5F5F5"/>
                </a:solidFill>
                <a:latin typeface="Lucida Console" panose="020B0609040504020204" pitchFamily="49" charset="0"/>
              </a:rPr>
              <a:t>en-US  English </a:t>
            </a:r>
            <a:r>
              <a:rPr lang="en-US" sz="2000" dirty="0">
                <a:solidFill>
                  <a:srgbClr val="F5F5F5"/>
                </a:solidFill>
                <a:latin typeface="Lucida Console" panose="020B0609040504020204" pitchFamily="49" charset="0"/>
              </a:rPr>
              <a:t>(United States)   2012R2-MS</a:t>
            </a:r>
          </a:p>
          <a:p>
            <a:r>
              <a:rPr lang="en-US" sz="2000" dirty="0">
                <a:solidFill>
                  <a:srgbClr val="F5F5F5"/>
                </a:solidFill>
                <a:latin typeface="Lucida Console" panose="020B0609040504020204" pitchFamily="49" charset="0"/>
              </a:rPr>
              <a:t>1033        </a:t>
            </a:r>
            <a:r>
              <a:rPr lang="en-US" sz="2000" dirty="0" smtClean="0">
                <a:solidFill>
                  <a:srgbClr val="F5F5F5"/>
                </a:solidFill>
                <a:latin typeface="Lucida Console" panose="020B0609040504020204" pitchFamily="49" charset="0"/>
              </a:rPr>
              <a:t>en-US  English </a:t>
            </a:r>
            <a:r>
              <a:rPr lang="en-US" sz="2000" dirty="0">
                <a:solidFill>
                  <a:srgbClr val="F5F5F5"/>
                </a:solidFill>
                <a:latin typeface="Lucida Console" panose="020B0609040504020204" pitchFamily="49" charset="0"/>
              </a:rPr>
              <a:t>(United States)   2012R2-DC</a:t>
            </a:r>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307156422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135560" cy="2286000"/>
          </a:xfrm>
        </p:spPr>
        <p:txBody>
          <a:bodyPr/>
          <a:lstStyle/>
          <a:p>
            <a:r>
              <a:rPr lang="en-AU" sz="2400" dirty="0" smtClean="0"/>
              <a:t>Example:</a:t>
            </a:r>
          </a:p>
          <a:p>
            <a:r>
              <a:rPr lang="en-AU" sz="2400" dirty="0" smtClean="0"/>
              <a:t>Use alternate credential</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168</a:t>
            </a:fld>
            <a:endParaRPr lang="en-US"/>
          </a:p>
        </p:txBody>
      </p:sp>
      <p:sp>
        <p:nvSpPr>
          <p:cNvPr id="2" name="Rectangle 1"/>
          <p:cNvSpPr/>
          <p:nvPr/>
        </p:nvSpPr>
        <p:spPr>
          <a:xfrm>
            <a:off x="2351584" y="1154484"/>
            <a:ext cx="9505056" cy="2246769"/>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Invoke-Command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-ComputerName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2012R2-DC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–Credential</a:t>
            </a:r>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&gt;&gt; </a:t>
            </a:r>
            <a:r>
              <a:rPr lang="en-AU" sz="2000" dirty="0" err="1" smtClean="0">
                <a:solidFill>
                  <a:srgbClr val="EE82EE"/>
                </a:solidFill>
                <a:latin typeface="Lucida Console" panose="020B0609040504020204" pitchFamily="49" charset="0"/>
              </a:rPr>
              <a:t>contoso</a:t>
            </a:r>
            <a:r>
              <a:rPr lang="en-AU" sz="2000" dirty="0" smtClean="0">
                <a:solidFill>
                  <a:srgbClr val="EE82EE"/>
                </a:solidFill>
                <a:latin typeface="Lucida Console" panose="020B0609040504020204" pitchFamily="49" charset="0"/>
              </a:rPr>
              <a:t>\administrator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ScriptBlock</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Get-Culture</a:t>
            </a:r>
            <a:r>
              <a:rPr lang="en-AU" sz="2000" dirty="0" smtClean="0">
                <a:solidFill>
                  <a:srgbClr val="F5F5F5"/>
                </a:solidFill>
                <a:latin typeface="Lucida Console" panose="020B0609040504020204" pitchFamily="49" charset="0"/>
              </a:rPr>
              <a:t>}</a:t>
            </a:r>
          </a:p>
          <a:p>
            <a:r>
              <a:rPr lang="en-AU" sz="2000" dirty="0" smtClean="0"/>
              <a:t> </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LCID     Name   </a:t>
            </a:r>
            <a:r>
              <a:rPr lang="en-AU" sz="2000" dirty="0" err="1" smtClean="0">
                <a:solidFill>
                  <a:srgbClr val="F5F5F5"/>
                </a:solidFill>
                <a:latin typeface="Lucida Console" panose="020B0609040504020204" pitchFamily="49" charset="0"/>
              </a:rPr>
              <a:t>DisplayName</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PSComputerName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3081     en-AU  English (Australia)  2012R2-DC</a:t>
            </a:r>
          </a:p>
          <a:p>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40134386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703512" cy="2392016"/>
          </a:xfrm>
        </p:spPr>
        <p:txBody>
          <a:bodyPr/>
          <a:lstStyle/>
          <a:p>
            <a:r>
              <a:rPr lang="en-AU" sz="2400" dirty="0"/>
              <a:t>Example:</a:t>
            </a:r>
          </a:p>
          <a:p>
            <a:r>
              <a:rPr lang="en-AU" sz="2400" dirty="0" smtClean="0"/>
              <a:t>Persistent Session </a:t>
            </a:r>
            <a:endParaRPr lang="en-AU" sz="2400" dirty="0"/>
          </a:p>
          <a:p>
            <a:r>
              <a:rPr lang="en-AU" sz="2400" dirty="0" smtClean="0"/>
              <a:t>(repeat use)</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169</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448425796"/>
              </p:ext>
            </p:extLst>
          </p:nvPr>
        </p:nvGraphicFramePr>
        <p:xfrm>
          <a:off x="1847528" y="3798300"/>
          <a:ext cx="10225136" cy="2072640"/>
        </p:xfrm>
        <a:graphic>
          <a:graphicData uri="http://schemas.openxmlformats.org/drawingml/2006/table">
            <a:tbl>
              <a:tblPr firstRow="1" bandRow="1"/>
              <a:tblGrid>
                <a:gridCol w="10225136">
                  <a:extLst>
                    <a:ext uri="{9D8B030D-6E8A-4147-A177-3AD203B41FA5}">
                      <a16:colId xmlns:a16="http://schemas.microsoft.com/office/drawing/2014/main" val="188104681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Step 2: Use the session</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392366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Invoke-Command</a:t>
                      </a:r>
                      <a:r>
                        <a:rPr lang="en-AU" sz="2000" dirty="0" smtClean="0">
                          <a:solidFill>
                            <a:srgbClr val="F5F5F5"/>
                          </a:solidFill>
                          <a:latin typeface="Lucida Console" panose="020B0609040504020204" pitchFamily="49" charset="0"/>
                        </a:rPr>
                        <a:t> –Session </a:t>
                      </a:r>
                      <a:r>
                        <a:rPr lang="en-AU" sz="2000" dirty="0" smtClean="0">
                          <a:solidFill>
                            <a:srgbClr val="FF0000"/>
                          </a:solidFill>
                          <a:latin typeface="Lucida Console" panose="020B0609040504020204" pitchFamily="49" charset="0"/>
                        </a:rPr>
                        <a:t>$</a:t>
                      </a:r>
                      <a:r>
                        <a:rPr lang="en-AU" sz="2000" dirty="0" err="1" smtClean="0">
                          <a:solidFill>
                            <a:srgbClr val="FF0000"/>
                          </a:solidFill>
                          <a:latin typeface="Lucida Console" panose="020B0609040504020204" pitchFamily="49" charset="0"/>
                        </a:rPr>
                        <a:t>ps</a:t>
                      </a:r>
                      <a:r>
                        <a:rPr lang="en-AU" sz="2000" dirty="0" smtClean="0">
                          <a:solidFill>
                            <a:srgbClr val="FF0000"/>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ScriptBlock</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Get-Culture</a:t>
                      </a:r>
                      <a:r>
                        <a:rPr lang="en-AU" sz="2000" dirty="0" smtClean="0">
                          <a:solidFill>
                            <a:srgbClr val="F5F5F5"/>
                          </a:solidFill>
                          <a:latin typeface="Lucida Console" panose="020B0609040504020204" pitchFamily="49" charset="0"/>
                        </a:rPr>
                        <a:t>}</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LCID     Name   </a:t>
                      </a:r>
                      <a:r>
                        <a:rPr lang="en-AU" sz="2000" dirty="0" err="1" smtClean="0">
                          <a:solidFill>
                            <a:srgbClr val="F5F5F5"/>
                          </a:solidFill>
                          <a:latin typeface="Lucida Console" panose="020B0609040504020204" pitchFamily="49" charset="0"/>
                        </a:rPr>
                        <a:t>DisplayName</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PSComputerName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3081     en-AU  English (Australia)  2012R2-DC</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74772225"/>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82691902"/>
              </p:ext>
            </p:extLst>
          </p:nvPr>
        </p:nvGraphicFramePr>
        <p:xfrm>
          <a:off x="1847528" y="1157576"/>
          <a:ext cx="10225136" cy="2072640"/>
        </p:xfrm>
        <a:graphic>
          <a:graphicData uri="http://schemas.openxmlformats.org/drawingml/2006/table">
            <a:tbl>
              <a:tblPr firstRow="1" bandRow="1"/>
              <a:tblGrid>
                <a:gridCol w="10225136">
                  <a:extLst>
                    <a:ext uri="{9D8B030D-6E8A-4147-A177-3AD203B41FA5}">
                      <a16:colId xmlns:a16="http://schemas.microsoft.com/office/drawing/2014/main" val="42417244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Step 1: Create a persistent session</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4299651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New-</a:t>
                      </a:r>
                      <a:r>
                        <a:rPr lang="en-AU" sz="2000" dirty="0" err="1" smtClean="0">
                          <a:solidFill>
                            <a:srgbClr val="E0FFFF"/>
                          </a:solidFill>
                          <a:latin typeface="Lucida Console" panose="020B0609040504020204" pitchFamily="49" charset="0"/>
                        </a:rPr>
                        <a:t>PSSession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-ComputerName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2012R2-DC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OutVariable</a:t>
                      </a:r>
                      <a:r>
                        <a:rPr lang="en-AU" sz="2000" baseline="0" dirty="0" smtClean="0">
                          <a:solidFill>
                            <a:srgbClr val="FFE4B5"/>
                          </a:solidFill>
                          <a:latin typeface="Lucida Console" panose="020B0609040504020204" pitchFamily="49" charset="0"/>
                        </a:rPr>
                        <a:t> </a:t>
                      </a:r>
                      <a:r>
                        <a:rPr lang="en-AU" sz="2000" baseline="0" dirty="0" err="1" smtClean="0">
                          <a:solidFill>
                            <a:srgbClr val="FF0000"/>
                          </a:solidFill>
                          <a:latin typeface="Lucida Console" panose="020B0609040504020204" pitchFamily="49" charset="0"/>
                        </a:rPr>
                        <a:t>ps</a:t>
                      </a:r>
                      <a:endParaRPr lang="en-AU" sz="2000" dirty="0" smtClean="0">
                        <a:solidFill>
                          <a:srgbClr val="EE82EE"/>
                        </a:solidFill>
                        <a:latin typeface="Lucida Console" panose="020B0609040504020204" pitchFamily="49" charset="0"/>
                      </a:endParaRPr>
                    </a:p>
                    <a:p>
                      <a:endParaRPr lang="en-AU" sz="2000" dirty="0" smtClean="0">
                        <a:solidFill>
                          <a:srgbClr val="EE82EE"/>
                        </a:solidFill>
                        <a:latin typeface="Lucida Console" panose="020B0609040504020204" pitchFamily="49" charset="0"/>
                      </a:endParaRPr>
                    </a:p>
                    <a:p>
                      <a:r>
                        <a:rPr lang="en-AU" sz="2000" dirty="0" smtClean="0">
                          <a:solidFill>
                            <a:srgbClr val="F5F5F5"/>
                          </a:solidFill>
                          <a:latin typeface="Lucida Console" panose="020B0609040504020204" pitchFamily="49" charset="0"/>
                          <a:ea typeface=""/>
                          <a:cs typeface=""/>
                        </a:rPr>
                        <a:t>Id Name     </a:t>
                      </a:r>
                      <a:r>
                        <a:rPr lang="en-AU" sz="2000" dirty="0" err="1" smtClean="0">
                          <a:solidFill>
                            <a:srgbClr val="F5F5F5"/>
                          </a:solidFill>
                          <a:latin typeface="Lucida Console" panose="020B0609040504020204" pitchFamily="49" charset="0"/>
                          <a:ea typeface=""/>
                          <a:cs typeface=""/>
                        </a:rPr>
                        <a:t>ComputerName</a:t>
                      </a:r>
                      <a:r>
                        <a:rPr lang="en-AU" sz="2000" dirty="0" smtClean="0">
                          <a:solidFill>
                            <a:srgbClr val="F5F5F5"/>
                          </a:solidFill>
                          <a:latin typeface="Lucida Console" panose="020B0609040504020204" pitchFamily="49" charset="0"/>
                          <a:ea typeface=""/>
                          <a:cs typeface=""/>
                        </a:rPr>
                        <a:t> State  </a:t>
                      </a:r>
                      <a:r>
                        <a:rPr lang="en-AU" sz="2000" dirty="0" err="1" smtClean="0">
                          <a:solidFill>
                            <a:srgbClr val="F5F5F5"/>
                          </a:solidFill>
                          <a:latin typeface="Lucida Console" panose="020B0609040504020204" pitchFamily="49" charset="0"/>
                          <a:ea typeface=""/>
                          <a:cs typeface=""/>
                        </a:rPr>
                        <a:t>ConfigurationName</a:t>
                      </a:r>
                      <a:r>
                        <a:rPr lang="en-AU" sz="2000" dirty="0" smtClean="0">
                          <a:solidFill>
                            <a:srgbClr val="F5F5F5"/>
                          </a:solidFill>
                          <a:latin typeface="Lucida Console" panose="020B0609040504020204" pitchFamily="49" charset="0"/>
                          <a:ea typeface=""/>
                          <a:cs typeface=""/>
                        </a:rPr>
                        <a:t>    Availability</a:t>
                      </a:r>
                    </a:p>
                    <a:p>
                      <a:r>
                        <a:rPr lang="en-AU" sz="2000" dirty="0" smtClean="0">
                          <a:solidFill>
                            <a:srgbClr val="F5F5F5"/>
                          </a:solidFill>
                          <a:latin typeface="Lucida Console" panose="020B0609040504020204" pitchFamily="49" charset="0"/>
                          <a:ea typeface=""/>
                          <a:cs typeface=""/>
                        </a:rPr>
                        <a:t>-- ----     ------------ -----  -----------------    ------------</a:t>
                      </a:r>
                    </a:p>
                    <a:p>
                      <a:r>
                        <a:rPr lang="en-AU" sz="2000" dirty="0" smtClean="0">
                          <a:solidFill>
                            <a:srgbClr val="F5F5F5"/>
                          </a:solidFill>
                          <a:latin typeface="Lucida Console" panose="020B0609040504020204" pitchFamily="49" charset="0"/>
                          <a:ea typeface=""/>
                          <a:cs typeface=""/>
                        </a:rPr>
                        <a:t>1  Session1 2012R2-DC    Opened </a:t>
                      </a:r>
                      <a:r>
                        <a:rPr lang="en-AU" sz="2000" dirty="0" err="1" smtClean="0">
                          <a:solidFill>
                            <a:srgbClr val="F5F5F5"/>
                          </a:solidFill>
                          <a:latin typeface="Lucida Console" panose="020B0609040504020204" pitchFamily="49" charset="0"/>
                          <a:ea typeface=""/>
                          <a:cs typeface=""/>
                        </a:rPr>
                        <a:t>Microsoft.PowerShell</a:t>
                      </a:r>
                      <a:r>
                        <a:rPr lang="en-AU" sz="2000" dirty="0" smtClean="0">
                          <a:solidFill>
                            <a:srgbClr val="F5F5F5"/>
                          </a:solidFill>
                          <a:latin typeface="Lucida Console" panose="020B0609040504020204" pitchFamily="49" charset="0"/>
                          <a:ea typeface=""/>
                          <a:cs typeface=""/>
                        </a:rPr>
                        <a:t> Available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558389536"/>
                  </a:ext>
                </a:extLst>
              </a:tr>
            </a:tbl>
          </a:graphicData>
        </a:graphic>
      </p:graphicFrame>
    </p:spTree>
    <p:extLst>
      <p:ext uri="{BB962C8B-B14F-4D97-AF65-F5344CB8AC3E}">
        <p14:creationId xmlns:p14="http://schemas.microsoft.com/office/powerpoint/2010/main" val="4679863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Installing PowerShell versions</a:t>
            </a:r>
            <a:endParaRPr lang="en-US" dirty="0"/>
          </a:p>
        </p:txBody>
      </p:sp>
      <p:sp>
        <p:nvSpPr>
          <p:cNvPr id="3" name="Slide Number Placeholder 2"/>
          <p:cNvSpPr>
            <a:spLocks noGrp="1"/>
          </p:cNvSpPr>
          <p:nvPr>
            <p:ph type="sldNum" sz="quarter" idx="11"/>
          </p:nvPr>
        </p:nvSpPr>
        <p:spPr/>
        <p:txBody>
          <a:bodyPr/>
          <a:lstStyle/>
          <a:p>
            <a:fld id="{06B49506-7B3C-4DD0-A5EE-1340938AEE06}" type="slidenum">
              <a:rPr lang="es-ES" smtClean="0">
                <a:solidFill>
                  <a:schemeClr val="bg1"/>
                </a:solidFill>
              </a:rPr>
              <a:t>17</a:t>
            </a:fld>
            <a:endParaRPr lang="es-ES">
              <a:solidFill>
                <a:schemeClr val="bg1"/>
              </a:solidFill>
            </a:endParaRPr>
          </a:p>
        </p:txBody>
      </p:sp>
      <p:sp>
        <p:nvSpPr>
          <p:cNvPr id="25" name="TextBox 24"/>
          <p:cNvSpPr txBox="1"/>
          <p:nvPr/>
        </p:nvSpPr>
        <p:spPr>
          <a:xfrm>
            <a:off x="1636725" y="5809179"/>
            <a:ext cx="9088992" cy="584775"/>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a:buSzPct val="110000"/>
            </a:pPr>
            <a:r>
              <a:rPr lang="en-US" sz="1600" b="1" dirty="0">
                <a:solidFill>
                  <a:schemeClr val="bg1"/>
                </a:solidFill>
                <a:latin typeface="Segoe UI Light" panose="020B0502040204020203" pitchFamily="34" charset="0"/>
                <a:cs typeface="Segoe UI Light" panose="020B0502040204020203" pitchFamily="34" charset="0"/>
              </a:rPr>
              <a:t>WMF</a:t>
            </a:r>
            <a:r>
              <a:rPr lang="en-US" sz="1600" dirty="0">
                <a:solidFill>
                  <a:schemeClr val="bg1"/>
                </a:solidFill>
                <a:latin typeface="Segoe UI Light" panose="020B0502040204020203" pitchFamily="34" charset="0"/>
                <a:cs typeface="Segoe UI Light" panose="020B0502040204020203" pitchFamily="34" charset="0"/>
              </a:rPr>
              <a:t>: Windows Management Framework</a:t>
            </a:r>
          </a:p>
          <a:p>
            <a:pPr>
              <a:buSzPct val="110000"/>
            </a:pPr>
            <a:r>
              <a:rPr lang="en-US" sz="1600" i="1" dirty="0">
                <a:solidFill>
                  <a:schemeClr val="bg1"/>
                </a:solidFill>
                <a:latin typeface="Segoe UI Light" panose="020B0502040204020203" pitchFamily="34" charset="0"/>
                <a:cs typeface="Segoe UI Light" panose="020B0502040204020203" pitchFamily="34" charset="0"/>
              </a:rPr>
              <a:t>Grouping of several management related tools such as PowerShell, BITS, and the WinRM service</a:t>
            </a:r>
          </a:p>
        </p:txBody>
      </p:sp>
      <p:grpSp>
        <p:nvGrpSpPr>
          <p:cNvPr id="7" name="Group 6"/>
          <p:cNvGrpSpPr/>
          <p:nvPr/>
        </p:nvGrpSpPr>
        <p:grpSpPr>
          <a:xfrm>
            <a:off x="1651862" y="1189038"/>
            <a:ext cx="9088992" cy="4550624"/>
            <a:chOff x="1651862" y="1189038"/>
            <a:chExt cx="9088992" cy="4550624"/>
          </a:xfrm>
        </p:grpSpPr>
        <p:graphicFrame>
          <p:nvGraphicFramePr>
            <p:cNvPr id="62" name="Content Placeholder 23"/>
            <p:cNvGraphicFramePr>
              <a:graphicFrameLocks/>
            </p:cNvGraphicFramePr>
            <p:nvPr>
              <p:extLst>
                <p:ext uri="{D42A27DB-BD31-4B8C-83A1-F6EECF244321}">
                  <p14:modId xmlns:p14="http://schemas.microsoft.com/office/powerpoint/2010/main" val="647077523"/>
                </p:ext>
              </p:extLst>
            </p:nvPr>
          </p:nvGraphicFramePr>
          <p:xfrm>
            <a:off x="1651862" y="1189038"/>
            <a:ext cx="9088992" cy="4531360"/>
          </p:xfrm>
          <a:graphic>
            <a:graphicData uri="http://schemas.openxmlformats.org/drawingml/2006/table">
              <a:tbl>
                <a:tblPr firstRow="1" firstCol="1"/>
                <a:tblGrid>
                  <a:gridCol w="853440">
                    <a:extLst>
                      <a:ext uri="{9D8B030D-6E8A-4147-A177-3AD203B41FA5}">
                        <a16:colId xmlns:a16="http://schemas.microsoft.com/office/drawing/2014/main" val="4276125824"/>
                      </a:ext>
                    </a:extLst>
                  </a:gridCol>
                  <a:gridCol w="1137261">
                    <a:extLst>
                      <a:ext uri="{9D8B030D-6E8A-4147-A177-3AD203B41FA5}">
                        <a16:colId xmlns:a16="http://schemas.microsoft.com/office/drawing/2014/main" val="463988793"/>
                      </a:ext>
                    </a:extLst>
                  </a:gridCol>
                  <a:gridCol w="697738">
                    <a:extLst>
                      <a:ext uri="{9D8B030D-6E8A-4147-A177-3AD203B41FA5}">
                        <a16:colId xmlns:a16="http://schemas.microsoft.com/office/drawing/2014/main" val="55635420"/>
                      </a:ext>
                    </a:extLst>
                  </a:gridCol>
                  <a:gridCol w="1348105">
                    <a:extLst>
                      <a:ext uri="{9D8B030D-6E8A-4147-A177-3AD203B41FA5}">
                        <a16:colId xmlns:a16="http://schemas.microsoft.com/office/drawing/2014/main" val="1687488290"/>
                      </a:ext>
                    </a:extLst>
                  </a:gridCol>
                  <a:gridCol w="793513">
                    <a:extLst>
                      <a:ext uri="{9D8B030D-6E8A-4147-A177-3AD203B41FA5}">
                        <a16:colId xmlns:a16="http://schemas.microsoft.com/office/drawing/2014/main" val="1521106091"/>
                      </a:ext>
                    </a:extLst>
                  </a:gridCol>
                  <a:gridCol w="845175">
                    <a:extLst>
                      <a:ext uri="{9D8B030D-6E8A-4147-A177-3AD203B41FA5}">
                        <a16:colId xmlns:a16="http://schemas.microsoft.com/office/drawing/2014/main" val="14712667"/>
                      </a:ext>
                    </a:extLst>
                  </a:gridCol>
                  <a:gridCol w="853440">
                    <a:extLst>
                      <a:ext uri="{9D8B030D-6E8A-4147-A177-3AD203B41FA5}">
                        <a16:colId xmlns:a16="http://schemas.microsoft.com/office/drawing/2014/main" val="2619121163"/>
                      </a:ext>
                    </a:extLst>
                  </a:gridCol>
                  <a:gridCol w="853440">
                    <a:extLst>
                      <a:ext uri="{9D8B030D-6E8A-4147-A177-3AD203B41FA5}">
                        <a16:colId xmlns:a16="http://schemas.microsoft.com/office/drawing/2014/main" val="3207049965"/>
                      </a:ext>
                    </a:extLst>
                  </a:gridCol>
                  <a:gridCol w="853440">
                    <a:extLst>
                      <a:ext uri="{9D8B030D-6E8A-4147-A177-3AD203B41FA5}">
                        <a16:colId xmlns:a16="http://schemas.microsoft.com/office/drawing/2014/main" val="78189835"/>
                      </a:ext>
                    </a:extLst>
                  </a:gridCol>
                  <a:gridCol w="853440">
                    <a:extLst>
                      <a:ext uri="{9D8B030D-6E8A-4147-A177-3AD203B41FA5}">
                        <a16:colId xmlns:a16="http://schemas.microsoft.com/office/drawing/2014/main" val="3614804942"/>
                      </a:ext>
                    </a:extLst>
                  </a:gridCol>
                </a:tblGrid>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algn="l"/>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algn="l"/>
                        <a:r>
                          <a:rPr lang="en-US" sz="1600" b="0" dirty="0" smtClean="0">
                            <a:latin typeface="Segoe UI Light" panose="020B0502040204020203" pitchFamily="34" charset="0"/>
                            <a:cs typeface="Segoe UI Light" panose="020B0502040204020203" pitchFamily="34" charset="0"/>
                          </a:rPr>
                          <a:t>No PowerShell</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Segoe UI Light" panose="020B0502040204020203" pitchFamily="34" charset="0"/>
                            <a:cs typeface="Segoe UI Light" panose="020B0502040204020203" pitchFamily="34" charset="0"/>
                          </a:rPr>
                          <a:t>1.0</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Segoe UI Light" panose="020B0502040204020203" pitchFamily="34" charset="0"/>
                            <a:cs typeface="Segoe UI Light" panose="020B0502040204020203" pitchFamily="34" charset="0"/>
                          </a:rPr>
                          <a:t>1.0 as Update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algn="l"/>
                        <a:r>
                          <a:rPr lang="en-US" sz="1600" b="0" dirty="0" smtClean="0">
                            <a:latin typeface="Segoe UI Light" panose="020B0502040204020203" pitchFamily="34" charset="0"/>
                            <a:cs typeface="Segoe UI Light" panose="020B0502040204020203" pitchFamily="34" charset="0"/>
                          </a:rPr>
                          <a:t>2.0</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atin typeface="Segoe UI Light" panose="020B0502040204020203" pitchFamily="34" charset="0"/>
                            <a:cs typeface="Segoe UI Light" panose="020B0502040204020203" pitchFamily="34" charset="0"/>
                          </a:rPr>
                          <a:t>2.0 as Update (WMF)</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algn="l"/>
                        <a:r>
                          <a:rPr lang="en-US" sz="1600" b="0" dirty="0" smtClean="0">
                            <a:latin typeface="Segoe UI Light" panose="020B0502040204020203" pitchFamily="34" charset="0"/>
                            <a:cs typeface="Segoe UI Light" panose="020B0502040204020203" pitchFamily="34" charset="0"/>
                          </a:rPr>
                          <a:t>3.0</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pPr algn="l"/>
                        <a:r>
                          <a:rPr lang="en-US" sz="1600" b="0" dirty="0" smtClean="0">
                            <a:latin typeface="Segoe UI Light" panose="020B0502040204020203" pitchFamily="34" charset="0"/>
                            <a:cs typeface="Segoe UI Light" panose="020B0502040204020203" pitchFamily="34" charset="0"/>
                          </a:rPr>
                          <a:t>3.0 as Update</a:t>
                        </a:r>
                        <a:r>
                          <a:rPr lang="en-US" sz="1600" b="0" baseline="0" dirty="0" smtClean="0">
                            <a:latin typeface="Segoe UI Light" panose="020B0502040204020203" pitchFamily="34" charset="0"/>
                            <a:cs typeface="Segoe UI Light" panose="020B0502040204020203" pitchFamily="34" charset="0"/>
                          </a:rPr>
                          <a:t> (WMF)</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algn="l"/>
                        <a:r>
                          <a:rPr lang="en-US" sz="1600" b="0" dirty="0" smtClean="0">
                            <a:latin typeface="Segoe UI Light" panose="020B0502040204020203" pitchFamily="34" charset="0"/>
                            <a:cs typeface="Segoe UI Light" panose="020B0502040204020203" pitchFamily="34" charset="0"/>
                          </a:rPr>
                          <a:t>4.0</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l"/>
                        <a:r>
                          <a:rPr lang="en-US" sz="1600" b="0" dirty="0" smtClean="0">
                            <a:latin typeface="Segoe UI Light" panose="020B0502040204020203" pitchFamily="34" charset="0"/>
                            <a:cs typeface="Segoe UI Light" panose="020B0502040204020203" pitchFamily="34" charset="0"/>
                          </a:rPr>
                          <a:t>4.0 as Update (WMF)</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818865949"/>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XP</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552345468"/>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2003</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551319559"/>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Vista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61805419"/>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2008</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924880295"/>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2008R2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877724884"/>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Win7</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12784615"/>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Win8</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tc>
                    <a:txBody>
                      <a:bodyPr/>
                      <a:lstStyle/>
                      <a:p>
                        <a:pPr algn="ctr"/>
                        <a:endParaRPr lang="en-US" sz="1600" dirty="0"/>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5359555"/>
                    </a:ext>
                  </a:extLst>
                </a:tr>
                <a:tr h="370840">
                  <a:tc>
                    <a:txBody>
                      <a:bodyPr/>
                      <a:lstStyle>
                        <a:lvl1pPr>
                          <a:defRPr b="1">
                            <a:solidFill>
                              <a:schemeClr val="lt1"/>
                            </a:solidFill>
                            <a:latin typeface="Segoe UI"/>
                            <a:ea typeface=""/>
                            <a:cs typeface=""/>
                          </a:defRPr>
                        </a:lvl1pPr>
                        <a:lvl2pPr>
                          <a:defRPr b="1">
                            <a:solidFill>
                              <a:schemeClr val="lt1"/>
                            </a:solidFill>
                            <a:latin typeface="Segoe UI"/>
                            <a:ea typeface=""/>
                            <a:cs typeface=""/>
                          </a:defRPr>
                        </a:lvl2pPr>
                        <a:lvl3pPr>
                          <a:defRPr b="1">
                            <a:solidFill>
                              <a:schemeClr val="lt1"/>
                            </a:solidFill>
                            <a:latin typeface="Segoe UI"/>
                            <a:ea typeface=""/>
                            <a:cs typeface=""/>
                          </a:defRPr>
                        </a:lvl3pPr>
                        <a:lvl4pPr>
                          <a:defRPr b="1">
                            <a:solidFill>
                              <a:schemeClr val="lt1"/>
                            </a:solidFill>
                            <a:latin typeface="Segoe UI"/>
                            <a:ea typeface=""/>
                            <a:cs typeface=""/>
                          </a:defRPr>
                        </a:lvl4pPr>
                        <a:lvl5pPr>
                          <a:defRPr b="1">
                            <a:solidFill>
                              <a:schemeClr val="lt1"/>
                            </a:solidFill>
                            <a:latin typeface="Segoe UI"/>
                            <a:ea typeface=""/>
                            <a:cs typeface=""/>
                          </a:defRPr>
                        </a:lvl5pPr>
                        <a:lvl6pPr>
                          <a:defRPr b="1">
                            <a:solidFill>
                              <a:schemeClr val="lt1"/>
                            </a:solidFill>
                            <a:latin typeface="Segoe UI"/>
                            <a:ea typeface=""/>
                            <a:cs typeface=""/>
                          </a:defRPr>
                        </a:lvl6pPr>
                        <a:lvl7pPr>
                          <a:defRPr b="1">
                            <a:solidFill>
                              <a:schemeClr val="lt1"/>
                            </a:solidFill>
                            <a:latin typeface="Segoe UI"/>
                            <a:ea typeface=""/>
                            <a:cs typeface=""/>
                          </a:defRPr>
                        </a:lvl7pPr>
                        <a:lvl8pPr>
                          <a:defRPr b="1">
                            <a:solidFill>
                              <a:schemeClr val="lt1"/>
                            </a:solidFill>
                            <a:latin typeface="Segoe UI"/>
                            <a:ea typeface=""/>
                            <a:cs typeface=""/>
                          </a:defRPr>
                        </a:lvl8pPr>
                        <a:lvl9pPr>
                          <a:defRPr b="1">
                            <a:solidFill>
                              <a:schemeClr val="lt1"/>
                            </a:solidFill>
                            <a:latin typeface="Segoe UI"/>
                            <a:ea typeface=""/>
                            <a:cs typeface=""/>
                          </a:defRPr>
                        </a:lvl9pPr>
                      </a:lstStyle>
                      <a:p>
                        <a:r>
                          <a:rPr lang="en-US" sz="1600" b="0" dirty="0" smtClean="0">
                            <a:latin typeface="Segoe UI Light" panose="020B0502040204020203" pitchFamily="34" charset="0"/>
                            <a:cs typeface="Segoe UI Light" panose="020B0502040204020203" pitchFamily="34" charset="0"/>
                          </a:rPr>
                          <a:t>2012</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lvl1pPr>
                          <a:defRPr>
                            <a:solidFill>
                              <a:schemeClr val="dk1"/>
                            </a:solidFill>
                            <a:latin typeface="Segoe UI"/>
                            <a:ea typeface=""/>
                            <a:cs typeface=""/>
                          </a:defRPr>
                        </a:lvl1pPr>
                        <a:lvl2pPr>
                          <a:defRPr>
                            <a:solidFill>
                              <a:schemeClr val="dk1"/>
                            </a:solidFill>
                            <a:latin typeface="Segoe UI"/>
                            <a:ea typeface=""/>
                            <a:cs typeface=""/>
                          </a:defRPr>
                        </a:lvl2pPr>
                        <a:lvl3pPr>
                          <a:defRPr>
                            <a:solidFill>
                              <a:schemeClr val="dk1"/>
                            </a:solidFill>
                            <a:latin typeface="Segoe UI"/>
                            <a:ea typeface=""/>
                            <a:cs typeface=""/>
                          </a:defRPr>
                        </a:lvl3pPr>
                        <a:lvl4pPr>
                          <a:defRPr>
                            <a:solidFill>
                              <a:schemeClr val="dk1"/>
                            </a:solidFill>
                            <a:latin typeface="Segoe UI"/>
                            <a:ea typeface=""/>
                            <a:cs typeface=""/>
                          </a:defRPr>
                        </a:lvl4pPr>
                        <a:lvl5pPr>
                          <a:defRPr>
                            <a:solidFill>
                              <a:schemeClr val="dk1"/>
                            </a:solidFill>
                            <a:latin typeface="Segoe UI"/>
                            <a:ea typeface=""/>
                            <a:cs typeface=""/>
                          </a:defRPr>
                        </a:lvl5pPr>
                        <a:lvl6pPr>
                          <a:defRPr>
                            <a:solidFill>
                              <a:schemeClr val="dk1"/>
                            </a:solidFill>
                            <a:latin typeface="Segoe UI"/>
                            <a:ea typeface=""/>
                            <a:cs typeface=""/>
                          </a:defRPr>
                        </a:lvl6pPr>
                        <a:lvl7pPr>
                          <a:defRPr>
                            <a:solidFill>
                              <a:schemeClr val="dk1"/>
                            </a:solidFill>
                            <a:latin typeface="Segoe UI"/>
                            <a:ea typeface=""/>
                            <a:cs typeface=""/>
                          </a:defRPr>
                        </a:lvl7pPr>
                        <a:lvl8pPr>
                          <a:defRPr>
                            <a:solidFill>
                              <a:schemeClr val="dk1"/>
                            </a:solidFill>
                            <a:latin typeface="Segoe UI"/>
                            <a:ea typeface=""/>
                            <a:cs typeface=""/>
                          </a:defRPr>
                        </a:lvl8pPr>
                        <a:lvl9pPr>
                          <a:defRPr>
                            <a:solidFill>
                              <a:schemeClr val="dk1"/>
                            </a:solidFill>
                            <a:latin typeface="Segoe UI"/>
                            <a:ea typeface=""/>
                            <a:cs typeface=""/>
                          </a:defRPr>
                        </a:lvl9pPr>
                      </a:lstStyle>
                      <a:p>
                        <a:pPr algn="ctr"/>
                        <a:endParaRPr lang="en-US" sz="1600" dirty="0">
                          <a:solidFill>
                            <a:schemeClr val="tx1"/>
                          </a:solidFill>
                          <a:latin typeface="+mn-lt"/>
                          <a:ea typeface="+mn-ea"/>
                          <a:cs typeface="+mn-cs"/>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mpd="sng">
                        <a:solidFill>
                          <a:sysClr val="window" lastClr="FFFFFF"/>
                        </a:solidFill>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089214552"/>
                    </a:ext>
                  </a:extLst>
                </a:tr>
                <a:tr h="370840">
                  <a:tc>
                    <a:txBody>
                      <a:bodyPr/>
                      <a:lstStyle/>
                      <a:p>
                        <a:r>
                          <a:rPr lang="en-US" sz="1600" b="0" dirty="0" smtClean="0">
                            <a:latin typeface="Segoe UI Light" panose="020B0502040204020203" pitchFamily="34" charset="0"/>
                            <a:cs typeface="Segoe UI Light" panose="020B0502040204020203" pitchFamily="34" charset="0"/>
                          </a:rPr>
                          <a:t>Win8.1</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D0D8E8"/>
                      </a:solidFill>
                    </a:tcPr>
                  </a:tc>
                  <a:extLst>
                    <a:ext uri="{0D108BD9-81ED-4DB2-BD59-A6C34878D82A}">
                      <a16:rowId xmlns:a16="http://schemas.microsoft.com/office/drawing/2014/main" val="4177324255"/>
                    </a:ext>
                  </a:extLst>
                </a:tr>
                <a:tr h="370840">
                  <a:tc>
                    <a:txBody>
                      <a:bodyPr/>
                      <a:lstStyle/>
                      <a:p>
                        <a:r>
                          <a:rPr lang="en-US" sz="1600" b="0" dirty="0" smtClean="0">
                            <a:latin typeface="Segoe UI Light" panose="020B0502040204020203" pitchFamily="34" charset="0"/>
                            <a:cs typeface="Segoe UI Light" panose="020B0502040204020203" pitchFamily="34" charset="0"/>
                          </a:rPr>
                          <a:t>2012R2</a:t>
                        </a:r>
                        <a:endParaRPr lang="en-US" sz="1600" b="0" dirty="0">
                          <a:latin typeface="Segoe UI Light" panose="020B0502040204020203" pitchFamily="34" charset="0"/>
                          <a:cs typeface="Segoe UI Light" panose="020B0502040204020203" pitchFamily="34" charset="0"/>
                        </a:endParaRPr>
                      </a:p>
                    </a:txBody>
                    <a:tcPr>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algn="ctr"/>
                        <a:endParaRPr lang="en-US" sz="160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p>
                        <a:pPr algn="ctr"/>
                        <a:endParaRPr lang="en-US" sz="1600" dirty="0">
                          <a:solidFill>
                            <a:schemeClr val="tx1"/>
                          </a:solidFill>
                          <a:latin typeface="+mn-lt"/>
                          <a:ea typeface="+mn-ea"/>
                          <a:cs typeface="+mn-cs"/>
                        </a:endParaRP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3925504932"/>
                    </a:ext>
                  </a:extLst>
                </a:tr>
              </a:tbl>
            </a:graphicData>
          </a:graphic>
        </p:graphicFrame>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5237" y="1993051"/>
              <a:ext cx="378418" cy="378418"/>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7352" y="1988208"/>
              <a:ext cx="378418" cy="378418"/>
            </a:xfrm>
            <a:prstGeom prst="rect">
              <a:avLst/>
            </a:prstGeom>
          </p:spPr>
        </p:pic>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7820" y="2371469"/>
              <a:ext cx="378418" cy="378418"/>
            </a:xfrm>
            <a:prstGeom prst="rect">
              <a:avLst/>
            </a:prstGeom>
          </p:spPr>
        </p:pic>
        <p:pic>
          <p:nvPicPr>
            <p:cNvPr id="66" name="Picture 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7352" y="2366626"/>
              <a:ext cx="378418" cy="378418"/>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258" y="1988208"/>
              <a:ext cx="378418" cy="378418"/>
            </a:xfrm>
            <a:prstGeom prst="rect">
              <a:avLst/>
            </a:prstGeom>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258" y="2366626"/>
              <a:ext cx="378418" cy="378418"/>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0794" y="3101998"/>
              <a:ext cx="378418" cy="378418"/>
            </a:xfrm>
            <a:prstGeom prst="rect">
              <a:avLst/>
            </a:prstGeom>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5237" y="2714369"/>
              <a:ext cx="378418" cy="378418"/>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258" y="2714369"/>
              <a:ext cx="378418" cy="378418"/>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4769" y="2719210"/>
              <a:ext cx="378418" cy="378418"/>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245" y="3465942"/>
              <a:ext cx="378418" cy="378418"/>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0258" y="3092787"/>
              <a:ext cx="378418" cy="378418"/>
            </a:xfrm>
            <a:prstGeom prst="rect">
              <a:avLst/>
            </a:prstGeom>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245" y="3844360"/>
              <a:ext cx="378418" cy="37841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6790" y="4222778"/>
              <a:ext cx="378418" cy="378418"/>
            </a:xfrm>
            <a:prstGeom prst="rect">
              <a:avLst/>
            </a:prstGeom>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6790" y="4565678"/>
              <a:ext cx="378418" cy="378418"/>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7968" y="3523362"/>
              <a:ext cx="378418" cy="378418"/>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2803" y="3909201"/>
              <a:ext cx="378418" cy="378418"/>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4245" y="3087524"/>
              <a:ext cx="378418" cy="378418"/>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54008" y="5018344"/>
              <a:ext cx="378418" cy="378418"/>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54008" y="5361244"/>
              <a:ext cx="378418" cy="378418"/>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858" y="3514551"/>
              <a:ext cx="378418" cy="378418"/>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858" y="4601196"/>
              <a:ext cx="378418" cy="378418"/>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858" y="3844360"/>
              <a:ext cx="378418" cy="378418"/>
            </a:xfrm>
            <a:prstGeom prst="rect">
              <a:avLst/>
            </a:prstGeom>
          </p:spPr>
        </p:pic>
      </p:grpSp>
    </p:spTree>
    <p:custDataLst>
      <p:tags r:id="rId1"/>
    </p:custDataLst>
    <p:extLst>
      <p:ext uri="{BB962C8B-B14F-4D97-AF65-F5344CB8AC3E}">
        <p14:creationId xmlns:p14="http://schemas.microsoft.com/office/powerpoint/2010/main" val="3443639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703512" cy="2392016"/>
          </a:xfrm>
        </p:spPr>
        <p:txBody>
          <a:bodyPr/>
          <a:lstStyle/>
          <a:p>
            <a:r>
              <a:rPr lang="en-AU" sz="2400" dirty="0"/>
              <a:t>Example:</a:t>
            </a:r>
          </a:p>
          <a:p>
            <a:r>
              <a:rPr lang="en-AU" sz="2400" dirty="0" smtClean="0"/>
              <a:t>Persistent Session </a:t>
            </a:r>
            <a:endParaRPr lang="en-AU" sz="2400" dirty="0"/>
          </a:p>
          <a:p>
            <a:r>
              <a:rPr lang="en-AU" sz="2400" dirty="0" smtClean="0"/>
              <a:t>(repeat use)</a:t>
            </a:r>
          </a:p>
          <a:p>
            <a:r>
              <a:rPr lang="en-AU" sz="2400" dirty="0" smtClean="0"/>
              <a:t>1:many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170</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552521057"/>
              </p:ext>
            </p:extLst>
          </p:nvPr>
        </p:nvGraphicFramePr>
        <p:xfrm>
          <a:off x="1847528" y="4346940"/>
          <a:ext cx="10225136" cy="2225040"/>
        </p:xfrm>
        <a:graphic>
          <a:graphicData uri="http://schemas.openxmlformats.org/drawingml/2006/table">
            <a:tbl>
              <a:tblPr firstRow="1" bandRow="1"/>
              <a:tblGrid>
                <a:gridCol w="10225136">
                  <a:extLst>
                    <a:ext uri="{9D8B030D-6E8A-4147-A177-3AD203B41FA5}">
                      <a16:colId xmlns:a16="http://schemas.microsoft.com/office/drawing/2014/main" val="163098874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Step 2: Use the sessions</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51938704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rgbClr val="F5F5F5"/>
                          </a:solidFill>
                          <a:latin typeface="Lucida Console" panose="020B0609040504020204" pitchFamily="49" charset="0"/>
                        </a:rPr>
                        <a:t>PS C:\&gt; </a:t>
                      </a:r>
                      <a:r>
                        <a:rPr lang="en-US" sz="2000" dirty="0" smtClean="0">
                          <a:solidFill>
                            <a:srgbClr val="E0FFFF"/>
                          </a:solidFill>
                          <a:latin typeface="Lucida Console" panose="020B0609040504020204" pitchFamily="49" charset="0"/>
                        </a:rPr>
                        <a:t>Invoke-Command</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–Session</a:t>
                      </a:r>
                      <a:r>
                        <a:rPr lang="en-US" sz="2000" dirty="0" smtClean="0">
                          <a:solidFill>
                            <a:srgbClr val="F5F5F5"/>
                          </a:solidFill>
                          <a:latin typeface="Lucida Console" panose="020B0609040504020204" pitchFamily="49" charset="0"/>
                        </a:rPr>
                        <a:t> </a:t>
                      </a:r>
                      <a:r>
                        <a:rPr lang="en-US" sz="2000" dirty="0" smtClean="0">
                          <a:solidFill>
                            <a:srgbClr val="FF0000"/>
                          </a:solidFill>
                          <a:latin typeface="Lucida Console" panose="020B0609040504020204" pitchFamily="49" charset="0"/>
                        </a:rPr>
                        <a:t>$</a:t>
                      </a:r>
                      <a:r>
                        <a:rPr lang="en-US" sz="2000" dirty="0" err="1" smtClean="0">
                          <a:solidFill>
                            <a:srgbClr val="FF0000"/>
                          </a:solidFill>
                          <a:latin typeface="Lucida Console" panose="020B0609040504020204" pitchFamily="49" charset="0"/>
                        </a:rPr>
                        <a:t>ps</a:t>
                      </a:r>
                      <a:r>
                        <a:rPr lang="en-US" sz="2000" dirty="0" smtClean="0">
                          <a:solidFill>
                            <a:srgbClr val="FF0000"/>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ScriptBlock</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Get-Culture</a:t>
                      </a:r>
                      <a:r>
                        <a:rPr lang="en-US" sz="2000" dirty="0" smtClean="0">
                          <a:solidFill>
                            <a:srgbClr val="F5F5F5"/>
                          </a:solidFill>
                          <a:latin typeface="Lucida Console" panose="020B0609040504020204" pitchFamily="49" charset="0"/>
                        </a:rPr>
                        <a:t>}</a:t>
                      </a:r>
                    </a:p>
                    <a:p>
                      <a:r>
                        <a:rPr lang="en-US" sz="1800" dirty="0" smtClean="0"/>
                        <a:t> </a:t>
                      </a: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LCID          Name    </a:t>
                      </a:r>
                      <a:r>
                        <a:rPr lang="en-US" sz="1800" dirty="0" err="1" smtClean="0">
                          <a:solidFill>
                            <a:srgbClr val="F5F5F5"/>
                          </a:solidFill>
                          <a:latin typeface="Lucida Console" panose="020B0609040504020204" pitchFamily="49" charset="0"/>
                        </a:rPr>
                        <a:t>DisplayName</a:t>
                      </a:r>
                      <a:r>
                        <a:rPr lang="en-US" sz="1800" dirty="0" smtClean="0">
                          <a:solidFill>
                            <a:srgbClr val="F5F5F5"/>
                          </a:solidFill>
                          <a:latin typeface="Lucida Console" panose="020B0609040504020204" pitchFamily="49" charset="0"/>
                        </a:rPr>
                        <a:t>                </a:t>
                      </a:r>
                      <a:r>
                        <a:rPr lang="en-US" sz="1800" dirty="0" err="1" smtClean="0">
                          <a:solidFill>
                            <a:srgbClr val="F5F5F5"/>
                          </a:solidFill>
                          <a:latin typeface="Lucida Console" panose="020B0609040504020204" pitchFamily="49" charset="0"/>
                        </a:rPr>
                        <a:t>PSComputerName</a:t>
                      </a:r>
                      <a:r>
                        <a:rPr lang="en-US" sz="1800" dirty="0" smtClean="0">
                          <a:solidFill>
                            <a:srgbClr val="F5F5F5"/>
                          </a:solidFill>
                          <a:latin typeface="Lucida Console" panose="020B0609040504020204" pitchFamily="49" charset="0"/>
                        </a:rPr>
                        <a:t>                                    </a:t>
                      </a:r>
                    </a:p>
                    <a:p>
                      <a:r>
                        <a:rPr lang="en-US" sz="1800" dirty="0" smtClean="0">
                          <a:solidFill>
                            <a:srgbClr val="F5F5F5"/>
                          </a:solidFill>
                          <a:latin typeface="Lucida Console" panose="020B0609040504020204" pitchFamily="49" charset="0"/>
                        </a:rPr>
                        <a:t>----          ----    -----------                --------------                                    </a:t>
                      </a:r>
                    </a:p>
                    <a:p>
                      <a:r>
                        <a:rPr lang="en-US" sz="1800" dirty="0" smtClean="0">
                          <a:solidFill>
                            <a:srgbClr val="F5F5F5"/>
                          </a:solidFill>
                          <a:latin typeface="Lucida Console" panose="020B0609040504020204" pitchFamily="49" charset="0"/>
                        </a:rPr>
                        <a:t>1033          en-US   English (United States)    2012R2-DC                                         </a:t>
                      </a:r>
                    </a:p>
                    <a:p>
                      <a:r>
                        <a:rPr lang="en-US" sz="1800" dirty="0" smtClean="0">
                          <a:solidFill>
                            <a:srgbClr val="F5F5F5"/>
                          </a:solidFill>
                          <a:latin typeface="Lucida Console" panose="020B0609040504020204" pitchFamily="49" charset="0"/>
                        </a:rPr>
                        <a:t>1033          en-US   English (United States)    2012R2-MS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79650123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404720257"/>
              </p:ext>
            </p:extLst>
          </p:nvPr>
        </p:nvGraphicFramePr>
        <p:xfrm>
          <a:off x="1847528" y="1157576"/>
          <a:ext cx="10225136" cy="2834640"/>
        </p:xfrm>
        <a:graphic>
          <a:graphicData uri="http://schemas.openxmlformats.org/drawingml/2006/table">
            <a:tbl>
              <a:tblPr firstRow="1" bandRow="1"/>
              <a:tblGrid>
                <a:gridCol w="10225136">
                  <a:extLst>
                    <a:ext uri="{9D8B030D-6E8A-4147-A177-3AD203B41FA5}">
                      <a16:colId xmlns:a16="http://schemas.microsoft.com/office/drawing/2014/main" val="30433852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Step 1: Create persistent sessions</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20261540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rgbClr val="F5F5F5"/>
                          </a:solidFill>
                          <a:latin typeface="Lucida Console" panose="020B0609040504020204" pitchFamily="49" charset="0"/>
                        </a:rPr>
                        <a:t>PS C:\&gt; </a:t>
                      </a:r>
                      <a:r>
                        <a:rPr lang="en-US" sz="2000" dirty="0" smtClean="0">
                          <a:solidFill>
                            <a:srgbClr val="E0FFFF"/>
                          </a:solidFill>
                          <a:latin typeface="Lucida Console" panose="020B0609040504020204" pitchFamily="49" charset="0"/>
                        </a:rPr>
                        <a:t>New-</a:t>
                      </a:r>
                      <a:r>
                        <a:rPr lang="en-US" sz="2000" dirty="0" err="1" smtClean="0">
                          <a:solidFill>
                            <a:srgbClr val="E0FFFF"/>
                          </a:solidFill>
                          <a:latin typeface="Lucida Console" panose="020B0609040504020204" pitchFamily="49" charset="0"/>
                        </a:rPr>
                        <a:t>PSSession</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ComputerName</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2012R2-DC</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2012R2-MS</a:t>
                      </a:r>
                      <a:endParaRPr lang="en-US" sz="2000" dirty="0" smtClean="0">
                        <a:solidFill>
                          <a:srgbClr val="F5F5F5"/>
                        </a:solidFill>
                        <a:latin typeface="Lucida Console" panose="020B0609040504020204" pitchFamily="49" charset="0"/>
                      </a:endParaRPr>
                    </a:p>
                    <a:p>
                      <a:r>
                        <a:rPr lang="en-US" sz="2000" baseline="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OutVariable</a:t>
                      </a:r>
                      <a:r>
                        <a:rPr lang="en-US" sz="2000" dirty="0" smtClean="0">
                          <a:solidFill>
                            <a:srgbClr val="F5F5F5"/>
                          </a:solidFill>
                          <a:latin typeface="Lucida Console" panose="020B0609040504020204" pitchFamily="49" charset="0"/>
                        </a:rPr>
                        <a:t> </a:t>
                      </a:r>
                      <a:r>
                        <a:rPr lang="en-US" sz="2000" dirty="0" err="1" smtClean="0">
                          <a:solidFill>
                            <a:srgbClr val="EE82EE"/>
                          </a:solidFill>
                          <a:latin typeface="Lucida Console" panose="020B0609040504020204" pitchFamily="49" charset="0"/>
                        </a:rPr>
                        <a:t>ps</a:t>
                      </a:r>
                      <a:r>
                        <a:rPr lang="en-US" sz="2000" dirty="0" smtClean="0">
                          <a:solidFill>
                            <a:srgbClr val="EE82EE"/>
                          </a:solidFill>
                          <a:latin typeface="Lucida Console" panose="020B0609040504020204" pitchFamily="49" charset="0"/>
                        </a:rPr>
                        <a:t> </a:t>
                      </a:r>
                    </a:p>
                    <a:p>
                      <a:r>
                        <a:rPr lang="en-US" sz="1800" dirty="0" smtClean="0"/>
                        <a:t> </a:t>
                      </a: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Id  Name      </a:t>
                      </a:r>
                      <a:r>
                        <a:rPr lang="en-US" sz="1800" dirty="0" err="1" smtClean="0">
                          <a:solidFill>
                            <a:srgbClr val="F5F5F5"/>
                          </a:solidFill>
                          <a:latin typeface="Lucida Console" panose="020B0609040504020204" pitchFamily="49" charset="0"/>
                        </a:rPr>
                        <a:t>ComputerName</a:t>
                      </a:r>
                      <a:r>
                        <a:rPr lang="en-US" sz="1800" dirty="0" smtClean="0">
                          <a:solidFill>
                            <a:srgbClr val="F5F5F5"/>
                          </a:solidFill>
                          <a:latin typeface="Lucida Console" panose="020B0609040504020204" pitchFamily="49" charset="0"/>
                        </a:rPr>
                        <a:t>  State   </a:t>
                      </a:r>
                      <a:r>
                        <a:rPr lang="en-US" sz="1800" dirty="0" err="1" smtClean="0">
                          <a:solidFill>
                            <a:srgbClr val="F5F5F5"/>
                          </a:solidFill>
                          <a:latin typeface="Lucida Console" panose="020B0609040504020204" pitchFamily="49" charset="0"/>
                        </a:rPr>
                        <a:t>ConfigurationName</a:t>
                      </a:r>
                      <a:r>
                        <a:rPr lang="en-US" sz="1800" dirty="0" smtClean="0">
                          <a:solidFill>
                            <a:srgbClr val="F5F5F5"/>
                          </a:solidFill>
                          <a:latin typeface="Lucida Console" panose="020B0609040504020204" pitchFamily="49" charset="0"/>
                        </a:rPr>
                        <a:t>     Availability</a:t>
                      </a:r>
                    </a:p>
                    <a:p>
                      <a:r>
                        <a:rPr lang="en-US" sz="1800" dirty="0" smtClean="0">
                          <a:solidFill>
                            <a:srgbClr val="F5F5F5"/>
                          </a:solidFill>
                          <a:latin typeface="Lucida Console" panose="020B0609040504020204" pitchFamily="49" charset="0"/>
                        </a:rPr>
                        <a:t> -- ----      ------------  -----   -----------------     ------------</a:t>
                      </a:r>
                    </a:p>
                    <a:p>
                      <a:r>
                        <a:rPr lang="en-US" sz="1800" dirty="0" smtClean="0">
                          <a:solidFill>
                            <a:srgbClr val="F5F5F5"/>
                          </a:solidFill>
                          <a:latin typeface="Lucida Console" panose="020B0609040504020204" pitchFamily="49" charset="0"/>
                        </a:rPr>
                        <a:t>  1 Session1  2012R2-DC     Opened  </a:t>
                      </a:r>
                      <a:r>
                        <a:rPr lang="en-US" sz="1800" dirty="0" err="1" smtClean="0">
                          <a:solidFill>
                            <a:srgbClr val="F5F5F5"/>
                          </a:solidFill>
                          <a:latin typeface="Lucida Console" panose="020B0609040504020204" pitchFamily="49" charset="0"/>
                        </a:rPr>
                        <a:t>Microsoft.PowerShell</a:t>
                      </a:r>
                      <a:r>
                        <a:rPr lang="en-US" sz="1800" dirty="0" smtClean="0">
                          <a:solidFill>
                            <a:srgbClr val="F5F5F5"/>
                          </a:solidFill>
                          <a:latin typeface="Lucida Console" panose="020B0609040504020204" pitchFamily="49" charset="0"/>
                        </a:rPr>
                        <a:t>     Available</a:t>
                      </a:r>
                    </a:p>
                    <a:p>
                      <a:r>
                        <a:rPr lang="en-US" sz="1800" dirty="0" smtClean="0">
                          <a:solidFill>
                            <a:srgbClr val="F5F5F5"/>
                          </a:solidFill>
                          <a:latin typeface="Lucida Console" panose="020B0609040504020204" pitchFamily="49" charset="0"/>
                        </a:rPr>
                        <a:t>  2 Session2  2012R2-MS     Opened  </a:t>
                      </a:r>
                      <a:r>
                        <a:rPr lang="en-US" sz="1800" dirty="0" err="1" smtClean="0">
                          <a:solidFill>
                            <a:srgbClr val="F5F5F5"/>
                          </a:solidFill>
                          <a:latin typeface="Lucida Console" panose="020B0609040504020204" pitchFamily="49" charset="0"/>
                        </a:rPr>
                        <a:t>Microsoft.PowerShell</a:t>
                      </a:r>
                      <a:r>
                        <a:rPr lang="en-US" sz="1800" dirty="0" smtClean="0">
                          <a:solidFill>
                            <a:srgbClr val="F5F5F5"/>
                          </a:solidFill>
                          <a:latin typeface="Lucida Console" panose="020B0609040504020204" pitchFamily="49" charset="0"/>
                        </a:rPr>
                        <a:t>     Available </a:t>
                      </a:r>
                    </a:p>
                    <a:p>
                      <a:endParaRPr lang="en-AU" sz="200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031625624"/>
                  </a:ext>
                </a:extLst>
              </a:tr>
            </a:tbl>
          </a:graphicData>
        </a:graphic>
      </p:graphicFrame>
    </p:spTree>
    <p:extLst>
      <p:ext uri="{BB962C8B-B14F-4D97-AF65-F5344CB8AC3E}">
        <p14:creationId xmlns:p14="http://schemas.microsoft.com/office/powerpoint/2010/main" val="23458424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4: Commands 2</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171</a:t>
            </a:fld>
            <a:endParaRPr lang="en-US"/>
          </a:p>
        </p:txBody>
      </p:sp>
    </p:spTree>
    <p:extLst>
      <p:ext uri="{BB962C8B-B14F-4D97-AF65-F5344CB8AC3E}">
        <p14:creationId xmlns:p14="http://schemas.microsoft.com/office/powerpoint/2010/main" val="355981976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172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978473072"/>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1824579821"/>
                    </a:ext>
                  </a:extLst>
                </a:gridCol>
                <a:gridCol w="4650105">
                  <a:extLst>
                    <a:ext uri="{9D8B030D-6E8A-4147-A177-3AD203B41FA5}">
                      <a16:colId xmlns:a16="http://schemas.microsoft.com/office/drawing/2014/main" val="2556148844"/>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380872633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300060806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326782266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114678015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135403850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307511445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301788176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435054500"/>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805823771"/>
                  </a:ext>
                </a:extLst>
              </a:tr>
            </a:tbl>
          </a:graphicData>
        </a:graphic>
      </p:graphicFrame>
      <p:sp>
        <p:nvSpPr>
          <p:cNvPr id="3" name="Right Arrow 2"/>
          <p:cNvSpPr/>
          <p:nvPr/>
        </p:nvSpPr>
        <p:spPr>
          <a:xfrm>
            <a:off x="1160443" y="3212976"/>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922964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5</a:t>
            </a:r>
            <a:r>
              <a:rPr lang="en-US" dirty="0" smtClean="0"/>
              <a:t>: Scripts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173</a:t>
            </a:fld>
            <a:endParaRPr lang="en-US"/>
          </a:p>
        </p:txBody>
      </p:sp>
    </p:spTree>
    <p:extLst>
      <p:ext uri="{BB962C8B-B14F-4D97-AF65-F5344CB8AC3E}">
        <p14:creationId xmlns:p14="http://schemas.microsoft.com/office/powerpoint/2010/main" val="161916966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5: Scripts</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174</a:t>
            </a:fld>
            <a:endParaRPr lang="en-US"/>
          </a:p>
        </p:txBody>
      </p:sp>
      <p:sp>
        <p:nvSpPr>
          <p:cNvPr id="3" name="Content Placeholder 2"/>
          <p:cNvSpPr>
            <a:spLocks noGrp="1"/>
          </p:cNvSpPr>
          <p:nvPr>
            <p:ph sz="quarter" idx="13"/>
          </p:nvPr>
        </p:nvSpPr>
        <p:spPr>
          <a:xfrm>
            <a:off x="406400" y="1421295"/>
            <a:ext cx="11176000" cy="4528930"/>
          </a:xfrm>
          <a:solidFill>
            <a:schemeClr val="tx1"/>
          </a:solidFill>
        </p:spPr>
        <p:txBody>
          <a:bodyPr numCol="2">
            <a:noAutofit/>
          </a:bodyPr>
          <a:lstStyle/>
          <a:p>
            <a:pPr rtl="0" fontAlgn="base"/>
            <a:r>
              <a:rPr lang="en-AU" sz="2200" dirty="0" smtClean="0">
                <a:solidFill>
                  <a:schemeClr val="bg1"/>
                </a:solidFill>
                <a:cs typeface="Segoe UI Light" panose="020B0502040204020203" pitchFamily="34" charset="0"/>
              </a:rPr>
              <a:t>Section 1: Introduction to Scripts</a:t>
            </a:r>
          </a:p>
          <a:p>
            <a:pPr marL="644400" lvl="1" indent="-285750" rtl="0" fontAlgn="base">
              <a:buFont typeface="Arial" panose="020B0604020202020204" pitchFamily="34" charset="0"/>
              <a:buChar char="•"/>
            </a:pPr>
            <a:r>
              <a:rPr lang="en-AU" sz="2200" dirty="0" smtClean="0">
                <a:solidFill>
                  <a:schemeClr val="bg1"/>
                </a:solidFill>
              </a:rPr>
              <a:t>What is a Script?</a:t>
            </a:r>
            <a:endParaRPr lang="en-AU" sz="2200" dirty="0">
              <a:solidFill>
                <a:schemeClr val="bg1"/>
              </a:solidFill>
            </a:endParaRPr>
          </a:p>
          <a:p>
            <a:pPr rtl="0" fontAlgn="base"/>
            <a:endParaRPr lang="en-AU" sz="2200" dirty="0" smtClean="0">
              <a:solidFill>
                <a:schemeClr val="bg1"/>
              </a:solidFill>
              <a:cs typeface="Segoe UI Light" panose="020B0502040204020203" pitchFamily="34" charset="0"/>
            </a:endParaRPr>
          </a:p>
          <a:p>
            <a:pPr rtl="0" fontAlgn="base"/>
            <a:r>
              <a:rPr lang="en-AU" sz="2200" dirty="0" smtClean="0">
                <a:solidFill>
                  <a:schemeClr val="bg1"/>
                </a:solidFill>
                <a:cs typeface="Segoe UI Light" panose="020B0502040204020203" pitchFamily="34" charset="0"/>
              </a:rPr>
              <a:t>Section 2: Running Scripts</a:t>
            </a:r>
            <a:endParaRPr lang="en-AU" sz="22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200" dirty="0" smtClean="0">
                <a:solidFill>
                  <a:schemeClr val="bg1"/>
                </a:solidFill>
              </a:rPr>
              <a:t>Execution Policies</a:t>
            </a:r>
          </a:p>
          <a:p>
            <a:pPr marL="644400" lvl="1" indent="-285750" rtl="0" fontAlgn="base">
              <a:buFont typeface="Arial" panose="020B0604020202020204" pitchFamily="34" charset="0"/>
              <a:buChar char="•"/>
            </a:pPr>
            <a:r>
              <a:rPr lang="en-AU" sz="2200" dirty="0" smtClean="0">
                <a:solidFill>
                  <a:schemeClr val="bg1"/>
                </a:solidFill>
              </a:rPr>
              <a:t>Launching </a:t>
            </a:r>
            <a:r>
              <a:rPr lang="en-AU" sz="2200" dirty="0">
                <a:solidFill>
                  <a:schemeClr val="bg1"/>
                </a:solidFill>
              </a:rPr>
              <a:t>a </a:t>
            </a:r>
            <a:r>
              <a:rPr lang="en-AU" sz="2200" dirty="0" smtClean="0">
                <a:solidFill>
                  <a:schemeClr val="bg1"/>
                </a:solidFill>
              </a:rPr>
              <a:t>script</a:t>
            </a:r>
          </a:p>
          <a:p>
            <a:pPr marL="644400" lvl="1" indent="-285750" rtl="0" fontAlgn="base">
              <a:buFont typeface="Arial" panose="020B0604020202020204" pitchFamily="34" charset="0"/>
              <a:buChar char="•"/>
            </a:pPr>
            <a:endParaRPr lang="en-AU" sz="2200" dirty="0" smtClean="0">
              <a:solidFill>
                <a:schemeClr val="bg1"/>
              </a:solidFill>
            </a:endParaRPr>
          </a:p>
          <a:p>
            <a:pPr rtl="0" fontAlgn="base"/>
            <a:r>
              <a:rPr lang="en-AU" sz="2200" dirty="0" smtClean="0">
                <a:solidFill>
                  <a:schemeClr val="bg1"/>
                </a:solidFill>
                <a:cs typeface="Segoe UI Light" panose="020B0502040204020203" pitchFamily="34" charset="0"/>
              </a:rPr>
              <a:t>Section 3: Script Parameters</a:t>
            </a:r>
          </a:p>
          <a:p>
            <a:pPr marL="644400" lvl="1" indent="-285750" rtl="0" fontAlgn="base">
              <a:spcBef>
                <a:spcPts val="300"/>
              </a:spcBef>
              <a:buFont typeface="Arial" panose="020B0604020202020204" pitchFamily="34" charset="0"/>
              <a:buChar char="•"/>
            </a:pPr>
            <a:r>
              <a:rPr lang="en-AU" sz="2200" dirty="0" smtClean="0">
                <a:solidFill>
                  <a:schemeClr val="bg1"/>
                </a:solidFill>
              </a:rPr>
              <a:t>The Param Statement</a:t>
            </a:r>
            <a:endParaRPr lang="en-AU" sz="2200" dirty="0">
              <a:solidFill>
                <a:schemeClr val="bg1"/>
              </a:solidFill>
            </a:endParaRPr>
          </a:p>
          <a:p>
            <a:pPr lvl="1" rtl="0" fontAlgn="base">
              <a:lnSpc>
                <a:spcPct val="100000"/>
              </a:lnSpc>
              <a:spcBef>
                <a:spcPts val="300"/>
              </a:spcBef>
            </a:pPr>
            <a:endParaRPr lang="en-AU" sz="2200" dirty="0"/>
          </a:p>
          <a:p>
            <a:pPr rtl="0" fontAlgn="base"/>
            <a:endParaRPr lang="en-AU" sz="2200" dirty="0" smtClean="0">
              <a:solidFill>
                <a:schemeClr val="bg1"/>
              </a:solidFill>
              <a:cs typeface="Segoe UI Light" panose="020B0502040204020203" pitchFamily="34" charset="0"/>
            </a:endParaRPr>
          </a:p>
          <a:p>
            <a:pPr rtl="0" fontAlgn="base"/>
            <a:endParaRPr lang="en-AU" sz="2200" dirty="0">
              <a:cs typeface="Segoe UI Light" panose="020B0502040204020203" pitchFamily="34" charset="0"/>
            </a:endParaRPr>
          </a:p>
          <a:p>
            <a:pPr rtl="0" fontAlgn="base"/>
            <a:endParaRPr lang="en-AU" sz="2200" dirty="0" smtClean="0">
              <a:solidFill>
                <a:schemeClr val="bg1"/>
              </a:solidFill>
              <a:cs typeface="Segoe UI Light" panose="020B0502040204020203" pitchFamily="34" charset="0"/>
            </a:endParaRPr>
          </a:p>
          <a:p>
            <a:pPr rtl="0" fontAlgn="base"/>
            <a:endParaRPr lang="en-AU" sz="2200" dirty="0">
              <a:cs typeface="Segoe UI Light" panose="020B0502040204020203" pitchFamily="34" charset="0"/>
            </a:endParaRPr>
          </a:p>
          <a:p>
            <a:pPr rtl="0" fontAlgn="base"/>
            <a:endParaRPr lang="en-AU" sz="2200" dirty="0" smtClean="0">
              <a:solidFill>
                <a:schemeClr val="bg1"/>
              </a:solidFill>
              <a:cs typeface="Segoe UI Light" panose="020B0502040204020203" pitchFamily="34" charset="0"/>
            </a:endParaRPr>
          </a:p>
          <a:p>
            <a:pPr rtl="0" fontAlgn="base"/>
            <a:r>
              <a:rPr lang="en-AU" sz="2200" dirty="0" smtClean="0">
                <a:solidFill>
                  <a:schemeClr val="bg1"/>
                </a:solidFill>
                <a:cs typeface="Segoe UI Light" panose="020B0502040204020203" pitchFamily="34" charset="0"/>
              </a:rPr>
              <a:t>Section 4: Script Comments</a:t>
            </a:r>
            <a:endParaRPr lang="en-AU" sz="2200" dirty="0">
              <a:solidFill>
                <a:schemeClr val="bg1"/>
              </a:solidFill>
              <a:cs typeface="Segoe UI Light" panose="020B0502040204020203" pitchFamily="34" charset="0"/>
            </a:endParaRPr>
          </a:p>
          <a:p>
            <a:pPr marL="644400" lvl="1" indent="-285750" rtl="0" fontAlgn="base">
              <a:spcBef>
                <a:spcPts val="300"/>
              </a:spcBef>
              <a:buFont typeface="Arial" panose="020B0604020202020204" pitchFamily="34" charset="0"/>
              <a:buChar char="•"/>
            </a:pPr>
            <a:r>
              <a:rPr lang="en-AU" sz="2200" dirty="0" smtClean="0">
                <a:solidFill>
                  <a:schemeClr val="bg1"/>
                </a:solidFill>
              </a:rPr>
              <a:t>Single-line and Block Comments</a:t>
            </a:r>
          </a:p>
          <a:p>
            <a:pPr marL="644400" lvl="1" indent="-285750" rtl="0" fontAlgn="base">
              <a:spcBef>
                <a:spcPts val="300"/>
              </a:spcBef>
              <a:buFont typeface="Arial" panose="020B0604020202020204" pitchFamily="34" charset="0"/>
              <a:buChar char="•"/>
            </a:pPr>
            <a:r>
              <a:rPr lang="en-AU" sz="2200" dirty="0" smtClean="0">
                <a:solidFill>
                  <a:schemeClr val="bg1"/>
                </a:solidFill>
              </a:rPr>
              <a:t>#Requires Statement</a:t>
            </a:r>
          </a:p>
          <a:p>
            <a:pPr lvl="1" rtl="0" fontAlgn="base">
              <a:lnSpc>
                <a:spcPct val="100000"/>
              </a:lnSpc>
              <a:spcBef>
                <a:spcPts val="300"/>
              </a:spcBef>
            </a:pPr>
            <a:endParaRPr lang="en-AU" sz="2200" dirty="0" smtClean="0">
              <a:solidFill>
                <a:schemeClr val="bg1"/>
              </a:solidFill>
            </a:endParaRPr>
          </a:p>
          <a:p>
            <a:pPr marL="0" lvl="1" rtl="0" fontAlgn="base">
              <a:lnSpc>
                <a:spcPct val="100000"/>
              </a:lnSpc>
              <a:spcBef>
                <a:spcPts val="300"/>
              </a:spcBef>
            </a:pPr>
            <a:r>
              <a:rPr lang="en-AU" sz="2200" dirty="0" smtClean="0">
                <a:solidFill>
                  <a:schemeClr val="bg1"/>
                </a:solidFill>
              </a:rPr>
              <a:t>Section 5: Command Precedence</a:t>
            </a:r>
            <a:endParaRPr lang="en-AU" sz="2200" dirty="0">
              <a:solidFill>
                <a:schemeClr val="bg1"/>
              </a:solidFill>
            </a:endParaRPr>
          </a:p>
          <a:p>
            <a:pPr marL="644400" lvl="1" indent="-285750" rtl="0" fontAlgn="base">
              <a:spcBef>
                <a:spcPts val="300"/>
              </a:spcBef>
              <a:buFont typeface="Arial" panose="020B0604020202020204" pitchFamily="34" charset="0"/>
              <a:buChar char="•"/>
            </a:pPr>
            <a:r>
              <a:rPr lang="en-AU" sz="2200" dirty="0" smtClean="0">
                <a:solidFill>
                  <a:schemeClr val="bg1"/>
                </a:solidFill>
              </a:rPr>
              <a:t>Explore Command Precedence Rules</a:t>
            </a:r>
          </a:p>
          <a:p>
            <a:pPr marL="644400" lvl="1" indent="-285750" rtl="0" fontAlgn="base">
              <a:spcBef>
                <a:spcPts val="300"/>
              </a:spcBef>
              <a:buFont typeface="Arial" panose="020B0604020202020204" pitchFamily="34" charset="0"/>
              <a:buChar char="•"/>
            </a:pPr>
            <a:endParaRPr lang="en-AU" sz="2200" dirty="0" smtClean="0">
              <a:solidFill>
                <a:schemeClr val="bg1"/>
              </a:solidFill>
            </a:endParaRPr>
          </a:p>
          <a:p>
            <a:pPr marL="0" lvl="1" rtl="0" fontAlgn="base">
              <a:lnSpc>
                <a:spcPct val="100000"/>
              </a:lnSpc>
              <a:spcBef>
                <a:spcPts val="300"/>
              </a:spcBef>
            </a:pPr>
            <a:r>
              <a:rPr lang="en-AU" sz="2200" dirty="0">
                <a:solidFill>
                  <a:schemeClr val="bg1"/>
                </a:solidFill>
              </a:rPr>
              <a:t>Section </a:t>
            </a:r>
            <a:r>
              <a:rPr lang="en-AU" sz="2200" dirty="0" smtClean="0">
                <a:solidFill>
                  <a:schemeClr val="bg1"/>
                </a:solidFill>
              </a:rPr>
              <a:t>6: Integrated Scripting Environment</a:t>
            </a:r>
            <a:endParaRPr lang="en-AU" sz="2200" dirty="0">
              <a:solidFill>
                <a:schemeClr val="bg1"/>
              </a:solidFill>
            </a:endParaRPr>
          </a:p>
          <a:p>
            <a:pPr marL="644400" lvl="1" indent="-285750" rtl="0" fontAlgn="base">
              <a:spcBef>
                <a:spcPts val="300"/>
              </a:spcBef>
              <a:buFont typeface="Arial" panose="020B0604020202020204" pitchFamily="34" charset="0"/>
              <a:buChar char="•"/>
            </a:pPr>
            <a:r>
              <a:rPr lang="en-AU" sz="2200" dirty="0" smtClean="0">
                <a:solidFill>
                  <a:schemeClr val="bg1"/>
                </a:solidFill>
              </a:rPr>
              <a:t>ISE</a:t>
            </a:r>
            <a:endParaRPr lang="en-AU" sz="2200" dirty="0">
              <a:solidFill>
                <a:schemeClr val="bg1"/>
              </a:solidFill>
            </a:endParaRPr>
          </a:p>
          <a:p>
            <a:pPr marL="644400" lvl="1" indent="-285750" rtl="0" fontAlgn="base">
              <a:spcBef>
                <a:spcPts val="300"/>
              </a:spcBef>
              <a:buFont typeface="Arial" panose="020B0604020202020204" pitchFamily="34" charset="0"/>
              <a:buChar char="•"/>
            </a:pPr>
            <a:endParaRPr lang="en-AU" sz="2200" dirty="0">
              <a:solidFill>
                <a:schemeClr val="bg1"/>
              </a:solidFill>
            </a:endParaRPr>
          </a:p>
          <a:p>
            <a:pPr marL="644400" lvl="1" indent="-285750" rtl="0" fontAlgn="base">
              <a:spcBef>
                <a:spcPts val="300"/>
              </a:spcBef>
              <a:buFont typeface="Arial" panose="020B0604020202020204" pitchFamily="34" charset="0"/>
              <a:buChar char="•"/>
            </a:pPr>
            <a:endParaRPr lang="en-AU" sz="2200" dirty="0">
              <a:solidFill>
                <a:schemeClr val="bg1"/>
              </a:solidFill>
            </a:endParaRPr>
          </a:p>
          <a:p>
            <a:pPr marL="644400" lvl="1" indent="-285750" rtl="0" fontAlgn="base">
              <a:spcBef>
                <a:spcPts val="300"/>
              </a:spcBef>
              <a:buFont typeface="Arial" panose="020B0604020202020204" pitchFamily="34" charset="0"/>
              <a:buChar char="•"/>
            </a:pPr>
            <a:endParaRPr lang="en-AU" sz="2200" dirty="0">
              <a:solidFill>
                <a:schemeClr val="bg1"/>
              </a:solidFill>
            </a:endParaRPr>
          </a:p>
          <a:p>
            <a:endParaRPr lang="en-AU" sz="2200" dirty="0"/>
          </a:p>
        </p:txBody>
      </p:sp>
    </p:spTree>
    <p:extLst>
      <p:ext uri="{BB962C8B-B14F-4D97-AF65-F5344CB8AC3E}">
        <p14:creationId xmlns:p14="http://schemas.microsoft.com/office/powerpoint/2010/main" val="333413903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5: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a:t>
            </a:r>
            <a:r>
              <a:rPr lang="en-US" sz="2400" dirty="0">
                <a:latin typeface="Segoe UI Light" panose="020B0502040204020203" pitchFamily="34" charset="0"/>
              </a:rPr>
              <a:t>: </a:t>
            </a:r>
            <a:r>
              <a:rPr lang="en-US" sz="2400" dirty="0" smtClean="0">
                <a:latin typeface="Segoe UI Light" panose="020B0502040204020203" pitchFamily="34" charset="0"/>
              </a:rPr>
              <a:t>Introduction to Scripts</a:t>
            </a:r>
            <a:endParaRPr lang="en-US" sz="2400" dirty="0">
              <a:latin typeface="Segoe UI Light" panose="020B0502040204020203" pitchFamily="34" charset="0"/>
            </a:endParaRPr>
          </a:p>
          <a:p>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is a Script?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175</a:t>
            </a:fld>
            <a:endParaRPr lang="en-US"/>
          </a:p>
        </p:txBody>
      </p:sp>
    </p:spTree>
    <p:extLst>
      <p:ext uri="{BB962C8B-B14F-4D97-AF65-F5344CB8AC3E}">
        <p14:creationId xmlns:p14="http://schemas.microsoft.com/office/powerpoint/2010/main" val="3040634275"/>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is a Script?</a:t>
            </a:r>
            <a:endParaRPr lang="en-AU" dirty="0"/>
          </a:p>
        </p:txBody>
      </p:sp>
      <p:sp>
        <p:nvSpPr>
          <p:cNvPr id="10" name="Content Placeholder 9"/>
          <p:cNvSpPr>
            <a:spLocks noGrp="1"/>
          </p:cNvSpPr>
          <p:nvPr>
            <p:ph sz="quarter" idx="13"/>
          </p:nvPr>
        </p:nvSpPr>
        <p:spPr>
          <a:xfrm>
            <a:off x="406400" y="1316426"/>
            <a:ext cx="11176000" cy="4953000"/>
          </a:xfrm>
        </p:spPr>
        <p:txBody>
          <a:bodyPr>
            <a:normAutofit/>
          </a:bodyPr>
          <a:lstStyle/>
          <a:p>
            <a:pPr marL="342900" indent="-342900">
              <a:buFont typeface="Arial" panose="020B0604020202020204" pitchFamily="34" charset="0"/>
              <a:buChar char="•"/>
            </a:pPr>
            <a:r>
              <a:rPr lang="en-AU" dirty="0" smtClean="0"/>
              <a:t>Reusable code</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Text file (.ps1) containing one or more PowerShell </a:t>
            </a:r>
            <a:r>
              <a:rPr lang="en-AU" dirty="0" smtClean="0"/>
              <a:t>commands</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Simple ‘code packaging’ for distribution purposes</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Can also:</a:t>
            </a:r>
          </a:p>
          <a:p>
            <a:pPr marL="800100" lvl="1" indent="-342900">
              <a:buFont typeface="Arial" panose="020B0604020202020204" pitchFamily="34" charset="0"/>
              <a:buChar char="•"/>
            </a:pPr>
            <a:r>
              <a:rPr lang="en-AU" dirty="0" smtClean="0"/>
              <a:t>Be digitally signed for security</a:t>
            </a:r>
          </a:p>
          <a:p>
            <a:pPr marL="800100" lvl="1" indent="-342900">
              <a:buFont typeface="Arial" panose="020B0604020202020204" pitchFamily="34" charset="0"/>
              <a:buChar char="•"/>
            </a:pPr>
            <a:r>
              <a:rPr lang="en-AU" dirty="0" smtClean="0"/>
              <a:t>Take parameter values</a:t>
            </a:r>
          </a:p>
          <a:p>
            <a:pPr marL="800100" lvl="1" indent="-342900">
              <a:buFont typeface="Arial" panose="020B0604020202020204" pitchFamily="34" charset="0"/>
              <a:buChar char="•"/>
            </a:pPr>
            <a:r>
              <a:rPr lang="en-AU" dirty="0" smtClean="0"/>
              <a:t>Return values</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176</a:t>
            </a:fld>
            <a:endParaRPr lang="en-US"/>
          </a:p>
        </p:txBody>
      </p:sp>
    </p:spTree>
    <p:extLst>
      <p:ext uri="{BB962C8B-B14F-4D97-AF65-F5344CB8AC3E}">
        <p14:creationId xmlns:p14="http://schemas.microsoft.com/office/powerpoint/2010/main" val="358010115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1991544"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Simple script</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177</a:t>
            </a:fld>
            <a:endParaRPr lang="en-US"/>
          </a:p>
        </p:txBody>
      </p:sp>
      <p:pic>
        <p:nvPicPr>
          <p:cNvPr id="7" name="Picture 6"/>
          <p:cNvPicPr>
            <a:picLocks noChangeAspect="1"/>
          </p:cNvPicPr>
          <p:nvPr/>
        </p:nvPicPr>
        <p:blipFill>
          <a:blip r:embed="rId3"/>
          <a:stretch>
            <a:fillRect/>
          </a:stretch>
        </p:blipFill>
        <p:spPr>
          <a:xfrm>
            <a:off x="2181097" y="1172404"/>
            <a:ext cx="9820403" cy="4696370"/>
          </a:xfrm>
          <a:prstGeom prst="rect">
            <a:avLst/>
          </a:prstGeom>
        </p:spPr>
      </p:pic>
    </p:spTree>
    <p:extLst>
      <p:ext uri="{BB962C8B-B14F-4D97-AF65-F5344CB8AC3E}">
        <p14:creationId xmlns:p14="http://schemas.microsoft.com/office/powerpoint/2010/main" val="359173774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5</a:t>
            </a:r>
            <a:r>
              <a:rPr lang="en-US" dirty="0" smtClean="0">
                <a:latin typeface="Segoe UI Light" panose="020B0502040204020203" pitchFamily="34" charset="0"/>
              </a:rPr>
              <a:t>: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a:t>
            </a:r>
            <a:r>
              <a:rPr lang="en-US" sz="2400" dirty="0">
                <a:latin typeface="Segoe UI Light" panose="020B0502040204020203" pitchFamily="34" charset="0"/>
              </a:rPr>
              <a:t>: </a:t>
            </a:r>
            <a:r>
              <a:rPr lang="en-US" sz="2400" dirty="0" smtClean="0">
                <a:latin typeface="Segoe UI Light" panose="020B0502040204020203" pitchFamily="34" charset="0"/>
              </a:rPr>
              <a:t>Running Scripts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Execution Policies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178</a:t>
            </a:fld>
            <a:endParaRPr lang="en-US"/>
          </a:p>
        </p:txBody>
      </p:sp>
    </p:spTree>
    <p:extLst>
      <p:ext uri="{BB962C8B-B14F-4D97-AF65-F5344CB8AC3E}">
        <p14:creationId xmlns:p14="http://schemas.microsoft.com/office/powerpoint/2010/main" val="382261966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Execution</a:t>
            </a:r>
            <a:br>
              <a:rPr lang="en-AU" dirty="0" smtClean="0"/>
            </a:br>
            <a:r>
              <a:rPr lang="en-AU" dirty="0" smtClean="0"/>
              <a:t>Policy</a:t>
            </a:r>
            <a:br>
              <a:rPr lang="en-AU" dirty="0" smtClean="0"/>
            </a:br>
            <a:r>
              <a:rPr lang="en-AU" dirty="0" smtClean="0"/>
              <a:t>Levels</a:t>
            </a:r>
            <a:endParaRPr lang="en-AU" dirty="0"/>
          </a:p>
        </p:txBody>
      </p:sp>
      <p:sp>
        <p:nvSpPr>
          <p:cNvPr id="5" name="Slide Number Placeholder 4"/>
          <p:cNvSpPr>
            <a:spLocks noGrp="1"/>
          </p:cNvSpPr>
          <p:nvPr>
            <p:ph type="sldNum" sz="quarter" idx="11"/>
          </p:nvPr>
        </p:nvSpPr>
        <p:spPr>
          <a:effectLst/>
        </p:spPr>
        <p:txBody>
          <a:bodyPr/>
          <a:lstStyle/>
          <a:p>
            <a:fld id="{026CCAEB-CB17-44EB-A892-4553F1D666B6}" type="slidenum">
              <a:rPr lang="en-US" smtClean="0">
                <a:solidFill>
                  <a:schemeClr val="bg1"/>
                </a:solidFill>
              </a:rPr>
              <a:pPr/>
              <a:t>179</a:t>
            </a:fld>
            <a:endParaRPr lang="en-US" dirty="0">
              <a:solidFill>
                <a:schemeClr val="bg1"/>
              </a:solidFill>
            </a:endParaRPr>
          </a:p>
        </p:txBody>
      </p:sp>
      <p:graphicFrame>
        <p:nvGraphicFramePr>
          <p:cNvPr id="3" name="Diagram 2"/>
          <p:cNvGraphicFramePr/>
          <p:nvPr>
            <p:extLst>
              <p:ext uri="{D42A27DB-BD31-4B8C-83A1-F6EECF244321}">
                <p14:modId xmlns:p14="http://schemas.microsoft.com/office/powerpoint/2010/main" val="28072936"/>
              </p:ext>
            </p:extLst>
          </p:nvPr>
        </p:nvGraphicFramePr>
        <p:xfrm>
          <a:off x="2732567" y="533234"/>
          <a:ext cx="769797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5440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8E14EDE-E096-4158-809E-9E604D8ED84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9F36A2C9-EEDE-4A69-AB35-611DF567892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8E1BEB3-D885-44E8-82C6-989DB867C67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9E36DE79-EE6C-4A91-ABF9-4A582035168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8B870745-5CB5-43A1-841C-66CCFC0902B6}"/>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A47F679-C5D8-4851-A647-B280485EF49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D8E314A4-FC13-4847-8CCA-4C758CE84F1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37CFD8B5-E461-4A62-BC8A-CDB7564AF43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System Requirements</a:t>
            </a:r>
            <a:endParaRPr lang="en-US" dirty="0"/>
          </a:p>
        </p:txBody>
      </p:sp>
      <p:graphicFrame>
        <p:nvGraphicFramePr>
          <p:cNvPr id="24" name="Content Placeholder 23"/>
          <p:cNvGraphicFramePr>
            <a:graphicFrameLocks noGrp="1"/>
          </p:cNvGraphicFramePr>
          <p:nvPr>
            <p:ph sz="quarter" idx="13"/>
            <p:extLst>
              <p:ext uri="{D42A27DB-BD31-4B8C-83A1-F6EECF244321}">
                <p14:modId xmlns:p14="http://schemas.microsoft.com/office/powerpoint/2010/main" val="2053078121"/>
              </p:ext>
            </p:extLst>
          </p:nvPr>
        </p:nvGraphicFramePr>
        <p:xfrm>
          <a:off x="-399592" y="1265238"/>
          <a:ext cx="11176000" cy="495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p:cNvSpPr>
            <a:spLocks noGrp="1"/>
          </p:cNvSpPr>
          <p:nvPr>
            <p:ph type="sldNum" sz="quarter" idx="11"/>
          </p:nvPr>
        </p:nvSpPr>
        <p:spPr/>
        <p:txBody>
          <a:bodyPr/>
          <a:lstStyle/>
          <a:p>
            <a:fld id="{06B49506-7B3C-4DD0-A5EE-1340938AEE06}" type="slidenum">
              <a:rPr lang="es-ES" smtClean="0">
                <a:solidFill>
                  <a:schemeClr val="bg1"/>
                </a:solidFill>
              </a:rPr>
              <a:t>18</a:t>
            </a:fld>
            <a:endParaRPr lang="es-ES">
              <a:solidFill>
                <a:schemeClr val="bg1"/>
              </a:solidFill>
            </a:endParaRP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1656" y="2655784"/>
            <a:ext cx="2004814" cy="2004814"/>
          </a:xfrm>
          <a:prstGeom prst="rect">
            <a:avLst/>
          </a:prstGeom>
        </p:spPr>
      </p:pic>
      <p:sp>
        <p:nvSpPr>
          <p:cNvPr id="7" name="TextBox 6"/>
          <p:cNvSpPr txBox="1"/>
          <p:nvPr/>
        </p:nvSpPr>
        <p:spPr>
          <a:xfrm>
            <a:off x="2913909" y="4291266"/>
            <a:ext cx="484428" cy="369332"/>
          </a:xfrm>
          <a:prstGeom prst="rect">
            <a:avLst/>
          </a:prstGeom>
          <a:noFill/>
        </p:spPr>
        <p:txBody>
          <a:bodyPr wrap="none" rtlCol="0">
            <a:spAutoFit/>
          </a:bodyPr>
          <a:lstStyle/>
          <a:p>
            <a:r>
              <a:rPr lang="en-AU" dirty="0" smtClean="0"/>
              <a:t>4.0</a:t>
            </a:r>
            <a:endParaRPr lang="en-AU" dirty="0"/>
          </a:p>
        </p:txBody>
      </p:sp>
    </p:spTree>
    <p:custDataLst>
      <p:tags r:id="rId1"/>
    </p:custDataLst>
    <p:extLst>
      <p:ext uri="{BB962C8B-B14F-4D97-AF65-F5344CB8AC3E}">
        <p14:creationId xmlns:p14="http://schemas.microsoft.com/office/powerpoint/2010/main" val="1078275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Execution</a:t>
            </a:r>
            <a:br>
              <a:rPr lang="en-AU" dirty="0" smtClean="0"/>
            </a:br>
            <a:r>
              <a:rPr lang="en-AU" dirty="0" smtClean="0"/>
              <a:t>Policy</a:t>
            </a:r>
            <a:br>
              <a:rPr lang="en-AU" dirty="0" smtClean="0"/>
            </a:br>
            <a:r>
              <a:rPr lang="en-AU" dirty="0" smtClean="0"/>
              <a:t>Scope</a:t>
            </a:r>
            <a:endParaRPr lang="en-AU" dirty="0"/>
          </a:p>
        </p:txBody>
      </p:sp>
      <p:sp>
        <p:nvSpPr>
          <p:cNvPr id="3" name="Content Placeholder 2"/>
          <p:cNvSpPr>
            <a:spLocks noGrp="1"/>
          </p:cNvSpPr>
          <p:nvPr>
            <p:ph sz="quarter" idx="13"/>
          </p:nvPr>
        </p:nvSpPr>
        <p:spPr>
          <a:xfrm>
            <a:off x="406400" y="2498650"/>
            <a:ext cx="2081619" cy="3597349"/>
          </a:xfrm>
        </p:spPr>
        <p:txBody>
          <a:bodyPr/>
          <a:lstStyle/>
          <a:p>
            <a:r>
              <a:rPr lang="en-US" dirty="0" smtClean="0"/>
              <a:t>Apply Execution Policy Levels at one or more of these 5 scopes</a:t>
            </a:r>
            <a:endParaRPr lang="en-US"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180</a:t>
            </a:fld>
            <a:endParaRPr lang="en-US" dirty="0">
              <a:solidFill>
                <a:prstClr val="white"/>
              </a:solidFill>
            </a:endParaRPr>
          </a:p>
        </p:txBody>
      </p:sp>
      <p:graphicFrame>
        <p:nvGraphicFramePr>
          <p:cNvPr id="28" name="Diagram 27"/>
          <p:cNvGraphicFramePr/>
          <p:nvPr>
            <p:extLst>
              <p:ext uri="{D42A27DB-BD31-4B8C-83A1-F6EECF244321}">
                <p14:modId xmlns:p14="http://schemas.microsoft.com/office/powerpoint/2010/main" val="4112912434"/>
              </p:ext>
            </p:extLst>
          </p:nvPr>
        </p:nvGraphicFramePr>
        <p:xfrm>
          <a:off x="2796362" y="525927"/>
          <a:ext cx="7676708" cy="5853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p:cNvGrpSpPr/>
          <p:nvPr/>
        </p:nvGrpSpPr>
        <p:grpSpPr>
          <a:xfrm>
            <a:off x="10705493" y="691117"/>
            <a:ext cx="1110792" cy="5688418"/>
            <a:chOff x="10705493" y="691117"/>
            <a:chExt cx="1110792" cy="5688418"/>
          </a:xfrm>
        </p:grpSpPr>
        <p:sp>
          <p:nvSpPr>
            <p:cNvPr id="8" name="Isosceles Triangle 7"/>
            <p:cNvSpPr/>
            <p:nvPr/>
          </p:nvSpPr>
          <p:spPr>
            <a:xfrm rot="10800000">
              <a:off x="10818317" y="691117"/>
              <a:ext cx="885145" cy="5688418"/>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0705493" y="2860162"/>
              <a:ext cx="1110792" cy="923330"/>
            </a:xfrm>
            <a:prstGeom prst="rect">
              <a:avLst/>
            </a:prstGeom>
            <a:solidFill>
              <a:schemeClr val="accent2"/>
            </a:solidFill>
          </p:spPr>
          <p:txBody>
            <a:bodyPr wrap="square" rtlCol="0">
              <a:spAutoFit/>
            </a:bodyPr>
            <a:lstStyle/>
            <a:p>
              <a:pPr algn="ctr"/>
              <a:r>
                <a:rPr lang="en-US" dirty="0" smtClean="0"/>
                <a:t>Highest Priority Wins</a:t>
              </a:r>
              <a:endParaRPr lang="en-US" dirty="0"/>
            </a:p>
          </p:txBody>
        </p:sp>
      </p:grpSp>
    </p:spTree>
    <p:extLst>
      <p:ext uri="{BB962C8B-B14F-4D97-AF65-F5344CB8AC3E}">
        <p14:creationId xmlns:p14="http://schemas.microsoft.com/office/powerpoint/2010/main" val="3923514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graphicEl>
                                              <a:dgm id="{98E14EDE-E096-4158-809E-9E604D8ED84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graphicEl>
                                              <a:dgm id="{9F36A2C9-EEDE-4A69-AB35-611DF567892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graphicEl>
                                              <a:dgm id="{77AC44F0-EB4E-4AA7-9250-EB31DA9FAA4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graphicEl>
                                              <a:dgm id="{AEA2F477-F7C2-4544-986B-9D0A7334103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graphicEl>
                                              <a:dgm id="{F8C7FA05-3AB3-4641-9FD8-DD6A31ADF10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graphicEl>
                                              <a:dgm id="{45954178-B8C0-4311-9708-A568D9A9BC1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graphicEl>
                                              <a:dgm id="{139B431D-3F3D-4175-B44B-A536110ECD6B}"/>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graphicEl>
                                              <a:dgm id="{0A03E0FB-6590-4CFF-B46E-DB1D9A5297F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graphicEl>
                                              <a:dgm id="{70EDF559-FC04-42E6-91A3-4C20B15A16A6}"/>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graphicEl>
                                              <a:dgm id="{FDFBB843-F491-4091-BB33-F33B71265CF9}"/>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p:bldSub>
          <a:bldDgm bld="one"/>
        </p:bldSub>
      </p:bldGraphic>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Script Execution</a:t>
            </a:r>
            <a:endParaRPr lang="en-AU" dirty="0"/>
          </a:p>
        </p:txBody>
      </p:sp>
      <p:sp>
        <p:nvSpPr>
          <p:cNvPr id="10" name="Content Placeholder 9"/>
          <p:cNvSpPr>
            <a:spLocks noGrp="1"/>
          </p:cNvSpPr>
          <p:nvPr>
            <p:ph sz="quarter" idx="13"/>
          </p:nvPr>
        </p:nvSpPr>
        <p:spPr>
          <a:xfrm>
            <a:off x="406400" y="1332192"/>
            <a:ext cx="11176000" cy="4953000"/>
          </a:xfrm>
        </p:spPr>
        <p:txBody>
          <a:bodyPr>
            <a:normAutofit/>
          </a:bodyPr>
          <a:lstStyle/>
          <a:p>
            <a:pPr marL="342900" indent="-342900">
              <a:buFont typeface="Arial" panose="020B0604020202020204" pitchFamily="34" charset="0"/>
              <a:buChar char="•"/>
            </a:pPr>
            <a:r>
              <a:rPr lang="en-AU" sz="2800" dirty="0" smtClean="0"/>
              <a:t>Default Execution Policy (restricted) prevents any scripts from running</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Must be changed to run any scripts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Execution Policy is saved in the registry, and therefore only needs to be changed once per computer</a:t>
            </a:r>
            <a:endParaRPr lang="en-AU" sz="2800"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181</a:t>
            </a:fld>
            <a:endParaRPr lang="en-US"/>
          </a:p>
        </p:txBody>
      </p:sp>
    </p:spTree>
    <p:extLst>
      <p:ext uri="{BB962C8B-B14F-4D97-AF65-F5344CB8AC3E}">
        <p14:creationId xmlns:p14="http://schemas.microsoft.com/office/powerpoint/2010/main" val="68945685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2483893" cy="2286000"/>
          </a:xfrm>
        </p:spPr>
        <p:txBody>
          <a:bodyPr/>
          <a:lstStyle/>
          <a:p>
            <a:r>
              <a:rPr lang="en-AU" sz="2800" smtClean="0"/>
              <a:t>Example:</a:t>
            </a:r>
          </a:p>
          <a:p>
            <a:r>
              <a:rPr lang="en-AU" sz="2800" smtClean="0"/>
              <a:t>Determine Execution Policy in effect</a:t>
            </a:r>
            <a:endParaRPr lang="en-AU" sz="2800" dirty="0"/>
          </a:p>
        </p:txBody>
      </p:sp>
      <p:sp>
        <p:nvSpPr>
          <p:cNvPr id="5" name="Slide Number Placeholder 4"/>
          <p:cNvSpPr>
            <a:spLocks noGrp="1"/>
          </p:cNvSpPr>
          <p:nvPr>
            <p:ph type="sldNum" sz="quarter" idx="4294967295"/>
          </p:nvPr>
        </p:nvSpPr>
        <p:spPr>
          <a:xfrm>
            <a:off x="9347200" y="6492875"/>
            <a:ext cx="2844800" cy="365125"/>
          </a:xfrm>
        </p:spPr>
        <p:txBody>
          <a:bodyPr/>
          <a:lstStyle/>
          <a:p>
            <a:fld id="{026CCAEB-CB17-44EB-A892-4553F1D666B6}" type="slidenum">
              <a:rPr lang="en-US" smtClean="0">
                <a:solidFill>
                  <a:schemeClr val="bg1"/>
                </a:solidFill>
              </a:rPr>
              <a:pPr/>
              <a:t>182</a:t>
            </a:fld>
            <a:endParaRPr lang="en-US" dirty="0">
              <a:solidFill>
                <a:schemeClr val="bg1"/>
              </a:solidFill>
            </a:endParaRPr>
          </a:p>
        </p:txBody>
      </p:sp>
      <p:sp>
        <p:nvSpPr>
          <p:cNvPr id="4" name="Rectangle 3"/>
          <p:cNvSpPr/>
          <p:nvPr/>
        </p:nvSpPr>
        <p:spPr>
          <a:xfrm>
            <a:off x="2893512" y="1732002"/>
            <a:ext cx="8805798" cy="1107996"/>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smtClean="0">
                <a:solidFill>
                  <a:srgbClr val="E0FFFF"/>
                </a:solidFill>
                <a:latin typeface="Lucida Console" panose="020B0609040504020204" pitchFamily="49" charset="0"/>
              </a:rPr>
              <a:t>Get-</a:t>
            </a:r>
            <a:r>
              <a:rPr lang="en-AU" sz="2400" dirty="0" err="1" smtClean="0">
                <a:solidFill>
                  <a:srgbClr val="E0FFFF"/>
                </a:solidFill>
                <a:latin typeface="Lucida Console" panose="020B0609040504020204" pitchFamily="49" charset="0"/>
              </a:rPr>
              <a:t>ExecutionPolicy</a:t>
            </a:r>
            <a:endParaRPr lang="en-AU" sz="2400" dirty="0" smtClean="0">
              <a:solidFill>
                <a:srgbClr val="FFE4B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RemoteSigned</a:t>
            </a:r>
            <a:r>
              <a:rPr lang="en-AU" sz="2400" dirty="0" smtClean="0">
                <a:solidFill>
                  <a:srgbClr val="F5F5F5"/>
                </a:solidFill>
                <a:latin typeface="Lucida Console" panose="020B0609040504020204" pitchFamily="49" charset="0"/>
              </a:rPr>
              <a:t> </a:t>
            </a:r>
            <a:r>
              <a:rPr lang="en-AU" dirty="0" smtClean="0">
                <a:solidFill>
                  <a:srgbClr val="FFE4B5"/>
                </a:solidFill>
                <a:latin typeface="Lucida Console" panose="020B0609040504020204" pitchFamily="49" charset="0"/>
              </a:rPr>
              <a:t> </a:t>
            </a:r>
          </a:p>
          <a:p>
            <a:r>
              <a:rPr lang="en-AU" dirty="0" smtClean="0">
                <a:solidFill>
                  <a:srgbClr val="FFE4B5"/>
                </a:solidFill>
                <a:latin typeface="Lucida Console" panose="020B0609040504020204" pitchFamily="49" charset="0"/>
              </a:rPr>
              <a:t> </a:t>
            </a:r>
            <a:endParaRPr lang="en-AU" dirty="0">
              <a:solidFill>
                <a:srgbClr val="FFE4B5"/>
              </a:solidFill>
              <a:latin typeface="Lucida Console" panose="020B0609040504020204" pitchFamily="49" charset="0"/>
            </a:endParaRPr>
          </a:p>
        </p:txBody>
      </p:sp>
    </p:spTree>
    <p:extLst>
      <p:ext uri="{BB962C8B-B14F-4D97-AF65-F5344CB8AC3E}">
        <p14:creationId xmlns:p14="http://schemas.microsoft.com/office/powerpoint/2010/main" val="2917390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2999"/>
            <a:ext cx="1919536" cy="2463427"/>
          </a:xfrm>
        </p:spPr>
        <p:txBody>
          <a:bodyPr/>
          <a:lstStyle/>
          <a:p>
            <a:r>
              <a:rPr lang="en-AU" sz="2400" dirty="0" smtClean="0"/>
              <a:t>Example:</a:t>
            </a:r>
          </a:p>
          <a:p>
            <a:r>
              <a:rPr lang="en-AU" sz="2400" dirty="0" smtClean="0"/>
              <a:t>Determine Why Execution Policy in effect</a:t>
            </a:r>
            <a:endParaRPr lang="en-AU" sz="2400" dirty="0"/>
          </a:p>
        </p:txBody>
      </p:sp>
      <p:sp>
        <p:nvSpPr>
          <p:cNvPr id="5" name="Slide Number Placeholder 4"/>
          <p:cNvSpPr>
            <a:spLocks noGrp="1"/>
          </p:cNvSpPr>
          <p:nvPr>
            <p:ph type="sldNum" sz="quarter" idx="4294967295"/>
          </p:nvPr>
        </p:nvSpPr>
        <p:spPr>
          <a:xfrm>
            <a:off x="9347200" y="6492875"/>
            <a:ext cx="2844800" cy="365125"/>
          </a:xfrm>
        </p:spPr>
        <p:txBody>
          <a:bodyPr/>
          <a:lstStyle/>
          <a:p>
            <a:fld id="{026CCAEB-CB17-44EB-A892-4553F1D666B6}" type="slidenum">
              <a:rPr lang="en-US" smtClean="0">
                <a:solidFill>
                  <a:schemeClr val="bg1"/>
                </a:solidFill>
              </a:rPr>
              <a:pPr/>
              <a:t>183</a:t>
            </a:fld>
            <a:endParaRPr lang="en-US" dirty="0">
              <a:solidFill>
                <a:schemeClr val="bg1"/>
              </a:solidFill>
            </a:endParaRPr>
          </a:p>
        </p:txBody>
      </p:sp>
      <p:sp>
        <p:nvSpPr>
          <p:cNvPr id="4" name="Rectangle 3"/>
          <p:cNvSpPr/>
          <p:nvPr/>
        </p:nvSpPr>
        <p:spPr>
          <a:xfrm>
            <a:off x="3053011" y="1142951"/>
            <a:ext cx="6408713" cy="3693319"/>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a:solidFill>
                  <a:srgbClr val="E0FFFF"/>
                </a:solidFill>
                <a:latin typeface="Lucida Console" panose="020B0609040504020204" pitchFamily="49" charset="0"/>
              </a:rPr>
              <a:t>Get-</a:t>
            </a:r>
            <a:r>
              <a:rPr lang="en-AU" sz="2400" dirty="0" err="1">
                <a:solidFill>
                  <a:srgbClr val="E0FFFF"/>
                </a:solidFill>
                <a:latin typeface="Lucida Console" panose="020B0609040504020204" pitchFamily="49" charset="0"/>
              </a:rPr>
              <a:t>ExecutionPolicy</a:t>
            </a:r>
            <a:r>
              <a:rPr lang="en-AU" sz="2400" dirty="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–List</a:t>
            </a:r>
          </a:p>
          <a:p>
            <a:endParaRPr lang="en-AU" sz="2400" dirty="0">
              <a:solidFill>
                <a:srgbClr val="FFE4B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Scope           ExecutionPolicy</a:t>
            </a:r>
          </a:p>
          <a:p>
            <a:r>
              <a:rPr lang="en-AU" sz="2400" dirty="0" smtClean="0">
                <a:solidFill>
                  <a:srgbClr val="F5F5F5"/>
                </a:solidFill>
                <a:latin typeface="Lucida Console" panose="020B0609040504020204" pitchFamily="49" charset="0"/>
              </a:rPr>
              <a:t>-----           ---------------</a:t>
            </a:r>
            <a:endParaRPr lang="en-AU" sz="2400" dirty="0">
              <a:solidFill>
                <a:srgbClr val="F5F5F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MachinePolicy</a:t>
            </a:r>
            <a:r>
              <a:rPr lang="en-AU" sz="2400" dirty="0" smtClean="0">
                <a:solidFill>
                  <a:srgbClr val="F5F5F5"/>
                </a:solidFill>
                <a:latin typeface="Lucida Console" panose="020B0609040504020204" pitchFamily="49" charset="0"/>
              </a:rPr>
              <a:t>   Undefined</a:t>
            </a:r>
            <a:endParaRPr lang="en-AU" sz="2400" dirty="0">
              <a:solidFill>
                <a:srgbClr val="F5F5F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UserPolicy</a:t>
            </a:r>
            <a:r>
              <a:rPr lang="en-AU" sz="2400" dirty="0" smtClean="0">
                <a:solidFill>
                  <a:srgbClr val="F5F5F5"/>
                </a:solidFill>
                <a:latin typeface="Lucida Console" panose="020B0609040504020204" pitchFamily="49" charset="0"/>
              </a:rPr>
              <a:t>      Undefined</a:t>
            </a:r>
            <a:endParaRPr lang="en-AU" sz="2400" dirty="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Process         Undefined</a:t>
            </a:r>
            <a:endParaRPr lang="en-AU" sz="2400" dirty="0">
              <a:solidFill>
                <a:srgbClr val="F5F5F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CurrentUser</a:t>
            </a:r>
            <a:r>
              <a:rPr lang="en-AU" sz="2400" dirty="0" smtClean="0">
                <a:solidFill>
                  <a:srgbClr val="F5F5F5"/>
                </a:solidFill>
                <a:latin typeface="Lucida Console" panose="020B0609040504020204" pitchFamily="49" charset="0"/>
              </a:rPr>
              <a:t>     Undefined</a:t>
            </a:r>
            <a:endParaRPr lang="en-AU" sz="2400" dirty="0">
              <a:solidFill>
                <a:srgbClr val="F5F5F5"/>
              </a:solidFill>
              <a:latin typeface="Lucida Console" panose="020B0609040504020204" pitchFamily="49" charset="0"/>
            </a:endParaRPr>
          </a:p>
          <a:p>
            <a:r>
              <a:rPr lang="en-AU" sz="2400" dirty="0" err="1" smtClean="0">
                <a:solidFill>
                  <a:srgbClr val="F5F5F5"/>
                </a:solidFill>
                <a:latin typeface="Lucida Console" panose="020B0609040504020204" pitchFamily="49" charset="0"/>
              </a:rPr>
              <a:t>LocalMachine</a:t>
            </a:r>
            <a:r>
              <a:rPr lang="en-AU" sz="2400" dirty="0" smtClean="0">
                <a:solidFill>
                  <a:srgbClr val="F5F5F5"/>
                </a:solidFill>
                <a:latin typeface="Lucida Console" panose="020B0609040504020204" pitchFamily="49" charset="0"/>
              </a:rPr>
              <a:t>    </a:t>
            </a:r>
            <a:r>
              <a:rPr lang="en-AU" sz="2400" dirty="0" err="1" smtClean="0">
                <a:solidFill>
                  <a:srgbClr val="F5F5F5"/>
                </a:solidFill>
                <a:latin typeface="Lucida Console" panose="020B0609040504020204" pitchFamily="49" charset="0"/>
              </a:rPr>
              <a:t>RemoteSigned</a:t>
            </a:r>
            <a:r>
              <a:rPr lang="en-AU" sz="2400" dirty="0" smtClean="0">
                <a:solidFill>
                  <a:srgbClr val="F5F5F5"/>
                </a:solidFill>
                <a:latin typeface="Lucida Console" panose="020B0609040504020204" pitchFamily="49" charset="0"/>
              </a:rPr>
              <a:t> </a:t>
            </a:r>
            <a:r>
              <a:rPr lang="en-AU" dirty="0" smtClean="0">
                <a:solidFill>
                  <a:srgbClr val="FFE4B5"/>
                </a:solidFill>
                <a:latin typeface="Lucida Console" panose="020B0609040504020204" pitchFamily="49" charset="0"/>
              </a:rPr>
              <a:t> </a:t>
            </a:r>
          </a:p>
          <a:p>
            <a:r>
              <a:rPr lang="en-AU" dirty="0" smtClean="0">
                <a:solidFill>
                  <a:srgbClr val="FFE4B5"/>
                </a:solidFill>
                <a:latin typeface="Lucida Console" panose="020B0609040504020204" pitchFamily="49" charset="0"/>
              </a:rPr>
              <a:t> </a:t>
            </a:r>
            <a:endParaRPr lang="en-AU" dirty="0">
              <a:solidFill>
                <a:srgbClr val="FFE4B5"/>
              </a:solidFill>
              <a:latin typeface="Lucida Console" panose="020B0609040504020204" pitchFamily="49" charset="0"/>
            </a:endParaRPr>
          </a:p>
        </p:txBody>
      </p:sp>
      <p:sp>
        <p:nvSpPr>
          <p:cNvPr id="6" name="Rectangle 5"/>
          <p:cNvSpPr/>
          <p:nvPr/>
        </p:nvSpPr>
        <p:spPr>
          <a:xfrm>
            <a:off x="3067909" y="4081841"/>
            <a:ext cx="5328593" cy="42883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2" name="Left Brace 31"/>
          <p:cNvSpPr/>
          <p:nvPr/>
        </p:nvSpPr>
        <p:spPr>
          <a:xfrm rot="10800000">
            <a:off x="9549006" y="2526308"/>
            <a:ext cx="387660" cy="198436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33" name="Rectangle 32"/>
          <p:cNvSpPr/>
          <p:nvPr/>
        </p:nvSpPr>
        <p:spPr>
          <a:xfrm>
            <a:off x="10140668" y="2978431"/>
            <a:ext cx="1692672"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000" dirty="0" smtClean="0">
                <a:latin typeface="Segoe UI Light" panose="020B0502040204020203" pitchFamily="34" charset="0"/>
                <a:cs typeface="Segoe UI Light" panose="020B0502040204020203" pitchFamily="34" charset="0"/>
              </a:rPr>
              <a:t>Top most takes precedence</a:t>
            </a:r>
            <a:endParaRPr lang="en-AU" sz="2000" dirty="0">
              <a:latin typeface="Segoe UI Light" panose="020B0502040204020203" pitchFamily="34" charset="0"/>
              <a:cs typeface="Segoe UI Light" panose="020B0502040204020203" pitchFamily="34" charset="0"/>
            </a:endParaRPr>
          </a:p>
        </p:txBody>
      </p:sp>
      <p:sp>
        <p:nvSpPr>
          <p:cNvPr id="34" name="Rectangular Callout 33"/>
          <p:cNvSpPr/>
          <p:nvPr/>
        </p:nvSpPr>
        <p:spPr>
          <a:xfrm>
            <a:off x="5789316" y="5289132"/>
            <a:ext cx="1692672" cy="1080120"/>
          </a:xfrm>
          <a:prstGeom prst="wedgeRectCallout">
            <a:avLst>
              <a:gd name="adj1" fmla="val -31078"/>
              <a:gd name="adj2" fmla="val -111193"/>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000" dirty="0" smtClean="0">
                <a:latin typeface="Segoe UI Light" panose="020B0502040204020203" pitchFamily="34" charset="0"/>
                <a:cs typeface="Segoe UI Light" panose="020B0502040204020203" pitchFamily="34" charset="0"/>
              </a:rPr>
              <a:t>Effective Policy</a:t>
            </a:r>
            <a:endParaRPr lang="en-AU" sz="20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01351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Set Execution Policy - User</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184</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144997530"/>
              </p:ext>
            </p:extLst>
          </p:nvPr>
        </p:nvGraphicFramePr>
        <p:xfrm>
          <a:off x="135783" y="4272601"/>
          <a:ext cx="11920434" cy="469966"/>
        </p:xfrm>
        <a:graphic>
          <a:graphicData uri="http://schemas.openxmlformats.org/drawingml/2006/table">
            <a:tbl>
              <a:tblPr firstRow="1" bandRow="1"/>
              <a:tblGrid>
                <a:gridCol w="11920434">
                  <a:extLst>
                    <a:ext uri="{9D8B030D-6E8A-4147-A177-3AD203B41FA5}">
                      <a16:colId xmlns:a16="http://schemas.microsoft.com/office/drawing/2014/main" val="3914647217"/>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Set-ExecutionPolicy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-Scope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CurrentUser</a:t>
                      </a:r>
                      <a:r>
                        <a:rPr lang="en-AU" sz="2000" dirty="0" smtClean="0">
                          <a:solidFill>
                            <a:srgbClr val="EE82EE"/>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ExecutionPolicy</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Unrestricted</a:t>
                      </a:r>
                      <a:endParaRPr lang="en-AU" sz="2000" dirty="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56170418"/>
                  </a:ext>
                </a:extLst>
              </a:tr>
            </a:tbl>
          </a:graphicData>
        </a:graphic>
      </p:graphicFrame>
      <p:sp>
        <p:nvSpPr>
          <p:cNvPr id="9" name="Rectangular Callout 8"/>
          <p:cNvSpPr/>
          <p:nvPr/>
        </p:nvSpPr>
        <p:spPr>
          <a:xfrm>
            <a:off x="6001629" y="5664559"/>
            <a:ext cx="4560624" cy="990015"/>
          </a:xfrm>
          <a:prstGeom prst="wedgeRectCallout">
            <a:avLst>
              <a:gd name="adj1" fmla="val -45094"/>
              <a:gd name="adj2" fmla="val -139155"/>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AU" sz="2400" dirty="0" smtClean="0">
                <a:latin typeface="Segoe UI Light" panose="020B0502040204020203" pitchFamily="34" charset="0"/>
                <a:cs typeface="Segoe UI Light" panose="020B0502040204020203" pitchFamily="34" charset="0"/>
              </a:rPr>
              <a:t>Apply setting to </a:t>
            </a:r>
            <a:r>
              <a:rPr lang="en-AU" sz="2400" dirty="0">
                <a:latin typeface="Segoe UI Light" panose="020B0502040204020203" pitchFamily="34" charset="0"/>
                <a:cs typeface="Segoe UI Light" panose="020B0502040204020203" pitchFamily="34" charset="0"/>
              </a:rPr>
              <a:t>c</a:t>
            </a:r>
            <a:r>
              <a:rPr lang="en-AU" sz="2400" dirty="0" smtClean="0">
                <a:latin typeface="Segoe UI Light" panose="020B0502040204020203" pitchFamily="34" charset="0"/>
                <a:cs typeface="Segoe UI Light" panose="020B0502040204020203" pitchFamily="34" charset="0"/>
              </a:rPr>
              <a:t>urrent user only, default is current machine</a:t>
            </a:r>
            <a:endParaRPr lang="en-AU"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740992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Set Execution Policy - Computer</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185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351000059"/>
              </p:ext>
            </p:extLst>
          </p:nvPr>
        </p:nvGraphicFramePr>
        <p:xfrm>
          <a:off x="492495" y="4069275"/>
          <a:ext cx="11344942" cy="927166"/>
        </p:xfrm>
        <a:graphic>
          <a:graphicData uri="http://schemas.openxmlformats.org/drawingml/2006/table">
            <a:tbl>
              <a:tblPr firstRow="1" bandRow="1"/>
              <a:tblGrid>
                <a:gridCol w="11344942">
                  <a:extLst>
                    <a:ext uri="{9D8B030D-6E8A-4147-A177-3AD203B41FA5}">
                      <a16:colId xmlns:a16="http://schemas.microsoft.com/office/drawing/2014/main" val="108732327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Start PowerShell with the "Run as administrator“ option</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3734343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Set-</a:t>
                      </a:r>
                      <a:r>
                        <a:rPr lang="en-AU" sz="2400" dirty="0" err="1" smtClean="0">
                          <a:solidFill>
                            <a:srgbClr val="E0FFFF"/>
                          </a:solidFill>
                          <a:latin typeface="Lucida Console" panose="020B0609040504020204" pitchFamily="49" charset="0"/>
                        </a:rPr>
                        <a:t>ExecutionPolicy</a:t>
                      </a:r>
                      <a:r>
                        <a:rPr lang="en-AU" sz="2400" dirty="0" smtClean="0">
                          <a:solidFill>
                            <a:srgbClr val="E0FFFF"/>
                          </a:solidFill>
                          <a:latin typeface="Lucida Console" panose="020B0609040504020204" pitchFamily="49" charset="0"/>
                        </a:rPr>
                        <a:t> </a:t>
                      </a:r>
                      <a:r>
                        <a:rPr lang="en-AU" sz="2400" dirty="0" smtClean="0">
                          <a:solidFill>
                            <a:srgbClr val="FFE4B5"/>
                          </a:solidFill>
                          <a:latin typeface="Lucida Console" panose="020B0609040504020204" pitchFamily="49" charset="0"/>
                        </a:rPr>
                        <a:t>-</a:t>
                      </a:r>
                      <a:r>
                        <a:rPr lang="en-AU" sz="2400" dirty="0" err="1" smtClean="0">
                          <a:solidFill>
                            <a:srgbClr val="FFE4B5"/>
                          </a:solidFill>
                          <a:latin typeface="Lucida Console" panose="020B0609040504020204" pitchFamily="49" charset="0"/>
                        </a:rPr>
                        <a:t>ExecutionPolicy</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Unrestricted</a:t>
                      </a:r>
                      <a:endParaRPr lang="en-AU" sz="2400" dirty="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539358800"/>
                  </a:ext>
                </a:extLst>
              </a:tr>
            </a:tbl>
          </a:graphicData>
        </a:graphic>
      </p:graphicFrame>
    </p:spTree>
    <p:extLst>
      <p:ext uri="{BB962C8B-B14F-4D97-AF65-F5344CB8AC3E}">
        <p14:creationId xmlns:p14="http://schemas.microsoft.com/office/powerpoint/2010/main" val="36546913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lstStyle/>
          <a:p>
            <a:r>
              <a:rPr lang="en-AU" dirty="0" smtClean="0">
                <a:latin typeface="Segoe UI Light" panose="020B0502040204020203" pitchFamily="34" charset="0"/>
                <a:cs typeface="Segoe UI Light" panose="020B0502040204020203" pitchFamily="34" charset="0"/>
              </a:rPr>
              <a:t>Example: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Script Signing</a:t>
            </a:r>
            <a:endParaRPr lang="en-AU"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186</a:t>
            </a:fld>
            <a:endParaRPr lang="en-US" dirty="0">
              <a:solidFill>
                <a:schemeClr val="bg1"/>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3469166735"/>
              </p:ext>
            </p:extLst>
          </p:nvPr>
        </p:nvGraphicFramePr>
        <p:xfrm>
          <a:off x="1703512" y="2323104"/>
          <a:ext cx="10297144" cy="1097280"/>
        </p:xfrm>
        <a:graphic>
          <a:graphicData uri="http://schemas.openxmlformats.org/drawingml/2006/table">
            <a:tbl>
              <a:tblPr firstRow="1" bandRow="1"/>
              <a:tblGrid>
                <a:gridCol w="10297144">
                  <a:extLst>
                    <a:ext uri="{9D8B030D-6E8A-4147-A177-3AD203B41FA5}">
                      <a16:colId xmlns:a16="http://schemas.microsoft.com/office/drawing/2014/main" val="106669596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latin typeface="Segoe UI Light" panose="020B0502040204020203" pitchFamily="34" charset="0"/>
                          <a:cs typeface="Segoe UI Light" panose="020B0502040204020203" pitchFamily="34" charset="0"/>
                        </a:rPr>
                        <a:t>Step 1: Create a certificate</a:t>
                      </a:r>
                      <a:r>
                        <a:rPr lang="en-AU" sz="2000" b="0" baseline="0" dirty="0" smtClean="0">
                          <a:latin typeface="Segoe UI Light" panose="020B0502040204020203" pitchFamily="34" charset="0"/>
                          <a:cs typeface="Segoe UI Light" panose="020B0502040204020203" pitchFamily="34" charset="0"/>
                        </a:rPr>
                        <a:t> variable</a:t>
                      </a:r>
                      <a:endParaRPr lang="en-AU" sz="20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8995651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$cert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Cert:\</a:t>
                      </a:r>
                      <a:r>
                        <a:rPr lang="en-AU" sz="2000" dirty="0" err="1" smtClean="0">
                          <a:solidFill>
                            <a:srgbClr val="EE82EE"/>
                          </a:solidFill>
                          <a:latin typeface="Lucida Console" panose="020B0609040504020204" pitchFamily="49" charset="0"/>
                        </a:rPr>
                        <a:t>CurrentUser</a:t>
                      </a:r>
                      <a:r>
                        <a:rPr lang="en-AU" sz="2000" dirty="0" smtClean="0">
                          <a:solidFill>
                            <a:srgbClr val="EE82EE"/>
                          </a:solidFill>
                          <a:latin typeface="Lucida Console" panose="020B0609040504020204" pitchFamily="49" charset="0"/>
                        </a:rPr>
                        <a:t>\my\A4...</a:t>
                      </a:r>
                      <a:r>
                        <a:rPr lang="en-AU" sz="2000" dirty="0" smtClean="0">
                          <a:solidFill>
                            <a:srgbClr val="F5F5F5"/>
                          </a:solidFill>
                          <a:latin typeface="Lucida Console" panose="020B0609040504020204" pitchFamily="49" charset="0"/>
                        </a:rPr>
                        <a:t> </a:t>
                      </a:r>
                    </a:p>
                    <a:p>
                      <a:r>
                        <a:rPr lang="en-AU" sz="2000" dirty="0" smtClean="0">
                          <a:solidFill>
                            <a:schemeClr val="tx1"/>
                          </a:solidFill>
                          <a:latin typeface="Lucida Console" panose="020B0609040504020204" pitchFamily="49" charset="0"/>
                        </a:rPr>
                        <a:t>&gt;&gt;</a:t>
                      </a:r>
                      <a:r>
                        <a:rPr lang="en-AU" sz="2000" dirty="0" smtClean="0">
                          <a:solidFill>
                            <a:srgbClr val="FFE4B5"/>
                          </a:solidFill>
                          <a:latin typeface="Lucida Console" panose="020B0609040504020204" pitchFamily="49" charset="0"/>
                        </a:rPr>
                        <a:t> -</a:t>
                      </a:r>
                      <a:r>
                        <a:rPr lang="en-AU" sz="2000" dirty="0" err="1" smtClean="0">
                          <a:solidFill>
                            <a:srgbClr val="FFE4B5"/>
                          </a:solidFill>
                          <a:latin typeface="Lucida Console" panose="020B0609040504020204" pitchFamily="49" charset="0"/>
                        </a:rPr>
                        <a:t>CodeSigningCert</a:t>
                      </a:r>
                      <a:r>
                        <a:rPr lang="en-AU" sz="2000" dirty="0" smtClean="0">
                          <a:solidFill>
                            <a:srgbClr val="FFE4B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802599866"/>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900736799"/>
              </p:ext>
            </p:extLst>
          </p:nvPr>
        </p:nvGraphicFramePr>
        <p:xfrm>
          <a:off x="1703512" y="3741127"/>
          <a:ext cx="10297144" cy="2621280"/>
        </p:xfrm>
        <a:graphic>
          <a:graphicData uri="http://schemas.openxmlformats.org/drawingml/2006/table">
            <a:tbl>
              <a:tblPr firstRow="1" bandRow="1"/>
              <a:tblGrid>
                <a:gridCol w="10297144">
                  <a:extLst>
                    <a:ext uri="{9D8B030D-6E8A-4147-A177-3AD203B41FA5}">
                      <a16:colId xmlns:a16="http://schemas.microsoft.com/office/drawing/2014/main" val="342446879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latin typeface="Segoe UI Light" panose="020B0502040204020203" pitchFamily="34" charset="0"/>
                          <a:cs typeface="Segoe UI Light" panose="020B0502040204020203" pitchFamily="34" charset="0"/>
                        </a:rPr>
                        <a:t>Step 2: Sign script</a:t>
                      </a:r>
                      <a:endParaRPr lang="en-AU" sz="20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3895113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Set-</a:t>
                      </a:r>
                      <a:r>
                        <a:rPr lang="en-AU" sz="2000" dirty="0" err="1" smtClean="0">
                          <a:solidFill>
                            <a:srgbClr val="E0FFFF"/>
                          </a:solidFill>
                          <a:latin typeface="Lucida Console" panose="020B0609040504020204" pitchFamily="49" charset="0"/>
                        </a:rPr>
                        <a:t>AuthenticodeSignature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.\ISECPUTime.ps1</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$cert</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Directory: C:\Scripts</a:t>
                      </a:r>
                    </a:p>
                    <a:p>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SignerCertificate</a:t>
                      </a:r>
                      <a:r>
                        <a:rPr lang="en-AU" sz="2000" dirty="0" smtClean="0">
                          <a:solidFill>
                            <a:srgbClr val="F5F5F5"/>
                          </a:solidFill>
                          <a:latin typeface="Lucida Console" panose="020B0609040504020204" pitchFamily="49" charset="0"/>
                        </a:rPr>
                        <a:t>            Status     Path</a:t>
                      </a:r>
                    </a:p>
                    <a:p>
                      <a:r>
                        <a:rPr lang="en-AU" sz="2000" dirty="0" smtClean="0">
                          <a:solidFill>
                            <a:srgbClr val="F5F5F5"/>
                          </a:solidFill>
                          <a:latin typeface="Lucida Console" panose="020B0609040504020204" pitchFamily="49" charset="0"/>
                        </a:rPr>
                        <a:t>-----------------            ------     ----</a:t>
                      </a:r>
                    </a:p>
                    <a:p>
                      <a:r>
                        <a:rPr lang="en-AU" sz="2000" dirty="0" smtClean="0">
                          <a:solidFill>
                            <a:srgbClr val="F5F5F5"/>
                          </a:solidFill>
                          <a:latin typeface="Lucida Console" panose="020B0609040504020204" pitchFamily="49" charset="0"/>
                        </a:rPr>
                        <a:t>A4..                         Valid      ISECPUTime.ps1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874514716"/>
                  </a:ext>
                </a:extLst>
              </a:tr>
            </a:tbl>
          </a:graphicData>
        </a:graphic>
      </p:graphicFrame>
      <p:sp>
        <p:nvSpPr>
          <p:cNvPr id="21" name="Rectangular Callout 20"/>
          <p:cNvSpPr/>
          <p:nvPr/>
        </p:nvSpPr>
        <p:spPr>
          <a:xfrm>
            <a:off x="2703124" y="1179380"/>
            <a:ext cx="4941270" cy="954360"/>
          </a:xfrm>
          <a:prstGeom prst="wedgeRectCallout">
            <a:avLst>
              <a:gd name="adj1" fmla="val -32957"/>
              <a:gd name="adj2" fmla="val 64152"/>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AU" sz="2000" dirty="0" err="1" smtClean="0">
                <a:latin typeface="Segoe UI Light" panose="020B0502040204020203" pitchFamily="34" charset="0"/>
                <a:cs typeface="Segoe UI Light" panose="020B0502040204020203" pitchFamily="34" charset="0"/>
              </a:rPr>
              <a:t>Codesigning</a:t>
            </a:r>
            <a:r>
              <a:rPr lang="en-AU" sz="2000" dirty="0" smtClean="0">
                <a:latin typeface="Segoe UI Light" panose="020B0502040204020203" pitchFamily="34" charset="0"/>
                <a:cs typeface="Segoe UI Light" panose="020B0502040204020203" pitchFamily="34" charset="0"/>
              </a:rPr>
              <a:t> certificate </a:t>
            </a:r>
          </a:p>
          <a:p>
            <a:pPr marL="285750" indent="-285750">
              <a:buFont typeface="Arial" panose="020B0604020202020204" pitchFamily="34" charset="0"/>
              <a:buChar char="•"/>
            </a:pPr>
            <a:r>
              <a:rPr lang="en-AU" sz="2000" dirty="0" smtClean="0">
                <a:latin typeface="Segoe UI Light" panose="020B0502040204020203" pitchFamily="34" charset="0"/>
                <a:cs typeface="Segoe UI Light" panose="020B0502040204020203" pitchFamily="34" charset="0"/>
              </a:rPr>
              <a:t>Trusted by computer where script will run</a:t>
            </a:r>
            <a:endParaRPr lang="en-AU"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41883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lstStyle/>
          <a:p>
            <a:r>
              <a:rPr lang="en-AU" dirty="0" smtClean="0">
                <a:latin typeface="Segoe UI Light" panose="020B0502040204020203" pitchFamily="34" charset="0"/>
                <a:cs typeface="Segoe UI Light" panose="020B0502040204020203" pitchFamily="34" charset="0"/>
              </a:rPr>
              <a:t>Example: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Script Before Signing</a:t>
            </a:r>
            <a:endParaRPr lang="en-AU"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187</a:t>
            </a:fld>
            <a:endParaRPr lang="en-US" dirty="0">
              <a:solidFill>
                <a:schemeClr val="bg1"/>
              </a:solidFill>
            </a:endParaRPr>
          </a:p>
        </p:txBody>
      </p:sp>
      <p:grpSp>
        <p:nvGrpSpPr>
          <p:cNvPr id="6" name="Group 5"/>
          <p:cNvGrpSpPr/>
          <p:nvPr/>
        </p:nvGrpSpPr>
        <p:grpSpPr>
          <a:xfrm>
            <a:off x="2236972" y="1143000"/>
            <a:ext cx="9226323" cy="3429064"/>
            <a:chOff x="2236972" y="1143000"/>
            <a:chExt cx="9226323" cy="3429064"/>
          </a:xfrm>
        </p:grpSpPr>
        <p:pic>
          <p:nvPicPr>
            <p:cNvPr id="4" name="Picture 3"/>
            <p:cNvPicPr>
              <a:picLocks noChangeAspect="1"/>
            </p:cNvPicPr>
            <p:nvPr/>
          </p:nvPicPr>
          <p:blipFill>
            <a:blip r:embed="rId3"/>
            <a:stretch>
              <a:fillRect/>
            </a:stretch>
          </p:blipFill>
          <p:spPr>
            <a:xfrm>
              <a:off x="2236972" y="1143000"/>
              <a:ext cx="9226323" cy="3429064"/>
            </a:xfrm>
            <a:prstGeom prst="rect">
              <a:avLst/>
            </a:prstGeom>
          </p:spPr>
        </p:pic>
        <p:sp>
          <p:nvSpPr>
            <p:cNvPr id="3" name="Rectangle 2"/>
            <p:cNvSpPr/>
            <p:nvPr/>
          </p:nvSpPr>
          <p:spPr>
            <a:xfrm>
              <a:off x="2392326" y="2509284"/>
              <a:ext cx="8644269" cy="1552353"/>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741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lstStyle/>
          <a:p>
            <a:r>
              <a:rPr lang="en-AU" dirty="0" smtClean="0">
                <a:latin typeface="Segoe UI Light" panose="020B0502040204020203" pitchFamily="34" charset="0"/>
                <a:cs typeface="Segoe UI Light" panose="020B0502040204020203" pitchFamily="34" charset="0"/>
              </a:rPr>
              <a:t>Example: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Script After Signing</a:t>
            </a:r>
            <a:endParaRPr lang="en-AU"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188</a:t>
            </a:fld>
            <a:endParaRPr lang="en-US" dirty="0">
              <a:solidFill>
                <a:schemeClr val="bg1"/>
              </a:solidFill>
            </a:endParaRPr>
          </a:p>
        </p:txBody>
      </p:sp>
      <p:pic>
        <p:nvPicPr>
          <p:cNvPr id="4" name="Picture 3"/>
          <p:cNvPicPr>
            <a:picLocks noChangeAspect="1"/>
          </p:cNvPicPr>
          <p:nvPr/>
        </p:nvPicPr>
        <p:blipFill>
          <a:blip r:embed="rId3"/>
          <a:stretch>
            <a:fillRect/>
          </a:stretch>
        </p:blipFill>
        <p:spPr>
          <a:xfrm>
            <a:off x="2236972" y="1143000"/>
            <a:ext cx="9226323" cy="3429064"/>
          </a:xfrm>
          <a:prstGeom prst="rect">
            <a:avLst/>
          </a:prstGeom>
        </p:spPr>
      </p:pic>
      <p:sp>
        <p:nvSpPr>
          <p:cNvPr id="22" name="Rectangular Callout 21"/>
          <p:cNvSpPr/>
          <p:nvPr/>
        </p:nvSpPr>
        <p:spPr>
          <a:xfrm>
            <a:off x="8040414" y="5037033"/>
            <a:ext cx="2585546" cy="685849"/>
          </a:xfrm>
          <a:prstGeom prst="wedgeRectCallout">
            <a:avLst>
              <a:gd name="adj1" fmla="val -30580"/>
              <a:gd name="adj2" fmla="val -201849"/>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Script signature block</a:t>
            </a:r>
            <a:endParaRPr lang="en-AU"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06312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5</a:t>
            </a:r>
            <a:r>
              <a:rPr lang="en-US" dirty="0" smtClean="0">
                <a:latin typeface="Segoe UI Light" panose="020B0502040204020203" pitchFamily="34" charset="0"/>
              </a:rPr>
              <a:t>: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a:t>
            </a:r>
            <a:r>
              <a:rPr lang="en-US" sz="2400" dirty="0">
                <a:latin typeface="Segoe UI Light" panose="020B0502040204020203" pitchFamily="34" charset="0"/>
              </a:rPr>
              <a:t>Running </a:t>
            </a:r>
            <a:r>
              <a:rPr lang="en-US" sz="2400" dirty="0" smtClean="0">
                <a:latin typeface="Segoe UI Light" panose="020B0502040204020203" pitchFamily="34" charset="0"/>
              </a:rPr>
              <a:t>Scripts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Launching a script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189</a:t>
            </a:fld>
            <a:endParaRPr lang="en-US"/>
          </a:p>
        </p:txBody>
      </p:sp>
    </p:spTree>
    <p:extLst>
      <p:ext uri="{BB962C8B-B14F-4D97-AF65-F5344CB8AC3E}">
        <p14:creationId xmlns:p14="http://schemas.microsoft.com/office/powerpoint/2010/main" val="553686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PowerShell 4.0 in Server Core</a:t>
            </a:r>
            <a:endParaRPr lang="en-US" dirty="0"/>
          </a:p>
        </p:txBody>
      </p:sp>
      <p:sp>
        <p:nvSpPr>
          <p:cNvPr id="6" name="Content Placeholder 5"/>
          <p:cNvSpPr>
            <a:spLocks noGrp="1"/>
          </p:cNvSpPr>
          <p:nvPr>
            <p:ph sz="quarter" idx="13"/>
          </p:nvPr>
        </p:nvSpPr>
        <p:spPr>
          <a:xfrm>
            <a:off x="406400" y="1307592"/>
            <a:ext cx="11176000" cy="5185284"/>
          </a:xfrm>
        </p:spPr>
        <p:txBody>
          <a:bodyPr>
            <a:normAutofit lnSpcReduction="10000"/>
          </a:bodyPr>
          <a:lstStyle/>
          <a:p>
            <a:pPr marL="342900" indent="-342900">
              <a:buFont typeface="Arial" panose="020B0604020202020204" pitchFamily="34" charset="0"/>
              <a:buChar char="•"/>
            </a:pPr>
            <a:r>
              <a:rPr lang="en-US" dirty="0"/>
              <a:t>Server Core starts in CMD </a:t>
            </a:r>
            <a:r>
              <a:rPr lang="en-US" dirty="0" smtClean="0"/>
              <a:t>Console </a:t>
            </a:r>
            <a:r>
              <a:rPr lang="en-US" dirty="0"/>
              <a:t>upon local logon or RDP connection</a:t>
            </a:r>
          </a:p>
          <a:p>
            <a:pPr marL="342900" indent="-342900">
              <a:buFont typeface="Arial" panose="020B0604020202020204" pitchFamily="34" charset="0"/>
              <a:buChar char="•"/>
            </a:pPr>
            <a:r>
              <a:rPr lang="en-US" dirty="0" smtClean="0"/>
              <a:t>ISE </a:t>
            </a:r>
            <a:r>
              <a:rPr lang="en-US" dirty="0"/>
              <a:t>feature not </a:t>
            </a:r>
            <a:r>
              <a:rPr lang="en-US" dirty="0" smtClean="0"/>
              <a:t>available</a:t>
            </a:r>
          </a:p>
          <a:p>
            <a:pPr marL="342900" indent="-342900">
              <a:buFont typeface="Arial" panose="020B0604020202020204" pitchFamily="34" charset="0"/>
              <a:buChar char="•"/>
            </a:pPr>
            <a:r>
              <a:rPr lang="en-US" dirty="0"/>
              <a:t>PowerShell 2.0 Engine not enabled by </a:t>
            </a:r>
            <a:r>
              <a:rPr lang="en-US" dirty="0" smtClean="0"/>
              <a:t>default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Windows Server 2012R2</a:t>
            </a:r>
          </a:p>
          <a:p>
            <a:pPr marL="800100" lvl="1" indent="-342900">
              <a:buFont typeface="Arial" panose="020B0604020202020204" pitchFamily="34" charset="0"/>
              <a:buChar char="•"/>
            </a:pPr>
            <a:r>
              <a:rPr lang="en-US" dirty="0" smtClean="0"/>
              <a:t>Installed  by default</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Windows Server 2012</a:t>
            </a:r>
          </a:p>
          <a:p>
            <a:pPr marL="800100" lvl="1" indent="-342900">
              <a:buFont typeface="Arial" panose="020B0604020202020204" pitchFamily="34" charset="0"/>
              <a:buChar char="•"/>
            </a:pPr>
            <a:r>
              <a:rPr lang="en-US" dirty="0" smtClean="0"/>
              <a:t>Install Net 4.5 pre-requisite</a:t>
            </a:r>
          </a:p>
          <a:p>
            <a:pPr marL="800100" lvl="1" indent="-342900">
              <a:buFont typeface="Arial" panose="020B0604020202020204" pitchFamily="34" charset="0"/>
              <a:buChar char="•"/>
            </a:pPr>
            <a:r>
              <a:rPr lang="en-US" dirty="0" smtClean="0"/>
              <a:t>Instal</a:t>
            </a:r>
            <a:r>
              <a:rPr lang="en-US" dirty="0"/>
              <a:t>l</a:t>
            </a:r>
            <a:r>
              <a:rPr lang="en-US" dirty="0" smtClean="0"/>
              <a:t> Windows Management Framework 4.0 </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chemeClr val="bg1"/>
                </a:solidFill>
              </a:rPr>
              <a:t>Windows Server 2008R2</a:t>
            </a:r>
          </a:p>
          <a:p>
            <a:pPr marL="800100" lvl="1" indent="-342900">
              <a:buFont typeface="Arial" panose="020B0604020202020204" pitchFamily="34" charset="0"/>
              <a:buChar char="•"/>
            </a:pPr>
            <a:r>
              <a:rPr lang="en-US" dirty="0" smtClean="0"/>
              <a:t>Install </a:t>
            </a:r>
            <a:r>
              <a:rPr lang="en-US" dirty="0" err="1" smtClean="0"/>
              <a:t>.Net</a:t>
            </a:r>
            <a:r>
              <a:rPr lang="en-US" dirty="0" smtClean="0"/>
              <a:t> 4.5 pre-requisite</a:t>
            </a:r>
            <a:endParaRPr lang="en-US" dirty="0" smtClean="0">
              <a:solidFill>
                <a:schemeClr val="bg1"/>
              </a:solidFill>
            </a:endParaRPr>
          </a:p>
          <a:p>
            <a:pPr marL="800100" lvl="1" indent="-342900">
              <a:buFont typeface="Arial" panose="020B0604020202020204" pitchFamily="34" charset="0"/>
              <a:buChar char="•"/>
            </a:pPr>
            <a:r>
              <a:rPr lang="en-US" dirty="0"/>
              <a:t>Install Windows Management Framework </a:t>
            </a:r>
            <a:r>
              <a:rPr lang="en-US" dirty="0" smtClean="0"/>
              <a:t>4.0</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smtClean="0"/>
          </a:p>
        </p:txBody>
      </p:sp>
      <p:sp>
        <p:nvSpPr>
          <p:cNvPr id="3" name="Slide Number Placeholder 2"/>
          <p:cNvSpPr>
            <a:spLocks noGrp="1"/>
          </p:cNvSpPr>
          <p:nvPr>
            <p:ph type="sldNum" sz="quarter" idx="11"/>
          </p:nvPr>
        </p:nvSpPr>
        <p:spPr/>
        <p:txBody>
          <a:bodyPr/>
          <a:lstStyle/>
          <a:p>
            <a:fld id="{06B49506-7B3C-4DD0-A5EE-1340938AEE06}" type="slidenum">
              <a:rPr lang="es-ES" smtClean="0"/>
              <a:pPr/>
              <a:t>19</a:t>
            </a:fld>
            <a:endParaRPr lang="es-ES"/>
          </a:p>
        </p:txBody>
      </p:sp>
    </p:spTree>
    <p:custDataLst>
      <p:tags r:id="rId1"/>
    </p:custDataLst>
    <p:extLst>
      <p:ext uri="{BB962C8B-B14F-4D97-AF65-F5344CB8AC3E}">
        <p14:creationId xmlns:p14="http://schemas.microsoft.com/office/powerpoint/2010/main" val="1658705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Running a</a:t>
            </a:r>
            <a:br>
              <a:rPr lang="en-AU" dirty="0" smtClean="0"/>
            </a:br>
            <a:r>
              <a:rPr lang="en-AU" dirty="0" smtClean="0"/>
              <a:t>Script</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190</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975447329"/>
              </p:ext>
            </p:extLst>
          </p:nvPr>
        </p:nvGraphicFramePr>
        <p:xfrm>
          <a:off x="3571032" y="4760677"/>
          <a:ext cx="6646857" cy="1089941"/>
        </p:xfrm>
        <a:graphic>
          <a:graphicData uri="http://schemas.openxmlformats.org/drawingml/2006/table">
            <a:tbl>
              <a:tblPr firstRow="1" bandRow="1"/>
              <a:tblGrid>
                <a:gridCol w="6646857">
                  <a:extLst>
                    <a:ext uri="{9D8B030D-6E8A-4147-A177-3AD203B41FA5}">
                      <a16:colId xmlns:a16="http://schemas.microsoft.com/office/drawing/2014/main" val="2328389936"/>
                    </a:ext>
                  </a:extLst>
                </a:gridCol>
              </a:tblGrid>
              <a:tr h="583897">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Script is in environment path</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710220"/>
                  </a:ext>
                </a:extLst>
              </a:tr>
              <a:tr h="506044">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Script.ps1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3380693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51765076"/>
              </p:ext>
            </p:extLst>
          </p:nvPr>
        </p:nvGraphicFramePr>
        <p:xfrm>
          <a:off x="3571032" y="1984775"/>
          <a:ext cx="6646857" cy="1184097"/>
        </p:xfrm>
        <a:graphic>
          <a:graphicData uri="http://schemas.openxmlformats.org/drawingml/2006/table">
            <a:tbl>
              <a:tblPr firstRow="1" bandRow="1"/>
              <a:tblGrid>
                <a:gridCol w="6646857">
                  <a:extLst>
                    <a:ext uri="{9D8B030D-6E8A-4147-A177-3AD203B41FA5}">
                      <a16:colId xmlns:a16="http://schemas.microsoft.com/office/drawing/2014/main" val="3965758410"/>
                    </a:ext>
                  </a:extLst>
                </a:gridCol>
              </a:tblGrid>
              <a:tr h="583897">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Script in current directory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195661963"/>
                  </a:ext>
                </a:extLst>
              </a:tr>
              <a:tr h="600200">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C:\Scripts&gt; </a:t>
                      </a:r>
                      <a:r>
                        <a:rPr lang="en-AU" sz="2000" dirty="0" smtClean="0">
                          <a:solidFill>
                            <a:srgbClr val="E0FFFF"/>
                          </a:solidFill>
                          <a:latin typeface="Lucida Console" panose="020B0609040504020204" pitchFamily="49" charset="0"/>
                        </a:rPr>
                        <a:t>.\script.ps1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1092788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65463104"/>
              </p:ext>
            </p:extLst>
          </p:nvPr>
        </p:nvGraphicFramePr>
        <p:xfrm>
          <a:off x="3571032" y="588672"/>
          <a:ext cx="6646857" cy="1200400"/>
        </p:xfrm>
        <a:graphic>
          <a:graphicData uri="http://schemas.openxmlformats.org/drawingml/2006/table">
            <a:tbl>
              <a:tblPr firstRow="1" bandRow="1"/>
              <a:tblGrid>
                <a:gridCol w="6646857">
                  <a:extLst>
                    <a:ext uri="{9D8B030D-6E8A-4147-A177-3AD203B41FA5}">
                      <a16:colId xmlns:a16="http://schemas.microsoft.com/office/drawing/2014/main" val="2792924573"/>
                    </a:ext>
                  </a:extLst>
                </a:gridCol>
              </a:tblGrid>
              <a:tr h="600200">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Full path and file name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870524"/>
                  </a:ext>
                </a:extLst>
              </a:tr>
              <a:tr h="60020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c:\scripts\script.ps1</a:t>
                      </a:r>
                      <a:endParaRPr lang="en-AU" sz="2000" dirty="0" smtClean="0">
                        <a:solidFill>
                          <a:srgbClr val="FF4500"/>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865215817"/>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16111561"/>
              </p:ext>
            </p:extLst>
          </p:nvPr>
        </p:nvGraphicFramePr>
        <p:xfrm>
          <a:off x="3571032" y="3364575"/>
          <a:ext cx="6646857" cy="1200400"/>
        </p:xfrm>
        <a:graphic>
          <a:graphicData uri="http://schemas.openxmlformats.org/drawingml/2006/table">
            <a:tbl>
              <a:tblPr firstRow="1" bandRow="1"/>
              <a:tblGrid>
                <a:gridCol w="6646857">
                  <a:extLst>
                    <a:ext uri="{9D8B030D-6E8A-4147-A177-3AD203B41FA5}">
                      <a16:colId xmlns:a16="http://schemas.microsoft.com/office/drawing/2014/main" val="241020899"/>
                    </a:ext>
                  </a:extLst>
                </a:gridCol>
              </a:tblGrid>
              <a:tr h="600200">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Spaces in path (tab completion helps)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2384727"/>
                  </a:ext>
                </a:extLst>
              </a:tr>
              <a:tr h="60020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&amp;</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“c:\scripts\my script.ps1”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884833593"/>
                  </a:ext>
                </a:extLst>
              </a:tr>
            </a:tbl>
          </a:graphicData>
        </a:graphic>
      </p:graphicFrame>
    </p:spTree>
    <p:extLst>
      <p:ext uri="{BB962C8B-B14F-4D97-AF65-F5344CB8AC3E}">
        <p14:creationId xmlns:p14="http://schemas.microsoft.com/office/powerpoint/2010/main" val="1322933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Running a Script with the Mouse</a:t>
            </a:r>
            <a:endParaRPr lang="en-AU" dirty="0"/>
          </a:p>
        </p:txBody>
      </p:sp>
      <p:sp>
        <p:nvSpPr>
          <p:cNvPr id="4" name="Content Placeholder 3"/>
          <p:cNvSpPr>
            <a:spLocks noGrp="1"/>
          </p:cNvSpPr>
          <p:nvPr>
            <p:ph sz="quarter" idx="13"/>
          </p:nvPr>
        </p:nvSpPr>
        <p:spPr>
          <a:xfrm>
            <a:off x="406400" y="1143000"/>
            <a:ext cx="11176000" cy="989856"/>
          </a:xfrm>
        </p:spPr>
        <p:txBody>
          <a:bodyPr/>
          <a:lstStyle/>
          <a:p>
            <a:pPr marL="342900" indent="-342900">
              <a:buFont typeface="Arial" panose="020B0604020202020204" pitchFamily="34" charset="0"/>
              <a:buChar char="•"/>
            </a:pPr>
            <a:r>
              <a:rPr lang="en-AU" dirty="0" smtClean="0"/>
              <a:t>Script files cannot be double clicked to run</a:t>
            </a:r>
          </a:p>
          <a:p>
            <a:pPr marL="342900" indent="-342900">
              <a:buFont typeface="Arial" panose="020B0604020202020204" pitchFamily="34" charset="0"/>
              <a:buChar char="•"/>
            </a:pPr>
            <a:r>
              <a:rPr lang="en-AU" dirty="0" smtClean="0"/>
              <a:t>Run with PowerShell option:</a:t>
            </a:r>
          </a:p>
          <a:p>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191</a:t>
            </a:fld>
            <a:endParaRPr lang="en-US" dirty="0"/>
          </a:p>
        </p:txBody>
      </p:sp>
      <p:pic>
        <p:nvPicPr>
          <p:cNvPr id="7" name="Picture 6"/>
          <p:cNvPicPr>
            <a:picLocks noChangeAspect="1"/>
          </p:cNvPicPr>
          <p:nvPr/>
        </p:nvPicPr>
        <p:blipFill>
          <a:blip r:embed="rId3"/>
          <a:stretch>
            <a:fillRect/>
          </a:stretch>
        </p:blipFill>
        <p:spPr>
          <a:xfrm>
            <a:off x="839416" y="2167211"/>
            <a:ext cx="8439150" cy="2714625"/>
          </a:xfrm>
          <a:prstGeom prst="rect">
            <a:avLst/>
          </a:prstGeom>
        </p:spPr>
      </p:pic>
      <p:sp>
        <p:nvSpPr>
          <p:cNvPr id="8" name="Rectangle 7"/>
          <p:cNvSpPr/>
          <p:nvPr/>
        </p:nvSpPr>
        <p:spPr>
          <a:xfrm>
            <a:off x="4223792" y="3933056"/>
            <a:ext cx="1440160" cy="2880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Content Placeholder 3"/>
          <p:cNvSpPr txBox="1">
            <a:spLocks/>
          </p:cNvSpPr>
          <p:nvPr/>
        </p:nvSpPr>
        <p:spPr>
          <a:xfrm>
            <a:off x="9354008" y="2167211"/>
            <a:ext cx="2502632" cy="989856"/>
          </a:xfrm>
          <a:prstGeom prst="rect">
            <a:avLst/>
          </a:prstGeom>
        </p:spPr>
        <p:txBody>
          <a:bodyPr vert="horz" lIns="91440" tIns="45720" rIns="91440" bIns="45720" rtlCol="0">
            <a:normAutofit fontScale="92500" lnSpcReduction="20000"/>
          </a:bodyPr>
          <a:lstStyle>
            <a:lvl1pPr marL="0" indent="0" eaLnBrk="1" hangingPunct="1">
              <a:lnSpc>
                <a:spcPct val="100000"/>
              </a:lnSpc>
              <a:spcBef>
                <a:spcPts val="300"/>
              </a:spcBef>
              <a:buFontTx/>
              <a:buNone/>
              <a:defRPr sz="2400" baseline="0">
                <a:solidFill>
                  <a:srgbClr val="3F3F3F"/>
                </a:solidFill>
                <a:latin typeface="Segoe UI Light" pitchFamily="34" charset="0"/>
                <a:cs typeface="Segoe Pro Light"/>
              </a:defRPr>
            </a:lvl1pPr>
            <a:lvl2pPr eaLnBrk="1" hangingPunct="1">
              <a:lnSpc>
                <a:spcPct val="120000"/>
              </a:lnSpc>
              <a:defRPr sz="1400">
                <a:solidFill>
                  <a:srgbClr val="FFFFFF"/>
                </a:solidFill>
                <a:latin typeface="+mn-lt"/>
                <a:cs typeface="Segoe Pro Light"/>
              </a:defRPr>
            </a:lvl2pPr>
            <a:lvl3pPr eaLnBrk="1" hangingPunct="1">
              <a:lnSpc>
                <a:spcPct val="120000"/>
              </a:lnSpc>
              <a:defRPr sz="1400">
                <a:solidFill>
                  <a:srgbClr val="FFFFFF"/>
                </a:solidFill>
                <a:latin typeface="+mn-lt"/>
                <a:cs typeface="Segoe Pro Light"/>
              </a:defRPr>
            </a:lvl3pPr>
            <a:lvl4pPr eaLnBrk="1" hangingPunct="1">
              <a:lnSpc>
                <a:spcPct val="120000"/>
              </a:lnSpc>
              <a:defRPr sz="1400">
                <a:solidFill>
                  <a:srgbClr val="FFFFFF"/>
                </a:solidFill>
                <a:latin typeface="+mn-lt"/>
                <a:cs typeface="Segoe Pro Light"/>
              </a:defRPr>
            </a:lvl4pPr>
            <a:lvl5pPr eaLnBrk="1" hangingPunct="1">
              <a:lnSpc>
                <a:spcPct val="120000"/>
              </a:lnSpc>
              <a:defRPr sz="1400">
                <a:solidFill>
                  <a:srgbClr val="FFFFFF"/>
                </a:solidFill>
                <a:latin typeface="+mn-lt"/>
                <a:cs typeface="Segoe Pro Light"/>
              </a:defRPr>
            </a:lvl5pPr>
          </a:lstStyle>
          <a:p>
            <a:pPr marL="342900" indent="-342900" defTabSz="914400">
              <a:buFont typeface="Arial" panose="020B0604020202020204" pitchFamily="34" charset="0"/>
              <a:buChar char="•"/>
            </a:pPr>
            <a:r>
              <a:rPr lang="en-AU" kern="0" dirty="0" smtClean="0"/>
              <a:t>Right-click script</a:t>
            </a:r>
          </a:p>
          <a:p>
            <a:pPr marL="342900" indent="-342900" defTabSz="914400">
              <a:buFont typeface="Arial" panose="020B0604020202020204" pitchFamily="34" charset="0"/>
              <a:buChar char="•"/>
            </a:pPr>
            <a:r>
              <a:rPr lang="en-AU" kern="0" dirty="0" smtClean="0"/>
              <a:t>Select Run with PowerShell</a:t>
            </a:r>
          </a:p>
          <a:p>
            <a:pPr defTabSz="914400"/>
            <a:endParaRPr lang="en-AU" kern="0" dirty="0"/>
          </a:p>
        </p:txBody>
      </p:sp>
    </p:spTree>
    <p:extLst>
      <p:ext uri="{BB962C8B-B14F-4D97-AF65-F5344CB8AC3E}">
        <p14:creationId xmlns:p14="http://schemas.microsoft.com/office/powerpoint/2010/main" val="2840970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Launching a script from outside PowerShell (cmd.exe)</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192</a:t>
            </a:fld>
            <a:endParaRPr lang="en-US" dirty="0">
              <a:solidFill>
                <a:schemeClr val="bg1"/>
              </a:solidFill>
            </a:endParaRPr>
          </a:p>
        </p:txBody>
      </p:sp>
      <p:sp>
        <p:nvSpPr>
          <p:cNvPr id="4" name="Rectangle 3"/>
          <p:cNvSpPr/>
          <p:nvPr/>
        </p:nvSpPr>
        <p:spPr>
          <a:xfrm>
            <a:off x="449180" y="2741674"/>
            <a:ext cx="11262656" cy="430887"/>
          </a:xfrm>
          <a:prstGeom prst="rect">
            <a:avLst/>
          </a:prstGeom>
          <a:solidFill>
            <a:schemeClr val="bg1"/>
          </a:solidFill>
        </p:spPr>
        <p:txBody>
          <a:bodyPr wrap="square">
            <a:spAutoFit/>
          </a:bodyPr>
          <a:lstStyle/>
          <a:p>
            <a:r>
              <a:rPr lang="en-AU" sz="2200" dirty="0" smtClean="0">
                <a:latin typeface="Lucida Console" panose="020B0609040504020204" pitchFamily="49" charset="0"/>
              </a:rPr>
              <a:t>C:\&gt; Powershell.exe </a:t>
            </a:r>
            <a:r>
              <a:rPr lang="en-AU" sz="2200" dirty="0">
                <a:latin typeface="Lucida Console" panose="020B0609040504020204" pitchFamily="49" charset="0"/>
              </a:rPr>
              <a:t>-</a:t>
            </a:r>
            <a:r>
              <a:rPr lang="en-AU" sz="2200" dirty="0" err="1">
                <a:latin typeface="Lucida Console" panose="020B0609040504020204" pitchFamily="49" charset="0"/>
              </a:rPr>
              <a:t>NoExit</a:t>
            </a:r>
            <a:r>
              <a:rPr lang="en-AU" sz="2200" dirty="0">
                <a:latin typeface="Lucida Console" panose="020B0609040504020204" pitchFamily="49" charset="0"/>
              </a:rPr>
              <a:t> -</a:t>
            </a:r>
            <a:r>
              <a:rPr lang="en-AU" sz="2200" dirty="0" smtClean="0">
                <a:latin typeface="Lucida Console" panose="020B0609040504020204" pitchFamily="49" charset="0"/>
              </a:rPr>
              <a:t>File "c</a:t>
            </a:r>
            <a:r>
              <a:rPr lang="en-AU" sz="2200" dirty="0">
                <a:latin typeface="Lucida Console" panose="020B0609040504020204" pitchFamily="49" charset="0"/>
              </a:rPr>
              <a:t>:\</a:t>
            </a:r>
            <a:r>
              <a:rPr lang="en-AU" sz="2200" dirty="0" smtClean="0">
                <a:latin typeface="Lucida Console" panose="020B0609040504020204" pitchFamily="49" charset="0"/>
              </a:rPr>
              <a:t>scripts\isecputime.ps1”</a:t>
            </a:r>
          </a:p>
        </p:txBody>
      </p:sp>
      <p:pic>
        <p:nvPicPr>
          <p:cNvPr id="8" name="Picture 7"/>
          <p:cNvPicPr>
            <a:picLocks noChangeAspect="1"/>
          </p:cNvPicPr>
          <p:nvPr/>
        </p:nvPicPr>
        <p:blipFill>
          <a:blip r:embed="rId3"/>
          <a:stretch>
            <a:fillRect/>
          </a:stretch>
        </p:blipFill>
        <p:spPr>
          <a:xfrm>
            <a:off x="465534" y="3496527"/>
            <a:ext cx="9086850" cy="1628775"/>
          </a:xfrm>
          <a:prstGeom prst="rect">
            <a:avLst/>
          </a:prstGeom>
        </p:spPr>
      </p:pic>
      <p:sp>
        <p:nvSpPr>
          <p:cNvPr id="11" name="Rectangle 10"/>
          <p:cNvSpPr/>
          <p:nvPr/>
        </p:nvSpPr>
        <p:spPr>
          <a:xfrm>
            <a:off x="3503723" y="1234640"/>
            <a:ext cx="2160240" cy="1022564"/>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sz="2000" dirty="0" smtClean="0">
                <a:latin typeface="Segoe UI Light" panose="020B0502040204020203" pitchFamily="34" charset="0"/>
                <a:cs typeface="Segoe UI Light" panose="020B0502040204020203" pitchFamily="34" charset="0"/>
              </a:rPr>
              <a:t>Optionally Keeps PowerShell Window open</a:t>
            </a:r>
            <a:endParaRPr lang="en-AU" sz="1600" dirty="0">
              <a:latin typeface="Segoe UI Light" panose="020B0502040204020203" pitchFamily="34" charset="0"/>
              <a:cs typeface="Segoe UI Light" panose="020B0502040204020203" pitchFamily="34" charset="0"/>
            </a:endParaRPr>
          </a:p>
        </p:txBody>
      </p:sp>
      <p:sp>
        <p:nvSpPr>
          <p:cNvPr id="12" name="Left Brace 11"/>
          <p:cNvSpPr/>
          <p:nvPr/>
        </p:nvSpPr>
        <p:spPr>
          <a:xfrm rot="5400000">
            <a:off x="4390013" y="1919551"/>
            <a:ext cx="387660" cy="116342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Rectangle 13"/>
          <p:cNvSpPr/>
          <p:nvPr/>
        </p:nvSpPr>
        <p:spPr>
          <a:xfrm>
            <a:off x="6467509" y="1490374"/>
            <a:ext cx="4183723" cy="665288"/>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Must </a:t>
            </a:r>
            <a:r>
              <a:rPr lang="en-AU" sz="2000" dirty="0">
                <a:latin typeface="Segoe UI Light" panose="020B0502040204020203" pitchFamily="34" charset="0"/>
                <a:cs typeface="Segoe UI Light" panose="020B0502040204020203" pitchFamily="34" charset="0"/>
              </a:rPr>
              <a:t>be </a:t>
            </a:r>
            <a:r>
              <a:rPr lang="en-AU" sz="2000" dirty="0" smtClean="0">
                <a:latin typeface="Segoe UI Light" panose="020B0502040204020203" pitchFamily="34" charset="0"/>
                <a:cs typeface="Segoe UI Light" panose="020B0502040204020203" pitchFamily="34" charset="0"/>
              </a:rPr>
              <a:t>last </a:t>
            </a:r>
            <a:r>
              <a:rPr lang="en-AU" sz="2000" dirty="0">
                <a:latin typeface="Segoe UI Light" panose="020B0502040204020203" pitchFamily="34" charset="0"/>
                <a:cs typeface="Segoe UI Light" panose="020B0502040204020203" pitchFamily="34" charset="0"/>
              </a:rPr>
              <a:t>parameter in </a:t>
            </a:r>
            <a:r>
              <a:rPr lang="en-AU" sz="2000" dirty="0" smtClean="0">
                <a:latin typeface="Segoe UI Light" panose="020B0502040204020203" pitchFamily="34" charset="0"/>
                <a:cs typeface="Segoe UI Light" panose="020B0502040204020203" pitchFamily="34" charset="0"/>
              </a:rPr>
              <a:t>command</a:t>
            </a:r>
          </a:p>
        </p:txBody>
      </p:sp>
      <p:sp>
        <p:nvSpPr>
          <p:cNvPr id="16" name="Left Brace 15"/>
          <p:cNvSpPr/>
          <p:nvPr/>
        </p:nvSpPr>
        <p:spPr>
          <a:xfrm rot="5400000">
            <a:off x="8365541" y="274509"/>
            <a:ext cx="387660" cy="44739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567050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5</a:t>
            </a:r>
            <a:r>
              <a:rPr lang="en-US" dirty="0" smtClean="0">
                <a:latin typeface="Segoe UI Light" panose="020B0502040204020203" pitchFamily="34" charset="0"/>
              </a:rPr>
              <a:t>: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Script Parameters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The </a:t>
            </a:r>
            <a:r>
              <a:rPr lang="en-US" sz="2400" b="1" dirty="0" err="1" smtClean="0">
                <a:solidFill>
                  <a:schemeClr val="tx1"/>
                </a:solidFill>
                <a:latin typeface="Segoe UI Light" panose="020B0502040204020203" pitchFamily="34" charset="0"/>
              </a:rPr>
              <a:t>Param</a:t>
            </a:r>
            <a:r>
              <a:rPr lang="en-US" sz="2400" b="1" dirty="0" smtClean="0">
                <a:solidFill>
                  <a:schemeClr val="tx1"/>
                </a:solidFill>
                <a:latin typeface="Segoe UI Light" panose="020B0502040204020203" pitchFamily="34" charset="0"/>
              </a:rPr>
              <a:t> Statement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193</a:t>
            </a:fld>
            <a:endParaRPr lang="en-US"/>
          </a:p>
        </p:txBody>
      </p:sp>
    </p:spTree>
    <p:extLst>
      <p:ext uri="{BB962C8B-B14F-4D97-AF65-F5344CB8AC3E}">
        <p14:creationId xmlns:p14="http://schemas.microsoft.com/office/powerpoint/2010/main" val="203789327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94438"/>
            <a:ext cx="11277600" cy="685800"/>
          </a:xfrm>
        </p:spPr>
        <p:txBody>
          <a:bodyPr/>
          <a:lstStyle/>
          <a:p>
            <a:r>
              <a:rPr lang="en-AU" dirty="0" smtClean="0"/>
              <a:t>Param Statement</a:t>
            </a:r>
            <a:endParaRPr lang="en-AU" dirty="0"/>
          </a:p>
        </p:txBody>
      </p:sp>
      <p:sp>
        <p:nvSpPr>
          <p:cNvPr id="10" name="Content Placeholder 9"/>
          <p:cNvSpPr>
            <a:spLocks noGrp="1"/>
          </p:cNvSpPr>
          <p:nvPr>
            <p:ph sz="quarter" idx="13"/>
          </p:nvPr>
        </p:nvSpPr>
        <p:spPr>
          <a:xfrm>
            <a:off x="406400" y="1079936"/>
            <a:ext cx="11176000" cy="1240635"/>
          </a:xfrm>
        </p:spPr>
        <p:txBody>
          <a:bodyPr>
            <a:normAutofit/>
          </a:bodyPr>
          <a:lstStyle/>
          <a:p>
            <a:pPr marL="342900" indent="-342900">
              <a:buFont typeface="Arial" panose="020B0604020202020204" pitchFamily="34" charset="0"/>
              <a:buChar char="•"/>
            </a:pPr>
            <a:r>
              <a:rPr lang="en-AU" dirty="0" smtClean="0"/>
              <a:t>Must be first statement in script, except for comments</a:t>
            </a:r>
          </a:p>
          <a:p>
            <a:pPr marL="342900" indent="-342900">
              <a:buFont typeface="Arial" panose="020B0604020202020204" pitchFamily="34" charset="0"/>
              <a:buChar char="•"/>
            </a:pPr>
            <a:r>
              <a:rPr lang="en-AU" dirty="0" smtClean="0"/>
              <a:t>Parameter values are available to commands in script</a:t>
            </a:r>
          </a:p>
          <a:p>
            <a:pPr marL="342900" indent="-342900">
              <a:buFont typeface="Arial" panose="020B0604020202020204" pitchFamily="34" charset="0"/>
              <a:buChar char="•"/>
            </a:pP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194</a:t>
            </a:fld>
            <a:endParaRPr lang="en-US"/>
          </a:p>
        </p:txBody>
      </p:sp>
      <p:pic>
        <p:nvPicPr>
          <p:cNvPr id="11" name="Picture 10"/>
          <p:cNvPicPr>
            <a:picLocks noChangeAspect="1"/>
          </p:cNvPicPr>
          <p:nvPr/>
        </p:nvPicPr>
        <p:blipFill>
          <a:blip r:embed="rId3"/>
          <a:stretch>
            <a:fillRect/>
          </a:stretch>
        </p:blipFill>
        <p:spPr>
          <a:xfrm>
            <a:off x="911424" y="2594419"/>
            <a:ext cx="7648575" cy="1304925"/>
          </a:xfrm>
          <a:prstGeom prst="rect">
            <a:avLst/>
          </a:prstGeom>
        </p:spPr>
      </p:pic>
      <p:sp>
        <p:nvSpPr>
          <p:cNvPr id="12" name="Rectangle 11"/>
          <p:cNvSpPr/>
          <p:nvPr/>
        </p:nvSpPr>
        <p:spPr>
          <a:xfrm>
            <a:off x="911424" y="4260707"/>
            <a:ext cx="10873208" cy="2246769"/>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C:\scripts&gt; .\ScriptParamExample.ps1 -</a:t>
            </a:r>
            <a:r>
              <a:rPr lang="en-AU" sz="2000" dirty="0" err="1">
                <a:solidFill>
                  <a:srgbClr val="F5F5F5"/>
                </a:solidFill>
                <a:latin typeface="Lucida Console" panose="020B0609040504020204" pitchFamily="49" charset="0"/>
              </a:rPr>
              <a:t>ComputerName</a:t>
            </a:r>
            <a:r>
              <a:rPr lang="en-AU" sz="2000" dirty="0">
                <a:solidFill>
                  <a:srgbClr val="F5F5F5"/>
                </a:solidFill>
                <a:latin typeface="Lucida Console" panose="020B0609040504020204" pitchFamily="49" charset="0"/>
              </a:rPr>
              <a:t> localhost</a:t>
            </a:r>
          </a:p>
          <a:p>
            <a:r>
              <a:rPr lang="en-AU" sz="2000" dirty="0">
                <a:solidFill>
                  <a:srgbClr val="00FF00"/>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C:\scripts&gt; .\ScriptParamExample.ps1 -</a:t>
            </a:r>
            <a:r>
              <a:rPr lang="en-AU" sz="2000" dirty="0" err="1">
                <a:solidFill>
                  <a:srgbClr val="F5F5F5"/>
                </a:solidFill>
                <a:latin typeface="Lucida Console" panose="020B0609040504020204" pitchFamily="49" charset="0"/>
              </a:rPr>
              <a:t>ComputerName</a:t>
            </a:r>
            <a:r>
              <a:rPr lang="en-AU" sz="2000" dirty="0">
                <a:solidFill>
                  <a:srgbClr val="F5F5F5"/>
                </a:solidFill>
                <a:latin typeface="Lucida Console" panose="020B0609040504020204" pitchFamily="49" charset="0"/>
              </a:rPr>
              <a:t> </a:t>
            </a:r>
            <a:r>
              <a:rPr lang="en-AU" sz="2000" dirty="0" err="1">
                <a:solidFill>
                  <a:srgbClr val="F5F5F5"/>
                </a:solidFill>
                <a:latin typeface="Lucida Console" panose="020B0609040504020204" pitchFamily="49" charset="0"/>
              </a:rPr>
              <a:t>DoesNotExist</a:t>
            </a:r>
            <a:endParaRPr lang="en-AU" sz="2000" dirty="0">
              <a:solidFill>
                <a:srgbClr val="F5F5F5"/>
              </a:solidFill>
              <a:latin typeface="Lucida Console" panose="020B0609040504020204" pitchFamily="49" charset="0"/>
            </a:endParaRPr>
          </a:p>
          <a:p>
            <a:r>
              <a:rPr lang="en-AU" sz="2000" dirty="0">
                <a:solidFill>
                  <a:srgbClr val="00FF00"/>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C:\scripts&gt;  </a:t>
            </a:r>
          </a:p>
        </p:txBody>
      </p:sp>
      <p:sp>
        <p:nvSpPr>
          <p:cNvPr id="13" name="Rectangle 12"/>
          <p:cNvSpPr/>
          <p:nvPr/>
        </p:nvSpPr>
        <p:spPr>
          <a:xfrm>
            <a:off x="1487488" y="2814640"/>
            <a:ext cx="2304256" cy="28803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Rectangular Callout 13"/>
          <p:cNvSpPr/>
          <p:nvPr/>
        </p:nvSpPr>
        <p:spPr>
          <a:xfrm>
            <a:off x="3994732" y="1974218"/>
            <a:ext cx="2160240" cy="665288"/>
          </a:xfrm>
          <a:prstGeom prst="wedgeRectCallout">
            <a:avLst>
              <a:gd name="adj1" fmla="val -55134"/>
              <a:gd name="adj2" fmla="val 93307"/>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Param Statement</a:t>
            </a:r>
            <a:endParaRPr lang="en-AU" sz="1600" dirty="0">
              <a:latin typeface="Segoe UI Light" panose="020B0502040204020203" pitchFamily="34" charset="0"/>
              <a:cs typeface="Segoe UI Light" panose="020B0502040204020203" pitchFamily="34" charset="0"/>
            </a:endParaRPr>
          </a:p>
        </p:txBody>
      </p:sp>
      <p:sp>
        <p:nvSpPr>
          <p:cNvPr id="15" name="Rectangle 14"/>
          <p:cNvSpPr/>
          <p:nvPr/>
        </p:nvSpPr>
        <p:spPr>
          <a:xfrm>
            <a:off x="7032104" y="4327772"/>
            <a:ext cx="2043419" cy="288032"/>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6" name="Rectangular Callout 15"/>
          <p:cNvSpPr/>
          <p:nvPr/>
        </p:nvSpPr>
        <p:spPr>
          <a:xfrm>
            <a:off x="7067329" y="3520277"/>
            <a:ext cx="1353393" cy="554329"/>
          </a:xfrm>
          <a:prstGeom prst="wedgeRectCallout">
            <a:avLst>
              <a:gd name="adj1" fmla="val -20833"/>
              <a:gd name="adj2" fmla="val 88097"/>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Parameter</a:t>
            </a:r>
            <a:endParaRPr lang="en-AU" sz="1600" dirty="0">
              <a:latin typeface="Segoe UI Light" panose="020B0502040204020203" pitchFamily="34" charset="0"/>
              <a:cs typeface="Segoe UI Light" panose="020B0502040204020203" pitchFamily="34" charset="0"/>
            </a:endParaRPr>
          </a:p>
        </p:txBody>
      </p:sp>
      <p:sp>
        <p:nvSpPr>
          <p:cNvPr id="17" name="Rectangle 16"/>
          <p:cNvSpPr/>
          <p:nvPr/>
        </p:nvSpPr>
        <p:spPr>
          <a:xfrm>
            <a:off x="9192344" y="4327772"/>
            <a:ext cx="1531575" cy="288032"/>
          </a:xfrm>
          <a:prstGeom prst="rect">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8" name="Rectangular Callout 17"/>
          <p:cNvSpPr/>
          <p:nvPr/>
        </p:nvSpPr>
        <p:spPr>
          <a:xfrm>
            <a:off x="9189769" y="3522655"/>
            <a:ext cx="2003748" cy="554329"/>
          </a:xfrm>
          <a:prstGeom prst="wedgeRectCallout">
            <a:avLst>
              <a:gd name="adj1" fmla="val -23163"/>
              <a:gd name="adj2" fmla="val 90941"/>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Parameter Value</a:t>
            </a:r>
            <a:endParaRPr lang="en-AU"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998423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5</a:t>
            </a:r>
            <a:r>
              <a:rPr lang="en-US" dirty="0" smtClean="0">
                <a:latin typeface="Segoe UI Light" panose="020B0502040204020203" pitchFamily="34" charset="0"/>
              </a:rPr>
              <a:t>: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Script Comments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Single-line and Block Comments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195</a:t>
            </a:fld>
            <a:endParaRPr lang="en-US"/>
          </a:p>
        </p:txBody>
      </p:sp>
    </p:spTree>
    <p:extLst>
      <p:ext uri="{BB962C8B-B14F-4D97-AF65-F5344CB8AC3E}">
        <p14:creationId xmlns:p14="http://schemas.microsoft.com/office/powerpoint/2010/main" val="310638086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Single-Line Comments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196</a:t>
            </a:fld>
            <a:endParaRPr lang="en-US"/>
          </a:p>
        </p:txBody>
      </p:sp>
      <p:sp>
        <p:nvSpPr>
          <p:cNvPr id="5" name="Rectangle 4"/>
          <p:cNvSpPr/>
          <p:nvPr/>
        </p:nvSpPr>
        <p:spPr>
          <a:xfrm>
            <a:off x="1318144" y="1771257"/>
            <a:ext cx="401072" cy="523220"/>
          </a:xfrm>
          <a:prstGeom prst="rect">
            <a:avLst/>
          </a:prstGeom>
          <a:solidFill>
            <a:schemeClr val="bg2">
              <a:lumMod val="90000"/>
              <a:lumOff val="10000"/>
            </a:schemeClr>
          </a:solidFill>
        </p:spPr>
        <p:txBody>
          <a:bodyPr wrap="none">
            <a:spAutoFit/>
          </a:bodyPr>
          <a:lstStyle/>
          <a:p>
            <a:r>
              <a:rPr lang="en-AU" sz="2800" dirty="0" smtClean="0">
                <a:solidFill>
                  <a:srgbClr val="98FB98"/>
                </a:solidFill>
                <a:latin typeface="Lucida Console" panose="020B0609040504020204" pitchFamily="49" charset="0"/>
              </a:rPr>
              <a:t>#</a:t>
            </a:r>
            <a:endParaRPr lang="en-AU" sz="2800" dirty="0">
              <a:solidFill>
                <a:srgbClr val="98FB98"/>
              </a:solidFill>
              <a:latin typeface="Lucida Console" panose="020B0609040504020204" pitchFamily="49" charset="0"/>
            </a:endParaRPr>
          </a:p>
        </p:txBody>
      </p:sp>
      <p:sp>
        <p:nvSpPr>
          <p:cNvPr id="7" name="TextBox 6"/>
          <p:cNvSpPr txBox="1"/>
          <p:nvPr/>
        </p:nvSpPr>
        <p:spPr>
          <a:xfrm>
            <a:off x="2249511" y="1770250"/>
            <a:ext cx="2865816" cy="461665"/>
          </a:xfrm>
          <a:prstGeom prst="rect">
            <a:avLst/>
          </a:prstGeom>
          <a:noFill/>
        </p:spPr>
        <p:txBody>
          <a:bodyPr wrap="square" rtlCol="0">
            <a:spAutoFit/>
          </a:bodyPr>
          <a:lstStyle/>
          <a:p>
            <a:r>
              <a:rPr lang="en-AU" sz="2400" dirty="0">
                <a:solidFill>
                  <a:schemeClr val="bg1"/>
                </a:solidFill>
                <a:latin typeface="Segoe UI Light" panose="020B0502040204020203" pitchFamily="34" charset="0"/>
                <a:cs typeface="Segoe UI Light" panose="020B0502040204020203" pitchFamily="34" charset="0"/>
              </a:rPr>
              <a:t>Comment </a:t>
            </a:r>
            <a:r>
              <a:rPr lang="en-AU" sz="2400" dirty="0" smtClean="0">
                <a:solidFill>
                  <a:schemeClr val="bg1"/>
                </a:solidFill>
                <a:latin typeface="Segoe UI Light" panose="020B0502040204020203" pitchFamily="34" charset="0"/>
                <a:cs typeface="Segoe UI Light" panose="020B0502040204020203" pitchFamily="34" charset="0"/>
              </a:rPr>
              <a:t>character</a:t>
            </a:r>
            <a:endParaRPr lang="en-AU" sz="2400" dirty="0">
              <a:solidFill>
                <a:schemeClr val="bg1"/>
              </a:solidFill>
              <a:latin typeface="Segoe UI Light" panose="020B0502040204020203" pitchFamily="34" charset="0"/>
              <a:cs typeface="Segoe UI Light" panose="020B0502040204020203" pitchFamily="34" charset="0"/>
            </a:endParaRPr>
          </a:p>
        </p:txBody>
      </p:sp>
      <p:sp>
        <p:nvSpPr>
          <p:cNvPr id="9" name="Rectangle 8"/>
          <p:cNvSpPr/>
          <p:nvPr/>
        </p:nvSpPr>
        <p:spPr>
          <a:xfrm>
            <a:off x="981490" y="1670722"/>
            <a:ext cx="9812104" cy="724291"/>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a:blip r:embed="rId3"/>
          <a:stretch>
            <a:fillRect/>
          </a:stretch>
        </p:blipFill>
        <p:spPr>
          <a:xfrm>
            <a:off x="591378" y="2828271"/>
            <a:ext cx="11093277" cy="2128042"/>
          </a:xfrm>
          <a:prstGeom prst="rect">
            <a:avLst/>
          </a:prstGeom>
        </p:spPr>
      </p:pic>
    </p:spTree>
    <p:extLst>
      <p:ext uri="{BB962C8B-B14F-4D97-AF65-F5344CB8AC3E}">
        <p14:creationId xmlns:p14="http://schemas.microsoft.com/office/powerpoint/2010/main" val="199701314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18052"/>
            <a:ext cx="11277600" cy="685800"/>
          </a:xfrm>
        </p:spPr>
        <p:txBody>
          <a:bodyPr/>
          <a:lstStyle/>
          <a:p>
            <a:r>
              <a:rPr lang="en-AU" dirty="0" smtClean="0"/>
              <a:t>Block Comments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197</a:t>
            </a:fld>
            <a:endParaRPr lang="en-US"/>
          </a:p>
        </p:txBody>
      </p:sp>
      <p:sp>
        <p:nvSpPr>
          <p:cNvPr id="7" name="TextBox 6"/>
          <p:cNvSpPr txBox="1"/>
          <p:nvPr/>
        </p:nvSpPr>
        <p:spPr>
          <a:xfrm>
            <a:off x="2249511" y="1770250"/>
            <a:ext cx="2865816" cy="461665"/>
          </a:xfrm>
          <a:prstGeom prst="rect">
            <a:avLst/>
          </a:prstGeom>
          <a:noFill/>
        </p:spPr>
        <p:txBody>
          <a:bodyPr wrap="square" rtlCol="0">
            <a:spAutoFit/>
          </a:bodyPr>
          <a:lstStyle/>
          <a:p>
            <a:r>
              <a:rPr lang="en-AU" sz="2400" dirty="0" smtClean="0">
                <a:solidFill>
                  <a:schemeClr val="bg1"/>
                </a:solidFill>
                <a:latin typeface="Segoe UI Light" panose="020B0502040204020203" pitchFamily="34" charset="0"/>
                <a:cs typeface="Segoe UI Light" panose="020B0502040204020203" pitchFamily="34" charset="0"/>
              </a:rPr>
              <a:t>Block comment tags</a:t>
            </a:r>
            <a:endParaRPr lang="en-AU" sz="2400" dirty="0">
              <a:solidFill>
                <a:schemeClr val="bg1"/>
              </a:solidFill>
              <a:latin typeface="Segoe UI Light" panose="020B0502040204020203" pitchFamily="34" charset="0"/>
              <a:cs typeface="Segoe UI Light" panose="020B0502040204020203" pitchFamily="34" charset="0"/>
            </a:endParaRPr>
          </a:p>
        </p:txBody>
      </p:sp>
      <p:sp>
        <p:nvSpPr>
          <p:cNvPr id="9" name="Rectangle 8"/>
          <p:cNvSpPr/>
          <p:nvPr/>
        </p:nvSpPr>
        <p:spPr>
          <a:xfrm>
            <a:off x="981490" y="1611622"/>
            <a:ext cx="9812104" cy="881274"/>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3" name="Rectangle 2"/>
          <p:cNvSpPr/>
          <p:nvPr/>
        </p:nvSpPr>
        <p:spPr>
          <a:xfrm>
            <a:off x="1199456" y="1770250"/>
            <a:ext cx="576064" cy="646331"/>
          </a:xfrm>
          <a:prstGeom prst="rect">
            <a:avLst/>
          </a:prstGeom>
          <a:solidFill>
            <a:schemeClr val="bg2">
              <a:lumMod val="90000"/>
              <a:lumOff val="10000"/>
            </a:schemeClr>
          </a:solidFill>
        </p:spPr>
        <p:txBody>
          <a:bodyPr wrap="square">
            <a:spAutoFit/>
          </a:bodyPr>
          <a:lstStyle/>
          <a:p>
            <a:r>
              <a:rPr lang="en-AU" dirty="0" smtClean="0">
                <a:solidFill>
                  <a:srgbClr val="98FB98"/>
                </a:solidFill>
                <a:latin typeface="Lucida Console" panose="020B0609040504020204" pitchFamily="49" charset="0"/>
              </a:rPr>
              <a:t>&lt;#</a:t>
            </a:r>
            <a:endParaRPr lang="en-AU" dirty="0">
              <a:solidFill>
                <a:srgbClr val="98FB98"/>
              </a:solidFill>
              <a:latin typeface="Lucida Console" panose="020B0609040504020204" pitchFamily="49" charset="0"/>
            </a:endParaRPr>
          </a:p>
          <a:p>
            <a:r>
              <a:rPr lang="en-AU" dirty="0">
                <a:solidFill>
                  <a:srgbClr val="98FB98"/>
                </a:solidFill>
                <a:latin typeface="Lucida Console" panose="020B0609040504020204" pitchFamily="49" charset="0"/>
              </a:rPr>
              <a:t>#&gt; </a:t>
            </a:r>
          </a:p>
        </p:txBody>
      </p:sp>
      <p:pic>
        <p:nvPicPr>
          <p:cNvPr id="8" name="Picture 7"/>
          <p:cNvPicPr>
            <a:picLocks noChangeAspect="1"/>
          </p:cNvPicPr>
          <p:nvPr/>
        </p:nvPicPr>
        <p:blipFill>
          <a:blip r:embed="rId3"/>
          <a:stretch>
            <a:fillRect/>
          </a:stretch>
        </p:blipFill>
        <p:spPr>
          <a:xfrm>
            <a:off x="666174" y="2979063"/>
            <a:ext cx="10741803" cy="2869948"/>
          </a:xfrm>
          <a:prstGeom prst="rect">
            <a:avLst/>
          </a:prstGeom>
        </p:spPr>
      </p:pic>
    </p:spTree>
    <p:extLst>
      <p:ext uri="{BB962C8B-B14F-4D97-AF65-F5344CB8AC3E}">
        <p14:creationId xmlns:p14="http://schemas.microsoft.com/office/powerpoint/2010/main" val="29866202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5</a:t>
            </a:r>
            <a:r>
              <a:rPr lang="en-US" dirty="0" smtClean="0">
                <a:latin typeface="Segoe UI Light" panose="020B0502040204020203" pitchFamily="34" charset="0"/>
              </a:rPr>
              <a:t>: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Script Comments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#Requires Statement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198</a:t>
            </a:fld>
            <a:endParaRPr lang="en-US"/>
          </a:p>
        </p:txBody>
      </p:sp>
    </p:spTree>
    <p:extLst>
      <p:ext uri="{BB962C8B-B14F-4D97-AF65-F5344CB8AC3E}">
        <p14:creationId xmlns:p14="http://schemas.microsoft.com/office/powerpoint/2010/main" val="35018861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Requires Statement</a:t>
            </a:r>
            <a:endParaRPr lang="en-AU" dirty="0"/>
          </a:p>
        </p:txBody>
      </p:sp>
      <p:sp>
        <p:nvSpPr>
          <p:cNvPr id="3" name="Content Placeholder 2"/>
          <p:cNvSpPr>
            <a:spLocks noGrp="1"/>
          </p:cNvSpPr>
          <p:nvPr>
            <p:ph sz="quarter" idx="13"/>
          </p:nvPr>
        </p:nvSpPr>
        <p:spPr/>
        <p:txBody>
          <a:bodyPr/>
          <a:lstStyle/>
          <a:p>
            <a:r>
              <a:rPr lang="en-AU" smtClean="0"/>
              <a:t>Special comment</a:t>
            </a:r>
          </a:p>
          <a:p>
            <a:endParaRPr lang="en-AU" smtClean="0"/>
          </a:p>
          <a:p>
            <a:r>
              <a:rPr lang="en-AU" smtClean="0"/>
              <a:t>Prevents script from running without required elements</a:t>
            </a:r>
          </a:p>
          <a:p>
            <a:endParaRPr lang="en-AU" smtClean="0"/>
          </a:p>
          <a:p>
            <a:r>
              <a:rPr lang="en-AU" smtClean="0"/>
              <a:t>Can only be used in scripts (not functions, cmdlets, etc)</a:t>
            </a:r>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199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06213745"/>
              </p:ext>
            </p:extLst>
          </p:nvPr>
        </p:nvGraphicFramePr>
        <p:xfrm>
          <a:off x="979413" y="3718560"/>
          <a:ext cx="10233175" cy="2682240"/>
        </p:xfrm>
        <a:graphic>
          <a:graphicData uri="http://schemas.openxmlformats.org/drawingml/2006/table">
            <a:tbl>
              <a:tblPr firstRow="1">
                <a:tableStyleId>{9DCAF9ED-07DC-4A11-8D7F-57B35C25682E}</a:tableStyleId>
              </a:tblPr>
              <a:tblGrid>
                <a:gridCol w="8071281">
                  <a:extLst>
                    <a:ext uri="{9D8B030D-6E8A-4147-A177-3AD203B41FA5}">
                      <a16:colId xmlns:a16="http://schemas.microsoft.com/office/drawing/2014/main" val="3744768856"/>
                    </a:ext>
                  </a:extLst>
                </a:gridCol>
                <a:gridCol w="2161894">
                  <a:extLst>
                    <a:ext uri="{9D8B030D-6E8A-4147-A177-3AD203B41FA5}">
                      <a16:colId xmlns:a16="http://schemas.microsoft.com/office/drawing/2014/main" val="1667366368"/>
                    </a:ext>
                  </a:extLst>
                </a:gridCol>
              </a:tblGrid>
              <a:tr h="296979">
                <a:tc>
                  <a:txBody>
                    <a:bodyPr/>
                    <a:lstStyle/>
                    <a:p>
                      <a:r>
                        <a:rPr lang="en-US" sz="2000" dirty="0" smtClean="0">
                          <a:effectLst/>
                        </a:rPr>
                        <a:t>Requires Option</a:t>
                      </a:r>
                    </a:p>
                  </a:txBody>
                  <a:tcPr/>
                </a:tc>
                <a:tc>
                  <a:txBody>
                    <a:bodyPr/>
                    <a:lstStyle/>
                    <a:p>
                      <a:r>
                        <a:rPr lang="en-US" sz="2000" dirty="0" smtClean="0"/>
                        <a:t>Supported in PS Version</a:t>
                      </a:r>
                      <a:endParaRPr lang="en-US" sz="2000" dirty="0"/>
                    </a:p>
                  </a:txBody>
                  <a:tcPr/>
                </a:tc>
                <a:extLst>
                  <a:ext uri="{0D108BD9-81ED-4DB2-BD59-A6C34878D82A}">
                    <a16:rowId xmlns:a16="http://schemas.microsoft.com/office/drawing/2014/main" val="2319398557"/>
                  </a:ext>
                </a:extLst>
              </a:tr>
              <a:tr h="296979">
                <a:tc>
                  <a:txBody>
                    <a:bodyPr/>
                    <a:lstStyle/>
                    <a:p>
                      <a:r>
                        <a:rPr lang="en-US" sz="2000" dirty="0" smtClean="0">
                          <a:effectLst/>
                        </a:rPr>
                        <a:t>#Requires -Version &lt;N&gt;[.&lt;n&gt;]</a:t>
                      </a:r>
                    </a:p>
                  </a:txBody>
                  <a:tcPr/>
                </a:tc>
                <a:tc>
                  <a:txBody>
                    <a:bodyPr/>
                    <a:lstStyle/>
                    <a:p>
                      <a:pPr algn="l"/>
                      <a:r>
                        <a:rPr lang="en-US" sz="2000" dirty="0" smtClean="0"/>
                        <a:t>2.0+</a:t>
                      </a:r>
                      <a:endParaRPr lang="en-US" sz="2000" dirty="0"/>
                    </a:p>
                  </a:txBody>
                  <a:tcPr/>
                </a:tc>
                <a:extLst>
                  <a:ext uri="{0D108BD9-81ED-4DB2-BD59-A6C34878D82A}">
                    <a16:rowId xmlns:a16="http://schemas.microsoft.com/office/drawing/2014/main" val="4037741630"/>
                  </a:ext>
                </a:extLst>
              </a:tr>
              <a:tr h="25530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effectLst/>
                        </a:rPr>
                        <a:t>#Requires -</a:t>
                      </a:r>
                      <a:r>
                        <a:rPr lang="en-US" sz="2000" dirty="0" err="1" smtClean="0">
                          <a:effectLst/>
                        </a:rPr>
                        <a:t>PSSnapin</a:t>
                      </a:r>
                      <a:r>
                        <a:rPr lang="en-US" sz="2000" dirty="0" smtClean="0">
                          <a:effectLst/>
                        </a:rPr>
                        <a:t> &lt;</a:t>
                      </a:r>
                      <a:r>
                        <a:rPr lang="en-US" sz="2000" dirty="0" err="1" smtClean="0">
                          <a:effectLst/>
                        </a:rPr>
                        <a:t>PSSnapin</a:t>
                      </a:r>
                      <a:r>
                        <a:rPr lang="en-US" sz="2000" dirty="0" smtClean="0">
                          <a:effectLst/>
                        </a:rPr>
                        <a:t>-Name&gt; [-Version &lt;N&gt;[.&lt;n&gt;]]</a:t>
                      </a:r>
                    </a:p>
                  </a:txBody>
                  <a:tcPr/>
                </a:tc>
                <a:tc>
                  <a:txBody>
                    <a:bodyPr/>
                    <a:lstStyle/>
                    <a:p>
                      <a:pPr algn="l"/>
                      <a:r>
                        <a:rPr lang="en-US" sz="2000" dirty="0" smtClean="0"/>
                        <a:t>2.0+</a:t>
                      </a:r>
                      <a:endParaRPr lang="en-US" sz="2000" dirty="0"/>
                    </a:p>
                  </a:txBody>
                  <a:tcPr/>
                </a:tc>
                <a:extLst>
                  <a:ext uri="{0D108BD9-81ED-4DB2-BD59-A6C34878D82A}">
                    <a16:rowId xmlns:a16="http://schemas.microsoft.com/office/drawing/2014/main" val="3279692947"/>
                  </a:ext>
                </a:extLst>
              </a:tr>
              <a:tr h="244727">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effectLst/>
                        </a:rPr>
                        <a:t>#Requires -</a:t>
                      </a:r>
                      <a:r>
                        <a:rPr lang="en-US" sz="2000" dirty="0" err="1" smtClean="0">
                          <a:effectLst/>
                        </a:rPr>
                        <a:t>ShellId</a:t>
                      </a:r>
                      <a:r>
                        <a:rPr lang="en-US" sz="2000" dirty="0" smtClean="0">
                          <a:effectLst/>
                        </a:rPr>
                        <a:t> &lt;</a:t>
                      </a:r>
                      <a:r>
                        <a:rPr lang="en-US" sz="2000" dirty="0" err="1" smtClean="0">
                          <a:effectLst/>
                        </a:rPr>
                        <a:t>ShellId</a:t>
                      </a:r>
                      <a:r>
                        <a:rPr lang="en-US" sz="2000" dirty="0" smtClean="0">
                          <a:effectLst/>
                        </a:rPr>
                        <a:t>&gt;</a:t>
                      </a:r>
                    </a:p>
                  </a:txBody>
                  <a:tcPr/>
                </a:tc>
                <a:tc>
                  <a:txBody>
                    <a:bodyPr/>
                    <a:lstStyle/>
                    <a:p>
                      <a:pPr algn="l"/>
                      <a:r>
                        <a:rPr lang="en-US" sz="2000" dirty="0" smtClean="0"/>
                        <a:t>2.0+</a:t>
                      </a:r>
                      <a:endParaRPr lang="en-US" sz="2000" dirty="0"/>
                    </a:p>
                  </a:txBody>
                  <a:tcPr/>
                </a:tc>
                <a:extLst>
                  <a:ext uri="{0D108BD9-81ED-4DB2-BD59-A6C34878D82A}">
                    <a16:rowId xmlns:a16="http://schemas.microsoft.com/office/drawing/2014/main" val="2148214341"/>
                  </a:ext>
                </a:extLst>
              </a:tr>
              <a:tr h="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effectLst/>
                        </a:rPr>
                        <a:t>#Requires -Modules { &lt;Module-Name&gt; | &lt;</a:t>
                      </a:r>
                      <a:r>
                        <a:rPr lang="en-US" sz="2000" dirty="0" err="1" smtClean="0">
                          <a:effectLst/>
                        </a:rPr>
                        <a:t>Hashtable</a:t>
                      </a:r>
                      <a:r>
                        <a:rPr lang="en-US" sz="2000" dirty="0" smtClean="0">
                          <a:effectLst/>
                        </a:rPr>
                        <a:t>&gt; }</a:t>
                      </a:r>
                    </a:p>
                  </a:txBody>
                  <a:tcPr/>
                </a:tc>
                <a:tc>
                  <a:txBody>
                    <a:bodyPr/>
                    <a:lstStyle/>
                    <a:p>
                      <a:pPr algn="l"/>
                      <a:r>
                        <a:rPr lang="en-US" sz="2000" dirty="0" smtClean="0"/>
                        <a:t>3.0+</a:t>
                      </a:r>
                      <a:endParaRPr lang="en-US" sz="2000" dirty="0"/>
                    </a:p>
                  </a:txBody>
                  <a:tcPr/>
                </a:tc>
                <a:extLst>
                  <a:ext uri="{0D108BD9-81ED-4DB2-BD59-A6C34878D82A}">
                    <a16:rowId xmlns:a16="http://schemas.microsoft.com/office/drawing/2014/main" val="222140502"/>
                  </a:ext>
                </a:extLst>
              </a:tr>
              <a:tr h="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effectLst/>
                        </a:rPr>
                        <a:t>#Requires -</a:t>
                      </a:r>
                      <a:r>
                        <a:rPr lang="en-US" sz="2000" dirty="0" err="1" smtClean="0">
                          <a:effectLst/>
                        </a:rPr>
                        <a:t>RunAsAdministrator</a:t>
                      </a:r>
                      <a:endParaRPr lang="en-US" sz="2000" dirty="0" smtClean="0"/>
                    </a:p>
                  </a:txBody>
                  <a:tcPr/>
                </a:tc>
                <a:tc>
                  <a:txBody>
                    <a:bodyPr/>
                    <a:lstStyle/>
                    <a:p>
                      <a:pPr algn="l"/>
                      <a:r>
                        <a:rPr lang="en-US" sz="2000" dirty="0" smtClean="0"/>
                        <a:t>4.0+</a:t>
                      </a:r>
                      <a:endParaRPr lang="en-US" sz="2000" dirty="0"/>
                    </a:p>
                  </a:txBody>
                  <a:tcPr/>
                </a:tc>
                <a:extLst>
                  <a:ext uri="{0D108BD9-81ED-4DB2-BD59-A6C34878D82A}">
                    <a16:rowId xmlns:a16="http://schemas.microsoft.com/office/drawing/2014/main" val="1562137158"/>
                  </a:ext>
                </a:extLst>
              </a:tr>
            </a:tbl>
          </a:graphicData>
        </a:graphic>
      </p:graphicFrame>
    </p:spTree>
    <p:extLst>
      <p:ext uri="{BB962C8B-B14F-4D97-AF65-F5344CB8AC3E}">
        <p14:creationId xmlns:p14="http://schemas.microsoft.com/office/powerpoint/2010/main" val="1247484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your trainer</a:t>
            </a:r>
            <a:endParaRPr lang="en-US"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2</a:t>
            </a:fld>
            <a:endParaRPr lang="en-US" dirty="0">
              <a:solidFill>
                <a:prstClr val="white"/>
              </a:solidFill>
            </a:endParaRP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dirty="0" smtClean="0">
                <a:solidFill>
                  <a:prstClr val="white"/>
                </a:solidFill>
              </a:rPr>
              <a:t>Microsoft Confidential</a:t>
            </a:r>
            <a:endParaRPr lang="en-US" dirty="0">
              <a:solidFill>
                <a:prstClr val="white"/>
              </a:solidFill>
            </a:endParaRPr>
          </a:p>
        </p:txBody>
      </p:sp>
      <p:sp>
        <p:nvSpPr>
          <p:cNvPr id="11" name="TextBox 10"/>
          <p:cNvSpPr txBox="1"/>
          <p:nvPr/>
        </p:nvSpPr>
        <p:spPr>
          <a:xfrm>
            <a:off x="3595816" y="885655"/>
            <a:ext cx="7492320" cy="2308324"/>
          </a:xfrm>
          <a:prstGeom prst="rect">
            <a:avLst/>
          </a:prstGeom>
          <a:noFill/>
        </p:spPr>
        <p:txBody>
          <a:bodyPr wrap="square" rtlCol="0">
            <a:spAutoFit/>
          </a:bodyPr>
          <a:lstStyle/>
          <a:p>
            <a:pPr>
              <a:lnSpc>
                <a:spcPct val="150000"/>
              </a:lnSpc>
            </a:pPr>
            <a:r>
              <a:rPr lang="en-US" sz="4000" dirty="0" smtClean="0">
                <a:solidFill>
                  <a:schemeClr val="bg1"/>
                </a:solidFill>
                <a:latin typeface="Segoe UI Light" panose="020B0502040204020203" pitchFamily="34" charset="0"/>
                <a:cs typeface="Segoe UI Light" panose="020B0502040204020203" pitchFamily="34" charset="0"/>
              </a:rPr>
              <a:t>&lt;Trainer Name&gt;</a:t>
            </a:r>
            <a:endParaRPr lang="en-US" sz="4000" dirty="0">
              <a:solidFill>
                <a:schemeClr val="bg1"/>
              </a:solidFill>
              <a:latin typeface="Segoe UI Light" panose="020B0502040204020203" pitchFamily="34" charset="0"/>
              <a:cs typeface="Segoe UI Light" panose="020B0502040204020203" pitchFamily="34" charset="0"/>
            </a:endParaRPr>
          </a:p>
          <a:p>
            <a:pPr>
              <a:lnSpc>
                <a:spcPct val="150000"/>
              </a:lnSpc>
            </a:pPr>
            <a:r>
              <a:rPr lang="en-US" sz="2800" dirty="0" smtClean="0">
                <a:solidFill>
                  <a:schemeClr val="bg1"/>
                </a:solidFill>
                <a:latin typeface="Segoe UI Light" panose="020B0502040204020203" pitchFamily="34" charset="0"/>
                <a:cs typeface="Segoe UI Light" panose="020B0502040204020203" pitchFamily="34" charset="0"/>
              </a:rPr>
              <a:t>&lt;Trainer Title&gt;</a:t>
            </a:r>
            <a:endParaRPr lang="en-US" sz="2800" dirty="0">
              <a:solidFill>
                <a:schemeClr val="bg1"/>
              </a:solidFill>
              <a:latin typeface="Segoe UI Light" panose="020B0502040204020203" pitchFamily="34" charset="0"/>
              <a:cs typeface="Segoe UI Light" panose="020B0502040204020203" pitchFamily="34" charset="0"/>
            </a:endParaRPr>
          </a:p>
          <a:p>
            <a:pPr>
              <a:lnSpc>
                <a:spcPct val="150000"/>
              </a:lnSpc>
            </a:pPr>
            <a:r>
              <a:rPr lang="en-GB" sz="2800" dirty="0" smtClean="0">
                <a:solidFill>
                  <a:schemeClr val="bg1"/>
                </a:solidFill>
                <a:latin typeface="Segoe UI Light" panose="020B0502040204020203" pitchFamily="34" charset="0"/>
                <a:cs typeface="Segoe UI Light" panose="020B0502040204020203" pitchFamily="34" charset="0"/>
              </a:rPr>
              <a:t>&lt;Trainer Alias&gt;@Microsoft.com</a:t>
            </a:r>
          </a:p>
        </p:txBody>
      </p:sp>
    </p:spTree>
    <p:extLst>
      <p:ext uri="{BB962C8B-B14F-4D97-AF65-F5344CB8AC3E}">
        <p14:creationId xmlns:p14="http://schemas.microsoft.com/office/powerpoint/2010/main" val="3927423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a:t>
            </a:r>
            <a:r>
              <a:rPr lang="en-US" sz="2400" dirty="0" smtClean="0">
                <a:latin typeface="Segoe UI Light" panose="020B0502040204020203" pitchFamily="34" charset="0"/>
              </a:rPr>
              <a:t>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PowerShell Hosts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20</a:t>
            </a:fld>
            <a:endParaRPr lang="en-US"/>
          </a:p>
        </p:txBody>
      </p:sp>
    </p:spTree>
    <p:extLst>
      <p:ext uri="{BB962C8B-B14F-4D97-AF65-F5344CB8AC3E}">
        <p14:creationId xmlns:p14="http://schemas.microsoft.com/office/powerpoint/2010/main" val="315739783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Version Requirement</a:t>
            </a:r>
            <a:endParaRPr lang="en-US" dirty="0"/>
          </a:p>
        </p:txBody>
      </p:sp>
      <p:sp>
        <p:nvSpPr>
          <p:cNvPr id="6" name="Content Placeholder 5"/>
          <p:cNvSpPr>
            <a:spLocks noGrp="1"/>
          </p:cNvSpPr>
          <p:nvPr>
            <p:ph sz="quarter" idx="13"/>
          </p:nvPr>
        </p:nvSpPr>
        <p:spPr/>
        <p:txBody>
          <a:bodyPr>
            <a:normAutofit/>
          </a:bodyPr>
          <a:lstStyle/>
          <a:p>
            <a:pPr marL="342900" indent="-342900">
              <a:buFont typeface="Arial" panose="020B0604020202020204" pitchFamily="34" charset="0"/>
              <a:buChar char="•"/>
            </a:pPr>
            <a:r>
              <a:rPr lang="en-US" sz="2800" dirty="0" smtClean="0">
                <a:solidFill>
                  <a:schemeClr val="bg1"/>
                </a:solidFill>
                <a:cs typeface="Segoe UI Light" panose="020B0502040204020203" pitchFamily="34" charset="0"/>
              </a:rPr>
              <a:t>Prevents script from running on lower PowerShell versions</a:t>
            </a:r>
          </a:p>
          <a:p>
            <a:pPr marL="702000" lvl="1" indent="-342900">
              <a:buFont typeface="Courier New" panose="02070309020205020404" pitchFamily="49" charset="0"/>
              <a:buChar char="o"/>
            </a:pPr>
            <a:r>
              <a:rPr lang="en-US" sz="2400" dirty="0" smtClean="0">
                <a:solidFill>
                  <a:schemeClr val="bg1"/>
                </a:solidFill>
                <a:latin typeface="Segoe UI Light" panose="020B0502040204020203" pitchFamily="34" charset="0"/>
                <a:cs typeface="Segoe UI Light" panose="020B0502040204020203" pitchFamily="34" charset="0"/>
              </a:rPr>
              <a:t>Script errors at start</a:t>
            </a:r>
          </a:p>
          <a:p>
            <a:pPr marL="702000" lvl="1" indent="-342900">
              <a:buFont typeface="Courier New" panose="02070309020205020404" pitchFamily="49" charset="0"/>
              <a:buChar char="o"/>
            </a:pPr>
            <a:r>
              <a:rPr lang="en-US" sz="2400" dirty="0" smtClean="0">
                <a:solidFill>
                  <a:schemeClr val="bg1"/>
                </a:solidFill>
                <a:latin typeface="Segoe UI Light" panose="020B0502040204020203" pitchFamily="34" charset="0"/>
                <a:cs typeface="Segoe UI Light" panose="020B0502040204020203" pitchFamily="34" charset="0"/>
              </a:rPr>
              <a:t>Avoids unexpected errors from unsupported language, </a:t>
            </a:r>
            <a:r>
              <a:rPr lang="en-US" sz="2400" dirty="0" err="1" smtClean="0">
                <a:solidFill>
                  <a:schemeClr val="bg1"/>
                </a:solidFill>
                <a:latin typeface="Segoe UI Light" panose="020B0502040204020203" pitchFamily="34" charset="0"/>
                <a:cs typeface="Segoe UI Light" panose="020B0502040204020203" pitchFamily="34" charset="0"/>
              </a:rPr>
              <a:t>cmdlets</a:t>
            </a:r>
            <a:r>
              <a:rPr lang="en-US" sz="2400" dirty="0" smtClean="0">
                <a:solidFill>
                  <a:schemeClr val="bg1"/>
                </a:solidFill>
                <a:latin typeface="Segoe UI Light" panose="020B0502040204020203" pitchFamily="34" charset="0"/>
                <a:cs typeface="Segoe UI Light" panose="020B0502040204020203" pitchFamily="34" charset="0"/>
              </a:rPr>
              <a:t>, etc.</a:t>
            </a:r>
          </a:p>
          <a:p>
            <a:pPr marL="342900" indent="-342900">
              <a:buFont typeface="Arial" panose="020B0604020202020204" pitchFamily="34" charset="0"/>
              <a:buChar char="•"/>
            </a:pPr>
            <a:r>
              <a:rPr lang="en-US" sz="2800" dirty="0" smtClean="0">
                <a:solidFill>
                  <a:schemeClr val="bg1"/>
                </a:solidFill>
                <a:cs typeface="Segoe UI Light" panose="020B0502040204020203" pitchFamily="34" charset="0"/>
              </a:rPr>
              <a:t>Special comment tag: #Requires </a:t>
            </a:r>
            <a:r>
              <a:rPr lang="en-US" sz="2800" dirty="0">
                <a:solidFill>
                  <a:schemeClr val="bg1"/>
                </a:solidFill>
                <a:cs typeface="Segoe UI Light" panose="020B0502040204020203" pitchFamily="34" charset="0"/>
              </a:rPr>
              <a:t>-Version &lt;N&gt;[.&lt;n</a:t>
            </a:r>
            <a:r>
              <a:rPr lang="en-US" sz="2800" dirty="0" smtClean="0">
                <a:solidFill>
                  <a:schemeClr val="bg1"/>
                </a:solidFill>
                <a:cs typeface="Segoe UI Light" panose="020B0502040204020203" pitchFamily="34" charset="0"/>
              </a:rPr>
              <a:t>&gt;]</a:t>
            </a:r>
          </a:p>
          <a:p>
            <a:pPr marL="342900" indent="-342900">
              <a:buFont typeface="Arial" panose="020B0604020202020204" pitchFamily="34" charset="0"/>
              <a:buChar char="•"/>
            </a:pPr>
            <a:r>
              <a:rPr lang="en-AU" sz="2800" noProof="1" smtClean="0">
                <a:solidFill>
                  <a:schemeClr val="bg1"/>
                </a:solidFill>
                <a:cs typeface="Segoe UI Light" panose="020B0502040204020203" pitchFamily="34" charset="0"/>
              </a:rPr>
              <a:t>Get-help About_Requires</a:t>
            </a:r>
          </a:p>
          <a:p>
            <a:endParaRPr lang="es-ES" sz="2800" dirty="0" smtClean="0">
              <a:solidFill>
                <a:schemeClr val="bg1"/>
              </a:solidFill>
            </a:endParaRPr>
          </a:p>
          <a:p>
            <a:endParaRPr lang="en-US" sz="2800" dirty="0" smtClean="0">
              <a:solidFill>
                <a:schemeClr val="bg1"/>
              </a:solidFill>
            </a:endParaRPr>
          </a:p>
          <a:p>
            <a:endParaRPr lang="en-US" sz="2800" dirty="0" smtClean="0">
              <a:solidFill>
                <a:schemeClr val="bg1"/>
              </a:solidFill>
            </a:endParaRPr>
          </a:p>
        </p:txBody>
      </p:sp>
      <p:sp>
        <p:nvSpPr>
          <p:cNvPr id="3" name="Slide Number Placeholder 2"/>
          <p:cNvSpPr>
            <a:spLocks noGrp="1"/>
          </p:cNvSpPr>
          <p:nvPr>
            <p:ph type="sldNum" sz="quarter" idx="11"/>
          </p:nvPr>
        </p:nvSpPr>
        <p:spPr/>
        <p:txBody>
          <a:bodyPr/>
          <a:lstStyle/>
          <a:p>
            <a:fld id="{06B49506-7B3C-4DD0-A5EE-1340938AEE06}" type="slidenum">
              <a:rPr lang="es-ES" smtClean="0">
                <a:solidFill>
                  <a:schemeClr val="bg1"/>
                </a:solidFill>
              </a:rPr>
              <a:t>200</a:t>
            </a:fld>
            <a:endParaRPr lang="es-E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615168151"/>
              </p:ext>
            </p:extLst>
          </p:nvPr>
        </p:nvGraphicFramePr>
        <p:xfrm>
          <a:off x="562574" y="4149080"/>
          <a:ext cx="4032448" cy="1098388"/>
        </p:xfrm>
        <a:graphic>
          <a:graphicData uri="http://schemas.openxmlformats.org/drawingml/2006/table">
            <a:tbl>
              <a:tblPr firstRow="1" bandRow="1">
                <a:tableStyleId>{B301B821-A1FF-4177-AEE7-76D212191A09}</a:tableStyleId>
              </a:tblPr>
              <a:tblGrid>
                <a:gridCol w="4032448">
                  <a:extLst>
                    <a:ext uri="{9D8B030D-6E8A-4147-A177-3AD203B41FA5}">
                      <a16:colId xmlns:a16="http://schemas.microsoft.com/office/drawing/2014/main" val="4141499760"/>
                    </a:ext>
                  </a:extLst>
                </a:gridCol>
              </a:tblGrid>
              <a:tr h="303935">
                <a:tc>
                  <a:txBody>
                    <a:bodyPr/>
                    <a:lstStyle/>
                    <a:p>
                      <a:pPr algn="l"/>
                      <a:r>
                        <a:rPr lang="en-AU" sz="2000" b="0" dirty="0" smtClean="0">
                          <a:solidFill>
                            <a:schemeClr val="bg1"/>
                          </a:solidFill>
                          <a:latin typeface="Segoe UI Light" panose="020B0502040204020203" pitchFamily="34" charset="0"/>
                          <a:cs typeface="Segoe UI Light" panose="020B0502040204020203" pitchFamily="34" charset="0"/>
                        </a:rPr>
                        <a:t>Sample</a:t>
                      </a:r>
                      <a:r>
                        <a:rPr lang="en-AU" sz="2000" b="0" baseline="0" dirty="0" smtClean="0">
                          <a:solidFill>
                            <a:schemeClr val="bg1"/>
                          </a:solidFill>
                          <a:latin typeface="Segoe UI Light" panose="020B0502040204020203" pitchFamily="34" charset="0"/>
                          <a:cs typeface="Segoe UI Light" panose="020B0502040204020203" pitchFamily="34" charset="0"/>
                        </a:rPr>
                        <a:t> Script</a:t>
                      </a:r>
                      <a:endParaRPr lang="en-AU" sz="2000" b="0" dirty="0">
                        <a:solidFill>
                          <a:schemeClr val="bg1"/>
                        </a:solidFill>
                        <a:latin typeface="Segoe UI Light" panose="020B0502040204020203" pitchFamily="34" charset="0"/>
                        <a:cs typeface="Segoe UI Light" panose="020B0502040204020203" pitchFamily="34" charset="0"/>
                      </a:endParaRPr>
                    </a:p>
                  </a:txBody>
                  <a:tcPr anchor="ctr">
                    <a:solidFill>
                      <a:schemeClr val="tx1"/>
                    </a:solidFill>
                  </a:tcPr>
                </a:tc>
                <a:extLst>
                  <a:ext uri="{0D108BD9-81ED-4DB2-BD59-A6C34878D82A}">
                    <a16:rowId xmlns:a16="http://schemas.microsoft.com/office/drawing/2014/main" val="3124332556"/>
                  </a:ext>
                </a:extLst>
              </a:tr>
              <a:tr h="702148">
                <a:tc>
                  <a:txBody>
                    <a:bodyPr/>
                    <a:lstStyle/>
                    <a:p>
                      <a:r>
                        <a:rPr lang="en-AU" sz="2000" dirty="0" smtClean="0">
                          <a:solidFill>
                            <a:srgbClr val="98FB98"/>
                          </a:solidFill>
                          <a:latin typeface="Lucida Console" panose="020B0609040504020204" pitchFamily="49" charset="0"/>
                        </a:rPr>
                        <a:t>#requires -Version 3</a:t>
                      </a:r>
                      <a:endParaRPr lang="en-AU" sz="2000" dirty="0" smtClean="0">
                        <a:solidFill>
                          <a:srgbClr val="F5F5F5"/>
                        </a:solidFill>
                        <a:latin typeface="Lucida Console" panose="020B0609040504020204" pitchFamily="49" charset="0"/>
                      </a:endParaRPr>
                    </a:p>
                    <a:p>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-Hidden</a:t>
                      </a:r>
                      <a:r>
                        <a:rPr lang="en-AU" sz="200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1180125486"/>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34093348"/>
              </p:ext>
            </p:extLst>
          </p:nvPr>
        </p:nvGraphicFramePr>
        <p:xfrm>
          <a:off x="4742447" y="3743065"/>
          <a:ext cx="7200800" cy="1950720"/>
        </p:xfrm>
        <a:graphic>
          <a:graphicData uri="http://schemas.openxmlformats.org/drawingml/2006/table">
            <a:tbl>
              <a:tblPr firstRow="1" bandRow="1">
                <a:tableStyleId>{B301B821-A1FF-4177-AEE7-76D212191A09}</a:tableStyleId>
              </a:tblPr>
              <a:tblGrid>
                <a:gridCol w="7200800">
                  <a:extLst>
                    <a:ext uri="{9D8B030D-6E8A-4147-A177-3AD203B41FA5}">
                      <a16:colId xmlns:a16="http://schemas.microsoft.com/office/drawing/2014/main" val="642355788"/>
                    </a:ext>
                  </a:extLst>
                </a:gridCol>
              </a:tblGrid>
              <a:tr h="216883">
                <a:tc>
                  <a:txBody>
                    <a:bodyPr/>
                    <a:lstStyle/>
                    <a:p>
                      <a:pPr algn="l"/>
                      <a:r>
                        <a:rPr lang="en-AU" sz="2000" b="0" baseline="0" dirty="0" smtClean="0">
                          <a:solidFill>
                            <a:schemeClr val="bg1"/>
                          </a:solidFill>
                          <a:latin typeface="Segoe UI Light" panose="020B0502040204020203" pitchFamily="34" charset="0"/>
                          <a:cs typeface="Segoe UI Light" panose="020B0502040204020203" pitchFamily="34" charset="0"/>
                        </a:rPr>
                        <a:t>Error when script run from PowerShell v2</a:t>
                      </a:r>
                      <a:endParaRPr lang="en-AU" sz="2000" b="0" dirty="0">
                        <a:solidFill>
                          <a:schemeClr val="bg1"/>
                        </a:solidFill>
                        <a:latin typeface="Segoe UI Light" panose="020B0502040204020203" pitchFamily="34" charset="0"/>
                        <a:cs typeface="Segoe UI Light" panose="020B0502040204020203" pitchFamily="34" charset="0"/>
                      </a:endParaRPr>
                    </a:p>
                  </a:txBody>
                  <a:tcPr anchor="ctr">
                    <a:solidFill>
                      <a:schemeClr val="tx1"/>
                    </a:solidFill>
                  </a:tcPr>
                </a:tc>
                <a:extLst>
                  <a:ext uri="{0D108BD9-81ED-4DB2-BD59-A6C34878D82A}">
                    <a16:rowId xmlns:a16="http://schemas.microsoft.com/office/drawing/2014/main" val="2665286419"/>
                  </a:ext>
                </a:extLst>
              </a:tr>
              <a:tr h="1092855">
                <a:tc>
                  <a:txBody>
                    <a:bodyPr/>
                    <a:lstStyle/>
                    <a:p>
                      <a:r>
                        <a:rPr lang="en-AU" sz="1600" noProof="1" smtClean="0">
                          <a:solidFill>
                            <a:srgbClr val="FF0000"/>
                          </a:solidFill>
                          <a:latin typeface="Lucida Console"/>
                        </a:rPr>
                        <a:t>.\test.ps1 : The script 'test.ps1' cannot be run because it contained a "#requires" statement at line 1 for Windows PowerShell version 3.0. The version required by the script does not match the currently running version of Windows PowerShell version 2.0.</a:t>
                      </a:r>
                    </a:p>
                    <a:p>
                      <a:r>
                        <a:rPr lang="en-AU" sz="1600" noProof="1" smtClean="0">
                          <a:solidFill>
                            <a:srgbClr val="FF0000"/>
                          </a:solidFill>
                          <a:latin typeface="Lucida Console"/>
                        </a:rPr>
                        <a:t>…</a:t>
                      </a:r>
                    </a:p>
                  </a:txBody>
                  <a:tcPr>
                    <a:solidFill>
                      <a:schemeClr val="tx1"/>
                    </a:solidFill>
                  </a:tcPr>
                </a:tc>
                <a:extLst>
                  <a:ext uri="{0D108BD9-81ED-4DB2-BD59-A6C34878D82A}">
                    <a16:rowId xmlns:a16="http://schemas.microsoft.com/office/drawing/2014/main" val="3209335299"/>
                  </a:ext>
                </a:extLst>
              </a:tr>
            </a:tbl>
          </a:graphicData>
        </a:graphic>
      </p:graphicFrame>
    </p:spTree>
    <p:custDataLst>
      <p:tags r:id="rId1"/>
    </p:custDataLst>
    <p:extLst>
      <p:ext uri="{BB962C8B-B14F-4D97-AF65-F5344CB8AC3E}">
        <p14:creationId xmlns:p14="http://schemas.microsoft.com/office/powerpoint/2010/main" val="3238132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DE" dirty="0" smtClean="0"/>
              <a:t>Administrator Requirement</a:t>
            </a:r>
            <a:endParaRPr lang="en-US" dirty="0"/>
          </a:p>
        </p:txBody>
      </p:sp>
      <p:sp>
        <p:nvSpPr>
          <p:cNvPr id="6" name="Content Placeholder 5"/>
          <p:cNvSpPr>
            <a:spLocks noGrp="1"/>
          </p:cNvSpPr>
          <p:nvPr>
            <p:ph sz="quarter" idx="13"/>
          </p:nvPr>
        </p:nvSpPr>
        <p:spPr>
          <a:xfrm>
            <a:off x="406400" y="1242248"/>
            <a:ext cx="11176000" cy="1781944"/>
          </a:xfrm>
        </p:spPr>
        <p:txBody>
          <a:bodyPr>
            <a:noAutofit/>
          </a:bodyPr>
          <a:lstStyle/>
          <a:p>
            <a:pPr marL="342900" indent="-342900">
              <a:buFont typeface="Arial" panose="020B0604020202020204" pitchFamily="34" charset="0"/>
              <a:buChar char="•"/>
            </a:pPr>
            <a:r>
              <a:rPr lang="en-US" sz="2800" dirty="0" smtClean="0">
                <a:solidFill>
                  <a:schemeClr val="bg1"/>
                </a:solidFill>
                <a:cs typeface="Segoe UI Light" panose="020B0502040204020203" pitchFamily="34" charset="0"/>
              </a:rPr>
              <a:t>Script requires elevated user rights</a:t>
            </a:r>
          </a:p>
          <a:p>
            <a:pPr marL="702000" lvl="1" indent="-342900">
              <a:buFont typeface="Courier New" panose="02070309020205020404" pitchFamily="49" charset="0"/>
              <a:buChar char="o"/>
            </a:pPr>
            <a:r>
              <a:rPr lang="en-US" sz="2400" dirty="0" smtClean="0">
                <a:solidFill>
                  <a:schemeClr val="bg1"/>
                </a:solidFill>
                <a:latin typeface="Segoe UI Light" panose="020B0502040204020203" pitchFamily="34" charset="0"/>
                <a:cs typeface="Segoe UI Light" panose="020B0502040204020203" pitchFamily="34" charset="0"/>
              </a:rPr>
              <a:t>Script errors at start indicating</a:t>
            </a:r>
          </a:p>
          <a:p>
            <a:pPr marL="702000" lvl="1" indent="-342900">
              <a:buFont typeface="Courier New" panose="02070309020205020404" pitchFamily="49" charset="0"/>
              <a:buChar char="o"/>
            </a:pPr>
            <a:r>
              <a:rPr lang="en-US" sz="2400" dirty="0" smtClean="0">
                <a:solidFill>
                  <a:schemeClr val="bg1"/>
                </a:solidFill>
                <a:latin typeface="Segoe UI Light" panose="020B0502040204020203" pitchFamily="34" charset="0"/>
                <a:cs typeface="Segoe UI Light" panose="020B0502040204020203" pitchFamily="34" charset="0"/>
              </a:rPr>
              <a:t>Avoids unexpected errors in script</a:t>
            </a:r>
          </a:p>
          <a:p>
            <a:pPr marL="342900" indent="-342900">
              <a:buFont typeface="Arial" panose="020B0604020202020204" pitchFamily="34" charset="0"/>
              <a:buChar char="•"/>
            </a:pPr>
            <a:r>
              <a:rPr lang="en-US" sz="2800" dirty="0" smtClean="0">
                <a:solidFill>
                  <a:schemeClr val="bg1"/>
                </a:solidFill>
                <a:cs typeface="Segoe UI Light" panose="020B0502040204020203" pitchFamily="34" charset="0"/>
              </a:rPr>
              <a:t>Special comment tag: #Requires -</a:t>
            </a:r>
            <a:r>
              <a:rPr lang="en-US" sz="2800" dirty="0" err="1" smtClean="0">
                <a:solidFill>
                  <a:schemeClr val="bg1"/>
                </a:solidFill>
                <a:cs typeface="Segoe UI Light" panose="020B0502040204020203" pitchFamily="34" charset="0"/>
              </a:rPr>
              <a:t>RunAsAdministrator</a:t>
            </a:r>
            <a:endParaRPr lang="en-US" sz="2800" dirty="0" smtClean="0">
              <a:solidFill>
                <a:schemeClr val="bg1"/>
              </a:solidFill>
              <a:cs typeface="Segoe UI Light" panose="020B0502040204020203" pitchFamily="34" charset="0"/>
            </a:endParaRPr>
          </a:p>
          <a:p>
            <a:endParaRPr lang="es-ES" sz="2800" dirty="0" smtClean="0">
              <a:solidFill>
                <a:schemeClr val="bg1"/>
              </a:solidFill>
            </a:endParaRPr>
          </a:p>
          <a:p>
            <a:endParaRPr lang="en-US" sz="2800" dirty="0" smtClean="0">
              <a:solidFill>
                <a:schemeClr val="bg1"/>
              </a:solidFill>
            </a:endParaRPr>
          </a:p>
          <a:p>
            <a:endParaRPr lang="en-US" sz="2800" dirty="0" smtClean="0">
              <a:solidFill>
                <a:schemeClr val="bg1"/>
              </a:solidFill>
            </a:endParaRPr>
          </a:p>
        </p:txBody>
      </p:sp>
      <p:sp>
        <p:nvSpPr>
          <p:cNvPr id="3" name="Slide Number Placeholder 2"/>
          <p:cNvSpPr>
            <a:spLocks noGrp="1"/>
          </p:cNvSpPr>
          <p:nvPr>
            <p:ph type="sldNum" sz="quarter" idx="11"/>
          </p:nvPr>
        </p:nvSpPr>
        <p:spPr/>
        <p:txBody>
          <a:bodyPr/>
          <a:lstStyle/>
          <a:p>
            <a:fld id="{06B49506-7B3C-4DD0-A5EE-1340938AEE06}" type="slidenum">
              <a:rPr lang="es-ES" smtClean="0">
                <a:solidFill>
                  <a:schemeClr val="bg1"/>
                </a:solidFill>
              </a:rPr>
              <a:t>201</a:t>
            </a:fld>
            <a:endParaRPr lang="es-E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719912853"/>
              </p:ext>
            </p:extLst>
          </p:nvPr>
        </p:nvGraphicFramePr>
        <p:xfrm>
          <a:off x="187395" y="3789040"/>
          <a:ext cx="4754880" cy="1067908"/>
        </p:xfrm>
        <a:graphic>
          <a:graphicData uri="http://schemas.openxmlformats.org/drawingml/2006/table">
            <a:tbl>
              <a:tblPr firstRow="1" bandRow="1">
                <a:tableStyleId>{B301B821-A1FF-4177-AEE7-76D212191A09}</a:tableStyleId>
              </a:tblPr>
              <a:tblGrid>
                <a:gridCol w="4754880">
                  <a:extLst>
                    <a:ext uri="{9D8B030D-6E8A-4147-A177-3AD203B41FA5}">
                      <a16:colId xmlns:a16="http://schemas.microsoft.com/office/drawing/2014/main" val="2494177819"/>
                    </a:ext>
                  </a:extLst>
                </a:gridCol>
              </a:tblGrid>
              <a:tr h="303935">
                <a:tc>
                  <a:txBody>
                    <a:bodyPr/>
                    <a:lstStyle/>
                    <a:p>
                      <a:pPr algn="l"/>
                      <a:r>
                        <a:rPr lang="en-AU" b="0" dirty="0" smtClean="0">
                          <a:solidFill>
                            <a:schemeClr val="bg1"/>
                          </a:solidFill>
                          <a:latin typeface="Segoe UI Light" panose="020B0502040204020203" pitchFamily="34" charset="0"/>
                          <a:cs typeface="Segoe UI Light" panose="020B0502040204020203" pitchFamily="34" charset="0"/>
                        </a:rPr>
                        <a:t>Sample</a:t>
                      </a:r>
                      <a:r>
                        <a:rPr lang="en-AU" b="0" baseline="0" dirty="0" smtClean="0">
                          <a:solidFill>
                            <a:schemeClr val="bg1"/>
                          </a:solidFill>
                          <a:latin typeface="Segoe UI Light" panose="020B0502040204020203" pitchFamily="34" charset="0"/>
                          <a:cs typeface="Segoe UI Light" panose="020B0502040204020203" pitchFamily="34" charset="0"/>
                        </a:rPr>
                        <a:t> Script</a:t>
                      </a:r>
                      <a:endParaRPr lang="en-AU" b="0" dirty="0">
                        <a:solidFill>
                          <a:schemeClr val="bg1"/>
                        </a:solidFill>
                        <a:latin typeface="Segoe UI Light" panose="020B0502040204020203" pitchFamily="34" charset="0"/>
                        <a:cs typeface="Segoe UI Light" panose="020B0502040204020203" pitchFamily="34" charset="0"/>
                      </a:endParaRPr>
                    </a:p>
                  </a:txBody>
                  <a:tcPr anchor="ctr">
                    <a:solidFill>
                      <a:schemeClr val="tx1"/>
                    </a:solidFill>
                  </a:tcPr>
                </a:tc>
                <a:extLst>
                  <a:ext uri="{0D108BD9-81ED-4DB2-BD59-A6C34878D82A}">
                    <a16:rowId xmlns:a16="http://schemas.microsoft.com/office/drawing/2014/main" val="1791641041"/>
                  </a:ext>
                </a:extLst>
              </a:tr>
              <a:tr h="702148">
                <a:tc>
                  <a:txBody>
                    <a:bodyPr/>
                    <a:lstStyle/>
                    <a:p>
                      <a:r>
                        <a:rPr lang="en-AU" sz="2000" dirty="0" smtClean="0">
                          <a:solidFill>
                            <a:srgbClr val="98FB98"/>
                          </a:solidFill>
                          <a:latin typeface="Lucida Console" panose="020B0609040504020204" pitchFamily="49" charset="0"/>
                        </a:rPr>
                        <a:t>#requires -</a:t>
                      </a:r>
                      <a:r>
                        <a:rPr lang="en-AU" sz="2000" dirty="0" err="1" smtClean="0">
                          <a:solidFill>
                            <a:srgbClr val="98FB98"/>
                          </a:solidFill>
                          <a:latin typeface="Lucida Console" panose="020B0609040504020204" pitchFamily="49" charset="0"/>
                        </a:rPr>
                        <a:t>RunAsAdministrator</a:t>
                      </a:r>
                      <a:endParaRPr lang="en-AU" sz="2000" dirty="0" smtClean="0">
                        <a:solidFill>
                          <a:srgbClr val="F5F5F5"/>
                        </a:solidFill>
                        <a:latin typeface="Lucida Console" panose="020B0609040504020204" pitchFamily="49" charset="0"/>
                      </a:endParaRPr>
                    </a:p>
                    <a:p>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-Hidden</a:t>
                      </a:r>
                      <a:r>
                        <a:rPr lang="en-AU" sz="200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89541204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83714696"/>
              </p:ext>
            </p:extLst>
          </p:nvPr>
        </p:nvGraphicFramePr>
        <p:xfrm>
          <a:off x="5071835" y="3398029"/>
          <a:ext cx="6913394" cy="2682240"/>
        </p:xfrm>
        <a:graphic>
          <a:graphicData uri="http://schemas.openxmlformats.org/drawingml/2006/table">
            <a:tbl>
              <a:tblPr firstRow="1" bandRow="1">
                <a:tableStyleId>{B301B821-A1FF-4177-AEE7-76D212191A09}</a:tableStyleId>
              </a:tblPr>
              <a:tblGrid>
                <a:gridCol w="6913394">
                  <a:extLst>
                    <a:ext uri="{9D8B030D-6E8A-4147-A177-3AD203B41FA5}">
                      <a16:colId xmlns:a16="http://schemas.microsoft.com/office/drawing/2014/main" val="3510531051"/>
                    </a:ext>
                  </a:extLst>
                </a:gridCol>
              </a:tblGrid>
              <a:tr h="216883">
                <a:tc>
                  <a:txBody>
                    <a:bodyPr/>
                    <a:lstStyle/>
                    <a:p>
                      <a:pPr algn="l"/>
                      <a:r>
                        <a:rPr lang="en-AU" sz="2000" b="0" baseline="0" dirty="0" smtClean="0">
                          <a:solidFill>
                            <a:schemeClr val="bg1"/>
                          </a:solidFill>
                          <a:latin typeface="Segoe UI Light" panose="020B0502040204020203" pitchFamily="34" charset="0"/>
                          <a:cs typeface="Segoe UI Light" panose="020B0502040204020203" pitchFamily="34" charset="0"/>
                        </a:rPr>
                        <a:t>Error when script run from non-elevated session</a:t>
                      </a:r>
                      <a:endParaRPr lang="en-AU" sz="2000" b="0" dirty="0">
                        <a:solidFill>
                          <a:schemeClr val="bg1"/>
                        </a:solidFill>
                        <a:latin typeface="Segoe UI Light" panose="020B0502040204020203" pitchFamily="34" charset="0"/>
                        <a:cs typeface="Segoe UI Light" panose="020B0502040204020203" pitchFamily="34" charset="0"/>
                      </a:endParaRPr>
                    </a:p>
                  </a:txBody>
                  <a:tcPr anchor="ctr">
                    <a:solidFill>
                      <a:schemeClr val="tx1"/>
                    </a:solidFill>
                  </a:tcPr>
                </a:tc>
                <a:extLst>
                  <a:ext uri="{0D108BD9-81ED-4DB2-BD59-A6C34878D82A}">
                    <a16:rowId xmlns:a16="http://schemas.microsoft.com/office/drawing/2014/main" val="1514446935"/>
                  </a:ext>
                </a:extLst>
              </a:tr>
              <a:tr h="1092855">
                <a:tc>
                  <a:txBody>
                    <a:bodyPr/>
                    <a:lstStyle/>
                    <a:p>
                      <a:r>
                        <a:rPr lang="en-AU" sz="1600" noProof="1" smtClean="0">
                          <a:solidFill>
                            <a:srgbClr val="FF0000"/>
                          </a:solidFill>
                          <a:latin typeface="Lucida Console"/>
                        </a:rPr>
                        <a:t>.\RunAsAdminTest.ps1 : The script 'RunAsAdminTest.ps1' cannot be run because it contains a "#requires" statement for</a:t>
                      </a:r>
                    </a:p>
                    <a:p>
                      <a:r>
                        <a:rPr lang="en-AU" sz="1600" noProof="1" smtClean="0">
                          <a:solidFill>
                            <a:srgbClr val="FF0000"/>
                          </a:solidFill>
                          <a:latin typeface="Lucida Console"/>
                        </a:rPr>
                        <a:t>running as Administrator. The current Windows PowerShell session is not running as Administrator. Start Windows</a:t>
                      </a:r>
                    </a:p>
                    <a:p>
                      <a:r>
                        <a:rPr lang="en-AU" sz="1600" noProof="1" smtClean="0">
                          <a:solidFill>
                            <a:srgbClr val="FF0000"/>
                          </a:solidFill>
                          <a:latin typeface="Lucida Console"/>
                        </a:rPr>
                        <a:t>PowerShell by  using the Run as Administrator option, and then try running the script again.</a:t>
                      </a:r>
                    </a:p>
                    <a:p>
                      <a:r>
                        <a:rPr lang="en-AU" sz="1600" noProof="1" smtClean="0">
                          <a:solidFill>
                            <a:srgbClr val="FF0000"/>
                          </a:solidFill>
                          <a:latin typeface="Lucida Console"/>
                        </a:rPr>
                        <a:t>…</a:t>
                      </a:r>
                    </a:p>
                  </a:txBody>
                  <a:tcPr>
                    <a:solidFill>
                      <a:schemeClr val="tx1"/>
                    </a:solidFill>
                  </a:tcPr>
                </a:tc>
                <a:extLst>
                  <a:ext uri="{0D108BD9-81ED-4DB2-BD59-A6C34878D82A}">
                    <a16:rowId xmlns:a16="http://schemas.microsoft.com/office/drawing/2014/main" val="56351838"/>
                  </a:ext>
                </a:extLst>
              </a:tr>
            </a:tbl>
          </a:graphicData>
        </a:graphic>
      </p:graphicFrame>
    </p:spTree>
    <p:custDataLst>
      <p:tags r:id="rId1"/>
    </p:custDataLst>
    <p:extLst>
      <p:ext uri="{BB962C8B-B14F-4D97-AF65-F5344CB8AC3E}">
        <p14:creationId xmlns:p14="http://schemas.microsoft.com/office/powerpoint/2010/main" val="3986138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5: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5</a:t>
            </a:r>
            <a:r>
              <a:rPr lang="en-US" sz="2400" dirty="0" smtClean="0">
                <a:latin typeface="Segoe UI Light" panose="020B0502040204020203" pitchFamily="34" charset="0"/>
              </a:rPr>
              <a:t>: Command Precedence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Explore command precedence rules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202</a:t>
            </a:fld>
            <a:endParaRPr lang="en-US"/>
          </a:p>
        </p:txBody>
      </p:sp>
    </p:spTree>
    <p:extLst>
      <p:ext uri="{BB962C8B-B14F-4D97-AF65-F5344CB8AC3E}">
        <p14:creationId xmlns:p14="http://schemas.microsoft.com/office/powerpoint/2010/main" val="81301474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Command Lookup Precedence</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a:t/>
            </a:r>
            <a:br>
              <a:rPr lang="en-US" dirty="0"/>
            </a:br>
            <a:endParaRPr lang="en-US" sz="2800" dirty="0">
              <a:solidFill>
                <a:srgbClr val="7030A0"/>
              </a:solidFill>
            </a:endParaRPr>
          </a:p>
        </p:txBody>
      </p:sp>
      <p:sp>
        <p:nvSpPr>
          <p:cNvPr id="3" name="Content Placeholder 2"/>
          <p:cNvSpPr>
            <a:spLocks noGrp="1"/>
          </p:cNvSpPr>
          <p:nvPr>
            <p:ph sz="quarter" idx="13"/>
          </p:nvPr>
        </p:nvSpPr>
        <p:spPr>
          <a:xfrm>
            <a:off x="406400" y="1143000"/>
            <a:ext cx="11176000" cy="5349876"/>
          </a:xfrm>
        </p:spPr>
        <p:txBody>
          <a:bodyPr>
            <a:normAutofit/>
          </a:bodyPr>
          <a:lstStyle/>
          <a:p>
            <a:pPr marL="342900" indent="-342900">
              <a:buFont typeface="Arial" panose="020B0604020202020204" pitchFamily="34" charset="0"/>
              <a:buChar char="•"/>
            </a:pPr>
            <a:r>
              <a:rPr lang="en-AU" dirty="0" smtClean="0"/>
              <a:t>PowerShell rules that determine which command to run when there is more than one command with the same name</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Note: If the </a:t>
            </a:r>
            <a:r>
              <a:rPr lang="en-AU" dirty="0"/>
              <a:t>same type </a:t>
            </a:r>
            <a:r>
              <a:rPr lang="en-AU" dirty="0" smtClean="0"/>
              <a:t>of command with the </a:t>
            </a:r>
            <a:r>
              <a:rPr lang="en-AU" dirty="0"/>
              <a:t>same </a:t>
            </a:r>
            <a:r>
              <a:rPr lang="en-AU" dirty="0" smtClean="0"/>
              <a:t>name exists, PowerShell runs the command that </a:t>
            </a:r>
            <a:r>
              <a:rPr lang="en-AU" dirty="0"/>
              <a:t>was added to the session most recently</a:t>
            </a:r>
          </a:p>
        </p:txBody>
      </p:sp>
      <p:sp>
        <p:nvSpPr>
          <p:cNvPr id="4" name="Slide Number Placeholder 3"/>
          <p:cNvSpPr>
            <a:spLocks noGrp="1"/>
          </p:cNvSpPr>
          <p:nvPr>
            <p:ph type="sldNum" sz="quarter" idx="11"/>
          </p:nvPr>
        </p:nvSpPr>
        <p:spPr/>
        <p:txBody>
          <a:bodyPr/>
          <a:lstStyle/>
          <a:p>
            <a:fld id="{74A398B2-5A34-1A4A-811E-F4027282568C}" type="slidenum">
              <a:rPr lang="en-US" smtClean="0"/>
              <a:pPr/>
              <a:t>203</a:t>
            </a:fld>
            <a:endParaRPr lang="en-US"/>
          </a:p>
        </p:txBody>
      </p:sp>
      <p:graphicFrame>
        <p:nvGraphicFramePr>
          <p:cNvPr id="2" name="Diagram 1"/>
          <p:cNvGraphicFramePr/>
          <p:nvPr>
            <p:extLst>
              <p:ext uri="{D42A27DB-BD31-4B8C-83A1-F6EECF244321}">
                <p14:modId xmlns:p14="http://schemas.microsoft.com/office/powerpoint/2010/main" val="811331670"/>
              </p:ext>
            </p:extLst>
          </p:nvPr>
        </p:nvGraphicFramePr>
        <p:xfrm>
          <a:off x="1631504" y="2060848"/>
          <a:ext cx="7900652" cy="3240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867885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2999"/>
            <a:ext cx="1919536" cy="2672255"/>
          </a:xfrm>
        </p:spPr>
        <p:txBody>
          <a:bodyPr>
            <a:normAutofit/>
          </a:bodyPr>
          <a:lstStyle/>
          <a:p>
            <a:r>
              <a:rPr lang="en-US" noProof="1" smtClean="0">
                <a:latin typeface="Segoe UI Light" panose="020B0502040204020203" pitchFamily="34" charset="0"/>
                <a:cs typeface="Segoe UI Light" panose="020B0502040204020203" pitchFamily="34" charset="0"/>
              </a:rPr>
              <a:t>Example: </a:t>
            </a:r>
            <a:br>
              <a:rPr lang="en-US" noProof="1" smtClean="0">
                <a:latin typeface="Segoe UI Light" panose="020B0502040204020203" pitchFamily="34" charset="0"/>
                <a:cs typeface="Segoe UI Light" panose="020B0502040204020203" pitchFamily="34" charset="0"/>
              </a:rPr>
            </a:br>
            <a:r>
              <a:rPr lang="en-US" noProof="1" smtClean="0">
                <a:latin typeface="Segoe UI Light" panose="020B0502040204020203" pitchFamily="34" charset="0"/>
                <a:cs typeface="Segoe UI Light" panose="020B0502040204020203" pitchFamily="34" charset="0"/>
              </a:rPr>
              <a:t>“Replace” another command</a:t>
            </a:r>
            <a:endParaRPr lang="en-US" noProof="1">
              <a:latin typeface="Segoe UI Light" panose="020B0502040204020203" pitchFamily="34" charset="0"/>
              <a:cs typeface="Segoe UI Light" panose="020B0502040204020203" pitchFamily="34" charset="0"/>
            </a:endParaRPr>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2516068699"/>
              </p:ext>
            </p:extLst>
          </p:nvPr>
        </p:nvGraphicFramePr>
        <p:xfrm>
          <a:off x="2398713" y="228600"/>
          <a:ext cx="9520237" cy="6400800"/>
        </p:xfrm>
        <a:graphic>
          <a:graphicData uri="http://schemas.openxmlformats.org/drawingml/2006/table">
            <a:tbl>
              <a:tblPr bandRow="1">
                <a:tableStyleId>{B301B821-A1FF-4177-AEE7-76D212191A09}</a:tableStyleId>
              </a:tblPr>
              <a:tblGrid>
                <a:gridCol w="9520237">
                  <a:extLst>
                    <a:ext uri="{9D8B030D-6E8A-4147-A177-3AD203B41FA5}">
                      <a16:colId xmlns:a16="http://schemas.microsoft.com/office/drawing/2014/main" val="826359189"/>
                    </a:ext>
                  </a:extLst>
                </a:gridCol>
              </a:tblGrid>
              <a:tr h="370840">
                <a:tc>
                  <a:txBody>
                    <a:bodyPr/>
                    <a:lstStyle/>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ping</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2012r2-ms</a:t>
                      </a:r>
                      <a:endParaRPr lang="en-US" sz="1800" dirty="0" smtClean="0">
                        <a:solidFill>
                          <a:srgbClr val="F5F5F5"/>
                        </a:solidFill>
                        <a:latin typeface="Lucida Console" panose="020B0609040504020204" pitchFamily="49" charset="0"/>
                      </a:endParaRPr>
                    </a:p>
                    <a:p>
                      <a:r>
                        <a:rPr lang="en-US" dirty="0" smtClean="0"/>
                        <a:t> </a:t>
                      </a: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Pinging 2012r2-ms.contoso.com [10.0.1.210] with 32 bytes of data:</a:t>
                      </a:r>
                    </a:p>
                    <a:p>
                      <a:r>
                        <a:rPr lang="en-US" sz="1800" dirty="0" smtClean="0">
                          <a:solidFill>
                            <a:srgbClr val="F5F5F5"/>
                          </a:solidFill>
                          <a:latin typeface="Lucida Console" panose="020B0609040504020204" pitchFamily="49" charset="0"/>
                        </a:rPr>
                        <a:t>Reply from 10.0.1.210: bytes=32 time&lt;1ms TTL=128</a:t>
                      </a:r>
                    </a:p>
                    <a:p>
                      <a:r>
                        <a:rPr lang="en-US" sz="1800" dirty="0" smtClean="0">
                          <a:solidFill>
                            <a:srgbClr val="F5F5F5"/>
                          </a:solidFill>
                          <a:latin typeface="Lucida Console" panose="020B0609040504020204" pitchFamily="49" charset="0"/>
                        </a:rPr>
                        <a:t>Reply from 10.0.1.210: bytes=32 time&lt;1ms TTL=128</a:t>
                      </a:r>
                    </a:p>
                    <a:p>
                      <a:r>
                        <a:rPr lang="en-US" sz="1800" dirty="0" smtClean="0">
                          <a:solidFill>
                            <a:srgbClr val="F5F5F5"/>
                          </a:solidFill>
                          <a:latin typeface="Lucida Console" panose="020B0609040504020204" pitchFamily="49" charset="0"/>
                        </a:rPr>
                        <a:t>Reply from 10.0.1.210: bytes=32 time&lt;1ms TTL=128</a:t>
                      </a:r>
                    </a:p>
                    <a:p>
                      <a:r>
                        <a:rPr lang="en-US" sz="1800" dirty="0" smtClean="0">
                          <a:solidFill>
                            <a:srgbClr val="F5F5F5"/>
                          </a:solidFill>
                          <a:latin typeface="Lucida Console" panose="020B0609040504020204" pitchFamily="49" charset="0"/>
                        </a:rPr>
                        <a:t>Reply from 10.0.1.210: bytes=32 time&lt;1ms TTL=128</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Ping statistics for 10.0.1.210:</a:t>
                      </a:r>
                    </a:p>
                    <a:p>
                      <a:r>
                        <a:rPr lang="en-US" sz="1800" dirty="0" smtClean="0">
                          <a:solidFill>
                            <a:srgbClr val="F5F5F5"/>
                          </a:solidFill>
                          <a:latin typeface="Lucida Console" panose="020B0609040504020204" pitchFamily="49" charset="0"/>
                        </a:rPr>
                        <a:t>    Packets: Sent = 4, Received = 4, Lost = 0 (0% loss),</a:t>
                      </a:r>
                    </a:p>
                    <a:p>
                      <a:r>
                        <a:rPr lang="en-US" sz="1800" dirty="0" smtClean="0">
                          <a:solidFill>
                            <a:srgbClr val="F5F5F5"/>
                          </a:solidFill>
                          <a:latin typeface="Lucida Console" panose="020B0609040504020204" pitchFamily="49" charset="0"/>
                        </a:rPr>
                        <a:t>Approximate round trip times in </a:t>
                      </a:r>
                      <a:r>
                        <a:rPr lang="en-US" sz="1800" dirty="0" err="1" smtClean="0">
                          <a:solidFill>
                            <a:srgbClr val="F5F5F5"/>
                          </a:solidFill>
                          <a:latin typeface="Lucida Console" panose="020B0609040504020204" pitchFamily="49" charset="0"/>
                        </a:rPr>
                        <a:t>milli</a:t>
                      </a:r>
                      <a:r>
                        <a:rPr lang="en-US" sz="1800" dirty="0" smtClean="0">
                          <a:solidFill>
                            <a:srgbClr val="F5F5F5"/>
                          </a:solidFill>
                          <a:latin typeface="Lucida Console" panose="020B0609040504020204" pitchFamily="49" charset="0"/>
                        </a:rPr>
                        <a:t>-seconds:</a:t>
                      </a:r>
                    </a:p>
                    <a:p>
                      <a:r>
                        <a:rPr lang="en-US" sz="1800" dirty="0" smtClean="0">
                          <a:solidFill>
                            <a:srgbClr val="F5F5F5"/>
                          </a:solidFill>
                          <a:latin typeface="Lucida Console" panose="020B0609040504020204" pitchFamily="49" charset="0"/>
                        </a:rPr>
                        <a:t>    Minimum = 0ms, Maximum = 0ms, Average = 0ms </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New-Alias</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-Name</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ping</a:t>
                      </a:r>
                      <a:r>
                        <a:rPr lang="en-US" sz="1800" dirty="0" smtClean="0">
                          <a:solidFill>
                            <a:srgbClr val="F5F5F5"/>
                          </a:solidFill>
                          <a:latin typeface="Lucida Console" panose="020B0609040504020204" pitchFamily="49" charset="0"/>
                        </a:rPr>
                        <a:t> </a:t>
                      </a:r>
                      <a:r>
                        <a:rPr lang="en-US" sz="1800" dirty="0" smtClean="0">
                          <a:solidFill>
                            <a:srgbClr val="FFE4B5"/>
                          </a:solidFill>
                          <a:latin typeface="Lucida Console" panose="020B0609040504020204" pitchFamily="49" charset="0"/>
                        </a:rPr>
                        <a:t>-Value</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Test-Connection</a:t>
                      </a:r>
                      <a:endParaRPr lang="en-US" sz="1800" dirty="0" smtClean="0">
                        <a:solidFill>
                          <a:srgbClr val="F5F5F5"/>
                        </a:solidFill>
                        <a:latin typeface="Lucida Console" panose="020B0609040504020204" pitchFamily="49" charset="0"/>
                      </a:endParaRP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ping</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2012r2-ms </a:t>
                      </a:r>
                    </a:p>
                    <a:p>
                      <a:r>
                        <a:rPr lang="en-US" dirty="0" smtClean="0"/>
                        <a:t> </a:t>
                      </a: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Source        Destination     IPV4Address      IPV6Address                     </a:t>
                      </a:r>
                    </a:p>
                    <a:p>
                      <a:r>
                        <a:rPr lang="en-US" sz="1800" dirty="0" smtClean="0">
                          <a:solidFill>
                            <a:srgbClr val="F5F5F5"/>
                          </a:solidFill>
                          <a:latin typeface="Lucida Console" panose="020B0609040504020204" pitchFamily="49" charset="0"/>
                        </a:rPr>
                        <a:t>------        -----------     -----------      -----------                     </a:t>
                      </a:r>
                    </a:p>
                    <a:p>
                      <a:r>
                        <a:rPr lang="en-US" sz="1800" dirty="0" smtClean="0">
                          <a:solidFill>
                            <a:srgbClr val="F5F5F5"/>
                          </a:solidFill>
                          <a:latin typeface="Lucida Console" panose="020B0609040504020204" pitchFamily="49" charset="0"/>
                        </a:rPr>
                        <a:t>WIN8-WS       2012r2-ms       10.0.1.210                                       </a:t>
                      </a:r>
                    </a:p>
                    <a:p>
                      <a:r>
                        <a:rPr lang="en-US" sz="1800" dirty="0" smtClean="0">
                          <a:solidFill>
                            <a:srgbClr val="F5F5F5"/>
                          </a:solidFill>
                          <a:latin typeface="Lucida Console" panose="020B0609040504020204" pitchFamily="49" charset="0"/>
                        </a:rPr>
                        <a:t>WIN8-WS       2012r2-ms       10.0.1.210                                       </a:t>
                      </a:r>
                    </a:p>
                    <a:p>
                      <a:r>
                        <a:rPr lang="en-US" sz="1800" dirty="0" smtClean="0">
                          <a:solidFill>
                            <a:srgbClr val="F5F5F5"/>
                          </a:solidFill>
                          <a:latin typeface="Lucida Console" panose="020B0609040504020204" pitchFamily="49" charset="0"/>
                        </a:rPr>
                        <a:t>WIN8-WS       2012r2-ms       10.0.1.210                                       </a:t>
                      </a:r>
                    </a:p>
                    <a:p>
                      <a:r>
                        <a:rPr lang="en-US" sz="1800" dirty="0" smtClean="0">
                          <a:solidFill>
                            <a:srgbClr val="F5F5F5"/>
                          </a:solidFill>
                          <a:latin typeface="Lucida Console" panose="020B0609040504020204" pitchFamily="49" charset="0"/>
                        </a:rPr>
                        <a:t>WIN8-WS       2012r2-ms       10.0.1.210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639191122"/>
                  </a:ext>
                </a:extLst>
              </a:tr>
            </a:tbl>
          </a:graphicData>
        </a:graphic>
      </p:graphicFrame>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204</a:t>
            </a:fld>
            <a:endParaRPr lang="en-US" dirty="0">
              <a:solidFill>
                <a:schemeClr val="bg1"/>
              </a:solidFill>
            </a:endParaRPr>
          </a:p>
        </p:txBody>
      </p:sp>
      <p:sp>
        <p:nvSpPr>
          <p:cNvPr id="6" name="Rectangular Callout 5"/>
          <p:cNvSpPr/>
          <p:nvPr/>
        </p:nvSpPr>
        <p:spPr>
          <a:xfrm>
            <a:off x="181303" y="4776952"/>
            <a:ext cx="1899745" cy="972260"/>
          </a:xfrm>
          <a:prstGeom prst="wedgeRectCallout">
            <a:avLst>
              <a:gd name="adj1" fmla="val 125994"/>
              <a:gd name="adj2" fmla="val -6656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Ping now cmdlet instead of external command</a:t>
            </a:r>
            <a:endParaRPr lang="en-US" sz="1600" dirty="0"/>
          </a:p>
        </p:txBody>
      </p:sp>
    </p:spTree>
    <p:custDataLst>
      <p:tags r:id="rId1"/>
    </p:custDataLst>
    <p:extLst>
      <p:ext uri="{BB962C8B-B14F-4D97-AF65-F5344CB8AC3E}">
        <p14:creationId xmlns:p14="http://schemas.microsoft.com/office/powerpoint/2010/main" val="209213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2999"/>
            <a:ext cx="1919536" cy="2672255"/>
          </a:xfrm>
        </p:spPr>
        <p:txBody>
          <a:bodyPr>
            <a:normAutofit/>
          </a:bodyPr>
          <a:lstStyle/>
          <a:p>
            <a:r>
              <a:rPr lang="en-US" noProof="1" smtClean="0">
                <a:latin typeface="Segoe UI Light" panose="020B0502040204020203" pitchFamily="34" charset="0"/>
                <a:cs typeface="Segoe UI Light" panose="020B0502040204020203" pitchFamily="34" charset="0"/>
              </a:rPr>
              <a:t>Example: </a:t>
            </a:r>
            <a:br>
              <a:rPr lang="en-US" noProof="1" smtClean="0">
                <a:latin typeface="Segoe UI Light" panose="020B0502040204020203" pitchFamily="34" charset="0"/>
                <a:cs typeface="Segoe UI Light" panose="020B0502040204020203" pitchFamily="34" charset="0"/>
              </a:rPr>
            </a:br>
            <a:r>
              <a:rPr lang="en-US" noProof="1" smtClean="0">
                <a:latin typeface="Segoe UI Light" panose="020B0502040204020203" pitchFamily="34" charset="0"/>
                <a:cs typeface="Segoe UI Light" panose="020B0502040204020203" pitchFamily="34" charset="0"/>
              </a:rPr>
              <a:t>Module Qualify Command Name</a:t>
            </a:r>
            <a:endParaRPr lang="en-US" noProof="1">
              <a:latin typeface="Segoe UI Light" panose="020B0502040204020203" pitchFamily="34" charset="0"/>
              <a:cs typeface="Segoe UI Light" panose="020B0502040204020203" pitchFamily="34" charset="0"/>
            </a:endParaRPr>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1095810644"/>
              </p:ext>
            </p:extLst>
          </p:nvPr>
        </p:nvGraphicFramePr>
        <p:xfrm>
          <a:off x="2300391" y="350520"/>
          <a:ext cx="9520237" cy="6156960"/>
        </p:xfrm>
        <a:graphic>
          <a:graphicData uri="http://schemas.openxmlformats.org/drawingml/2006/table">
            <a:tbl>
              <a:tblPr bandRow="1">
                <a:tableStyleId>{B301B821-A1FF-4177-AEE7-76D212191A09}</a:tableStyleId>
              </a:tblPr>
              <a:tblGrid>
                <a:gridCol w="9520237">
                  <a:extLst>
                    <a:ext uri="{9D8B030D-6E8A-4147-A177-3AD203B41FA5}">
                      <a16:colId xmlns:a16="http://schemas.microsoft.com/office/drawing/2014/main" val="3399864598"/>
                    </a:ext>
                  </a:extLst>
                </a:gridCol>
              </a:tblGrid>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98FB98"/>
                          </a:solidFill>
                          <a:latin typeface="Lucida Console" panose="020B0609040504020204" pitchFamily="49" charset="0"/>
                        </a:rPr>
                        <a:t>#Run normal cmdlet</a:t>
                      </a:r>
                      <a:endParaRPr lang="en-US" sz="1800" dirty="0" smtClean="0">
                        <a:solidFill>
                          <a:srgbClr val="E0FFFF"/>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Get-Process</a:t>
                      </a:r>
                      <a:r>
                        <a:rPr lang="en-US" sz="1800" dirty="0" smtClean="0">
                          <a:solidFill>
                            <a:prstClr val="black"/>
                          </a:solidFill>
                          <a:latin typeface="Lucida Console" panose="020B0609040504020204" pitchFamily="49" charset="0"/>
                        </a:rPr>
                        <a:t> </a:t>
                      </a:r>
                      <a:r>
                        <a:rPr lang="en-US" sz="1800" dirty="0" smtClean="0">
                          <a:solidFill>
                            <a:srgbClr val="EE82EE"/>
                          </a:solidFill>
                          <a:latin typeface="Lucida Console" panose="020B0609040504020204" pitchFamily="49" charset="0"/>
                        </a:rPr>
                        <a:t>system</a:t>
                      </a:r>
                    </a:p>
                    <a:p>
                      <a:endParaRPr lang="en-US" sz="1600" dirty="0" smtClean="0">
                        <a:solidFill>
                          <a:srgbClr val="F5F5F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Handles  NPM(K)    PM(K)      WS(K) VM(M)   CPU(s)     Id </a:t>
                      </a:r>
                      <a:r>
                        <a:rPr lang="en-US" sz="1600" dirty="0" err="1" smtClean="0">
                          <a:solidFill>
                            <a:srgbClr val="F5F5F5"/>
                          </a:solidFill>
                          <a:latin typeface="Lucida Console" panose="020B0609040504020204" pitchFamily="49" charset="0"/>
                        </a:rPr>
                        <a:t>ProcessName</a:t>
                      </a:r>
                      <a:endParaRPr lang="en-US" sz="1600" dirty="0" smtClean="0">
                        <a:solidFill>
                          <a:srgbClr val="F5F5F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  ------    -----      ----- -----   ------     -- -----------</a:t>
                      </a:r>
                    </a:p>
                    <a:p>
                      <a:r>
                        <a:rPr lang="en-US" sz="1600" dirty="0" smtClean="0">
                          <a:solidFill>
                            <a:srgbClr val="F5F5F5"/>
                          </a:solidFill>
                          <a:latin typeface="Lucida Console" panose="020B0609040504020204" pitchFamily="49" charset="0"/>
                        </a:rPr>
                        <a:t>   1427       0      140       4232    16               4 System</a:t>
                      </a:r>
                    </a:p>
                    <a:p>
                      <a:endParaRPr lang="en-US" sz="1800" dirty="0" smtClean="0">
                        <a:solidFill>
                          <a:srgbClr val="EE82EE"/>
                        </a:solidFill>
                        <a:latin typeface="Lucida Console" panose="020B0609040504020204" pitchFamily="49" charset="0"/>
                      </a:endParaRPr>
                    </a:p>
                    <a:p>
                      <a:endParaRPr lang="en-US" sz="1800" dirty="0" smtClean="0">
                        <a:solidFill>
                          <a:srgbClr val="EE82EE"/>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98FB98"/>
                          </a:solidFill>
                          <a:latin typeface="Lucida Console" panose="020B0609040504020204" pitchFamily="49" charset="0"/>
                        </a:rPr>
                        <a:t>#Create function with same name</a:t>
                      </a:r>
                      <a:endParaRPr lang="en-US" sz="1800" dirty="0" smtClean="0">
                        <a:solidFill>
                          <a:prstClr val="black"/>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Function</a:t>
                      </a:r>
                      <a:r>
                        <a:rPr lang="en-US" sz="1800" dirty="0" smtClean="0">
                          <a:solidFill>
                            <a:prstClr val="black"/>
                          </a:solidFill>
                          <a:latin typeface="Lucida Console" panose="020B0609040504020204" pitchFamily="49" charset="0"/>
                        </a:rPr>
                        <a:t> </a:t>
                      </a:r>
                      <a:r>
                        <a:rPr lang="en-US" sz="1800" dirty="0" smtClean="0">
                          <a:solidFill>
                            <a:srgbClr val="EE82EE"/>
                          </a:solidFill>
                          <a:latin typeface="Lucida Console" panose="020B0609040504020204" pitchFamily="49" charset="0"/>
                        </a:rPr>
                        <a:t>Get-Process</a:t>
                      </a:r>
                      <a:r>
                        <a:rPr lang="en-US" sz="1800" dirty="0" smtClean="0">
                          <a:solidFill>
                            <a:prstClr val="black"/>
                          </a:solidFill>
                          <a:latin typeface="Lucida Console" panose="020B0609040504020204" pitchFamily="49" charset="0"/>
                        </a:rPr>
                        <a:t> </a:t>
                      </a:r>
                      <a:r>
                        <a:rPr lang="en-US" sz="1800" dirty="0" smtClean="0">
                          <a:solidFill>
                            <a:srgbClr val="F5F5F5"/>
                          </a:solidFill>
                          <a:latin typeface="Lucida Console" panose="020B0609040504020204" pitchFamily="49" charset="0"/>
                        </a:rPr>
                        <a:t>{</a:t>
                      </a:r>
                      <a:r>
                        <a:rPr lang="en-US" sz="1800" dirty="0" smtClean="0">
                          <a:solidFill>
                            <a:srgbClr val="DB7093"/>
                          </a:solidFill>
                          <a:latin typeface="Lucida Console" panose="020B0609040504020204" pitchFamily="49" charset="0"/>
                        </a:rPr>
                        <a:t>"This isn't Get-Process"</a:t>
                      </a:r>
                      <a:r>
                        <a:rPr lang="en-US" sz="1800" dirty="0" smtClean="0">
                          <a:solidFill>
                            <a:srgbClr val="F5F5F5"/>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98FB98"/>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98FB98"/>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98FB98"/>
                          </a:solidFill>
                          <a:latin typeface="Lucida Console" panose="020B0609040504020204" pitchFamily="49" charset="0"/>
                        </a:rPr>
                        <a:t>#Command precedence runs function instead of cmdlet</a:t>
                      </a: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Get-Process</a:t>
                      </a:r>
                    </a:p>
                    <a:p>
                      <a:r>
                        <a:rPr lang="en-US" sz="1800" dirty="0" smtClean="0">
                          <a:solidFill>
                            <a:srgbClr val="F5F5F5"/>
                          </a:solidFill>
                          <a:latin typeface="Lucida Console" panose="020B0609040504020204" pitchFamily="49" charset="0"/>
                        </a:rPr>
                        <a:t>This isn't Get-Process </a:t>
                      </a:r>
                    </a:p>
                    <a:p>
                      <a:endParaRPr lang="en-US" sz="1800" dirty="0" smtClean="0">
                        <a:solidFill>
                          <a:srgbClr val="E0FFFF"/>
                        </a:solidFill>
                        <a:latin typeface="Lucida Console" panose="020B0609040504020204" pitchFamily="49" charset="0"/>
                      </a:endParaRPr>
                    </a:p>
                    <a:p>
                      <a:endParaRPr lang="en-US" sz="1800" dirty="0" smtClean="0">
                        <a:solidFill>
                          <a:srgbClr val="E0FFFF"/>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98FB98"/>
                          </a:solidFill>
                          <a:latin typeface="Lucida Console" panose="020B0609040504020204" pitchFamily="49" charset="0"/>
                        </a:rPr>
                        <a:t>#Module qualify command name </a:t>
                      </a:r>
                      <a:endParaRPr lang="en-US" sz="1800" dirty="0" smtClean="0">
                        <a:solidFill>
                          <a:prstClr val="black"/>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err="1" smtClean="0">
                          <a:solidFill>
                            <a:srgbClr val="E0FFFF"/>
                          </a:solidFill>
                          <a:latin typeface="Lucida Console" panose="020B0609040504020204" pitchFamily="49" charset="0"/>
                        </a:rPr>
                        <a:t>Microsoft.PowerShell.Management</a:t>
                      </a:r>
                      <a:r>
                        <a:rPr lang="en-US" sz="1800" dirty="0" smtClean="0">
                          <a:solidFill>
                            <a:srgbClr val="E0FFFF"/>
                          </a:solidFill>
                          <a:latin typeface="Lucida Console" panose="020B0609040504020204" pitchFamily="49" charset="0"/>
                        </a:rPr>
                        <a:t>\Get-Process</a:t>
                      </a:r>
                      <a:r>
                        <a:rPr lang="en-US" sz="1800" dirty="0" smtClean="0">
                          <a:solidFill>
                            <a:prstClr val="black"/>
                          </a:solidFill>
                          <a:latin typeface="Lucida Console" panose="020B0609040504020204" pitchFamily="49" charset="0"/>
                        </a:rPr>
                        <a:t> </a:t>
                      </a:r>
                      <a:r>
                        <a:rPr lang="en-US" sz="1800" dirty="0" smtClean="0">
                          <a:solidFill>
                            <a:srgbClr val="FFE4B5"/>
                          </a:solidFill>
                          <a:latin typeface="Lucida Console" panose="020B0609040504020204" pitchFamily="49" charset="0"/>
                        </a:rPr>
                        <a:t>-Name</a:t>
                      </a:r>
                      <a:r>
                        <a:rPr lang="en-US" sz="1800" dirty="0" smtClean="0">
                          <a:solidFill>
                            <a:prstClr val="black"/>
                          </a:solidFill>
                          <a:latin typeface="Lucida Console" panose="020B0609040504020204" pitchFamily="49" charset="0"/>
                        </a:rPr>
                        <a:t> </a:t>
                      </a:r>
                      <a:r>
                        <a:rPr lang="en-US" sz="1800" dirty="0" smtClean="0">
                          <a:solidFill>
                            <a:srgbClr val="EE82EE"/>
                          </a:solidFill>
                          <a:latin typeface="Lucida Console" panose="020B0609040504020204" pitchFamily="49" charset="0"/>
                        </a:rPr>
                        <a:t>system</a:t>
                      </a:r>
                    </a:p>
                    <a:p>
                      <a:endParaRPr lang="en-US" sz="1600" dirty="0" smtClean="0">
                        <a:solidFill>
                          <a:srgbClr val="F5F5F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Handles  NPM(K)    PM(K)      WS(K) VM(M)   CPU(s)     Id </a:t>
                      </a:r>
                      <a:r>
                        <a:rPr lang="en-US" sz="1600" dirty="0" err="1" smtClean="0">
                          <a:solidFill>
                            <a:srgbClr val="F5F5F5"/>
                          </a:solidFill>
                          <a:latin typeface="Lucida Console" panose="020B0609040504020204" pitchFamily="49" charset="0"/>
                        </a:rPr>
                        <a:t>ProcessName</a:t>
                      </a:r>
                      <a:endParaRPr lang="en-US" sz="1600" dirty="0" smtClean="0">
                        <a:solidFill>
                          <a:srgbClr val="F5F5F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  ------    -----      ----- -----   ------     -- -----------</a:t>
                      </a:r>
                    </a:p>
                    <a:p>
                      <a:r>
                        <a:rPr lang="en-US" sz="1600" dirty="0" smtClean="0">
                          <a:solidFill>
                            <a:srgbClr val="F5F5F5"/>
                          </a:solidFill>
                          <a:latin typeface="Lucida Console" panose="020B0609040504020204" pitchFamily="49" charset="0"/>
                        </a:rPr>
                        <a:t>   1427       0      140       4232    16               4 System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552593803"/>
                  </a:ext>
                </a:extLst>
              </a:tr>
            </a:tbl>
          </a:graphicData>
        </a:graphic>
      </p:graphicFrame>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205</a:t>
            </a:fld>
            <a:endParaRPr lang="en-US" dirty="0">
              <a:solidFill>
                <a:schemeClr val="bg1"/>
              </a:solidFill>
            </a:endParaRPr>
          </a:p>
        </p:txBody>
      </p:sp>
    </p:spTree>
    <p:custDataLst>
      <p:tags r:id="rId1"/>
    </p:custDataLst>
    <p:extLst>
      <p:ext uri="{BB962C8B-B14F-4D97-AF65-F5344CB8AC3E}">
        <p14:creationId xmlns:p14="http://schemas.microsoft.com/office/powerpoint/2010/main" val="4256364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5: Scripts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6</a:t>
            </a:r>
            <a:r>
              <a:rPr lang="en-US" sz="2400" dirty="0" smtClean="0">
                <a:latin typeface="Segoe UI Light" panose="020B0502040204020203" pitchFamily="34" charset="0"/>
              </a:rPr>
              <a:t>: Integrated Scripting Environment (ISE)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ISE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206</a:t>
            </a:fld>
            <a:endParaRPr lang="en-US"/>
          </a:p>
        </p:txBody>
      </p:sp>
    </p:spTree>
    <p:extLst>
      <p:ext uri="{BB962C8B-B14F-4D97-AF65-F5344CB8AC3E}">
        <p14:creationId xmlns:p14="http://schemas.microsoft.com/office/powerpoint/2010/main" val="221302196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0"/>
            <a:ext cx="11277600" cy="685800"/>
          </a:xfrm>
        </p:spPr>
        <p:txBody>
          <a:bodyPr/>
          <a:lstStyle/>
          <a:p>
            <a:r>
              <a:rPr lang="en-US" noProof="1"/>
              <a:t>Enabling</a:t>
            </a:r>
            <a:r>
              <a:rPr lang="en-US" noProof="1" smtClean="0">
                <a:solidFill>
                  <a:schemeClr val="bg1"/>
                </a:solidFill>
              </a:rPr>
              <a:t> </a:t>
            </a:r>
            <a:r>
              <a:rPr lang="en-US" noProof="1"/>
              <a:t>ISE on Servers</a:t>
            </a:r>
          </a:p>
        </p:txBody>
      </p:sp>
      <p:sp>
        <p:nvSpPr>
          <p:cNvPr id="6" name="Content Placeholder 5"/>
          <p:cNvSpPr>
            <a:spLocks noGrp="1"/>
          </p:cNvSpPr>
          <p:nvPr>
            <p:ph sz="quarter" idx="13"/>
          </p:nvPr>
        </p:nvSpPr>
        <p:spPr>
          <a:xfrm>
            <a:off x="406400" y="748864"/>
            <a:ext cx="11176000" cy="1502296"/>
          </a:xfrm>
        </p:spPr>
        <p:txBody>
          <a:bodyPr>
            <a:normAutofit/>
          </a:bodyPr>
          <a:lstStyle/>
          <a:p>
            <a:pPr marL="342900" indent="-342900">
              <a:buFont typeface="Arial" panose="020B0604020202020204" pitchFamily="34" charset="0"/>
              <a:buChar char="•"/>
            </a:pPr>
            <a:r>
              <a:rPr lang="en-US" dirty="0" smtClean="0">
                <a:solidFill>
                  <a:schemeClr val="bg1"/>
                </a:solidFill>
              </a:rPr>
              <a:t>Not enabled by default</a:t>
            </a:r>
          </a:p>
          <a:p>
            <a:pPr marL="342900" indent="-342900">
              <a:buFont typeface="Arial" panose="020B0604020202020204" pitchFamily="34" charset="0"/>
              <a:buChar char="•"/>
            </a:pPr>
            <a:r>
              <a:rPr lang="en-US" dirty="0" smtClean="0">
                <a:solidFill>
                  <a:schemeClr val="bg1"/>
                </a:solidFill>
              </a:rPr>
              <a:t>Manual Installation:</a:t>
            </a:r>
            <a:endParaRPr lang="en-US" dirty="0">
              <a:solidFill>
                <a:schemeClr val="bg1"/>
              </a:solidFill>
            </a:endParaRPr>
          </a:p>
          <a:p>
            <a:pPr marL="702000" indent="-342900">
              <a:buFont typeface="Courier New" panose="02070309020205020404" pitchFamily="49" charset="0"/>
              <a:buChar char="o"/>
            </a:pPr>
            <a:r>
              <a:rPr lang="en-US" sz="2000" dirty="0" smtClean="0">
                <a:solidFill>
                  <a:schemeClr val="bg1"/>
                </a:solidFill>
              </a:rPr>
              <a:t>Server Manager GUI, or </a:t>
            </a:r>
            <a:r>
              <a:rPr lang="en-US" sz="2000" noProof="1" smtClean="0">
                <a:solidFill>
                  <a:schemeClr val="bg1"/>
                </a:solidFill>
              </a:rPr>
              <a:t>Add-WindowsFeature cmdlet</a:t>
            </a:r>
          </a:p>
        </p:txBody>
      </p:sp>
      <p:sp>
        <p:nvSpPr>
          <p:cNvPr id="4" name="Slide Number Placeholder 3"/>
          <p:cNvSpPr>
            <a:spLocks noGrp="1"/>
          </p:cNvSpPr>
          <p:nvPr>
            <p:ph type="sldNum" sz="quarter" idx="11"/>
          </p:nvPr>
        </p:nvSpPr>
        <p:spPr/>
        <p:txBody>
          <a:bodyPr/>
          <a:lstStyle/>
          <a:p>
            <a:fld id="{026CCAEB-CB17-44EB-A892-4553F1D666B6}" type="slidenum">
              <a:rPr lang="en-US" smtClean="0">
                <a:solidFill>
                  <a:schemeClr val="bg1"/>
                </a:solidFill>
              </a:rPr>
              <a:pPr/>
              <a:t>207</a:t>
            </a:fld>
            <a:endParaRPr lang="en-US" dirty="0">
              <a:solidFill>
                <a:schemeClr val="bg1"/>
              </a:solidFill>
            </a:endParaRPr>
          </a:p>
        </p:txBody>
      </p:sp>
      <p:graphicFrame>
        <p:nvGraphicFramePr>
          <p:cNvPr id="9" name="Content Placeholder 3"/>
          <p:cNvGraphicFramePr>
            <a:graphicFrameLocks/>
          </p:cNvGraphicFramePr>
          <p:nvPr>
            <p:extLst>
              <p:ext uri="{D42A27DB-BD31-4B8C-83A1-F6EECF244321}">
                <p14:modId xmlns:p14="http://schemas.microsoft.com/office/powerpoint/2010/main" val="1120543955"/>
              </p:ext>
            </p:extLst>
          </p:nvPr>
        </p:nvGraphicFramePr>
        <p:xfrm>
          <a:off x="480060" y="2081949"/>
          <a:ext cx="11231880" cy="4602480"/>
        </p:xfrm>
        <a:graphic>
          <a:graphicData uri="http://schemas.openxmlformats.org/drawingml/2006/table">
            <a:tbl>
              <a:tblPr firstRow="1" bandRow="1">
                <a:tableStyleId>{B301B821-A1FF-4177-AEE7-76D212191A09}</a:tableStyleId>
              </a:tblPr>
              <a:tblGrid>
                <a:gridCol w="11231880">
                  <a:extLst>
                    <a:ext uri="{9D8B030D-6E8A-4147-A177-3AD203B41FA5}">
                      <a16:colId xmlns:a16="http://schemas.microsoft.com/office/drawing/2014/main" val="4274654132"/>
                    </a:ext>
                  </a:extLst>
                </a:gridCol>
              </a:tblGrid>
              <a:tr h="367182">
                <a:tc>
                  <a:txBody>
                    <a:bodyPr/>
                    <a:lstStyle/>
                    <a:p>
                      <a:r>
                        <a:rPr lang="en-US" sz="2000" b="0" dirty="0" smtClean="0">
                          <a:solidFill>
                            <a:schemeClr val="bg1"/>
                          </a:solidFill>
                          <a:latin typeface="Segoe UI Light" panose="020B0502040204020203" pitchFamily="34" charset="0"/>
                          <a:cs typeface="Segoe UI Light" panose="020B0502040204020203" pitchFamily="34" charset="0"/>
                        </a:rPr>
                        <a:t>ISE Command-Line Install</a:t>
                      </a:r>
                      <a:r>
                        <a:rPr lang="en-US" sz="2000" b="0" baseline="0" dirty="0" smtClean="0">
                          <a:solidFill>
                            <a:schemeClr val="bg1"/>
                          </a:solidFill>
                          <a:latin typeface="Segoe UI Light" panose="020B0502040204020203" pitchFamily="34" charset="0"/>
                          <a:cs typeface="Segoe UI Light" panose="020B0502040204020203" pitchFamily="34" charset="0"/>
                        </a:rPr>
                        <a:t> – Server 2012 and 2008R2 (From PS Console)</a:t>
                      </a:r>
                      <a:endParaRPr lang="en-US" sz="2000" b="0" dirty="0">
                        <a:solidFill>
                          <a:schemeClr val="bg1"/>
                        </a:solidFill>
                        <a:latin typeface="Segoe UI Light" panose="020B0502040204020203" pitchFamily="34" charset="0"/>
                        <a:cs typeface="Segoe UI Light" panose="020B0502040204020203" pitchFamily="34" charset="0"/>
                      </a:endParaRPr>
                    </a:p>
                  </a:txBody>
                  <a:tcPr>
                    <a:solidFill>
                      <a:schemeClr val="tx1"/>
                    </a:solidFill>
                  </a:tcPr>
                </a:tc>
                <a:extLst>
                  <a:ext uri="{0D108BD9-81ED-4DB2-BD59-A6C34878D82A}">
                    <a16:rowId xmlns:a16="http://schemas.microsoft.com/office/drawing/2014/main" val="3231660420"/>
                  </a:ext>
                </a:extLst>
              </a:tr>
              <a:tr h="370840">
                <a:tc>
                  <a:txBody>
                    <a:body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Import-Module</a:t>
                      </a:r>
                      <a:r>
                        <a:rPr lang="en-AU" sz="1800" dirty="0" smtClean="0">
                          <a:solidFill>
                            <a:srgbClr val="F5F5F5"/>
                          </a:solidFill>
                          <a:latin typeface="Lucida Console" panose="020B0609040504020204" pitchFamily="49" charset="0"/>
                        </a:rPr>
                        <a:t> </a:t>
                      </a:r>
                      <a:r>
                        <a:rPr lang="en-AU" sz="1800" dirty="0" err="1" smtClean="0">
                          <a:solidFill>
                            <a:srgbClr val="EE82EE"/>
                          </a:solidFill>
                          <a:latin typeface="Lucida Console" panose="020B0609040504020204" pitchFamily="49" charset="0"/>
                        </a:rPr>
                        <a:t>ServerManager</a:t>
                      </a:r>
                      <a:r>
                        <a:rPr lang="en-AU" sz="1800" dirty="0" smtClean="0">
                          <a:solidFill>
                            <a:srgbClr val="F5F5F5"/>
                          </a:solidFill>
                          <a:latin typeface="Lucida Console" panose="020B0609040504020204" pitchFamily="49" charset="0"/>
                        </a:rPr>
                        <a:t> </a:t>
                      </a:r>
                      <a:r>
                        <a:rPr lang="en-AU" sz="1800" dirty="0" smtClean="0">
                          <a:solidFill>
                            <a:srgbClr val="98FB98"/>
                          </a:solidFill>
                          <a:latin typeface="Lucida Console" panose="020B0609040504020204" pitchFamily="49" charset="0"/>
                        </a:rPr>
                        <a:t>#Only needed on Server 2008R2 </a:t>
                      </a:r>
                    </a:p>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a:t>
                      </a:r>
                      <a:r>
                        <a:rPr lang="en-AU" sz="1800" dirty="0" err="1" smtClean="0">
                          <a:solidFill>
                            <a:srgbClr val="E0FFFF"/>
                          </a:solidFill>
                          <a:latin typeface="Lucida Console" panose="020B0609040504020204" pitchFamily="49" charset="0"/>
                        </a:rPr>
                        <a:t>WindowsFeature</a:t>
                      </a:r>
                      <a:r>
                        <a:rPr lang="en-AU" sz="1800" dirty="0" smtClean="0">
                          <a:solidFill>
                            <a:srgbClr val="F5F5F5"/>
                          </a:solidFill>
                          <a:latin typeface="Lucida Console" panose="020B0609040504020204" pitchFamily="49" charset="0"/>
                        </a:rPr>
                        <a:t> </a:t>
                      </a:r>
                      <a:r>
                        <a:rPr lang="en-AU" sz="1800" dirty="0" err="1" smtClean="0">
                          <a:solidFill>
                            <a:srgbClr val="EE82EE"/>
                          </a:solidFill>
                          <a:latin typeface="Lucida Console" panose="020B0609040504020204" pitchFamily="49" charset="0"/>
                        </a:rPr>
                        <a:t>powershell</a:t>
                      </a:r>
                      <a:r>
                        <a:rPr lang="en-AU" sz="1800" dirty="0" smtClean="0">
                          <a:solidFill>
                            <a:srgbClr val="EE82EE"/>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p>
                    <a:p>
                      <a:endParaRPr lang="en-US" sz="1800" dirty="0" smtClean="0">
                        <a:solidFill>
                          <a:schemeClr val="tx1"/>
                        </a:solidFill>
                      </a:endParaRPr>
                    </a:p>
                    <a:p>
                      <a:r>
                        <a:rPr lang="en-US" sz="1800" dirty="0" smtClean="0">
                          <a:solidFill>
                            <a:schemeClr val="tx1"/>
                          </a:solidFill>
                          <a:latin typeface="Lucida Console" panose="020B0609040504020204" pitchFamily="49" charset="0"/>
                        </a:rPr>
                        <a:t>Display Name                             </a:t>
                      </a:r>
                      <a:r>
                        <a:rPr lang="en-US" sz="1800" dirty="0" err="1" smtClean="0">
                          <a:solidFill>
                            <a:schemeClr val="tx1"/>
                          </a:solidFill>
                          <a:latin typeface="Lucida Console" panose="020B0609040504020204" pitchFamily="49" charset="0"/>
                        </a:rPr>
                        <a:t>Name</a:t>
                      </a:r>
                      <a:r>
                        <a:rPr lang="en-US" sz="1800" dirty="0" smtClean="0">
                          <a:solidFill>
                            <a:schemeClr val="tx1"/>
                          </a:solidFill>
                          <a:latin typeface="Lucida Console" panose="020B0609040504020204" pitchFamily="49" charset="0"/>
                        </a:rPr>
                        <a:t>                     Install State</a:t>
                      </a:r>
                    </a:p>
                    <a:p>
                      <a:r>
                        <a:rPr lang="en-US" sz="1800" dirty="0" smtClean="0">
                          <a:solidFill>
                            <a:schemeClr val="tx1"/>
                          </a:solidFill>
                          <a:latin typeface="Lucida Console" panose="020B0609040504020204" pitchFamily="49" charset="0"/>
                        </a:rPr>
                        <a:t>------------                             -------                  -------------</a:t>
                      </a:r>
                    </a:p>
                    <a:p>
                      <a:r>
                        <a:rPr lang="en-US" sz="1800" dirty="0" smtClean="0">
                          <a:solidFill>
                            <a:schemeClr val="tx1"/>
                          </a:solidFill>
                          <a:latin typeface="Lucida Console" panose="020B0609040504020204" pitchFamily="49" charset="0"/>
                        </a:rPr>
                        <a:t>[X] Windows PowerShell                  </a:t>
                      </a:r>
                      <a:r>
                        <a:rPr lang="en-US" sz="1800" baseline="0" dirty="0" smtClean="0">
                          <a:solidFill>
                            <a:schemeClr val="tx1"/>
                          </a:solidFill>
                          <a:latin typeface="Lucida Console" panose="020B0609040504020204" pitchFamily="49" charset="0"/>
                        </a:rPr>
                        <a:t> </a:t>
                      </a:r>
                      <a:r>
                        <a:rPr lang="en-US" sz="1800" dirty="0" err="1" smtClean="0">
                          <a:solidFill>
                            <a:schemeClr val="tx1"/>
                          </a:solidFill>
                          <a:latin typeface="Lucida Console" panose="020B0609040504020204" pitchFamily="49" charset="0"/>
                        </a:rPr>
                        <a:t>PowerShellRoot</a:t>
                      </a:r>
                      <a:r>
                        <a:rPr lang="en-US" sz="1800" dirty="0" smtClean="0">
                          <a:solidFill>
                            <a:schemeClr val="tx1"/>
                          </a:solidFill>
                          <a:latin typeface="Lucida Console" panose="020B0609040504020204" pitchFamily="49" charset="0"/>
                        </a:rPr>
                        <a:t>           Installed</a:t>
                      </a:r>
                    </a:p>
                    <a:p>
                      <a:r>
                        <a:rPr lang="en-US" sz="1800" dirty="0" smtClean="0">
                          <a:solidFill>
                            <a:schemeClr val="tx1"/>
                          </a:solidFill>
                          <a:latin typeface="Lucida Console" panose="020B0609040504020204" pitchFamily="49" charset="0"/>
                        </a:rPr>
                        <a:t>[X] Windows PowerShell 3.0               PowerShell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Lucida Console" panose="020B0609040504020204" pitchFamily="49" charset="0"/>
                        </a:rPr>
                        <a:t>[ ] Windows PowerShell 2.0 Engine        PowerShell-V2            Available</a:t>
                      </a:r>
                    </a:p>
                    <a:p>
                      <a:r>
                        <a:rPr lang="en-US" sz="1800" dirty="0" smtClean="0">
                          <a:solidFill>
                            <a:schemeClr val="tx1"/>
                          </a:solidFill>
                          <a:latin typeface="Lucida Console" panose="020B0609040504020204" pitchFamily="49" charset="0"/>
                        </a:rPr>
                        <a:t>[</a:t>
                      </a:r>
                      <a:r>
                        <a:rPr lang="en-US" sz="1800" baseline="0" dirty="0" smtClean="0">
                          <a:solidFill>
                            <a:schemeClr val="tx1"/>
                          </a:solidFill>
                          <a:latin typeface="Lucida Console" panose="020B0609040504020204" pitchFamily="49" charset="0"/>
                        </a:rPr>
                        <a:t> </a:t>
                      </a:r>
                      <a:r>
                        <a:rPr lang="en-US" sz="1800" dirty="0" smtClean="0">
                          <a:solidFill>
                            <a:schemeClr val="tx1"/>
                          </a:solidFill>
                          <a:latin typeface="Lucida Console" panose="020B0609040504020204" pitchFamily="49" charset="0"/>
                        </a:rPr>
                        <a:t>] Windows PowerShell ISE               PowerShell-ISE           Available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solidFill>
                          <a:schemeClr val="tx1"/>
                        </a:solidFill>
                      </a:endParaRPr>
                    </a:p>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Add-</a:t>
                      </a:r>
                      <a:r>
                        <a:rPr lang="en-AU" sz="1800" dirty="0" err="1" smtClean="0">
                          <a:solidFill>
                            <a:srgbClr val="E0FFFF"/>
                          </a:solidFill>
                          <a:latin typeface="Lucida Console" panose="020B0609040504020204" pitchFamily="49" charset="0"/>
                        </a:rPr>
                        <a:t>WindowsFeature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PowerShell-ISE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kern="1200"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Lucida Console" panose="020B0609040504020204" pitchFamily="49" charset="0"/>
                        </a:rPr>
                        <a:t>Success  Restart        Needed Exit Code      Feature Result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Lucida Console" panose="020B0609040504020204" pitchFamily="49" charset="0"/>
                        </a:rPr>
                        <a:t>-------  --------</a:t>
                      </a:r>
                      <a:r>
                        <a:rPr lang="en-US" sz="1800" kern="1200" baseline="0" dirty="0" smtClean="0">
                          <a:solidFill>
                            <a:schemeClr val="tx1"/>
                          </a:solidFill>
                          <a:latin typeface="Lucida Console" panose="020B0609040504020204" pitchFamily="49" charset="0"/>
                        </a:rPr>
                        <a:t>       </a:t>
                      </a:r>
                      <a:r>
                        <a:rPr lang="en-US" sz="1800" kern="1200" dirty="0" smtClean="0">
                          <a:solidFill>
                            <a:schemeClr val="tx1"/>
                          </a:solidFill>
                          <a:latin typeface="Lucida Console" panose="020B0609040504020204" pitchFamily="49" charset="0"/>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Lucida Console" panose="020B0609040504020204" pitchFamily="49" charset="0"/>
                        </a:rPr>
                        <a:t>True     No             Success               {Windows PowerShell ISE}</a:t>
                      </a:r>
                      <a:endParaRPr lang="en-US" sz="1800" kern="1200" dirty="0" smtClean="0">
                        <a:solidFill>
                          <a:schemeClr val="tx1"/>
                        </a:solidFill>
                        <a:latin typeface="Lucida Console" panose="020B0609040504020204" pitchFamily="49" charset="0"/>
                        <a:ea typeface="+mn-ea"/>
                        <a:cs typeface="Consolas" panose="020B0609020204030204" pitchFamily="49" charset="0"/>
                      </a:endParaRPr>
                    </a:p>
                  </a:txBody>
                  <a:tcPr>
                    <a:solidFill>
                      <a:srgbClr val="012456"/>
                    </a:solidFill>
                  </a:tcPr>
                </a:tc>
                <a:extLst>
                  <a:ext uri="{0D108BD9-81ED-4DB2-BD59-A6C34878D82A}">
                    <a16:rowId xmlns:a16="http://schemas.microsoft.com/office/drawing/2014/main" val="1786011174"/>
                  </a:ext>
                </a:extLst>
              </a:tr>
            </a:tbl>
          </a:graphicData>
        </a:graphic>
      </p:graphicFrame>
    </p:spTree>
    <p:custDataLst>
      <p:tags r:id="rId1"/>
    </p:custDataLst>
    <p:extLst>
      <p:ext uri="{BB962C8B-B14F-4D97-AF65-F5344CB8AC3E}">
        <p14:creationId xmlns:p14="http://schemas.microsoft.com/office/powerpoint/2010/main" val="2503087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Launch ISE </a:t>
            </a:r>
            <a:endParaRPr lang="en-US" noProof="1"/>
          </a:p>
        </p:txBody>
      </p:sp>
      <p:sp>
        <p:nvSpPr>
          <p:cNvPr id="6" name="Content Placeholder 5"/>
          <p:cNvSpPr>
            <a:spLocks noGrp="1"/>
          </p:cNvSpPr>
          <p:nvPr>
            <p:ph sz="quarter" idx="13"/>
          </p:nvPr>
        </p:nvSpPr>
        <p:spPr/>
        <p:txBody>
          <a:bodyPr/>
          <a:lstStyle/>
          <a:p>
            <a:pPr marL="342900" indent="-342900">
              <a:buFont typeface="Arial" panose="020B0604020202020204" pitchFamily="34" charset="0"/>
              <a:buChar char="•"/>
            </a:pPr>
            <a:r>
              <a:rPr lang="en-US" dirty="0" smtClean="0">
                <a:solidFill>
                  <a:schemeClr val="bg2">
                    <a:lumMod val="90000"/>
                    <a:lumOff val="10000"/>
                  </a:schemeClr>
                </a:solidFill>
                <a:cs typeface="Segoe UI Light" panose="020B0502040204020203" pitchFamily="34" charset="0"/>
              </a:rPr>
              <a:t>Filename: </a:t>
            </a:r>
            <a:r>
              <a:rPr lang="en-US" dirty="0" smtClean="0">
                <a:solidFill>
                  <a:schemeClr val="bg1"/>
                </a:solidFill>
                <a:cs typeface="Segoe UI Light" panose="020B0502040204020203" pitchFamily="34" charset="0"/>
              </a:rPr>
              <a:t>powershell_ise.exe</a:t>
            </a:r>
          </a:p>
          <a:p>
            <a:pPr marL="342900" indent="-342900">
              <a:buFont typeface="Arial" panose="020B0604020202020204" pitchFamily="34" charset="0"/>
              <a:buChar char="•"/>
            </a:pPr>
            <a:r>
              <a:rPr lang="en-US" dirty="0" smtClean="0">
                <a:solidFill>
                  <a:schemeClr val="bg2">
                    <a:lumMod val="90000"/>
                    <a:lumOff val="10000"/>
                  </a:schemeClr>
                </a:solidFill>
                <a:cs typeface="Segoe UI Light" panose="020B0502040204020203" pitchFamily="34" charset="0"/>
              </a:rPr>
              <a:t>Alias in PowerShell.exe: </a:t>
            </a:r>
            <a:r>
              <a:rPr lang="en-US" dirty="0" smtClean="0">
                <a:solidFill>
                  <a:schemeClr val="bg1"/>
                </a:solidFill>
                <a:cs typeface="Segoe UI Light" panose="020B0502040204020203" pitchFamily="34" charset="0"/>
              </a:rPr>
              <a:t>ISE</a:t>
            </a:r>
          </a:p>
          <a:p>
            <a:endParaRPr lang="en-US" dirty="0">
              <a:solidFill>
                <a:schemeClr val="bg1"/>
              </a:solidFill>
            </a:endParaRPr>
          </a:p>
        </p:txBody>
      </p:sp>
      <p:sp>
        <p:nvSpPr>
          <p:cNvPr id="4" name="Slide Number Placeholder 3"/>
          <p:cNvSpPr>
            <a:spLocks noGrp="1"/>
          </p:cNvSpPr>
          <p:nvPr>
            <p:ph type="sldNum" sz="quarter" idx="11"/>
          </p:nvPr>
        </p:nvSpPr>
        <p:spPr/>
        <p:txBody>
          <a:bodyPr/>
          <a:lstStyle/>
          <a:p>
            <a:fld id="{026CCAEB-CB17-44EB-A892-4553F1D666B6}" type="slidenum">
              <a:rPr lang="en-US" smtClean="0">
                <a:solidFill>
                  <a:schemeClr val="bg1"/>
                </a:solidFill>
              </a:rPr>
              <a:pPr/>
              <a:t>208</a:t>
            </a:fld>
            <a:endParaRPr lang="en-US"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56499816"/>
              </p:ext>
            </p:extLst>
          </p:nvPr>
        </p:nvGraphicFramePr>
        <p:xfrm>
          <a:off x="839416" y="2706171"/>
          <a:ext cx="10385632" cy="2377440"/>
        </p:xfrm>
        <a:graphic>
          <a:graphicData uri="http://schemas.openxmlformats.org/drawingml/2006/table">
            <a:tbl>
              <a:tblPr firstRow="1" bandRow="1">
                <a:tableStyleId>{B301B821-A1FF-4177-AEE7-76D212191A09}</a:tableStyleId>
              </a:tblPr>
              <a:tblGrid>
                <a:gridCol w="10385632">
                  <a:extLst>
                    <a:ext uri="{9D8B030D-6E8A-4147-A177-3AD203B41FA5}">
                      <a16:colId xmlns:a16="http://schemas.microsoft.com/office/drawing/2014/main" val="2728026356"/>
                    </a:ext>
                  </a:extLst>
                </a:gridCol>
              </a:tblGrid>
              <a:tr h="425513">
                <a:tc>
                  <a:txBody>
                    <a:bodyPr/>
                    <a:lstStyle/>
                    <a:p>
                      <a:pPr algn="l"/>
                      <a:r>
                        <a:rPr lang="en-AU" sz="2400" b="0" dirty="0" smtClean="0">
                          <a:solidFill>
                            <a:schemeClr val="bg1"/>
                          </a:solidFill>
                          <a:latin typeface="Segoe UI Light" panose="020B0502040204020203" pitchFamily="34" charset="0"/>
                          <a:cs typeface="Segoe UI Light" panose="020B0502040204020203" pitchFamily="34" charset="0"/>
                        </a:rPr>
                        <a:t>Launching ISE from </a:t>
                      </a:r>
                      <a:r>
                        <a:rPr lang="en-AU" sz="2400" b="0" baseline="0" dirty="0" smtClean="0">
                          <a:solidFill>
                            <a:schemeClr val="bg1"/>
                          </a:solidFill>
                          <a:latin typeface="Segoe UI Light" panose="020B0502040204020203" pitchFamily="34" charset="0"/>
                          <a:cs typeface="Segoe UI Light" panose="020B0502040204020203" pitchFamily="34" charset="0"/>
                        </a:rPr>
                        <a:t>PowerShell.exe</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solidFill>
                      <a:schemeClr val="tx1"/>
                    </a:solidFill>
                  </a:tcPr>
                </a:tc>
                <a:extLst>
                  <a:ext uri="{0D108BD9-81ED-4DB2-BD59-A6C34878D82A}">
                    <a16:rowId xmlns:a16="http://schemas.microsoft.com/office/drawing/2014/main" val="1259525077"/>
                  </a:ext>
                </a:extLst>
              </a:tr>
              <a:tr h="1787157">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powershell_ise.exe </a:t>
                      </a:r>
                    </a:p>
                    <a:p>
                      <a:r>
                        <a:rPr lang="en-AU" sz="2400" dirty="0" smtClean="0">
                          <a:solidFill>
                            <a:srgbClr val="98FB98"/>
                          </a:solidFill>
                          <a:latin typeface="Lucida Console" panose="020B0609040504020204" pitchFamily="49" charset="0"/>
                        </a:rPr>
                        <a:t>#or</a:t>
                      </a:r>
                      <a:endParaRPr lang="en-AU" sz="2400" dirty="0" smtClean="0">
                        <a:solidFill>
                          <a:srgbClr val="F5F5F5"/>
                        </a:solidFill>
                        <a:latin typeface="Lucida Console" panose="020B0609040504020204" pitchFamily="49" charset="0"/>
                      </a:endParaRPr>
                    </a:p>
                    <a:p>
                      <a:r>
                        <a:rPr lang="en-AU" sz="2400" dirty="0" smtClean="0">
                          <a:solidFill>
                            <a:srgbClr val="E0FFFF"/>
                          </a:solidFill>
                          <a:latin typeface="Lucida Console" panose="020B0609040504020204" pitchFamily="49" charset="0"/>
                        </a:rPr>
                        <a:t>PS&gt;</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ISE</a:t>
                      </a:r>
                      <a:endParaRPr lang="en-AU" sz="2400" dirty="0" smtClean="0">
                        <a:solidFill>
                          <a:srgbClr val="F5F5F5"/>
                        </a:solidFill>
                        <a:latin typeface="Lucida Console" panose="020B0609040504020204" pitchFamily="49" charset="0"/>
                      </a:endParaRPr>
                    </a:p>
                    <a:p>
                      <a:r>
                        <a:rPr lang="en-AU" sz="2400" dirty="0" smtClean="0">
                          <a:solidFill>
                            <a:srgbClr val="98FB98"/>
                          </a:solidFill>
                          <a:latin typeface="Lucida Console" panose="020B0609040504020204" pitchFamily="49" charset="0"/>
                        </a:rPr>
                        <a:t>#or</a:t>
                      </a:r>
                      <a:endParaRPr lang="en-AU" sz="2400" dirty="0" smtClean="0">
                        <a:solidFill>
                          <a:srgbClr val="F5F5F5"/>
                        </a:solidFill>
                        <a:latin typeface="Lucida Console" panose="020B0609040504020204" pitchFamily="49" charset="0"/>
                      </a:endParaRPr>
                    </a:p>
                    <a:p>
                      <a:r>
                        <a:rPr lang="en-AU" sz="2400" dirty="0" smtClean="0">
                          <a:solidFill>
                            <a:srgbClr val="E0FFFF"/>
                          </a:solidFill>
                          <a:latin typeface="Lucida Console" panose="020B0609040504020204" pitchFamily="49" charset="0"/>
                        </a:rPr>
                        <a:t>PS&gt;</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ISE</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$Profile</a:t>
                      </a:r>
                    </a:p>
                  </a:txBody>
                  <a:tcPr>
                    <a:solidFill>
                      <a:srgbClr val="012456"/>
                    </a:solidFill>
                  </a:tcPr>
                </a:tc>
                <a:extLst>
                  <a:ext uri="{0D108BD9-81ED-4DB2-BD59-A6C34878D82A}">
                    <a16:rowId xmlns:a16="http://schemas.microsoft.com/office/drawing/2014/main" val="3489544868"/>
                  </a:ext>
                </a:extLst>
              </a:tr>
            </a:tbl>
          </a:graphicData>
        </a:graphic>
      </p:graphicFrame>
    </p:spTree>
    <p:custDataLst>
      <p:tags r:id="rId1"/>
    </p:custDataLst>
    <p:extLst>
      <p:ext uri="{BB962C8B-B14F-4D97-AF65-F5344CB8AC3E}">
        <p14:creationId xmlns:p14="http://schemas.microsoft.com/office/powerpoint/2010/main" val="1937426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6176974" y="1505613"/>
            <a:ext cx="4186227" cy="4192809"/>
          </a:xfrm>
          <a:custGeom>
            <a:avLst/>
            <a:gdLst>
              <a:gd name="connsiteX0" fmla="*/ 0 w 3463932"/>
              <a:gd name="connsiteY0" fmla="*/ 0 h 2078359"/>
              <a:gd name="connsiteX1" fmla="*/ 3463932 w 3463932"/>
              <a:gd name="connsiteY1" fmla="*/ 0 h 2078359"/>
              <a:gd name="connsiteX2" fmla="*/ 3463932 w 3463932"/>
              <a:gd name="connsiteY2" fmla="*/ 2078359 h 2078359"/>
              <a:gd name="connsiteX3" fmla="*/ 0 w 3463932"/>
              <a:gd name="connsiteY3" fmla="*/ 2078359 h 2078359"/>
              <a:gd name="connsiteX4" fmla="*/ 0 w 3463932"/>
              <a:gd name="connsiteY4" fmla="*/ 0 h 2078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3932" h="2078359">
                <a:moveTo>
                  <a:pt x="0" y="0"/>
                </a:moveTo>
                <a:lnTo>
                  <a:pt x="3463932" y="0"/>
                </a:lnTo>
                <a:lnTo>
                  <a:pt x="3463932" y="2078359"/>
                </a:lnTo>
                <a:lnTo>
                  <a:pt x="0" y="2078359"/>
                </a:lnTo>
                <a:lnTo>
                  <a:pt x="0" y="0"/>
                </a:ln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95250" tIns="95250" rIns="95250" bIns="95250" numCol="1" spcCol="1270" anchor="t" anchorCtr="0">
            <a:noAutofit/>
          </a:bodyPr>
          <a:lstStyle/>
          <a:p>
            <a:pPr defTabSz="1111250">
              <a:lnSpc>
                <a:spcPct val="90000"/>
              </a:lnSpc>
              <a:spcBef>
                <a:spcPct val="0"/>
              </a:spcBef>
              <a:spcAft>
                <a:spcPct val="35000"/>
              </a:spcAft>
            </a:pPr>
            <a:r>
              <a:rPr lang="en-US" sz="2400" dirty="0">
                <a:solidFill>
                  <a:schemeClr val="tx1"/>
                </a:solidFill>
                <a:latin typeface="Segoe UI Light" panose="020B0502040204020203" pitchFamily="34" charset="0"/>
                <a:cs typeface="Segoe UI Light" panose="020B0502040204020203" pitchFamily="34" charset="0"/>
              </a:rPr>
              <a:t>ISE Executes </a:t>
            </a:r>
            <a:r>
              <a:rPr lang="en-US" sz="2400" dirty="0" smtClean="0">
                <a:solidFill>
                  <a:schemeClr val="tx1"/>
                </a:solidFill>
                <a:latin typeface="Segoe UI Light" panose="020B0502040204020203" pitchFamily="34" charset="0"/>
                <a:cs typeface="Segoe UI Light" panose="020B0502040204020203" pitchFamily="34" charset="0"/>
              </a:rPr>
              <a:t>Get-Help cmdlet</a:t>
            </a:r>
            <a:endParaRPr lang="en-US" sz="2400" dirty="0">
              <a:solidFill>
                <a:schemeClr val="tx1"/>
              </a:solidFill>
              <a:latin typeface="Segoe UI Light" panose="020B0502040204020203" pitchFamily="34" charset="0"/>
              <a:cs typeface="Segoe UI Light" panose="020B0502040204020203" pitchFamily="34" charset="0"/>
            </a:endParaRPr>
          </a:p>
          <a:p>
            <a:pPr marL="228600" lvl="1" indent="-228600" defTabSz="889000">
              <a:lnSpc>
                <a:spcPct val="90000"/>
              </a:lnSpc>
              <a:spcBef>
                <a:spcPct val="0"/>
              </a:spcBef>
              <a:spcAft>
                <a:spcPct val="15000"/>
              </a:spcAft>
              <a:buChar char="••"/>
            </a:pPr>
            <a:r>
              <a:rPr lang="en-US" sz="2000" dirty="0">
                <a:solidFill>
                  <a:schemeClr val="tx1"/>
                </a:solidFill>
                <a:latin typeface="Segoe UI Light" panose="020B0502040204020203" pitchFamily="34" charset="0"/>
                <a:cs typeface="Segoe UI Light" panose="020B0502040204020203" pitchFamily="34" charset="0"/>
              </a:rPr>
              <a:t>-ShowWindow parameter used</a:t>
            </a:r>
          </a:p>
          <a:p>
            <a:pPr marL="228600" lvl="1" indent="-228600" defTabSz="889000">
              <a:lnSpc>
                <a:spcPct val="90000"/>
              </a:lnSpc>
              <a:spcBef>
                <a:spcPct val="0"/>
              </a:spcBef>
              <a:spcAft>
                <a:spcPct val="15000"/>
              </a:spcAft>
              <a:buChar char="••"/>
            </a:pPr>
            <a:r>
              <a:rPr lang="en-US" sz="2000" dirty="0">
                <a:solidFill>
                  <a:schemeClr val="tx1"/>
                </a:solidFill>
                <a:latin typeface="Segoe UI Light" panose="020B0502040204020203" pitchFamily="34" charset="0"/>
                <a:cs typeface="Segoe UI Light" panose="020B0502040204020203" pitchFamily="34" charset="0"/>
              </a:rPr>
              <a:t>Command executed visible in Command pane</a:t>
            </a:r>
          </a:p>
        </p:txBody>
      </p:sp>
      <p:sp>
        <p:nvSpPr>
          <p:cNvPr id="11" name="Freeform 10"/>
          <p:cNvSpPr/>
          <p:nvPr/>
        </p:nvSpPr>
        <p:spPr>
          <a:xfrm>
            <a:off x="1828801" y="1505613"/>
            <a:ext cx="3971688" cy="419280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10000" y="10000"/>
                </a:lnTo>
                <a:lnTo>
                  <a:pt x="0" y="10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95250" tIns="95250" rIns="95250" bIns="95250" numCol="1" spcCol="1270" anchor="t" anchorCtr="0">
            <a:noAutofit/>
          </a:bodyPr>
          <a:lstStyle/>
          <a:p>
            <a:pPr defTabSz="1111250">
              <a:lnSpc>
                <a:spcPct val="90000"/>
              </a:lnSpc>
              <a:spcBef>
                <a:spcPct val="0"/>
              </a:spcBef>
              <a:spcAft>
                <a:spcPct val="35000"/>
              </a:spcAft>
            </a:pPr>
            <a:r>
              <a:rPr lang="en-US" sz="2400" dirty="0">
                <a:solidFill>
                  <a:schemeClr val="tx1"/>
                </a:solidFill>
                <a:latin typeface="Segoe UI Light" panose="020B0502040204020203" pitchFamily="34" charset="0"/>
                <a:cs typeface="Segoe UI Light" panose="020B0502040204020203" pitchFamily="34" charset="0"/>
              </a:rPr>
              <a:t>Context-Sensitive Help</a:t>
            </a:r>
          </a:p>
          <a:p>
            <a:pPr marL="228600" lvl="1" indent="-228600" defTabSz="889000">
              <a:lnSpc>
                <a:spcPct val="90000"/>
              </a:lnSpc>
              <a:spcBef>
                <a:spcPct val="0"/>
              </a:spcBef>
              <a:spcAft>
                <a:spcPct val="15000"/>
              </a:spcAft>
              <a:buChar char="••"/>
            </a:pPr>
            <a:r>
              <a:rPr lang="en-US" sz="2000" dirty="0" smtClean="0">
                <a:solidFill>
                  <a:schemeClr val="tx1"/>
                </a:solidFill>
                <a:latin typeface="Segoe UI Light" panose="020B0502040204020203" pitchFamily="34" charset="0"/>
                <a:cs typeface="Segoe UI Light" panose="020B0502040204020203" pitchFamily="34" charset="0"/>
              </a:rPr>
              <a:t>Highlight text</a:t>
            </a:r>
          </a:p>
          <a:p>
            <a:pPr marL="228600" lvl="1" indent="-228600" defTabSz="889000">
              <a:lnSpc>
                <a:spcPct val="90000"/>
              </a:lnSpc>
              <a:spcBef>
                <a:spcPct val="0"/>
              </a:spcBef>
              <a:spcAft>
                <a:spcPct val="15000"/>
              </a:spcAft>
              <a:buChar char="••"/>
            </a:pPr>
            <a:r>
              <a:rPr lang="en-US" sz="2000" dirty="0" smtClean="0">
                <a:solidFill>
                  <a:schemeClr val="tx1"/>
                </a:solidFill>
                <a:latin typeface="Segoe UI Light" panose="020B0502040204020203" pitchFamily="34" charset="0"/>
                <a:cs typeface="Segoe UI Light" panose="020B0502040204020203" pitchFamily="34" charset="0"/>
              </a:rPr>
              <a:t>Choose Help from menu or Press F1</a:t>
            </a:r>
            <a:endParaRPr lang="en-US" sz="2000" dirty="0">
              <a:solidFill>
                <a:schemeClr val="tx1"/>
              </a:solidFill>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p:txBody>
          <a:bodyPr/>
          <a:lstStyle/>
          <a:p>
            <a:r>
              <a:rPr lang="en-US" noProof="1" smtClean="0"/>
              <a:t>Integrated Context Sensitive Help</a:t>
            </a:r>
            <a:endParaRPr lang="en-US" noProof="1"/>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209</a:t>
            </a:fld>
            <a:endParaRPr lang="en-US" dirty="0">
              <a:solidFill>
                <a:schemeClr val="bg1"/>
              </a:solidFill>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032964" y="3398778"/>
            <a:ext cx="3563362" cy="1838710"/>
          </a:xfrm>
          <a:prstGeom prst="rect">
            <a:avLst/>
          </a:prstGeom>
          <a:ln>
            <a:noFill/>
          </a:ln>
          <a:effectLst/>
        </p:spPr>
      </p:pic>
      <p:pic>
        <p:nvPicPr>
          <p:cNvPr id="7" name="Picture 6"/>
          <p:cNvPicPr>
            <a:picLocks noChangeAspect="1"/>
          </p:cNvPicPr>
          <p:nvPr/>
        </p:nvPicPr>
        <p:blipFill>
          <a:blip r:embed="rId5"/>
          <a:stretch>
            <a:fillRect/>
          </a:stretch>
        </p:blipFill>
        <p:spPr>
          <a:xfrm>
            <a:off x="6359802" y="3098113"/>
            <a:ext cx="3820568" cy="2442658"/>
          </a:xfrm>
          <a:prstGeom prst="rect">
            <a:avLst/>
          </a:prstGeom>
          <a:ln>
            <a:noFill/>
          </a:ln>
          <a:effectLst/>
        </p:spPr>
      </p:pic>
      <p:sp>
        <p:nvSpPr>
          <p:cNvPr id="10" name="Rectangle 9"/>
          <p:cNvSpPr/>
          <p:nvPr/>
        </p:nvSpPr>
        <p:spPr>
          <a:xfrm>
            <a:off x="1990164" y="1645846"/>
            <a:ext cx="8316686" cy="4702628"/>
          </a:xfrm>
          <a:prstGeom prst="rect">
            <a:avLst/>
          </a:prstGeom>
          <a:ln>
            <a:noFill/>
          </a:ln>
        </p:spPr>
      </p:sp>
      <p:sp>
        <p:nvSpPr>
          <p:cNvPr id="12" name="Freeform 11"/>
          <p:cNvSpPr/>
          <p:nvPr/>
        </p:nvSpPr>
        <p:spPr>
          <a:xfrm>
            <a:off x="5779154" y="3398779"/>
            <a:ext cx="397579" cy="406475"/>
          </a:xfrm>
          <a:custGeom>
            <a:avLst/>
            <a:gdLst>
              <a:gd name="connsiteX0" fmla="*/ 0 w 734353"/>
              <a:gd name="connsiteY0" fmla="*/ 171811 h 859055"/>
              <a:gd name="connsiteX1" fmla="*/ 367177 w 734353"/>
              <a:gd name="connsiteY1" fmla="*/ 171811 h 859055"/>
              <a:gd name="connsiteX2" fmla="*/ 367177 w 734353"/>
              <a:gd name="connsiteY2" fmla="*/ 0 h 859055"/>
              <a:gd name="connsiteX3" fmla="*/ 734353 w 734353"/>
              <a:gd name="connsiteY3" fmla="*/ 429528 h 859055"/>
              <a:gd name="connsiteX4" fmla="*/ 367177 w 734353"/>
              <a:gd name="connsiteY4" fmla="*/ 859055 h 859055"/>
              <a:gd name="connsiteX5" fmla="*/ 367177 w 734353"/>
              <a:gd name="connsiteY5" fmla="*/ 687244 h 859055"/>
              <a:gd name="connsiteX6" fmla="*/ 0 w 734353"/>
              <a:gd name="connsiteY6" fmla="*/ 687244 h 859055"/>
              <a:gd name="connsiteX7" fmla="*/ 0 w 734353"/>
              <a:gd name="connsiteY7" fmla="*/ 171811 h 8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4353" h="859055">
                <a:moveTo>
                  <a:pt x="0" y="171811"/>
                </a:moveTo>
                <a:lnTo>
                  <a:pt x="367177" y="171811"/>
                </a:lnTo>
                <a:lnTo>
                  <a:pt x="367177" y="0"/>
                </a:lnTo>
                <a:lnTo>
                  <a:pt x="734353" y="429528"/>
                </a:lnTo>
                <a:lnTo>
                  <a:pt x="367177" y="859055"/>
                </a:lnTo>
                <a:lnTo>
                  <a:pt x="367177" y="687244"/>
                </a:lnTo>
                <a:lnTo>
                  <a:pt x="0" y="687244"/>
                </a:lnTo>
                <a:lnTo>
                  <a:pt x="0" y="1718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0" tIns="171811" rIns="220306" bIns="171811" numCol="1" spcCol="1270" anchor="ctr" anchorCtr="0">
            <a:noAutofit/>
          </a:bodyPr>
          <a:lstStyle/>
          <a:p>
            <a:pPr algn="ctr" defTabSz="889000">
              <a:lnSpc>
                <a:spcPct val="90000"/>
              </a:lnSpc>
              <a:spcBef>
                <a:spcPct val="0"/>
              </a:spcBef>
              <a:spcAft>
                <a:spcPct val="35000"/>
              </a:spcAft>
            </a:pPr>
            <a:endParaRPr lang="en-US" sz="2000">
              <a:solidFill>
                <a:schemeClr val="bg1"/>
              </a:solidFill>
            </a:endParaRPr>
          </a:p>
        </p:txBody>
      </p:sp>
      <p:pic>
        <p:nvPicPr>
          <p:cNvPr id="8" name="Picture 7"/>
          <p:cNvPicPr>
            <a:picLocks noChangeAspect="1"/>
          </p:cNvPicPr>
          <p:nvPr/>
        </p:nvPicPr>
        <p:blipFill rotWithShape="1">
          <a:blip r:embed="rId6"/>
          <a:srcRect l="1518" t="55631" r="44517" b="37522"/>
          <a:stretch/>
        </p:blipFill>
        <p:spPr>
          <a:xfrm>
            <a:off x="6176973" y="5703724"/>
            <a:ext cx="4186227" cy="411693"/>
          </a:xfrm>
          <a:prstGeom prst="rect">
            <a:avLst/>
          </a:prstGeom>
          <a:ln>
            <a:noFill/>
          </a:ln>
          <a:effectLst/>
        </p:spPr>
      </p:pic>
    </p:spTree>
    <p:custDataLst>
      <p:tags r:id="rId1"/>
    </p:custDataLst>
    <p:extLst>
      <p:ext uri="{BB962C8B-B14F-4D97-AF65-F5344CB8AC3E}">
        <p14:creationId xmlns:p14="http://schemas.microsoft.com/office/powerpoint/2010/main" val="428881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Command-Line </a:t>
            </a:r>
            <a:r>
              <a:rPr lang="en-AU" dirty="0"/>
              <a:t>Interface (CLI)</a:t>
            </a:r>
            <a:br>
              <a:rPr lang="en-AU" dirty="0"/>
            </a:br>
            <a:endParaRPr lang="en-AU" dirty="0"/>
          </a:p>
        </p:txBody>
      </p:sp>
      <p:sp>
        <p:nvSpPr>
          <p:cNvPr id="10" name="Content Placeholder 9"/>
          <p:cNvSpPr>
            <a:spLocks noGrp="1"/>
          </p:cNvSpPr>
          <p:nvPr>
            <p:ph sz="quarter" idx="13"/>
          </p:nvPr>
        </p:nvSpPr>
        <p:spPr>
          <a:xfrm>
            <a:off x="406400" y="1143000"/>
            <a:ext cx="11176000" cy="1349896"/>
          </a:xfrm>
        </p:spPr>
        <p:txBody>
          <a:bodyPr/>
          <a:lstStyle/>
          <a:p>
            <a:pPr marL="342900" indent="-342900">
              <a:buFont typeface="Arial" panose="020B0604020202020204" pitchFamily="34" charset="0"/>
              <a:buChar char="•"/>
            </a:pPr>
            <a:r>
              <a:rPr lang="en-AU" dirty="0" smtClean="0"/>
              <a:t>Interactive mode</a:t>
            </a:r>
          </a:p>
          <a:p>
            <a:pPr marL="342900" indent="-342900">
              <a:buFont typeface="Arial" panose="020B0604020202020204" pitchFamily="34" charset="0"/>
              <a:buChar char="•"/>
            </a:pPr>
            <a:r>
              <a:rPr lang="en-AU" dirty="0" smtClean="0"/>
              <a:t>Simple commands to interact with applications and the operating system</a:t>
            </a:r>
          </a:p>
          <a:p>
            <a:pPr marL="342900" indent="-342900">
              <a:buFont typeface="Arial" panose="020B0604020202020204" pitchFamily="34" charset="0"/>
              <a:buChar char="•"/>
            </a:pPr>
            <a:r>
              <a:rPr lang="en-AU" dirty="0" smtClean="0"/>
              <a:t>Handy shortcut keys: HOME, END, F7, arrows, </a:t>
            </a:r>
            <a:r>
              <a:rPr lang="en-AU" dirty="0" err="1" smtClean="0"/>
              <a:t>CTRL+arrows</a:t>
            </a:r>
            <a:endParaRPr lang="en-AU" dirty="0" smtClean="0"/>
          </a:p>
          <a:p>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21</a:t>
            </a:fld>
            <a:endParaRPr lang="en-US"/>
          </a:p>
        </p:txBody>
      </p:sp>
      <p:pic>
        <p:nvPicPr>
          <p:cNvPr id="2" name="Picture 1"/>
          <p:cNvPicPr>
            <a:picLocks noChangeAspect="1"/>
          </p:cNvPicPr>
          <p:nvPr/>
        </p:nvPicPr>
        <p:blipFill>
          <a:blip r:embed="rId3"/>
          <a:stretch>
            <a:fillRect/>
          </a:stretch>
        </p:blipFill>
        <p:spPr>
          <a:xfrm>
            <a:off x="1743587" y="2667554"/>
            <a:ext cx="8400025" cy="3797073"/>
          </a:xfrm>
          <a:prstGeom prst="rect">
            <a:avLst/>
          </a:prstGeom>
        </p:spPr>
      </p:pic>
    </p:spTree>
    <p:extLst>
      <p:ext uri="{BB962C8B-B14F-4D97-AF65-F5344CB8AC3E}">
        <p14:creationId xmlns:p14="http://schemas.microsoft.com/office/powerpoint/2010/main" val="382487736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Auto-Save and Crash Recovery</a:t>
            </a:r>
            <a:endParaRPr lang="en-US" noProof="1"/>
          </a:p>
        </p:txBody>
      </p:sp>
      <p:sp>
        <p:nvSpPr>
          <p:cNvPr id="6" name="Content Placeholder 5"/>
          <p:cNvSpPr>
            <a:spLocks noGrp="1"/>
          </p:cNvSpPr>
          <p:nvPr>
            <p:ph sz="quarter" idx="13"/>
          </p:nvPr>
        </p:nvSpPr>
        <p:spPr>
          <a:xfrm>
            <a:off x="406400" y="1556358"/>
            <a:ext cx="11176000" cy="4953000"/>
          </a:xfrm>
        </p:spPr>
        <p:txBody>
          <a:bodyPr>
            <a:normAutofit/>
          </a:bodyPr>
          <a:lstStyle/>
          <a:p>
            <a:pPr marL="342900" indent="-342900">
              <a:buFont typeface="Arial" panose="020B0604020202020204" pitchFamily="34" charset="0"/>
              <a:buChar char="•"/>
            </a:pPr>
            <a:r>
              <a:rPr lang="en-US" sz="3200" dirty="0" smtClean="0"/>
              <a:t>Auto-Save</a:t>
            </a:r>
          </a:p>
          <a:p>
            <a:pPr marL="800100" lvl="1" indent="-342900">
              <a:buFont typeface="Arial" panose="020B0604020202020204" pitchFamily="34" charset="0"/>
              <a:buChar char="•"/>
            </a:pPr>
            <a:r>
              <a:rPr lang="en-US" sz="2800" dirty="0" smtClean="0"/>
              <a:t>ISE automatically saves scripts to ‘alternate location’</a:t>
            </a:r>
          </a:p>
          <a:p>
            <a:pPr marL="800100" lvl="1" indent="-342900">
              <a:buFont typeface="Arial" panose="020B0604020202020204" pitchFamily="34" charset="0"/>
              <a:buChar char="•"/>
            </a:pPr>
            <a:r>
              <a:rPr lang="en-US" sz="2800" dirty="0" smtClean="0"/>
              <a:t>Default save interval is 2 minutes</a:t>
            </a:r>
          </a:p>
          <a:p>
            <a:pPr marL="800100" lvl="1" indent="-342900">
              <a:buFont typeface="Arial" panose="020B0604020202020204" pitchFamily="34" charset="0"/>
              <a:buChar char="•"/>
            </a:pPr>
            <a:r>
              <a:rPr lang="en-US" sz="2800" dirty="0" smtClean="0"/>
              <a:t>Interval is editable via menu and object model</a:t>
            </a:r>
          </a:p>
          <a:p>
            <a:pPr marL="800100" lvl="1"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3200" dirty="0" smtClean="0"/>
              <a:t>Crash Recovery</a:t>
            </a:r>
          </a:p>
          <a:p>
            <a:pPr marL="800100" lvl="1" indent="-342900">
              <a:buFont typeface="Arial" panose="020B0604020202020204" pitchFamily="34" charset="0"/>
              <a:buChar char="•"/>
            </a:pPr>
            <a:r>
              <a:rPr lang="en-US" sz="2800" dirty="0" smtClean="0"/>
              <a:t>Uses alternate auto-saved files to restore un-saved scripts</a:t>
            </a:r>
          </a:p>
        </p:txBody>
      </p:sp>
      <p:sp>
        <p:nvSpPr>
          <p:cNvPr id="4" name="Slide Number Placeholder 3"/>
          <p:cNvSpPr>
            <a:spLocks noGrp="1"/>
          </p:cNvSpPr>
          <p:nvPr>
            <p:ph type="sldNum" sz="quarter" idx="11"/>
          </p:nvPr>
        </p:nvSpPr>
        <p:spPr/>
        <p:txBody>
          <a:bodyPr/>
          <a:lstStyle/>
          <a:p>
            <a:fld id="{026CCAEB-CB17-44EB-A892-4553F1D666B6}" type="slidenum">
              <a:rPr lang="en-US" smtClean="0"/>
              <a:pPr/>
              <a:t>210</a:t>
            </a:fld>
            <a:endParaRPr lang="en-US" dirty="0"/>
          </a:p>
        </p:txBody>
      </p:sp>
    </p:spTree>
    <p:custDataLst>
      <p:tags r:id="rId1"/>
    </p:custDataLst>
    <p:extLst>
      <p:ext uri="{BB962C8B-B14F-4D97-AF65-F5344CB8AC3E}">
        <p14:creationId xmlns:p14="http://schemas.microsoft.com/office/powerpoint/2010/main" val="1586604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Rich Copy to and from the ISE</a:t>
            </a:r>
            <a:endParaRPr lang="en-US" noProof="1"/>
          </a:p>
        </p:txBody>
      </p:sp>
      <p:sp>
        <p:nvSpPr>
          <p:cNvPr id="6" name="Content Placeholder 5"/>
          <p:cNvSpPr>
            <a:spLocks noGrp="1"/>
          </p:cNvSpPr>
          <p:nvPr>
            <p:ph sz="quarter" idx="13"/>
          </p:nvPr>
        </p:nvSpPr>
        <p:spPr>
          <a:xfrm>
            <a:off x="406400" y="1722664"/>
            <a:ext cx="11176000" cy="4188279"/>
          </a:xfrm>
        </p:spPr>
        <p:txBody>
          <a:bodyPr>
            <a:normAutofit/>
          </a:bodyPr>
          <a:lstStyle/>
          <a:p>
            <a:pPr marL="800100" lvl="1" indent="-342900">
              <a:buFont typeface="Arial" panose="020B0604020202020204" pitchFamily="34" charset="0"/>
              <a:buChar char="•"/>
            </a:pPr>
            <a:r>
              <a:rPr lang="en-US" sz="3200" dirty="0" smtClean="0"/>
              <a:t>Clipboard includes colors, font, size, etc.</a:t>
            </a:r>
          </a:p>
          <a:p>
            <a:pPr marL="800100" lvl="1" indent="-342900">
              <a:buFont typeface="Arial" panose="020B0604020202020204" pitchFamily="34" charset="0"/>
              <a:buChar char="•"/>
            </a:pPr>
            <a:endParaRPr lang="en-US" sz="3200" dirty="0" smtClean="0"/>
          </a:p>
          <a:p>
            <a:pPr marL="800100" lvl="1" indent="-342900">
              <a:buFont typeface="Arial" panose="020B0604020202020204" pitchFamily="34" charset="0"/>
              <a:buChar char="•"/>
            </a:pPr>
            <a:r>
              <a:rPr lang="en-US" sz="3200" dirty="0" smtClean="0"/>
              <a:t>Excellent feature for sharing code in email, </a:t>
            </a:r>
            <a:r>
              <a:rPr lang="en-US" sz="3200" dirty="0" err="1" smtClean="0"/>
              <a:t>pptx</a:t>
            </a:r>
            <a:r>
              <a:rPr lang="en-US" sz="3200" dirty="0" smtClean="0"/>
              <a:t>, </a:t>
            </a:r>
            <a:r>
              <a:rPr lang="en-US" sz="3200" dirty="0" err="1" smtClean="0"/>
              <a:t>docx</a:t>
            </a:r>
            <a:r>
              <a:rPr lang="en-US" sz="3200" dirty="0" smtClean="0"/>
              <a:t>, etc.</a:t>
            </a:r>
          </a:p>
        </p:txBody>
      </p:sp>
      <p:sp>
        <p:nvSpPr>
          <p:cNvPr id="4" name="Slide Number Placeholder 3"/>
          <p:cNvSpPr>
            <a:spLocks noGrp="1"/>
          </p:cNvSpPr>
          <p:nvPr>
            <p:ph type="sldNum" sz="quarter" idx="11"/>
          </p:nvPr>
        </p:nvSpPr>
        <p:spPr/>
        <p:txBody>
          <a:bodyPr/>
          <a:lstStyle/>
          <a:p>
            <a:fld id="{026CCAEB-CB17-44EB-A892-4553F1D666B6}" type="slidenum">
              <a:rPr lang="en-US" smtClean="0"/>
              <a:pPr/>
              <a:t>211</a:t>
            </a:fld>
            <a:endParaRPr lang="en-US" dirty="0"/>
          </a:p>
        </p:txBody>
      </p:sp>
    </p:spTree>
    <p:custDataLst>
      <p:tags r:id="rId1"/>
    </p:custDataLst>
    <p:extLst>
      <p:ext uri="{BB962C8B-B14F-4D97-AF65-F5344CB8AC3E}">
        <p14:creationId xmlns:p14="http://schemas.microsoft.com/office/powerpoint/2010/main" val="3677158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47548" y="764704"/>
            <a:ext cx="4019006" cy="5525589"/>
          </a:xfrm>
          <a:prstGeom prst="rect">
            <a:avLst/>
          </a:prstGeom>
          <a:ln/>
        </p:spPr>
        <p:style>
          <a:lnRef idx="2">
            <a:schemeClr val="accent1"/>
          </a:lnRef>
          <a:fillRef idx="1">
            <a:schemeClr val="lt1"/>
          </a:fillRef>
          <a:effectRef idx="0">
            <a:schemeClr val="accent1"/>
          </a:effectRef>
          <a:fontRef idx="minor">
            <a:schemeClr val="dk1"/>
          </a:fontRef>
        </p:style>
        <p:txBody>
          <a:bodyPr rtlCol="0" anchor="b"/>
          <a:lstStyle/>
          <a:p>
            <a:pPr algn="ctr"/>
            <a:r>
              <a:rPr lang="en-US" dirty="0">
                <a:solidFill>
                  <a:sysClr val="windowText" lastClr="000000"/>
                </a:solidFill>
                <a:latin typeface="Segoe UI Light" panose="020B0502040204020203" pitchFamily="34" charset="0"/>
                <a:cs typeface="Segoe UI Light" panose="020B0502040204020203" pitchFamily="34" charset="0"/>
              </a:rPr>
              <a:t>Examples </a:t>
            </a:r>
            <a:r>
              <a:rPr lang="en-US" dirty="0" smtClean="0">
                <a:solidFill>
                  <a:sysClr val="windowText" lastClr="000000"/>
                </a:solidFill>
                <a:latin typeface="Segoe UI Light" panose="020B0502040204020203" pitchFamily="34" charset="0"/>
                <a:cs typeface="Segoe UI Light" panose="020B0502040204020203" pitchFamily="34" charset="0"/>
              </a:rPr>
              <a:t>on </a:t>
            </a:r>
            <a:r>
              <a:rPr lang="en-US" dirty="0">
                <a:solidFill>
                  <a:sysClr val="windowText" lastClr="000000"/>
                </a:solidFill>
                <a:latin typeface="Segoe UI Light" panose="020B0502040204020203" pitchFamily="34" charset="0"/>
                <a:cs typeface="Segoe UI Light" panose="020B0502040204020203" pitchFamily="34" charset="0"/>
              </a:rPr>
              <a:t>following slides</a:t>
            </a:r>
          </a:p>
        </p:txBody>
      </p:sp>
      <p:sp>
        <p:nvSpPr>
          <p:cNvPr id="3" name="Title 2"/>
          <p:cNvSpPr>
            <a:spLocks noGrp="1"/>
          </p:cNvSpPr>
          <p:nvPr>
            <p:ph type="title"/>
          </p:nvPr>
        </p:nvSpPr>
        <p:spPr/>
        <p:txBody>
          <a:bodyPr/>
          <a:lstStyle/>
          <a:p>
            <a:r>
              <a:rPr lang="en-US" noProof="1" smtClean="0"/>
              <a:t>ISE IntelliSense</a:t>
            </a:r>
            <a:endParaRPr lang="en-US" noProof="1"/>
          </a:p>
        </p:txBody>
      </p:sp>
      <p:sp>
        <p:nvSpPr>
          <p:cNvPr id="4" name="Content Placeholder 3"/>
          <p:cNvSpPr>
            <a:spLocks noGrp="1"/>
          </p:cNvSpPr>
          <p:nvPr>
            <p:ph sz="quarter" idx="13"/>
          </p:nvPr>
        </p:nvSpPr>
        <p:spPr>
          <a:xfrm>
            <a:off x="406400" y="1395252"/>
            <a:ext cx="6913736" cy="4377705"/>
          </a:xfrm>
        </p:spPr>
        <p:txBody>
          <a:bodyPr>
            <a:normAutofit/>
          </a:bodyPr>
          <a:lstStyle/>
          <a:p>
            <a:pPr marL="342900" indent="-342900">
              <a:spcAft>
                <a:spcPts val="1200"/>
              </a:spcAft>
              <a:buFont typeface="Arial" panose="020B0604020202020204" pitchFamily="34" charset="0"/>
              <a:buChar char="•"/>
            </a:pPr>
            <a:r>
              <a:rPr lang="en-US" sz="2800" dirty="0" smtClean="0">
                <a:solidFill>
                  <a:schemeClr val="bg1"/>
                </a:solidFill>
              </a:rPr>
              <a:t>Similar to Visual Studio IntelliSense</a:t>
            </a:r>
          </a:p>
          <a:p>
            <a:pPr marL="342900" indent="-342900">
              <a:spcAft>
                <a:spcPts val="1200"/>
              </a:spcAft>
              <a:buFont typeface="Arial" panose="020B0604020202020204" pitchFamily="34" charset="0"/>
              <a:buChar char="•"/>
            </a:pPr>
            <a:r>
              <a:rPr lang="en-US" sz="2800" dirty="0">
                <a:solidFill>
                  <a:schemeClr val="bg1"/>
                </a:solidFill>
              </a:rPr>
              <a:t>Dynamically suggests code and provides help as you type</a:t>
            </a:r>
          </a:p>
          <a:p>
            <a:pPr marL="342900" indent="-342900">
              <a:spcAft>
                <a:spcPts val="1200"/>
              </a:spcAft>
              <a:buFont typeface="Arial" panose="020B0604020202020204" pitchFamily="34" charset="0"/>
              <a:buChar char="•"/>
            </a:pPr>
            <a:r>
              <a:rPr lang="en-US" sz="2800" dirty="0" smtClean="0">
                <a:solidFill>
                  <a:schemeClr val="bg1"/>
                </a:solidFill>
              </a:rPr>
              <a:t>Keyboard-based tab completion still works</a:t>
            </a:r>
          </a:p>
          <a:p>
            <a:pPr marL="342900" indent="-342900">
              <a:spcAft>
                <a:spcPts val="1200"/>
              </a:spcAft>
              <a:buFont typeface="Arial" panose="020B0604020202020204" pitchFamily="34" charset="0"/>
              <a:buChar char="•"/>
            </a:pPr>
            <a:r>
              <a:rPr lang="en-US" sz="2800" dirty="0" smtClean="0">
                <a:solidFill>
                  <a:schemeClr val="bg1"/>
                </a:solidFill>
              </a:rPr>
              <a:t>Mouse or keyboard can be used to leverage IntelliSense popups</a:t>
            </a:r>
          </a:p>
          <a:p>
            <a:pPr marL="342900" indent="-342900">
              <a:spcAft>
                <a:spcPts val="1200"/>
              </a:spcAft>
              <a:buFont typeface="Arial" panose="020B0604020202020204" pitchFamily="34" charset="0"/>
              <a:buChar char="•"/>
            </a:pPr>
            <a:r>
              <a:rPr lang="en-US" sz="2800" dirty="0" smtClean="0">
                <a:solidFill>
                  <a:schemeClr val="bg1"/>
                </a:solidFill>
              </a:rPr>
              <a:t>Works in Script and Command Pane</a:t>
            </a:r>
            <a:endParaRPr lang="en-US" sz="2800" dirty="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212</a:t>
            </a:fld>
            <a:endParaRPr lang="en-US" dirty="0">
              <a:solidFill>
                <a:schemeClr val="bg1"/>
              </a:solidFill>
            </a:endParaRPr>
          </a:p>
        </p:txBody>
      </p:sp>
      <p:grpSp>
        <p:nvGrpSpPr>
          <p:cNvPr id="12" name="Group 11"/>
          <p:cNvGrpSpPr/>
          <p:nvPr/>
        </p:nvGrpSpPr>
        <p:grpSpPr>
          <a:xfrm>
            <a:off x="7981170" y="1092426"/>
            <a:ext cx="3151762" cy="4648999"/>
            <a:chOff x="5253816" y="784922"/>
            <a:chExt cx="3151762" cy="4648999"/>
          </a:xfrm>
          <a:effectLst/>
        </p:grpSpPr>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9182" b="32705"/>
            <a:stretch/>
          </p:blipFill>
          <p:spPr bwMode="auto">
            <a:xfrm>
              <a:off x="5271004" y="784922"/>
              <a:ext cx="3128136" cy="135670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37165" b="25136"/>
            <a:stretch/>
          </p:blipFill>
          <p:spPr bwMode="auto">
            <a:xfrm>
              <a:off x="5253816" y="4090330"/>
              <a:ext cx="3151762" cy="134359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004" y="2494063"/>
              <a:ext cx="3128136" cy="1243829"/>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ustDataLst>
      <p:tags r:id="rId1"/>
    </p:custDataLst>
    <p:extLst>
      <p:ext uri="{BB962C8B-B14F-4D97-AF65-F5344CB8AC3E}">
        <p14:creationId xmlns:p14="http://schemas.microsoft.com/office/powerpoint/2010/main" val="1804285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3000"/>
            <a:ext cx="1919536" cy="2286000"/>
          </a:xfrm>
        </p:spPr>
        <p:txBody>
          <a:bodyPr/>
          <a:lstStyle/>
          <a:p>
            <a:r>
              <a:rPr lang="en-US" noProof="1" smtClean="0">
                <a:latin typeface="Segoe UI Light" panose="020B0502040204020203" pitchFamily="34" charset="0"/>
                <a:cs typeface="Segoe UI Light" panose="020B0502040204020203" pitchFamily="34" charset="0"/>
              </a:rPr>
              <a:t>Example: </a:t>
            </a:r>
            <a:br>
              <a:rPr lang="en-US" noProof="1" smtClean="0">
                <a:latin typeface="Segoe UI Light" panose="020B0502040204020203" pitchFamily="34" charset="0"/>
                <a:cs typeface="Segoe UI Light" panose="020B0502040204020203" pitchFamily="34" charset="0"/>
              </a:rPr>
            </a:br>
            <a:r>
              <a:rPr lang="en-US" noProof="1" smtClean="0">
                <a:latin typeface="Segoe UI Light" panose="020B0502040204020203" pitchFamily="34" charset="0"/>
                <a:cs typeface="Segoe UI Light" panose="020B0502040204020203" pitchFamily="34" charset="0"/>
              </a:rPr>
              <a:t>IntelliSense </a:t>
            </a:r>
            <a:r>
              <a:rPr lang="en-US" noProof="1">
                <a:latin typeface="Segoe UI Light" panose="020B0502040204020203" pitchFamily="34" charset="0"/>
                <a:cs typeface="Segoe UI Light" panose="020B0502040204020203" pitchFamily="34" charset="0"/>
              </a:rPr>
              <a:t>Parameters</a:t>
            </a:r>
          </a:p>
        </p:txBody>
      </p:sp>
      <p:sp>
        <p:nvSpPr>
          <p:cNvPr id="4" name="Content Placeholder 3"/>
          <p:cNvSpPr>
            <a:spLocks noGrp="1"/>
          </p:cNvSpPr>
          <p:nvPr>
            <p:ph sz="quarter" idx="13"/>
          </p:nvPr>
        </p:nvSpPr>
        <p:spPr>
          <a:xfrm>
            <a:off x="2397999" y="1135117"/>
            <a:ext cx="9520731" cy="1637928"/>
          </a:xfrm>
        </p:spPr>
        <p:txBody>
          <a:bodyPr>
            <a:normAutofit/>
          </a:bodyPr>
          <a:lstStyle/>
          <a:p>
            <a:pPr marL="342900" indent="-342900">
              <a:buFont typeface="Arial" panose="020B0604020202020204" pitchFamily="34" charset="0"/>
              <a:buChar char="•"/>
            </a:pPr>
            <a:r>
              <a:rPr lang="en-US" sz="2800" dirty="0" err="1">
                <a:solidFill>
                  <a:schemeClr val="bg1"/>
                </a:solidFill>
              </a:rPr>
              <a:t>C</a:t>
            </a:r>
            <a:r>
              <a:rPr lang="en-US" sz="2800" dirty="0" err="1" smtClean="0">
                <a:solidFill>
                  <a:schemeClr val="bg1"/>
                </a:solidFill>
              </a:rPr>
              <a:t>mdlet</a:t>
            </a:r>
            <a:r>
              <a:rPr lang="en-US" sz="2800" dirty="0" smtClean="0">
                <a:solidFill>
                  <a:schemeClr val="bg1"/>
                </a:solidFill>
              </a:rPr>
              <a:t> or function parameters appear in a pop-out window</a:t>
            </a:r>
          </a:p>
          <a:p>
            <a:pPr marL="342900" indent="-342900">
              <a:buFont typeface="Arial" panose="020B0604020202020204" pitchFamily="34" charset="0"/>
              <a:buChar char="•"/>
            </a:pPr>
            <a:r>
              <a:rPr lang="en-US" sz="2800" dirty="0" smtClean="0">
                <a:solidFill>
                  <a:schemeClr val="bg1"/>
                </a:solidFill>
              </a:rPr>
              <a:t>Parameter value types shown in a secondary window</a:t>
            </a:r>
            <a:endParaRPr lang="en-US" sz="2800" dirty="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213</a:t>
            </a:fld>
            <a:endParaRPr lang="en-US" dirty="0">
              <a:solidFill>
                <a:schemeClr val="bg1"/>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418310" y="2617076"/>
            <a:ext cx="9011690" cy="3583283"/>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819691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latin typeface="Segoe UI Light" panose="020B0502040204020203" pitchFamily="34" charset="0"/>
                <a:cs typeface="Segoe UI Light" panose="020B0502040204020203" pitchFamily="34" charset="0"/>
              </a:rPr>
              <a:t>Example:</a:t>
            </a:r>
            <a:br>
              <a:rPr lang="en-US" noProof="1">
                <a:latin typeface="Segoe UI Light" panose="020B0502040204020203" pitchFamily="34" charset="0"/>
                <a:cs typeface="Segoe UI Light" panose="020B0502040204020203" pitchFamily="34" charset="0"/>
              </a:rPr>
            </a:br>
            <a:r>
              <a:rPr lang="en-US" noProof="1">
                <a:latin typeface="Segoe UI Light" panose="020B0502040204020203" pitchFamily="34" charset="0"/>
                <a:cs typeface="Segoe UI Light" panose="020B0502040204020203" pitchFamily="34" charset="0"/>
              </a:rPr>
              <a:t>IntelliSense Parameter </a:t>
            </a:r>
            <a:r>
              <a:rPr lang="en-US" noProof="1" smtClean="0">
                <a:latin typeface="Segoe UI Light" panose="020B0502040204020203" pitchFamily="34" charset="0"/>
                <a:cs typeface="Segoe UI Light" panose="020B0502040204020203" pitchFamily="34" charset="0"/>
              </a:rPr>
              <a:t>Arguments</a:t>
            </a:r>
            <a:endParaRPr lang="en-US" noProof="1">
              <a:latin typeface="Segoe UI Light" panose="020B0502040204020203" pitchFamily="34" charset="0"/>
              <a:cs typeface="Segoe UI Light" panose="020B0502040204020203" pitchFamily="34" charset="0"/>
            </a:endParaRPr>
          </a:p>
        </p:txBody>
      </p:sp>
      <p:sp>
        <p:nvSpPr>
          <p:cNvPr id="4" name="Content Placeholder 3"/>
          <p:cNvSpPr>
            <a:spLocks noGrp="1"/>
          </p:cNvSpPr>
          <p:nvPr>
            <p:ph sz="quarter" idx="13"/>
          </p:nvPr>
        </p:nvSpPr>
        <p:spPr>
          <a:xfrm>
            <a:off x="3287688" y="1143000"/>
            <a:ext cx="8568952" cy="845840"/>
          </a:xfrm>
        </p:spPr>
        <p:txBody>
          <a:bodyPr>
            <a:noAutofit/>
          </a:bodyPr>
          <a:lstStyle/>
          <a:p>
            <a:r>
              <a:rPr lang="en-US" sz="2800" dirty="0" smtClean="0">
                <a:solidFill>
                  <a:schemeClr val="bg1"/>
                </a:solidFill>
              </a:rPr>
              <a:t>Some cmdlet parameters display parameter values</a:t>
            </a:r>
            <a:endParaRPr lang="en-US" sz="2800" dirty="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214</a:t>
            </a:fld>
            <a:endParaRPr lang="en-US" dirty="0">
              <a:solidFill>
                <a:schemeClr val="bg1"/>
              </a:solidFill>
            </a:endParaRPr>
          </a:p>
        </p:txBody>
      </p:sp>
      <p:pic>
        <p:nvPicPr>
          <p:cNvPr id="6" name="Picture 5"/>
          <p:cNvPicPr>
            <a:picLocks noChangeAspect="1"/>
          </p:cNvPicPr>
          <p:nvPr/>
        </p:nvPicPr>
        <p:blipFill rotWithShape="1">
          <a:blip r:embed="rId4"/>
          <a:srcRect l="16" t="-85" r="22686" b="54972"/>
          <a:stretch/>
        </p:blipFill>
        <p:spPr>
          <a:xfrm>
            <a:off x="3287688" y="2132856"/>
            <a:ext cx="7696501" cy="3545477"/>
          </a:xfrm>
          <a:prstGeom prst="rect">
            <a:avLst/>
          </a:prstGeom>
          <a:ln>
            <a:noFill/>
          </a:ln>
          <a:effectLst/>
        </p:spPr>
      </p:pic>
    </p:spTree>
    <p:custDataLst>
      <p:tags r:id="rId1"/>
    </p:custDataLst>
    <p:extLst>
      <p:ext uri="{BB962C8B-B14F-4D97-AF65-F5344CB8AC3E}">
        <p14:creationId xmlns:p14="http://schemas.microsoft.com/office/powerpoint/2010/main" val="1021680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Syntax Color Highlighting</a:t>
            </a:r>
            <a:endParaRPr lang="en-US" noProof="1"/>
          </a:p>
        </p:txBody>
      </p:sp>
      <p:sp>
        <p:nvSpPr>
          <p:cNvPr id="9" name="Subtitle 8"/>
          <p:cNvSpPr>
            <a:spLocks noGrp="1"/>
          </p:cNvSpPr>
          <p:nvPr>
            <p:ph sz="quarter" idx="13"/>
          </p:nvPr>
        </p:nvSpPr>
        <p:spPr>
          <a:xfrm>
            <a:off x="406400" y="1474081"/>
            <a:ext cx="6481688" cy="4953000"/>
          </a:xfrm>
        </p:spPr>
        <p:txBody>
          <a:bodyPr>
            <a:normAutofit/>
          </a:bodyPr>
          <a:lstStyle/>
          <a:p>
            <a:pPr marL="342900" indent="-342900">
              <a:spcAft>
                <a:spcPts val="1200"/>
              </a:spcAft>
              <a:buFont typeface="Arial" panose="020B0604020202020204" pitchFamily="34" charset="0"/>
              <a:buChar char="•"/>
            </a:pPr>
            <a:r>
              <a:rPr lang="en-US" sz="2800" dirty="0" smtClean="0">
                <a:solidFill>
                  <a:schemeClr val="bg1"/>
                </a:solidFill>
              </a:rPr>
              <a:t>ISE includes enhanced syntax highlighting</a:t>
            </a:r>
          </a:p>
          <a:p>
            <a:pPr marL="342900" indent="-342900">
              <a:spcAft>
                <a:spcPts val="1200"/>
              </a:spcAft>
              <a:buFont typeface="Arial" panose="020B0604020202020204" pitchFamily="34" charset="0"/>
              <a:buChar char="•"/>
            </a:pPr>
            <a:r>
              <a:rPr lang="en-US" sz="2800" dirty="0">
                <a:solidFill>
                  <a:schemeClr val="bg1"/>
                </a:solidFill>
              </a:rPr>
              <a:t>Color highlighting is automatic and customizable</a:t>
            </a:r>
          </a:p>
          <a:p>
            <a:pPr marL="342900" indent="-342900">
              <a:spcAft>
                <a:spcPts val="1200"/>
              </a:spcAft>
              <a:buFont typeface="Arial" panose="020B0604020202020204" pitchFamily="34" charset="0"/>
              <a:buChar char="•"/>
            </a:pPr>
            <a:r>
              <a:rPr lang="en-US" sz="2800" dirty="0" smtClean="0">
                <a:solidFill>
                  <a:schemeClr val="bg1"/>
                </a:solidFill>
              </a:rPr>
              <a:t>Tools-Options window (shown), includes detailed token, stream, and console colorization settings</a:t>
            </a:r>
          </a:p>
          <a:p>
            <a:pPr marL="342900" indent="-342900">
              <a:spcAft>
                <a:spcPts val="1200"/>
              </a:spcAft>
              <a:buFont typeface="Arial" panose="020B0604020202020204" pitchFamily="34" charset="0"/>
              <a:buChar char="•"/>
            </a:pPr>
            <a:r>
              <a:rPr lang="en-US" sz="2800" dirty="0" smtClean="0">
                <a:solidFill>
                  <a:schemeClr val="bg1"/>
                </a:solidFill>
              </a:rPr>
              <a:t>Themes to make common color sets easy to use</a:t>
            </a:r>
          </a:p>
        </p:txBody>
      </p:sp>
      <p:sp>
        <p:nvSpPr>
          <p:cNvPr id="4" name="Slide Number Placeholder 3"/>
          <p:cNvSpPr>
            <a:spLocks noGrp="1"/>
          </p:cNvSpPr>
          <p:nvPr>
            <p:ph type="sldNum" sz="quarter" idx="11"/>
          </p:nvPr>
        </p:nvSpPr>
        <p:spPr/>
        <p:txBody>
          <a:bodyPr/>
          <a:lstStyle/>
          <a:p>
            <a:fld id="{026CCAEB-CB17-44EB-A892-4553F1D666B6}" type="slidenum">
              <a:rPr lang="en-US" smtClean="0">
                <a:solidFill>
                  <a:schemeClr val="bg1"/>
                </a:solidFill>
              </a:rPr>
              <a:pPr/>
              <a:t>215</a:t>
            </a:fld>
            <a:endParaRPr lang="en-US" dirty="0">
              <a:solidFill>
                <a:schemeClr val="bg1"/>
              </a:solidFill>
            </a:endParaRPr>
          </a:p>
        </p:txBody>
      </p:sp>
      <p:pic>
        <p:nvPicPr>
          <p:cNvPr id="14" name="Picture 13"/>
          <p:cNvPicPr>
            <a:picLocks noChangeAspect="1"/>
          </p:cNvPicPr>
          <p:nvPr/>
        </p:nvPicPr>
        <p:blipFill>
          <a:blip r:embed="rId4"/>
          <a:stretch>
            <a:fillRect/>
          </a:stretch>
        </p:blipFill>
        <p:spPr>
          <a:xfrm>
            <a:off x="7076834" y="1414174"/>
            <a:ext cx="4267200" cy="4655127"/>
          </a:xfrm>
          <a:prstGeom prst="rect">
            <a:avLst/>
          </a:prstGeom>
          <a:ln>
            <a:noFill/>
          </a:ln>
          <a:effectLst/>
        </p:spPr>
      </p:pic>
    </p:spTree>
    <p:custDataLst>
      <p:tags r:id="rId1"/>
    </p:custDataLst>
    <p:extLst>
      <p:ext uri="{BB962C8B-B14F-4D97-AF65-F5344CB8AC3E}">
        <p14:creationId xmlns:p14="http://schemas.microsoft.com/office/powerpoint/2010/main" val="3726820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Collapsable Code</a:t>
            </a:r>
            <a:endParaRPr lang="en-US" noProof="1"/>
          </a:p>
        </p:txBody>
      </p:sp>
      <p:sp>
        <p:nvSpPr>
          <p:cNvPr id="6" name="Content Placeholder 5"/>
          <p:cNvSpPr>
            <a:spLocks noGrp="1"/>
          </p:cNvSpPr>
          <p:nvPr>
            <p:ph sz="quarter" idx="13"/>
          </p:nvPr>
        </p:nvSpPr>
        <p:spPr>
          <a:xfrm>
            <a:off x="406400" y="1426783"/>
            <a:ext cx="7088446" cy="4953000"/>
          </a:xfrm>
        </p:spPr>
        <p:txBody>
          <a:bodyPr>
            <a:noAutofit/>
          </a:bodyPr>
          <a:lstStyle/>
          <a:p>
            <a:pPr marL="342900" indent="-342900">
              <a:spcAft>
                <a:spcPts val="900"/>
              </a:spcAft>
              <a:buFont typeface="Arial" panose="020B0604020202020204" pitchFamily="34" charset="0"/>
              <a:buChar char="•"/>
            </a:pPr>
            <a:r>
              <a:rPr lang="en-US" dirty="0" smtClean="0">
                <a:solidFill>
                  <a:schemeClr val="bg1"/>
                </a:solidFill>
                <a:cs typeface="Segoe UI Light" panose="020B0502040204020203" pitchFamily="34" charset="0"/>
              </a:rPr>
              <a:t>Code can be collapsed for easier reading</a:t>
            </a:r>
          </a:p>
          <a:p>
            <a:pPr marL="342900" indent="-342900">
              <a:spcAft>
                <a:spcPts val="900"/>
              </a:spcAft>
              <a:buFont typeface="Arial" panose="020B0604020202020204" pitchFamily="34" charset="0"/>
              <a:buChar char="•"/>
            </a:pPr>
            <a:r>
              <a:rPr lang="en-US" dirty="0" smtClean="0">
                <a:solidFill>
                  <a:schemeClr val="bg1"/>
                </a:solidFill>
                <a:cs typeface="Segoe UI Light" panose="020B0502040204020203" pitchFamily="34" charset="0"/>
              </a:rPr>
              <a:t>Functions, Script block, Parenthesis, Quotes, etc. can be collapsed spanning multiple lines</a:t>
            </a:r>
          </a:p>
          <a:p>
            <a:pPr marL="342900" indent="-342900">
              <a:spcAft>
                <a:spcPts val="900"/>
              </a:spcAft>
              <a:buFont typeface="Arial" panose="020B0604020202020204" pitchFamily="34" charset="0"/>
              <a:buChar char="•"/>
            </a:pPr>
            <a:r>
              <a:rPr lang="en-US" dirty="0" smtClean="0">
                <a:cs typeface="Segoe UI Light" panose="020B0502040204020203" pitchFamily="34" charset="0"/>
              </a:rPr>
              <a:t>Manual</a:t>
            </a:r>
            <a:r>
              <a:rPr lang="en-US" dirty="0" smtClean="0">
                <a:solidFill>
                  <a:schemeClr val="bg1"/>
                </a:solidFill>
                <a:cs typeface="Segoe UI Light" panose="020B0502040204020203" pitchFamily="34" charset="0"/>
              </a:rPr>
              <a:t> code regions allow collapsing between any two lines</a:t>
            </a:r>
          </a:p>
          <a:p>
            <a:pPr marL="702000" lvl="1" indent="-342900">
              <a:spcAft>
                <a:spcPts val="900"/>
              </a:spcAft>
              <a:buFont typeface="Courier New" panose="02070309020205020404" pitchFamily="49" charset="0"/>
              <a:buChar char="o"/>
            </a:pPr>
            <a:r>
              <a:rPr lang="en-US" dirty="0" smtClean="0">
                <a:solidFill>
                  <a:schemeClr val="bg1"/>
                </a:solidFill>
                <a:latin typeface="Segoe UI Light" panose="020B0502040204020203" pitchFamily="34" charset="0"/>
                <a:cs typeface="Segoe UI Light" panose="020B0502040204020203" pitchFamily="34" charset="0"/>
              </a:rPr>
              <a:t>#region – Begin a Region</a:t>
            </a:r>
          </a:p>
          <a:p>
            <a:pPr marL="702000" lvl="1" indent="-342900">
              <a:spcAft>
                <a:spcPts val="900"/>
              </a:spcAft>
              <a:buFont typeface="Courier New" panose="02070309020205020404" pitchFamily="49" charset="0"/>
              <a:buChar char="o"/>
            </a:pPr>
            <a:r>
              <a:rPr lang="en-US" dirty="0" smtClean="0">
                <a:solidFill>
                  <a:schemeClr val="bg1"/>
                </a:solidFill>
                <a:latin typeface="Segoe UI Light" panose="020B0502040204020203" pitchFamily="34" charset="0"/>
                <a:cs typeface="Segoe UI Light" panose="020B0502040204020203" pitchFamily="34" charset="0"/>
              </a:rPr>
              <a:t>#</a:t>
            </a:r>
            <a:r>
              <a:rPr lang="en-US" dirty="0" err="1" smtClean="0">
                <a:solidFill>
                  <a:schemeClr val="bg1"/>
                </a:solidFill>
                <a:latin typeface="Segoe UI Light" panose="020B0502040204020203" pitchFamily="34" charset="0"/>
                <a:cs typeface="Segoe UI Light" panose="020B0502040204020203" pitchFamily="34" charset="0"/>
              </a:rPr>
              <a:t>endregion</a:t>
            </a:r>
            <a:r>
              <a:rPr lang="en-US" dirty="0" smtClean="0">
                <a:solidFill>
                  <a:schemeClr val="bg1"/>
                </a:solidFill>
                <a:latin typeface="Segoe UI Light" panose="020B0502040204020203" pitchFamily="34" charset="0"/>
                <a:cs typeface="Segoe UI Light" panose="020B0502040204020203" pitchFamily="34" charset="0"/>
              </a:rPr>
              <a:t> – End a Region</a:t>
            </a:r>
          </a:p>
          <a:p>
            <a:pPr marL="702000" lvl="1" indent="-342900">
              <a:spcAft>
                <a:spcPts val="900"/>
              </a:spcAft>
              <a:buFont typeface="Courier New" panose="02070309020205020404" pitchFamily="49" charset="0"/>
              <a:buChar char="o"/>
            </a:pPr>
            <a:r>
              <a:rPr lang="en-US" dirty="0" smtClean="0">
                <a:solidFill>
                  <a:schemeClr val="bg1"/>
                </a:solidFill>
                <a:latin typeface="Segoe UI Light" panose="020B0502040204020203" pitchFamily="34" charset="0"/>
                <a:cs typeface="Segoe UI Light" panose="020B0502040204020203" pitchFamily="34" charset="0"/>
              </a:rPr>
              <a:t>Region </a:t>
            </a:r>
            <a:r>
              <a:rPr lang="en-US" dirty="0">
                <a:solidFill>
                  <a:schemeClr val="bg1"/>
                </a:solidFill>
                <a:latin typeface="Segoe UI Light" panose="020B0502040204020203" pitchFamily="34" charset="0"/>
                <a:cs typeface="Segoe UI Light" panose="020B0502040204020203" pitchFamily="34" charset="0"/>
              </a:rPr>
              <a:t>tags must be </a:t>
            </a:r>
            <a:r>
              <a:rPr lang="en-US" dirty="0" smtClean="0">
                <a:solidFill>
                  <a:schemeClr val="bg1"/>
                </a:solidFill>
                <a:latin typeface="Segoe UI Light" panose="020B0502040204020203" pitchFamily="34" charset="0"/>
                <a:cs typeface="Segoe UI Light" panose="020B0502040204020203" pitchFamily="34" charset="0"/>
              </a:rPr>
              <a:t>lowercase</a:t>
            </a:r>
          </a:p>
          <a:p>
            <a:pPr marL="702000" lvl="1" indent="-342900">
              <a:spcAft>
                <a:spcPts val="900"/>
              </a:spcAft>
              <a:buFont typeface="Courier New" panose="02070309020205020404" pitchFamily="49" charset="0"/>
              <a:buChar char="o"/>
            </a:pPr>
            <a:r>
              <a:rPr lang="en-US" dirty="0" smtClean="0">
                <a:solidFill>
                  <a:schemeClr val="bg1"/>
                </a:solidFill>
                <a:latin typeface="Segoe UI Light" panose="020B0502040204020203" pitchFamily="34" charset="0"/>
                <a:cs typeface="Segoe UI Light" panose="020B0502040204020203" pitchFamily="34" charset="0"/>
              </a:rPr>
              <a:t>Optional text following the #region tag can help with code documentation</a:t>
            </a:r>
          </a:p>
          <a:p>
            <a:pPr>
              <a:spcAft>
                <a:spcPts val="900"/>
              </a:spcAft>
            </a:pPr>
            <a:endParaRPr lang="en-US" dirty="0" smtClean="0">
              <a:solidFill>
                <a:schemeClr val="bg1"/>
              </a:solidFill>
              <a:cs typeface="Segoe UI Light" panose="020B0502040204020203" pitchFamily="34" charset="0"/>
            </a:endParaRPr>
          </a:p>
        </p:txBody>
      </p:sp>
      <p:sp>
        <p:nvSpPr>
          <p:cNvPr id="7" name="Slide Number Placeholder 6"/>
          <p:cNvSpPr>
            <a:spLocks noGrp="1"/>
          </p:cNvSpPr>
          <p:nvPr>
            <p:ph type="sldNum" sz="quarter" idx="11"/>
          </p:nvPr>
        </p:nvSpPr>
        <p:spPr/>
        <p:txBody>
          <a:bodyPr/>
          <a:lstStyle/>
          <a:p>
            <a:fld id="{026CCAEB-CB17-44EB-A892-4553F1D666B6}" type="slidenum">
              <a:rPr lang="en-US" smtClean="0">
                <a:solidFill>
                  <a:schemeClr val="bg1"/>
                </a:solidFill>
                <a:latin typeface="Segoe UI Light" panose="020B0502040204020203" pitchFamily="34" charset="0"/>
                <a:cs typeface="Segoe UI Light" panose="020B0502040204020203" pitchFamily="34" charset="0"/>
              </a:rPr>
              <a:pPr/>
              <a:t>216</a:t>
            </a:fld>
            <a:endParaRPr lang="en-US" dirty="0">
              <a:solidFill>
                <a:schemeClr val="bg1"/>
              </a:solidFill>
              <a:latin typeface="Segoe UI Light" panose="020B0502040204020203" pitchFamily="34" charset="0"/>
              <a:cs typeface="Segoe UI Light" panose="020B0502040204020203" pitchFamily="34" charset="0"/>
            </a:endParaRPr>
          </a:p>
        </p:txBody>
      </p:sp>
      <p:grpSp>
        <p:nvGrpSpPr>
          <p:cNvPr id="9" name="Group 8"/>
          <p:cNvGrpSpPr/>
          <p:nvPr/>
        </p:nvGrpSpPr>
        <p:grpSpPr>
          <a:xfrm>
            <a:off x="7693007" y="1399043"/>
            <a:ext cx="3889393" cy="5063770"/>
            <a:chOff x="7494846" y="1143000"/>
            <a:chExt cx="4259736" cy="5545936"/>
          </a:xfrm>
        </p:grpSpPr>
        <p:pic>
          <p:nvPicPr>
            <p:cNvPr id="2" name="Picture 1"/>
            <p:cNvPicPr>
              <a:picLocks noChangeAspect="1"/>
            </p:cNvPicPr>
            <p:nvPr/>
          </p:nvPicPr>
          <p:blipFill>
            <a:blip r:embed="rId4"/>
            <a:stretch>
              <a:fillRect/>
            </a:stretch>
          </p:blipFill>
          <p:spPr>
            <a:xfrm>
              <a:off x="7494846" y="1143000"/>
              <a:ext cx="2883875" cy="3553028"/>
            </a:xfrm>
            <a:prstGeom prst="rect">
              <a:avLst/>
            </a:prstGeom>
            <a:ln>
              <a:noFill/>
            </a:ln>
            <a:effectLst/>
          </p:spPr>
        </p:pic>
        <p:pic>
          <p:nvPicPr>
            <p:cNvPr id="4" name="Picture 3"/>
            <p:cNvPicPr>
              <a:picLocks noChangeAspect="1"/>
            </p:cNvPicPr>
            <p:nvPr/>
          </p:nvPicPr>
          <p:blipFill>
            <a:blip r:embed="rId5"/>
            <a:stretch>
              <a:fillRect/>
            </a:stretch>
          </p:blipFill>
          <p:spPr>
            <a:xfrm>
              <a:off x="8544272" y="4753131"/>
              <a:ext cx="3210310" cy="1935805"/>
            </a:xfrm>
            <a:prstGeom prst="rect">
              <a:avLst/>
            </a:prstGeom>
            <a:ln>
              <a:noFill/>
            </a:ln>
            <a:effectLst/>
          </p:spPr>
        </p:pic>
        <p:sp>
          <p:nvSpPr>
            <p:cNvPr id="8" name="Down Arrow 7"/>
            <p:cNvSpPr/>
            <p:nvPr/>
          </p:nvSpPr>
          <p:spPr>
            <a:xfrm>
              <a:off x="9480376" y="4149080"/>
              <a:ext cx="288032" cy="1368152"/>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Tree>
    <p:custDataLst>
      <p:tags r:id="rId1"/>
    </p:custDataLst>
    <p:extLst>
      <p:ext uri="{BB962C8B-B14F-4D97-AF65-F5344CB8AC3E}">
        <p14:creationId xmlns:p14="http://schemas.microsoft.com/office/powerpoint/2010/main" val="3947512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Brace Matching</a:t>
            </a:r>
            <a:endParaRPr lang="en-US" noProof="1"/>
          </a:p>
        </p:txBody>
      </p:sp>
      <p:sp>
        <p:nvSpPr>
          <p:cNvPr id="6" name="Content Placeholder 5"/>
          <p:cNvSpPr>
            <a:spLocks noGrp="1"/>
          </p:cNvSpPr>
          <p:nvPr>
            <p:ph sz="quarter" idx="13"/>
          </p:nvPr>
        </p:nvSpPr>
        <p:spPr>
          <a:xfrm>
            <a:off x="406400" y="1237596"/>
            <a:ext cx="11176000" cy="4953000"/>
          </a:xfrm>
        </p:spPr>
        <p:txBody>
          <a:bodyPr>
            <a:normAutofit/>
          </a:bodyPr>
          <a:lstStyle/>
          <a:p>
            <a:pPr marL="342900" indent="-342900">
              <a:lnSpc>
                <a:spcPct val="150000"/>
              </a:lnSpc>
              <a:buFont typeface="Arial" panose="020B0604020202020204" pitchFamily="34" charset="0"/>
              <a:buChar char="•"/>
            </a:pPr>
            <a:r>
              <a:rPr lang="en-US" dirty="0" smtClean="0">
                <a:solidFill>
                  <a:schemeClr val="bg1"/>
                </a:solidFill>
              </a:rPr>
              <a:t>ISE script pane will highlight matching braces when cursor positioned outside</a:t>
            </a:r>
          </a:p>
          <a:p>
            <a:pPr marL="342900" indent="-342900">
              <a:lnSpc>
                <a:spcPct val="150000"/>
              </a:lnSpc>
              <a:buFont typeface="Arial" panose="020B0604020202020204" pitchFamily="34" charset="0"/>
              <a:buChar char="•"/>
            </a:pPr>
            <a:r>
              <a:rPr lang="en-US" dirty="0" smtClean="0">
                <a:solidFill>
                  <a:schemeClr val="bg1"/>
                </a:solidFill>
              </a:rPr>
              <a:t>Works with: { Curly Braces }, ( Parentheses ), [  Square Brackets ]</a:t>
            </a:r>
          </a:p>
          <a:p>
            <a:pPr marL="342900" indent="-342900">
              <a:lnSpc>
                <a:spcPct val="150000"/>
              </a:lnSpc>
              <a:buFont typeface="Arial" panose="020B0604020202020204" pitchFamily="34" charset="0"/>
              <a:buChar char="•"/>
            </a:pPr>
            <a:r>
              <a:rPr lang="en-US" dirty="0" smtClean="0"/>
              <a:t>Find paired braces with ISE menu:  Edit – Go to Match ( CTRL+] )</a:t>
            </a:r>
            <a:endParaRPr lang="en-US" dirty="0" smtClean="0">
              <a:solidFill>
                <a:schemeClr val="bg1"/>
              </a:solidFill>
            </a:endParaRPr>
          </a:p>
        </p:txBody>
      </p:sp>
      <p:sp>
        <p:nvSpPr>
          <p:cNvPr id="4" name="Slide Number Placeholder 3"/>
          <p:cNvSpPr>
            <a:spLocks noGrp="1"/>
          </p:cNvSpPr>
          <p:nvPr>
            <p:ph type="sldNum" sz="quarter" idx="11"/>
          </p:nvPr>
        </p:nvSpPr>
        <p:spPr/>
        <p:txBody>
          <a:bodyPr/>
          <a:lstStyle/>
          <a:p>
            <a:fld id="{026CCAEB-CB17-44EB-A892-4553F1D666B6}" type="slidenum">
              <a:rPr lang="en-US" smtClean="0">
                <a:solidFill>
                  <a:schemeClr val="bg1"/>
                </a:solidFill>
              </a:rPr>
              <a:pPr/>
              <a:t>217</a:t>
            </a:fld>
            <a:endParaRPr lang="en-US" dirty="0">
              <a:solidFill>
                <a:schemeClr val="bg1"/>
              </a:solidFill>
            </a:endParaRPr>
          </a:p>
        </p:txBody>
      </p:sp>
      <p:pic>
        <p:nvPicPr>
          <p:cNvPr id="10" name="Picture 9"/>
          <p:cNvPicPr>
            <a:picLocks noChangeAspect="1"/>
          </p:cNvPicPr>
          <p:nvPr/>
        </p:nvPicPr>
        <p:blipFill rotWithShape="1">
          <a:blip r:embed="rId4"/>
          <a:srcRect l="5203" t="16008" r="17104" b="66919"/>
          <a:stretch/>
        </p:blipFill>
        <p:spPr>
          <a:xfrm>
            <a:off x="2957491" y="5305057"/>
            <a:ext cx="6371617" cy="1070043"/>
          </a:xfrm>
          <a:prstGeom prst="rect">
            <a:avLst/>
          </a:prstGeom>
          <a:ln>
            <a:noFill/>
          </a:ln>
          <a:effectLst/>
        </p:spPr>
      </p:pic>
      <p:pic>
        <p:nvPicPr>
          <p:cNvPr id="15" name="Picture 14"/>
          <p:cNvPicPr>
            <a:picLocks noChangeAspect="1"/>
          </p:cNvPicPr>
          <p:nvPr/>
        </p:nvPicPr>
        <p:blipFill rotWithShape="1">
          <a:blip r:embed="rId5"/>
          <a:srcRect l="4689" t="16242" r="17381" b="67306"/>
          <a:stretch/>
        </p:blipFill>
        <p:spPr>
          <a:xfrm>
            <a:off x="2931996" y="3311192"/>
            <a:ext cx="6391072" cy="1031133"/>
          </a:xfrm>
          <a:prstGeom prst="rect">
            <a:avLst/>
          </a:prstGeom>
          <a:ln>
            <a:noFill/>
          </a:ln>
          <a:effectLst/>
        </p:spPr>
      </p:pic>
      <p:grpSp>
        <p:nvGrpSpPr>
          <p:cNvPr id="21" name="Group 20"/>
          <p:cNvGrpSpPr/>
          <p:nvPr/>
        </p:nvGrpSpPr>
        <p:grpSpPr>
          <a:xfrm>
            <a:off x="2729886" y="4109225"/>
            <a:ext cx="7265452" cy="1760493"/>
            <a:chOff x="1205886" y="4035457"/>
            <a:chExt cx="6732228" cy="1760493"/>
          </a:xfrm>
          <a:solidFill>
            <a:schemeClr val="bg2">
              <a:lumMod val="50000"/>
              <a:lumOff val="50000"/>
            </a:schemeClr>
          </a:solidFill>
        </p:grpSpPr>
        <p:sp>
          <p:nvSpPr>
            <p:cNvPr id="13" name="Rectangle 12"/>
            <p:cNvSpPr/>
            <p:nvPr/>
          </p:nvSpPr>
          <p:spPr>
            <a:xfrm>
              <a:off x="1205886" y="4510014"/>
              <a:ext cx="6732228" cy="529185"/>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solidFill>
                    <a:schemeClr val="tx1"/>
                  </a:solidFill>
                  <a:latin typeface="Segoe UI Light" panose="020B0502040204020203" pitchFamily="34" charset="0"/>
                  <a:cs typeface="Segoe UI Light" panose="020B0502040204020203" pitchFamily="34" charset="0"/>
                </a:rPr>
                <a:t>Note: </a:t>
              </a:r>
              <a:r>
                <a:rPr lang="en-US" sz="2000" dirty="0">
                  <a:solidFill>
                    <a:schemeClr val="tx1"/>
                  </a:solidFill>
                  <a:latin typeface="Segoe UI Light" panose="020B0502040204020203" pitchFamily="34" charset="0"/>
                  <a:cs typeface="Segoe UI Light" panose="020B0502040204020203" pitchFamily="34" charset="0"/>
                </a:rPr>
                <a:t>Subtle grey highlighting when cursor in front of curly brace</a:t>
              </a:r>
            </a:p>
          </p:txBody>
        </p:sp>
        <p:grpSp>
          <p:nvGrpSpPr>
            <p:cNvPr id="16" name="Group 15"/>
            <p:cNvGrpSpPr/>
            <p:nvPr/>
          </p:nvGrpSpPr>
          <p:grpSpPr>
            <a:xfrm>
              <a:off x="2206918" y="4035457"/>
              <a:ext cx="5001105" cy="515566"/>
              <a:chOff x="2101175" y="3969764"/>
              <a:chExt cx="5001105" cy="515566"/>
            </a:xfrm>
            <a:grpFill/>
          </p:grpSpPr>
          <p:sp>
            <p:nvSpPr>
              <p:cNvPr id="11" name="Up Arrow 10"/>
              <p:cNvSpPr/>
              <p:nvPr/>
            </p:nvSpPr>
            <p:spPr>
              <a:xfrm>
                <a:off x="2101175" y="3969764"/>
                <a:ext cx="369651" cy="515566"/>
              </a:xfrm>
              <a:prstGeom prst="upArrow">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28600" indent="-228600" algn="ctr">
                  <a:buBlip>
                    <a:blip r:embed="rId6"/>
                  </a:buBlip>
                </a:pPr>
                <a:endParaRPr lang="en-US" dirty="0" err="1">
                  <a:solidFill>
                    <a:schemeClr val="tx1"/>
                  </a:solidFill>
                </a:endParaRPr>
              </a:p>
            </p:txBody>
          </p:sp>
          <p:sp>
            <p:nvSpPr>
              <p:cNvPr id="12" name="Up Arrow 11"/>
              <p:cNvSpPr/>
              <p:nvPr/>
            </p:nvSpPr>
            <p:spPr>
              <a:xfrm>
                <a:off x="6732629" y="3969764"/>
                <a:ext cx="369651" cy="515566"/>
              </a:xfrm>
              <a:prstGeom prst="upArrow">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28600" indent="-228600" algn="ctr">
                  <a:buBlip>
                    <a:blip r:embed="rId6"/>
                  </a:buBlip>
                </a:pPr>
                <a:endParaRPr lang="en-US" dirty="0" err="1">
                  <a:solidFill>
                    <a:schemeClr val="tx1"/>
                  </a:solidFill>
                </a:endParaRPr>
              </a:p>
            </p:txBody>
          </p:sp>
        </p:grpSp>
        <p:grpSp>
          <p:nvGrpSpPr>
            <p:cNvPr id="17" name="Group 16"/>
            <p:cNvGrpSpPr/>
            <p:nvPr/>
          </p:nvGrpSpPr>
          <p:grpSpPr>
            <a:xfrm rot="10800000">
              <a:off x="2206918" y="4983628"/>
              <a:ext cx="5001105" cy="812322"/>
              <a:chOff x="2554044" y="3969764"/>
              <a:chExt cx="5001105" cy="515566"/>
            </a:xfrm>
            <a:grpFill/>
          </p:grpSpPr>
          <p:sp>
            <p:nvSpPr>
              <p:cNvPr id="18" name="Up Arrow 17"/>
              <p:cNvSpPr/>
              <p:nvPr/>
            </p:nvSpPr>
            <p:spPr>
              <a:xfrm>
                <a:off x="2554044" y="3969764"/>
                <a:ext cx="369651" cy="515566"/>
              </a:xfrm>
              <a:prstGeom prst="upArrow">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28600" indent="-228600" algn="ctr">
                  <a:buBlip>
                    <a:blip r:embed="rId6"/>
                  </a:buBlip>
                </a:pPr>
                <a:endParaRPr lang="en-US" dirty="0" err="1">
                  <a:solidFill>
                    <a:schemeClr val="tx1"/>
                  </a:solidFill>
                </a:endParaRPr>
              </a:p>
            </p:txBody>
          </p:sp>
          <p:sp>
            <p:nvSpPr>
              <p:cNvPr id="19" name="Up Arrow 18"/>
              <p:cNvSpPr/>
              <p:nvPr/>
            </p:nvSpPr>
            <p:spPr>
              <a:xfrm>
                <a:off x="7185498" y="3969764"/>
                <a:ext cx="369651" cy="515566"/>
              </a:xfrm>
              <a:prstGeom prst="upArrow">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28600" indent="-228600" algn="ctr">
                  <a:buBlip>
                    <a:blip r:embed="rId6"/>
                  </a:buBlip>
                </a:pPr>
                <a:endParaRPr lang="en-US" dirty="0" err="1">
                  <a:solidFill>
                    <a:schemeClr val="tx1"/>
                  </a:solidFill>
                </a:endParaRPr>
              </a:p>
            </p:txBody>
          </p:sp>
        </p:grpSp>
      </p:grpSp>
    </p:spTree>
    <p:custDataLst>
      <p:tags r:id="rId1"/>
    </p:custDataLst>
    <p:extLst>
      <p:ext uri="{BB962C8B-B14F-4D97-AF65-F5344CB8AC3E}">
        <p14:creationId xmlns:p14="http://schemas.microsoft.com/office/powerpoint/2010/main" val="3518076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ISE Code Snippets</a:t>
            </a:r>
            <a:endParaRPr lang="en-US" noProof="1"/>
          </a:p>
        </p:txBody>
      </p:sp>
      <p:sp>
        <p:nvSpPr>
          <p:cNvPr id="6" name="Content Placeholder 5"/>
          <p:cNvSpPr>
            <a:spLocks noGrp="1"/>
          </p:cNvSpPr>
          <p:nvPr>
            <p:ph sz="quarter" idx="13"/>
          </p:nvPr>
        </p:nvSpPr>
        <p:spPr/>
        <p:txBody>
          <a:bodyPr>
            <a:normAutofit/>
          </a:bodyPr>
          <a:lstStyle/>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Pre-created blocks of code</a:t>
            </a:r>
          </a:p>
          <a:p>
            <a:pPr marL="342900" indent="-342900">
              <a:buFont typeface="Arial" panose="020B0604020202020204" pitchFamily="34" charset="0"/>
              <a:buChar char="•"/>
            </a:pPr>
            <a:r>
              <a:rPr lang="en-US" sz="2800" dirty="0" smtClean="0"/>
              <a:t>Inserted at cursor</a:t>
            </a:r>
          </a:p>
          <a:p>
            <a:pPr marL="342900" indent="-342900">
              <a:buFont typeface="Arial" panose="020B0604020202020204" pitchFamily="34" charset="0"/>
              <a:buChar char="•"/>
            </a:pPr>
            <a:r>
              <a:rPr lang="en-US" sz="2800" dirty="0" smtClean="0"/>
              <a:t>Three kinds of snippets:</a:t>
            </a:r>
          </a:p>
          <a:p>
            <a:pPr marL="800100" lvl="1" indent="-342900">
              <a:buFont typeface="Arial" panose="020B0604020202020204" pitchFamily="34" charset="0"/>
              <a:buChar char="•"/>
            </a:pPr>
            <a:r>
              <a:rPr lang="en-US" sz="2400" dirty="0" smtClean="0"/>
              <a:t>Default (included with ISEv3/4)</a:t>
            </a:r>
          </a:p>
          <a:p>
            <a:pPr marL="800100" lvl="1" indent="-342900">
              <a:buFont typeface="Arial" panose="020B0604020202020204" pitchFamily="34" charset="0"/>
              <a:buChar char="•"/>
            </a:pPr>
            <a:r>
              <a:rPr lang="en-US" sz="2400" dirty="0" smtClean="0"/>
              <a:t>User-Defined</a:t>
            </a:r>
          </a:p>
          <a:p>
            <a:pPr marL="800100" lvl="1" indent="-342900">
              <a:buFont typeface="Arial" panose="020B0604020202020204" pitchFamily="34" charset="0"/>
              <a:buChar char="•"/>
            </a:pPr>
            <a:r>
              <a:rPr lang="en-US" sz="2400" dirty="0" smtClean="0"/>
              <a:t>Module-Based</a:t>
            </a:r>
          </a:p>
          <a:p>
            <a:pPr marL="342900" indent="-342900">
              <a:buFont typeface="Arial" panose="020B0604020202020204" pitchFamily="34" charset="0"/>
              <a:buChar char="•"/>
            </a:pPr>
            <a:r>
              <a:rPr lang="en-US" sz="2800" dirty="0" smtClean="0"/>
              <a:t>Keyboard Shortcut - Ctrl-J</a:t>
            </a:r>
          </a:p>
          <a:p>
            <a:pPr marL="342900" indent="-342900">
              <a:buFont typeface="Arial" panose="020B0604020202020204" pitchFamily="34" charset="0"/>
              <a:buChar char="•"/>
            </a:pPr>
            <a:r>
              <a:rPr lang="en-US" sz="2800" dirty="0" smtClean="0"/>
              <a:t>Edit Menu, “Start Snippets”</a:t>
            </a:r>
          </a:p>
        </p:txBody>
      </p:sp>
      <p:sp>
        <p:nvSpPr>
          <p:cNvPr id="4" name="Slide Number Placeholder 3"/>
          <p:cNvSpPr>
            <a:spLocks noGrp="1"/>
          </p:cNvSpPr>
          <p:nvPr>
            <p:ph type="sldNum" sz="quarter" idx="11"/>
          </p:nvPr>
        </p:nvSpPr>
        <p:spPr/>
        <p:txBody>
          <a:bodyPr/>
          <a:lstStyle/>
          <a:p>
            <a:fld id="{026CCAEB-CB17-44EB-A892-4553F1D666B6}" type="slidenum">
              <a:rPr lang="en-US" smtClean="0"/>
              <a:pPr/>
              <a:t>218</a:t>
            </a:fld>
            <a:endParaRPr lang="en-US" dirty="0"/>
          </a:p>
        </p:txBody>
      </p:sp>
      <p:grpSp>
        <p:nvGrpSpPr>
          <p:cNvPr id="10" name="Group 9"/>
          <p:cNvGrpSpPr/>
          <p:nvPr/>
        </p:nvGrpSpPr>
        <p:grpSpPr>
          <a:xfrm>
            <a:off x="6354147" y="1565209"/>
            <a:ext cx="4648702" cy="4079098"/>
            <a:chOff x="6429374" y="2724150"/>
            <a:chExt cx="2409825" cy="2114550"/>
          </a:xfrm>
        </p:grpSpPr>
        <p:sp>
          <p:nvSpPr>
            <p:cNvPr id="11" name="Rectangle 10"/>
            <p:cNvSpPr/>
            <p:nvPr/>
          </p:nvSpPr>
          <p:spPr>
            <a:xfrm>
              <a:off x="6429374" y="2724150"/>
              <a:ext cx="2409825" cy="2114550"/>
            </a:xfrm>
            <a:prstGeom prst="rect">
              <a:avLst/>
            </a:prstGeom>
            <a:ln/>
          </p:spPr>
          <p:style>
            <a:lnRef idx="2">
              <a:schemeClr val="accent1"/>
            </a:lnRef>
            <a:fillRef idx="1">
              <a:schemeClr val="lt1"/>
            </a:fillRef>
            <a:effectRef idx="0">
              <a:schemeClr val="accent1"/>
            </a:effectRef>
            <a:fontRef idx="minor">
              <a:schemeClr val="dk1"/>
            </a:fontRef>
          </p:style>
          <p:txBody>
            <a:bodyPr rtlCol="0" anchor="b"/>
            <a:lstStyle/>
            <a:p>
              <a:pPr algn="ctr"/>
              <a:r>
                <a:rPr lang="en-US" dirty="0">
                  <a:solidFill>
                    <a:schemeClr val="bg1"/>
                  </a:solidFill>
                  <a:latin typeface="Segoe UI Light" panose="020B0502040204020203" pitchFamily="34" charset="0"/>
                  <a:cs typeface="Segoe UI Light" panose="020B0502040204020203" pitchFamily="34" charset="0"/>
                </a:rPr>
                <a:t>Example </a:t>
              </a:r>
              <a:r>
                <a:rPr lang="en-US" dirty="0" smtClean="0">
                  <a:solidFill>
                    <a:schemeClr val="bg1"/>
                  </a:solidFill>
                  <a:latin typeface="Segoe UI Light" panose="020B0502040204020203" pitchFamily="34" charset="0"/>
                  <a:cs typeface="Segoe UI Light" panose="020B0502040204020203" pitchFamily="34" charset="0"/>
                </a:rPr>
                <a:t>on </a:t>
              </a:r>
              <a:r>
                <a:rPr lang="en-US" dirty="0">
                  <a:solidFill>
                    <a:schemeClr val="bg1"/>
                  </a:solidFill>
                  <a:latin typeface="Segoe UI Light" panose="020B0502040204020203" pitchFamily="34" charset="0"/>
                  <a:cs typeface="Segoe UI Light" panose="020B0502040204020203" pitchFamily="34" charset="0"/>
                </a:rPr>
                <a:t>next slide</a:t>
              </a: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1288" y="2867024"/>
              <a:ext cx="2045996" cy="1126667"/>
            </a:xfrm>
            <a:prstGeom prst="rect">
              <a:avLst/>
            </a:prstGeom>
            <a:ln>
              <a:noFill/>
            </a:ln>
            <a:effectLst/>
          </p:spPr>
        </p:pic>
      </p:grpSp>
    </p:spTree>
    <p:custDataLst>
      <p:tags r:id="rId1"/>
    </p:custDataLst>
    <p:extLst>
      <p:ext uri="{BB962C8B-B14F-4D97-AF65-F5344CB8AC3E}">
        <p14:creationId xmlns:p14="http://schemas.microsoft.com/office/powerpoint/2010/main" val="2608354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latin typeface="Segoe UI Light" panose="020B0502040204020203" pitchFamily="34" charset="0"/>
                <a:cs typeface="Segoe UI Light" panose="020B0502040204020203" pitchFamily="34" charset="0"/>
              </a:rPr>
              <a:t>Example:</a:t>
            </a:r>
            <a:br>
              <a:rPr lang="en-US" noProof="1" smtClean="0">
                <a:latin typeface="Segoe UI Light" panose="020B0502040204020203" pitchFamily="34" charset="0"/>
                <a:cs typeface="Segoe UI Light" panose="020B0502040204020203" pitchFamily="34" charset="0"/>
              </a:rPr>
            </a:br>
            <a:r>
              <a:rPr lang="en-US" noProof="1" smtClean="0">
                <a:latin typeface="Segoe UI Light" panose="020B0502040204020203" pitchFamily="34" charset="0"/>
                <a:cs typeface="Segoe UI Light" panose="020B0502040204020203" pitchFamily="34" charset="0"/>
              </a:rPr>
              <a:t>ISE Snippet Insertion</a:t>
            </a:r>
            <a:endParaRPr lang="en-US" noProof="1">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219</a:t>
            </a:fld>
            <a:endParaRPr lang="en-US" dirty="0">
              <a:solidFill>
                <a:schemeClr val="bg1"/>
              </a:solidFill>
            </a:endParaRPr>
          </a:p>
        </p:txBody>
      </p:sp>
      <p:pic>
        <p:nvPicPr>
          <p:cNvPr id="7" name="Picture 6"/>
          <p:cNvPicPr>
            <a:picLocks noChangeAspect="1"/>
          </p:cNvPicPr>
          <p:nvPr/>
        </p:nvPicPr>
        <p:blipFill>
          <a:blip r:embed="rId4"/>
          <a:stretch>
            <a:fillRect/>
          </a:stretch>
        </p:blipFill>
        <p:spPr>
          <a:xfrm>
            <a:off x="3276599" y="1129748"/>
            <a:ext cx="6496050" cy="4123861"/>
          </a:xfrm>
          <a:prstGeom prst="rect">
            <a:avLst/>
          </a:prstGeom>
          <a:ln>
            <a:noFill/>
          </a:ln>
          <a:effectLst/>
        </p:spPr>
      </p:pic>
      <p:pic>
        <p:nvPicPr>
          <p:cNvPr id="8" name="Picture 7"/>
          <p:cNvPicPr>
            <a:picLocks noChangeAspect="1"/>
          </p:cNvPicPr>
          <p:nvPr/>
        </p:nvPicPr>
        <p:blipFill rotWithShape="1">
          <a:blip r:embed="rId5"/>
          <a:srcRect r="63133" b="44511"/>
          <a:stretch/>
        </p:blipFill>
        <p:spPr>
          <a:xfrm>
            <a:off x="9420224" y="4025031"/>
            <a:ext cx="2390774" cy="2284328"/>
          </a:xfrm>
          <a:prstGeom prst="rect">
            <a:avLst/>
          </a:prstGeom>
          <a:ln>
            <a:noFill/>
          </a:ln>
          <a:effectLst>
            <a:outerShdw blurRad="50800" dist="38100" dir="2700000" algn="tl" rotWithShape="0">
              <a:prstClr val="black">
                <a:alpha val="40000"/>
              </a:prstClr>
            </a:outerShdw>
          </a:effectLst>
        </p:spPr>
      </p:pic>
      <p:sp>
        <p:nvSpPr>
          <p:cNvPr id="9" name="Bent Arrow 8"/>
          <p:cNvSpPr/>
          <p:nvPr/>
        </p:nvSpPr>
        <p:spPr>
          <a:xfrm rot="5400000">
            <a:off x="8294250" y="834645"/>
            <a:ext cx="1556619" cy="4295775"/>
          </a:xfrm>
          <a:prstGeom prst="bentArrow">
            <a:avLst>
              <a:gd name="adj1" fmla="val 48929"/>
              <a:gd name="adj2" fmla="val 33950"/>
              <a:gd name="adj3" fmla="val 32955"/>
              <a:gd name="adj4" fmla="val 0"/>
            </a:avLst>
          </a:prstGeom>
          <a:solidFill>
            <a:schemeClr val="bg2">
              <a:lumMod val="75000"/>
              <a:lumOff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vert="vert270" rtlCol="0" anchor="t"/>
          <a:lstStyle/>
          <a:p>
            <a:pPr algn="ctr"/>
            <a:r>
              <a:rPr lang="en-US" sz="2000" dirty="0">
                <a:solidFill>
                  <a:schemeClr val="tx1"/>
                </a:solidFill>
                <a:latin typeface="Segoe UI Light" panose="020B0502040204020203" pitchFamily="34" charset="0"/>
                <a:cs typeface="Segoe UI Light" panose="020B0502040204020203" pitchFamily="34" charset="0"/>
              </a:rPr>
              <a:t> Click Enter to choose snippet</a:t>
            </a:r>
          </a:p>
          <a:p>
            <a:pPr algn="ctr"/>
            <a:r>
              <a:rPr lang="en-US" sz="2000" dirty="0">
                <a:solidFill>
                  <a:schemeClr val="tx1"/>
                </a:solidFill>
                <a:latin typeface="Segoe UI Light" panose="020B0502040204020203" pitchFamily="34" charset="0"/>
                <a:cs typeface="Segoe UI Light" panose="020B0502040204020203" pitchFamily="34" charset="0"/>
              </a:rPr>
              <a:t>and insert code</a:t>
            </a:r>
          </a:p>
        </p:txBody>
      </p:sp>
      <p:sp>
        <p:nvSpPr>
          <p:cNvPr id="10" name="Rectangle 9"/>
          <p:cNvSpPr/>
          <p:nvPr/>
        </p:nvSpPr>
        <p:spPr>
          <a:xfrm>
            <a:off x="3276599" y="5370914"/>
            <a:ext cx="2887718" cy="1004656"/>
          </a:xfrm>
          <a:prstGeom prst="rect">
            <a:avLst/>
          </a:prstGeom>
          <a:solidFill>
            <a:schemeClr val="bg2">
              <a:lumMod val="75000"/>
              <a:lumOff val="2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solidFill>
                  <a:schemeClr val="tx1"/>
                </a:solidFill>
              </a:rPr>
              <a:t>Ctrl-J</a:t>
            </a:r>
          </a:p>
          <a:p>
            <a:pPr algn="ctr"/>
            <a:r>
              <a:rPr lang="en-US" sz="2000" dirty="0">
                <a:solidFill>
                  <a:schemeClr val="tx1"/>
                </a:solidFill>
              </a:rPr>
              <a:t>or</a:t>
            </a:r>
          </a:p>
          <a:p>
            <a:pPr algn="ctr"/>
            <a:r>
              <a:rPr lang="en-US" sz="2000" dirty="0" smtClean="0">
                <a:solidFill>
                  <a:schemeClr val="tx1"/>
                </a:solidFill>
              </a:rPr>
              <a:t>Edit -&gt; Start </a:t>
            </a:r>
            <a:r>
              <a:rPr lang="en-US" sz="2000" dirty="0">
                <a:solidFill>
                  <a:schemeClr val="tx1"/>
                </a:solidFill>
              </a:rPr>
              <a:t>Snippets</a:t>
            </a:r>
          </a:p>
        </p:txBody>
      </p:sp>
    </p:spTree>
    <p:custDataLst>
      <p:tags r:id="rId1"/>
    </p:custDataLst>
    <p:extLst>
      <p:ext uri="{BB962C8B-B14F-4D97-AF65-F5344CB8AC3E}">
        <p14:creationId xmlns:p14="http://schemas.microsoft.com/office/powerpoint/2010/main" val="3261041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Integrated Scripting Environment (ISE)</a:t>
            </a:r>
            <a:endParaRPr lang="en-US" noProof="1"/>
          </a:p>
        </p:txBody>
      </p:sp>
      <p:sp>
        <p:nvSpPr>
          <p:cNvPr id="6" name="Content Placeholder 5"/>
          <p:cNvSpPr>
            <a:spLocks noGrp="1"/>
          </p:cNvSpPr>
          <p:nvPr>
            <p:ph sz="quarter" idx="13"/>
          </p:nvPr>
        </p:nvSpPr>
        <p:spPr>
          <a:xfrm>
            <a:off x="406400" y="1488849"/>
            <a:ext cx="5401568" cy="4953000"/>
          </a:xfrm>
        </p:spPr>
        <p:txBody>
          <a:bodyPr>
            <a:normAutofit/>
          </a:bodyPr>
          <a:lstStyle/>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Development Tool</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Graphical Editor</a:t>
            </a: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Execution and Debugging</a:t>
            </a:r>
          </a:p>
        </p:txBody>
      </p:sp>
      <p:sp>
        <p:nvSpPr>
          <p:cNvPr id="7" name="Slide Number Placeholder 6"/>
          <p:cNvSpPr>
            <a:spLocks noGrp="1"/>
          </p:cNvSpPr>
          <p:nvPr>
            <p:ph type="sldNum" sz="quarter" idx="11"/>
          </p:nvPr>
        </p:nvSpPr>
        <p:spPr/>
        <p:txBody>
          <a:bodyPr/>
          <a:lstStyle/>
          <a:p>
            <a:fld id="{026CCAEB-CB17-44EB-A892-4553F1D666B6}" type="slidenum">
              <a:rPr lang="en-US" smtClean="0">
                <a:solidFill>
                  <a:schemeClr val="bg1"/>
                </a:solidFill>
              </a:rPr>
              <a:pPr/>
              <a:t>22</a:t>
            </a:fld>
            <a:endParaRPr lang="en-US" dirty="0">
              <a:solidFill>
                <a:schemeClr val="bg1"/>
              </a:solidFill>
            </a:endParaRP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1824" y="1726577"/>
            <a:ext cx="7324570" cy="4499311"/>
          </a:xfrm>
          <a:prstGeom prst="rect">
            <a:avLst/>
          </a:prstGeom>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1157387" y="5449089"/>
            <a:ext cx="1847850" cy="1015150"/>
            <a:chOff x="-1884379" y="4151847"/>
            <a:chExt cx="1847850" cy="1015150"/>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b="-4028"/>
            <a:stretch/>
          </p:blipFill>
          <p:spPr>
            <a:xfrm>
              <a:off x="-1735551" y="4450060"/>
              <a:ext cx="1550194" cy="404369"/>
            </a:xfrm>
            <a:prstGeom prst="rect">
              <a:avLst/>
            </a:prstGeom>
            <a:ln>
              <a:noFill/>
            </a:ln>
            <a:effectLst/>
          </p:spPr>
        </p:pic>
        <p:sp>
          <p:nvSpPr>
            <p:cNvPr id="2" name="Rectangle 1"/>
            <p:cNvSpPr/>
            <p:nvPr/>
          </p:nvSpPr>
          <p:spPr>
            <a:xfrm>
              <a:off x="-1884379" y="4151847"/>
              <a:ext cx="1847850" cy="1015150"/>
            </a:xfrm>
            <a:prstGeom prst="rect">
              <a:avLst/>
            </a:prstGeom>
            <a:no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400" dirty="0">
                  <a:solidFill>
                    <a:schemeClr val="bg1"/>
                  </a:solidFill>
                  <a:latin typeface="Segoe UI Light" panose="020B0502040204020203" pitchFamily="34" charset="0"/>
                  <a:cs typeface="Segoe UI Light" panose="020B0502040204020203" pitchFamily="34" charset="0"/>
                </a:rPr>
                <a:t>Taskbar Tile</a:t>
              </a:r>
            </a:p>
          </p:txBody>
        </p:sp>
      </p:grpSp>
      <p:grpSp>
        <p:nvGrpSpPr>
          <p:cNvPr id="9" name="Group 8"/>
          <p:cNvGrpSpPr/>
          <p:nvPr/>
        </p:nvGrpSpPr>
        <p:grpSpPr>
          <a:xfrm>
            <a:off x="911424" y="2843111"/>
            <a:ext cx="2339776" cy="2503348"/>
            <a:chOff x="1123951" y="3876675"/>
            <a:chExt cx="1847850" cy="1977032"/>
          </a:xfrm>
          <a:effectLst/>
        </p:grpSpPr>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464470" y="4104222"/>
              <a:ext cx="1166813" cy="1166814"/>
            </a:xfrm>
            <a:prstGeom prst="rect">
              <a:avLst/>
            </a:prstGeom>
            <a:ln>
              <a:noFill/>
            </a:ln>
            <a:effectLst/>
          </p:spPr>
        </p:pic>
        <p:sp>
          <p:nvSpPr>
            <p:cNvPr id="11" name="Rectangle 10"/>
            <p:cNvSpPr/>
            <p:nvPr/>
          </p:nvSpPr>
          <p:spPr>
            <a:xfrm>
              <a:off x="1123951" y="3876675"/>
              <a:ext cx="1847850" cy="1977032"/>
            </a:xfrm>
            <a:prstGeom prst="rect">
              <a:avLst/>
            </a:prstGeom>
            <a:noFill/>
            <a:ln>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b"/>
            <a:lstStyle/>
            <a:p>
              <a:pPr algn="ctr"/>
              <a:r>
                <a:rPr lang="en-US" sz="1400" dirty="0">
                  <a:solidFill>
                    <a:sysClr val="windowText" lastClr="000000"/>
                  </a:solidFill>
                  <a:latin typeface="Segoe UI Light" panose="020B0502040204020203" pitchFamily="34" charset="0"/>
                  <a:cs typeface="Segoe UI Light" panose="020B0502040204020203" pitchFamily="34" charset="0"/>
                </a:rPr>
                <a:t>Windows 8 / Server 2012 Start Screen Tile</a:t>
              </a:r>
            </a:p>
          </p:txBody>
        </p:sp>
      </p:grpSp>
    </p:spTree>
    <p:custDataLst>
      <p:tags r:id="rId1"/>
    </p:custDataLst>
    <p:extLst>
      <p:ext uri="{BB962C8B-B14F-4D97-AF65-F5344CB8AC3E}">
        <p14:creationId xmlns:p14="http://schemas.microsoft.com/office/powerpoint/2010/main" val="415260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ISE Compiled Add-Ons</a:t>
            </a:r>
            <a:endParaRPr lang="de-DE" dirty="0"/>
          </a:p>
        </p:txBody>
      </p:sp>
      <p:sp>
        <p:nvSpPr>
          <p:cNvPr id="4" name="Content Placeholder 3"/>
          <p:cNvSpPr>
            <a:spLocks noGrp="1"/>
          </p:cNvSpPr>
          <p:nvPr>
            <p:ph sz="quarter" idx="13"/>
          </p:nvPr>
        </p:nvSpPr>
        <p:spPr>
          <a:xfrm>
            <a:off x="406400" y="1631738"/>
            <a:ext cx="7201768" cy="4953000"/>
          </a:xfrm>
        </p:spPr>
        <p:txBody>
          <a:bodyPr/>
          <a:lstStyle/>
          <a:p>
            <a:pPr marL="342900" indent="-342900">
              <a:spcAft>
                <a:spcPts val="1200"/>
              </a:spcAft>
              <a:buFont typeface="Arial" panose="020B0604020202020204" pitchFamily="34" charset="0"/>
              <a:buChar char="•"/>
            </a:pPr>
            <a:r>
              <a:rPr lang="en-US" dirty="0">
                <a:solidFill>
                  <a:schemeClr val="bg1"/>
                </a:solidFill>
              </a:rPr>
              <a:t>Compiled add-ons </a:t>
            </a:r>
            <a:r>
              <a:rPr lang="en-US" dirty="0" smtClean="0">
                <a:solidFill>
                  <a:schemeClr val="bg1"/>
                </a:solidFill>
              </a:rPr>
              <a:t>allow </a:t>
            </a:r>
            <a:r>
              <a:rPr lang="en-US" dirty="0">
                <a:solidFill>
                  <a:schemeClr val="bg1"/>
                </a:solidFill>
              </a:rPr>
              <a:t>for rich functionality to be </a:t>
            </a:r>
            <a:r>
              <a:rPr lang="en-US" dirty="0" smtClean="0">
                <a:solidFill>
                  <a:schemeClr val="bg1"/>
                </a:solidFill>
              </a:rPr>
              <a:t>created, </a:t>
            </a:r>
            <a:r>
              <a:rPr lang="en-US" dirty="0">
                <a:solidFill>
                  <a:schemeClr val="bg1"/>
                </a:solidFill>
              </a:rPr>
              <a:t>such a variable watch window</a:t>
            </a:r>
          </a:p>
          <a:p>
            <a:pPr marL="342900" indent="-342900">
              <a:spcAft>
                <a:spcPts val="1200"/>
              </a:spcAft>
              <a:buFont typeface="Arial" panose="020B0604020202020204" pitchFamily="34" charset="0"/>
              <a:buChar char="•"/>
            </a:pPr>
            <a:r>
              <a:rPr lang="en-US" dirty="0" smtClean="0">
                <a:solidFill>
                  <a:schemeClr val="bg1"/>
                </a:solidFill>
              </a:rPr>
              <a:t>Compiled add-ons are </a:t>
            </a:r>
            <a:r>
              <a:rPr lang="en-US" dirty="0" err="1" smtClean="0">
                <a:solidFill>
                  <a:schemeClr val="bg1"/>
                </a:solidFill>
              </a:rPr>
              <a:t>WPF</a:t>
            </a:r>
            <a:r>
              <a:rPr lang="en-US" dirty="0">
                <a:solidFill>
                  <a:schemeClr val="bg1"/>
                </a:solidFill>
              </a:rPr>
              <a:t>-</a:t>
            </a:r>
            <a:r>
              <a:rPr lang="en-US" dirty="0" smtClean="0">
                <a:solidFill>
                  <a:schemeClr val="bg1"/>
                </a:solidFill>
              </a:rPr>
              <a:t>based controls</a:t>
            </a:r>
          </a:p>
          <a:p>
            <a:pPr marL="342900" indent="-342900">
              <a:spcAft>
                <a:spcPts val="1200"/>
              </a:spcAft>
              <a:buFont typeface="Arial" panose="020B0604020202020204" pitchFamily="34" charset="0"/>
              <a:buChar char="•"/>
            </a:pPr>
            <a:r>
              <a:rPr lang="en-US" dirty="0" smtClean="0">
                <a:solidFill>
                  <a:schemeClr val="bg1"/>
                </a:solidFill>
              </a:rPr>
              <a:t>The built-in Show-Command Add-On is a good example of a compiled add-on</a:t>
            </a:r>
          </a:p>
          <a:p>
            <a:pPr marL="342900" indent="-342900">
              <a:spcAft>
                <a:spcPts val="1200"/>
              </a:spcAft>
              <a:buFont typeface="Arial" panose="020B0604020202020204" pitchFamily="34" charset="0"/>
              <a:buChar char="•"/>
            </a:pPr>
            <a:r>
              <a:rPr lang="en-US" dirty="0" smtClean="0">
                <a:solidFill>
                  <a:schemeClr val="bg1"/>
                </a:solidFill>
              </a:rPr>
              <a:t>Look for compiled add-ons coming from the PowerShell community and informally from Microsoft</a:t>
            </a:r>
          </a:p>
        </p:txBody>
      </p:sp>
      <p:sp>
        <p:nvSpPr>
          <p:cNvPr id="6" name="Slide Number Placeholder 5"/>
          <p:cNvSpPr>
            <a:spLocks noGrp="1"/>
          </p:cNvSpPr>
          <p:nvPr>
            <p:ph type="sldNum" sz="quarter" idx="11"/>
          </p:nvPr>
        </p:nvSpPr>
        <p:spPr/>
        <p:txBody>
          <a:bodyPr/>
          <a:lstStyle/>
          <a:p>
            <a:fld id="{026CCAEB-CB17-44EB-A892-4553F1D666B6}" type="slidenum">
              <a:rPr lang="en-US" smtClean="0">
                <a:solidFill>
                  <a:schemeClr val="bg1"/>
                </a:solidFill>
              </a:rPr>
              <a:pPr/>
              <a:t>220</a:t>
            </a:fld>
            <a:endParaRPr lang="en-US" dirty="0">
              <a:solidFill>
                <a:schemeClr val="bg1"/>
              </a:solidFill>
            </a:endParaRPr>
          </a:p>
        </p:txBody>
      </p:sp>
      <p:pic>
        <p:nvPicPr>
          <p:cNvPr id="3" name="Picture 2"/>
          <p:cNvPicPr>
            <a:picLocks noChangeAspect="1"/>
          </p:cNvPicPr>
          <p:nvPr/>
        </p:nvPicPr>
        <p:blipFill rotWithShape="1">
          <a:blip r:embed="rId4"/>
          <a:srcRect l="53898" t="-345" b="52226"/>
          <a:stretch/>
        </p:blipFill>
        <p:spPr>
          <a:xfrm>
            <a:off x="8261133" y="1732340"/>
            <a:ext cx="2826568" cy="3190281"/>
          </a:xfrm>
          <a:prstGeom prst="rect">
            <a:avLst/>
          </a:prstGeom>
          <a:ln w="31750">
            <a:solidFill>
              <a:schemeClr val="accent1"/>
            </a:solidFill>
          </a:ln>
          <a:effectLst/>
        </p:spPr>
      </p:pic>
    </p:spTree>
    <p:custDataLst>
      <p:tags r:id="rId1"/>
    </p:custDataLst>
    <p:extLst>
      <p:ext uri="{BB962C8B-B14F-4D97-AF65-F5344CB8AC3E}">
        <p14:creationId xmlns:p14="http://schemas.microsoft.com/office/powerpoint/2010/main" val="1591596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5</a:t>
            </a:r>
            <a:r>
              <a:rPr lang="en-US" dirty="0" smtClean="0"/>
              <a:t>: Scripts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221</a:t>
            </a:fld>
            <a:endParaRPr lang="en-US"/>
          </a:p>
        </p:txBody>
      </p:sp>
    </p:spTree>
    <p:extLst>
      <p:ext uri="{BB962C8B-B14F-4D97-AF65-F5344CB8AC3E}">
        <p14:creationId xmlns:p14="http://schemas.microsoft.com/office/powerpoint/2010/main" val="198386626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153064547"/>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844387492"/>
                    </a:ext>
                  </a:extLst>
                </a:gridCol>
                <a:gridCol w="4650105">
                  <a:extLst>
                    <a:ext uri="{9D8B030D-6E8A-4147-A177-3AD203B41FA5}">
                      <a16:colId xmlns:a16="http://schemas.microsoft.com/office/drawing/2014/main" val="453971616"/>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801887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98183554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13610138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81099199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122508979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385497376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02210514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333922244"/>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523221751"/>
                  </a:ext>
                </a:extLst>
              </a:tr>
            </a:tbl>
          </a:graphicData>
        </a:graphic>
      </p:graphicFrame>
      <p:sp>
        <p:nvSpPr>
          <p:cNvPr id="3" name="Right Arrow 2"/>
          <p:cNvSpPr/>
          <p:nvPr/>
        </p:nvSpPr>
        <p:spPr>
          <a:xfrm>
            <a:off x="1160443" y="3717032"/>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762624"/>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6: Help System</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223</a:t>
            </a:fld>
            <a:endParaRPr lang="en-US"/>
          </a:p>
        </p:txBody>
      </p:sp>
    </p:spTree>
    <p:extLst>
      <p:ext uri="{BB962C8B-B14F-4D97-AF65-F5344CB8AC3E}">
        <p14:creationId xmlns:p14="http://schemas.microsoft.com/office/powerpoint/2010/main" val="2177557759"/>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Module 6: Help System</a:t>
            </a:r>
            <a:br>
              <a:rPr lang="en-AU" smtClean="0"/>
            </a:br>
            <a:endParaRPr lang="en-AU" dirty="0"/>
          </a:p>
        </p:txBody>
      </p:sp>
      <p:sp>
        <p:nvSpPr>
          <p:cNvPr id="3" name="Content Placeholder 2"/>
          <p:cNvSpPr>
            <a:spLocks noGrp="1"/>
          </p:cNvSpPr>
          <p:nvPr>
            <p:ph sz="quarter" idx="13"/>
          </p:nvPr>
        </p:nvSpPr>
        <p:spPr>
          <a:xfrm>
            <a:off x="406400" y="1380994"/>
            <a:ext cx="11176000" cy="4953000"/>
          </a:xfrm>
        </p:spPr>
        <p:txBody>
          <a:bodyPr/>
          <a:lstStyle/>
          <a:p>
            <a:r>
              <a:rPr lang="en-AU" sz="2800" dirty="0" smtClean="0"/>
              <a:t>Section 1: Beyond </a:t>
            </a:r>
            <a:r>
              <a:rPr lang="en-AU" sz="2800" dirty="0" err="1" smtClean="0"/>
              <a:t>Cmdlet</a:t>
            </a:r>
            <a:r>
              <a:rPr lang="en-AU" sz="2800" dirty="0" smtClean="0"/>
              <a:t> Help</a:t>
            </a:r>
          </a:p>
          <a:p>
            <a:pPr marL="800100" lvl="1" indent="-342900">
              <a:buFont typeface="Arial" panose="020B0604020202020204" pitchFamily="34" charset="0"/>
              <a:buChar char="•"/>
            </a:pPr>
            <a:r>
              <a:rPr lang="en-AU" sz="2400" dirty="0" smtClean="0"/>
              <a:t>Getting help for PowerShell concepts</a:t>
            </a:r>
          </a:p>
          <a:p>
            <a:pPr lvl="1"/>
            <a:endParaRPr lang="en-AU" sz="2400" dirty="0" smtClean="0"/>
          </a:p>
          <a:p>
            <a:r>
              <a:rPr lang="en-AU" sz="2800" dirty="0" smtClean="0"/>
              <a:t>Section 2: Managing the Help System</a:t>
            </a:r>
          </a:p>
          <a:p>
            <a:pPr marL="800100" lvl="1" indent="-342900">
              <a:buFont typeface="Arial" panose="020B0604020202020204" pitchFamily="34" charset="0"/>
              <a:buChar char="•"/>
            </a:pPr>
            <a:r>
              <a:rPr lang="en-AU" sz="2400" dirty="0" smtClean="0"/>
              <a:t>Updatable Help</a:t>
            </a:r>
          </a:p>
          <a:p>
            <a:pPr lvl="1"/>
            <a:endParaRPr lang="en-AU" sz="2400" dirty="0" smtClean="0"/>
          </a:p>
          <a:p>
            <a:r>
              <a:rPr lang="en-AU" sz="2800" dirty="0" smtClean="0"/>
              <a:t>Section 3: More Help System Usage</a:t>
            </a:r>
          </a:p>
          <a:p>
            <a:pPr marL="800100" lvl="1" indent="-342900">
              <a:buFont typeface="Arial" panose="020B0604020202020204" pitchFamily="34" charset="0"/>
              <a:buChar char="•"/>
            </a:pPr>
            <a:r>
              <a:rPr lang="en-AU" sz="2400" dirty="0" smtClean="0"/>
              <a:t>Using Help</a:t>
            </a:r>
          </a:p>
          <a:p>
            <a:pPr marL="800100" lvl="1" indent="-342900">
              <a:buFont typeface="Arial" panose="020B0604020202020204" pitchFamily="34" charset="0"/>
              <a:buChar char="•"/>
            </a:pPr>
            <a:r>
              <a:rPr lang="en-AU" sz="2400" dirty="0" smtClean="0"/>
              <a:t>Comment-based help topics for functions and scripts</a:t>
            </a:r>
          </a:p>
          <a:p>
            <a:pPr lvl="1"/>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224</a:t>
            </a:fld>
            <a:endParaRPr lang="en-US"/>
          </a:p>
        </p:txBody>
      </p:sp>
    </p:spTree>
    <p:extLst>
      <p:ext uri="{BB962C8B-B14F-4D97-AF65-F5344CB8AC3E}">
        <p14:creationId xmlns:p14="http://schemas.microsoft.com/office/powerpoint/2010/main" val="79845421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6: Help System</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Beyond Cmdlet help</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 </a:t>
            </a:r>
            <a:r>
              <a:rPr lang="en-US" sz="2400" b="1" dirty="0" smtClean="0">
                <a:solidFill>
                  <a:schemeClr val="tx1"/>
                </a:solidFill>
                <a:latin typeface="Segoe UI Light" panose="020B0502040204020203" pitchFamily="34" charset="0"/>
              </a:rPr>
              <a:t>Getting help for PowerShell concepts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225</a:t>
            </a:fld>
            <a:endParaRPr lang="en-US"/>
          </a:p>
        </p:txBody>
      </p:sp>
    </p:spTree>
    <p:extLst>
      <p:ext uri="{BB962C8B-B14F-4D97-AF65-F5344CB8AC3E}">
        <p14:creationId xmlns:p14="http://schemas.microsoft.com/office/powerpoint/2010/main" val="23109052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135560"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Concept help in the console</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226</a:t>
            </a:fld>
            <a:endParaRPr lang="en-US"/>
          </a:p>
        </p:txBody>
      </p:sp>
      <p:sp>
        <p:nvSpPr>
          <p:cNvPr id="8" name="Rectangle 7"/>
          <p:cNvSpPr/>
          <p:nvPr/>
        </p:nvSpPr>
        <p:spPr>
          <a:xfrm>
            <a:off x="2302165" y="1988840"/>
            <a:ext cx="9632334" cy="3477875"/>
          </a:xfrm>
          <a:prstGeom prst="rect">
            <a:avLst/>
          </a:prstGeom>
          <a:solidFill>
            <a:schemeClr val="accent1">
              <a:lumMod val="50000"/>
            </a:schemeClr>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Get-Help</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about</a:t>
            </a:r>
            <a:r>
              <a:rPr lang="en-AU" sz="2000" dirty="0" smtClean="0">
                <a:solidFill>
                  <a:srgbClr val="EE82EE"/>
                </a:solidFill>
                <a:latin typeface="Lucida Console" panose="020B0609040504020204" pitchFamily="49" charset="0"/>
              </a:rPr>
              <a:t>_</a:t>
            </a:r>
          </a:p>
          <a:p>
            <a:endParaRPr lang="en-US" sz="2000" dirty="0" smtClean="0"/>
          </a:p>
          <a:p>
            <a:r>
              <a:rPr lang="en-US" sz="2000" dirty="0" smtClean="0">
                <a:solidFill>
                  <a:srgbClr val="F5F5F5"/>
                </a:solidFill>
                <a:latin typeface="Lucida Console" panose="020B0609040504020204" pitchFamily="49" charset="0"/>
              </a:rPr>
              <a:t>Name                       </a:t>
            </a:r>
            <a:r>
              <a:rPr lang="en-US" sz="2000" dirty="0">
                <a:solidFill>
                  <a:srgbClr val="F5F5F5"/>
                </a:solidFill>
                <a:latin typeface="Lucida Console" panose="020B0609040504020204" pitchFamily="49" charset="0"/>
              </a:rPr>
              <a:t>Category Module Synopsis                                                 </a:t>
            </a:r>
          </a:p>
          <a:p>
            <a:r>
              <a:rPr lang="en-US" sz="2000" dirty="0">
                <a:solidFill>
                  <a:srgbClr val="F5F5F5"/>
                </a:solidFill>
                <a:latin typeface="Lucida Console" panose="020B0609040504020204" pitchFamily="49" charset="0"/>
              </a:rPr>
              <a:t>----                       -------- ------ --------                                                 </a:t>
            </a:r>
          </a:p>
          <a:p>
            <a:r>
              <a:rPr lang="en-US" sz="2000" dirty="0" err="1">
                <a:solidFill>
                  <a:srgbClr val="F5F5F5"/>
                </a:solidFill>
                <a:latin typeface="Lucida Console" panose="020B0609040504020204" pitchFamily="49" charset="0"/>
              </a:rPr>
              <a:t>about_Aliases</a:t>
            </a:r>
            <a:r>
              <a:rPr lang="en-US" sz="2000" dirty="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HelpFile</a:t>
            </a:r>
            <a:r>
              <a:rPr lang="en-US" sz="2000" dirty="0">
                <a:solidFill>
                  <a:srgbClr val="F5F5F5"/>
                </a:solidFill>
                <a:latin typeface="Lucida Console" panose="020B0609040504020204" pitchFamily="49" charset="0"/>
              </a:rPr>
              <a:t>        Describes how </a:t>
            </a:r>
            <a:r>
              <a:rPr lang="en-US" sz="2000" dirty="0" smtClean="0">
                <a:solidFill>
                  <a:srgbClr val="F5F5F5"/>
                </a:solidFill>
                <a:latin typeface="Lucida Console" panose="020B0609040504020204" pitchFamily="49" charset="0"/>
              </a:rPr>
              <a:t>to...</a:t>
            </a:r>
            <a:endParaRPr lang="en-US" sz="2000" dirty="0">
              <a:solidFill>
                <a:srgbClr val="F5F5F5"/>
              </a:solidFill>
              <a:latin typeface="Lucida Console" panose="020B0609040504020204" pitchFamily="49" charset="0"/>
            </a:endParaRPr>
          </a:p>
          <a:p>
            <a:r>
              <a:rPr lang="en-US" sz="2000" dirty="0" err="1">
                <a:solidFill>
                  <a:srgbClr val="F5F5F5"/>
                </a:solidFill>
                <a:latin typeface="Lucida Console" panose="020B0609040504020204" pitchFamily="49" charset="0"/>
              </a:rPr>
              <a:t>about_Arithmetic_Operators</a:t>
            </a:r>
            <a:r>
              <a:rPr lang="en-US" sz="2000" dirty="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HelpFile</a:t>
            </a:r>
            <a:r>
              <a:rPr lang="en-US" sz="2000" dirty="0">
                <a:solidFill>
                  <a:srgbClr val="F5F5F5"/>
                </a:solidFill>
                <a:latin typeface="Lucida Console" panose="020B0609040504020204" pitchFamily="49" charset="0"/>
              </a:rPr>
              <a:t>        Describes </a:t>
            </a:r>
            <a:r>
              <a:rPr lang="en-US" sz="2000" dirty="0" smtClean="0">
                <a:solidFill>
                  <a:srgbClr val="F5F5F5"/>
                </a:solidFill>
                <a:latin typeface="Lucida Console" panose="020B0609040504020204" pitchFamily="49" charset="0"/>
              </a:rPr>
              <a:t>the op...</a:t>
            </a:r>
            <a:endParaRPr lang="en-US" sz="2000" dirty="0">
              <a:solidFill>
                <a:srgbClr val="F5F5F5"/>
              </a:solidFill>
              <a:latin typeface="Lucida Console" panose="020B0609040504020204" pitchFamily="49" charset="0"/>
            </a:endParaRPr>
          </a:p>
          <a:p>
            <a:r>
              <a:rPr lang="en-US" sz="2000" dirty="0" err="1">
                <a:solidFill>
                  <a:srgbClr val="F5F5F5"/>
                </a:solidFill>
                <a:latin typeface="Lucida Console" panose="020B0609040504020204" pitchFamily="49" charset="0"/>
              </a:rPr>
              <a:t>about_Arrays</a:t>
            </a:r>
            <a:r>
              <a:rPr lang="en-US" sz="2000" dirty="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HelpFile</a:t>
            </a:r>
            <a:r>
              <a:rPr lang="en-US" sz="2000" dirty="0">
                <a:solidFill>
                  <a:srgbClr val="F5F5F5"/>
                </a:solidFill>
                <a:latin typeface="Lucida Console" panose="020B0609040504020204" pitchFamily="49" charset="0"/>
              </a:rPr>
              <a:t>        Describes </a:t>
            </a:r>
            <a:r>
              <a:rPr lang="en-US" sz="2000" dirty="0" smtClean="0">
                <a:solidFill>
                  <a:srgbClr val="F5F5F5"/>
                </a:solidFill>
                <a:latin typeface="Lucida Console" panose="020B0609040504020204" pitchFamily="49" charset="0"/>
              </a:rPr>
              <a:t>arrays...</a:t>
            </a:r>
            <a:endParaRPr lang="en-US" sz="2000" dirty="0">
              <a:solidFill>
                <a:srgbClr val="F5F5F5"/>
              </a:solidFill>
              <a:latin typeface="Lucida Console" panose="020B0609040504020204" pitchFamily="49" charset="0"/>
            </a:endParaRPr>
          </a:p>
          <a:p>
            <a:r>
              <a:rPr lang="en-US" sz="2000" dirty="0" err="1">
                <a:solidFill>
                  <a:srgbClr val="F5F5F5"/>
                </a:solidFill>
                <a:latin typeface="Lucida Console" panose="020B0609040504020204" pitchFamily="49" charset="0"/>
              </a:rPr>
              <a:t>about_Assignment_Operators</a:t>
            </a:r>
            <a:r>
              <a:rPr lang="en-US" sz="2000" dirty="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HelpFile</a:t>
            </a:r>
            <a:r>
              <a:rPr lang="en-US" sz="2000" dirty="0">
                <a:solidFill>
                  <a:srgbClr val="F5F5F5"/>
                </a:solidFill>
                <a:latin typeface="Lucida Console" panose="020B0609040504020204" pitchFamily="49" charset="0"/>
              </a:rPr>
              <a:t>        Describes </a:t>
            </a:r>
            <a:r>
              <a:rPr lang="en-US" sz="2000" dirty="0" smtClean="0">
                <a:solidFill>
                  <a:srgbClr val="F5F5F5"/>
                </a:solidFill>
                <a:latin typeface="Lucida Console" panose="020B0609040504020204" pitchFamily="49" charset="0"/>
              </a:rPr>
              <a:t>how tp...</a:t>
            </a:r>
            <a:endParaRPr lang="en-US" sz="2000" dirty="0">
              <a:solidFill>
                <a:srgbClr val="F5F5F5"/>
              </a:solidFill>
              <a:latin typeface="Lucida Console" panose="020B0609040504020204" pitchFamily="49" charset="0"/>
            </a:endParaRPr>
          </a:p>
          <a:p>
            <a:r>
              <a:rPr lang="en-US" sz="2000" dirty="0" err="1">
                <a:solidFill>
                  <a:srgbClr val="F5F5F5"/>
                </a:solidFill>
                <a:latin typeface="Lucida Console" panose="020B0609040504020204" pitchFamily="49" charset="0"/>
              </a:rPr>
              <a:t>about_Automatic_Variables</a:t>
            </a:r>
            <a:r>
              <a:rPr lang="en-US" sz="2000" dirty="0">
                <a:solidFill>
                  <a:srgbClr val="F5F5F5"/>
                </a:solidFill>
                <a:latin typeface="Lucida Console" panose="020B0609040504020204" pitchFamily="49" charset="0"/>
              </a:rPr>
              <a:t>  </a:t>
            </a:r>
            <a:r>
              <a:rPr lang="en-US" sz="2000" dirty="0" err="1">
                <a:solidFill>
                  <a:srgbClr val="F5F5F5"/>
                </a:solidFill>
                <a:latin typeface="Lucida Console" panose="020B0609040504020204" pitchFamily="49" charset="0"/>
              </a:rPr>
              <a:t>HelpFile</a:t>
            </a:r>
            <a:r>
              <a:rPr lang="en-US" sz="2000" dirty="0">
                <a:solidFill>
                  <a:srgbClr val="F5F5F5"/>
                </a:solidFill>
                <a:latin typeface="Lucida Console" panose="020B0609040504020204" pitchFamily="49" charset="0"/>
              </a:rPr>
              <a:t>        Describes </a:t>
            </a:r>
            <a:r>
              <a:rPr lang="en-US" sz="2000" dirty="0" err="1" smtClean="0">
                <a:solidFill>
                  <a:srgbClr val="F5F5F5"/>
                </a:solidFill>
                <a:latin typeface="Lucida Console" panose="020B0609040504020204" pitchFamily="49" charset="0"/>
              </a:rPr>
              <a:t>variab</a:t>
            </a:r>
            <a:r>
              <a:rPr lang="en-US" sz="2000" dirty="0" smtClean="0">
                <a:solidFill>
                  <a:srgbClr val="F5F5F5"/>
                </a:solidFill>
                <a:latin typeface="Lucida Console" panose="020B0609040504020204" pitchFamily="49" charset="0"/>
              </a:rPr>
              <a:t>...</a:t>
            </a:r>
          </a:p>
          <a:p>
            <a:r>
              <a:rPr lang="en-US" sz="2000" dirty="0" smtClean="0">
                <a:solidFill>
                  <a:srgbClr val="F5F5F5"/>
                </a:solidFill>
                <a:latin typeface="Lucida Console" panose="020B0609040504020204" pitchFamily="49" charset="0"/>
              </a:rPr>
              <a:t>...</a:t>
            </a:r>
            <a:endParaRPr lang="en-US" sz="2000" dirty="0">
              <a:solidFill>
                <a:srgbClr val="F5F5F5"/>
              </a:solidFill>
              <a:latin typeface="Lucida Console" panose="020B0609040504020204" pitchFamily="49" charset="0"/>
            </a:endParaRPr>
          </a:p>
          <a:p>
            <a:endParaRPr lang="en-AU" sz="2000" dirty="0" smtClean="0">
              <a:solidFill>
                <a:srgbClr val="EE82EE"/>
              </a:solidFill>
              <a:latin typeface="Lucida Console" panose="020B0609040504020204" pitchFamily="49" charset="0"/>
            </a:endParaRPr>
          </a:p>
        </p:txBody>
      </p:sp>
      <p:sp>
        <p:nvSpPr>
          <p:cNvPr id="9" name="Rectangle 8"/>
          <p:cNvSpPr/>
          <p:nvPr/>
        </p:nvSpPr>
        <p:spPr>
          <a:xfrm>
            <a:off x="3047999" y="1076211"/>
            <a:ext cx="9024664" cy="523220"/>
          </a:xfrm>
          <a:prstGeom prst="rect">
            <a:avLst/>
          </a:prstGeom>
        </p:spPr>
        <p:txBody>
          <a:bodyPr wrap="square">
            <a:spAutoFit/>
          </a:bodyPr>
          <a:lstStyle/>
          <a:p>
            <a:r>
              <a:rPr lang="en-AU" sz="2800" dirty="0" smtClean="0">
                <a:solidFill>
                  <a:schemeClr val="bg1"/>
                </a:solidFill>
                <a:latin typeface="Segoe UI Light" panose="020B0502040204020203" pitchFamily="34" charset="0"/>
                <a:cs typeface="Segoe UI Light" panose="020B0502040204020203" pitchFamily="34" charset="0"/>
              </a:rPr>
              <a:t>Conceptual help topic names start with “about_”</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1854016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 </a:t>
            </a:r>
            <a:r>
              <a:rPr lang="en-AU" dirty="0">
                <a:latin typeface="Segoe UI Light" panose="020B0502040204020203" pitchFamily="34" charset="0"/>
                <a:cs typeface="Segoe UI Light" panose="020B0502040204020203" pitchFamily="34" charset="0"/>
              </a:rPr>
              <a:t/>
            </a:r>
            <a:br>
              <a:rPr lang="en-AU" dirty="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Concept help in the ISE</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227</a:t>
            </a:fld>
            <a:endParaRPr lang="en-US"/>
          </a:p>
        </p:txBody>
      </p:sp>
      <p:pic>
        <p:nvPicPr>
          <p:cNvPr id="6" name="Picture 5"/>
          <p:cNvPicPr>
            <a:picLocks noChangeAspect="1"/>
          </p:cNvPicPr>
          <p:nvPr/>
        </p:nvPicPr>
        <p:blipFill>
          <a:blip r:embed="rId3"/>
          <a:stretch>
            <a:fillRect/>
          </a:stretch>
        </p:blipFill>
        <p:spPr>
          <a:xfrm>
            <a:off x="2870601" y="2072765"/>
            <a:ext cx="8252454" cy="4481751"/>
          </a:xfrm>
          <a:prstGeom prst="rect">
            <a:avLst/>
          </a:prstGeom>
        </p:spPr>
      </p:pic>
      <p:sp>
        <p:nvSpPr>
          <p:cNvPr id="9" name="Oval 8"/>
          <p:cNvSpPr/>
          <p:nvPr/>
        </p:nvSpPr>
        <p:spPr>
          <a:xfrm>
            <a:off x="4851738" y="3440366"/>
            <a:ext cx="555490" cy="5554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1</a:t>
            </a:r>
            <a:endParaRPr lang="en-AU" dirty="0"/>
          </a:p>
        </p:txBody>
      </p:sp>
      <p:sp>
        <p:nvSpPr>
          <p:cNvPr id="10" name="Oval 9"/>
          <p:cNvSpPr/>
          <p:nvPr/>
        </p:nvSpPr>
        <p:spPr>
          <a:xfrm>
            <a:off x="3743515" y="4750743"/>
            <a:ext cx="555490" cy="5554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2</a:t>
            </a:r>
            <a:endParaRPr lang="en-AU" dirty="0"/>
          </a:p>
        </p:txBody>
      </p:sp>
      <p:pic>
        <p:nvPicPr>
          <p:cNvPr id="11" name="Picture 10"/>
          <p:cNvPicPr>
            <a:picLocks noChangeAspect="1"/>
          </p:cNvPicPr>
          <p:nvPr/>
        </p:nvPicPr>
        <p:blipFill>
          <a:blip r:embed="rId4"/>
          <a:stretch>
            <a:fillRect/>
          </a:stretch>
        </p:blipFill>
        <p:spPr>
          <a:xfrm>
            <a:off x="7740954" y="4179807"/>
            <a:ext cx="3382101" cy="2252852"/>
          </a:xfrm>
          <a:prstGeom prst="rect">
            <a:avLst/>
          </a:prstGeom>
        </p:spPr>
      </p:pic>
      <p:sp>
        <p:nvSpPr>
          <p:cNvPr id="12" name="Oval 11"/>
          <p:cNvSpPr/>
          <p:nvPr/>
        </p:nvSpPr>
        <p:spPr>
          <a:xfrm>
            <a:off x="9298419" y="5068166"/>
            <a:ext cx="555490" cy="55549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t>3</a:t>
            </a:r>
            <a:endParaRPr lang="en-AU" dirty="0"/>
          </a:p>
        </p:txBody>
      </p:sp>
      <p:sp>
        <p:nvSpPr>
          <p:cNvPr id="14" name="TextBox 13"/>
          <p:cNvSpPr txBox="1"/>
          <p:nvPr/>
        </p:nvSpPr>
        <p:spPr>
          <a:xfrm>
            <a:off x="3089174" y="829401"/>
            <a:ext cx="7560728" cy="1200329"/>
          </a:xfrm>
          <a:prstGeom prst="rect">
            <a:avLst/>
          </a:prstGeom>
          <a:noFill/>
        </p:spPr>
        <p:txBody>
          <a:bodyPr wrap="square" rtlCol="0">
            <a:spAutoFit/>
          </a:bodyPr>
          <a:lstStyle/>
          <a:p>
            <a:pPr marL="342900" indent="-342900">
              <a:buFont typeface="+mj-lt"/>
              <a:buAutoNum type="arabicPeriod"/>
            </a:pPr>
            <a:r>
              <a:rPr lang="en-AU" sz="2400" dirty="0" smtClean="0">
                <a:solidFill>
                  <a:schemeClr val="bg1"/>
                </a:solidFill>
                <a:latin typeface="Segoe UI Light" panose="020B0502040204020203" pitchFamily="34" charset="0"/>
                <a:cs typeface="Segoe UI Light" panose="020B0502040204020203" pitchFamily="34" charset="0"/>
              </a:rPr>
              <a:t>Type Get-Help about_ in the console pane</a:t>
            </a:r>
          </a:p>
          <a:p>
            <a:pPr marL="342900" indent="-342900">
              <a:buFont typeface="+mj-lt"/>
              <a:buAutoNum type="arabicPeriod"/>
            </a:pPr>
            <a:r>
              <a:rPr lang="en-AU" sz="2400" dirty="0" smtClean="0">
                <a:solidFill>
                  <a:schemeClr val="bg1"/>
                </a:solidFill>
                <a:latin typeface="Segoe UI Light" panose="020B0502040204020203" pitchFamily="34" charset="0"/>
                <a:cs typeface="Segoe UI Light" panose="020B0502040204020203" pitchFamily="34" charset="0"/>
              </a:rPr>
              <a:t>Click on an item in the result set</a:t>
            </a:r>
          </a:p>
          <a:p>
            <a:pPr marL="342900" indent="-342900">
              <a:buFont typeface="+mj-lt"/>
              <a:buAutoNum type="arabicPeriod"/>
            </a:pPr>
            <a:r>
              <a:rPr lang="en-AU" sz="2400" dirty="0" smtClean="0">
                <a:solidFill>
                  <a:schemeClr val="bg1"/>
                </a:solidFill>
                <a:latin typeface="Segoe UI Light" panose="020B0502040204020203" pitchFamily="34" charset="0"/>
                <a:cs typeface="Segoe UI Light" panose="020B0502040204020203" pitchFamily="34" charset="0"/>
              </a:rPr>
              <a:t>Press F1 </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888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6: Help System</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Managing the help system</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Updatable </a:t>
            </a:r>
            <a:r>
              <a:rPr lang="en-US" sz="2400" b="1" dirty="0">
                <a:solidFill>
                  <a:schemeClr val="tx1"/>
                </a:solidFill>
                <a:latin typeface="Segoe UI Light" panose="020B0502040204020203" pitchFamily="34" charset="0"/>
              </a:rPr>
              <a:t>Help</a:t>
            </a:r>
          </a:p>
        </p:txBody>
      </p:sp>
      <p:sp>
        <p:nvSpPr>
          <p:cNvPr id="4" name="Slide Number Placeholder 3"/>
          <p:cNvSpPr>
            <a:spLocks noGrp="1"/>
          </p:cNvSpPr>
          <p:nvPr>
            <p:ph type="sldNum" sz="quarter" idx="11"/>
          </p:nvPr>
        </p:nvSpPr>
        <p:spPr/>
        <p:txBody>
          <a:bodyPr/>
          <a:lstStyle/>
          <a:p>
            <a:fld id="{74A398B2-5A34-1A4A-811E-F4027282568C}" type="slidenum">
              <a:rPr lang="en-US" smtClean="0"/>
              <a:pPr/>
              <a:t>228</a:t>
            </a:fld>
            <a:endParaRPr lang="en-US"/>
          </a:p>
        </p:txBody>
      </p:sp>
    </p:spTree>
    <p:extLst>
      <p:ext uri="{BB962C8B-B14F-4D97-AF65-F5344CB8AC3E}">
        <p14:creationId xmlns:p14="http://schemas.microsoft.com/office/powerpoint/2010/main" val="1907208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Updatable Help</a:t>
            </a:r>
            <a:endParaRPr lang="en-US" dirty="0"/>
          </a:p>
        </p:txBody>
      </p:sp>
      <p:sp>
        <p:nvSpPr>
          <p:cNvPr id="3" name="Content Placeholder 2"/>
          <p:cNvSpPr>
            <a:spLocks noGrp="1"/>
          </p:cNvSpPr>
          <p:nvPr>
            <p:ph sz="quarter" idx="13"/>
          </p:nvPr>
        </p:nvSpPr>
        <p:spPr>
          <a:xfrm>
            <a:off x="422166" y="1316426"/>
            <a:ext cx="11176000" cy="4014192"/>
          </a:xfrm>
        </p:spPr>
        <p:txBody>
          <a:bodyPr>
            <a:normAutofit lnSpcReduction="10000"/>
          </a:bodyPr>
          <a:lstStyle/>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Help contents not shipped with v3.0+</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Help topics must be downloaded before they can be used locally</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Update-Help (pulls from direct Internet access or offline copies)</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Save-Help (allows help to be re-distributed)</a:t>
            </a:r>
          </a:p>
          <a:p>
            <a:pPr marL="359100" lvl="1"/>
            <a:endParaRPr lang="en-US"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dirty="0">
                <a:solidFill>
                  <a:schemeClr val="bg1"/>
                </a:solidFill>
                <a:cs typeface="Segoe UI Light" panose="020B0502040204020203" pitchFamily="34" charset="0"/>
              </a:rPr>
              <a:t>Help is updated per Module:</a:t>
            </a:r>
          </a:p>
          <a:p>
            <a:pPr marL="702000" indent="-342900">
              <a:buFont typeface="Courier New" panose="02070309020205020404" pitchFamily="49" charset="0"/>
              <a:buChar char="o"/>
            </a:pPr>
            <a:r>
              <a:rPr lang="en-AU" sz="2000" dirty="0">
                <a:solidFill>
                  <a:schemeClr val="bg1"/>
                </a:solidFill>
                <a:cs typeface="Segoe UI Light" panose="020B0502040204020203" pitchFamily="34" charset="0"/>
              </a:rPr>
              <a:t>Help readily updated by authors</a:t>
            </a:r>
          </a:p>
          <a:p>
            <a:pPr marL="702000" indent="-342900">
              <a:buFont typeface="Courier New" panose="02070309020205020404" pitchFamily="49" charset="0"/>
              <a:buChar char="o"/>
            </a:pPr>
            <a:r>
              <a:rPr lang="en-AU" sz="2000" dirty="0">
                <a:solidFill>
                  <a:schemeClr val="bg1"/>
                </a:solidFill>
                <a:cs typeface="Segoe UI Light" panose="020B0502040204020203" pitchFamily="34" charset="0"/>
              </a:rPr>
              <a:t>No need to ship updates with Service Packs or new module download</a:t>
            </a:r>
          </a:p>
          <a:p>
            <a:pPr marL="702000" indent="-342900">
              <a:buFont typeface="Courier New" panose="02070309020205020404" pitchFamily="49" charset="0"/>
              <a:buChar char="o"/>
            </a:pPr>
            <a:r>
              <a:rPr lang="en-AU" sz="2000" dirty="0">
                <a:solidFill>
                  <a:schemeClr val="bg1"/>
                </a:solidFill>
                <a:cs typeface="Segoe UI Light" panose="020B0502040204020203" pitchFamily="34" charset="0"/>
              </a:rPr>
              <a:t>Module authors designate URL for help download in module manifest</a:t>
            </a:r>
          </a:p>
          <a:p>
            <a:pPr marL="702000" indent="-342900">
              <a:buFont typeface="Courier New" panose="02070309020205020404" pitchFamily="49" charset="0"/>
              <a:buChar char="o"/>
            </a:pPr>
            <a:r>
              <a:rPr lang="en-AU" sz="2000" dirty="0">
                <a:solidFill>
                  <a:schemeClr val="bg1"/>
                </a:solidFill>
                <a:cs typeface="Segoe UI Light" panose="020B0502040204020203" pitchFamily="34" charset="0"/>
              </a:rPr>
              <a:t>Module author provides web site URL targets</a:t>
            </a:r>
          </a:p>
        </p:txBody>
      </p:sp>
      <p:sp>
        <p:nvSpPr>
          <p:cNvPr id="5" name="Slide Number Placeholder 4"/>
          <p:cNvSpPr>
            <a:spLocks noGrp="1"/>
          </p:cNvSpPr>
          <p:nvPr>
            <p:ph type="sldNum" sz="quarter" idx="11"/>
          </p:nvPr>
        </p:nvSpPr>
        <p:spPr/>
        <p:txBody>
          <a:bodyPr/>
          <a:lstStyle/>
          <a:p>
            <a:fld id="{510E5943-4D6A-45D5-9B7E-710A838926A9}" type="slidenum">
              <a:rPr lang="es-ES" smtClean="0">
                <a:solidFill>
                  <a:schemeClr val="bg1"/>
                </a:solidFill>
              </a:rPr>
              <a:t>229</a:t>
            </a:fld>
            <a:endParaRPr lang="es-ES">
              <a:solidFill>
                <a:schemeClr val="bg1"/>
              </a:solidFill>
            </a:endParaRPr>
          </a:p>
        </p:txBody>
      </p:sp>
      <p:sp>
        <p:nvSpPr>
          <p:cNvPr id="4" name="TextBox 3"/>
          <p:cNvSpPr txBox="1"/>
          <p:nvPr/>
        </p:nvSpPr>
        <p:spPr>
          <a:xfrm>
            <a:off x="406400" y="5641919"/>
            <a:ext cx="5402184" cy="400110"/>
          </a:xfrm>
          <a:prstGeom prst="rect">
            <a:avLst/>
          </a:prstGeom>
          <a:noFill/>
        </p:spPr>
        <p:txBody>
          <a:bodyPr wrap="none" rtlCol="0">
            <a:spAutoFit/>
          </a:bodyPr>
          <a:lstStyle/>
          <a:p>
            <a:r>
              <a:rPr lang="en-AU" sz="2000" dirty="0" smtClean="0">
                <a:solidFill>
                  <a:schemeClr val="bg1"/>
                </a:solidFill>
                <a:latin typeface="Segoe UI Light" panose="020B0502040204020203" pitchFamily="34" charset="0"/>
                <a:cs typeface="Segoe UI Light" panose="020B0502040204020203" pitchFamily="34" charset="0"/>
              </a:rPr>
              <a:t>Note: PowerShell Modules will be discussed later.</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69078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Scripting Language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23</a:t>
            </a:fld>
            <a:endParaRPr lang="en-US"/>
          </a:p>
        </p:txBody>
      </p:sp>
    </p:spTree>
    <p:extLst>
      <p:ext uri="{BB962C8B-B14F-4D97-AF65-F5344CB8AC3E}">
        <p14:creationId xmlns:p14="http://schemas.microsoft.com/office/powerpoint/2010/main" val="54205378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Update-Help Diagram (Internet Connected)</a:t>
            </a:r>
            <a:endParaRPr lang="en-US"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230</a:t>
            </a:fld>
            <a:endParaRPr lang="en-US" dirty="0">
              <a:solidFill>
                <a:schemeClr val="bg1"/>
              </a:solidFill>
            </a:endParaRPr>
          </a:p>
        </p:txBody>
      </p:sp>
      <p:grpSp>
        <p:nvGrpSpPr>
          <p:cNvPr id="34" name="Group 33"/>
          <p:cNvGrpSpPr/>
          <p:nvPr/>
        </p:nvGrpSpPr>
        <p:grpSpPr>
          <a:xfrm>
            <a:off x="1983920" y="2264176"/>
            <a:ext cx="2593280" cy="2697955"/>
            <a:chOff x="6230296" y="2317863"/>
            <a:chExt cx="2593280" cy="2697955"/>
          </a:xfrm>
        </p:grpSpPr>
        <p:pic>
          <p:nvPicPr>
            <p:cNvPr id="44" name="Picture 43" descr="\\MAGNUM\Projects\Microsoft\Cloud Power FY12\Design\ICONS_PNG\Cloud.png"/>
            <p:cNvPicPr>
              <a:picLocks noChangeAspect="1" noChangeArrowheads="1"/>
            </p:cNvPicPr>
            <p:nvPr/>
          </p:nvPicPr>
          <p:blipFill>
            <a:blip r:embed="rId3" cstate="print">
              <a:duotone>
                <a:prstClr val="black"/>
                <a:srgbClr val="385593">
                  <a:tint val="45000"/>
                  <a:satMod val="400000"/>
                </a:srgbClr>
              </a:duotone>
            </a:blip>
            <a:srcRect/>
            <a:stretch>
              <a:fillRect/>
            </a:stretch>
          </p:blipFill>
          <p:spPr bwMode="auto">
            <a:xfrm>
              <a:off x="6230296" y="2317863"/>
              <a:ext cx="2593280" cy="2697955"/>
            </a:xfrm>
            <a:prstGeom prst="rect">
              <a:avLst/>
            </a:prstGeom>
            <a:noFill/>
          </p:spPr>
        </p:pic>
        <p:sp>
          <p:nvSpPr>
            <p:cNvPr id="45" name="TextBox 44"/>
            <p:cNvSpPr txBox="1"/>
            <p:nvPr/>
          </p:nvSpPr>
          <p:spPr>
            <a:xfrm>
              <a:off x="7017823" y="3466785"/>
              <a:ext cx="1018227" cy="400110"/>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2000" b="1"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Internet</a:t>
              </a:r>
            </a:p>
          </p:txBody>
        </p:sp>
      </p:grpSp>
      <p:grpSp>
        <p:nvGrpSpPr>
          <p:cNvPr id="35" name="Group 34"/>
          <p:cNvGrpSpPr/>
          <p:nvPr/>
        </p:nvGrpSpPr>
        <p:grpSpPr>
          <a:xfrm>
            <a:off x="8030078" y="1457176"/>
            <a:ext cx="1920355" cy="4301057"/>
            <a:chOff x="174113" y="2324647"/>
            <a:chExt cx="1920355" cy="4301057"/>
          </a:xfrm>
        </p:grpSpPr>
        <p:pic>
          <p:nvPicPr>
            <p:cNvPr id="41" name="Picture 3" descr="\\MAGNUM\Projects\Microsoft\Cloud Power FY12\Design\ICONS_PNG\Laptop.png"/>
            <p:cNvPicPr>
              <a:picLocks noChangeAspect="1" noChangeArrowheads="1"/>
            </p:cNvPicPr>
            <p:nvPr/>
          </p:nvPicPr>
          <p:blipFill>
            <a:blip r:embed="rId4" cstate="print">
              <a:duotone>
                <a:srgbClr val="4F81BD">
                  <a:shade val="45000"/>
                  <a:satMod val="135000"/>
                </a:srgbClr>
                <a:prstClr val="white"/>
              </a:duotone>
            </a:blip>
            <a:srcRect/>
            <a:stretch>
              <a:fillRect/>
            </a:stretch>
          </p:blipFill>
          <p:spPr bwMode="auto">
            <a:xfrm>
              <a:off x="431973" y="2324647"/>
              <a:ext cx="1404635" cy="1483299"/>
            </a:xfrm>
            <a:prstGeom prst="rect">
              <a:avLst/>
            </a:prstGeom>
            <a:noFill/>
          </p:spPr>
        </p:pic>
        <p:pic>
          <p:nvPicPr>
            <p:cNvPr id="42" name="Picture 9" descr="\\MAGNUM\Projects\Microsoft\Cloud Power FY12\Design\Icons\PNGs\Optimized.png"/>
            <p:cNvPicPr>
              <a:picLocks noChangeAspect="1" noChangeArrowheads="1"/>
            </p:cNvPicPr>
            <p:nvPr/>
          </p:nvPicPr>
          <p:blipFill>
            <a:blip r:embed="rId5" cstate="print">
              <a:duotone>
                <a:prstClr val="black"/>
                <a:srgbClr val="385593">
                  <a:tint val="45000"/>
                  <a:satMod val="400000"/>
                </a:srgbClr>
              </a:duotone>
            </a:blip>
            <a:stretch>
              <a:fillRect/>
            </a:stretch>
          </p:blipFill>
          <p:spPr bwMode="auto">
            <a:xfrm>
              <a:off x="174113" y="3658546"/>
              <a:ext cx="1920355" cy="1779031"/>
            </a:xfrm>
            <a:prstGeom prst="rect">
              <a:avLst/>
            </a:prstGeom>
            <a:noFill/>
          </p:spPr>
        </p:pic>
        <p:pic>
          <p:nvPicPr>
            <p:cNvPr id="43" name="Picture 2" descr="\\MAGNUM\Projects\Microsoft\Cloud Power FY12\Design\ICONS_PNG\Devices.png"/>
            <p:cNvPicPr>
              <a:picLocks noChangeAspect="1" noChangeArrowheads="1"/>
            </p:cNvPicPr>
            <p:nvPr/>
          </p:nvPicPr>
          <p:blipFill>
            <a:blip r:embed="rId6" cstate="print">
              <a:duotone>
                <a:prstClr val="black"/>
                <a:srgbClr val="385593">
                  <a:tint val="45000"/>
                  <a:satMod val="400000"/>
                </a:srgbClr>
              </a:duotone>
            </a:blip>
            <a:srcRect r="54000" b="50000"/>
            <a:stretch>
              <a:fillRect/>
            </a:stretch>
          </p:blipFill>
          <p:spPr bwMode="auto">
            <a:xfrm>
              <a:off x="549196" y="5288177"/>
              <a:ext cx="1170188" cy="1337527"/>
            </a:xfrm>
            <a:prstGeom prst="rect">
              <a:avLst/>
            </a:prstGeom>
            <a:noFill/>
            <a:ln>
              <a:noFill/>
            </a:ln>
          </p:spPr>
        </p:pic>
      </p:grpSp>
      <p:sp>
        <p:nvSpPr>
          <p:cNvPr id="4" name="Left-Right Arrow 3"/>
          <p:cNvSpPr/>
          <p:nvPr/>
        </p:nvSpPr>
        <p:spPr>
          <a:xfrm>
            <a:off x="5067595" y="3307314"/>
            <a:ext cx="2729948" cy="611677"/>
          </a:xfrm>
          <a:prstGeom prst="leftRightArrow">
            <a:avLst/>
          </a:prstGeom>
          <a:ln>
            <a:solidFill>
              <a:schemeClr val="bg2">
                <a:lumMod val="90000"/>
                <a:lumOff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kern="0" dirty="0">
                <a:solidFill>
                  <a:schemeClr val="bg1"/>
                </a:solidFill>
                <a:latin typeface="Segoe UI Light" panose="020B0502040204020203" pitchFamily="34" charset="0"/>
                <a:cs typeface="Segoe UI Light" panose="020B0502040204020203" pitchFamily="34" charset="0"/>
              </a:rPr>
              <a:t>Update-Help</a:t>
            </a:r>
          </a:p>
        </p:txBody>
      </p:sp>
      <p:sp>
        <p:nvSpPr>
          <p:cNvPr id="17" name="Left-Right Arrow 16"/>
          <p:cNvSpPr/>
          <p:nvPr/>
        </p:nvSpPr>
        <p:spPr>
          <a:xfrm rot="900000">
            <a:off x="5067595" y="4264267"/>
            <a:ext cx="2729948" cy="611677"/>
          </a:xfrm>
          <a:prstGeom prst="leftRightArrow">
            <a:avLst/>
          </a:prstGeom>
          <a:ln>
            <a:solidFill>
              <a:schemeClr val="bg2">
                <a:lumMod val="90000"/>
                <a:lumOff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kern="0" dirty="0">
                <a:solidFill>
                  <a:schemeClr val="bg1"/>
                </a:solidFill>
                <a:latin typeface="Segoe UI Light" panose="020B0502040204020203" pitchFamily="34" charset="0"/>
                <a:cs typeface="Segoe UI Light" panose="020B0502040204020203" pitchFamily="34" charset="0"/>
              </a:rPr>
              <a:t>Update-Help</a:t>
            </a:r>
          </a:p>
        </p:txBody>
      </p:sp>
      <p:sp>
        <p:nvSpPr>
          <p:cNvPr id="18" name="Left-Right Arrow 17"/>
          <p:cNvSpPr/>
          <p:nvPr/>
        </p:nvSpPr>
        <p:spPr>
          <a:xfrm rot="20700000">
            <a:off x="5073227" y="2312791"/>
            <a:ext cx="2729948" cy="611677"/>
          </a:xfrm>
          <a:prstGeom prst="leftRightArrow">
            <a:avLst/>
          </a:prstGeom>
          <a:ln>
            <a:solidFill>
              <a:schemeClr val="bg2">
                <a:lumMod val="90000"/>
                <a:lumOff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defTabSz="914400">
              <a:defRPr/>
            </a:pPr>
            <a:r>
              <a:rPr lang="en-US" kern="0" dirty="0">
                <a:solidFill>
                  <a:schemeClr val="bg1"/>
                </a:solidFill>
                <a:latin typeface="Segoe UI Light" panose="020B0502040204020203" pitchFamily="34" charset="0"/>
                <a:cs typeface="Segoe UI Light" panose="020B0502040204020203" pitchFamily="34" charset="0"/>
              </a:rPr>
              <a:t>Update-Help</a:t>
            </a:r>
          </a:p>
        </p:txBody>
      </p:sp>
    </p:spTree>
    <p:extLst>
      <p:ext uri="{BB962C8B-B14F-4D97-AF65-F5344CB8AC3E}">
        <p14:creationId xmlns:p14="http://schemas.microsoft.com/office/powerpoint/2010/main" val="414259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Updatable Help – With Internet Access</a:t>
            </a:r>
            <a:endParaRPr lang="en-US" noProof="1"/>
          </a:p>
        </p:txBody>
      </p:sp>
      <p:sp>
        <p:nvSpPr>
          <p:cNvPr id="4" name="Content Placeholder 3"/>
          <p:cNvSpPr>
            <a:spLocks noGrp="1"/>
          </p:cNvSpPr>
          <p:nvPr>
            <p:ph sz="quarter" idx="13"/>
          </p:nvPr>
        </p:nvSpPr>
        <p:spPr>
          <a:xfrm>
            <a:off x="406400" y="1271953"/>
            <a:ext cx="11176000" cy="4953000"/>
          </a:xfrm>
        </p:spPr>
        <p:txBody>
          <a:bodyPr>
            <a:normAutofit/>
          </a:bodyPr>
          <a:lstStyle/>
          <a:p>
            <a:pPr marL="342900" indent="-342900">
              <a:buFont typeface="Arial" panose="020B0604020202020204" pitchFamily="34" charset="0"/>
              <a:buChar char="•"/>
            </a:pPr>
            <a:r>
              <a:rPr lang="en-US" dirty="0">
                <a:cs typeface="Segoe UI Light" panose="020B0502040204020203" pitchFamily="34" charset="0"/>
              </a:rPr>
              <a:t>A</a:t>
            </a:r>
            <a:r>
              <a:rPr lang="en-US" dirty="0" smtClean="0">
                <a:solidFill>
                  <a:schemeClr val="bg1"/>
                </a:solidFill>
                <a:cs typeface="Segoe UI Light" panose="020B0502040204020203" pitchFamily="34" charset="0"/>
              </a:rPr>
              <a:t>utomatically downloads Help content for </a:t>
            </a:r>
            <a:r>
              <a:rPr lang="en-US" dirty="0" err="1">
                <a:cs typeface="Segoe UI Light" panose="020B0502040204020203" pitchFamily="34" charset="0"/>
              </a:rPr>
              <a:t>C</a:t>
            </a:r>
            <a:r>
              <a:rPr lang="en-US" dirty="0" err="1" smtClean="0">
                <a:solidFill>
                  <a:schemeClr val="bg1"/>
                </a:solidFill>
                <a:cs typeface="Segoe UI Light" panose="020B0502040204020203" pitchFamily="34" charset="0"/>
              </a:rPr>
              <a:t>mdlets</a:t>
            </a:r>
            <a:r>
              <a:rPr lang="en-US" dirty="0" smtClean="0">
                <a:solidFill>
                  <a:schemeClr val="bg1"/>
                </a:solidFill>
                <a:cs typeface="Segoe UI Light" panose="020B0502040204020203" pitchFamily="34" charset="0"/>
              </a:rPr>
              <a:t> and modules in current session (including discoverable modules)</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a:cs typeface="Segoe UI Light" panose="020B0502040204020203" pitchFamily="34" charset="0"/>
              </a:rPr>
              <a:t>O</a:t>
            </a:r>
            <a:r>
              <a:rPr lang="en-US" dirty="0" smtClean="0">
                <a:solidFill>
                  <a:schemeClr val="bg1"/>
                </a:solidFill>
                <a:cs typeface="Segoe UI Light" panose="020B0502040204020203" pitchFamily="34" charset="0"/>
              </a:rPr>
              <a:t>nly downloads updated help topics</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For system modules, administrative elevation required</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Run PS window as admin, then run update-help</a:t>
            </a:r>
          </a:p>
          <a:p>
            <a:pPr marL="702000" lvl="1" indent="-342900">
              <a:buFont typeface="Courier New" panose="02070309020205020404" pitchFamily="49" charset="0"/>
              <a:buChar char="o"/>
            </a:pPr>
            <a:endParaRPr lang="en-US"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a:cs typeface="Segoe UI Light" panose="020B0502040204020203" pitchFamily="34" charset="0"/>
              </a:rPr>
              <a:t>O</a:t>
            </a:r>
            <a:r>
              <a:rPr lang="en-US" dirty="0" smtClean="0">
                <a:solidFill>
                  <a:schemeClr val="bg1"/>
                </a:solidFill>
                <a:cs typeface="Segoe UI Light" panose="020B0502040204020203" pitchFamily="34" charset="0"/>
              </a:rPr>
              <a:t>nly updates Help once per day even if run multiple times</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-Force can be used to update each time</a:t>
            </a:r>
          </a:p>
          <a:p>
            <a:pPr marL="702000" lvl="1" indent="-342900">
              <a:buFont typeface="Courier New" panose="02070309020205020404" pitchFamily="49" charset="0"/>
              <a:buChar char="o"/>
            </a:pPr>
            <a:endParaRPr lang="en-US"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err="1" smtClean="0">
                <a:solidFill>
                  <a:schemeClr val="bg1"/>
                </a:solidFill>
                <a:cs typeface="Segoe UI Light" panose="020B0502040204020203" pitchFamily="34" charset="0"/>
              </a:rPr>
              <a:t>HelpinfoURI</a:t>
            </a:r>
            <a:r>
              <a:rPr lang="en-US" dirty="0" smtClean="0">
                <a:solidFill>
                  <a:schemeClr val="bg1"/>
                </a:solidFill>
                <a:cs typeface="Segoe UI Light" panose="020B0502040204020203" pitchFamily="34" charset="0"/>
              </a:rPr>
              <a:t> property of modules indicates URL for download</a:t>
            </a:r>
            <a:endParaRPr lang="en-US" dirty="0">
              <a:solidFill>
                <a:schemeClr val="bg1"/>
              </a:solidFill>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510E5943-4D6A-45D5-9B7E-710A838926A9}" type="slidenum">
              <a:rPr lang="es-ES" smtClean="0">
                <a:solidFill>
                  <a:schemeClr val="bg1"/>
                </a:solidFill>
              </a:rPr>
              <a:t>231</a:t>
            </a:fld>
            <a:endParaRPr lang="es-ES">
              <a:solidFill>
                <a:schemeClr val="bg1"/>
              </a:solidFill>
            </a:endParaRPr>
          </a:p>
        </p:txBody>
      </p:sp>
    </p:spTree>
    <p:custDataLst>
      <p:tags r:id="rId1"/>
    </p:custDataLst>
    <p:extLst>
      <p:ext uri="{BB962C8B-B14F-4D97-AF65-F5344CB8AC3E}">
        <p14:creationId xmlns:p14="http://schemas.microsoft.com/office/powerpoint/2010/main" val="2196289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Update-Help Diagram (Not Internet Connected)</a:t>
            </a:r>
            <a:endParaRPr lang="en-US" dirty="0"/>
          </a:p>
        </p:txBody>
      </p:sp>
      <p:sp>
        <p:nvSpPr>
          <p:cNvPr id="45" name="Right Arrow 44"/>
          <p:cNvSpPr/>
          <p:nvPr/>
        </p:nvSpPr>
        <p:spPr>
          <a:xfrm>
            <a:off x="3084850" y="1974560"/>
            <a:ext cx="606195" cy="529262"/>
          </a:xfrm>
          <a:prstGeom prst="rightArrow">
            <a:avLst/>
          </a:prstGeom>
          <a:noFill/>
          <a:ln w="25400" cap="flat" cmpd="sng" algn="ctr">
            <a:solidFill>
              <a:srgbClr val="4F81BD"/>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dirty="0" err="1" smtClean="0">
              <a:ln>
                <a:noFill/>
              </a:ln>
              <a:solidFill>
                <a:sysClr val="windowText" lastClr="000000"/>
              </a:solidFill>
              <a:effectLst/>
              <a:uLnTx/>
              <a:uFillTx/>
              <a:latin typeface="Segoe UI"/>
            </a:endParaRPr>
          </a:p>
        </p:txBody>
      </p:sp>
      <p:pic>
        <p:nvPicPr>
          <p:cNvPr id="46" name="Picture 3" descr="\\MAGNUM\Projects\Microsoft\Cloud Power FY12\Design\ICONS_PNG\Laptop.png"/>
          <p:cNvPicPr>
            <a:picLocks noChangeAspect="1" noChangeArrowheads="1"/>
          </p:cNvPicPr>
          <p:nvPr/>
        </p:nvPicPr>
        <p:blipFill>
          <a:blip r:embed="rId4" cstate="print">
            <a:duotone>
              <a:srgbClr val="4F81BD">
                <a:shade val="45000"/>
                <a:satMod val="135000"/>
              </a:srgbClr>
              <a:prstClr val="white"/>
            </a:duotone>
          </a:blip>
          <a:srcRect/>
          <a:stretch>
            <a:fillRect/>
          </a:stretch>
        </p:blipFill>
        <p:spPr bwMode="auto">
          <a:xfrm>
            <a:off x="9800996" y="5263804"/>
            <a:ext cx="1404635" cy="1483299"/>
          </a:xfrm>
          <a:prstGeom prst="rect">
            <a:avLst/>
          </a:prstGeom>
          <a:noFill/>
        </p:spPr>
      </p:pic>
      <p:pic>
        <p:nvPicPr>
          <p:cNvPr id="47" name="Picture 9" descr="\\MAGNUM\Projects\Microsoft\Cloud Power FY12\Design\Icons\PNGs\Optimized.png"/>
          <p:cNvPicPr>
            <a:picLocks noChangeAspect="1" noChangeArrowheads="1"/>
          </p:cNvPicPr>
          <p:nvPr/>
        </p:nvPicPr>
        <p:blipFill>
          <a:blip r:embed="rId5" cstate="print">
            <a:duotone>
              <a:prstClr val="black"/>
              <a:srgbClr val="385593">
                <a:tint val="45000"/>
                <a:satMod val="400000"/>
              </a:srgbClr>
            </a:duotone>
          </a:blip>
          <a:stretch>
            <a:fillRect/>
          </a:stretch>
        </p:blipFill>
        <p:spPr bwMode="auto">
          <a:xfrm>
            <a:off x="5547217" y="5115939"/>
            <a:ext cx="1920355" cy="1779031"/>
          </a:xfrm>
          <a:prstGeom prst="rect">
            <a:avLst/>
          </a:prstGeom>
          <a:noFill/>
        </p:spPr>
      </p:pic>
      <p:pic>
        <p:nvPicPr>
          <p:cNvPr id="48" name="Picture 2" descr="\\MAGNUM\Projects\Microsoft\Cloud Power FY12\Design\ICONS_PNG\Devices.png"/>
          <p:cNvPicPr>
            <a:picLocks noChangeAspect="1" noChangeArrowheads="1"/>
          </p:cNvPicPr>
          <p:nvPr/>
        </p:nvPicPr>
        <p:blipFill>
          <a:blip r:embed="rId6" cstate="print">
            <a:duotone>
              <a:prstClr val="black"/>
              <a:srgbClr val="385593">
                <a:tint val="45000"/>
                <a:satMod val="400000"/>
              </a:srgbClr>
            </a:duotone>
          </a:blip>
          <a:srcRect r="54000" b="50000"/>
          <a:stretch>
            <a:fillRect/>
          </a:stretch>
        </p:blipFill>
        <p:spPr bwMode="auto">
          <a:xfrm>
            <a:off x="4238515" y="4992964"/>
            <a:ext cx="1170188" cy="1337527"/>
          </a:xfrm>
          <a:prstGeom prst="rect">
            <a:avLst/>
          </a:prstGeom>
          <a:noFill/>
          <a:ln>
            <a:noFill/>
          </a:ln>
        </p:spPr>
      </p:pic>
      <p:grpSp>
        <p:nvGrpSpPr>
          <p:cNvPr id="49" name="Group 48"/>
          <p:cNvGrpSpPr/>
          <p:nvPr/>
        </p:nvGrpSpPr>
        <p:grpSpPr>
          <a:xfrm>
            <a:off x="1135505" y="1168334"/>
            <a:ext cx="1877999" cy="2141715"/>
            <a:chOff x="6906997" y="2901956"/>
            <a:chExt cx="2593280" cy="2697955"/>
          </a:xfrm>
        </p:grpSpPr>
        <p:pic>
          <p:nvPicPr>
            <p:cNvPr id="50" name="Picture 49" descr="\\MAGNUM\Projects\Microsoft\Cloud Power FY12\Design\ICONS_PNG\Cloud.png"/>
            <p:cNvPicPr>
              <a:picLocks noChangeAspect="1" noChangeArrowheads="1"/>
            </p:cNvPicPr>
            <p:nvPr/>
          </p:nvPicPr>
          <p:blipFill>
            <a:blip r:embed="rId7" cstate="print">
              <a:duotone>
                <a:prstClr val="black"/>
                <a:srgbClr val="385593">
                  <a:tint val="45000"/>
                  <a:satMod val="400000"/>
                </a:srgbClr>
              </a:duotone>
            </a:blip>
            <a:srcRect/>
            <a:stretch>
              <a:fillRect/>
            </a:stretch>
          </p:blipFill>
          <p:spPr bwMode="auto">
            <a:xfrm>
              <a:off x="6906997" y="2901956"/>
              <a:ext cx="2593280" cy="2697955"/>
            </a:xfrm>
            <a:prstGeom prst="rect">
              <a:avLst/>
            </a:prstGeom>
            <a:noFill/>
          </p:spPr>
        </p:pic>
        <p:sp>
          <p:nvSpPr>
            <p:cNvPr id="51" name="TextBox 50"/>
            <p:cNvSpPr txBox="1"/>
            <p:nvPr/>
          </p:nvSpPr>
          <p:spPr>
            <a:xfrm>
              <a:off x="7491150" y="4019034"/>
              <a:ext cx="1406043" cy="50402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2000" b="1"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Internet</a:t>
              </a:r>
            </a:p>
          </p:txBody>
        </p:sp>
      </p:grpSp>
      <p:sp>
        <p:nvSpPr>
          <p:cNvPr id="52" name="Freeform 79"/>
          <p:cNvSpPr>
            <a:spLocks noEditPoints="1"/>
          </p:cNvSpPr>
          <p:nvPr/>
        </p:nvSpPr>
        <p:spPr bwMode="black">
          <a:xfrm rot="16200000">
            <a:off x="7720092" y="1218935"/>
            <a:ext cx="1609019" cy="1611476"/>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rgbClr val="385593"/>
          </a:solidFill>
          <a:ln>
            <a:noFill/>
          </a:ln>
          <a:extLst/>
        </p:spPr>
        <p:txBody>
          <a:bodyPr vert="vert" wrap="square" lIns="82305" tIns="41153" rIns="82305" bIns="41153"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Internal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Folder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Location</a:t>
            </a:r>
          </a:p>
        </p:txBody>
      </p:sp>
      <p:sp>
        <p:nvSpPr>
          <p:cNvPr id="53" name="Left Arrow 52"/>
          <p:cNvSpPr/>
          <p:nvPr/>
        </p:nvSpPr>
        <p:spPr>
          <a:xfrm rot="19740033">
            <a:off x="4639674" y="3749658"/>
            <a:ext cx="3330552" cy="498348"/>
          </a:xfrm>
          <a:prstGeom prst="leftArrow">
            <a:avLst/>
          </a:pr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b="0" i="0" u="none" strike="noStrike" kern="0" cap="none" spc="0" normalizeH="0" baseline="0" noProof="0" dirty="0" smtClean="0">
                <a:ln>
                  <a:noFill/>
                </a:ln>
                <a:solidFill>
                  <a:schemeClr val="bg1"/>
                </a:solidFill>
                <a:effectLst/>
                <a:uLnTx/>
                <a:uFillTx/>
                <a:latin typeface="Segoe UI Light" panose="020B0502040204020203" pitchFamily="34" charset="0"/>
                <a:cs typeface="Segoe UI Light" panose="020B0502040204020203" pitchFamily="34" charset="0"/>
              </a:rPr>
              <a:t>Update-Help -</a:t>
            </a:r>
            <a:r>
              <a:rPr kumimoji="0" lang="en-AU" b="0" i="0" u="none" strike="noStrike" kern="0" cap="none" spc="0" normalizeH="0" baseline="0" noProof="0" dirty="0" err="1" smtClean="0">
                <a:ln>
                  <a:noFill/>
                </a:ln>
                <a:solidFill>
                  <a:schemeClr val="bg1"/>
                </a:solidFill>
                <a:effectLst/>
                <a:uLnTx/>
                <a:uFillTx/>
                <a:latin typeface="Segoe UI Light" panose="020B0502040204020203" pitchFamily="34" charset="0"/>
                <a:cs typeface="Segoe UI Light" panose="020B0502040204020203" pitchFamily="34" charset="0"/>
              </a:rPr>
              <a:t>SourcePath</a:t>
            </a:r>
            <a:endParaRPr kumimoji="0" lang="en-AU" b="0" i="0" u="none" strike="noStrike" kern="0" cap="none" spc="0" normalizeH="0" baseline="0" noProof="0" dirty="0" smtClean="0">
              <a:ln>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54" name="Left Arrow 53"/>
          <p:cNvSpPr/>
          <p:nvPr/>
        </p:nvSpPr>
        <p:spPr>
          <a:xfrm rot="18000000">
            <a:off x="6188592" y="3981521"/>
            <a:ext cx="2861546" cy="559045"/>
          </a:xfrm>
          <a:prstGeom prst="leftArrow">
            <a:avLst/>
          </a:prstGeom>
          <a:no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b="0" i="0" u="none" strike="noStrike" kern="0" cap="none" spc="0" normalizeH="0" baseline="0" noProof="0" dirty="0" smtClean="0">
                <a:ln>
                  <a:noFill/>
                </a:ln>
                <a:solidFill>
                  <a:schemeClr val="bg1"/>
                </a:solidFill>
                <a:effectLst/>
                <a:uLnTx/>
                <a:uFillTx/>
                <a:latin typeface="Segoe UI Light" panose="020B0502040204020203" pitchFamily="34" charset="0"/>
                <a:cs typeface="Segoe UI Light" panose="020B0502040204020203" pitchFamily="34" charset="0"/>
              </a:rPr>
              <a:t>Update-Help -</a:t>
            </a:r>
            <a:r>
              <a:rPr kumimoji="0" lang="en-AU" b="0" i="0" u="none" strike="noStrike" kern="0" cap="none" spc="0" normalizeH="0" baseline="0" noProof="0" dirty="0" err="1" smtClean="0">
                <a:ln>
                  <a:noFill/>
                </a:ln>
                <a:solidFill>
                  <a:schemeClr val="bg1"/>
                </a:solidFill>
                <a:effectLst/>
                <a:uLnTx/>
                <a:uFillTx/>
                <a:latin typeface="Segoe UI Light" panose="020B0502040204020203" pitchFamily="34" charset="0"/>
                <a:cs typeface="Segoe UI Light" panose="020B0502040204020203" pitchFamily="34" charset="0"/>
              </a:rPr>
              <a:t>SourcePath</a:t>
            </a:r>
            <a:endParaRPr kumimoji="0" lang="en-AU" b="0" i="0" u="none" strike="noStrike" kern="0" cap="none" spc="0" normalizeH="0" baseline="0" noProof="0" dirty="0" smtClean="0">
              <a:ln>
                <a:noFill/>
              </a:ln>
              <a:solidFill>
                <a:schemeClr val="bg1"/>
              </a:solidFill>
              <a:effectLst/>
              <a:uLnTx/>
              <a:uFillTx/>
              <a:latin typeface="Segoe UI Light" panose="020B0502040204020203" pitchFamily="34" charset="0"/>
              <a:cs typeface="Segoe UI Light" panose="020B0502040204020203" pitchFamily="34" charset="0"/>
            </a:endParaRPr>
          </a:p>
        </p:txBody>
      </p:sp>
      <p:grpSp>
        <p:nvGrpSpPr>
          <p:cNvPr id="56" name="Group 55"/>
          <p:cNvGrpSpPr/>
          <p:nvPr/>
        </p:nvGrpSpPr>
        <p:grpSpPr>
          <a:xfrm>
            <a:off x="3746776" y="1247164"/>
            <a:ext cx="3921811" cy="1978944"/>
            <a:chOff x="3400208" y="1450395"/>
            <a:chExt cx="3415247" cy="1705264"/>
          </a:xfrm>
          <a:noFill/>
        </p:grpSpPr>
        <p:sp>
          <p:nvSpPr>
            <p:cNvPr id="57" name="Right Arrow Callout 56"/>
            <p:cNvSpPr/>
            <p:nvPr/>
          </p:nvSpPr>
          <p:spPr>
            <a:xfrm>
              <a:off x="3400208" y="1450395"/>
              <a:ext cx="3415247" cy="1599287"/>
            </a:xfrm>
            <a:prstGeom prst="rightArrowCallout">
              <a:avLst>
                <a:gd name="adj1" fmla="val 17448"/>
                <a:gd name="adj2" fmla="val 17988"/>
                <a:gd name="adj3" fmla="val 17987"/>
                <a:gd name="adj4" fmla="val 86954"/>
              </a:avLst>
            </a:prstGeom>
            <a:grpFill/>
            <a:ln w="25400" cap="flat" cmpd="sng" algn="ctr">
              <a:solidFill>
                <a:srgbClr val="4F81BD"/>
              </a:solidFill>
              <a:prstDash val="solid"/>
            </a:ln>
            <a:effectLst/>
          </p:spPr>
          <p:txBody>
            <a:bodyPr rtlCol="0" anchor="t" anchorCtr="1"/>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385593"/>
                  </a:solidFill>
                  <a:effectLst/>
                  <a:uLnTx/>
                  <a:uFillTx/>
                  <a:latin typeface="Segoe UI Light" panose="020B0502040204020203" pitchFamily="34" charset="0"/>
                  <a:cs typeface="Segoe UI Light" panose="020B0502040204020203" pitchFamily="34" charset="0"/>
                </a:rPr>
                <a:t>Save-Help –</a:t>
              </a:r>
              <a:r>
                <a:rPr kumimoji="0" lang="en-US" sz="2000" b="0" i="0" u="none" strike="noStrike" kern="0" cap="none" spc="0" normalizeH="0" baseline="0" noProof="0" dirty="0" err="1" smtClean="0">
                  <a:ln>
                    <a:noFill/>
                  </a:ln>
                  <a:solidFill>
                    <a:srgbClr val="385593"/>
                  </a:solidFill>
                  <a:effectLst/>
                  <a:uLnTx/>
                  <a:uFillTx/>
                  <a:latin typeface="Segoe UI Light" panose="020B0502040204020203" pitchFamily="34" charset="0"/>
                  <a:cs typeface="Segoe UI Light" panose="020B0502040204020203" pitchFamily="34" charset="0"/>
                </a:rPr>
                <a:t>DestinationPath</a:t>
              </a:r>
              <a:endParaRPr kumimoji="0" lang="en-US" sz="2000" b="0" i="0" u="none" strike="noStrike" kern="0" cap="none" spc="0" normalizeH="0" baseline="0" noProof="0" dirty="0" smtClean="0">
                <a:ln>
                  <a:noFill/>
                </a:ln>
                <a:solidFill>
                  <a:srgbClr val="385593"/>
                </a:solidFill>
                <a:effectLst/>
                <a:uLnTx/>
                <a:uFillTx/>
                <a:latin typeface="Segoe UI Light" panose="020B0502040204020203" pitchFamily="34" charset="0"/>
                <a:cs typeface="Segoe UI Light" panose="020B0502040204020203" pitchFamily="34" charset="0"/>
              </a:endParaRPr>
            </a:p>
          </p:txBody>
        </p:sp>
        <p:pic>
          <p:nvPicPr>
            <p:cNvPr id="58" name="Picture 3" descr="\\MAGNUM\Projects\Microsoft\Cloud Power FY12\Design\ICONS_PNG\Laptop.png"/>
            <p:cNvPicPr>
              <a:picLocks noChangeAspect="1" noChangeArrowheads="1"/>
            </p:cNvPicPr>
            <p:nvPr/>
          </p:nvPicPr>
          <p:blipFill>
            <a:blip r:embed="rId4" cstate="print">
              <a:duotone>
                <a:srgbClr val="4F81BD">
                  <a:shade val="45000"/>
                  <a:satMod val="135000"/>
                </a:srgbClr>
                <a:prstClr val="white"/>
              </a:duotone>
            </a:blip>
            <a:srcRect/>
            <a:stretch>
              <a:fillRect/>
            </a:stretch>
          </p:blipFill>
          <p:spPr bwMode="auto">
            <a:xfrm>
              <a:off x="4077151" y="1672360"/>
              <a:ext cx="1404635" cy="1483299"/>
            </a:xfrm>
            <a:prstGeom prst="rect">
              <a:avLst/>
            </a:prstGeom>
            <a:grpFill/>
          </p:spPr>
        </p:pic>
      </p:grpSp>
      <p:sp>
        <p:nvSpPr>
          <p:cNvPr id="59" name="Rectangle 58"/>
          <p:cNvSpPr/>
          <p:nvPr/>
        </p:nvSpPr>
        <p:spPr>
          <a:xfrm>
            <a:off x="1437367" y="3527195"/>
            <a:ext cx="2351397" cy="1150197"/>
          </a:xfrm>
          <a:prstGeom prst="rect">
            <a:avLst/>
          </a:prstGeom>
          <a:solidFill>
            <a:srgbClr val="38559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Internal machines do not need Internet access</a:t>
            </a:r>
          </a:p>
        </p:txBody>
      </p:sp>
      <p:sp>
        <p:nvSpPr>
          <p:cNvPr id="19" name="Rectangle 18"/>
          <p:cNvSpPr/>
          <p:nvPr/>
        </p:nvSpPr>
        <p:spPr>
          <a:xfrm>
            <a:off x="1445024" y="4894538"/>
            <a:ext cx="2351397" cy="1150197"/>
          </a:xfrm>
          <a:prstGeom prst="rect">
            <a:avLst/>
          </a:prstGeom>
          <a:solidFill>
            <a:srgbClr val="385593"/>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Optional Default source path location GPO Setting</a:t>
            </a:r>
          </a:p>
        </p:txBody>
      </p:sp>
      <p:sp>
        <p:nvSpPr>
          <p:cNvPr id="3" name="Down Arrow 2"/>
          <p:cNvSpPr/>
          <p:nvPr/>
        </p:nvSpPr>
        <p:spPr>
          <a:xfrm rot="19969212">
            <a:off x="9418784" y="2775593"/>
            <a:ext cx="578643" cy="2790154"/>
          </a:xfrm>
          <a:prstGeom prst="downArrow">
            <a:avLst/>
          </a:prstGeom>
          <a:solidFill>
            <a:schemeClr val="tx1"/>
          </a:solidFill>
        </p:spPr>
        <p:style>
          <a:lnRef idx="1">
            <a:schemeClr val="accent1"/>
          </a:lnRef>
          <a:fillRef idx="3">
            <a:schemeClr val="accent1"/>
          </a:fillRef>
          <a:effectRef idx="2">
            <a:schemeClr val="accent1"/>
          </a:effectRef>
          <a:fontRef idx="minor">
            <a:schemeClr val="lt1"/>
          </a:fontRef>
        </p:style>
        <p:txBody>
          <a:bodyPr vert="vert" rtlCol="0" anchor="ctr"/>
          <a:lstStyle/>
          <a:p>
            <a:pPr lvl="0" algn="ctr" defTabSz="914400">
              <a:defRPr/>
            </a:pPr>
            <a:r>
              <a:rPr lang="en-AU" kern="0" dirty="0">
                <a:solidFill>
                  <a:schemeClr val="bg1"/>
                </a:solidFill>
                <a:latin typeface="Segoe UI Light" panose="020B0502040204020203" pitchFamily="34" charset="0"/>
                <a:cs typeface="Segoe UI Light" panose="020B0502040204020203" pitchFamily="34" charset="0"/>
              </a:rPr>
              <a:t>Update-Help -</a:t>
            </a:r>
            <a:r>
              <a:rPr lang="en-AU" kern="0" dirty="0" err="1">
                <a:solidFill>
                  <a:schemeClr val="bg1"/>
                </a:solidFill>
                <a:latin typeface="Segoe UI Light" panose="020B0502040204020203" pitchFamily="34" charset="0"/>
                <a:cs typeface="Segoe UI Light" panose="020B0502040204020203" pitchFamily="34" charset="0"/>
              </a:rPr>
              <a:t>SourcePath</a:t>
            </a:r>
            <a:endParaRPr lang="en-AU" kern="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9616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2" grpId="0" animBg="1"/>
      <p:bldP spid="53" grpId="0" animBg="1"/>
      <p:bldP spid="54" grpId="0" animBg="1"/>
      <p:bldP spid="59" grpId="0" animBg="1"/>
      <p:bldP spid="19" grpId="0" animBg="1"/>
      <p:bldP spid="3"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Updatable Help – No Internet Access</a:t>
            </a:r>
            <a:endParaRPr lang="en-US" noProof="1"/>
          </a:p>
        </p:txBody>
      </p:sp>
      <p:sp>
        <p:nvSpPr>
          <p:cNvPr id="4" name="Content Placeholder 3"/>
          <p:cNvSpPr>
            <a:spLocks noGrp="1"/>
          </p:cNvSpPr>
          <p:nvPr>
            <p:ph sz="quarter" idx="13"/>
          </p:nvPr>
        </p:nvSpPr>
        <p:spPr>
          <a:xfrm>
            <a:off x="406400" y="1289952"/>
            <a:ext cx="11176000" cy="3150096"/>
          </a:xfrm>
        </p:spPr>
        <p:txBody>
          <a:bodyPr/>
          <a:lstStyle/>
          <a:p>
            <a:pPr marL="342900" indent="-342900">
              <a:buFont typeface="Arial" panose="020B0604020202020204" pitchFamily="34" charset="0"/>
              <a:buChar char="•"/>
            </a:pPr>
            <a:r>
              <a:rPr lang="en-AU" noProof="1">
                <a:solidFill>
                  <a:schemeClr val="bg1"/>
                </a:solidFill>
                <a:cs typeface="Segoe UI Light" panose="020B0502040204020203" pitchFamily="34" charset="0"/>
              </a:rPr>
              <a:t>Save-Help cmdlet saves help files locally for later </a:t>
            </a:r>
            <a:r>
              <a:rPr lang="en-AU" noProof="1" smtClean="0">
                <a:solidFill>
                  <a:schemeClr val="bg1"/>
                </a:solidFill>
                <a:cs typeface="Segoe UI Light" panose="020B0502040204020203" pitchFamily="34" charset="0"/>
              </a:rPr>
              <a:t>use:</a:t>
            </a:r>
            <a:endParaRPr lang="en-US" noProof="1" smtClean="0">
              <a:solidFill>
                <a:schemeClr val="bg1"/>
              </a:solidFill>
              <a:cs typeface="Segoe UI Light" panose="020B0502040204020203" pitchFamily="34" charset="0"/>
            </a:endParaRPr>
          </a:p>
          <a:p>
            <a:pPr marL="702000" lvl="1" indent="-342900">
              <a:buFont typeface="Courier New" panose="02070309020205020404" pitchFamily="49" charset="0"/>
              <a:buChar char="o"/>
            </a:pPr>
            <a:r>
              <a:rPr lang="en-US" sz="2000" noProof="1" smtClean="0">
                <a:solidFill>
                  <a:schemeClr val="bg1"/>
                </a:solidFill>
                <a:latin typeface="Segoe UI Light" panose="020B0502040204020203" pitchFamily="34" charset="0"/>
                <a:cs typeface="Segoe UI Light" panose="020B0502040204020203" pitchFamily="34" charset="0"/>
              </a:rPr>
              <a:t>On computer with Internet Access:</a:t>
            </a:r>
          </a:p>
          <a:p>
            <a:pPr marL="702000" lvl="1" indent="-342900">
              <a:buFont typeface="Courier New" panose="02070309020205020404" pitchFamily="49" charset="0"/>
              <a:buChar char="o"/>
            </a:pPr>
            <a:endParaRPr lang="en-US" sz="2000" noProof="1" smtClean="0">
              <a:solidFill>
                <a:schemeClr val="bg1"/>
              </a:solidFill>
              <a:latin typeface="Segoe UI Light" panose="020B0502040204020203" pitchFamily="34" charset="0"/>
              <a:cs typeface="Segoe UI Light" panose="020B0502040204020203" pitchFamily="34" charset="0"/>
            </a:endParaRPr>
          </a:p>
          <a:p>
            <a:pPr marL="702000" lvl="1" indent="-342900">
              <a:buFont typeface="Courier New" panose="02070309020205020404" pitchFamily="49" charset="0"/>
              <a:buChar char="o"/>
            </a:pPr>
            <a:endParaRPr lang="en-US" sz="2000" noProof="1">
              <a:solidFill>
                <a:schemeClr val="bg1"/>
              </a:solidFill>
              <a:latin typeface="Segoe UI Light" panose="020B0502040204020203" pitchFamily="34" charset="0"/>
              <a:cs typeface="Segoe UI Light" panose="020B0502040204020203" pitchFamily="34" charset="0"/>
            </a:endParaRPr>
          </a:p>
          <a:p>
            <a:pPr marL="702000" lvl="1" indent="-342900">
              <a:buFont typeface="Courier New" panose="02070309020205020404" pitchFamily="49" charset="0"/>
              <a:buChar char="o"/>
            </a:pPr>
            <a:r>
              <a:rPr lang="en-US" sz="2000" noProof="1" smtClean="0">
                <a:solidFill>
                  <a:schemeClr val="bg1"/>
                </a:solidFill>
                <a:latin typeface="Segoe UI Light" panose="020B0502040204020203" pitchFamily="34" charset="0"/>
                <a:cs typeface="Segoe UI Light" panose="020B0502040204020203" pitchFamily="34" charset="0"/>
              </a:rPr>
              <a:t>On computers without Internet Access (no GPO source path):</a:t>
            </a:r>
          </a:p>
          <a:p>
            <a:pPr marL="702000" lvl="1" indent="-342900">
              <a:buFont typeface="Courier New" panose="02070309020205020404" pitchFamily="49" charset="0"/>
              <a:buChar char="o"/>
            </a:pPr>
            <a:endParaRPr lang="en-US" sz="2000" noProof="1">
              <a:solidFill>
                <a:schemeClr val="bg1"/>
              </a:solidFill>
              <a:latin typeface="Segoe UI Light" panose="020B0502040204020203" pitchFamily="34" charset="0"/>
              <a:cs typeface="Segoe UI Light" panose="020B0502040204020203" pitchFamily="34" charset="0"/>
            </a:endParaRPr>
          </a:p>
          <a:p>
            <a:pPr marL="702000" lvl="1" indent="-342900">
              <a:buFont typeface="Courier New" panose="02070309020205020404" pitchFamily="49" charset="0"/>
              <a:buChar char="o"/>
            </a:pPr>
            <a:endParaRPr lang="en-US" sz="2000" noProof="1" smtClean="0">
              <a:solidFill>
                <a:schemeClr val="bg1"/>
              </a:solidFill>
              <a:latin typeface="Segoe UI Light" panose="020B0502040204020203" pitchFamily="34" charset="0"/>
              <a:cs typeface="Segoe UI Light" panose="020B0502040204020203" pitchFamily="34" charset="0"/>
            </a:endParaRPr>
          </a:p>
          <a:p>
            <a:pPr marL="702000" lvl="1" indent="-342900">
              <a:buFont typeface="Courier New" panose="02070309020205020404" pitchFamily="49" charset="0"/>
              <a:buChar char="o"/>
            </a:pPr>
            <a:r>
              <a:rPr lang="en-US" sz="2000" noProof="1" smtClean="0">
                <a:solidFill>
                  <a:schemeClr val="bg1"/>
                </a:solidFill>
                <a:latin typeface="Segoe UI Light" panose="020B0502040204020203" pitchFamily="34" charset="0"/>
                <a:cs typeface="Segoe UI Light" panose="020B0502040204020203" pitchFamily="34" charset="0"/>
              </a:rPr>
              <a:t>On computers without Internet Access (with GPO source path):</a:t>
            </a:r>
          </a:p>
        </p:txBody>
      </p:sp>
      <p:sp>
        <p:nvSpPr>
          <p:cNvPr id="5" name="Slide Number Placeholder 4"/>
          <p:cNvSpPr>
            <a:spLocks noGrp="1"/>
          </p:cNvSpPr>
          <p:nvPr>
            <p:ph type="sldNum" sz="quarter" idx="11"/>
          </p:nvPr>
        </p:nvSpPr>
        <p:spPr/>
        <p:txBody>
          <a:bodyPr/>
          <a:lstStyle/>
          <a:p>
            <a:fld id="{510E5943-4D6A-45D5-9B7E-710A838926A9}" type="slidenum">
              <a:rPr lang="es-ES" smtClean="0">
                <a:solidFill>
                  <a:schemeClr val="bg1"/>
                </a:solidFill>
              </a:rPr>
              <a:t>233</a:t>
            </a:fld>
            <a:endParaRPr lang="es-ES">
              <a:solidFill>
                <a:schemeClr val="bg1"/>
              </a:solidFill>
            </a:endParaRPr>
          </a:p>
        </p:txBody>
      </p:sp>
      <p:sp>
        <p:nvSpPr>
          <p:cNvPr id="6" name="Rectangle 5"/>
          <p:cNvSpPr/>
          <p:nvPr/>
        </p:nvSpPr>
        <p:spPr>
          <a:xfrm>
            <a:off x="1214437" y="2052716"/>
            <a:ext cx="9945961" cy="400110"/>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Save-Help</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a:t>
            </a:r>
            <a:r>
              <a:rPr lang="en-AU" sz="2000" dirty="0" err="1">
                <a:solidFill>
                  <a:srgbClr val="FFE4B5"/>
                </a:solidFill>
                <a:latin typeface="Lucida Console" panose="020B0609040504020204" pitchFamily="49" charset="0"/>
              </a:rPr>
              <a:t>DestinationPath</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\\SomeServer\SomeShare </a:t>
            </a:r>
          </a:p>
        </p:txBody>
      </p:sp>
      <p:sp>
        <p:nvSpPr>
          <p:cNvPr id="7" name="Rectangle 6"/>
          <p:cNvSpPr/>
          <p:nvPr/>
        </p:nvSpPr>
        <p:spPr>
          <a:xfrm>
            <a:off x="1214437" y="3200292"/>
            <a:ext cx="9945962" cy="400110"/>
          </a:xfrm>
          <a:prstGeom prst="rect">
            <a:avLst/>
          </a:prstGeom>
          <a:solidFill>
            <a:srgbClr val="012456"/>
          </a:solidFill>
        </p:spPr>
        <p:txBody>
          <a:bodyPr wrap="square">
            <a:spAutoFit/>
          </a:bodyPr>
          <a:lstStyle/>
          <a:p>
            <a:r>
              <a:rPr lang="en-AU" sz="2000" dirty="0"/>
              <a:t> </a:t>
            </a:r>
            <a:r>
              <a:rPr lang="en-AU" sz="2000" dirty="0">
                <a:solidFill>
                  <a:srgbClr val="F5F5F5"/>
                </a:solidFill>
                <a:latin typeface="Lucida Console" panose="020B0609040504020204" pitchFamily="49" charset="0"/>
              </a:rPr>
              <a:t>PS C:\&gt; </a:t>
            </a:r>
            <a:r>
              <a:rPr lang="en-AU" sz="2000" dirty="0" smtClean="0">
                <a:latin typeface="Lucida Console" panose="020B0609040504020204" pitchFamily="49" charset="0"/>
              </a:rPr>
              <a:t>Update-Help</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a:solidFill>
                  <a:srgbClr val="FFE4B5"/>
                </a:solidFill>
                <a:latin typeface="Lucida Console" panose="020B0609040504020204" pitchFamily="49" charset="0"/>
              </a:rPr>
              <a:t>SourcePath</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\\SomeServer\SomeShare </a:t>
            </a:r>
          </a:p>
        </p:txBody>
      </p:sp>
      <p:sp>
        <p:nvSpPr>
          <p:cNvPr id="8" name="Rectangle 7"/>
          <p:cNvSpPr/>
          <p:nvPr/>
        </p:nvSpPr>
        <p:spPr>
          <a:xfrm>
            <a:off x="1214437" y="4457015"/>
            <a:ext cx="9945962" cy="400110"/>
          </a:xfrm>
          <a:prstGeom prst="rect">
            <a:avLst/>
          </a:prstGeom>
          <a:solidFill>
            <a:srgbClr val="012456"/>
          </a:solidFill>
        </p:spPr>
        <p:txBody>
          <a:bodyPr wrap="square">
            <a:spAutoFit/>
          </a:bodyPr>
          <a:lstStyle/>
          <a:p>
            <a:r>
              <a:rPr lang="en-AU" sz="2000" dirty="0"/>
              <a:t> </a:t>
            </a:r>
            <a:r>
              <a:rPr lang="en-AU" sz="2000" dirty="0">
                <a:solidFill>
                  <a:srgbClr val="F5F5F5"/>
                </a:solidFill>
                <a:latin typeface="Lucida Console" panose="020B0609040504020204" pitchFamily="49" charset="0"/>
              </a:rPr>
              <a:t>PS C:\&gt; </a:t>
            </a:r>
            <a:r>
              <a:rPr lang="en-AU" sz="2000" dirty="0" smtClean="0">
                <a:latin typeface="Lucida Console" panose="020B0609040504020204" pitchFamily="49" charset="0"/>
              </a:rPr>
              <a:t>Update-Help</a:t>
            </a:r>
            <a:endParaRPr lang="en-AU" sz="2000" dirty="0">
              <a:latin typeface="Lucida Console" panose="020B0609040504020204" pitchFamily="49" charset="0"/>
            </a:endParaRPr>
          </a:p>
        </p:txBody>
      </p:sp>
      <p:sp>
        <p:nvSpPr>
          <p:cNvPr id="10" name="Rectangle 9"/>
          <p:cNvSpPr/>
          <p:nvPr/>
        </p:nvSpPr>
        <p:spPr>
          <a:xfrm>
            <a:off x="647700" y="5416763"/>
            <a:ext cx="11079434" cy="957967"/>
          </a:xfrm>
          <a:prstGeom prst="rect">
            <a:avLst/>
          </a:prstGeom>
          <a:solidFill>
            <a:srgbClr val="277EB5"/>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GPO Setting:</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Computer &gt; Policies &gt; Administrative Templates &gt; Windows Components &gt; Windows PowerShell</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Enable "Set the default source path for Update-Help."</a:t>
            </a:r>
          </a:p>
        </p:txBody>
      </p:sp>
    </p:spTree>
    <p:custDataLst>
      <p:tags r:id="rId1"/>
    </p:custDataLst>
    <p:extLst>
      <p:ext uri="{BB962C8B-B14F-4D97-AF65-F5344CB8AC3E}">
        <p14:creationId xmlns:p14="http://schemas.microsoft.com/office/powerpoint/2010/main" val="34461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Updatable Help – Modules</a:t>
            </a:r>
            <a:endParaRPr lang="en-US" noProof="1"/>
          </a:p>
        </p:txBody>
      </p:sp>
      <p:sp>
        <p:nvSpPr>
          <p:cNvPr id="2" name="Content Placeholder 1"/>
          <p:cNvSpPr>
            <a:spLocks noGrp="1"/>
          </p:cNvSpPr>
          <p:nvPr>
            <p:ph sz="quarter" idx="13"/>
          </p:nvPr>
        </p:nvSpPr>
        <p:spPr>
          <a:xfrm>
            <a:off x="406400" y="1496293"/>
            <a:ext cx="11176000" cy="3700869"/>
          </a:xfrm>
        </p:spPr>
        <p:txBody>
          <a:bodyPr>
            <a:normAutofit/>
          </a:bodyPr>
          <a:lstStyle/>
          <a:p>
            <a:pPr marL="342900" indent="-342900">
              <a:buFont typeface="Arial" panose="020B0604020202020204" pitchFamily="34" charset="0"/>
              <a:buChar char="•"/>
            </a:pPr>
            <a:r>
              <a:rPr lang="en-US" dirty="0" smtClean="0">
                <a:solidFill>
                  <a:schemeClr val="bg1"/>
                </a:solidFill>
              </a:rPr>
              <a:t>Update-Help can be targeted at individual modules</a:t>
            </a:r>
          </a:p>
          <a:p>
            <a:pPr marL="342900" indent="-342900">
              <a:buFont typeface="Arial" panose="020B0604020202020204" pitchFamily="34" charset="0"/>
              <a:buChar char="•"/>
            </a:pPr>
            <a:endParaRPr lang="en-US" dirty="0" smtClean="0">
              <a:solidFill>
                <a:schemeClr val="bg1"/>
              </a:solidFill>
            </a:endParaRPr>
          </a:p>
          <a:p>
            <a:pPr marL="342900" indent="-342900">
              <a:buFont typeface="Arial" panose="020B0604020202020204" pitchFamily="34" charset="0"/>
              <a:buChar char="•"/>
            </a:pPr>
            <a:r>
              <a:rPr lang="en-US" dirty="0" smtClean="0">
                <a:solidFill>
                  <a:schemeClr val="bg1"/>
                </a:solidFill>
              </a:rPr>
              <a:t>Update-Help –Module </a:t>
            </a:r>
            <a:r>
              <a:rPr lang="en-US" dirty="0" err="1" smtClean="0">
                <a:solidFill>
                  <a:schemeClr val="bg1"/>
                </a:solidFill>
              </a:rPr>
              <a:t>ModuleName</a:t>
            </a:r>
            <a:endParaRPr lang="en-US" dirty="0" smtClean="0">
              <a:solidFill>
                <a:schemeClr val="bg1"/>
              </a:solidFill>
            </a:endParaRPr>
          </a:p>
          <a:p>
            <a:pPr marL="342900" indent="-342900">
              <a:buFont typeface="Arial" panose="020B0604020202020204" pitchFamily="34" charset="0"/>
              <a:buChar char="•"/>
            </a:pPr>
            <a:endParaRPr lang="en-US" dirty="0" smtClean="0">
              <a:solidFill>
                <a:schemeClr val="bg1"/>
              </a:solidFill>
            </a:endParaRPr>
          </a:p>
          <a:p>
            <a:pPr marL="342900" indent="-342900">
              <a:buFont typeface="Arial" panose="020B0604020202020204" pitchFamily="34" charset="0"/>
              <a:buChar char="•"/>
            </a:pPr>
            <a:r>
              <a:rPr lang="en-US" dirty="0" smtClean="0">
                <a:solidFill>
                  <a:schemeClr val="bg1"/>
                </a:solidFill>
              </a:rPr>
              <a:t>Update-Help –Module *</a:t>
            </a:r>
          </a:p>
          <a:p>
            <a:pPr marL="342900" indent="-342900">
              <a:buFont typeface="Arial" panose="020B0604020202020204" pitchFamily="34" charset="0"/>
              <a:buChar char="•"/>
            </a:pPr>
            <a:endParaRPr lang="en-US" dirty="0" smtClean="0">
              <a:solidFill>
                <a:schemeClr val="bg1"/>
              </a:solidFill>
            </a:endParaRPr>
          </a:p>
          <a:p>
            <a:pPr marL="342900" indent="-342900">
              <a:buFont typeface="Arial" panose="020B0604020202020204" pitchFamily="34" charset="0"/>
              <a:buChar char="•"/>
            </a:pPr>
            <a:r>
              <a:rPr lang="en-US" dirty="0" smtClean="0">
                <a:solidFill>
                  <a:schemeClr val="bg1"/>
                </a:solidFill>
              </a:rPr>
              <a:t>Get-Module </a:t>
            </a:r>
            <a:r>
              <a:rPr lang="en-US" dirty="0" err="1" smtClean="0">
                <a:solidFill>
                  <a:schemeClr val="bg1"/>
                </a:solidFill>
              </a:rPr>
              <a:t>ActiveDirectory</a:t>
            </a:r>
            <a:r>
              <a:rPr lang="en-US" dirty="0" smtClean="0">
                <a:solidFill>
                  <a:schemeClr val="bg1"/>
                </a:solidFill>
              </a:rPr>
              <a:t> | Update-Help</a:t>
            </a:r>
          </a:p>
          <a:p>
            <a:pPr marL="342900" indent="-342900">
              <a:buFont typeface="Arial" panose="020B0604020202020204" pitchFamily="34" charset="0"/>
              <a:buChar char="•"/>
            </a:pPr>
            <a:endParaRPr lang="en-US" dirty="0">
              <a:solidFill>
                <a:schemeClr val="bg1"/>
              </a:solidFill>
            </a:endParaRPr>
          </a:p>
          <a:p>
            <a:pPr marL="342900" indent="-342900">
              <a:buFont typeface="Arial" panose="020B0604020202020204" pitchFamily="34" charset="0"/>
              <a:buChar char="•"/>
            </a:pPr>
            <a:endParaRPr lang="en-US" dirty="0" smtClean="0">
              <a:solidFill>
                <a:schemeClr val="bg1"/>
              </a:solidFill>
            </a:endParaRPr>
          </a:p>
          <a:p>
            <a:pPr marL="342900" indent="-342900">
              <a:buFont typeface="Arial" panose="020B0604020202020204" pitchFamily="34" charset="0"/>
              <a:buChar char="•"/>
            </a:pPr>
            <a:endParaRPr lang="en-US" dirty="0">
              <a:solidFill>
                <a:schemeClr val="bg1"/>
              </a:solidFill>
            </a:endParaRPr>
          </a:p>
          <a:p>
            <a:endParaRPr lang="en-US" dirty="0">
              <a:solidFill>
                <a:schemeClr val="bg1"/>
              </a:solidFill>
            </a:endParaRPr>
          </a:p>
        </p:txBody>
      </p:sp>
      <p:sp>
        <p:nvSpPr>
          <p:cNvPr id="5" name="Slide Number Placeholder 4"/>
          <p:cNvSpPr>
            <a:spLocks noGrp="1"/>
          </p:cNvSpPr>
          <p:nvPr>
            <p:ph type="sldNum" sz="quarter" idx="11"/>
          </p:nvPr>
        </p:nvSpPr>
        <p:spPr/>
        <p:txBody>
          <a:bodyPr/>
          <a:lstStyle/>
          <a:p>
            <a:fld id="{510E5943-4D6A-45D5-9B7E-710A838926A9}" type="slidenum">
              <a:rPr lang="es-ES" smtClean="0">
                <a:solidFill>
                  <a:schemeClr val="bg1"/>
                </a:solidFill>
              </a:rPr>
              <a:t>234</a:t>
            </a:fld>
            <a:endParaRPr lang="es-ES">
              <a:solidFill>
                <a:schemeClr val="bg1"/>
              </a:solidFill>
            </a:endParaRPr>
          </a:p>
        </p:txBody>
      </p:sp>
      <p:sp>
        <p:nvSpPr>
          <p:cNvPr id="11" name="Content Placeholder 5"/>
          <p:cNvSpPr txBox="1">
            <a:spLocks/>
          </p:cNvSpPr>
          <p:nvPr/>
        </p:nvSpPr>
        <p:spPr>
          <a:xfrm>
            <a:off x="1919536" y="1268760"/>
            <a:ext cx="8534400" cy="5166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SzPct val="100000"/>
              <a:buFontTx/>
              <a:buBlip>
                <a:blip r:embed="rId4"/>
              </a:buBlip>
              <a:defRPr sz="2400" kern="1200">
                <a:solidFill>
                  <a:schemeClr val="tx1"/>
                </a:solidFill>
                <a:latin typeface="+mn-lt"/>
                <a:ea typeface="+mn-ea"/>
                <a:cs typeface="+mn-cs"/>
              </a:defRPr>
            </a:lvl1pPr>
            <a:lvl2pPr marL="742950" indent="-285750" algn="l" defTabSz="914400" rtl="0" eaLnBrk="1" latinLnBrk="0" hangingPunct="1">
              <a:spcBef>
                <a:spcPct val="20000"/>
              </a:spcBef>
              <a:buSzPct val="110000"/>
              <a:buFontTx/>
              <a:buBlip>
                <a:blip r:embed="rId4"/>
              </a:buBlip>
              <a:defRPr sz="2000" kern="1200">
                <a:solidFill>
                  <a:schemeClr val="tx1">
                    <a:lumMod val="75000"/>
                    <a:lumOff val="25000"/>
                  </a:schemeClr>
                </a:solidFill>
                <a:latin typeface="+mn-lt"/>
                <a:ea typeface="+mn-ea"/>
                <a:cs typeface="+mn-cs"/>
              </a:defRPr>
            </a:lvl2pPr>
            <a:lvl3pPr marL="1143000" indent="-228600" algn="l" defTabSz="914400" rtl="0" eaLnBrk="1" latinLnBrk="0" hangingPunct="1">
              <a:spcBef>
                <a:spcPct val="20000"/>
              </a:spcBef>
              <a:buSzPct val="110000"/>
              <a:buFontTx/>
              <a:buBlip>
                <a:blip r:embed="rId4"/>
              </a:buBlip>
              <a:defRPr sz="1800" kern="1200">
                <a:solidFill>
                  <a:schemeClr val="tx1">
                    <a:lumMod val="75000"/>
                    <a:lumOff val="25000"/>
                  </a:schemeClr>
                </a:solidFill>
                <a:latin typeface="+mn-lt"/>
                <a:ea typeface="+mn-ea"/>
                <a:cs typeface="+mn-cs"/>
              </a:defRPr>
            </a:lvl3pPr>
            <a:lvl4pPr marL="1600200" indent="-228600" algn="l" defTabSz="914400" rtl="0" eaLnBrk="1" latinLnBrk="0" hangingPunct="1">
              <a:spcBef>
                <a:spcPct val="20000"/>
              </a:spcBef>
              <a:buSzPct val="110000"/>
              <a:buFontTx/>
              <a:buBlip>
                <a:blip r:embed="rId4"/>
              </a:buBlip>
              <a:defRPr sz="1600" kern="1200">
                <a:solidFill>
                  <a:schemeClr val="tx1">
                    <a:lumMod val="75000"/>
                    <a:lumOff val="25000"/>
                  </a:schemeClr>
                </a:solidFill>
                <a:latin typeface="+mn-lt"/>
                <a:ea typeface="+mn-ea"/>
                <a:cs typeface="+mn-cs"/>
              </a:defRPr>
            </a:lvl4pPr>
            <a:lvl5pPr marL="2057400" indent="-228600" algn="l" defTabSz="914400" rtl="0" eaLnBrk="1" latinLnBrk="0" hangingPunct="1">
              <a:spcBef>
                <a:spcPct val="20000"/>
              </a:spcBef>
              <a:buSzPct val="110000"/>
              <a:buFontTx/>
              <a:buBlip>
                <a:blip r:embed="rId4"/>
              </a:buBlip>
              <a:defRPr sz="1600" kern="1200">
                <a:solidFill>
                  <a:schemeClr val="tx1">
                    <a:lumMod val="75000"/>
                    <a:lumOff val="2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solidFill>
                <a:schemeClr val="bg1"/>
              </a:solidFill>
              <a:effectLst>
                <a:outerShdw blurRad="38100" dist="38100" dir="2700000" algn="tl">
                  <a:srgbClr val="000000">
                    <a:alpha val="43137"/>
                  </a:srgbClr>
                </a:outerShdw>
              </a:effectLst>
            </a:endParaRPr>
          </a:p>
          <a:p>
            <a:endParaRPr lang="en-US" dirty="0">
              <a:solidFill>
                <a:schemeClr val="bg1"/>
              </a:solidFill>
              <a:effectLst>
                <a:outerShdw blurRad="38100" dist="38100" dir="2700000" algn="tl">
                  <a:srgbClr val="000000">
                    <a:alpha val="43137"/>
                  </a:srgbClr>
                </a:outerShdw>
              </a:effectLst>
            </a:endParaRPr>
          </a:p>
        </p:txBody>
      </p:sp>
      <p:sp>
        <p:nvSpPr>
          <p:cNvPr id="6" name="TextBox 5"/>
          <p:cNvSpPr txBox="1"/>
          <p:nvPr/>
        </p:nvSpPr>
        <p:spPr>
          <a:xfrm>
            <a:off x="623392" y="5491394"/>
            <a:ext cx="5212966" cy="400110"/>
          </a:xfrm>
          <a:prstGeom prst="rect">
            <a:avLst/>
          </a:prstGeom>
          <a:noFill/>
        </p:spPr>
        <p:txBody>
          <a:bodyPr wrap="none" rtlCol="0">
            <a:spAutoFit/>
          </a:bodyPr>
          <a:lstStyle/>
          <a:p>
            <a:r>
              <a:rPr lang="en-AU" sz="2000" dirty="0" smtClean="0">
                <a:solidFill>
                  <a:schemeClr val="bg1"/>
                </a:solidFill>
                <a:latin typeface="Segoe UI Light" panose="020B0502040204020203" pitchFamily="34" charset="0"/>
                <a:cs typeface="Segoe UI Light" panose="020B0502040204020203" pitchFamily="34" charset="0"/>
              </a:rPr>
              <a:t>Note: Modules are discussed in a later module.</a:t>
            </a:r>
            <a:endParaRPr lang="en-AU" sz="2000" dirty="0">
              <a:solidFill>
                <a:schemeClr val="bg1"/>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1192404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6: Help System</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Using the help system</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Using Help</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235</a:t>
            </a:fld>
            <a:endParaRPr lang="en-US"/>
          </a:p>
        </p:txBody>
      </p:sp>
    </p:spTree>
    <p:extLst>
      <p:ext uri="{BB962C8B-B14F-4D97-AF65-F5344CB8AC3E}">
        <p14:creationId xmlns:p14="http://schemas.microsoft.com/office/powerpoint/2010/main" val="111588893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Get-Help -ShowWindow</a:t>
            </a:r>
            <a:endParaRPr lang="en-US" noProof="1"/>
          </a:p>
        </p:txBody>
      </p:sp>
      <p:sp>
        <p:nvSpPr>
          <p:cNvPr id="4" name="Content Placeholder 3"/>
          <p:cNvSpPr>
            <a:spLocks noGrp="1"/>
          </p:cNvSpPr>
          <p:nvPr>
            <p:ph sz="quarter" idx="13"/>
          </p:nvPr>
        </p:nvSpPr>
        <p:spPr>
          <a:xfrm>
            <a:off x="437932" y="1374504"/>
            <a:ext cx="4991318" cy="2141984"/>
          </a:xfrm>
        </p:spPr>
        <p:txBody>
          <a:bodyPr>
            <a:normAutofit/>
          </a:bodyPr>
          <a:lstStyle/>
          <a:p>
            <a:r>
              <a:rPr lang="en-US" sz="2800" dirty="0" smtClean="0"/>
              <a:t>D</a:t>
            </a:r>
            <a:r>
              <a:rPr lang="en-US" sz="2800" dirty="0" smtClean="0">
                <a:solidFill>
                  <a:schemeClr val="bg1"/>
                </a:solidFill>
              </a:rPr>
              <a:t>isplay Help in floating window</a:t>
            </a:r>
            <a:endParaRPr lang="en-US" sz="2800" dirty="0">
              <a:solidFill>
                <a:schemeClr val="bg1"/>
              </a:solidFill>
            </a:endParaRPr>
          </a:p>
        </p:txBody>
      </p:sp>
      <p:sp>
        <p:nvSpPr>
          <p:cNvPr id="5" name="Slide Number Placeholder 4"/>
          <p:cNvSpPr>
            <a:spLocks noGrp="1"/>
          </p:cNvSpPr>
          <p:nvPr>
            <p:ph type="sldNum" sz="quarter" idx="11"/>
          </p:nvPr>
        </p:nvSpPr>
        <p:spPr/>
        <p:txBody>
          <a:bodyPr/>
          <a:lstStyle/>
          <a:p>
            <a:fld id="{510E5943-4D6A-45D5-9B7E-710A838926A9}" type="slidenum">
              <a:rPr lang="es-ES" smtClean="0">
                <a:solidFill>
                  <a:schemeClr val="bg1"/>
                </a:solidFill>
              </a:rPr>
              <a:t>236</a:t>
            </a:fld>
            <a:endParaRPr lang="es-ES">
              <a:solidFill>
                <a:schemeClr val="bg1"/>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3180476059"/>
              </p:ext>
            </p:extLst>
          </p:nvPr>
        </p:nvGraphicFramePr>
        <p:xfrm>
          <a:off x="465771" y="3385569"/>
          <a:ext cx="4635760" cy="927166"/>
        </p:xfrm>
        <a:graphic>
          <a:graphicData uri="http://schemas.openxmlformats.org/drawingml/2006/table">
            <a:tbl>
              <a:tblPr firstRow="1" bandRow="1"/>
              <a:tblGrid>
                <a:gridCol w="4635760">
                  <a:extLst>
                    <a:ext uri="{9D8B030D-6E8A-4147-A177-3AD203B41FA5}">
                      <a16:colId xmlns:a16="http://schemas.microsoft.com/office/drawing/2014/main" val="352804665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PowerShell</a:t>
                      </a:r>
                      <a:r>
                        <a:rPr lang="en-AU" sz="2400" b="0" baseline="0" dirty="0" smtClean="0">
                          <a:latin typeface="Segoe UI Light" panose="020B0502040204020203" pitchFamily="34" charset="0"/>
                          <a:cs typeface="Segoe UI Light" panose="020B0502040204020203" pitchFamily="34" charset="0"/>
                        </a:rPr>
                        <a:t> Help Window</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5918984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dirty="0" smtClean="0"/>
                        <a:t> </a:t>
                      </a:r>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-ShowWindow </a:t>
                      </a:r>
                      <a:endParaRPr lang="en-AU" sz="1800" dirty="0" smtClean="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70305751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92275816"/>
              </p:ext>
            </p:extLst>
          </p:nvPr>
        </p:nvGraphicFramePr>
        <p:xfrm>
          <a:off x="462459" y="5256191"/>
          <a:ext cx="7838936" cy="1127760"/>
        </p:xfrm>
        <a:graphic>
          <a:graphicData uri="http://schemas.openxmlformats.org/drawingml/2006/table">
            <a:tbl>
              <a:tblPr firstRow="1" bandRow="1"/>
              <a:tblGrid>
                <a:gridCol w="7838936">
                  <a:extLst>
                    <a:ext uri="{9D8B030D-6E8A-4147-A177-3AD203B41FA5}">
                      <a16:colId xmlns:a16="http://schemas.microsoft.com/office/drawing/2014/main" val="1056042769"/>
                    </a:ext>
                  </a:extLst>
                </a:gridCol>
              </a:tblGrid>
              <a:tr h="326191">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latin typeface="Segoe UI Light" panose="020B0502040204020203" pitchFamily="34" charset="0"/>
                          <a:cs typeface="Segoe UI Light" panose="020B0502040204020203" pitchFamily="34" charset="0"/>
                        </a:rPr>
                        <a:t>Cmdlet-specific Help Window</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69573437"/>
                  </a:ext>
                </a:extLst>
              </a:tr>
              <a:tr h="490970">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-ShowWindow</a:t>
                      </a:r>
                      <a:r>
                        <a:rPr lang="en-AU" sz="2000" dirty="0" smtClean="0">
                          <a:solidFill>
                            <a:srgbClr val="F5F5F5"/>
                          </a:solidFill>
                          <a:latin typeface="Lucida Console" panose="020B0609040504020204" pitchFamily="49" charset="0"/>
                        </a:rPr>
                        <a:t>  </a:t>
                      </a:r>
                      <a:endParaRPr lang="en-AU" sz="2000" dirty="0" smtClean="0">
                        <a:solidFill>
                          <a:schemeClr val="tx1"/>
                        </a:solidFill>
                        <a:latin typeface="Segoe UI"/>
                        <a:ea typeface=""/>
                        <a:cs typeface=""/>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noProof="1" smtClean="0">
                        <a:solidFill>
                          <a:srgbClr val="EE82EE"/>
                        </a:solidFill>
                        <a:latin typeface="Consolas" panose="020B0609020204030204" pitchFamily="49" charset="0"/>
                        <a:cs typeface="Consolas" panose="020B060902020403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529951566"/>
                  </a:ext>
                </a:extLst>
              </a:tr>
            </a:tbl>
          </a:graphicData>
        </a:graphic>
      </p:graphicFrame>
      <p:pic>
        <p:nvPicPr>
          <p:cNvPr id="7" name="Picture 6"/>
          <p:cNvPicPr>
            <a:picLocks noChangeAspect="1"/>
          </p:cNvPicPr>
          <p:nvPr/>
        </p:nvPicPr>
        <p:blipFill>
          <a:blip r:embed="rId4"/>
          <a:stretch>
            <a:fillRect/>
          </a:stretch>
        </p:blipFill>
        <p:spPr>
          <a:xfrm>
            <a:off x="8758477" y="2646365"/>
            <a:ext cx="2829182" cy="3726903"/>
          </a:xfrm>
          <a:prstGeom prst="rect">
            <a:avLst/>
          </a:prstGeom>
        </p:spPr>
      </p:pic>
      <p:pic>
        <p:nvPicPr>
          <p:cNvPr id="8" name="Picture 7"/>
          <p:cNvPicPr>
            <a:picLocks noChangeAspect="1"/>
          </p:cNvPicPr>
          <p:nvPr/>
        </p:nvPicPr>
        <p:blipFill>
          <a:blip r:embed="rId5"/>
          <a:stretch>
            <a:fillRect/>
          </a:stretch>
        </p:blipFill>
        <p:spPr>
          <a:xfrm>
            <a:off x="5486404" y="1374504"/>
            <a:ext cx="2814991" cy="3706068"/>
          </a:xfrm>
          <a:prstGeom prst="rect">
            <a:avLst/>
          </a:prstGeom>
        </p:spPr>
      </p:pic>
    </p:spTree>
    <p:custDataLst>
      <p:tags r:id="rId1"/>
    </p:custDataLst>
    <p:extLst>
      <p:ext uri="{BB962C8B-B14F-4D97-AF65-F5344CB8AC3E}">
        <p14:creationId xmlns:p14="http://schemas.microsoft.com/office/powerpoint/2010/main" val="1820817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6: Help System</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Using the help system</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a:t>
            </a:r>
            <a:r>
              <a:rPr lang="en-AU" sz="2400" b="1" dirty="0" smtClean="0">
                <a:solidFill>
                  <a:schemeClr val="tx1"/>
                </a:solidFill>
                <a:latin typeface="Segoe UI Light" panose="020B0502040204020203" pitchFamily="34" charset="0"/>
              </a:rPr>
              <a:t>Comment-based </a:t>
            </a:r>
            <a:r>
              <a:rPr lang="en-AU" sz="2400" b="1" dirty="0">
                <a:solidFill>
                  <a:schemeClr val="tx1"/>
                </a:solidFill>
                <a:latin typeface="Segoe UI Light" panose="020B0502040204020203" pitchFamily="34" charset="0"/>
              </a:rPr>
              <a:t>help topics for functions and scripts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237</a:t>
            </a:fld>
            <a:endParaRPr lang="en-US"/>
          </a:p>
        </p:txBody>
      </p:sp>
    </p:spTree>
    <p:extLst>
      <p:ext uri="{BB962C8B-B14F-4D97-AF65-F5344CB8AC3E}">
        <p14:creationId xmlns:p14="http://schemas.microsoft.com/office/powerpoint/2010/main" val="124614911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Function/Script Comment-based Help</a:t>
            </a:r>
            <a:endParaRPr lang="en-AU" dirty="0"/>
          </a:p>
        </p:txBody>
      </p:sp>
      <p:sp>
        <p:nvSpPr>
          <p:cNvPr id="3" name="Content Placeholder 2"/>
          <p:cNvSpPr>
            <a:spLocks noGrp="1"/>
          </p:cNvSpPr>
          <p:nvPr>
            <p:ph sz="quarter" idx="13"/>
          </p:nvPr>
        </p:nvSpPr>
        <p:spPr>
          <a:xfrm>
            <a:off x="406400" y="1239982"/>
            <a:ext cx="11176000" cy="1565920"/>
          </a:xfrm>
        </p:spPr>
        <p:txBody>
          <a:bodyPr>
            <a:normAutofit/>
          </a:bodyPr>
          <a:lstStyle/>
          <a:p>
            <a:r>
              <a:rPr lang="en-AU" sz="2800" dirty="0" smtClean="0"/>
              <a:t>Special </a:t>
            </a:r>
            <a:r>
              <a:rPr lang="en-AU" sz="2800" dirty="0"/>
              <a:t>help comment keywords </a:t>
            </a:r>
            <a:r>
              <a:rPr lang="en-AU" sz="2800" dirty="0" smtClean="0"/>
              <a:t>can be used to write Get-Help topics for f</a:t>
            </a:r>
            <a:r>
              <a:rPr lang="en-US" sz="2800" noProof="1" smtClean="0">
                <a:solidFill>
                  <a:schemeClr val="bg1"/>
                </a:solidFill>
              </a:rPr>
              <a:t>unctions and scripts</a:t>
            </a:r>
            <a:endParaRPr lang="en-US" sz="2800" noProof="1">
              <a:solidFill>
                <a:schemeClr val="bg1"/>
              </a:solidFill>
            </a:endParaRPr>
          </a:p>
        </p:txBody>
      </p:sp>
      <p:sp>
        <p:nvSpPr>
          <p:cNvPr id="7" name="Slide Number Placeholder 6"/>
          <p:cNvSpPr>
            <a:spLocks noGrp="1"/>
          </p:cNvSpPr>
          <p:nvPr>
            <p:ph type="sldNum" sz="quarter" idx="11"/>
          </p:nvPr>
        </p:nvSpPr>
        <p:spPr/>
        <p:txBody>
          <a:bodyPr/>
          <a:lstStyle/>
          <a:p>
            <a:fld id="{510E5943-4D6A-45D5-9B7E-710A838926A9}" type="slidenum">
              <a:rPr lang="es-ES" smtClean="0">
                <a:solidFill>
                  <a:schemeClr val="bg1"/>
                </a:solidFill>
              </a:rPr>
              <a:t>238</a:t>
            </a:fld>
            <a:endParaRPr lang="es-E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082782421"/>
              </p:ext>
            </p:extLst>
          </p:nvPr>
        </p:nvGraphicFramePr>
        <p:xfrm>
          <a:off x="1125419" y="2519683"/>
          <a:ext cx="9636362" cy="3840480"/>
        </p:xfrm>
        <a:graphic>
          <a:graphicData uri="http://schemas.openxmlformats.org/drawingml/2006/table">
            <a:tbl>
              <a:tblPr firstRow="1" bandRow="1"/>
              <a:tblGrid>
                <a:gridCol w="9636362">
                  <a:extLst>
                    <a:ext uri="{9D8B030D-6E8A-4147-A177-3AD203B41FA5}">
                      <a16:colId xmlns:a16="http://schemas.microsoft.com/office/drawing/2014/main" val="293934576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Syntax</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3877556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98FB98"/>
                          </a:solidFill>
                          <a:latin typeface="Lucida Console" panose="020B0609040504020204" pitchFamily="49" charset="0"/>
                        </a:rPr>
                        <a:t># .&lt; help keyword&gt;</a:t>
                      </a:r>
                      <a:endParaRPr lang="en-AU" sz="2400" dirty="0" smtClean="0">
                        <a:solidFill>
                          <a:srgbClr val="F5F5F5"/>
                        </a:solidFill>
                        <a:latin typeface="Lucida Console" panose="020B0609040504020204" pitchFamily="49" charset="0"/>
                      </a:endParaRPr>
                    </a:p>
                    <a:p>
                      <a:r>
                        <a:rPr lang="en-AU" sz="2400" dirty="0" smtClean="0">
                          <a:solidFill>
                            <a:srgbClr val="98FB98"/>
                          </a:solidFill>
                          <a:latin typeface="Lucida Console" panose="020B0609040504020204" pitchFamily="49" charset="0"/>
                        </a:rPr>
                        <a:t># &lt;help content&gt;</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-or</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a:t>
                      </a:r>
                      <a:endParaRPr lang="en-AU" sz="2400" dirty="0" smtClean="0">
                        <a:solidFill>
                          <a:srgbClr val="F5F5F5"/>
                        </a:solidFill>
                        <a:latin typeface="Lucida Console" panose="020B0609040504020204" pitchFamily="49" charset="0"/>
                      </a:endParaRPr>
                    </a:p>
                    <a:p>
                      <a:endParaRPr lang="en-AU" sz="2400" dirty="0" smtClean="0">
                        <a:solidFill>
                          <a:srgbClr val="F5F5F5"/>
                        </a:solidFill>
                        <a:latin typeface="Lucida Console" panose="020B0609040504020204" pitchFamily="49" charset="0"/>
                      </a:endParaRPr>
                    </a:p>
                    <a:p>
                      <a:r>
                        <a:rPr lang="en-AU" sz="2400" dirty="0" smtClean="0">
                          <a:solidFill>
                            <a:srgbClr val="98FB98"/>
                          </a:solidFill>
                          <a:latin typeface="Lucida Console" panose="020B0609040504020204" pitchFamily="49" charset="0"/>
                        </a:rPr>
                        <a:t>&lt;#</a:t>
                      </a:r>
                    </a:p>
                    <a:p>
                      <a:r>
                        <a:rPr lang="en-AU" sz="2400" dirty="0" smtClean="0">
                          <a:solidFill>
                            <a:srgbClr val="98FB98"/>
                          </a:solidFill>
                          <a:latin typeface="Lucida Console" panose="020B0609040504020204" pitchFamily="49" charset="0"/>
                        </a:rPr>
                        <a:t>    .&lt; help keyword&gt;</a:t>
                      </a:r>
                    </a:p>
                    <a:p>
                      <a:r>
                        <a:rPr lang="en-AU" sz="2400" dirty="0" smtClean="0">
                          <a:solidFill>
                            <a:srgbClr val="98FB98"/>
                          </a:solidFill>
                          <a:latin typeface="Lucida Console" panose="020B0609040504020204" pitchFamily="49" charset="0"/>
                        </a:rPr>
                        <a:t>     &lt; help content&gt;</a:t>
                      </a:r>
                    </a:p>
                    <a:p>
                      <a:r>
                        <a:rPr lang="en-AU" sz="2400" dirty="0" smtClean="0">
                          <a:solidFill>
                            <a:srgbClr val="98FB98"/>
                          </a:solidFill>
                          <a:latin typeface="Lucida Console" panose="020B0609040504020204" pitchFamily="49" charset="0"/>
                        </a:rPr>
                        <a:t>#&gt;  </a:t>
                      </a:r>
                      <a:endParaRPr lang="en-AU" sz="2400" dirty="0">
                        <a:solidFill>
                          <a:srgbClr val="98FB98"/>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21280645"/>
                  </a:ext>
                </a:extLst>
              </a:tr>
            </a:tbl>
          </a:graphicData>
        </a:graphic>
      </p:graphicFrame>
    </p:spTree>
    <p:extLst>
      <p:ext uri="{BB962C8B-B14F-4D97-AF65-F5344CB8AC3E}">
        <p14:creationId xmlns:p14="http://schemas.microsoft.com/office/powerpoint/2010/main" val="2298214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Keywords</a:t>
            </a:r>
            <a:endParaRPr lang="en-AU" dirty="0"/>
          </a:p>
        </p:txBody>
      </p:sp>
      <p:sp>
        <p:nvSpPr>
          <p:cNvPr id="3" name="Content Placeholder 2"/>
          <p:cNvSpPr>
            <a:spLocks noGrp="1"/>
          </p:cNvSpPr>
          <p:nvPr>
            <p:ph sz="quarter" idx="13"/>
          </p:nvPr>
        </p:nvSpPr>
        <p:spPr>
          <a:xfrm>
            <a:off x="406400" y="1507296"/>
            <a:ext cx="11176000" cy="4204388"/>
          </a:xfrm>
        </p:spPr>
        <p:txBody>
          <a:bodyPr numCol="2">
            <a:noAutofit/>
          </a:bodyPr>
          <a:lstStyle/>
          <a:p>
            <a:r>
              <a:rPr lang="en-AU" sz="2800" noProof="1">
                <a:solidFill>
                  <a:schemeClr val="bg1"/>
                </a:solidFill>
              </a:rPr>
              <a:t>.SYNOPSIS</a:t>
            </a:r>
          </a:p>
          <a:p>
            <a:r>
              <a:rPr lang="en-AU" sz="2800" noProof="1" smtClean="0">
                <a:solidFill>
                  <a:schemeClr val="bg1"/>
                </a:solidFill>
              </a:rPr>
              <a:t>.</a:t>
            </a:r>
            <a:r>
              <a:rPr lang="en-AU" sz="2800" noProof="1">
                <a:solidFill>
                  <a:schemeClr val="bg1"/>
                </a:solidFill>
              </a:rPr>
              <a:t>DESCRIPTION</a:t>
            </a:r>
          </a:p>
          <a:p>
            <a:r>
              <a:rPr lang="en-AU" sz="2800" noProof="1" smtClean="0">
                <a:solidFill>
                  <a:schemeClr val="bg1"/>
                </a:solidFill>
              </a:rPr>
              <a:t>.</a:t>
            </a:r>
            <a:r>
              <a:rPr lang="en-AU" sz="2800" noProof="1">
                <a:solidFill>
                  <a:schemeClr val="bg1"/>
                </a:solidFill>
              </a:rPr>
              <a:t>PARAMETER  </a:t>
            </a:r>
            <a:r>
              <a:rPr lang="en-AU" sz="2800" noProof="1" smtClean="0">
                <a:solidFill>
                  <a:schemeClr val="bg1"/>
                </a:solidFill>
              </a:rPr>
              <a:t>&lt;parameter name</a:t>
            </a:r>
            <a:r>
              <a:rPr lang="en-AU" sz="2800" noProof="1">
                <a:solidFill>
                  <a:schemeClr val="bg1"/>
                </a:solidFill>
              </a:rPr>
              <a:t>&gt;</a:t>
            </a:r>
          </a:p>
          <a:p>
            <a:r>
              <a:rPr lang="en-AU" sz="2800" noProof="1" smtClean="0">
                <a:solidFill>
                  <a:schemeClr val="bg1"/>
                </a:solidFill>
              </a:rPr>
              <a:t>.</a:t>
            </a:r>
            <a:r>
              <a:rPr lang="en-AU" sz="2800" noProof="1">
                <a:solidFill>
                  <a:schemeClr val="bg1"/>
                </a:solidFill>
              </a:rPr>
              <a:t>EXAMPLE</a:t>
            </a:r>
          </a:p>
          <a:p>
            <a:r>
              <a:rPr lang="en-AU" sz="2800" noProof="1" smtClean="0">
                <a:solidFill>
                  <a:schemeClr val="bg1"/>
                </a:solidFill>
              </a:rPr>
              <a:t>.</a:t>
            </a:r>
            <a:r>
              <a:rPr lang="en-AU" sz="2800" noProof="1">
                <a:solidFill>
                  <a:schemeClr val="bg1"/>
                </a:solidFill>
              </a:rPr>
              <a:t>INPUTS</a:t>
            </a:r>
          </a:p>
          <a:p>
            <a:r>
              <a:rPr lang="en-AU" sz="2800" noProof="1" smtClean="0">
                <a:solidFill>
                  <a:schemeClr val="bg1"/>
                </a:solidFill>
              </a:rPr>
              <a:t>.OUTPUTS</a:t>
            </a:r>
            <a:endParaRPr lang="en-AU" sz="2800" noProof="1" smtClean="0"/>
          </a:p>
          <a:p>
            <a:endParaRPr lang="en-AU" sz="2800" noProof="1">
              <a:solidFill>
                <a:schemeClr val="bg1"/>
              </a:solidFill>
            </a:endParaRPr>
          </a:p>
          <a:p>
            <a:endParaRPr lang="en-AU" sz="2800" noProof="1">
              <a:solidFill>
                <a:schemeClr val="bg1"/>
              </a:solidFill>
            </a:endParaRPr>
          </a:p>
          <a:p>
            <a:r>
              <a:rPr lang="en-AU" sz="2800" noProof="1" smtClean="0">
                <a:solidFill>
                  <a:schemeClr val="bg1"/>
                </a:solidFill>
              </a:rPr>
              <a:t>.</a:t>
            </a:r>
            <a:r>
              <a:rPr lang="en-AU" sz="2800" noProof="1">
                <a:solidFill>
                  <a:schemeClr val="bg1"/>
                </a:solidFill>
              </a:rPr>
              <a:t>NOTES</a:t>
            </a:r>
          </a:p>
          <a:p>
            <a:r>
              <a:rPr lang="en-AU" sz="2800" noProof="1" smtClean="0">
                <a:solidFill>
                  <a:schemeClr val="bg1"/>
                </a:solidFill>
              </a:rPr>
              <a:t>.</a:t>
            </a:r>
            <a:r>
              <a:rPr lang="en-AU" sz="2800" noProof="1">
                <a:solidFill>
                  <a:schemeClr val="bg1"/>
                </a:solidFill>
              </a:rPr>
              <a:t>LINK</a:t>
            </a:r>
          </a:p>
          <a:p>
            <a:r>
              <a:rPr lang="en-AU" sz="2800" noProof="1" smtClean="0">
                <a:solidFill>
                  <a:schemeClr val="bg1"/>
                </a:solidFill>
              </a:rPr>
              <a:t>.</a:t>
            </a:r>
            <a:r>
              <a:rPr lang="en-AU" sz="2800" noProof="1">
                <a:solidFill>
                  <a:schemeClr val="bg1"/>
                </a:solidFill>
              </a:rPr>
              <a:t>COMPONENT</a:t>
            </a:r>
          </a:p>
          <a:p>
            <a:r>
              <a:rPr lang="en-AU" sz="2800" noProof="1" smtClean="0">
                <a:solidFill>
                  <a:schemeClr val="bg1"/>
                </a:solidFill>
              </a:rPr>
              <a:t>.</a:t>
            </a:r>
            <a:r>
              <a:rPr lang="en-AU" sz="2800" noProof="1">
                <a:solidFill>
                  <a:schemeClr val="bg1"/>
                </a:solidFill>
              </a:rPr>
              <a:t>ROLE</a:t>
            </a:r>
          </a:p>
          <a:p>
            <a:r>
              <a:rPr lang="en-AU" sz="2800" noProof="1" smtClean="0">
                <a:solidFill>
                  <a:schemeClr val="bg1"/>
                </a:solidFill>
              </a:rPr>
              <a:t>.FUNCTIONALITY</a:t>
            </a:r>
            <a:endParaRPr lang="en-AU" sz="2800" noProof="1">
              <a:solidFill>
                <a:schemeClr val="bg1"/>
              </a:solidFill>
            </a:endParaRPr>
          </a:p>
        </p:txBody>
      </p:sp>
      <p:sp>
        <p:nvSpPr>
          <p:cNvPr id="7" name="Slide Number Placeholder 6"/>
          <p:cNvSpPr>
            <a:spLocks noGrp="1"/>
          </p:cNvSpPr>
          <p:nvPr>
            <p:ph type="sldNum" sz="quarter" idx="11"/>
          </p:nvPr>
        </p:nvSpPr>
        <p:spPr/>
        <p:txBody>
          <a:bodyPr/>
          <a:lstStyle/>
          <a:p>
            <a:fld id="{510E5943-4D6A-45D5-9B7E-710A838926A9}" type="slidenum">
              <a:rPr lang="es-ES" smtClean="0">
                <a:solidFill>
                  <a:schemeClr val="bg1"/>
                </a:solidFill>
              </a:rPr>
              <a:t>239</a:t>
            </a:fld>
            <a:endParaRPr lang="es-ES">
              <a:solidFill>
                <a:schemeClr val="bg1"/>
              </a:solidFill>
            </a:endParaRPr>
          </a:p>
        </p:txBody>
      </p:sp>
    </p:spTree>
    <p:extLst>
      <p:ext uri="{BB962C8B-B14F-4D97-AF65-F5344CB8AC3E}">
        <p14:creationId xmlns:p14="http://schemas.microsoft.com/office/powerpoint/2010/main" val="33808957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Scripting Language</a:t>
            </a:r>
            <a:endParaRPr lang="en-AU" dirty="0"/>
          </a:p>
        </p:txBody>
      </p:sp>
      <p:sp>
        <p:nvSpPr>
          <p:cNvPr id="10" name="Content Placeholder 9"/>
          <p:cNvSpPr>
            <a:spLocks noGrp="1"/>
          </p:cNvSpPr>
          <p:nvPr>
            <p:ph sz="quarter" idx="13"/>
          </p:nvPr>
        </p:nvSpPr>
        <p:spPr>
          <a:xfrm>
            <a:off x="406400" y="1143000"/>
            <a:ext cx="11176000" cy="629816"/>
          </a:xfrm>
        </p:spPr>
        <p:txBody>
          <a:bodyPr/>
          <a:lstStyle/>
          <a:p>
            <a:r>
              <a:rPr lang="en-AU" dirty="0" smtClean="0"/>
              <a:t>Interactive Commands batched together:</a:t>
            </a:r>
          </a:p>
          <a:p>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24</a:t>
            </a:fld>
            <a:endParaRPr lang="en-US"/>
          </a:p>
        </p:txBody>
      </p:sp>
      <p:sp>
        <p:nvSpPr>
          <p:cNvPr id="2" name="TextBox 1"/>
          <p:cNvSpPr txBox="1"/>
          <p:nvPr/>
        </p:nvSpPr>
        <p:spPr>
          <a:xfrm>
            <a:off x="556211" y="2402910"/>
            <a:ext cx="11234216" cy="2677656"/>
          </a:xfrm>
          <a:prstGeom prst="rect">
            <a:avLst/>
          </a:prstGeom>
          <a:noFill/>
        </p:spPr>
        <p:txBody>
          <a:bodyPr wrap="square" numCol="2" rtlCol="0">
            <a:spAutoFit/>
          </a:bodyPr>
          <a:lstStyle/>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Automation</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Disaster Recovery</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High Availability</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Deployment</a:t>
            </a:r>
          </a:p>
          <a:p>
            <a:pPr marL="342900" indent="-342900">
              <a:buFont typeface="Arial" panose="020B0604020202020204" pitchFamily="34" charset="0"/>
              <a:buChar char="•"/>
            </a:pPr>
            <a:r>
              <a:rPr lang="en-AU" sz="2800" dirty="0" smtClean="0">
                <a:solidFill>
                  <a:schemeClr val="bg1"/>
                </a:solidFill>
                <a:latin typeface="Segoe UI Light" panose="020B0502040204020203" pitchFamily="34" charset="0"/>
                <a:cs typeface="Segoe UI Light" panose="020B0502040204020203" pitchFamily="34" charset="0"/>
              </a:rPr>
              <a:t>Auditing</a:t>
            </a:r>
          </a:p>
          <a:p>
            <a:endParaRPr lang="en-AU" sz="28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Health Check</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Monitoring</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Reporting</a:t>
            </a:r>
          </a:p>
          <a:p>
            <a:pPr marL="342900"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GUI over </a:t>
            </a:r>
            <a:r>
              <a:rPr lang="en-AU" sz="2800" dirty="0" smtClean="0">
                <a:solidFill>
                  <a:schemeClr val="bg1"/>
                </a:solidFill>
                <a:latin typeface="Segoe UI Light" panose="020B0502040204020203" pitchFamily="34" charset="0"/>
                <a:cs typeface="Segoe UI Light" panose="020B0502040204020203" pitchFamily="34" charset="0"/>
              </a:rPr>
              <a:t>PowerShell</a:t>
            </a:r>
          </a:p>
          <a:p>
            <a:pPr marL="342900" indent="-342900">
              <a:buFont typeface="Arial" panose="020B0604020202020204" pitchFamily="34" charset="0"/>
              <a:buChar char="•"/>
            </a:pP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6616083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1631504"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Function Help</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240</a:t>
            </a:fld>
            <a:endParaRPr lang="en-US"/>
          </a:p>
        </p:txBody>
      </p:sp>
      <p:sp>
        <p:nvSpPr>
          <p:cNvPr id="8" name="Rectangle 7"/>
          <p:cNvSpPr/>
          <p:nvPr/>
        </p:nvSpPr>
        <p:spPr>
          <a:xfrm>
            <a:off x="1847528" y="3359046"/>
            <a:ext cx="9577064" cy="3108543"/>
          </a:xfrm>
          <a:prstGeom prst="rect">
            <a:avLst/>
          </a:prstGeom>
          <a:solidFill>
            <a:srgbClr val="012456"/>
          </a:solidFill>
        </p:spPr>
        <p:txBody>
          <a:bodyPr wrap="square">
            <a:spAutoFit/>
          </a:bodyPr>
          <a:lstStyle/>
          <a:p>
            <a:r>
              <a:rPr lang="en-AU" sz="1600" dirty="0" smtClean="0">
                <a:solidFill>
                  <a:srgbClr val="F5F5F5"/>
                </a:solidFill>
                <a:latin typeface="Lucida Console" panose="020B0609040504020204" pitchFamily="49" charset="0"/>
              </a:rPr>
              <a:t>PS </a:t>
            </a:r>
            <a:r>
              <a:rPr lang="en-AU" sz="1600" dirty="0">
                <a:solidFill>
                  <a:srgbClr val="F5F5F5"/>
                </a:solidFill>
                <a:latin typeface="Lucida Console" panose="020B0609040504020204" pitchFamily="49" charset="0"/>
              </a:rPr>
              <a:t>C</a:t>
            </a:r>
            <a:r>
              <a:rPr lang="en-AU" sz="1600" dirty="0" smtClean="0">
                <a:solidFill>
                  <a:srgbClr val="F5F5F5"/>
                </a:solidFill>
                <a:latin typeface="Lucida Console" panose="020B0609040504020204" pitchFamily="49" charset="0"/>
              </a:rPr>
              <a:t>:\&gt; </a:t>
            </a:r>
            <a:r>
              <a:rPr lang="en-AU" sz="1600" dirty="0">
                <a:solidFill>
                  <a:srgbClr val="E0FFFF"/>
                </a:solidFill>
                <a:latin typeface="Lucida Console" panose="020B0609040504020204" pitchFamily="49" charset="0"/>
              </a:rPr>
              <a:t>Get-Help</a:t>
            </a:r>
            <a:r>
              <a:rPr lang="en-AU" sz="1600" dirty="0">
                <a:solidFill>
                  <a:srgbClr val="F5F5F5"/>
                </a:solidFill>
                <a:latin typeface="Lucida Console" panose="020B0609040504020204" pitchFamily="49" charset="0"/>
              </a:rPr>
              <a:t> </a:t>
            </a:r>
            <a:r>
              <a:rPr lang="en-AU" sz="1600" dirty="0">
                <a:solidFill>
                  <a:srgbClr val="EE82EE"/>
                </a:solidFill>
                <a:latin typeface="Lucida Console" panose="020B0609040504020204" pitchFamily="49" charset="0"/>
              </a:rPr>
              <a:t>Get-</a:t>
            </a:r>
            <a:r>
              <a:rPr lang="en-AU" sz="1600" dirty="0" err="1">
                <a:solidFill>
                  <a:srgbClr val="EE82EE"/>
                </a:solidFill>
                <a:latin typeface="Lucida Console" panose="020B0609040504020204" pitchFamily="49" charset="0"/>
              </a:rPr>
              <a:t>SysLogNN</a:t>
            </a:r>
            <a:r>
              <a:rPr lang="en-AU" sz="1600" dirty="0">
                <a:solidFill>
                  <a:srgbClr val="F5F5F5"/>
                </a:solidFill>
                <a:latin typeface="Lucida Console" panose="020B0609040504020204" pitchFamily="49" charset="0"/>
              </a:rPr>
              <a:t> </a:t>
            </a:r>
            <a:r>
              <a:rPr lang="en-AU" sz="1600" dirty="0" smtClean="0">
                <a:solidFill>
                  <a:srgbClr val="FFE4B5"/>
                </a:solidFill>
                <a:latin typeface="Lucida Console" panose="020B0609040504020204" pitchFamily="49" charset="0"/>
              </a:rPr>
              <a:t>-Full </a:t>
            </a:r>
            <a:endParaRPr lang="en-AU" sz="1600" dirty="0">
              <a:solidFill>
                <a:srgbClr val="FFE4B5"/>
              </a:solidFill>
              <a:latin typeface="Lucida Console" panose="020B0609040504020204" pitchFamily="49" charset="0"/>
            </a:endParaRPr>
          </a:p>
          <a:p>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NAME</a:t>
            </a:r>
            <a:endParaRPr lang="en-AU" sz="1600" dirty="0">
              <a:solidFill>
                <a:srgbClr val="F5F5F5"/>
              </a:solidFill>
              <a:latin typeface="Lucida Console" panose="020B0609040504020204" pitchFamily="49" charset="0"/>
            </a:endParaRPr>
          </a:p>
          <a:p>
            <a:r>
              <a:rPr lang="en-AU" sz="1600" dirty="0">
                <a:solidFill>
                  <a:srgbClr val="F5F5F5"/>
                </a:solidFill>
                <a:latin typeface="Lucida Console" panose="020B0609040504020204" pitchFamily="49" charset="0"/>
              </a:rPr>
              <a:t>    Get-</a:t>
            </a:r>
            <a:r>
              <a:rPr lang="en-AU" sz="1600" dirty="0" err="1">
                <a:solidFill>
                  <a:srgbClr val="F5F5F5"/>
                </a:solidFill>
                <a:latin typeface="Lucida Console" panose="020B0609040504020204" pitchFamily="49" charset="0"/>
              </a:rPr>
              <a:t>SysLogNN</a:t>
            </a:r>
            <a:endParaRPr lang="en-AU" sz="1600" dirty="0">
              <a:solidFill>
                <a:srgbClr val="F5F5F5"/>
              </a:solidFill>
              <a:latin typeface="Lucida Console" panose="020B0609040504020204" pitchFamily="49" charset="0"/>
            </a:endParaRPr>
          </a:p>
          <a:p>
            <a:r>
              <a:rPr lang="en-AU" sz="1600" dirty="0">
                <a:solidFill>
                  <a:srgbClr val="F5F5F5"/>
                </a:solidFill>
                <a:latin typeface="Lucida Console" panose="020B0609040504020204" pitchFamily="49" charset="0"/>
              </a:rPr>
              <a:t>    </a:t>
            </a:r>
          </a:p>
          <a:p>
            <a:r>
              <a:rPr lang="en-AU" sz="1600" dirty="0">
                <a:solidFill>
                  <a:srgbClr val="F5F5F5"/>
                </a:solidFill>
                <a:latin typeface="Lucida Console" panose="020B0609040504020204" pitchFamily="49" charset="0"/>
              </a:rPr>
              <a:t>SYNOPSIS</a:t>
            </a:r>
          </a:p>
          <a:p>
            <a:r>
              <a:rPr lang="en-AU" sz="1600" dirty="0">
                <a:solidFill>
                  <a:srgbClr val="F5F5F5"/>
                </a:solidFill>
                <a:latin typeface="Lucida Console" panose="020B0609040504020204" pitchFamily="49" charset="0"/>
              </a:rPr>
              <a:t>    Function that returns the most recent system event log entries.</a:t>
            </a:r>
          </a:p>
          <a:p>
            <a:r>
              <a:rPr lang="en-AU" sz="1600" dirty="0">
                <a:solidFill>
                  <a:srgbClr val="F5F5F5"/>
                </a:solidFill>
                <a:latin typeface="Lucida Console" panose="020B0609040504020204" pitchFamily="49" charset="0"/>
              </a:rPr>
              <a:t>    </a:t>
            </a:r>
          </a:p>
          <a:p>
            <a:r>
              <a:rPr lang="en-AU" sz="1600" dirty="0">
                <a:solidFill>
                  <a:srgbClr val="F5F5F5"/>
                </a:solidFill>
                <a:latin typeface="Lucida Console" panose="020B0609040504020204" pitchFamily="49" charset="0"/>
              </a:rPr>
              <a:t>SYNTAX</a:t>
            </a:r>
          </a:p>
          <a:p>
            <a:r>
              <a:rPr lang="en-AU" sz="1600" dirty="0">
                <a:solidFill>
                  <a:srgbClr val="F5F5F5"/>
                </a:solidFill>
                <a:latin typeface="Lucida Console" panose="020B0609040504020204" pitchFamily="49" charset="0"/>
              </a:rPr>
              <a:t>    Get-</a:t>
            </a:r>
            <a:r>
              <a:rPr lang="en-AU" sz="1600" dirty="0" err="1">
                <a:solidFill>
                  <a:srgbClr val="F5F5F5"/>
                </a:solidFill>
                <a:latin typeface="Lucida Console" panose="020B0609040504020204" pitchFamily="49" charset="0"/>
              </a:rPr>
              <a:t>SysLogNN</a:t>
            </a:r>
            <a:r>
              <a:rPr lang="en-AU" sz="1600" dirty="0">
                <a:solidFill>
                  <a:srgbClr val="F5F5F5"/>
                </a:solidFill>
                <a:latin typeface="Lucida Console" panose="020B0609040504020204" pitchFamily="49" charset="0"/>
              </a:rPr>
              <a:t> </a:t>
            </a:r>
            <a:r>
              <a:rPr lang="en-AU" sz="1600" dirty="0" smtClean="0">
                <a:solidFill>
                  <a:srgbClr val="F5F5F5"/>
                </a:solidFill>
                <a:latin typeface="Lucida Console" panose="020B0609040504020204" pitchFamily="49" charset="0"/>
              </a:rPr>
              <a:t>[[-Log</a:t>
            </a:r>
            <a:r>
              <a:rPr lang="en-AU" sz="1600" dirty="0">
                <a:solidFill>
                  <a:srgbClr val="F5F5F5"/>
                </a:solidFill>
                <a:latin typeface="Lucida Console" panose="020B0609040504020204" pitchFamily="49" charset="0"/>
              </a:rPr>
              <a:t>] &lt;Object&gt;] </a:t>
            </a:r>
            <a:r>
              <a:rPr lang="en-AU" sz="1600" dirty="0" smtClean="0">
                <a:solidFill>
                  <a:srgbClr val="F5F5F5"/>
                </a:solidFill>
                <a:latin typeface="Lucida Console" panose="020B0609040504020204" pitchFamily="49" charset="0"/>
              </a:rPr>
              <a:t>[[-</a:t>
            </a:r>
            <a:r>
              <a:rPr lang="en-AU" sz="1600" dirty="0" err="1" smtClean="0">
                <a:solidFill>
                  <a:srgbClr val="F5F5F5"/>
                </a:solidFill>
                <a:latin typeface="Lucida Console" panose="020B0609040504020204" pitchFamily="49" charset="0"/>
              </a:rPr>
              <a:t>NumberOfEvents</a:t>
            </a:r>
            <a:r>
              <a:rPr lang="en-AU" sz="1600" dirty="0">
                <a:solidFill>
                  <a:srgbClr val="F5F5F5"/>
                </a:solidFill>
                <a:latin typeface="Lucida Console" panose="020B0609040504020204" pitchFamily="49" charset="0"/>
              </a:rPr>
              <a:t>] &lt;Object&gt;] </a:t>
            </a:r>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[&lt;</a:t>
            </a:r>
            <a:r>
              <a:rPr lang="en-AU" sz="1600" dirty="0" err="1">
                <a:solidFill>
                  <a:srgbClr val="F5F5F5"/>
                </a:solidFill>
                <a:latin typeface="Lucida Console" panose="020B0609040504020204" pitchFamily="49" charset="0"/>
              </a:rPr>
              <a:t>CommonParameters</a:t>
            </a:r>
            <a:r>
              <a:rPr lang="en-AU" sz="1600" dirty="0">
                <a:solidFill>
                  <a:srgbClr val="F5F5F5"/>
                </a:solidFill>
                <a:latin typeface="Lucida Console" panose="020B0609040504020204" pitchFamily="49" charset="0"/>
              </a:rPr>
              <a:t>&gt;]</a:t>
            </a:r>
          </a:p>
          <a:p>
            <a:r>
              <a:rPr lang="en-AU" sz="1600" dirty="0" smtClean="0">
                <a:solidFill>
                  <a:srgbClr val="F5F5F5"/>
                </a:solidFill>
                <a:latin typeface="Lucida Console" panose="020B0609040504020204" pitchFamily="49" charset="0"/>
              </a:rPr>
              <a:t>...</a:t>
            </a:r>
            <a:endParaRPr lang="en-AU" sz="1600" dirty="0">
              <a:solidFill>
                <a:srgbClr val="F5F5F5"/>
              </a:solidFill>
              <a:latin typeface="Lucida Console" panose="020B0609040504020204" pitchFamily="49" charset="0"/>
            </a:endParaRPr>
          </a:p>
        </p:txBody>
      </p:sp>
      <p:pic>
        <p:nvPicPr>
          <p:cNvPr id="2" name="Picture 1"/>
          <p:cNvPicPr>
            <a:picLocks noChangeAspect="1"/>
          </p:cNvPicPr>
          <p:nvPr/>
        </p:nvPicPr>
        <p:blipFill>
          <a:blip r:embed="rId3"/>
          <a:stretch>
            <a:fillRect/>
          </a:stretch>
        </p:blipFill>
        <p:spPr>
          <a:xfrm>
            <a:off x="1857375" y="427971"/>
            <a:ext cx="5948666" cy="2737304"/>
          </a:xfrm>
          <a:prstGeom prst="rect">
            <a:avLst/>
          </a:prstGeom>
        </p:spPr>
      </p:pic>
    </p:spTree>
    <p:extLst>
      <p:ext uri="{BB962C8B-B14F-4D97-AF65-F5344CB8AC3E}">
        <p14:creationId xmlns:p14="http://schemas.microsoft.com/office/powerpoint/2010/main" val="380015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1631504"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Script Help</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241</a:t>
            </a:fld>
            <a:endParaRPr lang="en-US"/>
          </a:p>
        </p:txBody>
      </p:sp>
      <p:sp>
        <p:nvSpPr>
          <p:cNvPr id="8" name="Rectangle 7"/>
          <p:cNvSpPr/>
          <p:nvPr/>
        </p:nvSpPr>
        <p:spPr>
          <a:xfrm>
            <a:off x="1847528" y="3651033"/>
            <a:ext cx="9577064" cy="3046988"/>
          </a:xfrm>
          <a:prstGeom prst="rect">
            <a:avLst/>
          </a:prstGeom>
          <a:solidFill>
            <a:srgbClr val="012456"/>
          </a:solidFill>
        </p:spPr>
        <p:txBody>
          <a:bodyPr wrap="square">
            <a:spAutoFit/>
          </a:bodyPr>
          <a:lstStyle/>
          <a:p>
            <a:r>
              <a:rPr lang="en-AU" sz="1600" dirty="0">
                <a:solidFill>
                  <a:srgbClr val="F5F5F5"/>
                </a:solidFill>
                <a:latin typeface="Lucida Console" panose="020B0609040504020204" pitchFamily="49" charset="0"/>
              </a:rPr>
              <a:t>PS C</a:t>
            </a:r>
            <a:r>
              <a:rPr lang="en-AU" sz="1600" dirty="0" smtClean="0">
                <a:solidFill>
                  <a:srgbClr val="F5F5F5"/>
                </a:solidFill>
                <a:latin typeface="Lucida Console" panose="020B0609040504020204" pitchFamily="49" charset="0"/>
              </a:rPr>
              <a:t>:\&gt; </a:t>
            </a:r>
            <a:r>
              <a:rPr lang="en-AU" sz="1600" dirty="0">
                <a:solidFill>
                  <a:srgbClr val="E0FFFF"/>
                </a:solidFill>
                <a:latin typeface="Lucida Console" panose="020B0609040504020204" pitchFamily="49" charset="0"/>
              </a:rPr>
              <a:t>Get-Help</a:t>
            </a:r>
            <a:r>
              <a:rPr lang="en-AU" sz="1600" dirty="0">
                <a:solidFill>
                  <a:srgbClr val="F5F5F5"/>
                </a:solidFill>
                <a:latin typeface="Lucida Console" panose="020B0609040504020204" pitchFamily="49" charset="0"/>
              </a:rPr>
              <a:t> </a:t>
            </a:r>
            <a:r>
              <a:rPr lang="en-AU" sz="1600" dirty="0">
                <a:solidFill>
                  <a:srgbClr val="EE82EE"/>
                </a:solidFill>
                <a:latin typeface="Lucida Console" panose="020B0609040504020204" pitchFamily="49" charset="0"/>
              </a:rPr>
              <a:t>.\ScriptHelpExample.ps1</a:t>
            </a:r>
            <a:r>
              <a:rPr lang="en-AU" sz="1600" dirty="0">
                <a:solidFill>
                  <a:srgbClr val="F5F5F5"/>
                </a:solidFill>
                <a:latin typeface="Lucida Console" panose="020B0609040504020204" pitchFamily="49" charset="0"/>
              </a:rPr>
              <a:t> </a:t>
            </a:r>
            <a:r>
              <a:rPr lang="en-AU" sz="1600" dirty="0" smtClean="0">
                <a:solidFill>
                  <a:srgbClr val="FFE4B5"/>
                </a:solidFill>
                <a:latin typeface="Lucida Console" panose="020B0609040504020204" pitchFamily="49" charset="0"/>
              </a:rPr>
              <a:t>–Full</a:t>
            </a:r>
          </a:p>
          <a:p>
            <a:endParaRPr lang="en-AU" sz="1600" dirty="0">
              <a:solidFill>
                <a:srgbClr val="FFE4B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NAME</a:t>
            </a:r>
            <a:endParaRPr lang="en-AU" sz="1600" dirty="0">
              <a:solidFill>
                <a:srgbClr val="F5F5F5"/>
              </a:solidFill>
              <a:latin typeface="Lucida Console" panose="020B0609040504020204" pitchFamily="49" charset="0"/>
            </a:endParaRPr>
          </a:p>
          <a:p>
            <a:r>
              <a:rPr lang="en-AU" sz="1600" dirty="0">
                <a:solidFill>
                  <a:srgbClr val="F5F5F5"/>
                </a:solidFill>
                <a:latin typeface="Lucida Console" panose="020B0609040504020204" pitchFamily="49" charset="0"/>
              </a:rPr>
              <a:t>    C:\scripts\ScriptHelpExample.ps1</a:t>
            </a:r>
          </a:p>
          <a:p>
            <a:r>
              <a:rPr lang="en-AU" sz="1600" dirty="0" smtClean="0">
                <a:solidFill>
                  <a:srgbClr val="F5F5F5"/>
                </a:solidFill>
                <a:latin typeface="Lucida Console" panose="020B0609040504020204" pitchFamily="49" charset="0"/>
              </a:rPr>
              <a:t>   </a:t>
            </a:r>
            <a:endParaRPr lang="en-AU" sz="1600" dirty="0">
              <a:solidFill>
                <a:srgbClr val="F5F5F5"/>
              </a:solidFill>
              <a:latin typeface="Lucida Console" panose="020B0609040504020204" pitchFamily="49" charset="0"/>
            </a:endParaRPr>
          </a:p>
          <a:p>
            <a:r>
              <a:rPr lang="en-AU" sz="1600" dirty="0">
                <a:solidFill>
                  <a:srgbClr val="F5F5F5"/>
                </a:solidFill>
                <a:latin typeface="Lucida Console" panose="020B0609040504020204" pitchFamily="49" charset="0"/>
              </a:rPr>
              <a:t>SYNOPSIS</a:t>
            </a:r>
          </a:p>
          <a:p>
            <a:r>
              <a:rPr lang="en-AU" sz="1600" dirty="0">
                <a:solidFill>
                  <a:srgbClr val="F5F5F5"/>
                </a:solidFill>
                <a:latin typeface="Lucida Console" panose="020B0609040504020204" pitchFamily="49" charset="0"/>
              </a:rPr>
              <a:t>    Script returns the most recent system event log entries.</a:t>
            </a:r>
          </a:p>
          <a:p>
            <a:r>
              <a:rPr lang="en-AU" sz="1600" dirty="0">
                <a:solidFill>
                  <a:srgbClr val="F5F5F5"/>
                </a:solidFill>
                <a:latin typeface="Lucida Console" panose="020B0609040504020204" pitchFamily="49" charset="0"/>
              </a:rPr>
              <a:t>    </a:t>
            </a:r>
          </a:p>
          <a:p>
            <a:r>
              <a:rPr lang="en-AU" sz="1600" dirty="0">
                <a:solidFill>
                  <a:srgbClr val="F5F5F5"/>
                </a:solidFill>
                <a:latin typeface="Lucida Console" panose="020B0609040504020204" pitchFamily="49" charset="0"/>
              </a:rPr>
              <a:t>SYNTAX</a:t>
            </a:r>
          </a:p>
          <a:p>
            <a:r>
              <a:rPr lang="en-AU" sz="1600" dirty="0">
                <a:solidFill>
                  <a:srgbClr val="F5F5F5"/>
                </a:solidFill>
                <a:latin typeface="Lucida Console" panose="020B0609040504020204" pitchFamily="49" charset="0"/>
              </a:rPr>
              <a:t>    C:\scripts\ScriptHelpExample.ps1 </a:t>
            </a:r>
            <a:r>
              <a:rPr lang="en-AU" sz="1600" dirty="0" smtClean="0">
                <a:solidFill>
                  <a:srgbClr val="F5F5F5"/>
                </a:solidFill>
                <a:latin typeface="Lucida Console" panose="020B0609040504020204" pitchFamily="49" charset="0"/>
              </a:rPr>
              <a:t>[[-Log</a:t>
            </a:r>
            <a:r>
              <a:rPr lang="en-AU" sz="1600" dirty="0">
                <a:solidFill>
                  <a:srgbClr val="F5F5F5"/>
                </a:solidFill>
                <a:latin typeface="Lucida Console" panose="020B0609040504020204" pitchFamily="49" charset="0"/>
              </a:rPr>
              <a:t>] &lt;Object&gt;] </a:t>
            </a:r>
            <a:r>
              <a:rPr lang="en-AU" sz="1600" dirty="0" smtClean="0">
                <a:solidFill>
                  <a:srgbClr val="F5F5F5"/>
                </a:solidFill>
                <a:latin typeface="Lucida Console" panose="020B0609040504020204" pitchFamily="49" charset="0"/>
              </a:rPr>
              <a:t>[[-</a:t>
            </a:r>
            <a:r>
              <a:rPr lang="en-AU" sz="1600" dirty="0" err="1" smtClean="0">
                <a:solidFill>
                  <a:srgbClr val="F5F5F5"/>
                </a:solidFill>
                <a:latin typeface="Lucida Console" panose="020B0609040504020204" pitchFamily="49" charset="0"/>
              </a:rPr>
              <a:t>NumberOfEvents</a:t>
            </a:r>
            <a:r>
              <a:rPr lang="en-AU" sz="1600" dirty="0">
                <a:solidFill>
                  <a:srgbClr val="F5F5F5"/>
                </a:solidFill>
                <a:latin typeface="Lucida Console" panose="020B0609040504020204" pitchFamily="49" charset="0"/>
              </a:rPr>
              <a:t>] </a:t>
            </a:r>
            <a:r>
              <a:rPr lang="en-AU" sz="1600" dirty="0" smtClean="0">
                <a:solidFill>
                  <a:srgbClr val="F5F5F5"/>
                </a:solidFill>
                <a:latin typeface="Lucida Console" panose="020B0609040504020204" pitchFamily="49" charset="0"/>
              </a:rPr>
              <a:t>&lt;</a:t>
            </a:r>
            <a:r>
              <a:rPr lang="en-AU" sz="1600" dirty="0">
                <a:solidFill>
                  <a:srgbClr val="F5F5F5"/>
                </a:solidFill>
                <a:latin typeface="Lucida Console" panose="020B0609040504020204" pitchFamily="49" charset="0"/>
              </a:rPr>
              <a:t>Object&gt;] [&lt;</a:t>
            </a:r>
            <a:r>
              <a:rPr lang="en-AU" sz="1600" dirty="0" err="1">
                <a:solidFill>
                  <a:srgbClr val="F5F5F5"/>
                </a:solidFill>
                <a:latin typeface="Lucida Console" panose="020B0609040504020204" pitchFamily="49" charset="0"/>
              </a:rPr>
              <a:t>CommonParameters</a:t>
            </a:r>
            <a:r>
              <a:rPr lang="en-AU" sz="1600" dirty="0">
                <a:solidFill>
                  <a:srgbClr val="F5F5F5"/>
                </a:solidFill>
                <a:latin typeface="Lucida Console" panose="020B0609040504020204" pitchFamily="49" charset="0"/>
              </a:rPr>
              <a:t>&gt;]</a:t>
            </a:r>
          </a:p>
          <a:p>
            <a:r>
              <a:rPr lang="en-AU" sz="1600" dirty="0" smtClean="0">
                <a:solidFill>
                  <a:srgbClr val="F5F5F5"/>
                </a:solidFill>
                <a:latin typeface="Lucida Console" panose="020B0609040504020204" pitchFamily="49" charset="0"/>
              </a:rPr>
              <a:t>...</a:t>
            </a:r>
            <a:endParaRPr lang="en-AU" sz="1600" dirty="0">
              <a:solidFill>
                <a:srgbClr val="F5F5F5"/>
              </a:solidFill>
              <a:latin typeface="Lucida Console" panose="020B0609040504020204" pitchFamily="49" charset="0"/>
            </a:endParaRPr>
          </a:p>
        </p:txBody>
      </p:sp>
      <p:pic>
        <p:nvPicPr>
          <p:cNvPr id="6" name="Picture 5"/>
          <p:cNvPicPr>
            <a:picLocks noChangeAspect="1"/>
          </p:cNvPicPr>
          <p:nvPr/>
        </p:nvPicPr>
        <p:blipFill rotWithShape="1">
          <a:blip r:embed="rId3"/>
          <a:srcRect l="4644" t="11507" b="7068"/>
          <a:stretch/>
        </p:blipFill>
        <p:spPr>
          <a:xfrm>
            <a:off x="1852259" y="742949"/>
            <a:ext cx="6375435" cy="2505076"/>
          </a:xfrm>
          <a:prstGeom prst="rect">
            <a:avLst/>
          </a:prstGeom>
        </p:spPr>
      </p:pic>
    </p:spTree>
    <p:extLst>
      <p:ext uri="{BB962C8B-B14F-4D97-AF65-F5344CB8AC3E}">
        <p14:creationId xmlns:p14="http://schemas.microsoft.com/office/powerpoint/2010/main" val="22817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6: Help System</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242</a:t>
            </a:fld>
            <a:endParaRPr lang="en-US"/>
          </a:p>
        </p:txBody>
      </p:sp>
    </p:spTree>
    <p:extLst>
      <p:ext uri="{BB962C8B-B14F-4D97-AF65-F5344CB8AC3E}">
        <p14:creationId xmlns:p14="http://schemas.microsoft.com/office/powerpoint/2010/main" val="393752485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243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89650007"/>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032073751"/>
                    </a:ext>
                  </a:extLst>
                </a:gridCol>
                <a:gridCol w="4650105">
                  <a:extLst>
                    <a:ext uri="{9D8B030D-6E8A-4147-A177-3AD203B41FA5}">
                      <a16:colId xmlns:a16="http://schemas.microsoft.com/office/drawing/2014/main" val="3229222755"/>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46535423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61149296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93153875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129592242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46426893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428277764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629402318"/>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2930814803"/>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72635176"/>
                  </a:ext>
                </a:extLst>
              </a:tr>
            </a:tbl>
          </a:graphicData>
        </a:graphic>
      </p:graphicFrame>
      <p:sp>
        <p:nvSpPr>
          <p:cNvPr id="3" name="Right Arrow 2"/>
          <p:cNvSpPr/>
          <p:nvPr/>
        </p:nvSpPr>
        <p:spPr>
          <a:xfrm>
            <a:off x="1160443" y="4130657"/>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53985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7: Object Models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244</a:t>
            </a:fld>
            <a:endParaRPr lang="en-US"/>
          </a:p>
        </p:txBody>
      </p:sp>
    </p:spTree>
    <p:extLst>
      <p:ext uri="{BB962C8B-B14F-4D97-AF65-F5344CB8AC3E}">
        <p14:creationId xmlns:p14="http://schemas.microsoft.com/office/powerpoint/2010/main" val="178349023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7: Object Models</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245</a:t>
            </a:fld>
            <a:endParaRPr lang="en-US"/>
          </a:p>
        </p:txBody>
      </p:sp>
      <p:sp>
        <p:nvSpPr>
          <p:cNvPr id="3" name="Content Placeholder 2"/>
          <p:cNvSpPr>
            <a:spLocks noGrp="1"/>
          </p:cNvSpPr>
          <p:nvPr>
            <p:ph sz="quarter" idx="13"/>
          </p:nvPr>
        </p:nvSpPr>
        <p:spPr>
          <a:xfrm>
            <a:off x="406400" y="1489848"/>
            <a:ext cx="11176000" cy="3917727"/>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Objects in PowerShell</a:t>
            </a:r>
            <a:endParaRPr lang="en-AU"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rPr>
              <a:t>What </a:t>
            </a:r>
            <a:r>
              <a:rPr lang="en-AU" sz="2400" dirty="0">
                <a:solidFill>
                  <a:schemeClr val="bg1"/>
                </a:solidFill>
              </a:rPr>
              <a:t>is an </a:t>
            </a:r>
            <a:r>
              <a:rPr lang="en-AU" sz="2400" dirty="0" smtClean="0">
                <a:solidFill>
                  <a:schemeClr val="bg1"/>
                </a:solidFill>
              </a:rPr>
              <a:t>object?</a:t>
            </a:r>
          </a:p>
          <a:p>
            <a:pPr marL="644400" lvl="1" indent="-285750" rtl="0" fontAlgn="base">
              <a:buFont typeface="Arial" panose="020B0604020202020204" pitchFamily="34" charset="0"/>
              <a:buChar char="•"/>
            </a:pPr>
            <a:r>
              <a:rPr lang="en-AU" sz="2400" dirty="0" smtClean="0">
                <a:solidFill>
                  <a:schemeClr val="bg1"/>
                </a:solidFill>
              </a:rPr>
              <a:t>Identify </a:t>
            </a:r>
            <a:r>
              <a:rPr lang="en-AU" sz="2400" dirty="0">
                <a:solidFill>
                  <a:schemeClr val="bg1"/>
                </a:solidFill>
              </a:rPr>
              <a:t>PROPERTIES and METHODS for an object</a:t>
            </a:r>
          </a:p>
          <a:p>
            <a:pPr marL="644400" lvl="1" indent="-285750" rtl="0" fontAlgn="base">
              <a:buFont typeface="Arial" panose="020B0604020202020204" pitchFamily="34" charset="0"/>
              <a:buChar char="•"/>
            </a:pPr>
            <a:r>
              <a:rPr lang="en-AU" sz="2400" dirty="0" smtClean="0">
                <a:solidFill>
                  <a:schemeClr val="bg1"/>
                </a:solidFill>
              </a:rPr>
              <a:t>Identify the TYPE of an object</a:t>
            </a:r>
          </a:p>
          <a:p>
            <a:pPr rtl="0" fontAlgn="base"/>
            <a:endParaRPr lang="en-AU" dirty="0" smtClean="0">
              <a:solidFill>
                <a:schemeClr val="bg1"/>
              </a:solidFill>
            </a:endParaRPr>
          </a:p>
          <a:p>
            <a:pPr rtl="0" fontAlgn="base"/>
            <a:endParaRPr lang="en-AU" dirty="0" smtClean="0">
              <a:solidFill>
                <a:schemeClr val="bg1"/>
              </a:solidFill>
            </a:endParaRPr>
          </a:p>
          <a:p>
            <a:pPr rtl="0" fontAlgn="base"/>
            <a:endParaRPr lang="en-AU" dirty="0"/>
          </a:p>
          <a:p>
            <a:pPr rtl="0" fontAlgn="base"/>
            <a:endParaRPr lang="en-AU" dirty="0" smtClean="0">
              <a:solidFill>
                <a:schemeClr val="bg1"/>
              </a:solidFill>
            </a:endParaRPr>
          </a:p>
          <a:p>
            <a:pPr rtl="0" fontAlgn="base"/>
            <a:r>
              <a:rPr lang="en-AU" dirty="0" smtClean="0">
                <a:solidFill>
                  <a:schemeClr val="bg1"/>
                </a:solidFill>
              </a:rPr>
              <a:t>Section 2: Object Models</a:t>
            </a:r>
          </a:p>
          <a:p>
            <a:pPr marL="644400" lvl="1" indent="-285750" rtl="0" fontAlgn="base">
              <a:spcBef>
                <a:spcPts val="300"/>
              </a:spcBef>
              <a:buFont typeface="Arial" panose="020B0604020202020204" pitchFamily="34" charset="0"/>
              <a:buChar char="•"/>
            </a:pPr>
            <a:r>
              <a:rPr lang="en-AU" sz="2400" dirty="0" smtClean="0">
                <a:solidFill>
                  <a:schemeClr val="bg1"/>
                </a:solidFill>
              </a:rPr>
              <a:t>Where do TYPES come from?</a:t>
            </a:r>
          </a:p>
          <a:p>
            <a:pPr marL="644400" lvl="1" indent="-285750" rtl="0" fontAlgn="base">
              <a:spcBef>
                <a:spcPts val="300"/>
              </a:spcBef>
              <a:buFont typeface="Arial" panose="020B0604020202020204" pitchFamily="34" charset="0"/>
              <a:buChar char="•"/>
            </a:pPr>
            <a:r>
              <a:rPr lang="en-AU" sz="2400" dirty="0" smtClean="0">
                <a:solidFill>
                  <a:schemeClr val="bg1"/>
                </a:solidFill>
              </a:rPr>
              <a:t>ISE IntelliSense and Member Completion</a:t>
            </a:r>
            <a:endParaRPr lang="en-AU" sz="2400" dirty="0">
              <a:solidFill>
                <a:schemeClr val="bg1"/>
              </a:solidFill>
            </a:endParaRPr>
          </a:p>
          <a:p>
            <a:pPr marL="644400" lvl="1" indent="-285750" rtl="0" fontAlgn="base">
              <a:spcBef>
                <a:spcPts val="300"/>
              </a:spcBef>
              <a:buFont typeface="Arial" panose="020B0604020202020204" pitchFamily="34" charset="0"/>
              <a:buChar char="•"/>
            </a:pPr>
            <a:endParaRPr lang="en-AU" sz="2400" dirty="0">
              <a:solidFill>
                <a:schemeClr val="bg1"/>
              </a:solidFill>
            </a:endParaRPr>
          </a:p>
          <a:p>
            <a:endParaRPr lang="en-AU" dirty="0"/>
          </a:p>
        </p:txBody>
      </p:sp>
    </p:spTree>
    <p:extLst>
      <p:ext uri="{BB962C8B-B14F-4D97-AF65-F5344CB8AC3E}">
        <p14:creationId xmlns:p14="http://schemas.microsoft.com/office/powerpoint/2010/main" val="209605776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7: Object Models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Objects in PowerShell</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1: What is an object?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246</a:t>
            </a:fld>
            <a:endParaRPr lang="en-US"/>
          </a:p>
        </p:txBody>
      </p:sp>
    </p:spTree>
    <p:extLst>
      <p:ext uri="{BB962C8B-B14F-4D97-AF65-F5344CB8AC3E}">
        <p14:creationId xmlns:p14="http://schemas.microsoft.com/office/powerpoint/2010/main" val="124939965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What is an Object?</a:t>
            </a:r>
            <a:endParaRPr lang="en-AU" dirty="0"/>
          </a:p>
        </p:txBody>
      </p:sp>
      <p:sp>
        <p:nvSpPr>
          <p:cNvPr id="8" name="Content Placeholder 7"/>
          <p:cNvSpPr>
            <a:spLocks noGrp="1"/>
          </p:cNvSpPr>
          <p:nvPr>
            <p:ph sz="quarter" idx="13"/>
          </p:nvPr>
        </p:nvSpPr>
        <p:spPr/>
        <p:txBody>
          <a:bodyPr>
            <a:normAutofit/>
          </a:bodyPr>
          <a:lstStyle/>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r>
              <a:rPr lang="en-US" sz="3200" dirty="0" smtClean="0"/>
              <a:t>Structured Data</a:t>
            </a:r>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r>
              <a:rPr lang="en-US" sz="3200" dirty="0" smtClean="0"/>
              <a:t>Combines similar information and capabilities into one entity</a:t>
            </a:r>
          </a:p>
          <a:p>
            <a:pPr marL="342900" indent="-342900">
              <a:buFont typeface="Arial" panose="020B0604020202020204" pitchFamily="34" charset="0"/>
              <a:buChar char="•"/>
            </a:pPr>
            <a:endParaRPr lang="en-US" sz="3200" dirty="0" smtClean="0"/>
          </a:p>
          <a:p>
            <a:pPr marL="342900" indent="-342900">
              <a:buFont typeface="Arial" panose="020B0604020202020204" pitchFamily="34" charset="0"/>
              <a:buChar char="•"/>
            </a:pPr>
            <a:r>
              <a:rPr lang="en-US" sz="3200" dirty="0" smtClean="0"/>
              <a:t>A collection of </a:t>
            </a:r>
            <a:r>
              <a:rPr lang="en-US" sz="3200" b="1" i="1" dirty="0" smtClean="0"/>
              <a:t>parts</a:t>
            </a:r>
            <a:r>
              <a:rPr lang="en-US" sz="3200" dirty="0" smtClean="0"/>
              <a:t> and </a:t>
            </a:r>
            <a:r>
              <a:rPr lang="en-US" sz="3200" b="1" i="1" dirty="0" smtClean="0"/>
              <a:t>how to use</a:t>
            </a:r>
            <a:r>
              <a:rPr lang="en-US" sz="3200" i="1" dirty="0" smtClean="0"/>
              <a:t> </a:t>
            </a:r>
            <a:r>
              <a:rPr lang="en-US" sz="3200" dirty="0" smtClean="0"/>
              <a:t>them</a:t>
            </a:r>
          </a:p>
          <a:p>
            <a:pPr marL="342900" indent="-342900">
              <a:buFont typeface="Arial" panose="020B0604020202020204" pitchFamily="34" charset="0"/>
              <a:buChar char="•"/>
            </a:pPr>
            <a:endParaRPr lang="en-US" sz="3200"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247</a:t>
            </a:fld>
            <a:endParaRPr lang="en-US" dirty="0"/>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spTree>
    <p:extLst>
      <p:ext uri="{BB962C8B-B14F-4D97-AF65-F5344CB8AC3E}">
        <p14:creationId xmlns:p14="http://schemas.microsoft.com/office/powerpoint/2010/main" val="16965891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18716" cy="2286000"/>
          </a:xfrm>
        </p:spPr>
        <p:txBody>
          <a:bodyPr/>
          <a:lstStyle/>
          <a:p>
            <a:r>
              <a:rPr lang="en-AU" dirty="0" smtClean="0"/>
              <a:t>The Bike Object</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248</a:t>
            </a:fld>
            <a:endParaRPr lang="en-US" dirty="0">
              <a:solidFill>
                <a:prstClr val="white"/>
              </a:solidFill>
            </a:endParaRP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sp>
        <p:nvSpPr>
          <p:cNvPr id="22" name="Rectangle 21"/>
          <p:cNvSpPr/>
          <p:nvPr/>
        </p:nvSpPr>
        <p:spPr bwMode="auto">
          <a:xfrm>
            <a:off x="9048466" y="1263009"/>
            <a:ext cx="2407118" cy="842495"/>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sz="2800" strike="sngStrike" kern="0" dirty="0">
                <a:solidFill>
                  <a:srgbClr val="FFFFFF"/>
                </a:solidFill>
                <a:latin typeface="Arial"/>
              </a:rPr>
              <a:t>How to use</a:t>
            </a:r>
          </a:p>
          <a:p>
            <a:pPr algn="ctr" defTabSz="914400" eaLnBrk="0" fontAlgn="base" hangingPunct="0">
              <a:spcBef>
                <a:spcPct val="0"/>
              </a:spcBef>
              <a:spcAft>
                <a:spcPct val="0"/>
              </a:spcAft>
              <a:defRPr/>
            </a:pPr>
            <a:r>
              <a:rPr lang="en-GB" sz="2800" kern="0" dirty="0">
                <a:solidFill>
                  <a:srgbClr val="FFFFFF"/>
                </a:solidFill>
                <a:latin typeface="Arial"/>
              </a:rPr>
              <a:t>Methods</a:t>
            </a:r>
            <a:endParaRPr lang="en-GB" sz="3600" kern="0" dirty="0">
              <a:solidFill>
                <a:srgbClr val="FFFFFF"/>
              </a:solidFill>
              <a:latin typeface="Arial"/>
            </a:endParaRPr>
          </a:p>
        </p:txBody>
      </p:sp>
      <p:sp>
        <p:nvSpPr>
          <p:cNvPr id="23" name="Rectangle 22"/>
          <p:cNvSpPr/>
          <p:nvPr/>
        </p:nvSpPr>
        <p:spPr bwMode="auto">
          <a:xfrm>
            <a:off x="5507411" y="1263009"/>
            <a:ext cx="2462550" cy="842495"/>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sz="2800" strike="sngStrike" kern="0" dirty="0">
                <a:solidFill>
                  <a:srgbClr val="FFFFFF"/>
                </a:solidFill>
                <a:latin typeface="Arial"/>
              </a:rPr>
              <a:t>Parts</a:t>
            </a:r>
          </a:p>
          <a:p>
            <a:pPr algn="ctr" defTabSz="914400" eaLnBrk="0" fontAlgn="base" hangingPunct="0">
              <a:spcBef>
                <a:spcPct val="0"/>
              </a:spcBef>
              <a:spcAft>
                <a:spcPct val="0"/>
              </a:spcAft>
              <a:defRPr/>
            </a:pPr>
            <a:r>
              <a:rPr lang="en-GB" sz="2800" kern="0" dirty="0">
                <a:solidFill>
                  <a:srgbClr val="FFFFFF"/>
                </a:solidFill>
                <a:latin typeface="Arial"/>
              </a:rPr>
              <a:t>Properties</a:t>
            </a:r>
            <a:endParaRPr lang="en-GB" sz="3600" kern="0" dirty="0">
              <a:solidFill>
                <a:srgbClr val="FFFFFF"/>
              </a:solidFill>
              <a:latin typeface="Arial"/>
            </a:endParaRPr>
          </a:p>
        </p:txBody>
      </p:sp>
      <p:sp>
        <p:nvSpPr>
          <p:cNvPr id="24" name="Rectangle 23"/>
          <p:cNvSpPr/>
          <p:nvPr/>
        </p:nvSpPr>
        <p:spPr bwMode="auto">
          <a:xfrm>
            <a:off x="5794973" y="2311440"/>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Front Wheel</a:t>
            </a:r>
          </a:p>
        </p:txBody>
      </p:sp>
      <p:sp>
        <p:nvSpPr>
          <p:cNvPr id="25" name="Rectangle 24"/>
          <p:cNvSpPr/>
          <p:nvPr/>
        </p:nvSpPr>
        <p:spPr bwMode="auto">
          <a:xfrm>
            <a:off x="5796648" y="2855726"/>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Back Wheel</a:t>
            </a:r>
          </a:p>
        </p:txBody>
      </p:sp>
      <p:sp>
        <p:nvSpPr>
          <p:cNvPr id="26" name="Rectangle 25"/>
          <p:cNvSpPr/>
          <p:nvPr/>
        </p:nvSpPr>
        <p:spPr bwMode="auto">
          <a:xfrm>
            <a:off x="5796647" y="3368191"/>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Pedals</a:t>
            </a:r>
          </a:p>
        </p:txBody>
      </p:sp>
      <p:sp>
        <p:nvSpPr>
          <p:cNvPr id="27" name="Rectangle 26"/>
          <p:cNvSpPr/>
          <p:nvPr/>
        </p:nvSpPr>
        <p:spPr bwMode="auto">
          <a:xfrm>
            <a:off x="5798322" y="3902429"/>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smtClean="0">
                <a:solidFill>
                  <a:srgbClr val="FFFFFF"/>
                </a:solidFill>
                <a:latin typeface="Arial"/>
              </a:rPr>
              <a:t>Colour</a:t>
            </a:r>
            <a:endParaRPr lang="en-GB" kern="0" dirty="0">
              <a:solidFill>
                <a:srgbClr val="FFFFFF"/>
              </a:solidFill>
              <a:latin typeface="Arial"/>
            </a:endParaRPr>
          </a:p>
        </p:txBody>
      </p:sp>
      <p:sp>
        <p:nvSpPr>
          <p:cNvPr id="28" name="Rectangle 27"/>
          <p:cNvSpPr/>
          <p:nvPr/>
        </p:nvSpPr>
        <p:spPr bwMode="auto">
          <a:xfrm>
            <a:off x="5794974" y="4446715"/>
            <a:ext cx="1833340" cy="36168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smtClean="0">
                <a:solidFill>
                  <a:srgbClr val="FFFFFF"/>
                </a:solidFill>
                <a:latin typeface="Arial"/>
              </a:rPr>
              <a:t>Size</a:t>
            </a:r>
            <a:endParaRPr lang="en-GB" kern="0" dirty="0">
              <a:solidFill>
                <a:srgbClr val="FFFFFF"/>
              </a:solidFill>
              <a:latin typeface="Arial"/>
            </a:endParaRPr>
          </a:p>
        </p:txBody>
      </p:sp>
      <p:sp>
        <p:nvSpPr>
          <p:cNvPr id="29" name="Rectangle 28"/>
          <p:cNvSpPr/>
          <p:nvPr/>
        </p:nvSpPr>
        <p:spPr bwMode="auto">
          <a:xfrm>
            <a:off x="9334112" y="2311440"/>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Pedal</a:t>
            </a:r>
          </a:p>
        </p:txBody>
      </p:sp>
      <p:sp>
        <p:nvSpPr>
          <p:cNvPr id="30" name="Rectangle 29"/>
          <p:cNvSpPr/>
          <p:nvPr/>
        </p:nvSpPr>
        <p:spPr bwMode="auto">
          <a:xfrm>
            <a:off x="9335787" y="2825581"/>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Brake</a:t>
            </a:r>
          </a:p>
        </p:txBody>
      </p:sp>
      <p:sp>
        <p:nvSpPr>
          <p:cNvPr id="31" name="Rectangle 30"/>
          <p:cNvSpPr/>
          <p:nvPr/>
        </p:nvSpPr>
        <p:spPr bwMode="auto">
          <a:xfrm>
            <a:off x="9327414" y="3299528"/>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Steer Left</a:t>
            </a:r>
          </a:p>
        </p:txBody>
      </p:sp>
      <p:sp>
        <p:nvSpPr>
          <p:cNvPr id="32" name="Rectangle 31"/>
          <p:cNvSpPr/>
          <p:nvPr/>
        </p:nvSpPr>
        <p:spPr bwMode="auto">
          <a:xfrm>
            <a:off x="9329094" y="3783512"/>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Steer Right</a:t>
            </a:r>
          </a:p>
        </p:txBody>
      </p:sp>
      <p:sp>
        <p:nvSpPr>
          <p:cNvPr id="33" name="Rectangle 32"/>
          <p:cNvSpPr/>
          <p:nvPr/>
        </p:nvSpPr>
        <p:spPr bwMode="auto">
          <a:xfrm>
            <a:off x="9350870" y="4267496"/>
            <a:ext cx="1833340" cy="383459"/>
          </a:xfrm>
          <a:prstGeom prst="rect">
            <a:avLst/>
          </a:prstGeom>
          <a:solidFill>
            <a:srgbClr val="8DACD0">
              <a:lumMod val="75000"/>
            </a:srgbClr>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eaLnBrk="0" fontAlgn="base" hangingPunct="0">
              <a:spcBef>
                <a:spcPct val="0"/>
              </a:spcBef>
              <a:spcAft>
                <a:spcPct val="0"/>
              </a:spcAft>
              <a:defRPr/>
            </a:pPr>
            <a:r>
              <a:rPr lang="en-GB" kern="0" dirty="0">
                <a:solidFill>
                  <a:srgbClr val="FFFFFF"/>
                </a:solidFill>
                <a:latin typeface="Arial"/>
              </a:rPr>
              <a:t>Wheelie</a:t>
            </a:r>
          </a:p>
        </p:txBody>
      </p:sp>
      <p:grpSp>
        <p:nvGrpSpPr>
          <p:cNvPr id="18" name="Group 4"/>
          <p:cNvGrpSpPr>
            <a:grpSpLocks noChangeAspect="1"/>
          </p:cNvGrpSpPr>
          <p:nvPr/>
        </p:nvGrpSpPr>
        <p:grpSpPr bwMode="auto">
          <a:xfrm>
            <a:off x="1643823" y="4172665"/>
            <a:ext cx="2884056" cy="1751700"/>
            <a:chOff x="2852" y="1654"/>
            <a:chExt cx="1085" cy="659"/>
          </a:xfrm>
        </p:grpSpPr>
        <p:sp>
          <p:nvSpPr>
            <p:cNvPr id="19" name="Freeform 10"/>
            <p:cNvSpPr>
              <a:spLocks/>
            </p:cNvSpPr>
            <p:nvPr/>
          </p:nvSpPr>
          <p:spPr bwMode="auto">
            <a:xfrm>
              <a:off x="3570" y="1905"/>
              <a:ext cx="185" cy="194"/>
            </a:xfrm>
            <a:custGeom>
              <a:avLst/>
              <a:gdLst>
                <a:gd name="T0" fmla="*/ 43 w 369"/>
                <a:gd name="T1" fmla="*/ 387 h 387"/>
                <a:gd name="T2" fmla="*/ 42 w 369"/>
                <a:gd name="T3" fmla="*/ 386 h 387"/>
                <a:gd name="T4" fmla="*/ 26 w 369"/>
                <a:gd name="T5" fmla="*/ 357 h 387"/>
                <a:gd name="T6" fmla="*/ 6 w 369"/>
                <a:gd name="T7" fmla="*/ 325 h 387"/>
                <a:gd name="T8" fmla="*/ 0 w 369"/>
                <a:gd name="T9" fmla="*/ 300 h 387"/>
                <a:gd name="T10" fmla="*/ 3 w 369"/>
                <a:gd name="T11" fmla="*/ 284 h 387"/>
                <a:gd name="T12" fmla="*/ 12 w 369"/>
                <a:gd name="T13" fmla="*/ 267 h 387"/>
                <a:gd name="T14" fmla="*/ 30 w 369"/>
                <a:gd name="T15" fmla="*/ 247 h 387"/>
                <a:gd name="T16" fmla="*/ 55 w 369"/>
                <a:gd name="T17" fmla="*/ 222 h 387"/>
                <a:gd name="T18" fmla="*/ 58 w 369"/>
                <a:gd name="T19" fmla="*/ 218 h 387"/>
                <a:gd name="T20" fmla="*/ 59 w 369"/>
                <a:gd name="T21" fmla="*/ 212 h 387"/>
                <a:gd name="T22" fmla="*/ 59 w 369"/>
                <a:gd name="T23" fmla="*/ 209 h 387"/>
                <a:gd name="T24" fmla="*/ 58 w 369"/>
                <a:gd name="T25" fmla="*/ 205 h 387"/>
                <a:gd name="T26" fmla="*/ 51 w 369"/>
                <a:gd name="T27" fmla="*/ 192 h 387"/>
                <a:gd name="T28" fmla="*/ 34 w 369"/>
                <a:gd name="T29" fmla="*/ 164 h 387"/>
                <a:gd name="T30" fmla="*/ 17 w 369"/>
                <a:gd name="T31" fmla="*/ 134 h 387"/>
                <a:gd name="T32" fmla="*/ 6 w 369"/>
                <a:gd name="T33" fmla="*/ 118 h 387"/>
                <a:gd name="T34" fmla="*/ 10 w 369"/>
                <a:gd name="T35" fmla="*/ 110 h 387"/>
                <a:gd name="T36" fmla="*/ 17 w 369"/>
                <a:gd name="T37" fmla="*/ 106 h 387"/>
                <a:gd name="T38" fmla="*/ 35 w 369"/>
                <a:gd name="T39" fmla="*/ 105 h 387"/>
                <a:gd name="T40" fmla="*/ 48 w 369"/>
                <a:gd name="T41" fmla="*/ 103 h 387"/>
                <a:gd name="T42" fmla="*/ 55 w 369"/>
                <a:gd name="T43" fmla="*/ 101 h 387"/>
                <a:gd name="T44" fmla="*/ 58 w 369"/>
                <a:gd name="T45" fmla="*/ 101 h 387"/>
                <a:gd name="T46" fmla="*/ 62 w 369"/>
                <a:gd name="T47" fmla="*/ 99 h 387"/>
                <a:gd name="T48" fmla="*/ 65 w 369"/>
                <a:gd name="T49" fmla="*/ 97 h 387"/>
                <a:gd name="T50" fmla="*/ 91 w 369"/>
                <a:gd name="T51" fmla="*/ 73 h 387"/>
                <a:gd name="T52" fmla="*/ 125 w 369"/>
                <a:gd name="T53" fmla="*/ 42 h 387"/>
                <a:gd name="T54" fmla="*/ 164 w 369"/>
                <a:gd name="T55" fmla="*/ 15 h 387"/>
                <a:gd name="T56" fmla="*/ 199 w 369"/>
                <a:gd name="T57" fmla="*/ 0 h 387"/>
                <a:gd name="T58" fmla="*/ 239 w 369"/>
                <a:gd name="T59" fmla="*/ 17 h 387"/>
                <a:gd name="T60" fmla="*/ 291 w 369"/>
                <a:gd name="T61" fmla="*/ 68 h 387"/>
                <a:gd name="T62" fmla="*/ 340 w 369"/>
                <a:gd name="T63" fmla="*/ 130 h 387"/>
                <a:gd name="T64" fmla="*/ 369 w 369"/>
                <a:gd name="T65" fmla="*/ 188 h 387"/>
                <a:gd name="T66" fmla="*/ 351 w 369"/>
                <a:gd name="T67" fmla="*/ 199 h 387"/>
                <a:gd name="T68" fmla="*/ 314 w 369"/>
                <a:gd name="T69" fmla="*/ 221 h 387"/>
                <a:gd name="T70" fmla="*/ 265 w 369"/>
                <a:gd name="T71" fmla="*/ 252 h 387"/>
                <a:gd name="T72" fmla="*/ 208 w 369"/>
                <a:gd name="T73" fmla="*/ 287 h 387"/>
                <a:gd name="T74" fmla="*/ 151 w 369"/>
                <a:gd name="T75" fmla="*/ 322 h 387"/>
                <a:gd name="T76" fmla="*/ 101 w 369"/>
                <a:gd name="T77" fmla="*/ 353 h 387"/>
                <a:gd name="T78" fmla="*/ 63 w 369"/>
                <a:gd name="T79" fmla="*/ 376 h 387"/>
                <a:gd name="T80" fmla="*/ 43 w 369"/>
                <a:gd name="T8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 h="387">
                  <a:moveTo>
                    <a:pt x="43" y="387"/>
                  </a:moveTo>
                  <a:lnTo>
                    <a:pt x="43" y="387"/>
                  </a:lnTo>
                  <a:lnTo>
                    <a:pt x="43" y="386"/>
                  </a:lnTo>
                  <a:lnTo>
                    <a:pt x="42" y="386"/>
                  </a:lnTo>
                  <a:lnTo>
                    <a:pt x="42" y="386"/>
                  </a:lnTo>
                  <a:lnTo>
                    <a:pt x="26" y="357"/>
                  </a:lnTo>
                  <a:lnTo>
                    <a:pt x="16" y="340"/>
                  </a:lnTo>
                  <a:lnTo>
                    <a:pt x="6" y="325"/>
                  </a:lnTo>
                  <a:lnTo>
                    <a:pt x="2" y="312"/>
                  </a:lnTo>
                  <a:lnTo>
                    <a:pt x="0" y="300"/>
                  </a:lnTo>
                  <a:lnTo>
                    <a:pt x="1" y="292"/>
                  </a:lnTo>
                  <a:lnTo>
                    <a:pt x="3" y="284"/>
                  </a:lnTo>
                  <a:lnTo>
                    <a:pt x="6" y="275"/>
                  </a:lnTo>
                  <a:lnTo>
                    <a:pt x="12" y="267"/>
                  </a:lnTo>
                  <a:lnTo>
                    <a:pt x="20" y="258"/>
                  </a:lnTo>
                  <a:lnTo>
                    <a:pt x="30" y="247"/>
                  </a:lnTo>
                  <a:lnTo>
                    <a:pt x="41" y="235"/>
                  </a:lnTo>
                  <a:lnTo>
                    <a:pt x="55" y="222"/>
                  </a:lnTo>
                  <a:lnTo>
                    <a:pt x="57" y="220"/>
                  </a:lnTo>
                  <a:lnTo>
                    <a:pt x="58" y="218"/>
                  </a:lnTo>
                  <a:lnTo>
                    <a:pt x="59" y="214"/>
                  </a:lnTo>
                  <a:lnTo>
                    <a:pt x="59" y="212"/>
                  </a:lnTo>
                  <a:lnTo>
                    <a:pt x="59" y="210"/>
                  </a:lnTo>
                  <a:lnTo>
                    <a:pt x="59" y="209"/>
                  </a:lnTo>
                  <a:lnTo>
                    <a:pt x="59" y="206"/>
                  </a:lnTo>
                  <a:lnTo>
                    <a:pt x="58" y="205"/>
                  </a:lnTo>
                  <a:lnTo>
                    <a:pt x="56" y="202"/>
                  </a:lnTo>
                  <a:lnTo>
                    <a:pt x="51" y="192"/>
                  </a:lnTo>
                  <a:lnTo>
                    <a:pt x="43" y="180"/>
                  </a:lnTo>
                  <a:lnTo>
                    <a:pt x="34" y="164"/>
                  </a:lnTo>
                  <a:lnTo>
                    <a:pt x="25" y="149"/>
                  </a:lnTo>
                  <a:lnTo>
                    <a:pt x="17" y="134"/>
                  </a:lnTo>
                  <a:lnTo>
                    <a:pt x="10" y="123"/>
                  </a:lnTo>
                  <a:lnTo>
                    <a:pt x="6" y="118"/>
                  </a:lnTo>
                  <a:lnTo>
                    <a:pt x="8" y="113"/>
                  </a:lnTo>
                  <a:lnTo>
                    <a:pt x="10" y="110"/>
                  </a:lnTo>
                  <a:lnTo>
                    <a:pt x="13" y="107"/>
                  </a:lnTo>
                  <a:lnTo>
                    <a:pt x="17" y="106"/>
                  </a:lnTo>
                  <a:lnTo>
                    <a:pt x="26" y="105"/>
                  </a:lnTo>
                  <a:lnTo>
                    <a:pt x="35" y="105"/>
                  </a:lnTo>
                  <a:lnTo>
                    <a:pt x="42" y="104"/>
                  </a:lnTo>
                  <a:lnTo>
                    <a:pt x="48" y="103"/>
                  </a:lnTo>
                  <a:lnTo>
                    <a:pt x="51" y="103"/>
                  </a:lnTo>
                  <a:lnTo>
                    <a:pt x="55" y="101"/>
                  </a:lnTo>
                  <a:lnTo>
                    <a:pt x="57" y="101"/>
                  </a:lnTo>
                  <a:lnTo>
                    <a:pt x="58" y="101"/>
                  </a:lnTo>
                  <a:lnTo>
                    <a:pt x="61" y="100"/>
                  </a:lnTo>
                  <a:lnTo>
                    <a:pt x="62" y="99"/>
                  </a:lnTo>
                  <a:lnTo>
                    <a:pt x="64" y="98"/>
                  </a:lnTo>
                  <a:lnTo>
                    <a:pt x="65" y="97"/>
                  </a:lnTo>
                  <a:lnTo>
                    <a:pt x="76" y="86"/>
                  </a:lnTo>
                  <a:lnTo>
                    <a:pt x="91" y="73"/>
                  </a:lnTo>
                  <a:lnTo>
                    <a:pt x="107" y="58"/>
                  </a:lnTo>
                  <a:lnTo>
                    <a:pt x="125" y="42"/>
                  </a:lnTo>
                  <a:lnTo>
                    <a:pt x="145" y="28"/>
                  </a:lnTo>
                  <a:lnTo>
                    <a:pt x="164" y="15"/>
                  </a:lnTo>
                  <a:lnTo>
                    <a:pt x="183" y="5"/>
                  </a:lnTo>
                  <a:lnTo>
                    <a:pt x="199" y="0"/>
                  </a:lnTo>
                  <a:lnTo>
                    <a:pt x="216" y="4"/>
                  </a:lnTo>
                  <a:lnTo>
                    <a:pt x="239" y="17"/>
                  </a:lnTo>
                  <a:lnTo>
                    <a:pt x="265" y="39"/>
                  </a:lnTo>
                  <a:lnTo>
                    <a:pt x="291" y="68"/>
                  </a:lnTo>
                  <a:lnTo>
                    <a:pt x="316" y="99"/>
                  </a:lnTo>
                  <a:lnTo>
                    <a:pt x="340" y="130"/>
                  </a:lnTo>
                  <a:lnTo>
                    <a:pt x="358" y="161"/>
                  </a:lnTo>
                  <a:lnTo>
                    <a:pt x="369" y="188"/>
                  </a:lnTo>
                  <a:lnTo>
                    <a:pt x="364" y="191"/>
                  </a:lnTo>
                  <a:lnTo>
                    <a:pt x="351" y="199"/>
                  </a:lnTo>
                  <a:lnTo>
                    <a:pt x="335" y="209"/>
                  </a:lnTo>
                  <a:lnTo>
                    <a:pt x="314" y="221"/>
                  </a:lnTo>
                  <a:lnTo>
                    <a:pt x="290" y="236"/>
                  </a:lnTo>
                  <a:lnTo>
                    <a:pt x="265" y="252"/>
                  </a:lnTo>
                  <a:lnTo>
                    <a:pt x="236" y="270"/>
                  </a:lnTo>
                  <a:lnTo>
                    <a:pt x="208" y="287"/>
                  </a:lnTo>
                  <a:lnTo>
                    <a:pt x="179" y="304"/>
                  </a:lnTo>
                  <a:lnTo>
                    <a:pt x="151" y="322"/>
                  </a:lnTo>
                  <a:lnTo>
                    <a:pt x="125" y="338"/>
                  </a:lnTo>
                  <a:lnTo>
                    <a:pt x="101" y="353"/>
                  </a:lnTo>
                  <a:lnTo>
                    <a:pt x="80" y="365"/>
                  </a:lnTo>
                  <a:lnTo>
                    <a:pt x="63" y="376"/>
                  </a:lnTo>
                  <a:lnTo>
                    <a:pt x="50" y="383"/>
                  </a:lnTo>
                  <a:lnTo>
                    <a:pt x="43"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p:cNvSpPr>
            <p:nvPr/>
          </p:nvSpPr>
          <p:spPr bwMode="auto">
            <a:xfrm>
              <a:off x="3589" y="1991"/>
              <a:ext cx="166" cy="108"/>
            </a:xfrm>
            <a:custGeom>
              <a:avLst/>
              <a:gdLst>
                <a:gd name="T0" fmla="*/ 5 w 331"/>
                <a:gd name="T1" fmla="*/ 214 h 214"/>
                <a:gd name="T2" fmla="*/ 5 w 331"/>
                <a:gd name="T3" fmla="*/ 214 h 214"/>
                <a:gd name="T4" fmla="*/ 5 w 331"/>
                <a:gd name="T5" fmla="*/ 213 h 214"/>
                <a:gd name="T6" fmla="*/ 4 w 331"/>
                <a:gd name="T7" fmla="*/ 213 h 214"/>
                <a:gd name="T8" fmla="*/ 4 w 331"/>
                <a:gd name="T9" fmla="*/ 213 h 214"/>
                <a:gd name="T10" fmla="*/ 3 w 331"/>
                <a:gd name="T11" fmla="*/ 211 h 214"/>
                <a:gd name="T12" fmla="*/ 2 w 331"/>
                <a:gd name="T13" fmla="*/ 207 h 214"/>
                <a:gd name="T14" fmla="*/ 1 w 331"/>
                <a:gd name="T15" fmla="*/ 204 h 214"/>
                <a:gd name="T16" fmla="*/ 0 w 331"/>
                <a:gd name="T17" fmla="*/ 200 h 214"/>
                <a:gd name="T18" fmla="*/ 6 w 331"/>
                <a:gd name="T19" fmla="*/ 197 h 214"/>
                <a:gd name="T20" fmla="*/ 18 w 331"/>
                <a:gd name="T21" fmla="*/ 189 h 214"/>
                <a:gd name="T22" fmla="*/ 34 w 331"/>
                <a:gd name="T23" fmla="*/ 178 h 214"/>
                <a:gd name="T24" fmla="*/ 55 w 331"/>
                <a:gd name="T25" fmla="*/ 166 h 214"/>
                <a:gd name="T26" fmla="*/ 78 w 331"/>
                <a:gd name="T27" fmla="*/ 152 h 214"/>
                <a:gd name="T28" fmla="*/ 104 w 331"/>
                <a:gd name="T29" fmla="*/ 136 h 214"/>
                <a:gd name="T30" fmla="*/ 132 w 331"/>
                <a:gd name="T31" fmla="*/ 119 h 214"/>
                <a:gd name="T32" fmla="*/ 161 w 331"/>
                <a:gd name="T33" fmla="*/ 101 h 214"/>
                <a:gd name="T34" fmla="*/ 189 w 331"/>
                <a:gd name="T35" fmla="*/ 84 h 214"/>
                <a:gd name="T36" fmla="*/ 216 w 331"/>
                <a:gd name="T37" fmla="*/ 67 h 214"/>
                <a:gd name="T38" fmla="*/ 243 w 331"/>
                <a:gd name="T39" fmla="*/ 51 h 214"/>
                <a:gd name="T40" fmla="*/ 267 w 331"/>
                <a:gd name="T41" fmla="*/ 36 h 214"/>
                <a:gd name="T42" fmla="*/ 288 w 331"/>
                <a:gd name="T43" fmla="*/ 23 h 214"/>
                <a:gd name="T44" fmla="*/ 305 w 331"/>
                <a:gd name="T45" fmla="*/ 13 h 214"/>
                <a:gd name="T46" fmla="*/ 319 w 331"/>
                <a:gd name="T47" fmla="*/ 4 h 214"/>
                <a:gd name="T48" fmla="*/ 326 w 331"/>
                <a:gd name="T49" fmla="*/ 0 h 214"/>
                <a:gd name="T50" fmla="*/ 327 w 331"/>
                <a:gd name="T51" fmla="*/ 4 h 214"/>
                <a:gd name="T52" fmla="*/ 329 w 331"/>
                <a:gd name="T53" fmla="*/ 8 h 214"/>
                <a:gd name="T54" fmla="*/ 330 w 331"/>
                <a:gd name="T55" fmla="*/ 11 h 214"/>
                <a:gd name="T56" fmla="*/ 331 w 331"/>
                <a:gd name="T57" fmla="*/ 15 h 214"/>
                <a:gd name="T58" fmla="*/ 326 w 331"/>
                <a:gd name="T59" fmla="*/ 18 h 214"/>
                <a:gd name="T60" fmla="*/ 313 w 331"/>
                <a:gd name="T61" fmla="*/ 26 h 214"/>
                <a:gd name="T62" fmla="*/ 297 w 331"/>
                <a:gd name="T63" fmla="*/ 36 h 214"/>
                <a:gd name="T64" fmla="*/ 276 w 331"/>
                <a:gd name="T65" fmla="*/ 48 h 214"/>
                <a:gd name="T66" fmla="*/ 252 w 331"/>
                <a:gd name="T67" fmla="*/ 63 h 214"/>
                <a:gd name="T68" fmla="*/ 227 w 331"/>
                <a:gd name="T69" fmla="*/ 79 h 214"/>
                <a:gd name="T70" fmla="*/ 198 w 331"/>
                <a:gd name="T71" fmla="*/ 97 h 214"/>
                <a:gd name="T72" fmla="*/ 170 w 331"/>
                <a:gd name="T73" fmla="*/ 114 h 214"/>
                <a:gd name="T74" fmla="*/ 141 w 331"/>
                <a:gd name="T75" fmla="*/ 131 h 214"/>
                <a:gd name="T76" fmla="*/ 113 w 331"/>
                <a:gd name="T77" fmla="*/ 149 h 214"/>
                <a:gd name="T78" fmla="*/ 87 w 331"/>
                <a:gd name="T79" fmla="*/ 165 h 214"/>
                <a:gd name="T80" fmla="*/ 63 w 331"/>
                <a:gd name="T81" fmla="*/ 180 h 214"/>
                <a:gd name="T82" fmla="*/ 42 w 331"/>
                <a:gd name="T83" fmla="*/ 192 h 214"/>
                <a:gd name="T84" fmla="*/ 25 w 331"/>
                <a:gd name="T85" fmla="*/ 203 h 214"/>
                <a:gd name="T86" fmla="*/ 12 w 331"/>
                <a:gd name="T87" fmla="*/ 210 h 214"/>
                <a:gd name="T88" fmla="*/ 5 w 331"/>
                <a:gd name="T8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214">
                  <a:moveTo>
                    <a:pt x="5" y="214"/>
                  </a:moveTo>
                  <a:lnTo>
                    <a:pt x="5" y="214"/>
                  </a:lnTo>
                  <a:lnTo>
                    <a:pt x="5" y="213"/>
                  </a:lnTo>
                  <a:lnTo>
                    <a:pt x="4" y="213"/>
                  </a:lnTo>
                  <a:lnTo>
                    <a:pt x="4" y="213"/>
                  </a:lnTo>
                  <a:lnTo>
                    <a:pt x="3" y="211"/>
                  </a:lnTo>
                  <a:lnTo>
                    <a:pt x="2" y="207"/>
                  </a:lnTo>
                  <a:lnTo>
                    <a:pt x="1" y="204"/>
                  </a:lnTo>
                  <a:lnTo>
                    <a:pt x="0" y="200"/>
                  </a:lnTo>
                  <a:lnTo>
                    <a:pt x="6" y="197"/>
                  </a:lnTo>
                  <a:lnTo>
                    <a:pt x="18" y="189"/>
                  </a:lnTo>
                  <a:lnTo>
                    <a:pt x="34" y="178"/>
                  </a:lnTo>
                  <a:lnTo>
                    <a:pt x="55" y="166"/>
                  </a:lnTo>
                  <a:lnTo>
                    <a:pt x="78" y="152"/>
                  </a:lnTo>
                  <a:lnTo>
                    <a:pt x="104" y="136"/>
                  </a:lnTo>
                  <a:lnTo>
                    <a:pt x="132" y="119"/>
                  </a:lnTo>
                  <a:lnTo>
                    <a:pt x="161" y="101"/>
                  </a:lnTo>
                  <a:lnTo>
                    <a:pt x="189" y="84"/>
                  </a:lnTo>
                  <a:lnTo>
                    <a:pt x="216" y="67"/>
                  </a:lnTo>
                  <a:lnTo>
                    <a:pt x="243" y="51"/>
                  </a:lnTo>
                  <a:lnTo>
                    <a:pt x="267" y="36"/>
                  </a:lnTo>
                  <a:lnTo>
                    <a:pt x="288" y="23"/>
                  </a:lnTo>
                  <a:lnTo>
                    <a:pt x="305" y="13"/>
                  </a:lnTo>
                  <a:lnTo>
                    <a:pt x="319" y="4"/>
                  </a:lnTo>
                  <a:lnTo>
                    <a:pt x="326" y="0"/>
                  </a:lnTo>
                  <a:lnTo>
                    <a:pt x="327" y="4"/>
                  </a:lnTo>
                  <a:lnTo>
                    <a:pt x="329" y="8"/>
                  </a:lnTo>
                  <a:lnTo>
                    <a:pt x="330" y="11"/>
                  </a:lnTo>
                  <a:lnTo>
                    <a:pt x="331" y="15"/>
                  </a:lnTo>
                  <a:lnTo>
                    <a:pt x="326" y="18"/>
                  </a:lnTo>
                  <a:lnTo>
                    <a:pt x="313" y="26"/>
                  </a:lnTo>
                  <a:lnTo>
                    <a:pt x="297" y="36"/>
                  </a:lnTo>
                  <a:lnTo>
                    <a:pt x="276" y="48"/>
                  </a:lnTo>
                  <a:lnTo>
                    <a:pt x="252" y="63"/>
                  </a:lnTo>
                  <a:lnTo>
                    <a:pt x="227" y="79"/>
                  </a:lnTo>
                  <a:lnTo>
                    <a:pt x="198" y="97"/>
                  </a:lnTo>
                  <a:lnTo>
                    <a:pt x="170" y="114"/>
                  </a:lnTo>
                  <a:lnTo>
                    <a:pt x="141" y="131"/>
                  </a:lnTo>
                  <a:lnTo>
                    <a:pt x="113" y="149"/>
                  </a:lnTo>
                  <a:lnTo>
                    <a:pt x="87" y="165"/>
                  </a:lnTo>
                  <a:lnTo>
                    <a:pt x="63" y="180"/>
                  </a:lnTo>
                  <a:lnTo>
                    <a:pt x="42" y="192"/>
                  </a:lnTo>
                  <a:lnTo>
                    <a:pt x="25" y="203"/>
                  </a:lnTo>
                  <a:lnTo>
                    <a:pt x="12" y="210"/>
                  </a:lnTo>
                  <a:lnTo>
                    <a:pt x="5" y="2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p:cNvSpPr>
              <a:spLocks/>
            </p:cNvSpPr>
            <p:nvPr/>
          </p:nvSpPr>
          <p:spPr bwMode="auto">
            <a:xfrm>
              <a:off x="3544" y="1713"/>
              <a:ext cx="29" cy="75"/>
            </a:xfrm>
            <a:custGeom>
              <a:avLst/>
              <a:gdLst>
                <a:gd name="T0" fmla="*/ 48 w 57"/>
                <a:gd name="T1" fmla="*/ 0 h 150"/>
                <a:gd name="T2" fmla="*/ 53 w 57"/>
                <a:gd name="T3" fmla="*/ 3 h 150"/>
                <a:gd name="T4" fmla="*/ 56 w 57"/>
                <a:gd name="T5" fmla="*/ 6 h 150"/>
                <a:gd name="T6" fmla="*/ 57 w 57"/>
                <a:gd name="T7" fmla="*/ 11 h 150"/>
                <a:gd name="T8" fmla="*/ 57 w 57"/>
                <a:gd name="T9" fmla="*/ 16 h 150"/>
                <a:gd name="T10" fmla="*/ 25 w 57"/>
                <a:gd name="T11" fmla="*/ 141 h 150"/>
                <a:gd name="T12" fmla="*/ 23 w 57"/>
                <a:gd name="T13" fmla="*/ 146 h 150"/>
                <a:gd name="T14" fmla="*/ 19 w 57"/>
                <a:gd name="T15" fmla="*/ 149 h 150"/>
                <a:gd name="T16" fmla="*/ 14 w 57"/>
                <a:gd name="T17" fmla="*/ 150 h 150"/>
                <a:gd name="T18" fmla="*/ 9 w 57"/>
                <a:gd name="T19" fmla="*/ 150 h 150"/>
                <a:gd name="T20" fmla="*/ 4 w 57"/>
                <a:gd name="T21" fmla="*/ 148 h 150"/>
                <a:gd name="T22" fmla="*/ 1 w 57"/>
                <a:gd name="T23" fmla="*/ 144 h 150"/>
                <a:gd name="T24" fmla="*/ 0 w 57"/>
                <a:gd name="T25" fmla="*/ 140 h 150"/>
                <a:gd name="T26" fmla="*/ 0 w 57"/>
                <a:gd name="T27" fmla="*/ 135 h 150"/>
                <a:gd name="T28" fmla="*/ 32 w 57"/>
                <a:gd name="T29" fmla="*/ 10 h 150"/>
                <a:gd name="T30" fmla="*/ 34 w 57"/>
                <a:gd name="T31" fmla="*/ 5 h 150"/>
                <a:gd name="T32" fmla="*/ 39 w 57"/>
                <a:gd name="T33" fmla="*/ 1 h 150"/>
                <a:gd name="T34" fmla="*/ 43 w 57"/>
                <a:gd name="T35" fmla="*/ 0 h 150"/>
                <a:gd name="T36" fmla="*/ 48 w 57"/>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50">
                  <a:moveTo>
                    <a:pt x="48" y="0"/>
                  </a:moveTo>
                  <a:lnTo>
                    <a:pt x="53" y="3"/>
                  </a:lnTo>
                  <a:lnTo>
                    <a:pt x="56" y="6"/>
                  </a:lnTo>
                  <a:lnTo>
                    <a:pt x="57" y="11"/>
                  </a:lnTo>
                  <a:lnTo>
                    <a:pt x="57" y="16"/>
                  </a:lnTo>
                  <a:lnTo>
                    <a:pt x="25" y="141"/>
                  </a:lnTo>
                  <a:lnTo>
                    <a:pt x="23" y="146"/>
                  </a:lnTo>
                  <a:lnTo>
                    <a:pt x="19" y="149"/>
                  </a:lnTo>
                  <a:lnTo>
                    <a:pt x="14" y="150"/>
                  </a:lnTo>
                  <a:lnTo>
                    <a:pt x="9" y="150"/>
                  </a:lnTo>
                  <a:lnTo>
                    <a:pt x="4" y="148"/>
                  </a:lnTo>
                  <a:lnTo>
                    <a:pt x="1" y="144"/>
                  </a:lnTo>
                  <a:lnTo>
                    <a:pt x="0" y="140"/>
                  </a:lnTo>
                  <a:lnTo>
                    <a:pt x="0" y="135"/>
                  </a:lnTo>
                  <a:lnTo>
                    <a:pt x="32" y="10"/>
                  </a:lnTo>
                  <a:lnTo>
                    <a:pt x="34" y="5"/>
                  </a:lnTo>
                  <a:lnTo>
                    <a:pt x="39" y="1"/>
                  </a:lnTo>
                  <a:lnTo>
                    <a:pt x="43"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p:cNvSpPr>
              <a:spLocks/>
            </p:cNvSpPr>
            <p:nvPr/>
          </p:nvSpPr>
          <p:spPr bwMode="auto">
            <a:xfrm>
              <a:off x="3485" y="1662"/>
              <a:ext cx="167" cy="66"/>
            </a:xfrm>
            <a:custGeom>
              <a:avLst/>
              <a:gdLst>
                <a:gd name="T0" fmla="*/ 301 w 335"/>
                <a:gd name="T1" fmla="*/ 0 h 131"/>
                <a:gd name="T2" fmla="*/ 303 w 335"/>
                <a:gd name="T3" fmla="*/ 1 h 131"/>
                <a:gd name="T4" fmla="*/ 310 w 335"/>
                <a:gd name="T5" fmla="*/ 4 h 131"/>
                <a:gd name="T6" fmla="*/ 319 w 335"/>
                <a:gd name="T7" fmla="*/ 10 h 131"/>
                <a:gd name="T8" fmla="*/ 327 w 335"/>
                <a:gd name="T9" fmla="*/ 17 h 131"/>
                <a:gd name="T10" fmla="*/ 333 w 335"/>
                <a:gd name="T11" fmla="*/ 26 h 131"/>
                <a:gd name="T12" fmla="*/ 335 w 335"/>
                <a:gd name="T13" fmla="*/ 37 h 131"/>
                <a:gd name="T14" fmla="*/ 331 w 335"/>
                <a:gd name="T15" fmla="*/ 48 h 131"/>
                <a:gd name="T16" fmla="*/ 317 w 335"/>
                <a:gd name="T17" fmla="*/ 60 h 131"/>
                <a:gd name="T18" fmla="*/ 300 w 335"/>
                <a:gd name="T19" fmla="*/ 72 h 131"/>
                <a:gd name="T20" fmla="*/ 285 w 335"/>
                <a:gd name="T21" fmla="*/ 85 h 131"/>
                <a:gd name="T22" fmla="*/ 270 w 335"/>
                <a:gd name="T23" fmla="*/ 97 h 131"/>
                <a:gd name="T24" fmla="*/ 255 w 335"/>
                <a:gd name="T25" fmla="*/ 108 h 131"/>
                <a:gd name="T26" fmla="*/ 237 w 335"/>
                <a:gd name="T27" fmla="*/ 117 h 131"/>
                <a:gd name="T28" fmla="*/ 218 w 335"/>
                <a:gd name="T29" fmla="*/ 124 h 131"/>
                <a:gd name="T30" fmla="*/ 194 w 335"/>
                <a:gd name="T31" fmla="*/ 130 h 131"/>
                <a:gd name="T32" fmla="*/ 164 w 335"/>
                <a:gd name="T33" fmla="*/ 131 h 131"/>
                <a:gd name="T34" fmla="*/ 161 w 335"/>
                <a:gd name="T35" fmla="*/ 131 h 131"/>
                <a:gd name="T36" fmla="*/ 153 w 335"/>
                <a:gd name="T37" fmla="*/ 129 h 131"/>
                <a:gd name="T38" fmla="*/ 143 w 335"/>
                <a:gd name="T39" fmla="*/ 124 h 131"/>
                <a:gd name="T40" fmla="*/ 131 w 335"/>
                <a:gd name="T41" fmla="*/ 115 h 131"/>
                <a:gd name="T42" fmla="*/ 123 w 335"/>
                <a:gd name="T43" fmla="*/ 109 h 131"/>
                <a:gd name="T44" fmla="*/ 111 w 335"/>
                <a:gd name="T45" fmla="*/ 103 h 131"/>
                <a:gd name="T46" fmla="*/ 94 w 335"/>
                <a:gd name="T47" fmla="*/ 98 h 131"/>
                <a:gd name="T48" fmla="*/ 76 w 335"/>
                <a:gd name="T49" fmla="*/ 92 h 131"/>
                <a:gd name="T50" fmla="*/ 56 w 335"/>
                <a:gd name="T51" fmla="*/ 87 h 131"/>
                <a:gd name="T52" fmla="*/ 37 w 335"/>
                <a:gd name="T53" fmla="*/ 85 h 131"/>
                <a:gd name="T54" fmla="*/ 17 w 335"/>
                <a:gd name="T55" fmla="*/ 83 h 131"/>
                <a:gd name="T56" fmla="*/ 0 w 335"/>
                <a:gd name="T57" fmla="*/ 82 h 131"/>
                <a:gd name="T58" fmla="*/ 0 w 335"/>
                <a:gd name="T59" fmla="*/ 74 h 131"/>
                <a:gd name="T60" fmla="*/ 1 w 335"/>
                <a:gd name="T61" fmla="*/ 54 h 131"/>
                <a:gd name="T62" fmla="*/ 7 w 335"/>
                <a:gd name="T63" fmla="*/ 36 h 131"/>
                <a:gd name="T64" fmla="*/ 22 w 335"/>
                <a:gd name="T65" fmla="*/ 27 h 131"/>
                <a:gd name="T66" fmla="*/ 36 w 335"/>
                <a:gd name="T67" fmla="*/ 27 h 131"/>
                <a:gd name="T68" fmla="*/ 54 w 335"/>
                <a:gd name="T69" fmla="*/ 26 h 131"/>
                <a:gd name="T70" fmla="*/ 75 w 335"/>
                <a:gd name="T71" fmla="*/ 25 h 131"/>
                <a:gd name="T72" fmla="*/ 98 w 335"/>
                <a:gd name="T73" fmla="*/ 24 h 131"/>
                <a:gd name="T74" fmla="*/ 119 w 335"/>
                <a:gd name="T75" fmla="*/ 24 h 131"/>
                <a:gd name="T76" fmla="*/ 136 w 335"/>
                <a:gd name="T77" fmla="*/ 23 h 131"/>
                <a:gd name="T78" fmla="*/ 149 w 335"/>
                <a:gd name="T79" fmla="*/ 22 h 131"/>
                <a:gd name="T80" fmla="*/ 153 w 335"/>
                <a:gd name="T81" fmla="*/ 22 h 131"/>
                <a:gd name="T82" fmla="*/ 158 w 335"/>
                <a:gd name="T83" fmla="*/ 21 h 131"/>
                <a:gd name="T84" fmla="*/ 171 w 335"/>
                <a:gd name="T85" fmla="*/ 18 h 131"/>
                <a:gd name="T86" fmla="*/ 190 w 335"/>
                <a:gd name="T87" fmla="*/ 15 h 131"/>
                <a:gd name="T88" fmla="*/ 213 w 335"/>
                <a:gd name="T89" fmla="*/ 10 h 131"/>
                <a:gd name="T90" fmla="*/ 237 w 335"/>
                <a:gd name="T91" fmla="*/ 7 h 131"/>
                <a:gd name="T92" fmla="*/ 262 w 335"/>
                <a:gd name="T93" fmla="*/ 3 h 131"/>
                <a:gd name="T94" fmla="*/ 283 w 335"/>
                <a:gd name="T95" fmla="*/ 1 h 131"/>
                <a:gd name="T96" fmla="*/ 301 w 335"/>
                <a:gd name="T9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131">
                  <a:moveTo>
                    <a:pt x="301" y="0"/>
                  </a:moveTo>
                  <a:lnTo>
                    <a:pt x="303" y="1"/>
                  </a:lnTo>
                  <a:lnTo>
                    <a:pt x="310" y="4"/>
                  </a:lnTo>
                  <a:lnTo>
                    <a:pt x="319" y="10"/>
                  </a:lnTo>
                  <a:lnTo>
                    <a:pt x="327" y="17"/>
                  </a:lnTo>
                  <a:lnTo>
                    <a:pt x="333" y="26"/>
                  </a:lnTo>
                  <a:lnTo>
                    <a:pt x="335" y="37"/>
                  </a:lnTo>
                  <a:lnTo>
                    <a:pt x="331" y="48"/>
                  </a:lnTo>
                  <a:lnTo>
                    <a:pt x="317" y="60"/>
                  </a:lnTo>
                  <a:lnTo>
                    <a:pt x="300" y="72"/>
                  </a:lnTo>
                  <a:lnTo>
                    <a:pt x="285" y="85"/>
                  </a:lnTo>
                  <a:lnTo>
                    <a:pt x="270" y="97"/>
                  </a:lnTo>
                  <a:lnTo>
                    <a:pt x="255" y="108"/>
                  </a:lnTo>
                  <a:lnTo>
                    <a:pt x="237" y="117"/>
                  </a:lnTo>
                  <a:lnTo>
                    <a:pt x="218" y="124"/>
                  </a:lnTo>
                  <a:lnTo>
                    <a:pt x="194" y="130"/>
                  </a:lnTo>
                  <a:lnTo>
                    <a:pt x="164" y="131"/>
                  </a:lnTo>
                  <a:lnTo>
                    <a:pt x="161" y="131"/>
                  </a:lnTo>
                  <a:lnTo>
                    <a:pt x="153" y="129"/>
                  </a:lnTo>
                  <a:lnTo>
                    <a:pt x="143" y="124"/>
                  </a:lnTo>
                  <a:lnTo>
                    <a:pt x="131" y="115"/>
                  </a:lnTo>
                  <a:lnTo>
                    <a:pt x="123" y="109"/>
                  </a:lnTo>
                  <a:lnTo>
                    <a:pt x="111" y="103"/>
                  </a:lnTo>
                  <a:lnTo>
                    <a:pt x="94" y="98"/>
                  </a:lnTo>
                  <a:lnTo>
                    <a:pt x="76" y="92"/>
                  </a:lnTo>
                  <a:lnTo>
                    <a:pt x="56" y="87"/>
                  </a:lnTo>
                  <a:lnTo>
                    <a:pt x="37" y="85"/>
                  </a:lnTo>
                  <a:lnTo>
                    <a:pt x="17" y="83"/>
                  </a:lnTo>
                  <a:lnTo>
                    <a:pt x="0" y="82"/>
                  </a:lnTo>
                  <a:lnTo>
                    <a:pt x="0" y="74"/>
                  </a:lnTo>
                  <a:lnTo>
                    <a:pt x="1" y="54"/>
                  </a:lnTo>
                  <a:lnTo>
                    <a:pt x="7" y="36"/>
                  </a:lnTo>
                  <a:lnTo>
                    <a:pt x="22" y="27"/>
                  </a:lnTo>
                  <a:lnTo>
                    <a:pt x="36" y="27"/>
                  </a:lnTo>
                  <a:lnTo>
                    <a:pt x="54" y="26"/>
                  </a:lnTo>
                  <a:lnTo>
                    <a:pt x="75" y="25"/>
                  </a:lnTo>
                  <a:lnTo>
                    <a:pt x="98" y="24"/>
                  </a:lnTo>
                  <a:lnTo>
                    <a:pt x="119" y="24"/>
                  </a:lnTo>
                  <a:lnTo>
                    <a:pt x="136" y="23"/>
                  </a:lnTo>
                  <a:lnTo>
                    <a:pt x="149" y="22"/>
                  </a:lnTo>
                  <a:lnTo>
                    <a:pt x="153" y="22"/>
                  </a:lnTo>
                  <a:lnTo>
                    <a:pt x="158" y="21"/>
                  </a:lnTo>
                  <a:lnTo>
                    <a:pt x="171" y="18"/>
                  </a:lnTo>
                  <a:lnTo>
                    <a:pt x="190" y="15"/>
                  </a:lnTo>
                  <a:lnTo>
                    <a:pt x="213" y="10"/>
                  </a:lnTo>
                  <a:lnTo>
                    <a:pt x="237" y="7"/>
                  </a:lnTo>
                  <a:lnTo>
                    <a:pt x="262" y="3"/>
                  </a:lnTo>
                  <a:lnTo>
                    <a:pt x="283" y="1"/>
                  </a:lnTo>
                  <a:lnTo>
                    <a:pt x="3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
            <p:cNvSpPr>
              <a:spLocks/>
            </p:cNvSpPr>
            <p:nvPr/>
          </p:nvSpPr>
          <p:spPr bwMode="auto">
            <a:xfrm>
              <a:off x="3161" y="1710"/>
              <a:ext cx="30" cy="54"/>
            </a:xfrm>
            <a:custGeom>
              <a:avLst/>
              <a:gdLst>
                <a:gd name="T0" fmla="*/ 52 w 60"/>
                <a:gd name="T1" fmla="*/ 2 h 109"/>
                <a:gd name="T2" fmla="*/ 57 w 60"/>
                <a:gd name="T3" fmla="*/ 5 h 109"/>
                <a:gd name="T4" fmla="*/ 59 w 60"/>
                <a:gd name="T5" fmla="*/ 10 h 109"/>
                <a:gd name="T6" fmla="*/ 60 w 60"/>
                <a:gd name="T7" fmla="*/ 14 h 109"/>
                <a:gd name="T8" fmla="*/ 59 w 60"/>
                <a:gd name="T9" fmla="*/ 20 h 109"/>
                <a:gd name="T10" fmla="*/ 27 w 60"/>
                <a:gd name="T11" fmla="*/ 101 h 109"/>
                <a:gd name="T12" fmla="*/ 23 w 60"/>
                <a:gd name="T13" fmla="*/ 105 h 109"/>
                <a:gd name="T14" fmla="*/ 20 w 60"/>
                <a:gd name="T15" fmla="*/ 108 h 109"/>
                <a:gd name="T16" fmla="*/ 14 w 60"/>
                <a:gd name="T17" fmla="*/ 109 h 109"/>
                <a:gd name="T18" fmla="*/ 10 w 60"/>
                <a:gd name="T19" fmla="*/ 108 h 109"/>
                <a:gd name="T20" fmla="*/ 5 w 60"/>
                <a:gd name="T21" fmla="*/ 105 h 109"/>
                <a:gd name="T22" fmla="*/ 3 w 60"/>
                <a:gd name="T23" fmla="*/ 101 h 109"/>
                <a:gd name="T24" fmla="*/ 0 w 60"/>
                <a:gd name="T25" fmla="*/ 96 h 109"/>
                <a:gd name="T26" fmla="*/ 2 w 60"/>
                <a:gd name="T27" fmla="*/ 91 h 109"/>
                <a:gd name="T28" fmla="*/ 35 w 60"/>
                <a:gd name="T29" fmla="*/ 10 h 109"/>
                <a:gd name="T30" fmla="*/ 37 w 60"/>
                <a:gd name="T31" fmla="*/ 5 h 109"/>
                <a:gd name="T32" fmla="*/ 42 w 60"/>
                <a:gd name="T33" fmla="*/ 2 h 109"/>
                <a:gd name="T34" fmla="*/ 46 w 60"/>
                <a:gd name="T35" fmla="*/ 0 h 109"/>
                <a:gd name="T36" fmla="*/ 52 w 60"/>
                <a:gd name="T3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9">
                  <a:moveTo>
                    <a:pt x="52" y="2"/>
                  </a:moveTo>
                  <a:lnTo>
                    <a:pt x="57" y="5"/>
                  </a:lnTo>
                  <a:lnTo>
                    <a:pt x="59" y="10"/>
                  </a:lnTo>
                  <a:lnTo>
                    <a:pt x="60" y="14"/>
                  </a:lnTo>
                  <a:lnTo>
                    <a:pt x="59" y="20"/>
                  </a:lnTo>
                  <a:lnTo>
                    <a:pt x="27" y="101"/>
                  </a:lnTo>
                  <a:lnTo>
                    <a:pt x="23" y="105"/>
                  </a:lnTo>
                  <a:lnTo>
                    <a:pt x="20" y="108"/>
                  </a:lnTo>
                  <a:lnTo>
                    <a:pt x="14" y="109"/>
                  </a:lnTo>
                  <a:lnTo>
                    <a:pt x="10" y="108"/>
                  </a:lnTo>
                  <a:lnTo>
                    <a:pt x="5" y="105"/>
                  </a:lnTo>
                  <a:lnTo>
                    <a:pt x="3" y="101"/>
                  </a:lnTo>
                  <a:lnTo>
                    <a:pt x="0" y="96"/>
                  </a:lnTo>
                  <a:lnTo>
                    <a:pt x="2" y="91"/>
                  </a:lnTo>
                  <a:lnTo>
                    <a:pt x="35" y="10"/>
                  </a:lnTo>
                  <a:lnTo>
                    <a:pt x="37" y="5"/>
                  </a:lnTo>
                  <a:lnTo>
                    <a:pt x="42" y="2"/>
                  </a:lnTo>
                  <a:lnTo>
                    <a:pt x="46" y="0"/>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
            <p:cNvSpPr>
              <a:spLocks/>
            </p:cNvSpPr>
            <p:nvPr/>
          </p:nvSpPr>
          <p:spPr bwMode="auto">
            <a:xfrm>
              <a:off x="3019" y="1680"/>
              <a:ext cx="166" cy="54"/>
            </a:xfrm>
            <a:custGeom>
              <a:avLst/>
              <a:gdLst>
                <a:gd name="T0" fmla="*/ 161 w 332"/>
                <a:gd name="T1" fmla="*/ 1 h 108"/>
                <a:gd name="T2" fmla="*/ 325 w 332"/>
                <a:gd name="T3" fmla="*/ 83 h 108"/>
                <a:gd name="T4" fmla="*/ 329 w 332"/>
                <a:gd name="T5" fmla="*/ 86 h 108"/>
                <a:gd name="T6" fmla="*/ 332 w 332"/>
                <a:gd name="T7" fmla="*/ 91 h 108"/>
                <a:gd name="T8" fmla="*/ 332 w 332"/>
                <a:gd name="T9" fmla="*/ 95 h 108"/>
                <a:gd name="T10" fmla="*/ 331 w 332"/>
                <a:gd name="T11" fmla="*/ 100 h 108"/>
                <a:gd name="T12" fmla="*/ 327 w 332"/>
                <a:gd name="T13" fmla="*/ 105 h 108"/>
                <a:gd name="T14" fmla="*/ 323 w 332"/>
                <a:gd name="T15" fmla="*/ 107 h 108"/>
                <a:gd name="T16" fmla="*/ 318 w 332"/>
                <a:gd name="T17" fmla="*/ 108 h 108"/>
                <a:gd name="T18" fmla="*/ 313 w 332"/>
                <a:gd name="T19" fmla="*/ 107 h 108"/>
                <a:gd name="T20" fmla="*/ 306 w 332"/>
                <a:gd name="T21" fmla="*/ 103 h 108"/>
                <a:gd name="T22" fmla="*/ 289 w 332"/>
                <a:gd name="T23" fmla="*/ 94 h 108"/>
                <a:gd name="T24" fmla="*/ 265 w 332"/>
                <a:gd name="T25" fmla="*/ 83 h 108"/>
                <a:gd name="T26" fmla="*/ 236 w 332"/>
                <a:gd name="T27" fmla="*/ 68 h 108"/>
                <a:gd name="T28" fmla="*/ 207 w 332"/>
                <a:gd name="T29" fmla="*/ 53 h 108"/>
                <a:gd name="T30" fmla="*/ 181 w 332"/>
                <a:gd name="T31" fmla="*/ 40 h 108"/>
                <a:gd name="T32" fmla="*/ 162 w 332"/>
                <a:gd name="T33" fmla="*/ 31 h 108"/>
                <a:gd name="T34" fmla="*/ 153 w 332"/>
                <a:gd name="T35" fmla="*/ 26 h 108"/>
                <a:gd name="T36" fmla="*/ 146 w 332"/>
                <a:gd name="T37" fmla="*/ 27 h 108"/>
                <a:gd name="T38" fmla="*/ 135 w 332"/>
                <a:gd name="T39" fmla="*/ 28 h 108"/>
                <a:gd name="T40" fmla="*/ 119 w 332"/>
                <a:gd name="T41" fmla="*/ 31 h 108"/>
                <a:gd name="T42" fmla="*/ 101 w 332"/>
                <a:gd name="T43" fmla="*/ 33 h 108"/>
                <a:gd name="T44" fmla="*/ 84 w 332"/>
                <a:gd name="T45" fmla="*/ 37 h 108"/>
                <a:gd name="T46" fmla="*/ 68 w 332"/>
                <a:gd name="T47" fmla="*/ 39 h 108"/>
                <a:gd name="T48" fmla="*/ 56 w 332"/>
                <a:gd name="T49" fmla="*/ 40 h 108"/>
                <a:gd name="T50" fmla="*/ 51 w 332"/>
                <a:gd name="T51" fmla="*/ 41 h 108"/>
                <a:gd name="T52" fmla="*/ 44 w 332"/>
                <a:gd name="T53" fmla="*/ 47 h 108"/>
                <a:gd name="T54" fmla="*/ 34 w 332"/>
                <a:gd name="T55" fmla="*/ 55 h 108"/>
                <a:gd name="T56" fmla="*/ 25 w 332"/>
                <a:gd name="T57" fmla="*/ 63 h 108"/>
                <a:gd name="T58" fmla="*/ 21 w 332"/>
                <a:gd name="T59" fmla="*/ 66 h 108"/>
                <a:gd name="T60" fmla="*/ 16 w 332"/>
                <a:gd name="T61" fmla="*/ 69 h 108"/>
                <a:gd name="T62" fmla="*/ 11 w 332"/>
                <a:gd name="T63" fmla="*/ 69 h 108"/>
                <a:gd name="T64" fmla="*/ 7 w 332"/>
                <a:gd name="T65" fmla="*/ 68 h 108"/>
                <a:gd name="T66" fmla="*/ 2 w 332"/>
                <a:gd name="T67" fmla="*/ 64 h 108"/>
                <a:gd name="T68" fmla="*/ 0 w 332"/>
                <a:gd name="T69" fmla="*/ 60 h 108"/>
                <a:gd name="T70" fmla="*/ 0 w 332"/>
                <a:gd name="T71" fmla="*/ 55 h 108"/>
                <a:gd name="T72" fmla="*/ 1 w 332"/>
                <a:gd name="T73" fmla="*/ 49 h 108"/>
                <a:gd name="T74" fmla="*/ 4 w 332"/>
                <a:gd name="T75" fmla="*/ 46 h 108"/>
                <a:gd name="T76" fmla="*/ 37 w 332"/>
                <a:gd name="T77" fmla="*/ 18 h 108"/>
                <a:gd name="T78" fmla="*/ 39 w 332"/>
                <a:gd name="T79" fmla="*/ 17 h 108"/>
                <a:gd name="T80" fmla="*/ 40 w 332"/>
                <a:gd name="T81" fmla="*/ 17 h 108"/>
                <a:gd name="T82" fmla="*/ 43 w 332"/>
                <a:gd name="T83" fmla="*/ 16 h 108"/>
                <a:gd name="T84" fmla="*/ 44 w 332"/>
                <a:gd name="T85" fmla="*/ 16 h 108"/>
                <a:gd name="T86" fmla="*/ 153 w 332"/>
                <a:gd name="T87" fmla="*/ 0 h 108"/>
                <a:gd name="T88" fmla="*/ 155 w 332"/>
                <a:gd name="T89" fmla="*/ 0 h 108"/>
                <a:gd name="T90" fmla="*/ 158 w 332"/>
                <a:gd name="T91" fmla="*/ 0 h 108"/>
                <a:gd name="T92" fmla="*/ 159 w 332"/>
                <a:gd name="T93" fmla="*/ 0 h 108"/>
                <a:gd name="T94" fmla="*/ 161 w 332"/>
                <a:gd name="T95"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108">
                  <a:moveTo>
                    <a:pt x="161" y="1"/>
                  </a:moveTo>
                  <a:lnTo>
                    <a:pt x="325" y="83"/>
                  </a:lnTo>
                  <a:lnTo>
                    <a:pt x="329" y="86"/>
                  </a:lnTo>
                  <a:lnTo>
                    <a:pt x="332" y="91"/>
                  </a:lnTo>
                  <a:lnTo>
                    <a:pt x="332" y="95"/>
                  </a:lnTo>
                  <a:lnTo>
                    <a:pt x="331" y="100"/>
                  </a:lnTo>
                  <a:lnTo>
                    <a:pt x="327" y="105"/>
                  </a:lnTo>
                  <a:lnTo>
                    <a:pt x="323" y="107"/>
                  </a:lnTo>
                  <a:lnTo>
                    <a:pt x="318" y="108"/>
                  </a:lnTo>
                  <a:lnTo>
                    <a:pt x="313" y="107"/>
                  </a:lnTo>
                  <a:lnTo>
                    <a:pt x="306" y="103"/>
                  </a:lnTo>
                  <a:lnTo>
                    <a:pt x="289" y="94"/>
                  </a:lnTo>
                  <a:lnTo>
                    <a:pt x="265" y="83"/>
                  </a:lnTo>
                  <a:lnTo>
                    <a:pt x="236" y="68"/>
                  </a:lnTo>
                  <a:lnTo>
                    <a:pt x="207" y="53"/>
                  </a:lnTo>
                  <a:lnTo>
                    <a:pt x="181" y="40"/>
                  </a:lnTo>
                  <a:lnTo>
                    <a:pt x="162" y="31"/>
                  </a:lnTo>
                  <a:lnTo>
                    <a:pt x="153" y="26"/>
                  </a:lnTo>
                  <a:lnTo>
                    <a:pt x="146" y="27"/>
                  </a:lnTo>
                  <a:lnTo>
                    <a:pt x="135" y="28"/>
                  </a:lnTo>
                  <a:lnTo>
                    <a:pt x="119" y="31"/>
                  </a:lnTo>
                  <a:lnTo>
                    <a:pt x="101" y="33"/>
                  </a:lnTo>
                  <a:lnTo>
                    <a:pt x="84" y="37"/>
                  </a:lnTo>
                  <a:lnTo>
                    <a:pt x="68" y="39"/>
                  </a:lnTo>
                  <a:lnTo>
                    <a:pt x="56" y="40"/>
                  </a:lnTo>
                  <a:lnTo>
                    <a:pt x="51" y="41"/>
                  </a:lnTo>
                  <a:lnTo>
                    <a:pt x="44" y="47"/>
                  </a:lnTo>
                  <a:lnTo>
                    <a:pt x="34" y="55"/>
                  </a:lnTo>
                  <a:lnTo>
                    <a:pt x="25" y="63"/>
                  </a:lnTo>
                  <a:lnTo>
                    <a:pt x="21" y="66"/>
                  </a:lnTo>
                  <a:lnTo>
                    <a:pt x="16" y="69"/>
                  </a:lnTo>
                  <a:lnTo>
                    <a:pt x="11" y="69"/>
                  </a:lnTo>
                  <a:lnTo>
                    <a:pt x="7" y="68"/>
                  </a:lnTo>
                  <a:lnTo>
                    <a:pt x="2" y="64"/>
                  </a:lnTo>
                  <a:lnTo>
                    <a:pt x="0" y="60"/>
                  </a:lnTo>
                  <a:lnTo>
                    <a:pt x="0" y="55"/>
                  </a:lnTo>
                  <a:lnTo>
                    <a:pt x="1" y="49"/>
                  </a:lnTo>
                  <a:lnTo>
                    <a:pt x="4" y="46"/>
                  </a:lnTo>
                  <a:lnTo>
                    <a:pt x="37" y="18"/>
                  </a:lnTo>
                  <a:lnTo>
                    <a:pt x="39" y="17"/>
                  </a:lnTo>
                  <a:lnTo>
                    <a:pt x="40" y="17"/>
                  </a:lnTo>
                  <a:lnTo>
                    <a:pt x="43" y="16"/>
                  </a:lnTo>
                  <a:lnTo>
                    <a:pt x="44" y="16"/>
                  </a:lnTo>
                  <a:lnTo>
                    <a:pt x="153" y="0"/>
                  </a:lnTo>
                  <a:lnTo>
                    <a:pt x="155" y="0"/>
                  </a:lnTo>
                  <a:lnTo>
                    <a:pt x="158" y="0"/>
                  </a:lnTo>
                  <a:lnTo>
                    <a:pt x="159" y="0"/>
                  </a:lnTo>
                  <a:lnTo>
                    <a:pt x="16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p:cNvSpPr>
              <a:spLocks/>
            </p:cNvSpPr>
            <p:nvPr/>
          </p:nvSpPr>
          <p:spPr bwMode="auto">
            <a:xfrm>
              <a:off x="3093" y="1664"/>
              <a:ext cx="46" cy="24"/>
            </a:xfrm>
            <a:custGeom>
              <a:avLst/>
              <a:gdLst>
                <a:gd name="T0" fmla="*/ 79 w 93"/>
                <a:gd name="T1" fmla="*/ 0 h 49"/>
                <a:gd name="T2" fmla="*/ 85 w 93"/>
                <a:gd name="T3" fmla="*/ 1 h 49"/>
                <a:gd name="T4" fmla="*/ 89 w 93"/>
                <a:gd name="T5" fmla="*/ 4 h 49"/>
                <a:gd name="T6" fmla="*/ 91 w 93"/>
                <a:gd name="T7" fmla="*/ 8 h 49"/>
                <a:gd name="T8" fmla="*/ 93 w 93"/>
                <a:gd name="T9" fmla="*/ 13 h 49"/>
                <a:gd name="T10" fmla="*/ 91 w 93"/>
                <a:gd name="T11" fmla="*/ 19 h 49"/>
                <a:gd name="T12" fmla="*/ 89 w 93"/>
                <a:gd name="T13" fmla="*/ 23 h 49"/>
                <a:gd name="T14" fmla="*/ 85 w 93"/>
                <a:gd name="T15" fmla="*/ 26 h 49"/>
                <a:gd name="T16" fmla="*/ 79 w 93"/>
                <a:gd name="T17" fmla="*/ 27 h 49"/>
                <a:gd name="T18" fmla="*/ 76 w 93"/>
                <a:gd name="T19" fmla="*/ 27 h 49"/>
                <a:gd name="T20" fmla="*/ 72 w 93"/>
                <a:gd name="T21" fmla="*/ 27 h 49"/>
                <a:gd name="T22" fmla="*/ 65 w 93"/>
                <a:gd name="T23" fmla="*/ 27 h 49"/>
                <a:gd name="T24" fmla="*/ 60 w 93"/>
                <a:gd name="T25" fmla="*/ 27 h 49"/>
                <a:gd name="T26" fmla="*/ 57 w 93"/>
                <a:gd name="T27" fmla="*/ 28 h 49"/>
                <a:gd name="T28" fmla="*/ 52 w 93"/>
                <a:gd name="T29" fmla="*/ 31 h 49"/>
                <a:gd name="T30" fmla="*/ 45 w 93"/>
                <a:gd name="T31" fmla="*/ 35 h 49"/>
                <a:gd name="T32" fmla="*/ 38 w 93"/>
                <a:gd name="T33" fmla="*/ 38 h 49"/>
                <a:gd name="T34" fmla="*/ 30 w 93"/>
                <a:gd name="T35" fmla="*/ 42 h 49"/>
                <a:gd name="T36" fmla="*/ 25 w 93"/>
                <a:gd name="T37" fmla="*/ 44 h 49"/>
                <a:gd name="T38" fmla="*/ 20 w 93"/>
                <a:gd name="T39" fmla="*/ 46 h 49"/>
                <a:gd name="T40" fmla="*/ 19 w 93"/>
                <a:gd name="T41" fmla="*/ 47 h 49"/>
                <a:gd name="T42" fmla="*/ 14 w 93"/>
                <a:gd name="T43" fmla="*/ 49 h 49"/>
                <a:gd name="T44" fmla="*/ 10 w 93"/>
                <a:gd name="T45" fmla="*/ 47 h 49"/>
                <a:gd name="T46" fmla="*/ 5 w 93"/>
                <a:gd name="T47" fmla="*/ 45 h 49"/>
                <a:gd name="T48" fmla="*/ 2 w 93"/>
                <a:gd name="T49" fmla="*/ 42 h 49"/>
                <a:gd name="T50" fmla="*/ 0 w 93"/>
                <a:gd name="T51" fmla="*/ 36 h 49"/>
                <a:gd name="T52" fmla="*/ 0 w 93"/>
                <a:gd name="T53" fmla="*/ 31 h 49"/>
                <a:gd name="T54" fmla="*/ 3 w 93"/>
                <a:gd name="T55" fmla="*/ 27 h 49"/>
                <a:gd name="T56" fmla="*/ 7 w 93"/>
                <a:gd name="T57" fmla="*/ 23 h 49"/>
                <a:gd name="T58" fmla="*/ 51 w 93"/>
                <a:gd name="T59" fmla="*/ 1 h 49"/>
                <a:gd name="T60" fmla="*/ 52 w 93"/>
                <a:gd name="T61" fmla="*/ 0 h 49"/>
                <a:gd name="T62" fmla="*/ 55 w 93"/>
                <a:gd name="T63" fmla="*/ 0 h 49"/>
                <a:gd name="T64" fmla="*/ 56 w 93"/>
                <a:gd name="T65" fmla="*/ 0 h 49"/>
                <a:gd name="T66" fmla="*/ 57 w 93"/>
                <a:gd name="T67" fmla="*/ 0 h 49"/>
                <a:gd name="T68" fmla="*/ 79 w 93"/>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49">
                  <a:moveTo>
                    <a:pt x="79" y="0"/>
                  </a:moveTo>
                  <a:lnTo>
                    <a:pt x="85" y="1"/>
                  </a:lnTo>
                  <a:lnTo>
                    <a:pt x="89" y="4"/>
                  </a:lnTo>
                  <a:lnTo>
                    <a:pt x="91" y="8"/>
                  </a:lnTo>
                  <a:lnTo>
                    <a:pt x="93" y="13"/>
                  </a:lnTo>
                  <a:lnTo>
                    <a:pt x="91" y="19"/>
                  </a:lnTo>
                  <a:lnTo>
                    <a:pt x="89" y="23"/>
                  </a:lnTo>
                  <a:lnTo>
                    <a:pt x="85" y="26"/>
                  </a:lnTo>
                  <a:lnTo>
                    <a:pt x="79" y="27"/>
                  </a:lnTo>
                  <a:lnTo>
                    <a:pt x="76" y="27"/>
                  </a:lnTo>
                  <a:lnTo>
                    <a:pt x="72" y="27"/>
                  </a:lnTo>
                  <a:lnTo>
                    <a:pt x="65" y="27"/>
                  </a:lnTo>
                  <a:lnTo>
                    <a:pt x="60" y="27"/>
                  </a:lnTo>
                  <a:lnTo>
                    <a:pt x="57" y="28"/>
                  </a:lnTo>
                  <a:lnTo>
                    <a:pt x="52" y="31"/>
                  </a:lnTo>
                  <a:lnTo>
                    <a:pt x="45" y="35"/>
                  </a:lnTo>
                  <a:lnTo>
                    <a:pt x="38" y="38"/>
                  </a:lnTo>
                  <a:lnTo>
                    <a:pt x="30" y="42"/>
                  </a:lnTo>
                  <a:lnTo>
                    <a:pt x="25" y="44"/>
                  </a:lnTo>
                  <a:lnTo>
                    <a:pt x="20" y="46"/>
                  </a:lnTo>
                  <a:lnTo>
                    <a:pt x="19" y="47"/>
                  </a:lnTo>
                  <a:lnTo>
                    <a:pt x="14" y="49"/>
                  </a:lnTo>
                  <a:lnTo>
                    <a:pt x="10" y="47"/>
                  </a:lnTo>
                  <a:lnTo>
                    <a:pt x="5" y="45"/>
                  </a:lnTo>
                  <a:lnTo>
                    <a:pt x="2" y="42"/>
                  </a:lnTo>
                  <a:lnTo>
                    <a:pt x="0" y="36"/>
                  </a:lnTo>
                  <a:lnTo>
                    <a:pt x="0" y="31"/>
                  </a:lnTo>
                  <a:lnTo>
                    <a:pt x="3" y="27"/>
                  </a:lnTo>
                  <a:lnTo>
                    <a:pt x="7" y="23"/>
                  </a:lnTo>
                  <a:lnTo>
                    <a:pt x="51" y="1"/>
                  </a:lnTo>
                  <a:lnTo>
                    <a:pt x="52" y="0"/>
                  </a:lnTo>
                  <a:lnTo>
                    <a:pt x="55" y="0"/>
                  </a:lnTo>
                  <a:lnTo>
                    <a:pt x="56" y="0"/>
                  </a:lnTo>
                  <a:lnTo>
                    <a:pt x="57"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1"/>
            <p:cNvSpPr>
              <a:spLocks/>
            </p:cNvSpPr>
            <p:nvPr/>
          </p:nvSpPr>
          <p:spPr bwMode="auto">
            <a:xfrm>
              <a:off x="3001" y="1684"/>
              <a:ext cx="47" cy="38"/>
            </a:xfrm>
            <a:custGeom>
              <a:avLst/>
              <a:gdLst>
                <a:gd name="T0" fmla="*/ 65 w 93"/>
                <a:gd name="T1" fmla="*/ 0 h 77"/>
                <a:gd name="T2" fmla="*/ 62 w 93"/>
                <a:gd name="T3" fmla="*/ 0 h 77"/>
                <a:gd name="T4" fmla="*/ 55 w 93"/>
                <a:gd name="T5" fmla="*/ 1 h 77"/>
                <a:gd name="T6" fmla="*/ 46 w 93"/>
                <a:gd name="T7" fmla="*/ 2 h 77"/>
                <a:gd name="T8" fmla="*/ 35 w 93"/>
                <a:gd name="T9" fmla="*/ 5 h 77"/>
                <a:gd name="T10" fmla="*/ 23 w 93"/>
                <a:gd name="T11" fmla="*/ 10 h 77"/>
                <a:gd name="T12" fmla="*/ 13 w 93"/>
                <a:gd name="T13" fmla="*/ 16 h 77"/>
                <a:gd name="T14" fmla="*/ 6 w 93"/>
                <a:gd name="T15" fmla="*/ 25 h 77"/>
                <a:gd name="T16" fmla="*/ 1 w 93"/>
                <a:gd name="T17" fmla="*/ 35 h 77"/>
                <a:gd name="T18" fmla="*/ 0 w 93"/>
                <a:gd name="T19" fmla="*/ 47 h 77"/>
                <a:gd name="T20" fmla="*/ 1 w 93"/>
                <a:gd name="T21" fmla="*/ 57 h 77"/>
                <a:gd name="T22" fmla="*/ 4 w 93"/>
                <a:gd name="T23" fmla="*/ 65 h 77"/>
                <a:gd name="T24" fmla="*/ 9 w 93"/>
                <a:gd name="T25" fmla="*/ 72 h 77"/>
                <a:gd name="T26" fmla="*/ 17 w 93"/>
                <a:gd name="T27" fmla="*/ 76 h 77"/>
                <a:gd name="T28" fmla="*/ 28 w 93"/>
                <a:gd name="T29" fmla="*/ 77 h 77"/>
                <a:gd name="T30" fmla="*/ 40 w 93"/>
                <a:gd name="T31" fmla="*/ 74 h 77"/>
                <a:gd name="T32" fmla="*/ 55 w 93"/>
                <a:gd name="T33" fmla="*/ 70 h 77"/>
                <a:gd name="T34" fmla="*/ 92 w 93"/>
                <a:gd name="T35" fmla="*/ 38 h 77"/>
                <a:gd name="T36" fmla="*/ 92 w 93"/>
                <a:gd name="T37" fmla="*/ 35 h 77"/>
                <a:gd name="T38" fmla="*/ 93 w 93"/>
                <a:gd name="T39" fmla="*/ 31 h 77"/>
                <a:gd name="T40" fmla="*/ 93 w 93"/>
                <a:gd name="T41" fmla="*/ 24 h 77"/>
                <a:gd name="T42" fmla="*/ 93 w 93"/>
                <a:gd name="T43" fmla="*/ 17 h 77"/>
                <a:gd name="T44" fmla="*/ 91 w 93"/>
                <a:gd name="T45" fmla="*/ 9 h 77"/>
                <a:gd name="T46" fmla="*/ 85 w 93"/>
                <a:gd name="T47" fmla="*/ 3 h 77"/>
                <a:gd name="T48" fmla="*/ 77 w 93"/>
                <a:gd name="T49" fmla="*/ 0 h 77"/>
                <a:gd name="T50" fmla="*/ 65 w 93"/>
                <a:gd name="T5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7">
                  <a:moveTo>
                    <a:pt x="65" y="0"/>
                  </a:moveTo>
                  <a:lnTo>
                    <a:pt x="62" y="0"/>
                  </a:lnTo>
                  <a:lnTo>
                    <a:pt x="55" y="1"/>
                  </a:lnTo>
                  <a:lnTo>
                    <a:pt x="46" y="2"/>
                  </a:lnTo>
                  <a:lnTo>
                    <a:pt x="35" y="5"/>
                  </a:lnTo>
                  <a:lnTo>
                    <a:pt x="23" y="10"/>
                  </a:lnTo>
                  <a:lnTo>
                    <a:pt x="13" y="16"/>
                  </a:lnTo>
                  <a:lnTo>
                    <a:pt x="6" y="25"/>
                  </a:lnTo>
                  <a:lnTo>
                    <a:pt x="1" y="35"/>
                  </a:lnTo>
                  <a:lnTo>
                    <a:pt x="0" y="47"/>
                  </a:lnTo>
                  <a:lnTo>
                    <a:pt x="1" y="57"/>
                  </a:lnTo>
                  <a:lnTo>
                    <a:pt x="4" y="65"/>
                  </a:lnTo>
                  <a:lnTo>
                    <a:pt x="9" y="72"/>
                  </a:lnTo>
                  <a:lnTo>
                    <a:pt x="17" y="76"/>
                  </a:lnTo>
                  <a:lnTo>
                    <a:pt x="28" y="77"/>
                  </a:lnTo>
                  <a:lnTo>
                    <a:pt x="40" y="74"/>
                  </a:lnTo>
                  <a:lnTo>
                    <a:pt x="55" y="70"/>
                  </a:lnTo>
                  <a:lnTo>
                    <a:pt x="92" y="38"/>
                  </a:lnTo>
                  <a:lnTo>
                    <a:pt x="92" y="35"/>
                  </a:lnTo>
                  <a:lnTo>
                    <a:pt x="93" y="31"/>
                  </a:lnTo>
                  <a:lnTo>
                    <a:pt x="93" y="24"/>
                  </a:lnTo>
                  <a:lnTo>
                    <a:pt x="93" y="17"/>
                  </a:lnTo>
                  <a:lnTo>
                    <a:pt x="91" y="9"/>
                  </a:lnTo>
                  <a:lnTo>
                    <a:pt x="85" y="3"/>
                  </a:lnTo>
                  <a:lnTo>
                    <a:pt x="77"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p:cNvSpPr>
              <a:spLocks/>
            </p:cNvSpPr>
            <p:nvPr/>
          </p:nvSpPr>
          <p:spPr bwMode="auto">
            <a:xfrm>
              <a:off x="3102" y="1654"/>
              <a:ext cx="39" cy="30"/>
            </a:xfrm>
            <a:custGeom>
              <a:avLst/>
              <a:gdLst>
                <a:gd name="T0" fmla="*/ 15 w 76"/>
                <a:gd name="T1" fmla="*/ 16 h 60"/>
                <a:gd name="T2" fmla="*/ 16 w 76"/>
                <a:gd name="T3" fmla="*/ 15 h 60"/>
                <a:gd name="T4" fmla="*/ 22 w 76"/>
                <a:gd name="T5" fmla="*/ 10 h 60"/>
                <a:gd name="T6" fmla="*/ 31 w 76"/>
                <a:gd name="T7" fmla="*/ 4 h 60"/>
                <a:gd name="T8" fmla="*/ 48 w 76"/>
                <a:gd name="T9" fmla="*/ 0 h 60"/>
                <a:gd name="T10" fmla="*/ 51 w 76"/>
                <a:gd name="T11" fmla="*/ 0 h 60"/>
                <a:gd name="T12" fmla="*/ 55 w 76"/>
                <a:gd name="T13" fmla="*/ 1 h 60"/>
                <a:gd name="T14" fmla="*/ 62 w 76"/>
                <a:gd name="T15" fmla="*/ 3 h 60"/>
                <a:gd name="T16" fmla="*/ 69 w 76"/>
                <a:gd name="T17" fmla="*/ 8 h 60"/>
                <a:gd name="T18" fmla="*/ 74 w 76"/>
                <a:gd name="T19" fmla="*/ 13 h 60"/>
                <a:gd name="T20" fmla="*/ 76 w 76"/>
                <a:gd name="T21" fmla="*/ 22 h 60"/>
                <a:gd name="T22" fmla="*/ 74 w 76"/>
                <a:gd name="T23" fmla="*/ 32 h 60"/>
                <a:gd name="T24" fmla="*/ 65 w 76"/>
                <a:gd name="T25" fmla="*/ 45 h 60"/>
                <a:gd name="T26" fmla="*/ 33 w 76"/>
                <a:gd name="T27" fmla="*/ 60 h 60"/>
                <a:gd name="T28" fmla="*/ 31 w 76"/>
                <a:gd name="T29" fmla="*/ 60 h 60"/>
                <a:gd name="T30" fmla="*/ 25 w 76"/>
                <a:gd name="T31" fmla="*/ 58 h 60"/>
                <a:gd name="T32" fmla="*/ 18 w 76"/>
                <a:gd name="T33" fmla="*/ 56 h 60"/>
                <a:gd name="T34" fmla="*/ 10 w 76"/>
                <a:gd name="T35" fmla="*/ 53 h 60"/>
                <a:gd name="T36" fmla="*/ 3 w 76"/>
                <a:gd name="T37" fmla="*/ 48 h 60"/>
                <a:gd name="T38" fmla="*/ 0 w 76"/>
                <a:gd name="T39" fmla="*/ 42 h 60"/>
                <a:gd name="T40" fmla="*/ 0 w 76"/>
                <a:gd name="T41" fmla="*/ 34 h 60"/>
                <a:gd name="T42" fmla="*/ 7 w 76"/>
                <a:gd name="T43" fmla="*/ 25 h 60"/>
                <a:gd name="T44" fmla="*/ 15 w 76"/>
                <a:gd name="T4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60">
                  <a:moveTo>
                    <a:pt x="15" y="16"/>
                  </a:moveTo>
                  <a:lnTo>
                    <a:pt x="16" y="15"/>
                  </a:lnTo>
                  <a:lnTo>
                    <a:pt x="22" y="10"/>
                  </a:lnTo>
                  <a:lnTo>
                    <a:pt x="31" y="4"/>
                  </a:lnTo>
                  <a:lnTo>
                    <a:pt x="48" y="0"/>
                  </a:lnTo>
                  <a:lnTo>
                    <a:pt x="51" y="0"/>
                  </a:lnTo>
                  <a:lnTo>
                    <a:pt x="55" y="1"/>
                  </a:lnTo>
                  <a:lnTo>
                    <a:pt x="62" y="3"/>
                  </a:lnTo>
                  <a:lnTo>
                    <a:pt x="69" y="8"/>
                  </a:lnTo>
                  <a:lnTo>
                    <a:pt x="74" y="13"/>
                  </a:lnTo>
                  <a:lnTo>
                    <a:pt x="76" y="22"/>
                  </a:lnTo>
                  <a:lnTo>
                    <a:pt x="74" y="32"/>
                  </a:lnTo>
                  <a:lnTo>
                    <a:pt x="65" y="45"/>
                  </a:lnTo>
                  <a:lnTo>
                    <a:pt x="33" y="60"/>
                  </a:lnTo>
                  <a:lnTo>
                    <a:pt x="31" y="60"/>
                  </a:lnTo>
                  <a:lnTo>
                    <a:pt x="25" y="58"/>
                  </a:lnTo>
                  <a:lnTo>
                    <a:pt x="18" y="56"/>
                  </a:lnTo>
                  <a:lnTo>
                    <a:pt x="10" y="53"/>
                  </a:lnTo>
                  <a:lnTo>
                    <a:pt x="3" y="48"/>
                  </a:lnTo>
                  <a:lnTo>
                    <a:pt x="0" y="42"/>
                  </a:lnTo>
                  <a:lnTo>
                    <a:pt x="0" y="34"/>
                  </a:lnTo>
                  <a:lnTo>
                    <a:pt x="7" y="25"/>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p:cNvSpPr>
              <a:spLocks/>
            </p:cNvSpPr>
            <p:nvPr/>
          </p:nvSpPr>
          <p:spPr bwMode="auto">
            <a:xfrm>
              <a:off x="2852" y="1896"/>
              <a:ext cx="418" cy="417"/>
            </a:xfrm>
            <a:custGeom>
              <a:avLst/>
              <a:gdLst>
                <a:gd name="T0" fmla="*/ 684 w 836"/>
                <a:gd name="T1" fmla="*/ 95 h 835"/>
                <a:gd name="T2" fmla="*/ 579 w 836"/>
                <a:gd name="T3" fmla="*/ 32 h 835"/>
                <a:gd name="T4" fmla="*/ 463 w 836"/>
                <a:gd name="T5" fmla="*/ 2 h 835"/>
                <a:gd name="T6" fmla="*/ 342 w 836"/>
                <a:gd name="T7" fmla="*/ 7 h 835"/>
                <a:gd name="T8" fmla="*/ 227 w 836"/>
                <a:gd name="T9" fmla="*/ 46 h 835"/>
                <a:gd name="T10" fmla="*/ 116 w 836"/>
                <a:gd name="T11" fmla="*/ 128 h 835"/>
                <a:gd name="T12" fmla="*/ 32 w 836"/>
                <a:gd name="T13" fmla="*/ 254 h 835"/>
                <a:gd name="T14" fmla="*/ 0 w 836"/>
                <a:gd name="T15" fmla="*/ 401 h 835"/>
                <a:gd name="T16" fmla="*/ 14 w 836"/>
                <a:gd name="T17" fmla="*/ 444 h 835"/>
                <a:gd name="T18" fmla="*/ 33 w 836"/>
                <a:gd name="T19" fmla="*/ 436 h 835"/>
                <a:gd name="T20" fmla="*/ 53 w 836"/>
                <a:gd name="T21" fmla="*/ 429 h 835"/>
                <a:gd name="T22" fmla="*/ 53 w 836"/>
                <a:gd name="T23" fmla="*/ 420 h 835"/>
                <a:gd name="T24" fmla="*/ 62 w 836"/>
                <a:gd name="T25" fmla="*/ 338 h 835"/>
                <a:gd name="T26" fmla="*/ 107 w 836"/>
                <a:gd name="T27" fmla="*/ 227 h 835"/>
                <a:gd name="T28" fmla="*/ 189 w 836"/>
                <a:gd name="T29" fmla="*/ 133 h 835"/>
                <a:gd name="T30" fmla="*/ 283 w 836"/>
                <a:gd name="T31" fmla="*/ 78 h 835"/>
                <a:gd name="T32" fmla="*/ 387 w 836"/>
                <a:gd name="T33" fmla="*/ 54 h 835"/>
                <a:gd name="T34" fmla="*/ 492 w 836"/>
                <a:gd name="T35" fmla="*/ 60 h 835"/>
                <a:gd name="T36" fmla="*/ 591 w 836"/>
                <a:gd name="T37" fmla="*/ 96 h 835"/>
                <a:gd name="T38" fmla="*/ 677 w 836"/>
                <a:gd name="T39" fmla="*/ 161 h 835"/>
                <a:gd name="T40" fmla="*/ 741 w 836"/>
                <a:gd name="T41" fmla="*/ 248 h 835"/>
                <a:gd name="T42" fmla="*/ 776 w 836"/>
                <a:gd name="T43" fmla="*/ 350 h 835"/>
                <a:gd name="T44" fmla="*/ 781 w 836"/>
                <a:gd name="T45" fmla="*/ 457 h 835"/>
                <a:gd name="T46" fmla="*/ 753 w 836"/>
                <a:gd name="T47" fmla="*/ 561 h 835"/>
                <a:gd name="T48" fmla="*/ 698 w 836"/>
                <a:gd name="T49" fmla="*/ 651 h 835"/>
                <a:gd name="T50" fmla="*/ 616 w 836"/>
                <a:gd name="T51" fmla="*/ 723 h 835"/>
                <a:gd name="T52" fmla="*/ 517 w 836"/>
                <a:gd name="T53" fmla="*/ 768 h 835"/>
                <a:gd name="T54" fmla="*/ 413 w 836"/>
                <a:gd name="T55" fmla="*/ 782 h 835"/>
                <a:gd name="T56" fmla="*/ 310 w 836"/>
                <a:gd name="T57" fmla="*/ 766 h 835"/>
                <a:gd name="T58" fmla="*/ 214 w 836"/>
                <a:gd name="T59" fmla="*/ 720 h 835"/>
                <a:gd name="T60" fmla="*/ 133 w 836"/>
                <a:gd name="T61" fmla="*/ 646 h 835"/>
                <a:gd name="T62" fmla="*/ 86 w 836"/>
                <a:gd name="T63" fmla="*/ 569 h 835"/>
                <a:gd name="T64" fmla="*/ 60 w 836"/>
                <a:gd name="T65" fmla="*/ 486 h 835"/>
                <a:gd name="T66" fmla="*/ 46 w 836"/>
                <a:gd name="T67" fmla="*/ 432 h 835"/>
                <a:gd name="T68" fmla="*/ 26 w 836"/>
                <a:gd name="T69" fmla="*/ 440 h 835"/>
                <a:gd name="T70" fmla="*/ 7 w 836"/>
                <a:gd name="T71" fmla="*/ 448 h 835"/>
                <a:gd name="T72" fmla="*/ 10 w 836"/>
                <a:gd name="T73" fmla="*/ 510 h 835"/>
                <a:gd name="T74" fmla="*/ 40 w 836"/>
                <a:gd name="T75" fmla="*/ 599 h 835"/>
                <a:gd name="T76" fmla="*/ 92 w 836"/>
                <a:gd name="T77" fmla="*/ 679 h 835"/>
                <a:gd name="T78" fmla="*/ 184 w 836"/>
                <a:gd name="T79" fmla="*/ 765 h 835"/>
                <a:gd name="T80" fmla="*/ 294 w 836"/>
                <a:gd name="T81" fmla="*/ 817 h 835"/>
                <a:gd name="T82" fmla="*/ 412 w 836"/>
                <a:gd name="T83" fmla="*/ 835 h 835"/>
                <a:gd name="T84" fmla="*/ 532 w 836"/>
                <a:gd name="T85" fmla="*/ 819 h 835"/>
                <a:gd name="T86" fmla="*/ 645 w 836"/>
                <a:gd name="T87" fmla="*/ 768 h 835"/>
                <a:gd name="T88" fmla="*/ 738 w 836"/>
                <a:gd name="T89" fmla="*/ 685 h 835"/>
                <a:gd name="T90" fmla="*/ 803 w 836"/>
                <a:gd name="T91" fmla="*/ 582 h 835"/>
                <a:gd name="T92" fmla="*/ 834 w 836"/>
                <a:gd name="T93" fmla="*/ 463 h 835"/>
                <a:gd name="T94" fmla="*/ 829 w 836"/>
                <a:gd name="T95" fmla="*/ 340 h 835"/>
                <a:gd name="T96" fmla="*/ 789 w 836"/>
                <a:gd name="T97" fmla="*/ 2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6" h="835">
                  <a:moveTo>
                    <a:pt x="744" y="155"/>
                  </a:moveTo>
                  <a:lnTo>
                    <a:pt x="715" y="123"/>
                  </a:lnTo>
                  <a:lnTo>
                    <a:pt x="684" y="95"/>
                  </a:lnTo>
                  <a:lnTo>
                    <a:pt x="651" y="70"/>
                  </a:lnTo>
                  <a:lnTo>
                    <a:pt x="616" y="49"/>
                  </a:lnTo>
                  <a:lnTo>
                    <a:pt x="579" y="32"/>
                  </a:lnTo>
                  <a:lnTo>
                    <a:pt x="541" y="18"/>
                  </a:lnTo>
                  <a:lnTo>
                    <a:pt x="502" y="8"/>
                  </a:lnTo>
                  <a:lnTo>
                    <a:pt x="463" y="2"/>
                  </a:lnTo>
                  <a:lnTo>
                    <a:pt x="423" y="0"/>
                  </a:lnTo>
                  <a:lnTo>
                    <a:pt x="382" y="1"/>
                  </a:lnTo>
                  <a:lnTo>
                    <a:pt x="342" y="7"/>
                  </a:lnTo>
                  <a:lnTo>
                    <a:pt x="303" y="15"/>
                  </a:lnTo>
                  <a:lnTo>
                    <a:pt x="264" y="28"/>
                  </a:lnTo>
                  <a:lnTo>
                    <a:pt x="227" y="46"/>
                  </a:lnTo>
                  <a:lnTo>
                    <a:pt x="190" y="66"/>
                  </a:lnTo>
                  <a:lnTo>
                    <a:pt x="155" y="92"/>
                  </a:lnTo>
                  <a:lnTo>
                    <a:pt x="116" y="128"/>
                  </a:lnTo>
                  <a:lnTo>
                    <a:pt x="83" y="167"/>
                  </a:lnTo>
                  <a:lnTo>
                    <a:pt x="55" y="209"/>
                  </a:lnTo>
                  <a:lnTo>
                    <a:pt x="32" y="254"/>
                  </a:lnTo>
                  <a:lnTo>
                    <a:pt x="16" y="302"/>
                  </a:lnTo>
                  <a:lnTo>
                    <a:pt x="5" y="350"/>
                  </a:lnTo>
                  <a:lnTo>
                    <a:pt x="0" y="401"/>
                  </a:lnTo>
                  <a:lnTo>
                    <a:pt x="1" y="450"/>
                  </a:lnTo>
                  <a:lnTo>
                    <a:pt x="7" y="448"/>
                  </a:lnTo>
                  <a:lnTo>
                    <a:pt x="14" y="444"/>
                  </a:lnTo>
                  <a:lnTo>
                    <a:pt x="19" y="442"/>
                  </a:lnTo>
                  <a:lnTo>
                    <a:pt x="26" y="440"/>
                  </a:lnTo>
                  <a:lnTo>
                    <a:pt x="33" y="436"/>
                  </a:lnTo>
                  <a:lnTo>
                    <a:pt x="40" y="434"/>
                  </a:lnTo>
                  <a:lnTo>
                    <a:pt x="46" y="432"/>
                  </a:lnTo>
                  <a:lnTo>
                    <a:pt x="53" y="429"/>
                  </a:lnTo>
                  <a:lnTo>
                    <a:pt x="53" y="426"/>
                  </a:lnTo>
                  <a:lnTo>
                    <a:pt x="53" y="424"/>
                  </a:lnTo>
                  <a:lnTo>
                    <a:pt x="53" y="420"/>
                  </a:lnTo>
                  <a:lnTo>
                    <a:pt x="53" y="418"/>
                  </a:lnTo>
                  <a:lnTo>
                    <a:pt x="55" y="378"/>
                  </a:lnTo>
                  <a:lnTo>
                    <a:pt x="62" y="338"/>
                  </a:lnTo>
                  <a:lnTo>
                    <a:pt x="72" y="299"/>
                  </a:lnTo>
                  <a:lnTo>
                    <a:pt x="87" y="262"/>
                  </a:lnTo>
                  <a:lnTo>
                    <a:pt x="107" y="227"/>
                  </a:lnTo>
                  <a:lnTo>
                    <a:pt x="130" y="193"/>
                  </a:lnTo>
                  <a:lnTo>
                    <a:pt x="158" y="162"/>
                  </a:lnTo>
                  <a:lnTo>
                    <a:pt x="189" y="133"/>
                  </a:lnTo>
                  <a:lnTo>
                    <a:pt x="219" y="111"/>
                  </a:lnTo>
                  <a:lnTo>
                    <a:pt x="251" y="93"/>
                  </a:lnTo>
                  <a:lnTo>
                    <a:pt x="283" y="78"/>
                  </a:lnTo>
                  <a:lnTo>
                    <a:pt x="318" y="66"/>
                  </a:lnTo>
                  <a:lnTo>
                    <a:pt x="352" y="58"/>
                  </a:lnTo>
                  <a:lnTo>
                    <a:pt x="387" y="54"/>
                  </a:lnTo>
                  <a:lnTo>
                    <a:pt x="421" y="53"/>
                  </a:lnTo>
                  <a:lnTo>
                    <a:pt x="457" y="55"/>
                  </a:lnTo>
                  <a:lnTo>
                    <a:pt x="492" y="60"/>
                  </a:lnTo>
                  <a:lnTo>
                    <a:pt x="525" y="69"/>
                  </a:lnTo>
                  <a:lnTo>
                    <a:pt x="559" y="80"/>
                  </a:lnTo>
                  <a:lnTo>
                    <a:pt x="591" y="96"/>
                  </a:lnTo>
                  <a:lnTo>
                    <a:pt x="621" y="115"/>
                  </a:lnTo>
                  <a:lnTo>
                    <a:pt x="650" y="136"/>
                  </a:lnTo>
                  <a:lnTo>
                    <a:pt x="677" y="161"/>
                  </a:lnTo>
                  <a:lnTo>
                    <a:pt x="701" y="189"/>
                  </a:lnTo>
                  <a:lnTo>
                    <a:pt x="723" y="219"/>
                  </a:lnTo>
                  <a:lnTo>
                    <a:pt x="741" y="248"/>
                  </a:lnTo>
                  <a:lnTo>
                    <a:pt x="756" y="282"/>
                  </a:lnTo>
                  <a:lnTo>
                    <a:pt x="768" y="315"/>
                  </a:lnTo>
                  <a:lnTo>
                    <a:pt x="776" y="350"/>
                  </a:lnTo>
                  <a:lnTo>
                    <a:pt x="781" y="384"/>
                  </a:lnTo>
                  <a:lnTo>
                    <a:pt x="783" y="421"/>
                  </a:lnTo>
                  <a:lnTo>
                    <a:pt x="781" y="457"/>
                  </a:lnTo>
                  <a:lnTo>
                    <a:pt x="775" y="493"/>
                  </a:lnTo>
                  <a:lnTo>
                    <a:pt x="766" y="527"/>
                  </a:lnTo>
                  <a:lnTo>
                    <a:pt x="753" y="561"/>
                  </a:lnTo>
                  <a:lnTo>
                    <a:pt x="738" y="593"/>
                  </a:lnTo>
                  <a:lnTo>
                    <a:pt x="719" y="623"/>
                  </a:lnTo>
                  <a:lnTo>
                    <a:pt x="698" y="651"/>
                  </a:lnTo>
                  <a:lnTo>
                    <a:pt x="674" y="677"/>
                  </a:lnTo>
                  <a:lnTo>
                    <a:pt x="646" y="701"/>
                  </a:lnTo>
                  <a:lnTo>
                    <a:pt x="616" y="723"/>
                  </a:lnTo>
                  <a:lnTo>
                    <a:pt x="584" y="742"/>
                  </a:lnTo>
                  <a:lnTo>
                    <a:pt x="552" y="757"/>
                  </a:lnTo>
                  <a:lnTo>
                    <a:pt x="517" y="768"/>
                  </a:lnTo>
                  <a:lnTo>
                    <a:pt x="483" y="776"/>
                  </a:lnTo>
                  <a:lnTo>
                    <a:pt x="448" y="781"/>
                  </a:lnTo>
                  <a:lnTo>
                    <a:pt x="413" y="782"/>
                  </a:lnTo>
                  <a:lnTo>
                    <a:pt x="378" y="780"/>
                  </a:lnTo>
                  <a:lnTo>
                    <a:pt x="343" y="775"/>
                  </a:lnTo>
                  <a:lnTo>
                    <a:pt x="310" y="766"/>
                  </a:lnTo>
                  <a:lnTo>
                    <a:pt x="276" y="754"/>
                  </a:lnTo>
                  <a:lnTo>
                    <a:pt x="244" y="738"/>
                  </a:lnTo>
                  <a:lnTo>
                    <a:pt x="214" y="720"/>
                  </a:lnTo>
                  <a:lnTo>
                    <a:pt x="185" y="699"/>
                  </a:lnTo>
                  <a:lnTo>
                    <a:pt x="158" y="674"/>
                  </a:lnTo>
                  <a:lnTo>
                    <a:pt x="133" y="646"/>
                  </a:lnTo>
                  <a:lnTo>
                    <a:pt x="115" y="622"/>
                  </a:lnTo>
                  <a:lnTo>
                    <a:pt x="100" y="595"/>
                  </a:lnTo>
                  <a:lnTo>
                    <a:pt x="86" y="569"/>
                  </a:lnTo>
                  <a:lnTo>
                    <a:pt x="75" y="542"/>
                  </a:lnTo>
                  <a:lnTo>
                    <a:pt x="67" y="515"/>
                  </a:lnTo>
                  <a:lnTo>
                    <a:pt x="60" y="486"/>
                  </a:lnTo>
                  <a:lnTo>
                    <a:pt x="55" y="458"/>
                  </a:lnTo>
                  <a:lnTo>
                    <a:pt x="53" y="429"/>
                  </a:lnTo>
                  <a:lnTo>
                    <a:pt x="46" y="432"/>
                  </a:lnTo>
                  <a:lnTo>
                    <a:pt x="40" y="434"/>
                  </a:lnTo>
                  <a:lnTo>
                    <a:pt x="33" y="436"/>
                  </a:lnTo>
                  <a:lnTo>
                    <a:pt x="26" y="440"/>
                  </a:lnTo>
                  <a:lnTo>
                    <a:pt x="19" y="442"/>
                  </a:lnTo>
                  <a:lnTo>
                    <a:pt x="14" y="444"/>
                  </a:lnTo>
                  <a:lnTo>
                    <a:pt x="7" y="448"/>
                  </a:lnTo>
                  <a:lnTo>
                    <a:pt x="1" y="450"/>
                  </a:lnTo>
                  <a:lnTo>
                    <a:pt x="4" y="480"/>
                  </a:lnTo>
                  <a:lnTo>
                    <a:pt x="10" y="510"/>
                  </a:lnTo>
                  <a:lnTo>
                    <a:pt x="18" y="540"/>
                  </a:lnTo>
                  <a:lnTo>
                    <a:pt x="28" y="570"/>
                  </a:lnTo>
                  <a:lnTo>
                    <a:pt x="40" y="599"/>
                  </a:lnTo>
                  <a:lnTo>
                    <a:pt x="55" y="626"/>
                  </a:lnTo>
                  <a:lnTo>
                    <a:pt x="72" y="653"/>
                  </a:lnTo>
                  <a:lnTo>
                    <a:pt x="92" y="679"/>
                  </a:lnTo>
                  <a:lnTo>
                    <a:pt x="121" y="712"/>
                  </a:lnTo>
                  <a:lnTo>
                    <a:pt x="151" y="739"/>
                  </a:lnTo>
                  <a:lnTo>
                    <a:pt x="184" y="765"/>
                  </a:lnTo>
                  <a:lnTo>
                    <a:pt x="219" y="785"/>
                  </a:lnTo>
                  <a:lnTo>
                    <a:pt x="256" y="803"/>
                  </a:lnTo>
                  <a:lnTo>
                    <a:pt x="294" y="817"/>
                  </a:lnTo>
                  <a:lnTo>
                    <a:pt x="333" y="827"/>
                  </a:lnTo>
                  <a:lnTo>
                    <a:pt x="372" y="833"/>
                  </a:lnTo>
                  <a:lnTo>
                    <a:pt x="412" y="835"/>
                  </a:lnTo>
                  <a:lnTo>
                    <a:pt x="453" y="834"/>
                  </a:lnTo>
                  <a:lnTo>
                    <a:pt x="493" y="828"/>
                  </a:lnTo>
                  <a:lnTo>
                    <a:pt x="532" y="819"/>
                  </a:lnTo>
                  <a:lnTo>
                    <a:pt x="571" y="806"/>
                  </a:lnTo>
                  <a:lnTo>
                    <a:pt x="608" y="789"/>
                  </a:lnTo>
                  <a:lnTo>
                    <a:pt x="645" y="768"/>
                  </a:lnTo>
                  <a:lnTo>
                    <a:pt x="680" y="743"/>
                  </a:lnTo>
                  <a:lnTo>
                    <a:pt x="711" y="715"/>
                  </a:lnTo>
                  <a:lnTo>
                    <a:pt x="738" y="685"/>
                  </a:lnTo>
                  <a:lnTo>
                    <a:pt x="764" y="653"/>
                  </a:lnTo>
                  <a:lnTo>
                    <a:pt x="784" y="618"/>
                  </a:lnTo>
                  <a:lnTo>
                    <a:pt x="803" y="582"/>
                  </a:lnTo>
                  <a:lnTo>
                    <a:pt x="817" y="543"/>
                  </a:lnTo>
                  <a:lnTo>
                    <a:pt x="827" y="504"/>
                  </a:lnTo>
                  <a:lnTo>
                    <a:pt x="834" y="463"/>
                  </a:lnTo>
                  <a:lnTo>
                    <a:pt x="836" y="421"/>
                  </a:lnTo>
                  <a:lnTo>
                    <a:pt x="834" y="380"/>
                  </a:lnTo>
                  <a:lnTo>
                    <a:pt x="829" y="340"/>
                  </a:lnTo>
                  <a:lnTo>
                    <a:pt x="819" y="300"/>
                  </a:lnTo>
                  <a:lnTo>
                    <a:pt x="806" y="261"/>
                  </a:lnTo>
                  <a:lnTo>
                    <a:pt x="789" y="224"/>
                  </a:lnTo>
                  <a:lnTo>
                    <a:pt x="768"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p:cNvSpPr>
              <a:spLocks/>
            </p:cNvSpPr>
            <p:nvPr/>
          </p:nvSpPr>
          <p:spPr bwMode="auto">
            <a:xfrm>
              <a:off x="3009" y="1925"/>
              <a:ext cx="103" cy="357"/>
            </a:xfrm>
            <a:custGeom>
              <a:avLst/>
              <a:gdLst>
                <a:gd name="T0" fmla="*/ 208 w 208"/>
                <a:gd name="T1" fmla="*/ 4 h 715"/>
                <a:gd name="T2" fmla="*/ 15 w 208"/>
                <a:gd name="T3" fmla="*/ 715 h 715"/>
                <a:gd name="T4" fmla="*/ 0 w 208"/>
                <a:gd name="T5" fmla="*/ 710 h 715"/>
                <a:gd name="T6" fmla="*/ 193 w 208"/>
                <a:gd name="T7" fmla="*/ 0 h 715"/>
                <a:gd name="T8" fmla="*/ 208 w 208"/>
                <a:gd name="T9" fmla="*/ 4 h 715"/>
              </a:gdLst>
              <a:ahLst/>
              <a:cxnLst>
                <a:cxn ang="0">
                  <a:pos x="T0" y="T1"/>
                </a:cxn>
                <a:cxn ang="0">
                  <a:pos x="T2" y="T3"/>
                </a:cxn>
                <a:cxn ang="0">
                  <a:pos x="T4" y="T5"/>
                </a:cxn>
                <a:cxn ang="0">
                  <a:pos x="T6" y="T7"/>
                </a:cxn>
                <a:cxn ang="0">
                  <a:pos x="T8" y="T9"/>
                </a:cxn>
              </a:cxnLst>
              <a:rect l="0" t="0" r="r" b="b"/>
              <a:pathLst>
                <a:path w="208" h="715">
                  <a:moveTo>
                    <a:pt x="208" y="4"/>
                  </a:moveTo>
                  <a:lnTo>
                    <a:pt x="15" y="715"/>
                  </a:lnTo>
                  <a:lnTo>
                    <a:pt x="0" y="710"/>
                  </a:lnTo>
                  <a:lnTo>
                    <a:pt x="193"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auto">
            <a:xfrm>
              <a:off x="2872" y="2059"/>
              <a:ext cx="373" cy="90"/>
            </a:xfrm>
            <a:custGeom>
              <a:avLst/>
              <a:gdLst>
                <a:gd name="T0" fmla="*/ 746 w 746"/>
                <a:gd name="T1" fmla="*/ 163 h 178"/>
                <a:gd name="T2" fmla="*/ 742 w 746"/>
                <a:gd name="T3" fmla="*/ 178 h 178"/>
                <a:gd name="T4" fmla="*/ 0 w 746"/>
                <a:gd name="T5" fmla="*/ 15 h 178"/>
                <a:gd name="T6" fmla="*/ 3 w 746"/>
                <a:gd name="T7" fmla="*/ 0 h 178"/>
                <a:gd name="T8" fmla="*/ 746 w 746"/>
                <a:gd name="T9" fmla="*/ 163 h 178"/>
              </a:gdLst>
              <a:ahLst/>
              <a:cxnLst>
                <a:cxn ang="0">
                  <a:pos x="T0" y="T1"/>
                </a:cxn>
                <a:cxn ang="0">
                  <a:pos x="T2" y="T3"/>
                </a:cxn>
                <a:cxn ang="0">
                  <a:pos x="T4" y="T5"/>
                </a:cxn>
                <a:cxn ang="0">
                  <a:pos x="T6" y="T7"/>
                </a:cxn>
                <a:cxn ang="0">
                  <a:pos x="T8" y="T9"/>
                </a:cxn>
              </a:cxnLst>
              <a:rect l="0" t="0" r="r" b="b"/>
              <a:pathLst>
                <a:path w="746" h="178">
                  <a:moveTo>
                    <a:pt x="746" y="163"/>
                  </a:moveTo>
                  <a:lnTo>
                    <a:pt x="742" y="178"/>
                  </a:lnTo>
                  <a:lnTo>
                    <a:pt x="0" y="15"/>
                  </a:lnTo>
                  <a:lnTo>
                    <a:pt x="3" y="0"/>
                  </a:lnTo>
                  <a:lnTo>
                    <a:pt x="74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auto">
            <a:xfrm>
              <a:off x="2893" y="2019"/>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p:cNvSpPr>
            <p:nvPr/>
          </p:nvSpPr>
          <p:spPr bwMode="auto">
            <a:xfrm>
              <a:off x="2939" y="1945"/>
              <a:ext cx="227" cy="314"/>
            </a:xfrm>
            <a:custGeom>
              <a:avLst/>
              <a:gdLst>
                <a:gd name="T0" fmla="*/ 453 w 453"/>
                <a:gd name="T1" fmla="*/ 618 h 628"/>
                <a:gd name="T2" fmla="*/ 440 w 453"/>
                <a:gd name="T3" fmla="*/ 628 h 628"/>
                <a:gd name="T4" fmla="*/ 0 w 453"/>
                <a:gd name="T5" fmla="*/ 9 h 628"/>
                <a:gd name="T6" fmla="*/ 14 w 453"/>
                <a:gd name="T7" fmla="*/ 0 h 628"/>
                <a:gd name="T8" fmla="*/ 453 w 453"/>
                <a:gd name="T9" fmla="*/ 618 h 628"/>
              </a:gdLst>
              <a:ahLst/>
              <a:cxnLst>
                <a:cxn ang="0">
                  <a:pos x="T0" y="T1"/>
                </a:cxn>
                <a:cxn ang="0">
                  <a:pos x="T2" y="T3"/>
                </a:cxn>
                <a:cxn ang="0">
                  <a:pos x="T4" y="T5"/>
                </a:cxn>
                <a:cxn ang="0">
                  <a:pos x="T6" y="T7"/>
                </a:cxn>
                <a:cxn ang="0">
                  <a:pos x="T8" y="T9"/>
                </a:cxn>
              </a:cxnLst>
              <a:rect l="0" t="0" r="r" b="b"/>
              <a:pathLst>
                <a:path w="453" h="628">
                  <a:moveTo>
                    <a:pt x="453" y="618"/>
                  </a:moveTo>
                  <a:lnTo>
                    <a:pt x="440" y="628"/>
                  </a:lnTo>
                  <a:lnTo>
                    <a:pt x="0" y="9"/>
                  </a:lnTo>
                  <a:lnTo>
                    <a:pt x="14" y="0"/>
                  </a:lnTo>
                  <a:lnTo>
                    <a:pt x="453" y="6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p:cNvSpPr>
            <p:nvPr/>
          </p:nvSpPr>
          <p:spPr bwMode="auto">
            <a:xfrm>
              <a:off x="2877" y="2081"/>
              <a:ext cx="365" cy="53"/>
            </a:xfrm>
            <a:custGeom>
              <a:avLst/>
              <a:gdLst>
                <a:gd name="T0" fmla="*/ 732 w 732"/>
                <a:gd name="T1" fmla="*/ 17 h 108"/>
                <a:gd name="T2" fmla="*/ 3 w 732"/>
                <a:gd name="T3" fmla="*/ 108 h 108"/>
                <a:gd name="T4" fmla="*/ 0 w 732"/>
                <a:gd name="T5" fmla="*/ 92 h 108"/>
                <a:gd name="T6" fmla="*/ 731 w 732"/>
                <a:gd name="T7" fmla="*/ 0 h 108"/>
                <a:gd name="T8" fmla="*/ 732 w 732"/>
                <a:gd name="T9" fmla="*/ 17 h 108"/>
              </a:gdLst>
              <a:ahLst/>
              <a:cxnLst>
                <a:cxn ang="0">
                  <a:pos x="T0" y="T1"/>
                </a:cxn>
                <a:cxn ang="0">
                  <a:pos x="T2" y="T3"/>
                </a:cxn>
                <a:cxn ang="0">
                  <a:pos x="T4" y="T5"/>
                </a:cxn>
                <a:cxn ang="0">
                  <a:pos x="T6" y="T7"/>
                </a:cxn>
                <a:cxn ang="0">
                  <a:pos x="T8" y="T9"/>
                </a:cxn>
              </a:cxnLst>
              <a:rect l="0" t="0" r="r" b="b"/>
              <a:pathLst>
                <a:path w="732" h="108">
                  <a:moveTo>
                    <a:pt x="732" y="17"/>
                  </a:moveTo>
                  <a:lnTo>
                    <a:pt x="3" y="108"/>
                  </a:lnTo>
                  <a:lnTo>
                    <a:pt x="0" y="92"/>
                  </a:lnTo>
                  <a:lnTo>
                    <a:pt x="731" y="0"/>
                  </a:lnTo>
                  <a:lnTo>
                    <a:pt x="7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auto">
            <a:xfrm>
              <a:off x="3019" y="1916"/>
              <a:ext cx="77" cy="375"/>
            </a:xfrm>
            <a:custGeom>
              <a:avLst/>
              <a:gdLst>
                <a:gd name="T0" fmla="*/ 154 w 154"/>
                <a:gd name="T1" fmla="*/ 747 h 750"/>
                <a:gd name="T2" fmla="*/ 139 w 154"/>
                <a:gd name="T3" fmla="*/ 750 h 750"/>
                <a:gd name="T4" fmla="*/ 0 w 154"/>
                <a:gd name="T5" fmla="*/ 3 h 750"/>
                <a:gd name="T6" fmla="*/ 16 w 154"/>
                <a:gd name="T7" fmla="*/ 0 h 750"/>
                <a:gd name="T8" fmla="*/ 154 w 154"/>
                <a:gd name="T9" fmla="*/ 747 h 750"/>
              </a:gdLst>
              <a:ahLst/>
              <a:cxnLst>
                <a:cxn ang="0">
                  <a:pos x="T0" y="T1"/>
                </a:cxn>
                <a:cxn ang="0">
                  <a:pos x="T2" y="T3"/>
                </a:cxn>
                <a:cxn ang="0">
                  <a:pos x="T4" y="T5"/>
                </a:cxn>
                <a:cxn ang="0">
                  <a:pos x="T6" y="T7"/>
                </a:cxn>
                <a:cxn ang="0">
                  <a:pos x="T8" y="T9"/>
                </a:cxn>
              </a:cxnLst>
              <a:rect l="0" t="0" r="r" b="b"/>
              <a:pathLst>
                <a:path w="154" h="750">
                  <a:moveTo>
                    <a:pt x="154" y="747"/>
                  </a:moveTo>
                  <a:lnTo>
                    <a:pt x="139" y="750"/>
                  </a:lnTo>
                  <a:lnTo>
                    <a:pt x="0" y="3"/>
                  </a:lnTo>
                  <a:lnTo>
                    <a:pt x="16" y="0"/>
                  </a:lnTo>
                  <a:lnTo>
                    <a:pt x="154" y="7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p:cNvSpPr>
            <p:nvPr/>
          </p:nvSpPr>
          <p:spPr bwMode="auto">
            <a:xfrm>
              <a:off x="2937" y="1964"/>
              <a:ext cx="251" cy="279"/>
            </a:xfrm>
            <a:custGeom>
              <a:avLst/>
              <a:gdLst>
                <a:gd name="T0" fmla="*/ 504 w 504"/>
                <a:gd name="T1" fmla="*/ 10 h 557"/>
                <a:gd name="T2" fmla="*/ 12 w 504"/>
                <a:gd name="T3" fmla="*/ 557 h 557"/>
                <a:gd name="T4" fmla="*/ 0 w 504"/>
                <a:gd name="T5" fmla="*/ 547 h 557"/>
                <a:gd name="T6" fmla="*/ 491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2" y="557"/>
                  </a:lnTo>
                  <a:lnTo>
                    <a:pt x="0" y="547"/>
                  </a:lnTo>
                  <a:lnTo>
                    <a:pt x="491"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p:cNvSpPr>
            <p:nvPr/>
          </p:nvSpPr>
          <p:spPr bwMode="auto">
            <a:xfrm>
              <a:off x="2894" y="1997"/>
              <a:ext cx="323" cy="213"/>
            </a:xfrm>
            <a:custGeom>
              <a:avLst/>
              <a:gdLst>
                <a:gd name="T0" fmla="*/ 645 w 645"/>
                <a:gd name="T1" fmla="*/ 414 h 427"/>
                <a:gd name="T2" fmla="*/ 637 w 645"/>
                <a:gd name="T3" fmla="*/ 427 h 427"/>
                <a:gd name="T4" fmla="*/ 0 w 645"/>
                <a:gd name="T5" fmla="*/ 14 h 427"/>
                <a:gd name="T6" fmla="*/ 8 w 645"/>
                <a:gd name="T7" fmla="*/ 0 h 427"/>
                <a:gd name="T8" fmla="*/ 645 w 645"/>
                <a:gd name="T9" fmla="*/ 414 h 427"/>
              </a:gdLst>
              <a:ahLst/>
              <a:cxnLst>
                <a:cxn ang="0">
                  <a:pos x="T0" y="T1"/>
                </a:cxn>
                <a:cxn ang="0">
                  <a:pos x="T2" y="T3"/>
                </a:cxn>
                <a:cxn ang="0">
                  <a:pos x="T4" y="T5"/>
                </a:cxn>
                <a:cxn ang="0">
                  <a:pos x="T6" y="T7"/>
                </a:cxn>
                <a:cxn ang="0">
                  <a:pos x="T8" y="T9"/>
                </a:cxn>
              </a:cxnLst>
              <a:rect l="0" t="0" r="r" b="b"/>
              <a:pathLst>
                <a:path w="645" h="427">
                  <a:moveTo>
                    <a:pt x="645" y="414"/>
                  </a:moveTo>
                  <a:lnTo>
                    <a:pt x="637" y="427"/>
                  </a:lnTo>
                  <a:lnTo>
                    <a:pt x="0" y="14"/>
                  </a:lnTo>
                  <a:lnTo>
                    <a:pt x="8" y="0"/>
                  </a:lnTo>
                  <a:lnTo>
                    <a:pt x="645"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p:cNvSpPr>
            <p:nvPr/>
          </p:nvSpPr>
          <p:spPr bwMode="auto">
            <a:xfrm>
              <a:off x="3518" y="1874"/>
              <a:ext cx="419" cy="418"/>
            </a:xfrm>
            <a:custGeom>
              <a:avLst/>
              <a:gdLst>
                <a:gd name="T0" fmla="*/ 686 w 837"/>
                <a:gd name="T1" fmla="*/ 95 h 835"/>
                <a:gd name="T2" fmla="*/ 581 w 837"/>
                <a:gd name="T3" fmla="*/ 32 h 835"/>
                <a:gd name="T4" fmla="*/ 464 w 837"/>
                <a:gd name="T5" fmla="*/ 2 h 835"/>
                <a:gd name="T6" fmla="*/ 343 w 837"/>
                <a:gd name="T7" fmla="*/ 7 h 835"/>
                <a:gd name="T8" fmla="*/ 228 w 837"/>
                <a:gd name="T9" fmla="*/ 46 h 835"/>
                <a:gd name="T10" fmla="*/ 157 w 837"/>
                <a:gd name="T11" fmla="*/ 92 h 835"/>
                <a:gd name="T12" fmla="*/ 71 w 837"/>
                <a:gd name="T13" fmla="*/ 184 h 835"/>
                <a:gd name="T14" fmla="*/ 20 w 837"/>
                <a:gd name="T15" fmla="*/ 294 h 835"/>
                <a:gd name="T16" fmla="*/ 0 w 837"/>
                <a:gd name="T17" fmla="*/ 412 h 835"/>
                <a:gd name="T18" fmla="*/ 16 w 837"/>
                <a:gd name="T19" fmla="*/ 532 h 835"/>
                <a:gd name="T20" fmla="*/ 67 w 837"/>
                <a:gd name="T21" fmla="*/ 645 h 835"/>
                <a:gd name="T22" fmla="*/ 152 w 837"/>
                <a:gd name="T23" fmla="*/ 740 h 835"/>
                <a:gd name="T24" fmla="*/ 257 w 837"/>
                <a:gd name="T25" fmla="*/ 803 h 835"/>
                <a:gd name="T26" fmla="*/ 373 w 837"/>
                <a:gd name="T27" fmla="*/ 833 h 835"/>
                <a:gd name="T28" fmla="*/ 494 w 837"/>
                <a:gd name="T29" fmla="*/ 828 h 835"/>
                <a:gd name="T30" fmla="*/ 610 w 837"/>
                <a:gd name="T31" fmla="*/ 789 h 835"/>
                <a:gd name="T32" fmla="*/ 699 w 837"/>
                <a:gd name="T33" fmla="*/ 727 h 835"/>
                <a:gd name="T34" fmla="*/ 750 w 837"/>
                <a:gd name="T35" fmla="*/ 674 h 835"/>
                <a:gd name="T36" fmla="*/ 789 w 837"/>
                <a:gd name="T37" fmla="*/ 613 h 835"/>
                <a:gd name="T38" fmla="*/ 787 w 837"/>
                <a:gd name="T39" fmla="*/ 587 h 835"/>
                <a:gd name="T40" fmla="*/ 767 w 837"/>
                <a:gd name="T41" fmla="*/ 581 h 835"/>
                <a:gd name="T42" fmla="*/ 748 w 837"/>
                <a:gd name="T43" fmla="*/ 575 h 835"/>
                <a:gd name="T44" fmla="*/ 717 w 837"/>
                <a:gd name="T45" fmla="*/ 627 h 835"/>
                <a:gd name="T46" fmla="*/ 678 w 837"/>
                <a:gd name="T47" fmla="*/ 674 h 835"/>
                <a:gd name="T48" fmla="*/ 618 w 837"/>
                <a:gd name="T49" fmla="*/ 723 h 835"/>
                <a:gd name="T50" fmla="*/ 519 w 837"/>
                <a:gd name="T51" fmla="*/ 768 h 835"/>
                <a:gd name="T52" fmla="*/ 415 w 837"/>
                <a:gd name="T53" fmla="*/ 782 h 835"/>
                <a:gd name="T54" fmla="*/ 311 w 837"/>
                <a:gd name="T55" fmla="*/ 766 h 835"/>
                <a:gd name="T56" fmla="*/ 215 w 837"/>
                <a:gd name="T57" fmla="*/ 720 h 835"/>
                <a:gd name="T58" fmla="*/ 135 w 837"/>
                <a:gd name="T59" fmla="*/ 646 h 835"/>
                <a:gd name="T60" fmla="*/ 85 w 837"/>
                <a:gd name="T61" fmla="*/ 566 h 835"/>
                <a:gd name="T62" fmla="*/ 59 w 837"/>
                <a:gd name="T63" fmla="*/ 478 h 835"/>
                <a:gd name="T64" fmla="*/ 56 w 837"/>
                <a:gd name="T65" fmla="*/ 378 h 835"/>
                <a:gd name="T66" fmla="*/ 89 w 837"/>
                <a:gd name="T67" fmla="*/ 263 h 835"/>
                <a:gd name="T68" fmla="*/ 159 w 837"/>
                <a:gd name="T69" fmla="*/ 162 h 835"/>
                <a:gd name="T70" fmla="*/ 252 w 837"/>
                <a:gd name="T71" fmla="*/ 93 h 835"/>
                <a:gd name="T72" fmla="*/ 354 w 837"/>
                <a:gd name="T73" fmla="*/ 59 h 835"/>
                <a:gd name="T74" fmla="*/ 459 w 837"/>
                <a:gd name="T75" fmla="*/ 55 h 835"/>
                <a:gd name="T76" fmla="*/ 560 w 837"/>
                <a:gd name="T77" fmla="*/ 80 h 835"/>
                <a:gd name="T78" fmla="*/ 651 w 837"/>
                <a:gd name="T79" fmla="*/ 136 h 835"/>
                <a:gd name="T80" fmla="*/ 725 w 837"/>
                <a:gd name="T81" fmla="*/ 219 h 835"/>
                <a:gd name="T82" fmla="*/ 769 w 837"/>
                <a:gd name="T83" fmla="*/ 316 h 835"/>
                <a:gd name="T84" fmla="*/ 784 w 837"/>
                <a:gd name="T85" fmla="*/ 422 h 835"/>
                <a:gd name="T86" fmla="*/ 770 w 837"/>
                <a:gd name="T87" fmla="*/ 517 h 835"/>
                <a:gd name="T88" fmla="*/ 755 w 837"/>
                <a:gd name="T89" fmla="*/ 577 h 835"/>
                <a:gd name="T90" fmla="*/ 774 w 837"/>
                <a:gd name="T91" fmla="*/ 583 h 835"/>
                <a:gd name="T92" fmla="*/ 793 w 837"/>
                <a:gd name="T93" fmla="*/ 589 h 835"/>
                <a:gd name="T94" fmla="*/ 811 w 837"/>
                <a:gd name="T95" fmla="*/ 560 h 835"/>
                <a:gd name="T96" fmla="*/ 826 w 837"/>
                <a:gd name="T97" fmla="*/ 513 h 835"/>
                <a:gd name="T98" fmla="*/ 834 w 837"/>
                <a:gd name="T99" fmla="*/ 463 h 835"/>
                <a:gd name="T100" fmla="*/ 830 w 837"/>
                <a:gd name="T101" fmla="*/ 340 h 835"/>
                <a:gd name="T102" fmla="*/ 789 w 837"/>
                <a:gd name="T103" fmla="*/ 22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7" h="835">
                  <a:moveTo>
                    <a:pt x="744" y="155"/>
                  </a:moveTo>
                  <a:lnTo>
                    <a:pt x="716" y="123"/>
                  </a:lnTo>
                  <a:lnTo>
                    <a:pt x="686" y="95"/>
                  </a:lnTo>
                  <a:lnTo>
                    <a:pt x="652" y="70"/>
                  </a:lnTo>
                  <a:lnTo>
                    <a:pt x="618" y="49"/>
                  </a:lnTo>
                  <a:lnTo>
                    <a:pt x="581" y="32"/>
                  </a:lnTo>
                  <a:lnTo>
                    <a:pt x="543" y="18"/>
                  </a:lnTo>
                  <a:lnTo>
                    <a:pt x="504" y="8"/>
                  </a:lnTo>
                  <a:lnTo>
                    <a:pt x="464" y="2"/>
                  </a:lnTo>
                  <a:lnTo>
                    <a:pt x="424" y="0"/>
                  </a:lnTo>
                  <a:lnTo>
                    <a:pt x="384" y="1"/>
                  </a:lnTo>
                  <a:lnTo>
                    <a:pt x="343" y="7"/>
                  </a:lnTo>
                  <a:lnTo>
                    <a:pt x="304" y="15"/>
                  </a:lnTo>
                  <a:lnTo>
                    <a:pt x="265" y="29"/>
                  </a:lnTo>
                  <a:lnTo>
                    <a:pt x="228" y="46"/>
                  </a:lnTo>
                  <a:lnTo>
                    <a:pt x="191" y="67"/>
                  </a:lnTo>
                  <a:lnTo>
                    <a:pt x="157" y="92"/>
                  </a:lnTo>
                  <a:lnTo>
                    <a:pt x="157" y="92"/>
                  </a:lnTo>
                  <a:lnTo>
                    <a:pt x="124" y="121"/>
                  </a:lnTo>
                  <a:lnTo>
                    <a:pt x="97" y="151"/>
                  </a:lnTo>
                  <a:lnTo>
                    <a:pt x="71" y="184"/>
                  </a:lnTo>
                  <a:lnTo>
                    <a:pt x="51" y="219"/>
                  </a:lnTo>
                  <a:lnTo>
                    <a:pt x="33" y="256"/>
                  </a:lnTo>
                  <a:lnTo>
                    <a:pt x="20" y="294"/>
                  </a:lnTo>
                  <a:lnTo>
                    <a:pt x="9" y="333"/>
                  </a:lnTo>
                  <a:lnTo>
                    <a:pt x="3" y="372"/>
                  </a:lnTo>
                  <a:lnTo>
                    <a:pt x="0" y="412"/>
                  </a:lnTo>
                  <a:lnTo>
                    <a:pt x="2" y="453"/>
                  </a:lnTo>
                  <a:lnTo>
                    <a:pt x="7" y="493"/>
                  </a:lnTo>
                  <a:lnTo>
                    <a:pt x="16" y="532"/>
                  </a:lnTo>
                  <a:lnTo>
                    <a:pt x="29" y="571"/>
                  </a:lnTo>
                  <a:lnTo>
                    <a:pt x="46" y="608"/>
                  </a:lnTo>
                  <a:lnTo>
                    <a:pt x="67" y="645"/>
                  </a:lnTo>
                  <a:lnTo>
                    <a:pt x="92" y="680"/>
                  </a:lnTo>
                  <a:lnTo>
                    <a:pt x="121" y="712"/>
                  </a:lnTo>
                  <a:lnTo>
                    <a:pt x="152" y="740"/>
                  </a:lnTo>
                  <a:lnTo>
                    <a:pt x="186" y="765"/>
                  </a:lnTo>
                  <a:lnTo>
                    <a:pt x="220" y="786"/>
                  </a:lnTo>
                  <a:lnTo>
                    <a:pt x="257" y="803"/>
                  </a:lnTo>
                  <a:lnTo>
                    <a:pt x="295" y="817"/>
                  </a:lnTo>
                  <a:lnTo>
                    <a:pt x="334" y="827"/>
                  </a:lnTo>
                  <a:lnTo>
                    <a:pt x="373" y="833"/>
                  </a:lnTo>
                  <a:lnTo>
                    <a:pt x="414" y="835"/>
                  </a:lnTo>
                  <a:lnTo>
                    <a:pt x="454" y="834"/>
                  </a:lnTo>
                  <a:lnTo>
                    <a:pt x="494" y="828"/>
                  </a:lnTo>
                  <a:lnTo>
                    <a:pt x="534" y="819"/>
                  </a:lnTo>
                  <a:lnTo>
                    <a:pt x="573" y="806"/>
                  </a:lnTo>
                  <a:lnTo>
                    <a:pt x="610" y="789"/>
                  </a:lnTo>
                  <a:lnTo>
                    <a:pt x="646" y="768"/>
                  </a:lnTo>
                  <a:lnTo>
                    <a:pt x="681" y="743"/>
                  </a:lnTo>
                  <a:lnTo>
                    <a:pt x="699" y="727"/>
                  </a:lnTo>
                  <a:lnTo>
                    <a:pt x="718" y="710"/>
                  </a:lnTo>
                  <a:lnTo>
                    <a:pt x="734" y="692"/>
                  </a:lnTo>
                  <a:lnTo>
                    <a:pt x="750" y="674"/>
                  </a:lnTo>
                  <a:lnTo>
                    <a:pt x="764" y="654"/>
                  </a:lnTo>
                  <a:lnTo>
                    <a:pt x="778" y="634"/>
                  </a:lnTo>
                  <a:lnTo>
                    <a:pt x="789" y="613"/>
                  </a:lnTo>
                  <a:lnTo>
                    <a:pt x="800" y="591"/>
                  </a:lnTo>
                  <a:lnTo>
                    <a:pt x="793" y="589"/>
                  </a:lnTo>
                  <a:lnTo>
                    <a:pt x="787" y="587"/>
                  </a:lnTo>
                  <a:lnTo>
                    <a:pt x="780" y="585"/>
                  </a:lnTo>
                  <a:lnTo>
                    <a:pt x="774" y="583"/>
                  </a:lnTo>
                  <a:lnTo>
                    <a:pt x="767" y="581"/>
                  </a:lnTo>
                  <a:lnTo>
                    <a:pt x="761" y="578"/>
                  </a:lnTo>
                  <a:lnTo>
                    <a:pt x="755" y="577"/>
                  </a:lnTo>
                  <a:lnTo>
                    <a:pt x="748" y="575"/>
                  </a:lnTo>
                  <a:lnTo>
                    <a:pt x="739" y="593"/>
                  </a:lnTo>
                  <a:lnTo>
                    <a:pt x="728" y="611"/>
                  </a:lnTo>
                  <a:lnTo>
                    <a:pt x="717" y="627"/>
                  </a:lnTo>
                  <a:lnTo>
                    <a:pt x="705" y="643"/>
                  </a:lnTo>
                  <a:lnTo>
                    <a:pt x="693" y="659"/>
                  </a:lnTo>
                  <a:lnTo>
                    <a:pt x="678" y="674"/>
                  </a:lnTo>
                  <a:lnTo>
                    <a:pt x="664" y="688"/>
                  </a:lnTo>
                  <a:lnTo>
                    <a:pt x="648" y="702"/>
                  </a:lnTo>
                  <a:lnTo>
                    <a:pt x="618" y="723"/>
                  </a:lnTo>
                  <a:lnTo>
                    <a:pt x="585" y="742"/>
                  </a:lnTo>
                  <a:lnTo>
                    <a:pt x="553" y="757"/>
                  </a:lnTo>
                  <a:lnTo>
                    <a:pt x="519" y="768"/>
                  </a:lnTo>
                  <a:lnTo>
                    <a:pt x="484" y="776"/>
                  </a:lnTo>
                  <a:lnTo>
                    <a:pt x="449" y="781"/>
                  </a:lnTo>
                  <a:lnTo>
                    <a:pt x="415" y="782"/>
                  </a:lnTo>
                  <a:lnTo>
                    <a:pt x="379" y="780"/>
                  </a:lnTo>
                  <a:lnTo>
                    <a:pt x="345" y="775"/>
                  </a:lnTo>
                  <a:lnTo>
                    <a:pt x="311" y="766"/>
                  </a:lnTo>
                  <a:lnTo>
                    <a:pt x="278" y="755"/>
                  </a:lnTo>
                  <a:lnTo>
                    <a:pt x="245" y="738"/>
                  </a:lnTo>
                  <a:lnTo>
                    <a:pt x="215" y="720"/>
                  </a:lnTo>
                  <a:lnTo>
                    <a:pt x="187" y="699"/>
                  </a:lnTo>
                  <a:lnTo>
                    <a:pt x="159" y="674"/>
                  </a:lnTo>
                  <a:lnTo>
                    <a:pt x="135" y="646"/>
                  </a:lnTo>
                  <a:lnTo>
                    <a:pt x="115" y="621"/>
                  </a:lnTo>
                  <a:lnTo>
                    <a:pt x="99" y="593"/>
                  </a:lnTo>
                  <a:lnTo>
                    <a:pt x="85" y="566"/>
                  </a:lnTo>
                  <a:lnTo>
                    <a:pt x="74" y="537"/>
                  </a:lnTo>
                  <a:lnTo>
                    <a:pt x="66" y="508"/>
                  </a:lnTo>
                  <a:lnTo>
                    <a:pt x="59" y="478"/>
                  </a:lnTo>
                  <a:lnTo>
                    <a:pt x="55" y="448"/>
                  </a:lnTo>
                  <a:lnTo>
                    <a:pt x="54" y="418"/>
                  </a:lnTo>
                  <a:lnTo>
                    <a:pt x="56" y="378"/>
                  </a:lnTo>
                  <a:lnTo>
                    <a:pt x="62" y="339"/>
                  </a:lnTo>
                  <a:lnTo>
                    <a:pt x="74" y="299"/>
                  </a:lnTo>
                  <a:lnTo>
                    <a:pt x="89" y="263"/>
                  </a:lnTo>
                  <a:lnTo>
                    <a:pt x="107" y="227"/>
                  </a:lnTo>
                  <a:lnTo>
                    <a:pt x="131" y="193"/>
                  </a:lnTo>
                  <a:lnTo>
                    <a:pt x="159" y="162"/>
                  </a:lnTo>
                  <a:lnTo>
                    <a:pt x="190" y="133"/>
                  </a:lnTo>
                  <a:lnTo>
                    <a:pt x="220" y="112"/>
                  </a:lnTo>
                  <a:lnTo>
                    <a:pt x="252" y="93"/>
                  </a:lnTo>
                  <a:lnTo>
                    <a:pt x="285" y="78"/>
                  </a:lnTo>
                  <a:lnTo>
                    <a:pt x="319" y="67"/>
                  </a:lnTo>
                  <a:lnTo>
                    <a:pt x="354" y="59"/>
                  </a:lnTo>
                  <a:lnTo>
                    <a:pt x="388" y="54"/>
                  </a:lnTo>
                  <a:lnTo>
                    <a:pt x="423" y="53"/>
                  </a:lnTo>
                  <a:lnTo>
                    <a:pt x="459" y="55"/>
                  </a:lnTo>
                  <a:lnTo>
                    <a:pt x="493" y="60"/>
                  </a:lnTo>
                  <a:lnTo>
                    <a:pt x="527" y="69"/>
                  </a:lnTo>
                  <a:lnTo>
                    <a:pt x="560" y="80"/>
                  </a:lnTo>
                  <a:lnTo>
                    <a:pt x="592" y="97"/>
                  </a:lnTo>
                  <a:lnTo>
                    <a:pt x="622" y="115"/>
                  </a:lnTo>
                  <a:lnTo>
                    <a:pt x="651" y="136"/>
                  </a:lnTo>
                  <a:lnTo>
                    <a:pt x="679" y="161"/>
                  </a:lnTo>
                  <a:lnTo>
                    <a:pt x="703" y="189"/>
                  </a:lnTo>
                  <a:lnTo>
                    <a:pt x="725" y="219"/>
                  </a:lnTo>
                  <a:lnTo>
                    <a:pt x="742" y="249"/>
                  </a:lnTo>
                  <a:lnTo>
                    <a:pt x="757" y="282"/>
                  </a:lnTo>
                  <a:lnTo>
                    <a:pt x="769" y="316"/>
                  </a:lnTo>
                  <a:lnTo>
                    <a:pt x="777" y="350"/>
                  </a:lnTo>
                  <a:lnTo>
                    <a:pt x="782" y="385"/>
                  </a:lnTo>
                  <a:lnTo>
                    <a:pt x="784" y="422"/>
                  </a:lnTo>
                  <a:lnTo>
                    <a:pt x="781" y="457"/>
                  </a:lnTo>
                  <a:lnTo>
                    <a:pt x="777" y="488"/>
                  </a:lnTo>
                  <a:lnTo>
                    <a:pt x="770" y="517"/>
                  </a:lnTo>
                  <a:lnTo>
                    <a:pt x="759" y="547"/>
                  </a:lnTo>
                  <a:lnTo>
                    <a:pt x="748" y="575"/>
                  </a:lnTo>
                  <a:lnTo>
                    <a:pt x="755" y="577"/>
                  </a:lnTo>
                  <a:lnTo>
                    <a:pt x="761" y="578"/>
                  </a:lnTo>
                  <a:lnTo>
                    <a:pt x="767" y="581"/>
                  </a:lnTo>
                  <a:lnTo>
                    <a:pt x="774" y="583"/>
                  </a:lnTo>
                  <a:lnTo>
                    <a:pt x="780" y="585"/>
                  </a:lnTo>
                  <a:lnTo>
                    <a:pt x="787" y="587"/>
                  </a:lnTo>
                  <a:lnTo>
                    <a:pt x="793" y="589"/>
                  </a:lnTo>
                  <a:lnTo>
                    <a:pt x="800" y="591"/>
                  </a:lnTo>
                  <a:lnTo>
                    <a:pt x="806" y="576"/>
                  </a:lnTo>
                  <a:lnTo>
                    <a:pt x="811" y="560"/>
                  </a:lnTo>
                  <a:lnTo>
                    <a:pt x="817" y="545"/>
                  </a:lnTo>
                  <a:lnTo>
                    <a:pt x="822" y="529"/>
                  </a:lnTo>
                  <a:lnTo>
                    <a:pt x="826" y="513"/>
                  </a:lnTo>
                  <a:lnTo>
                    <a:pt x="830" y="496"/>
                  </a:lnTo>
                  <a:lnTo>
                    <a:pt x="832" y="480"/>
                  </a:lnTo>
                  <a:lnTo>
                    <a:pt x="834" y="463"/>
                  </a:lnTo>
                  <a:lnTo>
                    <a:pt x="837" y="422"/>
                  </a:lnTo>
                  <a:lnTo>
                    <a:pt x="835" y="380"/>
                  </a:lnTo>
                  <a:lnTo>
                    <a:pt x="830" y="340"/>
                  </a:lnTo>
                  <a:lnTo>
                    <a:pt x="820" y="301"/>
                  </a:lnTo>
                  <a:lnTo>
                    <a:pt x="807" y="261"/>
                  </a:lnTo>
                  <a:lnTo>
                    <a:pt x="789" y="225"/>
                  </a:lnTo>
                  <a:lnTo>
                    <a:pt x="769"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auto">
            <a:xfrm>
              <a:off x="3671" y="1904"/>
              <a:ext cx="113" cy="355"/>
            </a:xfrm>
            <a:custGeom>
              <a:avLst/>
              <a:gdLst>
                <a:gd name="T0" fmla="*/ 225 w 225"/>
                <a:gd name="T1" fmla="*/ 5 h 710"/>
                <a:gd name="T2" fmla="*/ 17 w 225"/>
                <a:gd name="T3" fmla="*/ 710 h 710"/>
                <a:gd name="T4" fmla="*/ 0 w 225"/>
                <a:gd name="T5" fmla="*/ 705 h 710"/>
                <a:gd name="T6" fmla="*/ 210 w 225"/>
                <a:gd name="T7" fmla="*/ 0 h 710"/>
                <a:gd name="T8" fmla="*/ 225 w 225"/>
                <a:gd name="T9" fmla="*/ 5 h 710"/>
              </a:gdLst>
              <a:ahLst/>
              <a:cxnLst>
                <a:cxn ang="0">
                  <a:pos x="T0" y="T1"/>
                </a:cxn>
                <a:cxn ang="0">
                  <a:pos x="T2" y="T3"/>
                </a:cxn>
                <a:cxn ang="0">
                  <a:pos x="T4" y="T5"/>
                </a:cxn>
                <a:cxn ang="0">
                  <a:pos x="T6" y="T7"/>
                </a:cxn>
                <a:cxn ang="0">
                  <a:pos x="T8" y="T9"/>
                </a:cxn>
              </a:cxnLst>
              <a:rect l="0" t="0" r="r" b="b"/>
              <a:pathLst>
                <a:path w="225" h="710">
                  <a:moveTo>
                    <a:pt x="225" y="5"/>
                  </a:moveTo>
                  <a:lnTo>
                    <a:pt x="17" y="710"/>
                  </a:lnTo>
                  <a:lnTo>
                    <a:pt x="0" y="705"/>
                  </a:lnTo>
                  <a:lnTo>
                    <a:pt x="210" y="0"/>
                  </a:lnTo>
                  <a:lnTo>
                    <a:pt x="22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4"/>
            <p:cNvSpPr>
              <a:spLocks/>
            </p:cNvSpPr>
            <p:nvPr/>
          </p:nvSpPr>
          <p:spPr bwMode="auto">
            <a:xfrm>
              <a:off x="3539" y="2038"/>
              <a:ext cx="372" cy="89"/>
            </a:xfrm>
            <a:custGeom>
              <a:avLst/>
              <a:gdLst>
                <a:gd name="T0" fmla="*/ 745 w 745"/>
                <a:gd name="T1" fmla="*/ 164 h 179"/>
                <a:gd name="T2" fmla="*/ 743 w 745"/>
                <a:gd name="T3" fmla="*/ 179 h 179"/>
                <a:gd name="T4" fmla="*/ 0 w 745"/>
                <a:gd name="T5" fmla="*/ 15 h 179"/>
                <a:gd name="T6" fmla="*/ 4 w 745"/>
                <a:gd name="T7" fmla="*/ 0 h 179"/>
                <a:gd name="T8" fmla="*/ 745 w 745"/>
                <a:gd name="T9" fmla="*/ 164 h 179"/>
              </a:gdLst>
              <a:ahLst/>
              <a:cxnLst>
                <a:cxn ang="0">
                  <a:pos x="T0" y="T1"/>
                </a:cxn>
                <a:cxn ang="0">
                  <a:pos x="T2" y="T3"/>
                </a:cxn>
                <a:cxn ang="0">
                  <a:pos x="T4" y="T5"/>
                </a:cxn>
                <a:cxn ang="0">
                  <a:pos x="T6" y="T7"/>
                </a:cxn>
                <a:cxn ang="0">
                  <a:pos x="T8" y="T9"/>
                </a:cxn>
              </a:cxnLst>
              <a:rect l="0" t="0" r="r" b="b"/>
              <a:pathLst>
                <a:path w="745" h="179">
                  <a:moveTo>
                    <a:pt x="745" y="164"/>
                  </a:moveTo>
                  <a:lnTo>
                    <a:pt x="743" y="179"/>
                  </a:lnTo>
                  <a:lnTo>
                    <a:pt x="0" y="15"/>
                  </a:lnTo>
                  <a:lnTo>
                    <a:pt x="4" y="0"/>
                  </a:lnTo>
                  <a:lnTo>
                    <a:pt x="745"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5"/>
            <p:cNvSpPr>
              <a:spLocks/>
            </p:cNvSpPr>
            <p:nvPr/>
          </p:nvSpPr>
          <p:spPr bwMode="auto">
            <a:xfrm>
              <a:off x="3560" y="1997"/>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6"/>
            <p:cNvSpPr>
              <a:spLocks/>
            </p:cNvSpPr>
            <p:nvPr/>
          </p:nvSpPr>
          <p:spPr bwMode="auto">
            <a:xfrm>
              <a:off x="3607" y="1923"/>
              <a:ext cx="226" cy="314"/>
            </a:xfrm>
            <a:custGeom>
              <a:avLst/>
              <a:gdLst>
                <a:gd name="T0" fmla="*/ 453 w 453"/>
                <a:gd name="T1" fmla="*/ 619 h 628"/>
                <a:gd name="T2" fmla="*/ 439 w 453"/>
                <a:gd name="T3" fmla="*/ 628 h 628"/>
                <a:gd name="T4" fmla="*/ 0 w 453"/>
                <a:gd name="T5" fmla="*/ 9 h 628"/>
                <a:gd name="T6" fmla="*/ 13 w 453"/>
                <a:gd name="T7" fmla="*/ 0 h 628"/>
                <a:gd name="T8" fmla="*/ 453 w 453"/>
                <a:gd name="T9" fmla="*/ 619 h 628"/>
              </a:gdLst>
              <a:ahLst/>
              <a:cxnLst>
                <a:cxn ang="0">
                  <a:pos x="T0" y="T1"/>
                </a:cxn>
                <a:cxn ang="0">
                  <a:pos x="T2" y="T3"/>
                </a:cxn>
                <a:cxn ang="0">
                  <a:pos x="T4" y="T5"/>
                </a:cxn>
                <a:cxn ang="0">
                  <a:pos x="T6" y="T7"/>
                </a:cxn>
                <a:cxn ang="0">
                  <a:pos x="T8" y="T9"/>
                </a:cxn>
              </a:cxnLst>
              <a:rect l="0" t="0" r="r" b="b"/>
              <a:pathLst>
                <a:path w="453" h="628">
                  <a:moveTo>
                    <a:pt x="453" y="619"/>
                  </a:moveTo>
                  <a:lnTo>
                    <a:pt x="439" y="628"/>
                  </a:lnTo>
                  <a:lnTo>
                    <a:pt x="0" y="9"/>
                  </a:lnTo>
                  <a:lnTo>
                    <a:pt x="13" y="0"/>
                  </a:lnTo>
                  <a:lnTo>
                    <a:pt x="453" y="6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p:cNvSpPr>
              <a:spLocks/>
            </p:cNvSpPr>
            <p:nvPr/>
          </p:nvSpPr>
          <p:spPr bwMode="auto">
            <a:xfrm>
              <a:off x="3544" y="2059"/>
              <a:ext cx="366" cy="53"/>
            </a:xfrm>
            <a:custGeom>
              <a:avLst/>
              <a:gdLst>
                <a:gd name="T0" fmla="*/ 731 w 731"/>
                <a:gd name="T1" fmla="*/ 16 h 107"/>
                <a:gd name="T2" fmla="*/ 1 w 731"/>
                <a:gd name="T3" fmla="*/ 107 h 107"/>
                <a:gd name="T4" fmla="*/ 0 w 731"/>
                <a:gd name="T5" fmla="*/ 91 h 107"/>
                <a:gd name="T6" fmla="*/ 729 w 731"/>
                <a:gd name="T7" fmla="*/ 0 h 107"/>
                <a:gd name="T8" fmla="*/ 731 w 731"/>
                <a:gd name="T9" fmla="*/ 16 h 107"/>
              </a:gdLst>
              <a:ahLst/>
              <a:cxnLst>
                <a:cxn ang="0">
                  <a:pos x="T0" y="T1"/>
                </a:cxn>
                <a:cxn ang="0">
                  <a:pos x="T2" y="T3"/>
                </a:cxn>
                <a:cxn ang="0">
                  <a:pos x="T4" y="T5"/>
                </a:cxn>
                <a:cxn ang="0">
                  <a:pos x="T6" y="T7"/>
                </a:cxn>
                <a:cxn ang="0">
                  <a:pos x="T8" y="T9"/>
                </a:cxn>
              </a:cxnLst>
              <a:rect l="0" t="0" r="r" b="b"/>
              <a:pathLst>
                <a:path w="731" h="107">
                  <a:moveTo>
                    <a:pt x="731" y="16"/>
                  </a:moveTo>
                  <a:lnTo>
                    <a:pt x="1" y="107"/>
                  </a:lnTo>
                  <a:lnTo>
                    <a:pt x="0" y="91"/>
                  </a:lnTo>
                  <a:lnTo>
                    <a:pt x="729" y="0"/>
                  </a:lnTo>
                  <a:lnTo>
                    <a:pt x="73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8"/>
            <p:cNvSpPr>
              <a:spLocks/>
            </p:cNvSpPr>
            <p:nvPr/>
          </p:nvSpPr>
          <p:spPr bwMode="auto">
            <a:xfrm>
              <a:off x="3676" y="1895"/>
              <a:ext cx="90" cy="373"/>
            </a:xfrm>
            <a:custGeom>
              <a:avLst/>
              <a:gdLst>
                <a:gd name="T0" fmla="*/ 178 w 178"/>
                <a:gd name="T1" fmla="*/ 743 h 746"/>
                <a:gd name="T2" fmla="*/ 163 w 178"/>
                <a:gd name="T3" fmla="*/ 746 h 746"/>
                <a:gd name="T4" fmla="*/ 0 w 178"/>
                <a:gd name="T5" fmla="*/ 4 h 746"/>
                <a:gd name="T6" fmla="*/ 15 w 178"/>
                <a:gd name="T7" fmla="*/ 0 h 746"/>
                <a:gd name="T8" fmla="*/ 178 w 178"/>
                <a:gd name="T9" fmla="*/ 743 h 746"/>
              </a:gdLst>
              <a:ahLst/>
              <a:cxnLst>
                <a:cxn ang="0">
                  <a:pos x="T0" y="T1"/>
                </a:cxn>
                <a:cxn ang="0">
                  <a:pos x="T2" y="T3"/>
                </a:cxn>
                <a:cxn ang="0">
                  <a:pos x="T4" y="T5"/>
                </a:cxn>
                <a:cxn ang="0">
                  <a:pos x="T6" y="T7"/>
                </a:cxn>
                <a:cxn ang="0">
                  <a:pos x="T8" y="T9"/>
                </a:cxn>
              </a:cxnLst>
              <a:rect l="0" t="0" r="r" b="b"/>
              <a:pathLst>
                <a:path w="178" h="746">
                  <a:moveTo>
                    <a:pt x="178" y="743"/>
                  </a:moveTo>
                  <a:lnTo>
                    <a:pt x="163" y="746"/>
                  </a:lnTo>
                  <a:lnTo>
                    <a:pt x="0" y="4"/>
                  </a:lnTo>
                  <a:lnTo>
                    <a:pt x="15" y="0"/>
                  </a:lnTo>
                  <a:lnTo>
                    <a:pt x="178"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9"/>
            <p:cNvSpPr>
              <a:spLocks/>
            </p:cNvSpPr>
            <p:nvPr/>
          </p:nvSpPr>
          <p:spPr bwMode="auto">
            <a:xfrm>
              <a:off x="3603" y="1942"/>
              <a:ext cx="252" cy="279"/>
            </a:xfrm>
            <a:custGeom>
              <a:avLst/>
              <a:gdLst>
                <a:gd name="T0" fmla="*/ 504 w 504"/>
                <a:gd name="T1" fmla="*/ 10 h 557"/>
                <a:gd name="T2" fmla="*/ 13 w 504"/>
                <a:gd name="T3" fmla="*/ 557 h 557"/>
                <a:gd name="T4" fmla="*/ 0 w 504"/>
                <a:gd name="T5" fmla="*/ 547 h 557"/>
                <a:gd name="T6" fmla="*/ 492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3" y="557"/>
                  </a:lnTo>
                  <a:lnTo>
                    <a:pt x="0" y="547"/>
                  </a:lnTo>
                  <a:lnTo>
                    <a:pt x="492"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0"/>
            <p:cNvSpPr>
              <a:spLocks/>
            </p:cNvSpPr>
            <p:nvPr/>
          </p:nvSpPr>
          <p:spPr bwMode="auto">
            <a:xfrm>
              <a:off x="3561" y="1975"/>
              <a:ext cx="323" cy="213"/>
            </a:xfrm>
            <a:custGeom>
              <a:avLst/>
              <a:gdLst>
                <a:gd name="T0" fmla="*/ 647 w 647"/>
                <a:gd name="T1" fmla="*/ 413 h 426"/>
                <a:gd name="T2" fmla="*/ 637 w 647"/>
                <a:gd name="T3" fmla="*/ 426 h 426"/>
                <a:gd name="T4" fmla="*/ 0 w 647"/>
                <a:gd name="T5" fmla="*/ 13 h 426"/>
                <a:gd name="T6" fmla="*/ 9 w 647"/>
                <a:gd name="T7" fmla="*/ 0 h 426"/>
                <a:gd name="T8" fmla="*/ 647 w 647"/>
                <a:gd name="T9" fmla="*/ 413 h 426"/>
              </a:gdLst>
              <a:ahLst/>
              <a:cxnLst>
                <a:cxn ang="0">
                  <a:pos x="T0" y="T1"/>
                </a:cxn>
                <a:cxn ang="0">
                  <a:pos x="T2" y="T3"/>
                </a:cxn>
                <a:cxn ang="0">
                  <a:pos x="T4" y="T5"/>
                </a:cxn>
                <a:cxn ang="0">
                  <a:pos x="T6" y="T7"/>
                </a:cxn>
                <a:cxn ang="0">
                  <a:pos x="T8" y="T9"/>
                </a:cxn>
              </a:cxnLst>
              <a:rect l="0" t="0" r="r" b="b"/>
              <a:pathLst>
                <a:path w="647" h="426">
                  <a:moveTo>
                    <a:pt x="647" y="413"/>
                  </a:moveTo>
                  <a:lnTo>
                    <a:pt x="637" y="426"/>
                  </a:lnTo>
                  <a:lnTo>
                    <a:pt x="0" y="13"/>
                  </a:lnTo>
                  <a:lnTo>
                    <a:pt x="9" y="0"/>
                  </a:lnTo>
                  <a:lnTo>
                    <a:pt x="647"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1"/>
            <p:cNvSpPr>
              <a:spLocks/>
            </p:cNvSpPr>
            <p:nvPr/>
          </p:nvSpPr>
          <p:spPr bwMode="auto">
            <a:xfrm>
              <a:off x="3049" y="1739"/>
              <a:ext cx="688" cy="392"/>
            </a:xfrm>
            <a:custGeom>
              <a:avLst/>
              <a:gdLst>
                <a:gd name="T0" fmla="*/ 1317 w 1376"/>
                <a:gd name="T1" fmla="*/ 629 h 785"/>
                <a:gd name="T2" fmla="*/ 1326 w 1376"/>
                <a:gd name="T3" fmla="*/ 663 h 785"/>
                <a:gd name="T4" fmla="*/ 1311 w 1376"/>
                <a:gd name="T5" fmla="*/ 680 h 785"/>
                <a:gd name="T6" fmla="*/ 1204 w 1376"/>
                <a:gd name="T7" fmla="*/ 692 h 785"/>
                <a:gd name="T8" fmla="*/ 1060 w 1376"/>
                <a:gd name="T9" fmla="*/ 709 h 785"/>
                <a:gd name="T10" fmla="*/ 923 w 1376"/>
                <a:gd name="T11" fmla="*/ 724 h 785"/>
                <a:gd name="T12" fmla="*/ 1007 w 1376"/>
                <a:gd name="T13" fmla="*/ 248 h 785"/>
                <a:gd name="T14" fmla="*/ 1081 w 1376"/>
                <a:gd name="T15" fmla="*/ 344 h 785"/>
                <a:gd name="T16" fmla="*/ 1171 w 1376"/>
                <a:gd name="T17" fmla="*/ 460 h 785"/>
                <a:gd name="T18" fmla="*/ 1256 w 1376"/>
                <a:gd name="T19" fmla="*/ 572 h 785"/>
                <a:gd name="T20" fmla="*/ 1313 w 1376"/>
                <a:gd name="T21" fmla="*/ 633 h 785"/>
                <a:gd name="T22" fmla="*/ 1001 w 1376"/>
                <a:gd name="T23" fmla="*/ 197 h 785"/>
                <a:gd name="T24" fmla="*/ 1022 w 1376"/>
                <a:gd name="T25" fmla="*/ 43 h 785"/>
                <a:gd name="T26" fmla="*/ 985 w 1376"/>
                <a:gd name="T27" fmla="*/ 47 h 785"/>
                <a:gd name="T28" fmla="*/ 967 w 1376"/>
                <a:gd name="T29" fmla="*/ 117 h 785"/>
                <a:gd name="T30" fmla="*/ 938 w 1376"/>
                <a:gd name="T31" fmla="*/ 133 h 785"/>
                <a:gd name="T32" fmla="*/ 852 w 1376"/>
                <a:gd name="T33" fmla="*/ 126 h 785"/>
                <a:gd name="T34" fmla="*/ 724 w 1376"/>
                <a:gd name="T35" fmla="*/ 114 h 785"/>
                <a:gd name="T36" fmla="*/ 576 w 1376"/>
                <a:gd name="T37" fmla="*/ 100 h 785"/>
                <a:gd name="T38" fmla="*/ 535 w 1376"/>
                <a:gd name="T39" fmla="*/ 137 h 785"/>
                <a:gd name="T40" fmla="*/ 640 w 1376"/>
                <a:gd name="T41" fmla="*/ 160 h 785"/>
                <a:gd name="T42" fmla="*/ 776 w 1376"/>
                <a:gd name="T43" fmla="*/ 172 h 785"/>
                <a:gd name="T44" fmla="*/ 885 w 1376"/>
                <a:gd name="T45" fmla="*/ 182 h 785"/>
                <a:gd name="T46" fmla="*/ 944 w 1376"/>
                <a:gd name="T47" fmla="*/ 188 h 785"/>
                <a:gd name="T48" fmla="*/ 895 w 1376"/>
                <a:gd name="T49" fmla="*/ 407 h 785"/>
                <a:gd name="T50" fmla="*/ 830 w 1376"/>
                <a:gd name="T51" fmla="*/ 675 h 785"/>
                <a:gd name="T52" fmla="*/ 748 w 1376"/>
                <a:gd name="T53" fmla="*/ 643 h 785"/>
                <a:gd name="T54" fmla="*/ 567 w 1376"/>
                <a:gd name="T55" fmla="*/ 481 h 785"/>
                <a:gd name="T56" fmla="*/ 371 w 1376"/>
                <a:gd name="T57" fmla="*/ 304 h 785"/>
                <a:gd name="T58" fmla="*/ 248 w 1376"/>
                <a:gd name="T59" fmla="*/ 194 h 785"/>
                <a:gd name="T60" fmla="*/ 248 w 1376"/>
                <a:gd name="T61" fmla="*/ 141 h 785"/>
                <a:gd name="T62" fmla="*/ 272 w 1376"/>
                <a:gd name="T63" fmla="*/ 127 h 785"/>
                <a:gd name="T64" fmla="*/ 328 w 1376"/>
                <a:gd name="T65" fmla="*/ 133 h 785"/>
                <a:gd name="T66" fmla="*/ 409 w 1376"/>
                <a:gd name="T67" fmla="*/ 140 h 785"/>
                <a:gd name="T68" fmla="*/ 506 w 1376"/>
                <a:gd name="T69" fmla="*/ 148 h 785"/>
                <a:gd name="T70" fmla="*/ 538 w 1376"/>
                <a:gd name="T71" fmla="*/ 111 h 785"/>
                <a:gd name="T72" fmla="*/ 474 w 1376"/>
                <a:gd name="T73" fmla="*/ 91 h 785"/>
                <a:gd name="T74" fmla="*/ 393 w 1376"/>
                <a:gd name="T75" fmla="*/ 84 h 785"/>
                <a:gd name="T76" fmla="*/ 323 w 1376"/>
                <a:gd name="T77" fmla="*/ 79 h 785"/>
                <a:gd name="T78" fmla="*/ 271 w 1376"/>
                <a:gd name="T79" fmla="*/ 74 h 785"/>
                <a:gd name="T80" fmla="*/ 265 w 1376"/>
                <a:gd name="T81" fmla="*/ 12 h 785"/>
                <a:gd name="T82" fmla="*/ 228 w 1376"/>
                <a:gd name="T83" fmla="*/ 4 h 785"/>
                <a:gd name="T84" fmla="*/ 0 w 1376"/>
                <a:gd name="T85" fmla="*/ 725 h 785"/>
                <a:gd name="T86" fmla="*/ 11 w 1376"/>
                <a:gd name="T87" fmla="*/ 748 h 785"/>
                <a:gd name="T88" fmla="*/ 35 w 1376"/>
                <a:gd name="T89" fmla="*/ 738 h 785"/>
                <a:gd name="T90" fmla="*/ 215 w 1376"/>
                <a:gd name="T91" fmla="*/ 286 h 785"/>
                <a:gd name="T92" fmla="*/ 825 w 1376"/>
                <a:gd name="T93" fmla="*/ 783 h 785"/>
                <a:gd name="T94" fmla="*/ 852 w 1376"/>
                <a:gd name="T95" fmla="*/ 781 h 785"/>
                <a:gd name="T96" fmla="*/ 864 w 1376"/>
                <a:gd name="T97" fmla="*/ 757 h 785"/>
                <a:gd name="T98" fmla="*/ 1372 w 1376"/>
                <a:gd name="T99" fmla="*/ 696 h 785"/>
                <a:gd name="T100" fmla="*/ 1375 w 1376"/>
                <a:gd name="T101" fmla="*/ 68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6" h="785">
                  <a:moveTo>
                    <a:pt x="1372" y="679"/>
                  </a:moveTo>
                  <a:lnTo>
                    <a:pt x="1330" y="624"/>
                  </a:lnTo>
                  <a:lnTo>
                    <a:pt x="1323" y="626"/>
                  </a:lnTo>
                  <a:lnTo>
                    <a:pt x="1317" y="629"/>
                  </a:lnTo>
                  <a:lnTo>
                    <a:pt x="1313" y="633"/>
                  </a:lnTo>
                  <a:lnTo>
                    <a:pt x="1307" y="637"/>
                  </a:lnTo>
                  <a:lnTo>
                    <a:pt x="1317" y="651"/>
                  </a:lnTo>
                  <a:lnTo>
                    <a:pt x="1326" y="663"/>
                  </a:lnTo>
                  <a:lnTo>
                    <a:pt x="1333" y="672"/>
                  </a:lnTo>
                  <a:lnTo>
                    <a:pt x="1337" y="677"/>
                  </a:lnTo>
                  <a:lnTo>
                    <a:pt x="1328" y="678"/>
                  </a:lnTo>
                  <a:lnTo>
                    <a:pt x="1311" y="680"/>
                  </a:lnTo>
                  <a:lnTo>
                    <a:pt x="1291" y="682"/>
                  </a:lnTo>
                  <a:lnTo>
                    <a:pt x="1265" y="685"/>
                  </a:lnTo>
                  <a:lnTo>
                    <a:pt x="1236" y="688"/>
                  </a:lnTo>
                  <a:lnTo>
                    <a:pt x="1204" y="692"/>
                  </a:lnTo>
                  <a:lnTo>
                    <a:pt x="1171" y="696"/>
                  </a:lnTo>
                  <a:lnTo>
                    <a:pt x="1134" y="700"/>
                  </a:lnTo>
                  <a:lnTo>
                    <a:pt x="1097" y="704"/>
                  </a:lnTo>
                  <a:lnTo>
                    <a:pt x="1060" y="709"/>
                  </a:lnTo>
                  <a:lnTo>
                    <a:pt x="1023" y="712"/>
                  </a:lnTo>
                  <a:lnTo>
                    <a:pt x="988" y="717"/>
                  </a:lnTo>
                  <a:lnTo>
                    <a:pt x="954" y="720"/>
                  </a:lnTo>
                  <a:lnTo>
                    <a:pt x="923" y="724"/>
                  </a:lnTo>
                  <a:lnTo>
                    <a:pt x="895" y="727"/>
                  </a:lnTo>
                  <a:lnTo>
                    <a:pt x="871" y="730"/>
                  </a:lnTo>
                  <a:lnTo>
                    <a:pt x="993" y="231"/>
                  </a:lnTo>
                  <a:lnTo>
                    <a:pt x="1007" y="248"/>
                  </a:lnTo>
                  <a:lnTo>
                    <a:pt x="1022" y="269"/>
                  </a:lnTo>
                  <a:lnTo>
                    <a:pt x="1041" y="292"/>
                  </a:lnTo>
                  <a:lnTo>
                    <a:pt x="1060" y="316"/>
                  </a:lnTo>
                  <a:lnTo>
                    <a:pt x="1081" y="344"/>
                  </a:lnTo>
                  <a:lnTo>
                    <a:pt x="1103" y="371"/>
                  </a:lnTo>
                  <a:lnTo>
                    <a:pt x="1125" y="400"/>
                  </a:lnTo>
                  <a:lnTo>
                    <a:pt x="1148" y="430"/>
                  </a:lnTo>
                  <a:lnTo>
                    <a:pt x="1171" y="460"/>
                  </a:lnTo>
                  <a:lnTo>
                    <a:pt x="1193" y="490"/>
                  </a:lnTo>
                  <a:lnTo>
                    <a:pt x="1215" y="518"/>
                  </a:lnTo>
                  <a:lnTo>
                    <a:pt x="1236" y="546"/>
                  </a:lnTo>
                  <a:lnTo>
                    <a:pt x="1256" y="572"/>
                  </a:lnTo>
                  <a:lnTo>
                    <a:pt x="1276" y="596"/>
                  </a:lnTo>
                  <a:lnTo>
                    <a:pt x="1292" y="618"/>
                  </a:lnTo>
                  <a:lnTo>
                    <a:pt x="1307" y="637"/>
                  </a:lnTo>
                  <a:lnTo>
                    <a:pt x="1313" y="633"/>
                  </a:lnTo>
                  <a:lnTo>
                    <a:pt x="1317" y="629"/>
                  </a:lnTo>
                  <a:lnTo>
                    <a:pt x="1323" y="626"/>
                  </a:lnTo>
                  <a:lnTo>
                    <a:pt x="1330" y="624"/>
                  </a:lnTo>
                  <a:lnTo>
                    <a:pt x="1001" y="197"/>
                  </a:lnTo>
                  <a:lnTo>
                    <a:pt x="1032" y="69"/>
                  </a:lnTo>
                  <a:lnTo>
                    <a:pt x="1032" y="59"/>
                  </a:lnTo>
                  <a:lnTo>
                    <a:pt x="1029" y="50"/>
                  </a:lnTo>
                  <a:lnTo>
                    <a:pt x="1022" y="43"/>
                  </a:lnTo>
                  <a:lnTo>
                    <a:pt x="1013" y="38"/>
                  </a:lnTo>
                  <a:lnTo>
                    <a:pt x="1003" y="38"/>
                  </a:lnTo>
                  <a:lnTo>
                    <a:pt x="993" y="41"/>
                  </a:lnTo>
                  <a:lnTo>
                    <a:pt x="985" y="47"/>
                  </a:lnTo>
                  <a:lnTo>
                    <a:pt x="981" y="58"/>
                  </a:lnTo>
                  <a:lnTo>
                    <a:pt x="978" y="68"/>
                  </a:lnTo>
                  <a:lnTo>
                    <a:pt x="973" y="91"/>
                  </a:lnTo>
                  <a:lnTo>
                    <a:pt x="967" y="117"/>
                  </a:lnTo>
                  <a:lnTo>
                    <a:pt x="962" y="135"/>
                  </a:lnTo>
                  <a:lnTo>
                    <a:pt x="959" y="135"/>
                  </a:lnTo>
                  <a:lnTo>
                    <a:pt x="951" y="134"/>
                  </a:lnTo>
                  <a:lnTo>
                    <a:pt x="938" y="133"/>
                  </a:lnTo>
                  <a:lnTo>
                    <a:pt x="922" y="132"/>
                  </a:lnTo>
                  <a:lnTo>
                    <a:pt x="901" y="130"/>
                  </a:lnTo>
                  <a:lnTo>
                    <a:pt x="878" y="128"/>
                  </a:lnTo>
                  <a:lnTo>
                    <a:pt x="852" y="126"/>
                  </a:lnTo>
                  <a:lnTo>
                    <a:pt x="823" y="122"/>
                  </a:lnTo>
                  <a:lnTo>
                    <a:pt x="792" y="120"/>
                  </a:lnTo>
                  <a:lnTo>
                    <a:pt x="758" y="117"/>
                  </a:lnTo>
                  <a:lnTo>
                    <a:pt x="724" y="114"/>
                  </a:lnTo>
                  <a:lnTo>
                    <a:pt x="688" y="111"/>
                  </a:lnTo>
                  <a:lnTo>
                    <a:pt x="651" y="107"/>
                  </a:lnTo>
                  <a:lnTo>
                    <a:pt x="613" y="104"/>
                  </a:lnTo>
                  <a:lnTo>
                    <a:pt x="576" y="100"/>
                  </a:lnTo>
                  <a:lnTo>
                    <a:pt x="539" y="97"/>
                  </a:lnTo>
                  <a:lnTo>
                    <a:pt x="538" y="111"/>
                  </a:lnTo>
                  <a:lnTo>
                    <a:pt x="536" y="123"/>
                  </a:lnTo>
                  <a:lnTo>
                    <a:pt x="535" y="137"/>
                  </a:lnTo>
                  <a:lnTo>
                    <a:pt x="532" y="150"/>
                  </a:lnTo>
                  <a:lnTo>
                    <a:pt x="568" y="153"/>
                  </a:lnTo>
                  <a:lnTo>
                    <a:pt x="604" y="157"/>
                  </a:lnTo>
                  <a:lnTo>
                    <a:pt x="640" y="160"/>
                  </a:lnTo>
                  <a:lnTo>
                    <a:pt x="675" y="163"/>
                  </a:lnTo>
                  <a:lnTo>
                    <a:pt x="710" y="166"/>
                  </a:lnTo>
                  <a:lnTo>
                    <a:pt x="743" y="170"/>
                  </a:lnTo>
                  <a:lnTo>
                    <a:pt x="776" y="172"/>
                  </a:lnTo>
                  <a:lnTo>
                    <a:pt x="807" y="175"/>
                  </a:lnTo>
                  <a:lnTo>
                    <a:pt x="835" y="178"/>
                  </a:lnTo>
                  <a:lnTo>
                    <a:pt x="861" y="180"/>
                  </a:lnTo>
                  <a:lnTo>
                    <a:pt x="885" y="182"/>
                  </a:lnTo>
                  <a:lnTo>
                    <a:pt x="905" y="185"/>
                  </a:lnTo>
                  <a:lnTo>
                    <a:pt x="922" y="186"/>
                  </a:lnTo>
                  <a:lnTo>
                    <a:pt x="935" y="187"/>
                  </a:lnTo>
                  <a:lnTo>
                    <a:pt x="944" y="188"/>
                  </a:lnTo>
                  <a:lnTo>
                    <a:pt x="948" y="188"/>
                  </a:lnTo>
                  <a:lnTo>
                    <a:pt x="932" y="254"/>
                  </a:lnTo>
                  <a:lnTo>
                    <a:pt x="915" y="327"/>
                  </a:lnTo>
                  <a:lnTo>
                    <a:pt x="895" y="407"/>
                  </a:lnTo>
                  <a:lnTo>
                    <a:pt x="877" y="485"/>
                  </a:lnTo>
                  <a:lnTo>
                    <a:pt x="858" y="559"/>
                  </a:lnTo>
                  <a:lnTo>
                    <a:pt x="842" y="624"/>
                  </a:lnTo>
                  <a:lnTo>
                    <a:pt x="830" y="675"/>
                  </a:lnTo>
                  <a:lnTo>
                    <a:pt x="822" y="709"/>
                  </a:lnTo>
                  <a:lnTo>
                    <a:pt x="805" y="695"/>
                  </a:lnTo>
                  <a:lnTo>
                    <a:pt x="780" y="672"/>
                  </a:lnTo>
                  <a:lnTo>
                    <a:pt x="748" y="643"/>
                  </a:lnTo>
                  <a:lnTo>
                    <a:pt x="709" y="607"/>
                  </a:lnTo>
                  <a:lnTo>
                    <a:pt x="665" y="568"/>
                  </a:lnTo>
                  <a:lnTo>
                    <a:pt x="616" y="526"/>
                  </a:lnTo>
                  <a:lnTo>
                    <a:pt x="567" y="481"/>
                  </a:lnTo>
                  <a:lnTo>
                    <a:pt x="516" y="435"/>
                  </a:lnTo>
                  <a:lnTo>
                    <a:pt x="466" y="390"/>
                  </a:lnTo>
                  <a:lnTo>
                    <a:pt x="417" y="346"/>
                  </a:lnTo>
                  <a:lnTo>
                    <a:pt x="371" y="304"/>
                  </a:lnTo>
                  <a:lnTo>
                    <a:pt x="330" y="268"/>
                  </a:lnTo>
                  <a:lnTo>
                    <a:pt x="295" y="236"/>
                  </a:lnTo>
                  <a:lnTo>
                    <a:pt x="267" y="211"/>
                  </a:lnTo>
                  <a:lnTo>
                    <a:pt x="248" y="194"/>
                  </a:lnTo>
                  <a:lnTo>
                    <a:pt x="238" y="186"/>
                  </a:lnTo>
                  <a:lnTo>
                    <a:pt x="241" y="173"/>
                  </a:lnTo>
                  <a:lnTo>
                    <a:pt x="244" y="158"/>
                  </a:lnTo>
                  <a:lnTo>
                    <a:pt x="248" y="141"/>
                  </a:lnTo>
                  <a:lnTo>
                    <a:pt x="251" y="125"/>
                  </a:lnTo>
                  <a:lnTo>
                    <a:pt x="256" y="125"/>
                  </a:lnTo>
                  <a:lnTo>
                    <a:pt x="263" y="126"/>
                  </a:lnTo>
                  <a:lnTo>
                    <a:pt x="272" y="127"/>
                  </a:lnTo>
                  <a:lnTo>
                    <a:pt x="283" y="128"/>
                  </a:lnTo>
                  <a:lnTo>
                    <a:pt x="296" y="129"/>
                  </a:lnTo>
                  <a:lnTo>
                    <a:pt x="311" y="130"/>
                  </a:lnTo>
                  <a:lnTo>
                    <a:pt x="328" y="133"/>
                  </a:lnTo>
                  <a:lnTo>
                    <a:pt x="347" y="134"/>
                  </a:lnTo>
                  <a:lnTo>
                    <a:pt x="366" y="136"/>
                  </a:lnTo>
                  <a:lnTo>
                    <a:pt x="387" y="137"/>
                  </a:lnTo>
                  <a:lnTo>
                    <a:pt x="409" y="140"/>
                  </a:lnTo>
                  <a:lnTo>
                    <a:pt x="432" y="142"/>
                  </a:lnTo>
                  <a:lnTo>
                    <a:pt x="456" y="143"/>
                  </a:lnTo>
                  <a:lnTo>
                    <a:pt x="480" y="145"/>
                  </a:lnTo>
                  <a:lnTo>
                    <a:pt x="506" y="148"/>
                  </a:lnTo>
                  <a:lnTo>
                    <a:pt x="532" y="150"/>
                  </a:lnTo>
                  <a:lnTo>
                    <a:pt x="535" y="137"/>
                  </a:lnTo>
                  <a:lnTo>
                    <a:pt x="536" y="123"/>
                  </a:lnTo>
                  <a:lnTo>
                    <a:pt x="538" y="111"/>
                  </a:lnTo>
                  <a:lnTo>
                    <a:pt x="539" y="97"/>
                  </a:lnTo>
                  <a:lnTo>
                    <a:pt x="517" y="95"/>
                  </a:lnTo>
                  <a:lnTo>
                    <a:pt x="495" y="94"/>
                  </a:lnTo>
                  <a:lnTo>
                    <a:pt x="474" y="91"/>
                  </a:lnTo>
                  <a:lnTo>
                    <a:pt x="453" y="89"/>
                  </a:lnTo>
                  <a:lnTo>
                    <a:pt x="432" y="88"/>
                  </a:lnTo>
                  <a:lnTo>
                    <a:pt x="413" y="85"/>
                  </a:lnTo>
                  <a:lnTo>
                    <a:pt x="393" y="84"/>
                  </a:lnTo>
                  <a:lnTo>
                    <a:pt x="374" y="83"/>
                  </a:lnTo>
                  <a:lnTo>
                    <a:pt x="356" y="81"/>
                  </a:lnTo>
                  <a:lnTo>
                    <a:pt x="339" y="80"/>
                  </a:lnTo>
                  <a:lnTo>
                    <a:pt x="323" y="79"/>
                  </a:lnTo>
                  <a:lnTo>
                    <a:pt x="308" y="77"/>
                  </a:lnTo>
                  <a:lnTo>
                    <a:pt x="294" y="76"/>
                  </a:lnTo>
                  <a:lnTo>
                    <a:pt x="282" y="75"/>
                  </a:lnTo>
                  <a:lnTo>
                    <a:pt x="271" y="74"/>
                  </a:lnTo>
                  <a:lnTo>
                    <a:pt x="260" y="73"/>
                  </a:lnTo>
                  <a:lnTo>
                    <a:pt x="270" y="31"/>
                  </a:lnTo>
                  <a:lnTo>
                    <a:pt x="270" y="21"/>
                  </a:lnTo>
                  <a:lnTo>
                    <a:pt x="265" y="12"/>
                  </a:lnTo>
                  <a:lnTo>
                    <a:pt x="258" y="4"/>
                  </a:lnTo>
                  <a:lnTo>
                    <a:pt x="249" y="0"/>
                  </a:lnTo>
                  <a:lnTo>
                    <a:pt x="238" y="0"/>
                  </a:lnTo>
                  <a:lnTo>
                    <a:pt x="228" y="4"/>
                  </a:lnTo>
                  <a:lnTo>
                    <a:pt x="221" y="11"/>
                  </a:lnTo>
                  <a:lnTo>
                    <a:pt x="217" y="21"/>
                  </a:lnTo>
                  <a:lnTo>
                    <a:pt x="167" y="264"/>
                  </a:lnTo>
                  <a:lnTo>
                    <a:pt x="0" y="725"/>
                  </a:lnTo>
                  <a:lnTo>
                    <a:pt x="0" y="732"/>
                  </a:lnTo>
                  <a:lnTo>
                    <a:pt x="1" y="739"/>
                  </a:lnTo>
                  <a:lnTo>
                    <a:pt x="6" y="745"/>
                  </a:lnTo>
                  <a:lnTo>
                    <a:pt x="11" y="748"/>
                  </a:lnTo>
                  <a:lnTo>
                    <a:pt x="18" y="749"/>
                  </a:lnTo>
                  <a:lnTo>
                    <a:pt x="25" y="748"/>
                  </a:lnTo>
                  <a:lnTo>
                    <a:pt x="31" y="743"/>
                  </a:lnTo>
                  <a:lnTo>
                    <a:pt x="35" y="738"/>
                  </a:lnTo>
                  <a:lnTo>
                    <a:pt x="192" y="299"/>
                  </a:lnTo>
                  <a:lnTo>
                    <a:pt x="202" y="297"/>
                  </a:lnTo>
                  <a:lnTo>
                    <a:pt x="210" y="293"/>
                  </a:lnTo>
                  <a:lnTo>
                    <a:pt x="215" y="286"/>
                  </a:lnTo>
                  <a:lnTo>
                    <a:pt x="219" y="277"/>
                  </a:lnTo>
                  <a:lnTo>
                    <a:pt x="225" y="246"/>
                  </a:lnTo>
                  <a:lnTo>
                    <a:pt x="819" y="778"/>
                  </a:lnTo>
                  <a:lnTo>
                    <a:pt x="825" y="783"/>
                  </a:lnTo>
                  <a:lnTo>
                    <a:pt x="831" y="785"/>
                  </a:lnTo>
                  <a:lnTo>
                    <a:pt x="838" y="785"/>
                  </a:lnTo>
                  <a:lnTo>
                    <a:pt x="845" y="784"/>
                  </a:lnTo>
                  <a:lnTo>
                    <a:pt x="852" y="781"/>
                  </a:lnTo>
                  <a:lnTo>
                    <a:pt x="856" y="777"/>
                  </a:lnTo>
                  <a:lnTo>
                    <a:pt x="861" y="772"/>
                  </a:lnTo>
                  <a:lnTo>
                    <a:pt x="863" y="765"/>
                  </a:lnTo>
                  <a:lnTo>
                    <a:pt x="864" y="757"/>
                  </a:lnTo>
                  <a:lnTo>
                    <a:pt x="1363" y="701"/>
                  </a:lnTo>
                  <a:lnTo>
                    <a:pt x="1367" y="700"/>
                  </a:lnTo>
                  <a:lnTo>
                    <a:pt x="1370" y="698"/>
                  </a:lnTo>
                  <a:lnTo>
                    <a:pt x="1372" y="696"/>
                  </a:lnTo>
                  <a:lnTo>
                    <a:pt x="1375" y="693"/>
                  </a:lnTo>
                  <a:lnTo>
                    <a:pt x="1376" y="689"/>
                  </a:lnTo>
                  <a:lnTo>
                    <a:pt x="1376" y="686"/>
                  </a:lnTo>
                  <a:lnTo>
                    <a:pt x="1375" y="682"/>
                  </a:lnTo>
                  <a:lnTo>
                    <a:pt x="1372" y="6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2"/>
            <p:cNvSpPr>
              <a:spLocks/>
            </p:cNvSpPr>
            <p:nvPr/>
          </p:nvSpPr>
          <p:spPr bwMode="auto">
            <a:xfrm>
              <a:off x="3045" y="1734"/>
              <a:ext cx="696" cy="402"/>
            </a:xfrm>
            <a:custGeom>
              <a:avLst/>
              <a:gdLst>
                <a:gd name="T0" fmla="*/ 1383 w 1393"/>
                <a:gd name="T1" fmla="*/ 675 h 803"/>
                <a:gd name="T2" fmla="*/ 1357 w 1393"/>
                <a:gd name="T3" fmla="*/ 641 h 803"/>
                <a:gd name="T4" fmla="*/ 1334 w 1393"/>
                <a:gd name="T5" fmla="*/ 634 h 803"/>
                <a:gd name="T6" fmla="*/ 1376 w 1393"/>
                <a:gd name="T7" fmla="*/ 696 h 803"/>
                <a:gd name="T8" fmla="*/ 1375 w 1393"/>
                <a:gd name="T9" fmla="*/ 699 h 803"/>
                <a:gd name="T10" fmla="*/ 1350 w 1393"/>
                <a:gd name="T11" fmla="*/ 703 h 803"/>
                <a:gd name="T12" fmla="*/ 1212 w 1393"/>
                <a:gd name="T13" fmla="*/ 719 h 803"/>
                <a:gd name="T14" fmla="*/ 1027 w 1393"/>
                <a:gd name="T15" fmla="*/ 740 h 803"/>
                <a:gd name="T16" fmla="*/ 888 w 1393"/>
                <a:gd name="T17" fmla="*/ 756 h 803"/>
                <a:gd name="T18" fmla="*/ 862 w 1393"/>
                <a:gd name="T19" fmla="*/ 777 h 803"/>
                <a:gd name="T20" fmla="*/ 847 w 1393"/>
                <a:gd name="T21" fmla="*/ 786 h 803"/>
                <a:gd name="T22" fmla="*/ 228 w 1393"/>
                <a:gd name="T23" fmla="*/ 237 h 803"/>
                <a:gd name="T24" fmla="*/ 207 w 1393"/>
                <a:gd name="T25" fmla="*/ 297 h 803"/>
                <a:gd name="T26" fmla="*/ 33 w 1393"/>
                <a:gd name="T27" fmla="*/ 747 h 803"/>
                <a:gd name="T28" fmla="*/ 20 w 1393"/>
                <a:gd name="T29" fmla="*/ 748 h 803"/>
                <a:gd name="T30" fmla="*/ 17 w 1393"/>
                <a:gd name="T31" fmla="*/ 740 h 803"/>
                <a:gd name="T32" fmla="*/ 184 w 1393"/>
                <a:gd name="T33" fmla="*/ 275 h 803"/>
                <a:gd name="T34" fmla="*/ 249 w 1393"/>
                <a:gd name="T35" fmla="*/ 17 h 803"/>
                <a:gd name="T36" fmla="*/ 265 w 1393"/>
                <a:gd name="T37" fmla="*/ 23 h 803"/>
                <a:gd name="T38" fmla="*/ 269 w 1393"/>
                <a:gd name="T39" fmla="*/ 36 h 803"/>
                <a:gd name="T40" fmla="*/ 547 w 1393"/>
                <a:gd name="T41" fmla="*/ 111 h 803"/>
                <a:gd name="T42" fmla="*/ 524 w 1393"/>
                <a:gd name="T43" fmla="*/ 96 h 803"/>
                <a:gd name="T44" fmla="*/ 427 w 1393"/>
                <a:gd name="T45" fmla="*/ 86 h 803"/>
                <a:gd name="T46" fmla="*/ 349 w 1393"/>
                <a:gd name="T47" fmla="*/ 79 h 803"/>
                <a:gd name="T48" fmla="*/ 297 w 1393"/>
                <a:gd name="T49" fmla="*/ 74 h 803"/>
                <a:gd name="T50" fmla="*/ 283 w 1393"/>
                <a:gd name="T51" fmla="*/ 63 h 803"/>
                <a:gd name="T52" fmla="*/ 288 w 1393"/>
                <a:gd name="T53" fmla="*/ 40 h 803"/>
                <a:gd name="T54" fmla="*/ 288 w 1393"/>
                <a:gd name="T55" fmla="*/ 30 h 803"/>
                <a:gd name="T56" fmla="*/ 277 w 1393"/>
                <a:gd name="T57" fmla="*/ 10 h 803"/>
                <a:gd name="T58" fmla="*/ 252 w 1393"/>
                <a:gd name="T59" fmla="*/ 0 h 803"/>
                <a:gd name="T60" fmla="*/ 227 w 1393"/>
                <a:gd name="T61" fmla="*/ 10 h 803"/>
                <a:gd name="T62" fmla="*/ 215 w 1393"/>
                <a:gd name="T63" fmla="*/ 38 h 803"/>
                <a:gd name="T64" fmla="*/ 183 w 1393"/>
                <a:gd name="T65" fmla="*/ 191 h 803"/>
                <a:gd name="T66" fmla="*/ 160 w 1393"/>
                <a:gd name="T67" fmla="*/ 290 h 803"/>
                <a:gd name="T68" fmla="*/ 54 w 1393"/>
                <a:gd name="T69" fmla="*/ 586 h 803"/>
                <a:gd name="T70" fmla="*/ 0 w 1393"/>
                <a:gd name="T71" fmla="*/ 734 h 803"/>
                <a:gd name="T72" fmla="*/ 1 w 1393"/>
                <a:gd name="T73" fmla="*/ 748 h 803"/>
                <a:gd name="T74" fmla="*/ 17 w 1393"/>
                <a:gd name="T75" fmla="*/ 765 h 803"/>
                <a:gd name="T76" fmla="*/ 38 w 1393"/>
                <a:gd name="T77" fmla="*/ 764 h 803"/>
                <a:gd name="T78" fmla="*/ 52 w 1393"/>
                <a:gd name="T79" fmla="*/ 749 h 803"/>
                <a:gd name="T80" fmla="*/ 123 w 1393"/>
                <a:gd name="T81" fmla="*/ 550 h 803"/>
                <a:gd name="T82" fmla="*/ 208 w 1393"/>
                <a:gd name="T83" fmla="*/ 316 h 803"/>
                <a:gd name="T84" fmla="*/ 236 w 1393"/>
                <a:gd name="T85" fmla="*/ 288 h 803"/>
                <a:gd name="T86" fmla="*/ 239 w 1393"/>
                <a:gd name="T87" fmla="*/ 272 h 803"/>
                <a:gd name="T88" fmla="*/ 340 w 1393"/>
                <a:gd name="T89" fmla="*/ 362 h 803"/>
                <a:gd name="T90" fmla="*/ 539 w 1393"/>
                <a:gd name="T91" fmla="*/ 540 h 803"/>
                <a:gd name="T92" fmla="*/ 735 w 1393"/>
                <a:gd name="T93" fmla="*/ 716 h 803"/>
                <a:gd name="T94" fmla="*/ 823 w 1393"/>
                <a:gd name="T95" fmla="*/ 794 h 803"/>
                <a:gd name="T96" fmla="*/ 856 w 1393"/>
                <a:gd name="T97" fmla="*/ 802 h 803"/>
                <a:gd name="T98" fmla="*/ 881 w 1393"/>
                <a:gd name="T99" fmla="*/ 777 h 803"/>
                <a:gd name="T100" fmla="*/ 881 w 1393"/>
                <a:gd name="T101" fmla="*/ 774 h 803"/>
                <a:gd name="T102" fmla="*/ 963 w 1393"/>
                <a:gd name="T103" fmla="*/ 765 h 803"/>
                <a:gd name="T104" fmla="*/ 1131 w 1393"/>
                <a:gd name="T105" fmla="*/ 747 h 803"/>
                <a:gd name="T106" fmla="*/ 1298 w 1393"/>
                <a:gd name="T107" fmla="*/ 727 h 803"/>
                <a:gd name="T108" fmla="*/ 1373 w 1393"/>
                <a:gd name="T109" fmla="*/ 719 h 803"/>
                <a:gd name="T110" fmla="*/ 1392 w 1393"/>
                <a:gd name="T111" fmla="*/ 705 h 803"/>
                <a:gd name="T112" fmla="*/ 1393 w 1393"/>
                <a:gd name="T113" fmla="*/ 696 h 803"/>
                <a:gd name="T114" fmla="*/ 1388 w 1393"/>
                <a:gd name="T115" fmla="*/ 68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803">
                  <a:moveTo>
                    <a:pt x="1388" y="683"/>
                  </a:moveTo>
                  <a:lnTo>
                    <a:pt x="1387" y="682"/>
                  </a:lnTo>
                  <a:lnTo>
                    <a:pt x="1386" y="680"/>
                  </a:lnTo>
                  <a:lnTo>
                    <a:pt x="1383" y="675"/>
                  </a:lnTo>
                  <a:lnTo>
                    <a:pt x="1378" y="668"/>
                  </a:lnTo>
                  <a:lnTo>
                    <a:pt x="1372" y="661"/>
                  </a:lnTo>
                  <a:lnTo>
                    <a:pt x="1365" y="652"/>
                  </a:lnTo>
                  <a:lnTo>
                    <a:pt x="1357" y="641"/>
                  </a:lnTo>
                  <a:lnTo>
                    <a:pt x="1348" y="629"/>
                  </a:lnTo>
                  <a:lnTo>
                    <a:pt x="1343" y="630"/>
                  </a:lnTo>
                  <a:lnTo>
                    <a:pt x="1339" y="631"/>
                  </a:lnTo>
                  <a:lnTo>
                    <a:pt x="1334" y="634"/>
                  </a:lnTo>
                  <a:lnTo>
                    <a:pt x="1331" y="636"/>
                  </a:lnTo>
                  <a:lnTo>
                    <a:pt x="1375" y="694"/>
                  </a:lnTo>
                  <a:lnTo>
                    <a:pt x="1376" y="695"/>
                  </a:lnTo>
                  <a:lnTo>
                    <a:pt x="1376" y="696"/>
                  </a:lnTo>
                  <a:lnTo>
                    <a:pt x="1376" y="697"/>
                  </a:lnTo>
                  <a:lnTo>
                    <a:pt x="1376" y="698"/>
                  </a:lnTo>
                  <a:lnTo>
                    <a:pt x="1375" y="699"/>
                  </a:lnTo>
                  <a:lnTo>
                    <a:pt x="1375" y="699"/>
                  </a:lnTo>
                  <a:lnTo>
                    <a:pt x="1373" y="701"/>
                  </a:lnTo>
                  <a:lnTo>
                    <a:pt x="1372" y="701"/>
                  </a:lnTo>
                  <a:lnTo>
                    <a:pt x="1366" y="702"/>
                  </a:lnTo>
                  <a:lnTo>
                    <a:pt x="1350" y="703"/>
                  </a:lnTo>
                  <a:lnTo>
                    <a:pt x="1325" y="706"/>
                  </a:lnTo>
                  <a:lnTo>
                    <a:pt x="1293" y="710"/>
                  </a:lnTo>
                  <a:lnTo>
                    <a:pt x="1255" y="714"/>
                  </a:lnTo>
                  <a:lnTo>
                    <a:pt x="1212" y="719"/>
                  </a:lnTo>
                  <a:lnTo>
                    <a:pt x="1166" y="724"/>
                  </a:lnTo>
                  <a:lnTo>
                    <a:pt x="1120" y="729"/>
                  </a:lnTo>
                  <a:lnTo>
                    <a:pt x="1073" y="735"/>
                  </a:lnTo>
                  <a:lnTo>
                    <a:pt x="1027" y="740"/>
                  </a:lnTo>
                  <a:lnTo>
                    <a:pt x="984" y="744"/>
                  </a:lnTo>
                  <a:lnTo>
                    <a:pt x="946" y="749"/>
                  </a:lnTo>
                  <a:lnTo>
                    <a:pt x="914" y="752"/>
                  </a:lnTo>
                  <a:lnTo>
                    <a:pt x="888" y="756"/>
                  </a:lnTo>
                  <a:lnTo>
                    <a:pt x="872" y="757"/>
                  </a:lnTo>
                  <a:lnTo>
                    <a:pt x="866" y="758"/>
                  </a:lnTo>
                  <a:lnTo>
                    <a:pt x="863" y="772"/>
                  </a:lnTo>
                  <a:lnTo>
                    <a:pt x="862" y="777"/>
                  </a:lnTo>
                  <a:lnTo>
                    <a:pt x="859" y="780"/>
                  </a:lnTo>
                  <a:lnTo>
                    <a:pt x="856" y="782"/>
                  </a:lnTo>
                  <a:lnTo>
                    <a:pt x="851" y="785"/>
                  </a:lnTo>
                  <a:lnTo>
                    <a:pt x="847" y="786"/>
                  </a:lnTo>
                  <a:lnTo>
                    <a:pt x="842" y="785"/>
                  </a:lnTo>
                  <a:lnTo>
                    <a:pt x="838" y="784"/>
                  </a:lnTo>
                  <a:lnTo>
                    <a:pt x="834" y="781"/>
                  </a:lnTo>
                  <a:lnTo>
                    <a:pt x="228" y="237"/>
                  </a:lnTo>
                  <a:lnTo>
                    <a:pt x="219" y="285"/>
                  </a:lnTo>
                  <a:lnTo>
                    <a:pt x="216" y="290"/>
                  </a:lnTo>
                  <a:lnTo>
                    <a:pt x="213" y="295"/>
                  </a:lnTo>
                  <a:lnTo>
                    <a:pt x="207" y="297"/>
                  </a:lnTo>
                  <a:lnTo>
                    <a:pt x="201" y="298"/>
                  </a:lnTo>
                  <a:lnTo>
                    <a:pt x="194" y="298"/>
                  </a:lnTo>
                  <a:lnTo>
                    <a:pt x="34" y="743"/>
                  </a:lnTo>
                  <a:lnTo>
                    <a:pt x="33" y="747"/>
                  </a:lnTo>
                  <a:lnTo>
                    <a:pt x="30" y="748"/>
                  </a:lnTo>
                  <a:lnTo>
                    <a:pt x="26" y="749"/>
                  </a:lnTo>
                  <a:lnTo>
                    <a:pt x="23" y="749"/>
                  </a:lnTo>
                  <a:lnTo>
                    <a:pt x="20" y="748"/>
                  </a:lnTo>
                  <a:lnTo>
                    <a:pt x="18" y="745"/>
                  </a:lnTo>
                  <a:lnTo>
                    <a:pt x="17" y="743"/>
                  </a:lnTo>
                  <a:lnTo>
                    <a:pt x="17" y="740"/>
                  </a:lnTo>
                  <a:lnTo>
                    <a:pt x="17" y="740"/>
                  </a:lnTo>
                  <a:lnTo>
                    <a:pt x="17" y="739"/>
                  </a:lnTo>
                  <a:lnTo>
                    <a:pt x="17" y="739"/>
                  </a:lnTo>
                  <a:lnTo>
                    <a:pt x="18" y="737"/>
                  </a:lnTo>
                  <a:lnTo>
                    <a:pt x="184" y="275"/>
                  </a:lnTo>
                  <a:lnTo>
                    <a:pt x="235" y="31"/>
                  </a:lnTo>
                  <a:lnTo>
                    <a:pt x="238" y="25"/>
                  </a:lnTo>
                  <a:lnTo>
                    <a:pt x="243" y="21"/>
                  </a:lnTo>
                  <a:lnTo>
                    <a:pt x="249" y="17"/>
                  </a:lnTo>
                  <a:lnTo>
                    <a:pt x="256" y="17"/>
                  </a:lnTo>
                  <a:lnTo>
                    <a:pt x="259" y="18"/>
                  </a:lnTo>
                  <a:lnTo>
                    <a:pt x="262" y="21"/>
                  </a:lnTo>
                  <a:lnTo>
                    <a:pt x="265" y="23"/>
                  </a:lnTo>
                  <a:lnTo>
                    <a:pt x="267" y="25"/>
                  </a:lnTo>
                  <a:lnTo>
                    <a:pt x="268" y="29"/>
                  </a:lnTo>
                  <a:lnTo>
                    <a:pt x="269" y="32"/>
                  </a:lnTo>
                  <a:lnTo>
                    <a:pt x="269" y="36"/>
                  </a:lnTo>
                  <a:lnTo>
                    <a:pt x="269" y="39"/>
                  </a:lnTo>
                  <a:lnTo>
                    <a:pt x="259" y="90"/>
                  </a:lnTo>
                  <a:lnTo>
                    <a:pt x="547" y="115"/>
                  </a:lnTo>
                  <a:lnTo>
                    <a:pt x="547" y="111"/>
                  </a:lnTo>
                  <a:lnTo>
                    <a:pt x="548" y="106"/>
                  </a:lnTo>
                  <a:lnTo>
                    <a:pt x="548" y="101"/>
                  </a:lnTo>
                  <a:lnTo>
                    <a:pt x="549" y="98"/>
                  </a:lnTo>
                  <a:lnTo>
                    <a:pt x="524" y="96"/>
                  </a:lnTo>
                  <a:lnTo>
                    <a:pt x="499" y="93"/>
                  </a:lnTo>
                  <a:lnTo>
                    <a:pt x="473" y="91"/>
                  </a:lnTo>
                  <a:lnTo>
                    <a:pt x="450" y="89"/>
                  </a:lnTo>
                  <a:lnTo>
                    <a:pt x="427" y="86"/>
                  </a:lnTo>
                  <a:lnTo>
                    <a:pt x="405" y="84"/>
                  </a:lnTo>
                  <a:lnTo>
                    <a:pt x="385" y="83"/>
                  </a:lnTo>
                  <a:lnTo>
                    <a:pt x="366" y="81"/>
                  </a:lnTo>
                  <a:lnTo>
                    <a:pt x="349" y="79"/>
                  </a:lnTo>
                  <a:lnTo>
                    <a:pt x="333" y="77"/>
                  </a:lnTo>
                  <a:lnTo>
                    <a:pt x="319" y="76"/>
                  </a:lnTo>
                  <a:lnTo>
                    <a:pt x="306" y="75"/>
                  </a:lnTo>
                  <a:lnTo>
                    <a:pt x="297" y="74"/>
                  </a:lnTo>
                  <a:lnTo>
                    <a:pt x="289" y="74"/>
                  </a:lnTo>
                  <a:lnTo>
                    <a:pt x="283" y="73"/>
                  </a:lnTo>
                  <a:lnTo>
                    <a:pt x="281" y="73"/>
                  </a:lnTo>
                  <a:lnTo>
                    <a:pt x="283" y="63"/>
                  </a:lnTo>
                  <a:lnTo>
                    <a:pt x="284" y="53"/>
                  </a:lnTo>
                  <a:lnTo>
                    <a:pt x="287" y="45"/>
                  </a:lnTo>
                  <a:lnTo>
                    <a:pt x="287" y="41"/>
                  </a:lnTo>
                  <a:lnTo>
                    <a:pt x="288" y="40"/>
                  </a:lnTo>
                  <a:lnTo>
                    <a:pt x="288" y="39"/>
                  </a:lnTo>
                  <a:lnTo>
                    <a:pt x="288" y="37"/>
                  </a:lnTo>
                  <a:lnTo>
                    <a:pt x="288" y="35"/>
                  </a:lnTo>
                  <a:lnTo>
                    <a:pt x="288" y="30"/>
                  </a:lnTo>
                  <a:lnTo>
                    <a:pt x="287" y="25"/>
                  </a:lnTo>
                  <a:lnTo>
                    <a:pt x="284" y="21"/>
                  </a:lnTo>
                  <a:lnTo>
                    <a:pt x="282" y="16"/>
                  </a:lnTo>
                  <a:lnTo>
                    <a:pt x="277" y="10"/>
                  </a:lnTo>
                  <a:lnTo>
                    <a:pt x="272" y="6"/>
                  </a:lnTo>
                  <a:lnTo>
                    <a:pt x="266" y="2"/>
                  </a:lnTo>
                  <a:lnTo>
                    <a:pt x="259" y="0"/>
                  </a:lnTo>
                  <a:lnTo>
                    <a:pt x="252" y="0"/>
                  </a:lnTo>
                  <a:lnTo>
                    <a:pt x="245" y="0"/>
                  </a:lnTo>
                  <a:lnTo>
                    <a:pt x="238" y="2"/>
                  </a:lnTo>
                  <a:lnTo>
                    <a:pt x="233" y="6"/>
                  </a:lnTo>
                  <a:lnTo>
                    <a:pt x="227" y="10"/>
                  </a:lnTo>
                  <a:lnTo>
                    <a:pt x="223" y="15"/>
                  </a:lnTo>
                  <a:lnTo>
                    <a:pt x="220" y="21"/>
                  </a:lnTo>
                  <a:lnTo>
                    <a:pt x="218" y="28"/>
                  </a:lnTo>
                  <a:lnTo>
                    <a:pt x="215" y="38"/>
                  </a:lnTo>
                  <a:lnTo>
                    <a:pt x="209" y="65"/>
                  </a:lnTo>
                  <a:lnTo>
                    <a:pt x="201" y="103"/>
                  </a:lnTo>
                  <a:lnTo>
                    <a:pt x="192" y="147"/>
                  </a:lnTo>
                  <a:lnTo>
                    <a:pt x="183" y="191"/>
                  </a:lnTo>
                  <a:lnTo>
                    <a:pt x="175" y="230"/>
                  </a:lnTo>
                  <a:lnTo>
                    <a:pt x="169" y="258"/>
                  </a:lnTo>
                  <a:lnTo>
                    <a:pt x="167" y="271"/>
                  </a:lnTo>
                  <a:lnTo>
                    <a:pt x="160" y="290"/>
                  </a:lnTo>
                  <a:lnTo>
                    <a:pt x="141" y="343"/>
                  </a:lnTo>
                  <a:lnTo>
                    <a:pt x="114" y="417"/>
                  </a:lnTo>
                  <a:lnTo>
                    <a:pt x="84" y="501"/>
                  </a:lnTo>
                  <a:lnTo>
                    <a:pt x="54" y="586"/>
                  </a:lnTo>
                  <a:lnTo>
                    <a:pt x="27" y="660"/>
                  </a:lnTo>
                  <a:lnTo>
                    <a:pt x="8" y="712"/>
                  </a:lnTo>
                  <a:lnTo>
                    <a:pt x="1" y="732"/>
                  </a:lnTo>
                  <a:lnTo>
                    <a:pt x="0" y="734"/>
                  </a:lnTo>
                  <a:lnTo>
                    <a:pt x="0" y="735"/>
                  </a:lnTo>
                  <a:lnTo>
                    <a:pt x="0" y="737"/>
                  </a:lnTo>
                  <a:lnTo>
                    <a:pt x="0" y="740"/>
                  </a:lnTo>
                  <a:lnTo>
                    <a:pt x="1" y="748"/>
                  </a:lnTo>
                  <a:lnTo>
                    <a:pt x="4" y="756"/>
                  </a:lnTo>
                  <a:lnTo>
                    <a:pt x="10" y="762"/>
                  </a:lnTo>
                  <a:lnTo>
                    <a:pt x="17" y="765"/>
                  </a:lnTo>
                  <a:lnTo>
                    <a:pt x="17" y="765"/>
                  </a:lnTo>
                  <a:lnTo>
                    <a:pt x="23" y="766"/>
                  </a:lnTo>
                  <a:lnTo>
                    <a:pt x="27" y="767"/>
                  </a:lnTo>
                  <a:lnTo>
                    <a:pt x="32" y="766"/>
                  </a:lnTo>
                  <a:lnTo>
                    <a:pt x="38" y="764"/>
                  </a:lnTo>
                  <a:lnTo>
                    <a:pt x="41" y="762"/>
                  </a:lnTo>
                  <a:lnTo>
                    <a:pt x="46" y="758"/>
                  </a:lnTo>
                  <a:lnTo>
                    <a:pt x="49" y="754"/>
                  </a:lnTo>
                  <a:lnTo>
                    <a:pt x="52" y="749"/>
                  </a:lnTo>
                  <a:lnTo>
                    <a:pt x="57" y="732"/>
                  </a:lnTo>
                  <a:lnTo>
                    <a:pt x="73" y="688"/>
                  </a:lnTo>
                  <a:lnTo>
                    <a:pt x="97" y="625"/>
                  </a:lnTo>
                  <a:lnTo>
                    <a:pt x="123" y="550"/>
                  </a:lnTo>
                  <a:lnTo>
                    <a:pt x="151" y="474"/>
                  </a:lnTo>
                  <a:lnTo>
                    <a:pt x="176" y="403"/>
                  </a:lnTo>
                  <a:lnTo>
                    <a:pt x="197" y="348"/>
                  </a:lnTo>
                  <a:lnTo>
                    <a:pt x="208" y="316"/>
                  </a:lnTo>
                  <a:lnTo>
                    <a:pt x="219" y="312"/>
                  </a:lnTo>
                  <a:lnTo>
                    <a:pt x="227" y="305"/>
                  </a:lnTo>
                  <a:lnTo>
                    <a:pt x="233" y="297"/>
                  </a:lnTo>
                  <a:lnTo>
                    <a:pt x="236" y="288"/>
                  </a:lnTo>
                  <a:lnTo>
                    <a:pt x="236" y="287"/>
                  </a:lnTo>
                  <a:lnTo>
                    <a:pt x="237" y="283"/>
                  </a:lnTo>
                  <a:lnTo>
                    <a:pt x="238" y="278"/>
                  </a:lnTo>
                  <a:lnTo>
                    <a:pt x="239" y="272"/>
                  </a:lnTo>
                  <a:lnTo>
                    <a:pt x="250" y="281"/>
                  </a:lnTo>
                  <a:lnTo>
                    <a:pt x="271" y="300"/>
                  </a:lnTo>
                  <a:lnTo>
                    <a:pt x="302" y="327"/>
                  </a:lnTo>
                  <a:lnTo>
                    <a:pt x="340" y="362"/>
                  </a:lnTo>
                  <a:lnTo>
                    <a:pt x="385" y="402"/>
                  </a:lnTo>
                  <a:lnTo>
                    <a:pt x="433" y="446"/>
                  </a:lnTo>
                  <a:lnTo>
                    <a:pt x="486" y="492"/>
                  </a:lnTo>
                  <a:lnTo>
                    <a:pt x="539" y="540"/>
                  </a:lnTo>
                  <a:lnTo>
                    <a:pt x="592" y="588"/>
                  </a:lnTo>
                  <a:lnTo>
                    <a:pt x="644" y="634"/>
                  </a:lnTo>
                  <a:lnTo>
                    <a:pt x="691" y="676"/>
                  </a:lnTo>
                  <a:lnTo>
                    <a:pt x="735" y="716"/>
                  </a:lnTo>
                  <a:lnTo>
                    <a:pt x="771" y="748"/>
                  </a:lnTo>
                  <a:lnTo>
                    <a:pt x="798" y="772"/>
                  </a:lnTo>
                  <a:lnTo>
                    <a:pt x="817" y="788"/>
                  </a:lnTo>
                  <a:lnTo>
                    <a:pt x="823" y="794"/>
                  </a:lnTo>
                  <a:lnTo>
                    <a:pt x="829" y="798"/>
                  </a:lnTo>
                  <a:lnTo>
                    <a:pt x="838" y="802"/>
                  </a:lnTo>
                  <a:lnTo>
                    <a:pt x="847" y="803"/>
                  </a:lnTo>
                  <a:lnTo>
                    <a:pt x="856" y="802"/>
                  </a:lnTo>
                  <a:lnTo>
                    <a:pt x="864" y="797"/>
                  </a:lnTo>
                  <a:lnTo>
                    <a:pt x="872" y="792"/>
                  </a:lnTo>
                  <a:lnTo>
                    <a:pt x="878" y="785"/>
                  </a:lnTo>
                  <a:lnTo>
                    <a:pt x="881" y="777"/>
                  </a:lnTo>
                  <a:lnTo>
                    <a:pt x="881" y="777"/>
                  </a:lnTo>
                  <a:lnTo>
                    <a:pt x="881" y="775"/>
                  </a:lnTo>
                  <a:lnTo>
                    <a:pt x="881" y="775"/>
                  </a:lnTo>
                  <a:lnTo>
                    <a:pt x="881" y="774"/>
                  </a:lnTo>
                  <a:lnTo>
                    <a:pt x="888" y="773"/>
                  </a:lnTo>
                  <a:lnTo>
                    <a:pt x="906" y="772"/>
                  </a:lnTo>
                  <a:lnTo>
                    <a:pt x="931" y="769"/>
                  </a:lnTo>
                  <a:lnTo>
                    <a:pt x="963" y="765"/>
                  </a:lnTo>
                  <a:lnTo>
                    <a:pt x="1000" y="760"/>
                  </a:lnTo>
                  <a:lnTo>
                    <a:pt x="1043" y="756"/>
                  </a:lnTo>
                  <a:lnTo>
                    <a:pt x="1086" y="751"/>
                  </a:lnTo>
                  <a:lnTo>
                    <a:pt x="1131" y="747"/>
                  </a:lnTo>
                  <a:lnTo>
                    <a:pt x="1177" y="741"/>
                  </a:lnTo>
                  <a:lnTo>
                    <a:pt x="1221" y="736"/>
                  </a:lnTo>
                  <a:lnTo>
                    <a:pt x="1262" y="732"/>
                  </a:lnTo>
                  <a:lnTo>
                    <a:pt x="1298" y="727"/>
                  </a:lnTo>
                  <a:lnTo>
                    <a:pt x="1328" y="724"/>
                  </a:lnTo>
                  <a:lnTo>
                    <a:pt x="1353" y="721"/>
                  </a:lnTo>
                  <a:lnTo>
                    <a:pt x="1368" y="720"/>
                  </a:lnTo>
                  <a:lnTo>
                    <a:pt x="1373" y="719"/>
                  </a:lnTo>
                  <a:lnTo>
                    <a:pt x="1379" y="718"/>
                  </a:lnTo>
                  <a:lnTo>
                    <a:pt x="1385" y="714"/>
                  </a:lnTo>
                  <a:lnTo>
                    <a:pt x="1388" y="710"/>
                  </a:lnTo>
                  <a:lnTo>
                    <a:pt x="1392" y="705"/>
                  </a:lnTo>
                  <a:lnTo>
                    <a:pt x="1393" y="703"/>
                  </a:lnTo>
                  <a:lnTo>
                    <a:pt x="1393" y="701"/>
                  </a:lnTo>
                  <a:lnTo>
                    <a:pt x="1393" y="698"/>
                  </a:lnTo>
                  <a:lnTo>
                    <a:pt x="1393" y="696"/>
                  </a:lnTo>
                  <a:lnTo>
                    <a:pt x="1393" y="692"/>
                  </a:lnTo>
                  <a:lnTo>
                    <a:pt x="1392" y="689"/>
                  </a:lnTo>
                  <a:lnTo>
                    <a:pt x="1391" y="686"/>
                  </a:lnTo>
                  <a:lnTo>
                    <a:pt x="1388" y="6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3"/>
            <p:cNvSpPr>
              <a:spLocks/>
            </p:cNvSpPr>
            <p:nvPr/>
          </p:nvSpPr>
          <p:spPr bwMode="auto">
            <a:xfrm>
              <a:off x="3319" y="1754"/>
              <a:ext cx="400" cy="299"/>
            </a:xfrm>
            <a:custGeom>
              <a:avLst/>
              <a:gdLst>
                <a:gd name="T0" fmla="*/ 452 w 801"/>
                <a:gd name="T1" fmla="*/ 31 h 598"/>
                <a:gd name="T2" fmla="*/ 454 w 801"/>
                <a:gd name="T3" fmla="*/ 24 h 598"/>
                <a:gd name="T4" fmla="*/ 459 w 801"/>
                <a:gd name="T5" fmla="*/ 20 h 598"/>
                <a:gd name="T6" fmla="*/ 466 w 801"/>
                <a:gd name="T7" fmla="*/ 17 h 598"/>
                <a:gd name="T8" fmla="*/ 473 w 801"/>
                <a:gd name="T9" fmla="*/ 17 h 598"/>
                <a:gd name="T10" fmla="*/ 483 w 801"/>
                <a:gd name="T11" fmla="*/ 25 h 598"/>
                <a:gd name="T12" fmla="*/ 485 w 801"/>
                <a:gd name="T13" fmla="*/ 38 h 598"/>
                <a:gd name="T14" fmla="*/ 784 w 801"/>
                <a:gd name="T15" fmla="*/ 598 h 598"/>
                <a:gd name="T16" fmla="*/ 792 w 801"/>
                <a:gd name="T17" fmla="*/ 593 h 598"/>
                <a:gd name="T18" fmla="*/ 801 w 801"/>
                <a:gd name="T19" fmla="*/ 591 h 598"/>
                <a:gd name="T20" fmla="*/ 762 w 801"/>
                <a:gd name="T21" fmla="*/ 540 h 598"/>
                <a:gd name="T22" fmla="*/ 715 w 801"/>
                <a:gd name="T23" fmla="*/ 479 h 598"/>
                <a:gd name="T24" fmla="*/ 664 w 801"/>
                <a:gd name="T25" fmla="*/ 413 h 598"/>
                <a:gd name="T26" fmla="*/ 612 w 801"/>
                <a:gd name="T27" fmla="*/ 346 h 598"/>
                <a:gd name="T28" fmla="*/ 564 w 801"/>
                <a:gd name="T29" fmla="*/ 283 h 598"/>
                <a:gd name="T30" fmla="*/ 522 w 801"/>
                <a:gd name="T31" fmla="*/ 229 h 598"/>
                <a:gd name="T32" fmla="*/ 490 w 801"/>
                <a:gd name="T33" fmla="*/ 189 h 598"/>
                <a:gd name="T34" fmla="*/ 473 w 801"/>
                <a:gd name="T35" fmla="*/ 166 h 598"/>
                <a:gd name="T36" fmla="*/ 489 w 801"/>
                <a:gd name="T37" fmla="*/ 101 h 598"/>
                <a:gd name="T38" fmla="*/ 503 w 801"/>
                <a:gd name="T39" fmla="*/ 43 h 598"/>
                <a:gd name="T40" fmla="*/ 504 w 801"/>
                <a:gd name="T41" fmla="*/ 38 h 598"/>
                <a:gd name="T42" fmla="*/ 504 w 801"/>
                <a:gd name="T43" fmla="*/ 35 h 598"/>
                <a:gd name="T44" fmla="*/ 497 w 801"/>
                <a:gd name="T45" fmla="*/ 13 h 598"/>
                <a:gd name="T46" fmla="*/ 477 w 801"/>
                <a:gd name="T47" fmla="*/ 1 h 598"/>
                <a:gd name="T48" fmla="*/ 463 w 801"/>
                <a:gd name="T49" fmla="*/ 1 h 598"/>
                <a:gd name="T50" fmla="*/ 451 w 801"/>
                <a:gd name="T51" fmla="*/ 5 h 598"/>
                <a:gd name="T52" fmla="*/ 439 w 801"/>
                <a:gd name="T53" fmla="*/ 14 h 598"/>
                <a:gd name="T54" fmla="*/ 433 w 801"/>
                <a:gd name="T55" fmla="*/ 27 h 598"/>
                <a:gd name="T56" fmla="*/ 428 w 801"/>
                <a:gd name="T57" fmla="*/ 54 h 598"/>
                <a:gd name="T58" fmla="*/ 417 w 801"/>
                <a:gd name="T59" fmla="*/ 97 h 598"/>
                <a:gd name="T60" fmla="*/ 405 w 801"/>
                <a:gd name="T61" fmla="*/ 96 h 598"/>
                <a:gd name="T62" fmla="*/ 375 w 801"/>
                <a:gd name="T63" fmla="*/ 93 h 598"/>
                <a:gd name="T64" fmla="*/ 331 w 801"/>
                <a:gd name="T65" fmla="*/ 89 h 598"/>
                <a:gd name="T66" fmla="*/ 277 w 801"/>
                <a:gd name="T67" fmla="*/ 84 h 598"/>
                <a:gd name="T68" fmla="*/ 213 w 801"/>
                <a:gd name="T69" fmla="*/ 78 h 598"/>
                <a:gd name="T70" fmla="*/ 144 w 801"/>
                <a:gd name="T71" fmla="*/ 73 h 598"/>
                <a:gd name="T72" fmla="*/ 74 w 801"/>
                <a:gd name="T73" fmla="*/ 66 h 598"/>
                <a:gd name="T74" fmla="*/ 2 w 801"/>
                <a:gd name="T75" fmla="*/ 60 h 598"/>
                <a:gd name="T76" fmla="*/ 1 w 801"/>
                <a:gd name="T77" fmla="*/ 68 h 598"/>
                <a:gd name="T78" fmla="*/ 0 w 801"/>
                <a:gd name="T79" fmla="*/ 7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598">
                  <a:moveTo>
                    <a:pt x="430" y="116"/>
                  </a:moveTo>
                  <a:lnTo>
                    <a:pt x="452" y="31"/>
                  </a:lnTo>
                  <a:lnTo>
                    <a:pt x="453" y="28"/>
                  </a:lnTo>
                  <a:lnTo>
                    <a:pt x="454" y="24"/>
                  </a:lnTo>
                  <a:lnTo>
                    <a:pt x="456" y="22"/>
                  </a:lnTo>
                  <a:lnTo>
                    <a:pt x="459" y="20"/>
                  </a:lnTo>
                  <a:lnTo>
                    <a:pt x="462" y="18"/>
                  </a:lnTo>
                  <a:lnTo>
                    <a:pt x="466" y="17"/>
                  </a:lnTo>
                  <a:lnTo>
                    <a:pt x="469" y="17"/>
                  </a:lnTo>
                  <a:lnTo>
                    <a:pt x="473" y="17"/>
                  </a:lnTo>
                  <a:lnTo>
                    <a:pt x="478" y="21"/>
                  </a:lnTo>
                  <a:lnTo>
                    <a:pt x="483" y="25"/>
                  </a:lnTo>
                  <a:lnTo>
                    <a:pt x="485" y="32"/>
                  </a:lnTo>
                  <a:lnTo>
                    <a:pt x="485" y="38"/>
                  </a:lnTo>
                  <a:lnTo>
                    <a:pt x="454" y="171"/>
                  </a:lnTo>
                  <a:lnTo>
                    <a:pt x="784" y="598"/>
                  </a:lnTo>
                  <a:lnTo>
                    <a:pt x="787" y="596"/>
                  </a:lnTo>
                  <a:lnTo>
                    <a:pt x="792" y="593"/>
                  </a:lnTo>
                  <a:lnTo>
                    <a:pt x="796" y="592"/>
                  </a:lnTo>
                  <a:lnTo>
                    <a:pt x="801" y="591"/>
                  </a:lnTo>
                  <a:lnTo>
                    <a:pt x="783" y="567"/>
                  </a:lnTo>
                  <a:lnTo>
                    <a:pt x="762" y="540"/>
                  </a:lnTo>
                  <a:lnTo>
                    <a:pt x="739" y="510"/>
                  </a:lnTo>
                  <a:lnTo>
                    <a:pt x="715" y="479"/>
                  </a:lnTo>
                  <a:lnTo>
                    <a:pt x="689" y="446"/>
                  </a:lnTo>
                  <a:lnTo>
                    <a:pt x="664" y="413"/>
                  </a:lnTo>
                  <a:lnTo>
                    <a:pt x="637" y="379"/>
                  </a:lnTo>
                  <a:lnTo>
                    <a:pt x="612" y="346"/>
                  </a:lnTo>
                  <a:lnTo>
                    <a:pt x="588" y="313"/>
                  </a:lnTo>
                  <a:lnTo>
                    <a:pt x="564" y="283"/>
                  </a:lnTo>
                  <a:lnTo>
                    <a:pt x="542" y="255"/>
                  </a:lnTo>
                  <a:lnTo>
                    <a:pt x="522" y="229"/>
                  </a:lnTo>
                  <a:lnTo>
                    <a:pt x="505" y="207"/>
                  </a:lnTo>
                  <a:lnTo>
                    <a:pt x="490" y="189"/>
                  </a:lnTo>
                  <a:lnTo>
                    <a:pt x="480" y="175"/>
                  </a:lnTo>
                  <a:lnTo>
                    <a:pt x="473" y="166"/>
                  </a:lnTo>
                  <a:lnTo>
                    <a:pt x="478" y="143"/>
                  </a:lnTo>
                  <a:lnTo>
                    <a:pt x="489" y="101"/>
                  </a:lnTo>
                  <a:lnTo>
                    <a:pt x="498" y="61"/>
                  </a:lnTo>
                  <a:lnTo>
                    <a:pt x="503" y="43"/>
                  </a:lnTo>
                  <a:lnTo>
                    <a:pt x="504" y="40"/>
                  </a:lnTo>
                  <a:lnTo>
                    <a:pt x="504" y="38"/>
                  </a:lnTo>
                  <a:lnTo>
                    <a:pt x="504" y="37"/>
                  </a:lnTo>
                  <a:lnTo>
                    <a:pt x="504" y="35"/>
                  </a:lnTo>
                  <a:lnTo>
                    <a:pt x="501" y="23"/>
                  </a:lnTo>
                  <a:lnTo>
                    <a:pt x="497" y="13"/>
                  </a:lnTo>
                  <a:lnTo>
                    <a:pt x="489" y="6"/>
                  </a:lnTo>
                  <a:lnTo>
                    <a:pt x="477" y="1"/>
                  </a:lnTo>
                  <a:lnTo>
                    <a:pt x="470" y="0"/>
                  </a:lnTo>
                  <a:lnTo>
                    <a:pt x="463" y="1"/>
                  </a:lnTo>
                  <a:lnTo>
                    <a:pt x="456" y="2"/>
                  </a:lnTo>
                  <a:lnTo>
                    <a:pt x="451" y="5"/>
                  </a:lnTo>
                  <a:lnTo>
                    <a:pt x="445" y="9"/>
                  </a:lnTo>
                  <a:lnTo>
                    <a:pt x="439" y="14"/>
                  </a:lnTo>
                  <a:lnTo>
                    <a:pt x="436" y="20"/>
                  </a:lnTo>
                  <a:lnTo>
                    <a:pt x="433" y="27"/>
                  </a:lnTo>
                  <a:lnTo>
                    <a:pt x="431" y="35"/>
                  </a:lnTo>
                  <a:lnTo>
                    <a:pt x="428" y="54"/>
                  </a:lnTo>
                  <a:lnTo>
                    <a:pt x="422" y="78"/>
                  </a:lnTo>
                  <a:lnTo>
                    <a:pt x="417" y="97"/>
                  </a:lnTo>
                  <a:lnTo>
                    <a:pt x="413" y="97"/>
                  </a:lnTo>
                  <a:lnTo>
                    <a:pt x="405" y="96"/>
                  </a:lnTo>
                  <a:lnTo>
                    <a:pt x="392" y="94"/>
                  </a:lnTo>
                  <a:lnTo>
                    <a:pt x="375" y="93"/>
                  </a:lnTo>
                  <a:lnTo>
                    <a:pt x="355" y="91"/>
                  </a:lnTo>
                  <a:lnTo>
                    <a:pt x="331" y="89"/>
                  </a:lnTo>
                  <a:lnTo>
                    <a:pt x="305" y="86"/>
                  </a:lnTo>
                  <a:lnTo>
                    <a:pt x="277" y="84"/>
                  </a:lnTo>
                  <a:lnTo>
                    <a:pt x="246" y="82"/>
                  </a:lnTo>
                  <a:lnTo>
                    <a:pt x="213" y="78"/>
                  </a:lnTo>
                  <a:lnTo>
                    <a:pt x="180" y="75"/>
                  </a:lnTo>
                  <a:lnTo>
                    <a:pt x="144" y="73"/>
                  </a:lnTo>
                  <a:lnTo>
                    <a:pt x="110" y="69"/>
                  </a:lnTo>
                  <a:lnTo>
                    <a:pt x="74" y="66"/>
                  </a:lnTo>
                  <a:lnTo>
                    <a:pt x="38" y="63"/>
                  </a:lnTo>
                  <a:lnTo>
                    <a:pt x="2" y="60"/>
                  </a:lnTo>
                  <a:lnTo>
                    <a:pt x="1" y="63"/>
                  </a:lnTo>
                  <a:lnTo>
                    <a:pt x="1" y="68"/>
                  </a:lnTo>
                  <a:lnTo>
                    <a:pt x="0" y="73"/>
                  </a:lnTo>
                  <a:lnTo>
                    <a:pt x="0" y="77"/>
                  </a:lnTo>
                  <a:lnTo>
                    <a:pt x="43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4"/>
            <p:cNvSpPr>
              <a:spLocks/>
            </p:cNvSpPr>
            <p:nvPr/>
          </p:nvSpPr>
          <p:spPr bwMode="auto">
            <a:xfrm>
              <a:off x="3479" y="1844"/>
              <a:ext cx="248" cy="265"/>
            </a:xfrm>
            <a:custGeom>
              <a:avLst/>
              <a:gdLst>
                <a:gd name="T0" fmla="*/ 454 w 494"/>
                <a:gd name="T1" fmla="*/ 422 h 530"/>
                <a:gd name="T2" fmla="*/ 450 w 494"/>
                <a:gd name="T3" fmla="*/ 424 h 530"/>
                <a:gd name="T4" fmla="*/ 447 w 494"/>
                <a:gd name="T5" fmla="*/ 427 h 530"/>
                <a:gd name="T6" fmla="*/ 443 w 494"/>
                <a:gd name="T7" fmla="*/ 431 h 530"/>
                <a:gd name="T8" fmla="*/ 440 w 494"/>
                <a:gd name="T9" fmla="*/ 433 h 530"/>
                <a:gd name="T10" fmla="*/ 448 w 494"/>
                <a:gd name="T11" fmla="*/ 442 h 530"/>
                <a:gd name="T12" fmla="*/ 454 w 494"/>
                <a:gd name="T13" fmla="*/ 450 h 530"/>
                <a:gd name="T14" fmla="*/ 458 w 494"/>
                <a:gd name="T15" fmla="*/ 456 h 530"/>
                <a:gd name="T16" fmla="*/ 461 w 494"/>
                <a:gd name="T17" fmla="*/ 460 h 530"/>
                <a:gd name="T18" fmla="*/ 451 w 494"/>
                <a:gd name="T19" fmla="*/ 461 h 530"/>
                <a:gd name="T20" fmla="*/ 435 w 494"/>
                <a:gd name="T21" fmla="*/ 463 h 530"/>
                <a:gd name="T22" fmla="*/ 413 w 494"/>
                <a:gd name="T23" fmla="*/ 465 h 530"/>
                <a:gd name="T24" fmla="*/ 385 w 494"/>
                <a:gd name="T25" fmla="*/ 469 h 530"/>
                <a:gd name="T26" fmla="*/ 352 w 494"/>
                <a:gd name="T27" fmla="*/ 472 h 530"/>
                <a:gd name="T28" fmla="*/ 318 w 494"/>
                <a:gd name="T29" fmla="*/ 476 h 530"/>
                <a:gd name="T30" fmla="*/ 280 w 494"/>
                <a:gd name="T31" fmla="*/ 480 h 530"/>
                <a:gd name="T32" fmla="*/ 242 w 494"/>
                <a:gd name="T33" fmla="*/ 485 h 530"/>
                <a:gd name="T34" fmla="*/ 202 w 494"/>
                <a:gd name="T35" fmla="*/ 490 h 530"/>
                <a:gd name="T36" fmla="*/ 166 w 494"/>
                <a:gd name="T37" fmla="*/ 493 h 530"/>
                <a:gd name="T38" fmla="*/ 130 w 494"/>
                <a:gd name="T39" fmla="*/ 498 h 530"/>
                <a:gd name="T40" fmla="*/ 98 w 494"/>
                <a:gd name="T41" fmla="*/ 501 h 530"/>
                <a:gd name="T42" fmla="*/ 70 w 494"/>
                <a:gd name="T43" fmla="*/ 505 h 530"/>
                <a:gd name="T44" fmla="*/ 47 w 494"/>
                <a:gd name="T45" fmla="*/ 507 h 530"/>
                <a:gd name="T46" fmla="*/ 31 w 494"/>
                <a:gd name="T47" fmla="*/ 508 h 530"/>
                <a:gd name="T48" fmla="*/ 23 w 494"/>
                <a:gd name="T49" fmla="*/ 509 h 530"/>
                <a:gd name="T50" fmla="*/ 28 w 494"/>
                <a:gd name="T51" fmla="*/ 484 h 530"/>
                <a:gd name="T52" fmla="*/ 42 w 494"/>
                <a:gd name="T53" fmla="*/ 431 h 530"/>
                <a:gd name="T54" fmla="*/ 60 w 494"/>
                <a:gd name="T55" fmla="*/ 359 h 530"/>
                <a:gd name="T56" fmla="*/ 79 w 494"/>
                <a:gd name="T57" fmla="*/ 279 h 530"/>
                <a:gd name="T58" fmla="*/ 100 w 494"/>
                <a:gd name="T59" fmla="*/ 197 h 530"/>
                <a:gd name="T60" fmla="*/ 117 w 494"/>
                <a:gd name="T61" fmla="*/ 124 h 530"/>
                <a:gd name="T62" fmla="*/ 131 w 494"/>
                <a:gd name="T63" fmla="*/ 69 h 530"/>
                <a:gd name="T64" fmla="*/ 138 w 494"/>
                <a:gd name="T65" fmla="*/ 40 h 530"/>
                <a:gd name="T66" fmla="*/ 144 w 494"/>
                <a:gd name="T67" fmla="*/ 47 h 530"/>
                <a:gd name="T68" fmla="*/ 153 w 494"/>
                <a:gd name="T69" fmla="*/ 60 h 530"/>
                <a:gd name="T70" fmla="*/ 167 w 494"/>
                <a:gd name="T71" fmla="*/ 77 h 530"/>
                <a:gd name="T72" fmla="*/ 183 w 494"/>
                <a:gd name="T73" fmla="*/ 99 h 530"/>
                <a:gd name="T74" fmla="*/ 201 w 494"/>
                <a:gd name="T75" fmla="*/ 123 h 530"/>
                <a:gd name="T76" fmla="*/ 223 w 494"/>
                <a:gd name="T77" fmla="*/ 151 h 530"/>
                <a:gd name="T78" fmla="*/ 245 w 494"/>
                <a:gd name="T79" fmla="*/ 181 h 530"/>
                <a:gd name="T80" fmla="*/ 269 w 494"/>
                <a:gd name="T81" fmla="*/ 212 h 530"/>
                <a:gd name="T82" fmla="*/ 293 w 494"/>
                <a:gd name="T83" fmla="*/ 243 h 530"/>
                <a:gd name="T84" fmla="*/ 319 w 494"/>
                <a:gd name="T85" fmla="*/ 275 h 530"/>
                <a:gd name="T86" fmla="*/ 343 w 494"/>
                <a:gd name="T87" fmla="*/ 306 h 530"/>
                <a:gd name="T88" fmla="*/ 366 w 494"/>
                <a:gd name="T89" fmla="*/ 338 h 530"/>
                <a:gd name="T90" fmla="*/ 388 w 494"/>
                <a:gd name="T91" fmla="*/ 365 h 530"/>
                <a:gd name="T92" fmla="*/ 408 w 494"/>
                <a:gd name="T93" fmla="*/ 392 h 530"/>
                <a:gd name="T94" fmla="*/ 425 w 494"/>
                <a:gd name="T95" fmla="*/ 415 h 530"/>
                <a:gd name="T96" fmla="*/ 440 w 494"/>
                <a:gd name="T97" fmla="*/ 433 h 530"/>
                <a:gd name="T98" fmla="*/ 443 w 494"/>
                <a:gd name="T99" fmla="*/ 431 h 530"/>
                <a:gd name="T100" fmla="*/ 447 w 494"/>
                <a:gd name="T101" fmla="*/ 427 h 530"/>
                <a:gd name="T102" fmla="*/ 450 w 494"/>
                <a:gd name="T103" fmla="*/ 424 h 530"/>
                <a:gd name="T104" fmla="*/ 454 w 494"/>
                <a:gd name="T105" fmla="*/ 422 h 530"/>
                <a:gd name="T106" fmla="*/ 129 w 494"/>
                <a:gd name="T107" fmla="*/ 0 h 530"/>
                <a:gd name="T108" fmla="*/ 125 w 494"/>
                <a:gd name="T109" fmla="*/ 18 h 530"/>
                <a:gd name="T110" fmla="*/ 0 w 494"/>
                <a:gd name="T111" fmla="*/ 530 h 530"/>
                <a:gd name="T112" fmla="*/ 494 w 494"/>
                <a:gd name="T113" fmla="*/ 473 h 530"/>
                <a:gd name="T114" fmla="*/ 454 w 494"/>
                <a:gd name="T115" fmla="*/ 4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530">
                  <a:moveTo>
                    <a:pt x="454" y="422"/>
                  </a:moveTo>
                  <a:lnTo>
                    <a:pt x="450" y="424"/>
                  </a:lnTo>
                  <a:lnTo>
                    <a:pt x="447" y="427"/>
                  </a:lnTo>
                  <a:lnTo>
                    <a:pt x="443" y="431"/>
                  </a:lnTo>
                  <a:lnTo>
                    <a:pt x="440" y="433"/>
                  </a:lnTo>
                  <a:lnTo>
                    <a:pt x="448" y="442"/>
                  </a:lnTo>
                  <a:lnTo>
                    <a:pt x="454" y="450"/>
                  </a:lnTo>
                  <a:lnTo>
                    <a:pt x="458" y="456"/>
                  </a:lnTo>
                  <a:lnTo>
                    <a:pt x="461" y="460"/>
                  </a:lnTo>
                  <a:lnTo>
                    <a:pt x="451" y="461"/>
                  </a:lnTo>
                  <a:lnTo>
                    <a:pt x="435" y="463"/>
                  </a:lnTo>
                  <a:lnTo>
                    <a:pt x="413" y="465"/>
                  </a:lnTo>
                  <a:lnTo>
                    <a:pt x="385" y="469"/>
                  </a:lnTo>
                  <a:lnTo>
                    <a:pt x="352" y="472"/>
                  </a:lnTo>
                  <a:lnTo>
                    <a:pt x="318" y="476"/>
                  </a:lnTo>
                  <a:lnTo>
                    <a:pt x="280" y="480"/>
                  </a:lnTo>
                  <a:lnTo>
                    <a:pt x="242" y="485"/>
                  </a:lnTo>
                  <a:lnTo>
                    <a:pt x="202" y="490"/>
                  </a:lnTo>
                  <a:lnTo>
                    <a:pt x="166" y="493"/>
                  </a:lnTo>
                  <a:lnTo>
                    <a:pt x="130" y="498"/>
                  </a:lnTo>
                  <a:lnTo>
                    <a:pt x="98" y="501"/>
                  </a:lnTo>
                  <a:lnTo>
                    <a:pt x="70" y="505"/>
                  </a:lnTo>
                  <a:lnTo>
                    <a:pt x="47" y="507"/>
                  </a:lnTo>
                  <a:lnTo>
                    <a:pt x="31" y="508"/>
                  </a:lnTo>
                  <a:lnTo>
                    <a:pt x="23" y="509"/>
                  </a:lnTo>
                  <a:lnTo>
                    <a:pt x="28" y="484"/>
                  </a:lnTo>
                  <a:lnTo>
                    <a:pt x="42" y="431"/>
                  </a:lnTo>
                  <a:lnTo>
                    <a:pt x="60" y="359"/>
                  </a:lnTo>
                  <a:lnTo>
                    <a:pt x="79" y="279"/>
                  </a:lnTo>
                  <a:lnTo>
                    <a:pt x="100" y="197"/>
                  </a:lnTo>
                  <a:lnTo>
                    <a:pt x="117" y="124"/>
                  </a:lnTo>
                  <a:lnTo>
                    <a:pt x="131" y="69"/>
                  </a:lnTo>
                  <a:lnTo>
                    <a:pt x="138" y="40"/>
                  </a:lnTo>
                  <a:lnTo>
                    <a:pt x="144" y="47"/>
                  </a:lnTo>
                  <a:lnTo>
                    <a:pt x="153" y="60"/>
                  </a:lnTo>
                  <a:lnTo>
                    <a:pt x="167" y="77"/>
                  </a:lnTo>
                  <a:lnTo>
                    <a:pt x="183" y="99"/>
                  </a:lnTo>
                  <a:lnTo>
                    <a:pt x="201" y="123"/>
                  </a:lnTo>
                  <a:lnTo>
                    <a:pt x="223" y="151"/>
                  </a:lnTo>
                  <a:lnTo>
                    <a:pt x="245" y="181"/>
                  </a:lnTo>
                  <a:lnTo>
                    <a:pt x="269" y="212"/>
                  </a:lnTo>
                  <a:lnTo>
                    <a:pt x="293" y="243"/>
                  </a:lnTo>
                  <a:lnTo>
                    <a:pt x="319" y="275"/>
                  </a:lnTo>
                  <a:lnTo>
                    <a:pt x="343" y="306"/>
                  </a:lnTo>
                  <a:lnTo>
                    <a:pt x="366" y="338"/>
                  </a:lnTo>
                  <a:lnTo>
                    <a:pt x="388" y="365"/>
                  </a:lnTo>
                  <a:lnTo>
                    <a:pt x="408" y="392"/>
                  </a:lnTo>
                  <a:lnTo>
                    <a:pt x="425" y="415"/>
                  </a:lnTo>
                  <a:lnTo>
                    <a:pt x="440" y="433"/>
                  </a:lnTo>
                  <a:lnTo>
                    <a:pt x="443" y="431"/>
                  </a:lnTo>
                  <a:lnTo>
                    <a:pt x="447" y="427"/>
                  </a:lnTo>
                  <a:lnTo>
                    <a:pt x="450" y="424"/>
                  </a:lnTo>
                  <a:lnTo>
                    <a:pt x="454" y="422"/>
                  </a:lnTo>
                  <a:lnTo>
                    <a:pt x="129" y="0"/>
                  </a:lnTo>
                  <a:lnTo>
                    <a:pt x="125" y="18"/>
                  </a:lnTo>
                  <a:lnTo>
                    <a:pt x="0" y="530"/>
                  </a:lnTo>
                  <a:lnTo>
                    <a:pt x="494" y="473"/>
                  </a:lnTo>
                  <a:lnTo>
                    <a:pt x="45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5"/>
            <p:cNvSpPr>
              <a:spLocks/>
            </p:cNvSpPr>
            <p:nvPr/>
          </p:nvSpPr>
          <p:spPr bwMode="auto">
            <a:xfrm>
              <a:off x="3164" y="1797"/>
              <a:ext cx="365" cy="305"/>
            </a:xfrm>
            <a:custGeom>
              <a:avLst/>
              <a:gdLst>
                <a:gd name="T0" fmla="*/ 304 w 732"/>
                <a:gd name="T1" fmla="*/ 32 h 611"/>
                <a:gd name="T2" fmla="*/ 303 w 732"/>
                <a:gd name="T3" fmla="*/ 40 h 611"/>
                <a:gd name="T4" fmla="*/ 338 w 732"/>
                <a:gd name="T5" fmla="*/ 48 h 611"/>
                <a:gd name="T6" fmla="*/ 408 w 732"/>
                <a:gd name="T7" fmla="*/ 53 h 611"/>
                <a:gd name="T8" fmla="*/ 477 w 732"/>
                <a:gd name="T9" fmla="*/ 60 h 611"/>
                <a:gd name="T10" fmla="*/ 542 w 732"/>
                <a:gd name="T11" fmla="*/ 66 h 611"/>
                <a:gd name="T12" fmla="*/ 599 w 732"/>
                <a:gd name="T13" fmla="*/ 71 h 611"/>
                <a:gd name="T14" fmla="*/ 648 w 732"/>
                <a:gd name="T15" fmla="*/ 75 h 611"/>
                <a:gd name="T16" fmla="*/ 685 w 732"/>
                <a:gd name="T17" fmla="*/ 79 h 611"/>
                <a:gd name="T18" fmla="*/ 705 w 732"/>
                <a:gd name="T19" fmla="*/ 81 h 611"/>
                <a:gd name="T20" fmla="*/ 704 w 732"/>
                <a:gd name="T21" fmla="*/ 106 h 611"/>
                <a:gd name="T22" fmla="*/ 671 w 732"/>
                <a:gd name="T23" fmla="*/ 239 h 611"/>
                <a:gd name="T24" fmla="*/ 628 w 732"/>
                <a:gd name="T25" fmla="*/ 414 h 611"/>
                <a:gd name="T26" fmla="*/ 596 w 732"/>
                <a:gd name="T27" fmla="*/ 550 h 611"/>
                <a:gd name="T28" fmla="*/ 579 w 732"/>
                <a:gd name="T29" fmla="*/ 568 h 611"/>
                <a:gd name="T30" fmla="*/ 529 w 732"/>
                <a:gd name="T31" fmla="*/ 524 h 611"/>
                <a:gd name="T32" fmla="*/ 448 w 732"/>
                <a:gd name="T33" fmla="*/ 452 h 611"/>
                <a:gd name="T34" fmla="*/ 350 w 732"/>
                <a:gd name="T35" fmla="*/ 365 h 611"/>
                <a:gd name="T36" fmla="*/ 248 w 732"/>
                <a:gd name="T37" fmla="*/ 271 h 611"/>
                <a:gd name="T38" fmla="*/ 151 w 732"/>
                <a:gd name="T39" fmla="*/ 185 h 611"/>
                <a:gd name="T40" fmla="*/ 74 w 732"/>
                <a:gd name="T41" fmla="*/ 116 h 611"/>
                <a:gd name="T42" fmla="*/ 27 w 732"/>
                <a:gd name="T43" fmla="*/ 74 h 611"/>
                <a:gd name="T44" fmla="*/ 22 w 732"/>
                <a:gd name="T45" fmla="*/ 58 h 611"/>
                <a:gd name="T46" fmla="*/ 28 w 732"/>
                <a:gd name="T47" fmla="*/ 30 h 611"/>
                <a:gd name="T48" fmla="*/ 32 w 732"/>
                <a:gd name="T49" fmla="*/ 20 h 611"/>
                <a:gd name="T50" fmla="*/ 46 w 732"/>
                <a:gd name="T51" fmla="*/ 21 h 611"/>
                <a:gd name="T52" fmla="*/ 68 w 732"/>
                <a:gd name="T53" fmla="*/ 23 h 611"/>
                <a:gd name="T54" fmla="*/ 98 w 732"/>
                <a:gd name="T55" fmla="*/ 26 h 611"/>
                <a:gd name="T56" fmla="*/ 135 w 732"/>
                <a:gd name="T57" fmla="*/ 29 h 611"/>
                <a:gd name="T58" fmla="*/ 179 w 732"/>
                <a:gd name="T59" fmla="*/ 33 h 611"/>
                <a:gd name="T60" fmla="*/ 226 w 732"/>
                <a:gd name="T61" fmla="*/ 37 h 611"/>
                <a:gd name="T62" fmla="*/ 277 w 732"/>
                <a:gd name="T63" fmla="*/ 42 h 611"/>
                <a:gd name="T64" fmla="*/ 303 w 732"/>
                <a:gd name="T65" fmla="*/ 40 h 611"/>
                <a:gd name="T66" fmla="*/ 304 w 732"/>
                <a:gd name="T67" fmla="*/ 32 h 611"/>
                <a:gd name="T68" fmla="*/ 16 w 732"/>
                <a:gd name="T69" fmla="*/ 0 h 611"/>
                <a:gd name="T70" fmla="*/ 0 w 732"/>
                <a:gd name="T71" fmla="*/ 73 h 611"/>
                <a:gd name="T72" fmla="*/ 732 w 732"/>
                <a:gd name="T73" fmla="*/ 6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611">
                  <a:moveTo>
                    <a:pt x="306" y="27"/>
                  </a:moveTo>
                  <a:lnTo>
                    <a:pt x="304" y="32"/>
                  </a:lnTo>
                  <a:lnTo>
                    <a:pt x="304" y="35"/>
                  </a:lnTo>
                  <a:lnTo>
                    <a:pt x="303" y="40"/>
                  </a:lnTo>
                  <a:lnTo>
                    <a:pt x="303" y="44"/>
                  </a:lnTo>
                  <a:lnTo>
                    <a:pt x="338" y="48"/>
                  </a:lnTo>
                  <a:lnTo>
                    <a:pt x="372" y="51"/>
                  </a:lnTo>
                  <a:lnTo>
                    <a:pt x="408" y="53"/>
                  </a:lnTo>
                  <a:lnTo>
                    <a:pt x="443" y="57"/>
                  </a:lnTo>
                  <a:lnTo>
                    <a:pt x="477" y="60"/>
                  </a:lnTo>
                  <a:lnTo>
                    <a:pt x="509" y="63"/>
                  </a:lnTo>
                  <a:lnTo>
                    <a:pt x="542" y="66"/>
                  </a:lnTo>
                  <a:lnTo>
                    <a:pt x="572" y="68"/>
                  </a:lnTo>
                  <a:lnTo>
                    <a:pt x="599" y="71"/>
                  </a:lnTo>
                  <a:lnTo>
                    <a:pt x="625" y="73"/>
                  </a:lnTo>
                  <a:lnTo>
                    <a:pt x="648" y="75"/>
                  </a:lnTo>
                  <a:lnTo>
                    <a:pt x="667" y="78"/>
                  </a:lnTo>
                  <a:lnTo>
                    <a:pt x="685" y="79"/>
                  </a:lnTo>
                  <a:lnTo>
                    <a:pt x="697" y="80"/>
                  </a:lnTo>
                  <a:lnTo>
                    <a:pt x="705" y="81"/>
                  </a:lnTo>
                  <a:lnTo>
                    <a:pt x="710" y="81"/>
                  </a:lnTo>
                  <a:lnTo>
                    <a:pt x="704" y="106"/>
                  </a:lnTo>
                  <a:lnTo>
                    <a:pt x="690" y="163"/>
                  </a:lnTo>
                  <a:lnTo>
                    <a:pt x="671" y="239"/>
                  </a:lnTo>
                  <a:lnTo>
                    <a:pt x="650" y="327"/>
                  </a:lnTo>
                  <a:lnTo>
                    <a:pt x="628" y="414"/>
                  </a:lnTo>
                  <a:lnTo>
                    <a:pt x="610" y="491"/>
                  </a:lnTo>
                  <a:lnTo>
                    <a:pt x="596" y="550"/>
                  </a:lnTo>
                  <a:lnTo>
                    <a:pt x="589" y="578"/>
                  </a:lnTo>
                  <a:lnTo>
                    <a:pt x="579" y="568"/>
                  </a:lnTo>
                  <a:lnTo>
                    <a:pt x="559" y="550"/>
                  </a:lnTo>
                  <a:lnTo>
                    <a:pt x="529" y="524"/>
                  </a:lnTo>
                  <a:lnTo>
                    <a:pt x="492" y="490"/>
                  </a:lnTo>
                  <a:lnTo>
                    <a:pt x="448" y="452"/>
                  </a:lnTo>
                  <a:lnTo>
                    <a:pt x="401" y="409"/>
                  </a:lnTo>
                  <a:lnTo>
                    <a:pt x="350" y="365"/>
                  </a:lnTo>
                  <a:lnTo>
                    <a:pt x="300" y="317"/>
                  </a:lnTo>
                  <a:lnTo>
                    <a:pt x="248" y="271"/>
                  </a:lnTo>
                  <a:lnTo>
                    <a:pt x="197" y="226"/>
                  </a:lnTo>
                  <a:lnTo>
                    <a:pt x="151" y="185"/>
                  </a:lnTo>
                  <a:lnTo>
                    <a:pt x="108" y="147"/>
                  </a:lnTo>
                  <a:lnTo>
                    <a:pt x="74" y="116"/>
                  </a:lnTo>
                  <a:lnTo>
                    <a:pt x="45" y="90"/>
                  </a:lnTo>
                  <a:lnTo>
                    <a:pt x="27" y="74"/>
                  </a:lnTo>
                  <a:lnTo>
                    <a:pt x="20" y="67"/>
                  </a:lnTo>
                  <a:lnTo>
                    <a:pt x="22" y="58"/>
                  </a:lnTo>
                  <a:lnTo>
                    <a:pt x="25" y="45"/>
                  </a:lnTo>
                  <a:lnTo>
                    <a:pt x="28" y="30"/>
                  </a:lnTo>
                  <a:lnTo>
                    <a:pt x="30" y="20"/>
                  </a:lnTo>
                  <a:lnTo>
                    <a:pt x="32" y="20"/>
                  </a:lnTo>
                  <a:lnTo>
                    <a:pt x="38" y="20"/>
                  </a:lnTo>
                  <a:lnTo>
                    <a:pt x="46" y="21"/>
                  </a:lnTo>
                  <a:lnTo>
                    <a:pt x="55" y="22"/>
                  </a:lnTo>
                  <a:lnTo>
                    <a:pt x="68" y="23"/>
                  </a:lnTo>
                  <a:lnTo>
                    <a:pt x="82" y="25"/>
                  </a:lnTo>
                  <a:lnTo>
                    <a:pt x="98" y="26"/>
                  </a:lnTo>
                  <a:lnTo>
                    <a:pt x="117" y="27"/>
                  </a:lnTo>
                  <a:lnTo>
                    <a:pt x="135" y="29"/>
                  </a:lnTo>
                  <a:lnTo>
                    <a:pt x="157" y="32"/>
                  </a:lnTo>
                  <a:lnTo>
                    <a:pt x="179" y="33"/>
                  </a:lnTo>
                  <a:lnTo>
                    <a:pt x="202" y="35"/>
                  </a:lnTo>
                  <a:lnTo>
                    <a:pt x="226" y="37"/>
                  </a:lnTo>
                  <a:lnTo>
                    <a:pt x="251" y="40"/>
                  </a:lnTo>
                  <a:lnTo>
                    <a:pt x="277" y="42"/>
                  </a:lnTo>
                  <a:lnTo>
                    <a:pt x="303" y="44"/>
                  </a:lnTo>
                  <a:lnTo>
                    <a:pt x="303" y="40"/>
                  </a:lnTo>
                  <a:lnTo>
                    <a:pt x="304" y="35"/>
                  </a:lnTo>
                  <a:lnTo>
                    <a:pt x="304" y="32"/>
                  </a:lnTo>
                  <a:lnTo>
                    <a:pt x="306" y="27"/>
                  </a:lnTo>
                  <a:lnTo>
                    <a:pt x="16" y="0"/>
                  </a:lnTo>
                  <a:lnTo>
                    <a:pt x="15" y="7"/>
                  </a:lnTo>
                  <a:lnTo>
                    <a:pt x="0" y="73"/>
                  </a:lnTo>
                  <a:lnTo>
                    <a:pt x="598" y="611"/>
                  </a:lnTo>
                  <a:lnTo>
                    <a:pt x="732" y="65"/>
                  </a:lnTo>
                  <a:lnTo>
                    <a:pt x="30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6"/>
            <p:cNvSpPr>
              <a:spLocks/>
            </p:cNvSpPr>
            <p:nvPr/>
          </p:nvSpPr>
          <p:spPr bwMode="auto">
            <a:xfrm>
              <a:off x="3396" y="2054"/>
              <a:ext cx="125" cy="126"/>
            </a:xfrm>
            <a:custGeom>
              <a:avLst/>
              <a:gdLst>
                <a:gd name="T0" fmla="*/ 103 w 250"/>
                <a:gd name="T1" fmla="*/ 3 h 252"/>
                <a:gd name="T2" fmla="*/ 63 w 250"/>
                <a:gd name="T3" fmla="*/ 17 h 252"/>
                <a:gd name="T4" fmla="*/ 31 w 250"/>
                <a:gd name="T5" fmla="*/ 43 h 252"/>
                <a:gd name="T6" fmla="*/ 9 w 250"/>
                <a:gd name="T7" fmla="*/ 79 h 252"/>
                <a:gd name="T8" fmla="*/ 8 w 250"/>
                <a:gd name="T9" fmla="*/ 104 h 252"/>
                <a:gd name="T10" fmla="*/ 20 w 250"/>
                <a:gd name="T11" fmla="*/ 111 h 252"/>
                <a:gd name="T12" fmla="*/ 31 w 250"/>
                <a:gd name="T13" fmla="*/ 96 h 252"/>
                <a:gd name="T14" fmla="*/ 47 w 250"/>
                <a:gd name="T15" fmla="*/ 65 h 252"/>
                <a:gd name="T16" fmla="*/ 73 w 250"/>
                <a:gd name="T17" fmla="*/ 42 h 252"/>
                <a:gd name="T18" fmla="*/ 107 w 250"/>
                <a:gd name="T19" fmla="*/ 29 h 252"/>
                <a:gd name="T20" fmla="*/ 145 w 250"/>
                <a:gd name="T21" fmla="*/ 29 h 252"/>
                <a:gd name="T22" fmla="*/ 180 w 250"/>
                <a:gd name="T23" fmla="*/ 44 h 252"/>
                <a:gd name="T24" fmla="*/ 206 w 250"/>
                <a:gd name="T25" fmla="*/ 71 h 252"/>
                <a:gd name="T26" fmla="*/ 221 w 250"/>
                <a:gd name="T27" fmla="*/ 106 h 252"/>
                <a:gd name="T28" fmla="*/ 221 w 250"/>
                <a:gd name="T29" fmla="*/ 146 h 252"/>
                <a:gd name="T30" fmla="*/ 206 w 250"/>
                <a:gd name="T31" fmla="*/ 181 h 252"/>
                <a:gd name="T32" fmla="*/ 180 w 250"/>
                <a:gd name="T33" fmla="*/ 208 h 252"/>
                <a:gd name="T34" fmla="*/ 145 w 250"/>
                <a:gd name="T35" fmla="*/ 223 h 252"/>
                <a:gd name="T36" fmla="*/ 106 w 250"/>
                <a:gd name="T37" fmla="*/ 223 h 252"/>
                <a:gd name="T38" fmla="*/ 70 w 250"/>
                <a:gd name="T39" fmla="*/ 208 h 252"/>
                <a:gd name="T40" fmla="*/ 43 w 250"/>
                <a:gd name="T41" fmla="*/ 181 h 252"/>
                <a:gd name="T42" fmla="*/ 28 w 250"/>
                <a:gd name="T43" fmla="*/ 146 h 252"/>
                <a:gd name="T44" fmla="*/ 26 w 250"/>
                <a:gd name="T45" fmla="*/ 123 h 252"/>
                <a:gd name="T46" fmla="*/ 27 w 250"/>
                <a:gd name="T47" fmla="*/ 117 h 252"/>
                <a:gd name="T48" fmla="*/ 20 w 250"/>
                <a:gd name="T49" fmla="*/ 111 h 252"/>
                <a:gd name="T50" fmla="*/ 8 w 250"/>
                <a:gd name="T51" fmla="*/ 104 h 252"/>
                <a:gd name="T52" fmla="*/ 2 w 250"/>
                <a:gd name="T53" fmla="*/ 106 h 252"/>
                <a:gd name="T54" fmla="*/ 0 w 250"/>
                <a:gd name="T55" fmla="*/ 119 h 252"/>
                <a:gd name="T56" fmla="*/ 2 w 250"/>
                <a:gd name="T57" fmla="*/ 151 h 252"/>
                <a:gd name="T58" fmla="*/ 21 w 250"/>
                <a:gd name="T59" fmla="*/ 196 h 252"/>
                <a:gd name="T60" fmla="*/ 55 w 250"/>
                <a:gd name="T61" fmla="*/ 230 h 252"/>
                <a:gd name="T62" fmla="*/ 100 w 250"/>
                <a:gd name="T63" fmla="*/ 249 h 252"/>
                <a:gd name="T64" fmla="*/ 150 w 250"/>
                <a:gd name="T65" fmla="*/ 249 h 252"/>
                <a:gd name="T66" fmla="*/ 194 w 250"/>
                <a:gd name="T67" fmla="*/ 230 h 252"/>
                <a:gd name="T68" fmla="*/ 228 w 250"/>
                <a:gd name="T69" fmla="*/ 196 h 252"/>
                <a:gd name="T70" fmla="*/ 247 w 250"/>
                <a:gd name="T71" fmla="*/ 151 h 252"/>
                <a:gd name="T72" fmla="*/ 247 w 250"/>
                <a:gd name="T73" fmla="*/ 101 h 252"/>
                <a:gd name="T74" fmla="*/ 228 w 250"/>
                <a:gd name="T75" fmla="*/ 56 h 252"/>
                <a:gd name="T76" fmla="*/ 194 w 250"/>
                <a:gd name="T77" fmla="*/ 22 h 252"/>
                <a:gd name="T78" fmla="*/ 150 w 250"/>
                <a:gd name="T79" fmla="*/ 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52">
                  <a:moveTo>
                    <a:pt x="125" y="0"/>
                  </a:moveTo>
                  <a:lnTo>
                    <a:pt x="103" y="3"/>
                  </a:lnTo>
                  <a:lnTo>
                    <a:pt x="81" y="9"/>
                  </a:lnTo>
                  <a:lnTo>
                    <a:pt x="63" y="17"/>
                  </a:lnTo>
                  <a:lnTo>
                    <a:pt x="46" y="29"/>
                  </a:lnTo>
                  <a:lnTo>
                    <a:pt x="31" y="43"/>
                  </a:lnTo>
                  <a:lnTo>
                    <a:pt x="18" y="60"/>
                  </a:lnTo>
                  <a:lnTo>
                    <a:pt x="9" y="79"/>
                  </a:lnTo>
                  <a:lnTo>
                    <a:pt x="3" y="100"/>
                  </a:lnTo>
                  <a:lnTo>
                    <a:pt x="8" y="104"/>
                  </a:lnTo>
                  <a:lnTo>
                    <a:pt x="13" y="108"/>
                  </a:lnTo>
                  <a:lnTo>
                    <a:pt x="20" y="111"/>
                  </a:lnTo>
                  <a:lnTo>
                    <a:pt x="27" y="115"/>
                  </a:lnTo>
                  <a:lnTo>
                    <a:pt x="31" y="96"/>
                  </a:lnTo>
                  <a:lnTo>
                    <a:pt x="38" y="80"/>
                  </a:lnTo>
                  <a:lnTo>
                    <a:pt x="47" y="65"/>
                  </a:lnTo>
                  <a:lnTo>
                    <a:pt x="59" y="52"/>
                  </a:lnTo>
                  <a:lnTo>
                    <a:pt x="73" y="42"/>
                  </a:lnTo>
                  <a:lnTo>
                    <a:pt x="88" y="34"/>
                  </a:lnTo>
                  <a:lnTo>
                    <a:pt x="107" y="29"/>
                  </a:lnTo>
                  <a:lnTo>
                    <a:pt x="125" y="27"/>
                  </a:lnTo>
                  <a:lnTo>
                    <a:pt x="145" y="29"/>
                  </a:lnTo>
                  <a:lnTo>
                    <a:pt x="163" y="35"/>
                  </a:lnTo>
                  <a:lnTo>
                    <a:pt x="180" y="44"/>
                  </a:lnTo>
                  <a:lnTo>
                    <a:pt x="194" y="56"/>
                  </a:lnTo>
                  <a:lnTo>
                    <a:pt x="206" y="71"/>
                  </a:lnTo>
                  <a:lnTo>
                    <a:pt x="215" y="88"/>
                  </a:lnTo>
                  <a:lnTo>
                    <a:pt x="221" y="106"/>
                  </a:lnTo>
                  <a:lnTo>
                    <a:pt x="223" y="126"/>
                  </a:lnTo>
                  <a:lnTo>
                    <a:pt x="221" y="146"/>
                  </a:lnTo>
                  <a:lnTo>
                    <a:pt x="215" y="164"/>
                  </a:lnTo>
                  <a:lnTo>
                    <a:pt x="206" y="181"/>
                  </a:lnTo>
                  <a:lnTo>
                    <a:pt x="194" y="196"/>
                  </a:lnTo>
                  <a:lnTo>
                    <a:pt x="180" y="208"/>
                  </a:lnTo>
                  <a:lnTo>
                    <a:pt x="163" y="217"/>
                  </a:lnTo>
                  <a:lnTo>
                    <a:pt x="145" y="223"/>
                  </a:lnTo>
                  <a:lnTo>
                    <a:pt x="125" y="225"/>
                  </a:lnTo>
                  <a:lnTo>
                    <a:pt x="106" y="223"/>
                  </a:lnTo>
                  <a:lnTo>
                    <a:pt x="86" y="217"/>
                  </a:lnTo>
                  <a:lnTo>
                    <a:pt x="70" y="208"/>
                  </a:lnTo>
                  <a:lnTo>
                    <a:pt x="55" y="196"/>
                  </a:lnTo>
                  <a:lnTo>
                    <a:pt x="43" y="181"/>
                  </a:lnTo>
                  <a:lnTo>
                    <a:pt x="34" y="164"/>
                  </a:lnTo>
                  <a:lnTo>
                    <a:pt x="28" y="146"/>
                  </a:lnTo>
                  <a:lnTo>
                    <a:pt x="26" y="126"/>
                  </a:lnTo>
                  <a:lnTo>
                    <a:pt x="26" y="123"/>
                  </a:lnTo>
                  <a:lnTo>
                    <a:pt x="27" y="120"/>
                  </a:lnTo>
                  <a:lnTo>
                    <a:pt x="27" y="117"/>
                  </a:lnTo>
                  <a:lnTo>
                    <a:pt x="27" y="115"/>
                  </a:lnTo>
                  <a:lnTo>
                    <a:pt x="20" y="111"/>
                  </a:lnTo>
                  <a:lnTo>
                    <a:pt x="13" y="108"/>
                  </a:lnTo>
                  <a:lnTo>
                    <a:pt x="8" y="104"/>
                  </a:lnTo>
                  <a:lnTo>
                    <a:pt x="3" y="100"/>
                  </a:lnTo>
                  <a:lnTo>
                    <a:pt x="2" y="106"/>
                  </a:lnTo>
                  <a:lnTo>
                    <a:pt x="1" y="112"/>
                  </a:lnTo>
                  <a:lnTo>
                    <a:pt x="0" y="119"/>
                  </a:lnTo>
                  <a:lnTo>
                    <a:pt x="0" y="126"/>
                  </a:lnTo>
                  <a:lnTo>
                    <a:pt x="2" y="151"/>
                  </a:lnTo>
                  <a:lnTo>
                    <a:pt x="10" y="174"/>
                  </a:lnTo>
                  <a:lnTo>
                    <a:pt x="21" y="196"/>
                  </a:lnTo>
                  <a:lnTo>
                    <a:pt x="36" y="215"/>
                  </a:lnTo>
                  <a:lnTo>
                    <a:pt x="55" y="230"/>
                  </a:lnTo>
                  <a:lnTo>
                    <a:pt x="77" y="241"/>
                  </a:lnTo>
                  <a:lnTo>
                    <a:pt x="100" y="249"/>
                  </a:lnTo>
                  <a:lnTo>
                    <a:pt x="125" y="252"/>
                  </a:lnTo>
                  <a:lnTo>
                    <a:pt x="150" y="249"/>
                  </a:lnTo>
                  <a:lnTo>
                    <a:pt x="174" y="241"/>
                  </a:lnTo>
                  <a:lnTo>
                    <a:pt x="194" y="230"/>
                  </a:lnTo>
                  <a:lnTo>
                    <a:pt x="213" y="215"/>
                  </a:lnTo>
                  <a:lnTo>
                    <a:pt x="228" y="196"/>
                  </a:lnTo>
                  <a:lnTo>
                    <a:pt x="239" y="174"/>
                  </a:lnTo>
                  <a:lnTo>
                    <a:pt x="247" y="151"/>
                  </a:lnTo>
                  <a:lnTo>
                    <a:pt x="250" y="126"/>
                  </a:lnTo>
                  <a:lnTo>
                    <a:pt x="247" y="101"/>
                  </a:lnTo>
                  <a:lnTo>
                    <a:pt x="239" y="78"/>
                  </a:lnTo>
                  <a:lnTo>
                    <a:pt x="228" y="56"/>
                  </a:lnTo>
                  <a:lnTo>
                    <a:pt x="213" y="37"/>
                  </a:lnTo>
                  <a:lnTo>
                    <a:pt x="194" y="22"/>
                  </a:lnTo>
                  <a:lnTo>
                    <a:pt x="174" y="11"/>
                  </a:lnTo>
                  <a:lnTo>
                    <a:pt x="150" y="3"/>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7"/>
            <p:cNvSpPr>
              <a:spLocks/>
            </p:cNvSpPr>
            <p:nvPr/>
          </p:nvSpPr>
          <p:spPr bwMode="auto">
            <a:xfrm>
              <a:off x="3414" y="2073"/>
              <a:ext cx="88" cy="88"/>
            </a:xfrm>
            <a:custGeom>
              <a:avLst/>
              <a:gdLst>
                <a:gd name="T0" fmla="*/ 72 w 177"/>
                <a:gd name="T1" fmla="*/ 1 h 175"/>
                <a:gd name="T2" fmla="*/ 42 w 177"/>
                <a:gd name="T3" fmla="*/ 13 h 175"/>
                <a:gd name="T4" fmla="*/ 18 w 177"/>
                <a:gd name="T5" fmla="*/ 35 h 175"/>
                <a:gd name="T6" fmla="*/ 4 w 177"/>
                <a:gd name="T7" fmla="*/ 64 h 175"/>
                <a:gd name="T8" fmla="*/ 3 w 177"/>
                <a:gd name="T9" fmla="*/ 81 h 175"/>
                <a:gd name="T10" fmla="*/ 7 w 177"/>
                <a:gd name="T11" fmla="*/ 82 h 175"/>
                <a:gd name="T12" fmla="*/ 12 w 177"/>
                <a:gd name="T13" fmla="*/ 69 h 175"/>
                <a:gd name="T14" fmla="*/ 25 w 177"/>
                <a:gd name="T15" fmla="*/ 41 h 175"/>
                <a:gd name="T16" fmla="*/ 45 w 177"/>
                <a:gd name="T17" fmla="*/ 20 h 175"/>
                <a:gd name="T18" fmla="*/ 73 w 177"/>
                <a:gd name="T19" fmla="*/ 9 h 175"/>
                <a:gd name="T20" fmla="*/ 105 w 177"/>
                <a:gd name="T21" fmla="*/ 9 h 175"/>
                <a:gd name="T22" fmla="*/ 133 w 177"/>
                <a:gd name="T23" fmla="*/ 21 h 175"/>
                <a:gd name="T24" fmla="*/ 154 w 177"/>
                <a:gd name="T25" fmla="*/ 42 h 175"/>
                <a:gd name="T26" fmla="*/ 166 w 177"/>
                <a:gd name="T27" fmla="*/ 71 h 175"/>
                <a:gd name="T28" fmla="*/ 166 w 177"/>
                <a:gd name="T29" fmla="*/ 103 h 175"/>
                <a:gd name="T30" fmla="*/ 154 w 177"/>
                <a:gd name="T31" fmla="*/ 131 h 175"/>
                <a:gd name="T32" fmla="*/ 133 w 177"/>
                <a:gd name="T33" fmla="*/ 153 h 175"/>
                <a:gd name="T34" fmla="*/ 105 w 177"/>
                <a:gd name="T35" fmla="*/ 164 h 175"/>
                <a:gd name="T36" fmla="*/ 73 w 177"/>
                <a:gd name="T37" fmla="*/ 164 h 175"/>
                <a:gd name="T38" fmla="*/ 44 w 177"/>
                <a:gd name="T39" fmla="*/ 153 h 175"/>
                <a:gd name="T40" fmla="*/ 23 w 177"/>
                <a:gd name="T41" fmla="*/ 131 h 175"/>
                <a:gd name="T42" fmla="*/ 11 w 177"/>
                <a:gd name="T43" fmla="*/ 103 h 175"/>
                <a:gd name="T44" fmla="*/ 10 w 177"/>
                <a:gd name="T45" fmla="*/ 86 h 175"/>
                <a:gd name="T46" fmla="*/ 10 w 177"/>
                <a:gd name="T47" fmla="*/ 85 h 175"/>
                <a:gd name="T48" fmla="*/ 7 w 177"/>
                <a:gd name="T49" fmla="*/ 82 h 175"/>
                <a:gd name="T50" fmla="*/ 3 w 177"/>
                <a:gd name="T51" fmla="*/ 81 h 175"/>
                <a:gd name="T52" fmla="*/ 0 w 177"/>
                <a:gd name="T53" fmla="*/ 81 h 175"/>
                <a:gd name="T54" fmla="*/ 0 w 177"/>
                <a:gd name="T55" fmla="*/ 85 h 175"/>
                <a:gd name="T56" fmla="*/ 3 w 177"/>
                <a:gd name="T57" fmla="*/ 104 h 175"/>
                <a:gd name="T58" fmla="*/ 15 w 177"/>
                <a:gd name="T59" fmla="*/ 137 h 175"/>
                <a:gd name="T60" fmla="*/ 40 w 177"/>
                <a:gd name="T61" fmla="*/ 160 h 175"/>
                <a:gd name="T62" fmla="*/ 71 w 177"/>
                <a:gd name="T63" fmla="*/ 172 h 175"/>
                <a:gd name="T64" fmla="*/ 106 w 177"/>
                <a:gd name="T65" fmla="*/ 172 h 175"/>
                <a:gd name="T66" fmla="*/ 139 w 177"/>
                <a:gd name="T67" fmla="*/ 160 h 175"/>
                <a:gd name="T68" fmla="*/ 162 w 177"/>
                <a:gd name="T69" fmla="*/ 137 h 175"/>
                <a:gd name="T70" fmla="*/ 174 w 177"/>
                <a:gd name="T71" fmla="*/ 104 h 175"/>
                <a:gd name="T72" fmla="*/ 174 w 177"/>
                <a:gd name="T73" fmla="*/ 70 h 175"/>
                <a:gd name="T74" fmla="*/ 162 w 177"/>
                <a:gd name="T75" fmla="*/ 38 h 175"/>
                <a:gd name="T76" fmla="*/ 139 w 177"/>
                <a:gd name="T77" fmla="*/ 14 h 175"/>
                <a:gd name="T78" fmla="*/ 106 w 177"/>
                <a:gd name="T79"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5">
                  <a:moveTo>
                    <a:pt x="89" y="0"/>
                  </a:moveTo>
                  <a:lnTo>
                    <a:pt x="72" y="1"/>
                  </a:lnTo>
                  <a:lnTo>
                    <a:pt x="57" y="5"/>
                  </a:lnTo>
                  <a:lnTo>
                    <a:pt x="42" y="13"/>
                  </a:lnTo>
                  <a:lnTo>
                    <a:pt x="29" y="23"/>
                  </a:lnTo>
                  <a:lnTo>
                    <a:pt x="18" y="35"/>
                  </a:lnTo>
                  <a:lnTo>
                    <a:pt x="10" y="49"/>
                  </a:lnTo>
                  <a:lnTo>
                    <a:pt x="4" y="64"/>
                  </a:lnTo>
                  <a:lnTo>
                    <a:pt x="0" y="80"/>
                  </a:lnTo>
                  <a:lnTo>
                    <a:pt x="3" y="81"/>
                  </a:lnTo>
                  <a:lnTo>
                    <a:pt x="5" y="81"/>
                  </a:lnTo>
                  <a:lnTo>
                    <a:pt x="7" y="82"/>
                  </a:lnTo>
                  <a:lnTo>
                    <a:pt x="10" y="84"/>
                  </a:lnTo>
                  <a:lnTo>
                    <a:pt x="12" y="69"/>
                  </a:lnTo>
                  <a:lnTo>
                    <a:pt x="17" y="54"/>
                  </a:lnTo>
                  <a:lnTo>
                    <a:pt x="25" y="41"/>
                  </a:lnTo>
                  <a:lnTo>
                    <a:pt x="34" y="29"/>
                  </a:lnTo>
                  <a:lnTo>
                    <a:pt x="45" y="20"/>
                  </a:lnTo>
                  <a:lnTo>
                    <a:pt x="59" y="13"/>
                  </a:lnTo>
                  <a:lnTo>
                    <a:pt x="73" y="9"/>
                  </a:lnTo>
                  <a:lnTo>
                    <a:pt x="89" y="8"/>
                  </a:lnTo>
                  <a:lnTo>
                    <a:pt x="105" y="9"/>
                  </a:lnTo>
                  <a:lnTo>
                    <a:pt x="119" y="13"/>
                  </a:lnTo>
                  <a:lnTo>
                    <a:pt x="133" y="21"/>
                  </a:lnTo>
                  <a:lnTo>
                    <a:pt x="144" y="31"/>
                  </a:lnTo>
                  <a:lnTo>
                    <a:pt x="154" y="42"/>
                  </a:lnTo>
                  <a:lnTo>
                    <a:pt x="162" y="56"/>
                  </a:lnTo>
                  <a:lnTo>
                    <a:pt x="166" y="71"/>
                  </a:lnTo>
                  <a:lnTo>
                    <a:pt x="168" y="87"/>
                  </a:lnTo>
                  <a:lnTo>
                    <a:pt x="166" y="103"/>
                  </a:lnTo>
                  <a:lnTo>
                    <a:pt x="162" y="118"/>
                  </a:lnTo>
                  <a:lnTo>
                    <a:pt x="154" y="131"/>
                  </a:lnTo>
                  <a:lnTo>
                    <a:pt x="144" y="142"/>
                  </a:lnTo>
                  <a:lnTo>
                    <a:pt x="133" y="153"/>
                  </a:lnTo>
                  <a:lnTo>
                    <a:pt x="119" y="160"/>
                  </a:lnTo>
                  <a:lnTo>
                    <a:pt x="105" y="164"/>
                  </a:lnTo>
                  <a:lnTo>
                    <a:pt x="89" y="165"/>
                  </a:lnTo>
                  <a:lnTo>
                    <a:pt x="73" y="164"/>
                  </a:lnTo>
                  <a:lnTo>
                    <a:pt x="58" y="160"/>
                  </a:lnTo>
                  <a:lnTo>
                    <a:pt x="44" y="153"/>
                  </a:lnTo>
                  <a:lnTo>
                    <a:pt x="33" y="142"/>
                  </a:lnTo>
                  <a:lnTo>
                    <a:pt x="23" y="131"/>
                  </a:lnTo>
                  <a:lnTo>
                    <a:pt x="15" y="118"/>
                  </a:lnTo>
                  <a:lnTo>
                    <a:pt x="11" y="103"/>
                  </a:lnTo>
                  <a:lnTo>
                    <a:pt x="10" y="87"/>
                  </a:lnTo>
                  <a:lnTo>
                    <a:pt x="10" y="86"/>
                  </a:lnTo>
                  <a:lnTo>
                    <a:pt x="10" y="85"/>
                  </a:lnTo>
                  <a:lnTo>
                    <a:pt x="10" y="85"/>
                  </a:lnTo>
                  <a:lnTo>
                    <a:pt x="10" y="84"/>
                  </a:lnTo>
                  <a:lnTo>
                    <a:pt x="7" y="82"/>
                  </a:lnTo>
                  <a:lnTo>
                    <a:pt x="5" y="81"/>
                  </a:lnTo>
                  <a:lnTo>
                    <a:pt x="3" y="81"/>
                  </a:lnTo>
                  <a:lnTo>
                    <a:pt x="0" y="80"/>
                  </a:lnTo>
                  <a:lnTo>
                    <a:pt x="0" y="81"/>
                  </a:lnTo>
                  <a:lnTo>
                    <a:pt x="0" y="84"/>
                  </a:lnTo>
                  <a:lnTo>
                    <a:pt x="0" y="85"/>
                  </a:lnTo>
                  <a:lnTo>
                    <a:pt x="0" y="87"/>
                  </a:lnTo>
                  <a:lnTo>
                    <a:pt x="3" y="104"/>
                  </a:lnTo>
                  <a:lnTo>
                    <a:pt x="7" y="122"/>
                  </a:lnTo>
                  <a:lnTo>
                    <a:pt x="15" y="137"/>
                  </a:lnTo>
                  <a:lnTo>
                    <a:pt x="26" y="149"/>
                  </a:lnTo>
                  <a:lnTo>
                    <a:pt x="40" y="160"/>
                  </a:lnTo>
                  <a:lnTo>
                    <a:pt x="55" y="168"/>
                  </a:lnTo>
                  <a:lnTo>
                    <a:pt x="71" y="172"/>
                  </a:lnTo>
                  <a:lnTo>
                    <a:pt x="89" y="175"/>
                  </a:lnTo>
                  <a:lnTo>
                    <a:pt x="106" y="172"/>
                  </a:lnTo>
                  <a:lnTo>
                    <a:pt x="124" y="168"/>
                  </a:lnTo>
                  <a:lnTo>
                    <a:pt x="139" y="160"/>
                  </a:lnTo>
                  <a:lnTo>
                    <a:pt x="151" y="149"/>
                  </a:lnTo>
                  <a:lnTo>
                    <a:pt x="162" y="137"/>
                  </a:lnTo>
                  <a:lnTo>
                    <a:pt x="170" y="122"/>
                  </a:lnTo>
                  <a:lnTo>
                    <a:pt x="174" y="104"/>
                  </a:lnTo>
                  <a:lnTo>
                    <a:pt x="177" y="87"/>
                  </a:lnTo>
                  <a:lnTo>
                    <a:pt x="174" y="70"/>
                  </a:lnTo>
                  <a:lnTo>
                    <a:pt x="170" y="53"/>
                  </a:lnTo>
                  <a:lnTo>
                    <a:pt x="162" y="38"/>
                  </a:lnTo>
                  <a:lnTo>
                    <a:pt x="151" y="25"/>
                  </a:lnTo>
                  <a:lnTo>
                    <a:pt x="139" y="14"/>
                  </a:lnTo>
                  <a:lnTo>
                    <a:pt x="124" y="6"/>
                  </a:lnTo>
                  <a:lnTo>
                    <a:pt x="106"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9"/>
            <p:cNvSpPr>
              <a:spLocks/>
            </p:cNvSpPr>
            <p:nvPr/>
          </p:nvSpPr>
          <p:spPr bwMode="auto">
            <a:xfrm>
              <a:off x="3452" y="2054"/>
              <a:ext cx="283" cy="126"/>
            </a:xfrm>
            <a:custGeom>
              <a:avLst/>
              <a:gdLst>
                <a:gd name="T0" fmla="*/ 537 w 567"/>
                <a:gd name="T1" fmla="*/ 23 h 254"/>
                <a:gd name="T2" fmla="*/ 553 w 567"/>
                <a:gd name="T3" fmla="*/ 31 h 254"/>
                <a:gd name="T4" fmla="*/ 563 w 567"/>
                <a:gd name="T5" fmla="*/ 43 h 254"/>
                <a:gd name="T6" fmla="*/ 567 w 567"/>
                <a:gd name="T7" fmla="*/ 53 h 254"/>
                <a:gd name="T8" fmla="*/ 567 w 567"/>
                <a:gd name="T9" fmla="*/ 88 h 254"/>
                <a:gd name="T10" fmla="*/ 0 w 567"/>
                <a:gd name="T11" fmla="*/ 254 h 254"/>
                <a:gd name="T12" fmla="*/ 5 w 567"/>
                <a:gd name="T13" fmla="*/ 235 h 254"/>
                <a:gd name="T14" fmla="*/ 43 w 567"/>
                <a:gd name="T15" fmla="*/ 235 h 254"/>
                <a:gd name="T16" fmla="*/ 107 w 567"/>
                <a:gd name="T17" fmla="*/ 235 h 254"/>
                <a:gd name="T18" fmla="*/ 188 w 567"/>
                <a:gd name="T19" fmla="*/ 235 h 254"/>
                <a:gd name="T20" fmla="*/ 275 w 567"/>
                <a:gd name="T21" fmla="*/ 235 h 254"/>
                <a:gd name="T22" fmla="*/ 356 w 567"/>
                <a:gd name="T23" fmla="*/ 235 h 254"/>
                <a:gd name="T24" fmla="*/ 423 w 567"/>
                <a:gd name="T25" fmla="*/ 235 h 254"/>
                <a:gd name="T26" fmla="*/ 464 w 567"/>
                <a:gd name="T27" fmla="*/ 235 h 254"/>
                <a:gd name="T28" fmla="*/ 475 w 567"/>
                <a:gd name="T29" fmla="*/ 226 h 254"/>
                <a:gd name="T30" fmla="*/ 497 w 567"/>
                <a:gd name="T31" fmla="*/ 185 h 254"/>
                <a:gd name="T32" fmla="*/ 525 w 567"/>
                <a:gd name="T33" fmla="*/ 131 h 254"/>
                <a:gd name="T34" fmla="*/ 545 w 567"/>
                <a:gd name="T35" fmla="*/ 90 h 254"/>
                <a:gd name="T36" fmla="*/ 549 w 567"/>
                <a:gd name="T37" fmla="*/ 78 h 254"/>
                <a:gd name="T38" fmla="*/ 549 w 567"/>
                <a:gd name="T39" fmla="*/ 61 h 254"/>
                <a:gd name="T40" fmla="*/ 549 w 567"/>
                <a:gd name="T41" fmla="*/ 54 h 254"/>
                <a:gd name="T42" fmla="*/ 538 w 567"/>
                <a:gd name="T43" fmla="*/ 42 h 254"/>
                <a:gd name="T44" fmla="*/ 515 w 567"/>
                <a:gd name="T45" fmla="*/ 40 h 254"/>
                <a:gd name="T46" fmla="*/ 470 w 567"/>
                <a:gd name="T47" fmla="*/ 37 h 254"/>
                <a:gd name="T48" fmla="*/ 401 w 567"/>
                <a:gd name="T49" fmla="*/ 35 h 254"/>
                <a:gd name="T50" fmla="*/ 320 w 567"/>
                <a:gd name="T51" fmla="*/ 31 h 254"/>
                <a:gd name="T52" fmla="*/ 233 w 567"/>
                <a:gd name="T53" fmla="*/ 27 h 254"/>
                <a:gd name="T54" fmla="*/ 152 w 567"/>
                <a:gd name="T55" fmla="*/ 23 h 254"/>
                <a:gd name="T56" fmla="*/ 87 w 567"/>
                <a:gd name="T57" fmla="*/ 20 h 254"/>
                <a:gd name="T58" fmla="*/ 46 w 567"/>
                <a:gd name="T59" fmla="*/ 18 h 254"/>
                <a:gd name="T60" fmla="*/ 39 w 567"/>
                <a:gd name="T61" fmla="*/ 0 h 254"/>
                <a:gd name="T62" fmla="*/ 60 w 567"/>
                <a:gd name="T63" fmla="*/ 1 h 254"/>
                <a:gd name="T64" fmla="*/ 112 w 567"/>
                <a:gd name="T65" fmla="*/ 4 h 254"/>
                <a:gd name="T66" fmla="*/ 186 w 567"/>
                <a:gd name="T67" fmla="*/ 7 h 254"/>
                <a:gd name="T68" fmla="*/ 272 w 567"/>
                <a:gd name="T69" fmla="*/ 11 h 254"/>
                <a:gd name="T70" fmla="*/ 359 w 567"/>
                <a:gd name="T71" fmla="*/ 15 h 254"/>
                <a:gd name="T72" fmla="*/ 437 w 567"/>
                <a:gd name="T73" fmla="*/ 19 h 254"/>
                <a:gd name="T74" fmla="*/ 496 w 567"/>
                <a:gd name="T75" fmla="*/ 21 h 254"/>
                <a:gd name="T76" fmla="*/ 526 w 567"/>
                <a:gd name="T77" fmla="*/ 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7" h="254">
                  <a:moveTo>
                    <a:pt x="526" y="22"/>
                  </a:moveTo>
                  <a:lnTo>
                    <a:pt x="537" y="23"/>
                  </a:lnTo>
                  <a:lnTo>
                    <a:pt x="547" y="27"/>
                  </a:lnTo>
                  <a:lnTo>
                    <a:pt x="553" y="31"/>
                  </a:lnTo>
                  <a:lnTo>
                    <a:pt x="559" y="36"/>
                  </a:lnTo>
                  <a:lnTo>
                    <a:pt x="563" y="43"/>
                  </a:lnTo>
                  <a:lnTo>
                    <a:pt x="565" y="49"/>
                  </a:lnTo>
                  <a:lnTo>
                    <a:pt x="567" y="53"/>
                  </a:lnTo>
                  <a:lnTo>
                    <a:pt x="567" y="58"/>
                  </a:lnTo>
                  <a:lnTo>
                    <a:pt x="567" y="88"/>
                  </a:lnTo>
                  <a:lnTo>
                    <a:pt x="482" y="254"/>
                  </a:lnTo>
                  <a:lnTo>
                    <a:pt x="0" y="254"/>
                  </a:lnTo>
                  <a:lnTo>
                    <a:pt x="0" y="235"/>
                  </a:lnTo>
                  <a:lnTo>
                    <a:pt x="5" y="235"/>
                  </a:lnTo>
                  <a:lnTo>
                    <a:pt x="20" y="235"/>
                  </a:lnTo>
                  <a:lnTo>
                    <a:pt x="43" y="235"/>
                  </a:lnTo>
                  <a:lnTo>
                    <a:pt x="72" y="235"/>
                  </a:lnTo>
                  <a:lnTo>
                    <a:pt x="107" y="235"/>
                  </a:lnTo>
                  <a:lnTo>
                    <a:pt x="147" y="235"/>
                  </a:lnTo>
                  <a:lnTo>
                    <a:pt x="188" y="235"/>
                  </a:lnTo>
                  <a:lnTo>
                    <a:pt x="232" y="235"/>
                  </a:lnTo>
                  <a:lnTo>
                    <a:pt x="275" y="235"/>
                  </a:lnTo>
                  <a:lnTo>
                    <a:pt x="317" y="235"/>
                  </a:lnTo>
                  <a:lnTo>
                    <a:pt x="356" y="235"/>
                  </a:lnTo>
                  <a:lnTo>
                    <a:pt x="392" y="235"/>
                  </a:lnTo>
                  <a:lnTo>
                    <a:pt x="423" y="235"/>
                  </a:lnTo>
                  <a:lnTo>
                    <a:pt x="447" y="235"/>
                  </a:lnTo>
                  <a:lnTo>
                    <a:pt x="464" y="235"/>
                  </a:lnTo>
                  <a:lnTo>
                    <a:pt x="470" y="235"/>
                  </a:lnTo>
                  <a:lnTo>
                    <a:pt x="475" y="226"/>
                  </a:lnTo>
                  <a:lnTo>
                    <a:pt x="484" y="208"/>
                  </a:lnTo>
                  <a:lnTo>
                    <a:pt x="497" y="185"/>
                  </a:lnTo>
                  <a:lnTo>
                    <a:pt x="511" y="157"/>
                  </a:lnTo>
                  <a:lnTo>
                    <a:pt x="525" y="131"/>
                  </a:lnTo>
                  <a:lnTo>
                    <a:pt x="537" y="107"/>
                  </a:lnTo>
                  <a:lnTo>
                    <a:pt x="545" y="90"/>
                  </a:lnTo>
                  <a:lnTo>
                    <a:pt x="549" y="83"/>
                  </a:lnTo>
                  <a:lnTo>
                    <a:pt x="549" y="78"/>
                  </a:lnTo>
                  <a:lnTo>
                    <a:pt x="549" y="69"/>
                  </a:lnTo>
                  <a:lnTo>
                    <a:pt x="549" y="61"/>
                  </a:lnTo>
                  <a:lnTo>
                    <a:pt x="549" y="58"/>
                  </a:lnTo>
                  <a:lnTo>
                    <a:pt x="549" y="54"/>
                  </a:lnTo>
                  <a:lnTo>
                    <a:pt x="545" y="48"/>
                  </a:lnTo>
                  <a:lnTo>
                    <a:pt x="538" y="42"/>
                  </a:lnTo>
                  <a:lnTo>
                    <a:pt x="526" y="40"/>
                  </a:lnTo>
                  <a:lnTo>
                    <a:pt x="515" y="40"/>
                  </a:lnTo>
                  <a:lnTo>
                    <a:pt x="496" y="38"/>
                  </a:lnTo>
                  <a:lnTo>
                    <a:pt x="470" y="37"/>
                  </a:lnTo>
                  <a:lnTo>
                    <a:pt x="438" y="36"/>
                  </a:lnTo>
                  <a:lnTo>
                    <a:pt x="401" y="35"/>
                  </a:lnTo>
                  <a:lnTo>
                    <a:pt x="362" y="33"/>
                  </a:lnTo>
                  <a:lnTo>
                    <a:pt x="320" y="31"/>
                  </a:lnTo>
                  <a:lnTo>
                    <a:pt x="277" y="29"/>
                  </a:lnTo>
                  <a:lnTo>
                    <a:pt x="233" y="27"/>
                  </a:lnTo>
                  <a:lnTo>
                    <a:pt x="192" y="25"/>
                  </a:lnTo>
                  <a:lnTo>
                    <a:pt x="152" y="23"/>
                  </a:lnTo>
                  <a:lnTo>
                    <a:pt x="118" y="21"/>
                  </a:lnTo>
                  <a:lnTo>
                    <a:pt x="87" y="20"/>
                  </a:lnTo>
                  <a:lnTo>
                    <a:pt x="64" y="19"/>
                  </a:lnTo>
                  <a:lnTo>
                    <a:pt x="46" y="18"/>
                  </a:lnTo>
                  <a:lnTo>
                    <a:pt x="38" y="18"/>
                  </a:lnTo>
                  <a:lnTo>
                    <a:pt x="39" y="0"/>
                  </a:lnTo>
                  <a:lnTo>
                    <a:pt x="45" y="0"/>
                  </a:lnTo>
                  <a:lnTo>
                    <a:pt x="60" y="1"/>
                  </a:lnTo>
                  <a:lnTo>
                    <a:pt x="83" y="3"/>
                  </a:lnTo>
                  <a:lnTo>
                    <a:pt x="112" y="4"/>
                  </a:lnTo>
                  <a:lnTo>
                    <a:pt x="148" y="5"/>
                  </a:lnTo>
                  <a:lnTo>
                    <a:pt x="186" y="7"/>
                  </a:lnTo>
                  <a:lnTo>
                    <a:pt x="228" y="10"/>
                  </a:lnTo>
                  <a:lnTo>
                    <a:pt x="272" y="11"/>
                  </a:lnTo>
                  <a:lnTo>
                    <a:pt x="316" y="13"/>
                  </a:lnTo>
                  <a:lnTo>
                    <a:pt x="359" y="15"/>
                  </a:lnTo>
                  <a:lnTo>
                    <a:pt x="399" y="18"/>
                  </a:lnTo>
                  <a:lnTo>
                    <a:pt x="437" y="19"/>
                  </a:lnTo>
                  <a:lnTo>
                    <a:pt x="469" y="20"/>
                  </a:lnTo>
                  <a:lnTo>
                    <a:pt x="496" y="21"/>
                  </a:lnTo>
                  <a:lnTo>
                    <a:pt x="515" y="22"/>
                  </a:lnTo>
                  <a:lnTo>
                    <a:pt x="52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50"/>
            <p:cNvSpPr>
              <a:spLocks/>
            </p:cNvSpPr>
            <p:nvPr/>
          </p:nvSpPr>
          <p:spPr bwMode="auto">
            <a:xfrm>
              <a:off x="3681" y="2165"/>
              <a:ext cx="28" cy="28"/>
            </a:xfrm>
            <a:custGeom>
              <a:avLst/>
              <a:gdLst>
                <a:gd name="T0" fmla="*/ 0 w 55"/>
                <a:gd name="T1" fmla="*/ 27 h 55"/>
                <a:gd name="T2" fmla="*/ 2 w 55"/>
                <a:gd name="T3" fmla="*/ 38 h 55"/>
                <a:gd name="T4" fmla="*/ 8 w 55"/>
                <a:gd name="T5" fmla="*/ 47 h 55"/>
                <a:gd name="T6" fmla="*/ 17 w 55"/>
                <a:gd name="T7" fmla="*/ 53 h 55"/>
                <a:gd name="T8" fmla="*/ 28 w 55"/>
                <a:gd name="T9" fmla="*/ 55 h 55"/>
                <a:gd name="T10" fmla="*/ 39 w 55"/>
                <a:gd name="T11" fmla="*/ 53 h 55"/>
                <a:gd name="T12" fmla="*/ 47 w 55"/>
                <a:gd name="T13" fmla="*/ 47 h 55"/>
                <a:gd name="T14" fmla="*/ 53 w 55"/>
                <a:gd name="T15" fmla="*/ 38 h 55"/>
                <a:gd name="T16" fmla="*/ 55 w 55"/>
                <a:gd name="T17" fmla="*/ 27 h 55"/>
                <a:gd name="T18" fmla="*/ 53 w 55"/>
                <a:gd name="T19" fmla="*/ 17 h 55"/>
                <a:gd name="T20" fmla="*/ 47 w 55"/>
                <a:gd name="T21" fmla="*/ 8 h 55"/>
                <a:gd name="T22" fmla="*/ 39 w 55"/>
                <a:gd name="T23" fmla="*/ 2 h 55"/>
                <a:gd name="T24" fmla="*/ 28 w 55"/>
                <a:gd name="T25" fmla="*/ 0 h 55"/>
                <a:gd name="T26" fmla="*/ 17 w 55"/>
                <a:gd name="T27" fmla="*/ 2 h 55"/>
                <a:gd name="T28" fmla="*/ 8 w 55"/>
                <a:gd name="T29" fmla="*/ 8 h 55"/>
                <a:gd name="T30" fmla="*/ 2 w 55"/>
                <a:gd name="T31" fmla="*/ 17 h 55"/>
                <a:gd name="T32" fmla="*/ 0 w 5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5">
                  <a:moveTo>
                    <a:pt x="0" y="27"/>
                  </a:moveTo>
                  <a:lnTo>
                    <a:pt x="2" y="38"/>
                  </a:lnTo>
                  <a:lnTo>
                    <a:pt x="8" y="47"/>
                  </a:lnTo>
                  <a:lnTo>
                    <a:pt x="17" y="53"/>
                  </a:lnTo>
                  <a:lnTo>
                    <a:pt x="28" y="55"/>
                  </a:lnTo>
                  <a:lnTo>
                    <a:pt x="39" y="53"/>
                  </a:lnTo>
                  <a:lnTo>
                    <a:pt x="47" y="47"/>
                  </a:lnTo>
                  <a:lnTo>
                    <a:pt x="53" y="38"/>
                  </a:lnTo>
                  <a:lnTo>
                    <a:pt x="55" y="27"/>
                  </a:lnTo>
                  <a:lnTo>
                    <a:pt x="53" y="17"/>
                  </a:lnTo>
                  <a:lnTo>
                    <a:pt x="47" y="8"/>
                  </a:lnTo>
                  <a:lnTo>
                    <a:pt x="39" y="2"/>
                  </a:lnTo>
                  <a:lnTo>
                    <a:pt x="28" y="0"/>
                  </a:lnTo>
                  <a:lnTo>
                    <a:pt x="17" y="2"/>
                  </a:lnTo>
                  <a:lnTo>
                    <a:pt x="8" y="8"/>
                  </a:lnTo>
                  <a:lnTo>
                    <a:pt x="2" y="1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1"/>
            <p:cNvSpPr>
              <a:spLocks/>
            </p:cNvSpPr>
            <p:nvPr/>
          </p:nvSpPr>
          <p:spPr bwMode="auto">
            <a:xfrm>
              <a:off x="3440" y="2095"/>
              <a:ext cx="42" cy="42"/>
            </a:xfrm>
            <a:custGeom>
              <a:avLst/>
              <a:gdLst>
                <a:gd name="T0" fmla="*/ 0 w 83"/>
                <a:gd name="T1" fmla="*/ 42 h 83"/>
                <a:gd name="T2" fmla="*/ 1 w 83"/>
                <a:gd name="T3" fmla="*/ 50 h 83"/>
                <a:gd name="T4" fmla="*/ 4 w 83"/>
                <a:gd name="T5" fmla="*/ 58 h 83"/>
                <a:gd name="T6" fmla="*/ 7 w 83"/>
                <a:gd name="T7" fmla="*/ 65 h 83"/>
                <a:gd name="T8" fmla="*/ 12 w 83"/>
                <a:gd name="T9" fmla="*/ 71 h 83"/>
                <a:gd name="T10" fmla="*/ 18 w 83"/>
                <a:gd name="T11" fmla="*/ 76 h 83"/>
                <a:gd name="T12" fmla="*/ 24 w 83"/>
                <a:gd name="T13" fmla="*/ 80 h 83"/>
                <a:gd name="T14" fmla="*/ 33 w 83"/>
                <a:gd name="T15" fmla="*/ 82 h 83"/>
                <a:gd name="T16" fmla="*/ 41 w 83"/>
                <a:gd name="T17" fmla="*/ 83 h 83"/>
                <a:gd name="T18" fmla="*/ 50 w 83"/>
                <a:gd name="T19" fmla="*/ 82 h 83"/>
                <a:gd name="T20" fmla="*/ 58 w 83"/>
                <a:gd name="T21" fmla="*/ 80 h 83"/>
                <a:gd name="T22" fmla="*/ 65 w 83"/>
                <a:gd name="T23" fmla="*/ 76 h 83"/>
                <a:gd name="T24" fmla="*/ 71 w 83"/>
                <a:gd name="T25" fmla="*/ 71 h 83"/>
                <a:gd name="T26" fmla="*/ 76 w 83"/>
                <a:gd name="T27" fmla="*/ 65 h 83"/>
                <a:gd name="T28" fmla="*/ 80 w 83"/>
                <a:gd name="T29" fmla="*/ 58 h 83"/>
                <a:gd name="T30" fmla="*/ 82 w 83"/>
                <a:gd name="T31" fmla="*/ 50 h 83"/>
                <a:gd name="T32" fmla="*/ 83 w 83"/>
                <a:gd name="T33" fmla="*/ 42 h 83"/>
                <a:gd name="T34" fmla="*/ 82 w 83"/>
                <a:gd name="T35" fmla="*/ 34 h 83"/>
                <a:gd name="T36" fmla="*/ 80 w 83"/>
                <a:gd name="T37" fmla="*/ 26 h 83"/>
                <a:gd name="T38" fmla="*/ 76 w 83"/>
                <a:gd name="T39" fmla="*/ 19 h 83"/>
                <a:gd name="T40" fmla="*/ 71 w 83"/>
                <a:gd name="T41" fmla="*/ 12 h 83"/>
                <a:gd name="T42" fmla="*/ 65 w 83"/>
                <a:gd name="T43" fmla="*/ 7 h 83"/>
                <a:gd name="T44" fmla="*/ 58 w 83"/>
                <a:gd name="T45" fmla="*/ 4 h 83"/>
                <a:gd name="T46" fmla="*/ 50 w 83"/>
                <a:gd name="T47" fmla="*/ 1 h 83"/>
                <a:gd name="T48" fmla="*/ 41 w 83"/>
                <a:gd name="T49" fmla="*/ 0 h 83"/>
                <a:gd name="T50" fmla="*/ 33 w 83"/>
                <a:gd name="T51" fmla="*/ 1 h 83"/>
                <a:gd name="T52" fmla="*/ 24 w 83"/>
                <a:gd name="T53" fmla="*/ 4 h 83"/>
                <a:gd name="T54" fmla="*/ 18 w 83"/>
                <a:gd name="T55" fmla="*/ 7 h 83"/>
                <a:gd name="T56" fmla="*/ 12 w 83"/>
                <a:gd name="T57" fmla="*/ 12 h 83"/>
                <a:gd name="T58" fmla="*/ 7 w 83"/>
                <a:gd name="T59" fmla="*/ 19 h 83"/>
                <a:gd name="T60" fmla="*/ 4 w 83"/>
                <a:gd name="T61" fmla="*/ 26 h 83"/>
                <a:gd name="T62" fmla="*/ 1 w 83"/>
                <a:gd name="T63" fmla="*/ 34 h 83"/>
                <a:gd name="T64" fmla="*/ 0 w 83"/>
                <a:gd name="T6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3">
                  <a:moveTo>
                    <a:pt x="0" y="42"/>
                  </a:moveTo>
                  <a:lnTo>
                    <a:pt x="1" y="50"/>
                  </a:lnTo>
                  <a:lnTo>
                    <a:pt x="4" y="58"/>
                  </a:lnTo>
                  <a:lnTo>
                    <a:pt x="7" y="65"/>
                  </a:lnTo>
                  <a:lnTo>
                    <a:pt x="12" y="71"/>
                  </a:lnTo>
                  <a:lnTo>
                    <a:pt x="18" y="76"/>
                  </a:lnTo>
                  <a:lnTo>
                    <a:pt x="24" y="80"/>
                  </a:lnTo>
                  <a:lnTo>
                    <a:pt x="33" y="82"/>
                  </a:lnTo>
                  <a:lnTo>
                    <a:pt x="41" y="83"/>
                  </a:lnTo>
                  <a:lnTo>
                    <a:pt x="50" y="82"/>
                  </a:lnTo>
                  <a:lnTo>
                    <a:pt x="58" y="80"/>
                  </a:lnTo>
                  <a:lnTo>
                    <a:pt x="65" y="76"/>
                  </a:lnTo>
                  <a:lnTo>
                    <a:pt x="71" y="71"/>
                  </a:lnTo>
                  <a:lnTo>
                    <a:pt x="76" y="65"/>
                  </a:lnTo>
                  <a:lnTo>
                    <a:pt x="80" y="58"/>
                  </a:lnTo>
                  <a:lnTo>
                    <a:pt x="82" y="50"/>
                  </a:lnTo>
                  <a:lnTo>
                    <a:pt x="83" y="42"/>
                  </a:lnTo>
                  <a:lnTo>
                    <a:pt x="82" y="34"/>
                  </a:lnTo>
                  <a:lnTo>
                    <a:pt x="80" y="26"/>
                  </a:lnTo>
                  <a:lnTo>
                    <a:pt x="76" y="19"/>
                  </a:lnTo>
                  <a:lnTo>
                    <a:pt x="71" y="12"/>
                  </a:lnTo>
                  <a:lnTo>
                    <a:pt x="65" y="7"/>
                  </a:lnTo>
                  <a:lnTo>
                    <a:pt x="58" y="4"/>
                  </a:lnTo>
                  <a:lnTo>
                    <a:pt x="50" y="1"/>
                  </a:lnTo>
                  <a:lnTo>
                    <a:pt x="41" y="0"/>
                  </a:lnTo>
                  <a:lnTo>
                    <a:pt x="33" y="1"/>
                  </a:lnTo>
                  <a:lnTo>
                    <a:pt x="24" y="4"/>
                  </a:lnTo>
                  <a:lnTo>
                    <a:pt x="18" y="7"/>
                  </a:lnTo>
                  <a:lnTo>
                    <a:pt x="12" y="12"/>
                  </a:lnTo>
                  <a:lnTo>
                    <a:pt x="7" y="19"/>
                  </a:lnTo>
                  <a:lnTo>
                    <a:pt x="4" y="26"/>
                  </a:lnTo>
                  <a:lnTo>
                    <a:pt x="1" y="3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1448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067274" cy="2286000"/>
          </a:xfrm>
        </p:spPr>
        <p:txBody>
          <a:bodyPr/>
          <a:lstStyle/>
          <a:p>
            <a:r>
              <a:rPr lang="en-AU" dirty="0" smtClean="0"/>
              <a:t>Objects and Types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249</a:t>
            </a:fld>
            <a:endParaRPr lang="en-US"/>
          </a:p>
        </p:txBody>
      </p:sp>
      <p:sp>
        <p:nvSpPr>
          <p:cNvPr id="6" name="TextBox 5"/>
          <p:cNvSpPr txBox="1"/>
          <p:nvPr/>
        </p:nvSpPr>
        <p:spPr>
          <a:xfrm>
            <a:off x="3157740" y="1143000"/>
            <a:ext cx="3027880" cy="461665"/>
          </a:xfrm>
          <a:prstGeom prst="rect">
            <a:avLst/>
          </a:prstGeom>
          <a:noFill/>
        </p:spPr>
        <p:txBody>
          <a:bodyPr wrap="none" rtlCol="0">
            <a:spAutoFit/>
          </a:bodyPr>
          <a:lstStyle/>
          <a:p>
            <a:r>
              <a:rPr lang="en-GB" sz="2400" dirty="0" smtClean="0">
                <a:solidFill>
                  <a:schemeClr val="bg1"/>
                </a:solidFill>
                <a:latin typeface="Segoe UI Light" panose="020B0502040204020203" pitchFamily="34" charset="0"/>
                <a:cs typeface="Segoe UI Light" panose="020B0502040204020203" pitchFamily="34" charset="0"/>
              </a:rPr>
              <a:t>Type: Object Template</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7" name="TextBox 6"/>
          <p:cNvSpPr txBox="1"/>
          <p:nvPr/>
        </p:nvSpPr>
        <p:spPr>
          <a:xfrm>
            <a:off x="3477430" y="4017599"/>
            <a:ext cx="2489784" cy="1938992"/>
          </a:xfrm>
          <a:prstGeom prst="rect">
            <a:avLst/>
          </a:prstGeom>
          <a:noFill/>
        </p:spPr>
        <p:txBody>
          <a:bodyPr wrap="none" rtlCol="0">
            <a:spAutoFit/>
          </a:bodyPr>
          <a:lstStyle/>
          <a:p>
            <a:pPr algn="l"/>
            <a:r>
              <a:rPr lang="en-GB" sz="2400" dirty="0" smtClean="0">
                <a:solidFill>
                  <a:schemeClr val="bg1"/>
                </a:solidFill>
                <a:latin typeface="Segoe UI Light" panose="020B0502040204020203" pitchFamily="34" charset="0"/>
                <a:cs typeface="Segoe UI Light" panose="020B0502040204020203" pitchFamily="34" charset="0"/>
              </a:rPr>
              <a:t>Bike</a:t>
            </a:r>
          </a:p>
          <a:p>
            <a:pPr algn="l"/>
            <a:r>
              <a:rPr lang="en-GB" sz="2400" dirty="0" smtClean="0">
                <a:solidFill>
                  <a:schemeClr val="bg1"/>
                </a:solidFill>
                <a:latin typeface="Segoe UI Light" panose="020B0502040204020203" pitchFamily="34" charset="0"/>
                <a:cs typeface="Segoe UI Light" panose="020B0502040204020203" pitchFamily="34" charset="0"/>
              </a:rPr>
              <a:t>Size Property</a:t>
            </a:r>
          </a:p>
          <a:p>
            <a:pPr algn="l"/>
            <a:r>
              <a:rPr lang="en-GB" sz="2400" dirty="0" smtClean="0">
                <a:solidFill>
                  <a:schemeClr val="bg1"/>
                </a:solidFill>
                <a:latin typeface="Segoe UI Light" panose="020B0502040204020203" pitchFamily="34" charset="0"/>
                <a:cs typeface="Segoe UI Light" panose="020B0502040204020203" pitchFamily="34" charset="0"/>
              </a:rPr>
              <a:t>Colour Property</a:t>
            </a:r>
          </a:p>
          <a:p>
            <a:pPr algn="l"/>
            <a:r>
              <a:rPr lang="en-GB" sz="2400" dirty="0" smtClean="0">
                <a:solidFill>
                  <a:schemeClr val="bg1"/>
                </a:solidFill>
                <a:latin typeface="Segoe UI Light" panose="020B0502040204020203" pitchFamily="34" charset="0"/>
                <a:cs typeface="Segoe UI Light" panose="020B0502040204020203" pitchFamily="34" charset="0"/>
              </a:rPr>
              <a:t>Brake() Method</a:t>
            </a:r>
          </a:p>
          <a:p>
            <a:r>
              <a:rPr lang="en-GB" sz="2400" dirty="0">
                <a:solidFill>
                  <a:schemeClr val="bg1"/>
                </a:solidFill>
                <a:latin typeface="Segoe UI Light" panose="020B0502040204020203" pitchFamily="34" charset="0"/>
                <a:cs typeface="Segoe UI Light" panose="020B0502040204020203" pitchFamily="34" charset="0"/>
              </a:rPr>
              <a:t>Wheelie() </a:t>
            </a:r>
            <a:r>
              <a:rPr lang="en-GB" sz="2400" dirty="0" smtClean="0">
                <a:solidFill>
                  <a:schemeClr val="bg1"/>
                </a:solidFill>
                <a:latin typeface="Segoe UI Light" panose="020B0502040204020203" pitchFamily="34" charset="0"/>
                <a:cs typeface="Segoe UI Light" panose="020B0502040204020203" pitchFamily="34" charset="0"/>
              </a:rPr>
              <a:t>Method</a:t>
            </a:r>
            <a:endParaRPr lang="en-GB" sz="2400" dirty="0">
              <a:solidFill>
                <a:schemeClr val="bg1"/>
              </a:solidFill>
              <a:latin typeface="Segoe UI Light" panose="020B0502040204020203" pitchFamily="34" charset="0"/>
              <a:cs typeface="Segoe UI Light" panose="020B0502040204020203" pitchFamily="34" charset="0"/>
            </a:endParaRPr>
          </a:p>
        </p:txBody>
      </p:sp>
      <p:sp>
        <p:nvSpPr>
          <p:cNvPr id="9" name="TextBox 8"/>
          <p:cNvSpPr txBox="1"/>
          <p:nvPr/>
        </p:nvSpPr>
        <p:spPr>
          <a:xfrm>
            <a:off x="7181337" y="1144928"/>
            <a:ext cx="3584379" cy="461665"/>
          </a:xfrm>
          <a:prstGeom prst="rect">
            <a:avLst/>
          </a:prstGeom>
          <a:noFill/>
        </p:spPr>
        <p:txBody>
          <a:bodyPr wrap="none" rtlCol="0">
            <a:spAutoFit/>
          </a:bodyPr>
          <a:lstStyle/>
          <a:p>
            <a:r>
              <a:rPr lang="en-GB" sz="2400" dirty="0" smtClean="0">
                <a:solidFill>
                  <a:schemeClr val="bg1"/>
                </a:solidFill>
                <a:latin typeface="Segoe UI Light" panose="020B0502040204020203" pitchFamily="34" charset="0"/>
                <a:cs typeface="Segoe UI Light" panose="020B0502040204020203" pitchFamily="34" charset="0"/>
              </a:rPr>
              <a:t>Object: Instances of a type</a:t>
            </a:r>
            <a:endParaRPr lang="en-GB" sz="2400" dirty="0">
              <a:solidFill>
                <a:schemeClr val="bg1"/>
              </a:solidFill>
              <a:latin typeface="Segoe UI Light" panose="020B0502040204020203" pitchFamily="34" charset="0"/>
              <a:cs typeface="Segoe UI Light" panose="020B0502040204020203" pitchFamily="34" charset="0"/>
            </a:endParaRPr>
          </a:p>
        </p:txBody>
      </p:sp>
      <p:grpSp>
        <p:nvGrpSpPr>
          <p:cNvPr id="3" name="Group 4"/>
          <p:cNvGrpSpPr>
            <a:grpSpLocks noChangeAspect="1"/>
          </p:cNvGrpSpPr>
          <p:nvPr/>
        </p:nvGrpSpPr>
        <p:grpSpPr bwMode="auto">
          <a:xfrm>
            <a:off x="3763926" y="2294604"/>
            <a:ext cx="1699278" cy="1032096"/>
            <a:chOff x="2852" y="1654"/>
            <a:chExt cx="1085" cy="659"/>
          </a:xfrm>
        </p:grpSpPr>
        <p:sp>
          <p:nvSpPr>
            <p:cNvPr id="21" name="Freeform 10"/>
            <p:cNvSpPr>
              <a:spLocks/>
            </p:cNvSpPr>
            <p:nvPr/>
          </p:nvSpPr>
          <p:spPr bwMode="auto">
            <a:xfrm>
              <a:off x="3570" y="1905"/>
              <a:ext cx="185" cy="194"/>
            </a:xfrm>
            <a:custGeom>
              <a:avLst/>
              <a:gdLst>
                <a:gd name="T0" fmla="*/ 43 w 369"/>
                <a:gd name="T1" fmla="*/ 387 h 387"/>
                <a:gd name="T2" fmla="*/ 42 w 369"/>
                <a:gd name="T3" fmla="*/ 386 h 387"/>
                <a:gd name="T4" fmla="*/ 26 w 369"/>
                <a:gd name="T5" fmla="*/ 357 h 387"/>
                <a:gd name="T6" fmla="*/ 6 w 369"/>
                <a:gd name="T7" fmla="*/ 325 h 387"/>
                <a:gd name="T8" fmla="*/ 0 w 369"/>
                <a:gd name="T9" fmla="*/ 300 h 387"/>
                <a:gd name="T10" fmla="*/ 3 w 369"/>
                <a:gd name="T11" fmla="*/ 284 h 387"/>
                <a:gd name="T12" fmla="*/ 12 w 369"/>
                <a:gd name="T13" fmla="*/ 267 h 387"/>
                <a:gd name="T14" fmla="*/ 30 w 369"/>
                <a:gd name="T15" fmla="*/ 247 h 387"/>
                <a:gd name="T16" fmla="*/ 55 w 369"/>
                <a:gd name="T17" fmla="*/ 222 h 387"/>
                <a:gd name="T18" fmla="*/ 58 w 369"/>
                <a:gd name="T19" fmla="*/ 218 h 387"/>
                <a:gd name="T20" fmla="*/ 59 w 369"/>
                <a:gd name="T21" fmla="*/ 212 h 387"/>
                <a:gd name="T22" fmla="*/ 59 w 369"/>
                <a:gd name="T23" fmla="*/ 209 h 387"/>
                <a:gd name="T24" fmla="*/ 58 w 369"/>
                <a:gd name="T25" fmla="*/ 205 h 387"/>
                <a:gd name="T26" fmla="*/ 51 w 369"/>
                <a:gd name="T27" fmla="*/ 192 h 387"/>
                <a:gd name="T28" fmla="*/ 34 w 369"/>
                <a:gd name="T29" fmla="*/ 164 h 387"/>
                <a:gd name="T30" fmla="*/ 17 w 369"/>
                <a:gd name="T31" fmla="*/ 134 h 387"/>
                <a:gd name="T32" fmla="*/ 6 w 369"/>
                <a:gd name="T33" fmla="*/ 118 h 387"/>
                <a:gd name="T34" fmla="*/ 10 w 369"/>
                <a:gd name="T35" fmla="*/ 110 h 387"/>
                <a:gd name="T36" fmla="*/ 17 w 369"/>
                <a:gd name="T37" fmla="*/ 106 h 387"/>
                <a:gd name="T38" fmla="*/ 35 w 369"/>
                <a:gd name="T39" fmla="*/ 105 h 387"/>
                <a:gd name="T40" fmla="*/ 48 w 369"/>
                <a:gd name="T41" fmla="*/ 103 h 387"/>
                <a:gd name="T42" fmla="*/ 55 w 369"/>
                <a:gd name="T43" fmla="*/ 101 h 387"/>
                <a:gd name="T44" fmla="*/ 58 w 369"/>
                <a:gd name="T45" fmla="*/ 101 h 387"/>
                <a:gd name="T46" fmla="*/ 62 w 369"/>
                <a:gd name="T47" fmla="*/ 99 h 387"/>
                <a:gd name="T48" fmla="*/ 65 w 369"/>
                <a:gd name="T49" fmla="*/ 97 h 387"/>
                <a:gd name="T50" fmla="*/ 91 w 369"/>
                <a:gd name="T51" fmla="*/ 73 h 387"/>
                <a:gd name="T52" fmla="*/ 125 w 369"/>
                <a:gd name="T53" fmla="*/ 42 h 387"/>
                <a:gd name="T54" fmla="*/ 164 w 369"/>
                <a:gd name="T55" fmla="*/ 15 h 387"/>
                <a:gd name="T56" fmla="*/ 199 w 369"/>
                <a:gd name="T57" fmla="*/ 0 h 387"/>
                <a:gd name="T58" fmla="*/ 239 w 369"/>
                <a:gd name="T59" fmla="*/ 17 h 387"/>
                <a:gd name="T60" fmla="*/ 291 w 369"/>
                <a:gd name="T61" fmla="*/ 68 h 387"/>
                <a:gd name="T62" fmla="*/ 340 w 369"/>
                <a:gd name="T63" fmla="*/ 130 h 387"/>
                <a:gd name="T64" fmla="*/ 369 w 369"/>
                <a:gd name="T65" fmla="*/ 188 h 387"/>
                <a:gd name="T66" fmla="*/ 351 w 369"/>
                <a:gd name="T67" fmla="*/ 199 h 387"/>
                <a:gd name="T68" fmla="*/ 314 w 369"/>
                <a:gd name="T69" fmla="*/ 221 h 387"/>
                <a:gd name="T70" fmla="*/ 265 w 369"/>
                <a:gd name="T71" fmla="*/ 252 h 387"/>
                <a:gd name="T72" fmla="*/ 208 w 369"/>
                <a:gd name="T73" fmla="*/ 287 h 387"/>
                <a:gd name="T74" fmla="*/ 151 w 369"/>
                <a:gd name="T75" fmla="*/ 322 h 387"/>
                <a:gd name="T76" fmla="*/ 101 w 369"/>
                <a:gd name="T77" fmla="*/ 353 h 387"/>
                <a:gd name="T78" fmla="*/ 63 w 369"/>
                <a:gd name="T79" fmla="*/ 376 h 387"/>
                <a:gd name="T80" fmla="*/ 43 w 369"/>
                <a:gd name="T8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 h="387">
                  <a:moveTo>
                    <a:pt x="43" y="387"/>
                  </a:moveTo>
                  <a:lnTo>
                    <a:pt x="43" y="387"/>
                  </a:lnTo>
                  <a:lnTo>
                    <a:pt x="43" y="386"/>
                  </a:lnTo>
                  <a:lnTo>
                    <a:pt x="42" y="386"/>
                  </a:lnTo>
                  <a:lnTo>
                    <a:pt x="42" y="386"/>
                  </a:lnTo>
                  <a:lnTo>
                    <a:pt x="26" y="357"/>
                  </a:lnTo>
                  <a:lnTo>
                    <a:pt x="16" y="340"/>
                  </a:lnTo>
                  <a:lnTo>
                    <a:pt x="6" y="325"/>
                  </a:lnTo>
                  <a:lnTo>
                    <a:pt x="2" y="312"/>
                  </a:lnTo>
                  <a:lnTo>
                    <a:pt x="0" y="300"/>
                  </a:lnTo>
                  <a:lnTo>
                    <a:pt x="1" y="292"/>
                  </a:lnTo>
                  <a:lnTo>
                    <a:pt x="3" y="284"/>
                  </a:lnTo>
                  <a:lnTo>
                    <a:pt x="6" y="275"/>
                  </a:lnTo>
                  <a:lnTo>
                    <a:pt x="12" y="267"/>
                  </a:lnTo>
                  <a:lnTo>
                    <a:pt x="20" y="258"/>
                  </a:lnTo>
                  <a:lnTo>
                    <a:pt x="30" y="247"/>
                  </a:lnTo>
                  <a:lnTo>
                    <a:pt x="41" y="235"/>
                  </a:lnTo>
                  <a:lnTo>
                    <a:pt x="55" y="222"/>
                  </a:lnTo>
                  <a:lnTo>
                    <a:pt x="57" y="220"/>
                  </a:lnTo>
                  <a:lnTo>
                    <a:pt x="58" y="218"/>
                  </a:lnTo>
                  <a:lnTo>
                    <a:pt x="59" y="214"/>
                  </a:lnTo>
                  <a:lnTo>
                    <a:pt x="59" y="212"/>
                  </a:lnTo>
                  <a:lnTo>
                    <a:pt x="59" y="210"/>
                  </a:lnTo>
                  <a:lnTo>
                    <a:pt x="59" y="209"/>
                  </a:lnTo>
                  <a:lnTo>
                    <a:pt x="59" y="206"/>
                  </a:lnTo>
                  <a:lnTo>
                    <a:pt x="58" y="205"/>
                  </a:lnTo>
                  <a:lnTo>
                    <a:pt x="56" y="202"/>
                  </a:lnTo>
                  <a:lnTo>
                    <a:pt x="51" y="192"/>
                  </a:lnTo>
                  <a:lnTo>
                    <a:pt x="43" y="180"/>
                  </a:lnTo>
                  <a:lnTo>
                    <a:pt x="34" y="164"/>
                  </a:lnTo>
                  <a:lnTo>
                    <a:pt x="25" y="149"/>
                  </a:lnTo>
                  <a:lnTo>
                    <a:pt x="17" y="134"/>
                  </a:lnTo>
                  <a:lnTo>
                    <a:pt x="10" y="123"/>
                  </a:lnTo>
                  <a:lnTo>
                    <a:pt x="6" y="118"/>
                  </a:lnTo>
                  <a:lnTo>
                    <a:pt x="8" y="113"/>
                  </a:lnTo>
                  <a:lnTo>
                    <a:pt x="10" y="110"/>
                  </a:lnTo>
                  <a:lnTo>
                    <a:pt x="13" y="107"/>
                  </a:lnTo>
                  <a:lnTo>
                    <a:pt x="17" y="106"/>
                  </a:lnTo>
                  <a:lnTo>
                    <a:pt x="26" y="105"/>
                  </a:lnTo>
                  <a:lnTo>
                    <a:pt x="35" y="105"/>
                  </a:lnTo>
                  <a:lnTo>
                    <a:pt x="42" y="104"/>
                  </a:lnTo>
                  <a:lnTo>
                    <a:pt x="48" y="103"/>
                  </a:lnTo>
                  <a:lnTo>
                    <a:pt x="51" y="103"/>
                  </a:lnTo>
                  <a:lnTo>
                    <a:pt x="55" y="101"/>
                  </a:lnTo>
                  <a:lnTo>
                    <a:pt x="57" y="101"/>
                  </a:lnTo>
                  <a:lnTo>
                    <a:pt x="58" y="101"/>
                  </a:lnTo>
                  <a:lnTo>
                    <a:pt x="61" y="100"/>
                  </a:lnTo>
                  <a:lnTo>
                    <a:pt x="62" y="99"/>
                  </a:lnTo>
                  <a:lnTo>
                    <a:pt x="64" y="98"/>
                  </a:lnTo>
                  <a:lnTo>
                    <a:pt x="65" y="97"/>
                  </a:lnTo>
                  <a:lnTo>
                    <a:pt x="76" y="86"/>
                  </a:lnTo>
                  <a:lnTo>
                    <a:pt x="91" y="73"/>
                  </a:lnTo>
                  <a:lnTo>
                    <a:pt x="107" y="58"/>
                  </a:lnTo>
                  <a:lnTo>
                    <a:pt x="125" y="42"/>
                  </a:lnTo>
                  <a:lnTo>
                    <a:pt x="145" y="28"/>
                  </a:lnTo>
                  <a:lnTo>
                    <a:pt x="164" y="15"/>
                  </a:lnTo>
                  <a:lnTo>
                    <a:pt x="183" y="5"/>
                  </a:lnTo>
                  <a:lnTo>
                    <a:pt x="199" y="0"/>
                  </a:lnTo>
                  <a:lnTo>
                    <a:pt x="216" y="4"/>
                  </a:lnTo>
                  <a:lnTo>
                    <a:pt x="239" y="17"/>
                  </a:lnTo>
                  <a:lnTo>
                    <a:pt x="265" y="39"/>
                  </a:lnTo>
                  <a:lnTo>
                    <a:pt x="291" y="68"/>
                  </a:lnTo>
                  <a:lnTo>
                    <a:pt x="316" y="99"/>
                  </a:lnTo>
                  <a:lnTo>
                    <a:pt x="340" y="130"/>
                  </a:lnTo>
                  <a:lnTo>
                    <a:pt x="358" y="161"/>
                  </a:lnTo>
                  <a:lnTo>
                    <a:pt x="369" y="188"/>
                  </a:lnTo>
                  <a:lnTo>
                    <a:pt x="364" y="191"/>
                  </a:lnTo>
                  <a:lnTo>
                    <a:pt x="351" y="199"/>
                  </a:lnTo>
                  <a:lnTo>
                    <a:pt x="335" y="209"/>
                  </a:lnTo>
                  <a:lnTo>
                    <a:pt x="314" y="221"/>
                  </a:lnTo>
                  <a:lnTo>
                    <a:pt x="290" y="236"/>
                  </a:lnTo>
                  <a:lnTo>
                    <a:pt x="265" y="252"/>
                  </a:lnTo>
                  <a:lnTo>
                    <a:pt x="236" y="270"/>
                  </a:lnTo>
                  <a:lnTo>
                    <a:pt x="208" y="287"/>
                  </a:lnTo>
                  <a:lnTo>
                    <a:pt x="179" y="304"/>
                  </a:lnTo>
                  <a:lnTo>
                    <a:pt x="151" y="322"/>
                  </a:lnTo>
                  <a:lnTo>
                    <a:pt x="125" y="338"/>
                  </a:lnTo>
                  <a:lnTo>
                    <a:pt x="101" y="353"/>
                  </a:lnTo>
                  <a:lnTo>
                    <a:pt x="80" y="365"/>
                  </a:lnTo>
                  <a:lnTo>
                    <a:pt x="63" y="376"/>
                  </a:lnTo>
                  <a:lnTo>
                    <a:pt x="50" y="383"/>
                  </a:lnTo>
                  <a:lnTo>
                    <a:pt x="43"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3589" y="1991"/>
              <a:ext cx="166" cy="108"/>
            </a:xfrm>
            <a:custGeom>
              <a:avLst/>
              <a:gdLst>
                <a:gd name="T0" fmla="*/ 5 w 331"/>
                <a:gd name="T1" fmla="*/ 214 h 214"/>
                <a:gd name="T2" fmla="*/ 5 w 331"/>
                <a:gd name="T3" fmla="*/ 214 h 214"/>
                <a:gd name="T4" fmla="*/ 5 w 331"/>
                <a:gd name="T5" fmla="*/ 213 h 214"/>
                <a:gd name="T6" fmla="*/ 4 w 331"/>
                <a:gd name="T7" fmla="*/ 213 h 214"/>
                <a:gd name="T8" fmla="*/ 4 w 331"/>
                <a:gd name="T9" fmla="*/ 213 h 214"/>
                <a:gd name="T10" fmla="*/ 3 w 331"/>
                <a:gd name="T11" fmla="*/ 211 h 214"/>
                <a:gd name="T12" fmla="*/ 2 w 331"/>
                <a:gd name="T13" fmla="*/ 207 h 214"/>
                <a:gd name="T14" fmla="*/ 1 w 331"/>
                <a:gd name="T15" fmla="*/ 204 h 214"/>
                <a:gd name="T16" fmla="*/ 0 w 331"/>
                <a:gd name="T17" fmla="*/ 200 h 214"/>
                <a:gd name="T18" fmla="*/ 6 w 331"/>
                <a:gd name="T19" fmla="*/ 197 h 214"/>
                <a:gd name="T20" fmla="*/ 18 w 331"/>
                <a:gd name="T21" fmla="*/ 189 h 214"/>
                <a:gd name="T22" fmla="*/ 34 w 331"/>
                <a:gd name="T23" fmla="*/ 178 h 214"/>
                <a:gd name="T24" fmla="*/ 55 w 331"/>
                <a:gd name="T25" fmla="*/ 166 h 214"/>
                <a:gd name="T26" fmla="*/ 78 w 331"/>
                <a:gd name="T27" fmla="*/ 152 h 214"/>
                <a:gd name="T28" fmla="*/ 104 w 331"/>
                <a:gd name="T29" fmla="*/ 136 h 214"/>
                <a:gd name="T30" fmla="*/ 132 w 331"/>
                <a:gd name="T31" fmla="*/ 119 h 214"/>
                <a:gd name="T32" fmla="*/ 161 w 331"/>
                <a:gd name="T33" fmla="*/ 101 h 214"/>
                <a:gd name="T34" fmla="*/ 189 w 331"/>
                <a:gd name="T35" fmla="*/ 84 h 214"/>
                <a:gd name="T36" fmla="*/ 216 w 331"/>
                <a:gd name="T37" fmla="*/ 67 h 214"/>
                <a:gd name="T38" fmla="*/ 243 w 331"/>
                <a:gd name="T39" fmla="*/ 51 h 214"/>
                <a:gd name="T40" fmla="*/ 267 w 331"/>
                <a:gd name="T41" fmla="*/ 36 h 214"/>
                <a:gd name="T42" fmla="*/ 288 w 331"/>
                <a:gd name="T43" fmla="*/ 23 h 214"/>
                <a:gd name="T44" fmla="*/ 305 w 331"/>
                <a:gd name="T45" fmla="*/ 13 h 214"/>
                <a:gd name="T46" fmla="*/ 319 w 331"/>
                <a:gd name="T47" fmla="*/ 4 h 214"/>
                <a:gd name="T48" fmla="*/ 326 w 331"/>
                <a:gd name="T49" fmla="*/ 0 h 214"/>
                <a:gd name="T50" fmla="*/ 327 w 331"/>
                <a:gd name="T51" fmla="*/ 4 h 214"/>
                <a:gd name="T52" fmla="*/ 329 w 331"/>
                <a:gd name="T53" fmla="*/ 8 h 214"/>
                <a:gd name="T54" fmla="*/ 330 w 331"/>
                <a:gd name="T55" fmla="*/ 11 h 214"/>
                <a:gd name="T56" fmla="*/ 331 w 331"/>
                <a:gd name="T57" fmla="*/ 15 h 214"/>
                <a:gd name="T58" fmla="*/ 326 w 331"/>
                <a:gd name="T59" fmla="*/ 18 h 214"/>
                <a:gd name="T60" fmla="*/ 313 w 331"/>
                <a:gd name="T61" fmla="*/ 26 h 214"/>
                <a:gd name="T62" fmla="*/ 297 w 331"/>
                <a:gd name="T63" fmla="*/ 36 h 214"/>
                <a:gd name="T64" fmla="*/ 276 w 331"/>
                <a:gd name="T65" fmla="*/ 48 h 214"/>
                <a:gd name="T66" fmla="*/ 252 w 331"/>
                <a:gd name="T67" fmla="*/ 63 h 214"/>
                <a:gd name="T68" fmla="*/ 227 w 331"/>
                <a:gd name="T69" fmla="*/ 79 h 214"/>
                <a:gd name="T70" fmla="*/ 198 w 331"/>
                <a:gd name="T71" fmla="*/ 97 h 214"/>
                <a:gd name="T72" fmla="*/ 170 w 331"/>
                <a:gd name="T73" fmla="*/ 114 h 214"/>
                <a:gd name="T74" fmla="*/ 141 w 331"/>
                <a:gd name="T75" fmla="*/ 131 h 214"/>
                <a:gd name="T76" fmla="*/ 113 w 331"/>
                <a:gd name="T77" fmla="*/ 149 h 214"/>
                <a:gd name="T78" fmla="*/ 87 w 331"/>
                <a:gd name="T79" fmla="*/ 165 h 214"/>
                <a:gd name="T80" fmla="*/ 63 w 331"/>
                <a:gd name="T81" fmla="*/ 180 h 214"/>
                <a:gd name="T82" fmla="*/ 42 w 331"/>
                <a:gd name="T83" fmla="*/ 192 h 214"/>
                <a:gd name="T84" fmla="*/ 25 w 331"/>
                <a:gd name="T85" fmla="*/ 203 h 214"/>
                <a:gd name="T86" fmla="*/ 12 w 331"/>
                <a:gd name="T87" fmla="*/ 210 h 214"/>
                <a:gd name="T88" fmla="*/ 5 w 331"/>
                <a:gd name="T8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214">
                  <a:moveTo>
                    <a:pt x="5" y="214"/>
                  </a:moveTo>
                  <a:lnTo>
                    <a:pt x="5" y="214"/>
                  </a:lnTo>
                  <a:lnTo>
                    <a:pt x="5" y="213"/>
                  </a:lnTo>
                  <a:lnTo>
                    <a:pt x="4" y="213"/>
                  </a:lnTo>
                  <a:lnTo>
                    <a:pt x="4" y="213"/>
                  </a:lnTo>
                  <a:lnTo>
                    <a:pt x="3" y="211"/>
                  </a:lnTo>
                  <a:lnTo>
                    <a:pt x="2" y="207"/>
                  </a:lnTo>
                  <a:lnTo>
                    <a:pt x="1" y="204"/>
                  </a:lnTo>
                  <a:lnTo>
                    <a:pt x="0" y="200"/>
                  </a:lnTo>
                  <a:lnTo>
                    <a:pt x="6" y="197"/>
                  </a:lnTo>
                  <a:lnTo>
                    <a:pt x="18" y="189"/>
                  </a:lnTo>
                  <a:lnTo>
                    <a:pt x="34" y="178"/>
                  </a:lnTo>
                  <a:lnTo>
                    <a:pt x="55" y="166"/>
                  </a:lnTo>
                  <a:lnTo>
                    <a:pt x="78" y="152"/>
                  </a:lnTo>
                  <a:lnTo>
                    <a:pt x="104" y="136"/>
                  </a:lnTo>
                  <a:lnTo>
                    <a:pt x="132" y="119"/>
                  </a:lnTo>
                  <a:lnTo>
                    <a:pt x="161" y="101"/>
                  </a:lnTo>
                  <a:lnTo>
                    <a:pt x="189" y="84"/>
                  </a:lnTo>
                  <a:lnTo>
                    <a:pt x="216" y="67"/>
                  </a:lnTo>
                  <a:lnTo>
                    <a:pt x="243" y="51"/>
                  </a:lnTo>
                  <a:lnTo>
                    <a:pt x="267" y="36"/>
                  </a:lnTo>
                  <a:lnTo>
                    <a:pt x="288" y="23"/>
                  </a:lnTo>
                  <a:lnTo>
                    <a:pt x="305" y="13"/>
                  </a:lnTo>
                  <a:lnTo>
                    <a:pt x="319" y="4"/>
                  </a:lnTo>
                  <a:lnTo>
                    <a:pt x="326" y="0"/>
                  </a:lnTo>
                  <a:lnTo>
                    <a:pt x="327" y="4"/>
                  </a:lnTo>
                  <a:lnTo>
                    <a:pt x="329" y="8"/>
                  </a:lnTo>
                  <a:lnTo>
                    <a:pt x="330" y="11"/>
                  </a:lnTo>
                  <a:lnTo>
                    <a:pt x="331" y="15"/>
                  </a:lnTo>
                  <a:lnTo>
                    <a:pt x="326" y="18"/>
                  </a:lnTo>
                  <a:lnTo>
                    <a:pt x="313" y="26"/>
                  </a:lnTo>
                  <a:lnTo>
                    <a:pt x="297" y="36"/>
                  </a:lnTo>
                  <a:lnTo>
                    <a:pt x="276" y="48"/>
                  </a:lnTo>
                  <a:lnTo>
                    <a:pt x="252" y="63"/>
                  </a:lnTo>
                  <a:lnTo>
                    <a:pt x="227" y="79"/>
                  </a:lnTo>
                  <a:lnTo>
                    <a:pt x="198" y="97"/>
                  </a:lnTo>
                  <a:lnTo>
                    <a:pt x="170" y="114"/>
                  </a:lnTo>
                  <a:lnTo>
                    <a:pt x="141" y="131"/>
                  </a:lnTo>
                  <a:lnTo>
                    <a:pt x="113" y="149"/>
                  </a:lnTo>
                  <a:lnTo>
                    <a:pt x="87" y="165"/>
                  </a:lnTo>
                  <a:lnTo>
                    <a:pt x="63" y="180"/>
                  </a:lnTo>
                  <a:lnTo>
                    <a:pt x="42" y="192"/>
                  </a:lnTo>
                  <a:lnTo>
                    <a:pt x="25" y="203"/>
                  </a:lnTo>
                  <a:lnTo>
                    <a:pt x="12" y="210"/>
                  </a:lnTo>
                  <a:lnTo>
                    <a:pt x="5" y="2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6"/>
            <p:cNvSpPr>
              <a:spLocks/>
            </p:cNvSpPr>
            <p:nvPr/>
          </p:nvSpPr>
          <p:spPr bwMode="auto">
            <a:xfrm>
              <a:off x="3544" y="1713"/>
              <a:ext cx="29" cy="75"/>
            </a:xfrm>
            <a:custGeom>
              <a:avLst/>
              <a:gdLst>
                <a:gd name="T0" fmla="*/ 48 w 57"/>
                <a:gd name="T1" fmla="*/ 0 h 150"/>
                <a:gd name="T2" fmla="*/ 53 w 57"/>
                <a:gd name="T3" fmla="*/ 3 h 150"/>
                <a:gd name="T4" fmla="*/ 56 w 57"/>
                <a:gd name="T5" fmla="*/ 6 h 150"/>
                <a:gd name="T6" fmla="*/ 57 w 57"/>
                <a:gd name="T7" fmla="*/ 11 h 150"/>
                <a:gd name="T8" fmla="*/ 57 w 57"/>
                <a:gd name="T9" fmla="*/ 16 h 150"/>
                <a:gd name="T10" fmla="*/ 25 w 57"/>
                <a:gd name="T11" fmla="*/ 141 h 150"/>
                <a:gd name="T12" fmla="*/ 23 w 57"/>
                <a:gd name="T13" fmla="*/ 146 h 150"/>
                <a:gd name="T14" fmla="*/ 19 w 57"/>
                <a:gd name="T15" fmla="*/ 149 h 150"/>
                <a:gd name="T16" fmla="*/ 14 w 57"/>
                <a:gd name="T17" fmla="*/ 150 h 150"/>
                <a:gd name="T18" fmla="*/ 9 w 57"/>
                <a:gd name="T19" fmla="*/ 150 h 150"/>
                <a:gd name="T20" fmla="*/ 4 w 57"/>
                <a:gd name="T21" fmla="*/ 148 h 150"/>
                <a:gd name="T22" fmla="*/ 1 w 57"/>
                <a:gd name="T23" fmla="*/ 144 h 150"/>
                <a:gd name="T24" fmla="*/ 0 w 57"/>
                <a:gd name="T25" fmla="*/ 140 h 150"/>
                <a:gd name="T26" fmla="*/ 0 w 57"/>
                <a:gd name="T27" fmla="*/ 135 h 150"/>
                <a:gd name="T28" fmla="*/ 32 w 57"/>
                <a:gd name="T29" fmla="*/ 10 h 150"/>
                <a:gd name="T30" fmla="*/ 34 w 57"/>
                <a:gd name="T31" fmla="*/ 5 h 150"/>
                <a:gd name="T32" fmla="*/ 39 w 57"/>
                <a:gd name="T33" fmla="*/ 1 h 150"/>
                <a:gd name="T34" fmla="*/ 43 w 57"/>
                <a:gd name="T35" fmla="*/ 0 h 150"/>
                <a:gd name="T36" fmla="*/ 48 w 57"/>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50">
                  <a:moveTo>
                    <a:pt x="48" y="0"/>
                  </a:moveTo>
                  <a:lnTo>
                    <a:pt x="53" y="3"/>
                  </a:lnTo>
                  <a:lnTo>
                    <a:pt x="56" y="6"/>
                  </a:lnTo>
                  <a:lnTo>
                    <a:pt x="57" y="11"/>
                  </a:lnTo>
                  <a:lnTo>
                    <a:pt x="57" y="16"/>
                  </a:lnTo>
                  <a:lnTo>
                    <a:pt x="25" y="141"/>
                  </a:lnTo>
                  <a:lnTo>
                    <a:pt x="23" y="146"/>
                  </a:lnTo>
                  <a:lnTo>
                    <a:pt x="19" y="149"/>
                  </a:lnTo>
                  <a:lnTo>
                    <a:pt x="14" y="150"/>
                  </a:lnTo>
                  <a:lnTo>
                    <a:pt x="9" y="150"/>
                  </a:lnTo>
                  <a:lnTo>
                    <a:pt x="4" y="148"/>
                  </a:lnTo>
                  <a:lnTo>
                    <a:pt x="1" y="144"/>
                  </a:lnTo>
                  <a:lnTo>
                    <a:pt x="0" y="140"/>
                  </a:lnTo>
                  <a:lnTo>
                    <a:pt x="0" y="135"/>
                  </a:lnTo>
                  <a:lnTo>
                    <a:pt x="32" y="10"/>
                  </a:lnTo>
                  <a:lnTo>
                    <a:pt x="34" y="5"/>
                  </a:lnTo>
                  <a:lnTo>
                    <a:pt x="39" y="1"/>
                  </a:lnTo>
                  <a:lnTo>
                    <a:pt x="43"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7"/>
            <p:cNvSpPr>
              <a:spLocks/>
            </p:cNvSpPr>
            <p:nvPr/>
          </p:nvSpPr>
          <p:spPr bwMode="auto">
            <a:xfrm>
              <a:off x="3485" y="1662"/>
              <a:ext cx="167" cy="66"/>
            </a:xfrm>
            <a:custGeom>
              <a:avLst/>
              <a:gdLst>
                <a:gd name="T0" fmla="*/ 301 w 335"/>
                <a:gd name="T1" fmla="*/ 0 h 131"/>
                <a:gd name="T2" fmla="*/ 303 w 335"/>
                <a:gd name="T3" fmla="*/ 1 h 131"/>
                <a:gd name="T4" fmla="*/ 310 w 335"/>
                <a:gd name="T5" fmla="*/ 4 h 131"/>
                <a:gd name="T6" fmla="*/ 319 w 335"/>
                <a:gd name="T7" fmla="*/ 10 h 131"/>
                <a:gd name="T8" fmla="*/ 327 w 335"/>
                <a:gd name="T9" fmla="*/ 17 h 131"/>
                <a:gd name="T10" fmla="*/ 333 w 335"/>
                <a:gd name="T11" fmla="*/ 26 h 131"/>
                <a:gd name="T12" fmla="*/ 335 w 335"/>
                <a:gd name="T13" fmla="*/ 37 h 131"/>
                <a:gd name="T14" fmla="*/ 331 w 335"/>
                <a:gd name="T15" fmla="*/ 48 h 131"/>
                <a:gd name="T16" fmla="*/ 317 w 335"/>
                <a:gd name="T17" fmla="*/ 60 h 131"/>
                <a:gd name="T18" fmla="*/ 300 w 335"/>
                <a:gd name="T19" fmla="*/ 72 h 131"/>
                <a:gd name="T20" fmla="*/ 285 w 335"/>
                <a:gd name="T21" fmla="*/ 85 h 131"/>
                <a:gd name="T22" fmla="*/ 270 w 335"/>
                <a:gd name="T23" fmla="*/ 97 h 131"/>
                <a:gd name="T24" fmla="*/ 255 w 335"/>
                <a:gd name="T25" fmla="*/ 108 h 131"/>
                <a:gd name="T26" fmla="*/ 237 w 335"/>
                <a:gd name="T27" fmla="*/ 117 h 131"/>
                <a:gd name="T28" fmla="*/ 218 w 335"/>
                <a:gd name="T29" fmla="*/ 124 h 131"/>
                <a:gd name="T30" fmla="*/ 194 w 335"/>
                <a:gd name="T31" fmla="*/ 130 h 131"/>
                <a:gd name="T32" fmla="*/ 164 w 335"/>
                <a:gd name="T33" fmla="*/ 131 h 131"/>
                <a:gd name="T34" fmla="*/ 161 w 335"/>
                <a:gd name="T35" fmla="*/ 131 h 131"/>
                <a:gd name="T36" fmla="*/ 153 w 335"/>
                <a:gd name="T37" fmla="*/ 129 h 131"/>
                <a:gd name="T38" fmla="*/ 143 w 335"/>
                <a:gd name="T39" fmla="*/ 124 h 131"/>
                <a:gd name="T40" fmla="*/ 131 w 335"/>
                <a:gd name="T41" fmla="*/ 115 h 131"/>
                <a:gd name="T42" fmla="*/ 123 w 335"/>
                <a:gd name="T43" fmla="*/ 109 h 131"/>
                <a:gd name="T44" fmla="*/ 111 w 335"/>
                <a:gd name="T45" fmla="*/ 103 h 131"/>
                <a:gd name="T46" fmla="*/ 94 w 335"/>
                <a:gd name="T47" fmla="*/ 98 h 131"/>
                <a:gd name="T48" fmla="*/ 76 w 335"/>
                <a:gd name="T49" fmla="*/ 92 h 131"/>
                <a:gd name="T50" fmla="*/ 56 w 335"/>
                <a:gd name="T51" fmla="*/ 87 h 131"/>
                <a:gd name="T52" fmla="*/ 37 w 335"/>
                <a:gd name="T53" fmla="*/ 85 h 131"/>
                <a:gd name="T54" fmla="*/ 17 w 335"/>
                <a:gd name="T55" fmla="*/ 83 h 131"/>
                <a:gd name="T56" fmla="*/ 0 w 335"/>
                <a:gd name="T57" fmla="*/ 82 h 131"/>
                <a:gd name="T58" fmla="*/ 0 w 335"/>
                <a:gd name="T59" fmla="*/ 74 h 131"/>
                <a:gd name="T60" fmla="*/ 1 w 335"/>
                <a:gd name="T61" fmla="*/ 54 h 131"/>
                <a:gd name="T62" fmla="*/ 7 w 335"/>
                <a:gd name="T63" fmla="*/ 36 h 131"/>
                <a:gd name="T64" fmla="*/ 22 w 335"/>
                <a:gd name="T65" fmla="*/ 27 h 131"/>
                <a:gd name="T66" fmla="*/ 36 w 335"/>
                <a:gd name="T67" fmla="*/ 27 h 131"/>
                <a:gd name="T68" fmla="*/ 54 w 335"/>
                <a:gd name="T69" fmla="*/ 26 h 131"/>
                <a:gd name="T70" fmla="*/ 75 w 335"/>
                <a:gd name="T71" fmla="*/ 25 h 131"/>
                <a:gd name="T72" fmla="*/ 98 w 335"/>
                <a:gd name="T73" fmla="*/ 24 h 131"/>
                <a:gd name="T74" fmla="*/ 119 w 335"/>
                <a:gd name="T75" fmla="*/ 24 h 131"/>
                <a:gd name="T76" fmla="*/ 136 w 335"/>
                <a:gd name="T77" fmla="*/ 23 h 131"/>
                <a:gd name="T78" fmla="*/ 149 w 335"/>
                <a:gd name="T79" fmla="*/ 22 h 131"/>
                <a:gd name="T80" fmla="*/ 153 w 335"/>
                <a:gd name="T81" fmla="*/ 22 h 131"/>
                <a:gd name="T82" fmla="*/ 158 w 335"/>
                <a:gd name="T83" fmla="*/ 21 h 131"/>
                <a:gd name="T84" fmla="*/ 171 w 335"/>
                <a:gd name="T85" fmla="*/ 18 h 131"/>
                <a:gd name="T86" fmla="*/ 190 w 335"/>
                <a:gd name="T87" fmla="*/ 15 h 131"/>
                <a:gd name="T88" fmla="*/ 213 w 335"/>
                <a:gd name="T89" fmla="*/ 10 h 131"/>
                <a:gd name="T90" fmla="*/ 237 w 335"/>
                <a:gd name="T91" fmla="*/ 7 h 131"/>
                <a:gd name="T92" fmla="*/ 262 w 335"/>
                <a:gd name="T93" fmla="*/ 3 h 131"/>
                <a:gd name="T94" fmla="*/ 283 w 335"/>
                <a:gd name="T95" fmla="*/ 1 h 131"/>
                <a:gd name="T96" fmla="*/ 301 w 335"/>
                <a:gd name="T9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131">
                  <a:moveTo>
                    <a:pt x="301" y="0"/>
                  </a:moveTo>
                  <a:lnTo>
                    <a:pt x="303" y="1"/>
                  </a:lnTo>
                  <a:lnTo>
                    <a:pt x="310" y="4"/>
                  </a:lnTo>
                  <a:lnTo>
                    <a:pt x="319" y="10"/>
                  </a:lnTo>
                  <a:lnTo>
                    <a:pt x="327" y="17"/>
                  </a:lnTo>
                  <a:lnTo>
                    <a:pt x="333" y="26"/>
                  </a:lnTo>
                  <a:lnTo>
                    <a:pt x="335" y="37"/>
                  </a:lnTo>
                  <a:lnTo>
                    <a:pt x="331" y="48"/>
                  </a:lnTo>
                  <a:lnTo>
                    <a:pt x="317" y="60"/>
                  </a:lnTo>
                  <a:lnTo>
                    <a:pt x="300" y="72"/>
                  </a:lnTo>
                  <a:lnTo>
                    <a:pt x="285" y="85"/>
                  </a:lnTo>
                  <a:lnTo>
                    <a:pt x="270" y="97"/>
                  </a:lnTo>
                  <a:lnTo>
                    <a:pt x="255" y="108"/>
                  </a:lnTo>
                  <a:lnTo>
                    <a:pt x="237" y="117"/>
                  </a:lnTo>
                  <a:lnTo>
                    <a:pt x="218" y="124"/>
                  </a:lnTo>
                  <a:lnTo>
                    <a:pt x="194" y="130"/>
                  </a:lnTo>
                  <a:lnTo>
                    <a:pt x="164" y="131"/>
                  </a:lnTo>
                  <a:lnTo>
                    <a:pt x="161" y="131"/>
                  </a:lnTo>
                  <a:lnTo>
                    <a:pt x="153" y="129"/>
                  </a:lnTo>
                  <a:lnTo>
                    <a:pt x="143" y="124"/>
                  </a:lnTo>
                  <a:lnTo>
                    <a:pt x="131" y="115"/>
                  </a:lnTo>
                  <a:lnTo>
                    <a:pt x="123" y="109"/>
                  </a:lnTo>
                  <a:lnTo>
                    <a:pt x="111" y="103"/>
                  </a:lnTo>
                  <a:lnTo>
                    <a:pt x="94" y="98"/>
                  </a:lnTo>
                  <a:lnTo>
                    <a:pt x="76" y="92"/>
                  </a:lnTo>
                  <a:lnTo>
                    <a:pt x="56" y="87"/>
                  </a:lnTo>
                  <a:lnTo>
                    <a:pt x="37" y="85"/>
                  </a:lnTo>
                  <a:lnTo>
                    <a:pt x="17" y="83"/>
                  </a:lnTo>
                  <a:lnTo>
                    <a:pt x="0" y="82"/>
                  </a:lnTo>
                  <a:lnTo>
                    <a:pt x="0" y="74"/>
                  </a:lnTo>
                  <a:lnTo>
                    <a:pt x="1" y="54"/>
                  </a:lnTo>
                  <a:lnTo>
                    <a:pt x="7" y="36"/>
                  </a:lnTo>
                  <a:lnTo>
                    <a:pt x="22" y="27"/>
                  </a:lnTo>
                  <a:lnTo>
                    <a:pt x="36" y="27"/>
                  </a:lnTo>
                  <a:lnTo>
                    <a:pt x="54" y="26"/>
                  </a:lnTo>
                  <a:lnTo>
                    <a:pt x="75" y="25"/>
                  </a:lnTo>
                  <a:lnTo>
                    <a:pt x="98" y="24"/>
                  </a:lnTo>
                  <a:lnTo>
                    <a:pt x="119" y="24"/>
                  </a:lnTo>
                  <a:lnTo>
                    <a:pt x="136" y="23"/>
                  </a:lnTo>
                  <a:lnTo>
                    <a:pt x="149" y="22"/>
                  </a:lnTo>
                  <a:lnTo>
                    <a:pt x="153" y="22"/>
                  </a:lnTo>
                  <a:lnTo>
                    <a:pt x="158" y="21"/>
                  </a:lnTo>
                  <a:lnTo>
                    <a:pt x="171" y="18"/>
                  </a:lnTo>
                  <a:lnTo>
                    <a:pt x="190" y="15"/>
                  </a:lnTo>
                  <a:lnTo>
                    <a:pt x="213" y="10"/>
                  </a:lnTo>
                  <a:lnTo>
                    <a:pt x="237" y="7"/>
                  </a:lnTo>
                  <a:lnTo>
                    <a:pt x="262" y="3"/>
                  </a:lnTo>
                  <a:lnTo>
                    <a:pt x="283" y="1"/>
                  </a:lnTo>
                  <a:lnTo>
                    <a:pt x="3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
            <p:cNvSpPr>
              <a:spLocks/>
            </p:cNvSpPr>
            <p:nvPr/>
          </p:nvSpPr>
          <p:spPr bwMode="auto">
            <a:xfrm>
              <a:off x="3161" y="1710"/>
              <a:ext cx="30" cy="54"/>
            </a:xfrm>
            <a:custGeom>
              <a:avLst/>
              <a:gdLst>
                <a:gd name="T0" fmla="*/ 52 w 60"/>
                <a:gd name="T1" fmla="*/ 2 h 109"/>
                <a:gd name="T2" fmla="*/ 57 w 60"/>
                <a:gd name="T3" fmla="*/ 5 h 109"/>
                <a:gd name="T4" fmla="*/ 59 w 60"/>
                <a:gd name="T5" fmla="*/ 10 h 109"/>
                <a:gd name="T6" fmla="*/ 60 w 60"/>
                <a:gd name="T7" fmla="*/ 14 h 109"/>
                <a:gd name="T8" fmla="*/ 59 w 60"/>
                <a:gd name="T9" fmla="*/ 20 h 109"/>
                <a:gd name="T10" fmla="*/ 27 w 60"/>
                <a:gd name="T11" fmla="*/ 101 h 109"/>
                <a:gd name="T12" fmla="*/ 23 w 60"/>
                <a:gd name="T13" fmla="*/ 105 h 109"/>
                <a:gd name="T14" fmla="*/ 20 w 60"/>
                <a:gd name="T15" fmla="*/ 108 h 109"/>
                <a:gd name="T16" fmla="*/ 14 w 60"/>
                <a:gd name="T17" fmla="*/ 109 h 109"/>
                <a:gd name="T18" fmla="*/ 10 w 60"/>
                <a:gd name="T19" fmla="*/ 108 h 109"/>
                <a:gd name="T20" fmla="*/ 5 w 60"/>
                <a:gd name="T21" fmla="*/ 105 h 109"/>
                <a:gd name="T22" fmla="*/ 3 w 60"/>
                <a:gd name="T23" fmla="*/ 101 h 109"/>
                <a:gd name="T24" fmla="*/ 0 w 60"/>
                <a:gd name="T25" fmla="*/ 96 h 109"/>
                <a:gd name="T26" fmla="*/ 2 w 60"/>
                <a:gd name="T27" fmla="*/ 91 h 109"/>
                <a:gd name="T28" fmla="*/ 35 w 60"/>
                <a:gd name="T29" fmla="*/ 10 h 109"/>
                <a:gd name="T30" fmla="*/ 37 w 60"/>
                <a:gd name="T31" fmla="*/ 5 h 109"/>
                <a:gd name="T32" fmla="*/ 42 w 60"/>
                <a:gd name="T33" fmla="*/ 2 h 109"/>
                <a:gd name="T34" fmla="*/ 46 w 60"/>
                <a:gd name="T35" fmla="*/ 0 h 109"/>
                <a:gd name="T36" fmla="*/ 52 w 60"/>
                <a:gd name="T3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9">
                  <a:moveTo>
                    <a:pt x="52" y="2"/>
                  </a:moveTo>
                  <a:lnTo>
                    <a:pt x="57" y="5"/>
                  </a:lnTo>
                  <a:lnTo>
                    <a:pt x="59" y="10"/>
                  </a:lnTo>
                  <a:lnTo>
                    <a:pt x="60" y="14"/>
                  </a:lnTo>
                  <a:lnTo>
                    <a:pt x="59" y="20"/>
                  </a:lnTo>
                  <a:lnTo>
                    <a:pt x="27" y="101"/>
                  </a:lnTo>
                  <a:lnTo>
                    <a:pt x="23" y="105"/>
                  </a:lnTo>
                  <a:lnTo>
                    <a:pt x="20" y="108"/>
                  </a:lnTo>
                  <a:lnTo>
                    <a:pt x="14" y="109"/>
                  </a:lnTo>
                  <a:lnTo>
                    <a:pt x="10" y="108"/>
                  </a:lnTo>
                  <a:lnTo>
                    <a:pt x="5" y="105"/>
                  </a:lnTo>
                  <a:lnTo>
                    <a:pt x="3" y="101"/>
                  </a:lnTo>
                  <a:lnTo>
                    <a:pt x="0" y="96"/>
                  </a:lnTo>
                  <a:lnTo>
                    <a:pt x="2" y="91"/>
                  </a:lnTo>
                  <a:lnTo>
                    <a:pt x="35" y="10"/>
                  </a:lnTo>
                  <a:lnTo>
                    <a:pt x="37" y="5"/>
                  </a:lnTo>
                  <a:lnTo>
                    <a:pt x="42" y="2"/>
                  </a:lnTo>
                  <a:lnTo>
                    <a:pt x="46" y="0"/>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9"/>
            <p:cNvSpPr>
              <a:spLocks/>
            </p:cNvSpPr>
            <p:nvPr/>
          </p:nvSpPr>
          <p:spPr bwMode="auto">
            <a:xfrm>
              <a:off x="3019" y="1680"/>
              <a:ext cx="166" cy="54"/>
            </a:xfrm>
            <a:custGeom>
              <a:avLst/>
              <a:gdLst>
                <a:gd name="T0" fmla="*/ 161 w 332"/>
                <a:gd name="T1" fmla="*/ 1 h 108"/>
                <a:gd name="T2" fmla="*/ 325 w 332"/>
                <a:gd name="T3" fmla="*/ 83 h 108"/>
                <a:gd name="T4" fmla="*/ 329 w 332"/>
                <a:gd name="T5" fmla="*/ 86 h 108"/>
                <a:gd name="T6" fmla="*/ 332 w 332"/>
                <a:gd name="T7" fmla="*/ 91 h 108"/>
                <a:gd name="T8" fmla="*/ 332 w 332"/>
                <a:gd name="T9" fmla="*/ 95 h 108"/>
                <a:gd name="T10" fmla="*/ 331 w 332"/>
                <a:gd name="T11" fmla="*/ 100 h 108"/>
                <a:gd name="T12" fmla="*/ 327 w 332"/>
                <a:gd name="T13" fmla="*/ 105 h 108"/>
                <a:gd name="T14" fmla="*/ 323 w 332"/>
                <a:gd name="T15" fmla="*/ 107 h 108"/>
                <a:gd name="T16" fmla="*/ 318 w 332"/>
                <a:gd name="T17" fmla="*/ 108 h 108"/>
                <a:gd name="T18" fmla="*/ 313 w 332"/>
                <a:gd name="T19" fmla="*/ 107 h 108"/>
                <a:gd name="T20" fmla="*/ 306 w 332"/>
                <a:gd name="T21" fmla="*/ 103 h 108"/>
                <a:gd name="T22" fmla="*/ 289 w 332"/>
                <a:gd name="T23" fmla="*/ 94 h 108"/>
                <a:gd name="T24" fmla="*/ 265 w 332"/>
                <a:gd name="T25" fmla="*/ 83 h 108"/>
                <a:gd name="T26" fmla="*/ 236 w 332"/>
                <a:gd name="T27" fmla="*/ 68 h 108"/>
                <a:gd name="T28" fmla="*/ 207 w 332"/>
                <a:gd name="T29" fmla="*/ 53 h 108"/>
                <a:gd name="T30" fmla="*/ 181 w 332"/>
                <a:gd name="T31" fmla="*/ 40 h 108"/>
                <a:gd name="T32" fmla="*/ 162 w 332"/>
                <a:gd name="T33" fmla="*/ 31 h 108"/>
                <a:gd name="T34" fmla="*/ 153 w 332"/>
                <a:gd name="T35" fmla="*/ 26 h 108"/>
                <a:gd name="T36" fmla="*/ 146 w 332"/>
                <a:gd name="T37" fmla="*/ 27 h 108"/>
                <a:gd name="T38" fmla="*/ 135 w 332"/>
                <a:gd name="T39" fmla="*/ 28 h 108"/>
                <a:gd name="T40" fmla="*/ 119 w 332"/>
                <a:gd name="T41" fmla="*/ 31 h 108"/>
                <a:gd name="T42" fmla="*/ 101 w 332"/>
                <a:gd name="T43" fmla="*/ 33 h 108"/>
                <a:gd name="T44" fmla="*/ 84 w 332"/>
                <a:gd name="T45" fmla="*/ 37 h 108"/>
                <a:gd name="T46" fmla="*/ 68 w 332"/>
                <a:gd name="T47" fmla="*/ 39 h 108"/>
                <a:gd name="T48" fmla="*/ 56 w 332"/>
                <a:gd name="T49" fmla="*/ 40 h 108"/>
                <a:gd name="T50" fmla="*/ 51 w 332"/>
                <a:gd name="T51" fmla="*/ 41 h 108"/>
                <a:gd name="T52" fmla="*/ 44 w 332"/>
                <a:gd name="T53" fmla="*/ 47 h 108"/>
                <a:gd name="T54" fmla="*/ 34 w 332"/>
                <a:gd name="T55" fmla="*/ 55 h 108"/>
                <a:gd name="T56" fmla="*/ 25 w 332"/>
                <a:gd name="T57" fmla="*/ 63 h 108"/>
                <a:gd name="T58" fmla="*/ 21 w 332"/>
                <a:gd name="T59" fmla="*/ 66 h 108"/>
                <a:gd name="T60" fmla="*/ 16 w 332"/>
                <a:gd name="T61" fmla="*/ 69 h 108"/>
                <a:gd name="T62" fmla="*/ 11 w 332"/>
                <a:gd name="T63" fmla="*/ 69 h 108"/>
                <a:gd name="T64" fmla="*/ 7 w 332"/>
                <a:gd name="T65" fmla="*/ 68 h 108"/>
                <a:gd name="T66" fmla="*/ 2 w 332"/>
                <a:gd name="T67" fmla="*/ 64 h 108"/>
                <a:gd name="T68" fmla="*/ 0 w 332"/>
                <a:gd name="T69" fmla="*/ 60 h 108"/>
                <a:gd name="T70" fmla="*/ 0 w 332"/>
                <a:gd name="T71" fmla="*/ 55 h 108"/>
                <a:gd name="T72" fmla="*/ 1 w 332"/>
                <a:gd name="T73" fmla="*/ 49 h 108"/>
                <a:gd name="T74" fmla="*/ 4 w 332"/>
                <a:gd name="T75" fmla="*/ 46 h 108"/>
                <a:gd name="T76" fmla="*/ 37 w 332"/>
                <a:gd name="T77" fmla="*/ 18 h 108"/>
                <a:gd name="T78" fmla="*/ 39 w 332"/>
                <a:gd name="T79" fmla="*/ 17 h 108"/>
                <a:gd name="T80" fmla="*/ 40 w 332"/>
                <a:gd name="T81" fmla="*/ 17 h 108"/>
                <a:gd name="T82" fmla="*/ 43 w 332"/>
                <a:gd name="T83" fmla="*/ 16 h 108"/>
                <a:gd name="T84" fmla="*/ 44 w 332"/>
                <a:gd name="T85" fmla="*/ 16 h 108"/>
                <a:gd name="T86" fmla="*/ 153 w 332"/>
                <a:gd name="T87" fmla="*/ 0 h 108"/>
                <a:gd name="T88" fmla="*/ 155 w 332"/>
                <a:gd name="T89" fmla="*/ 0 h 108"/>
                <a:gd name="T90" fmla="*/ 158 w 332"/>
                <a:gd name="T91" fmla="*/ 0 h 108"/>
                <a:gd name="T92" fmla="*/ 159 w 332"/>
                <a:gd name="T93" fmla="*/ 0 h 108"/>
                <a:gd name="T94" fmla="*/ 161 w 332"/>
                <a:gd name="T95"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108">
                  <a:moveTo>
                    <a:pt x="161" y="1"/>
                  </a:moveTo>
                  <a:lnTo>
                    <a:pt x="325" y="83"/>
                  </a:lnTo>
                  <a:lnTo>
                    <a:pt x="329" y="86"/>
                  </a:lnTo>
                  <a:lnTo>
                    <a:pt x="332" y="91"/>
                  </a:lnTo>
                  <a:lnTo>
                    <a:pt x="332" y="95"/>
                  </a:lnTo>
                  <a:lnTo>
                    <a:pt x="331" y="100"/>
                  </a:lnTo>
                  <a:lnTo>
                    <a:pt x="327" y="105"/>
                  </a:lnTo>
                  <a:lnTo>
                    <a:pt x="323" y="107"/>
                  </a:lnTo>
                  <a:lnTo>
                    <a:pt x="318" y="108"/>
                  </a:lnTo>
                  <a:lnTo>
                    <a:pt x="313" y="107"/>
                  </a:lnTo>
                  <a:lnTo>
                    <a:pt x="306" y="103"/>
                  </a:lnTo>
                  <a:lnTo>
                    <a:pt x="289" y="94"/>
                  </a:lnTo>
                  <a:lnTo>
                    <a:pt x="265" y="83"/>
                  </a:lnTo>
                  <a:lnTo>
                    <a:pt x="236" y="68"/>
                  </a:lnTo>
                  <a:lnTo>
                    <a:pt x="207" y="53"/>
                  </a:lnTo>
                  <a:lnTo>
                    <a:pt x="181" y="40"/>
                  </a:lnTo>
                  <a:lnTo>
                    <a:pt x="162" y="31"/>
                  </a:lnTo>
                  <a:lnTo>
                    <a:pt x="153" y="26"/>
                  </a:lnTo>
                  <a:lnTo>
                    <a:pt x="146" y="27"/>
                  </a:lnTo>
                  <a:lnTo>
                    <a:pt x="135" y="28"/>
                  </a:lnTo>
                  <a:lnTo>
                    <a:pt x="119" y="31"/>
                  </a:lnTo>
                  <a:lnTo>
                    <a:pt x="101" y="33"/>
                  </a:lnTo>
                  <a:lnTo>
                    <a:pt x="84" y="37"/>
                  </a:lnTo>
                  <a:lnTo>
                    <a:pt x="68" y="39"/>
                  </a:lnTo>
                  <a:lnTo>
                    <a:pt x="56" y="40"/>
                  </a:lnTo>
                  <a:lnTo>
                    <a:pt x="51" y="41"/>
                  </a:lnTo>
                  <a:lnTo>
                    <a:pt x="44" y="47"/>
                  </a:lnTo>
                  <a:lnTo>
                    <a:pt x="34" y="55"/>
                  </a:lnTo>
                  <a:lnTo>
                    <a:pt x="25" y="63"/>
                  </a:lnTo>
                  <a:lnTo>
                    <a:pt x="21" y="66"/>
                  </a:lnTo>
                  <a:lnTo>
                    <a:pt x="16" y="69"/>
                  </a:lnTo>
                  <a:lnTo>
                    <a:pt x="11" y="69"/>
                  </a:lnTo>
                  <a:lnTo>
                    <a:pt x="7" y="68"/>
                  </a:lnTo>
                  <a:lnTo>
                    <a:pt x="2" y="64"/>
                  </a:lnTo>
                  <a:lnTo>
                    <a:pt x="0" y="60"/>
                  </a:lnTo>
                  <a:lnTo>
                    <a:pt x="0" y="55"/>
                  </a:lnTo>
                  <a:lnTo>
                    <a:pt x="1" y="49"/>
                  </a:lnTo>
                  <a:lnTo>
                    <a:pt x="4" y="46"/>
                  </a:lnTo>
                  <a:lnTo>
                    <a:pt x="37" y="18"/>
                  </a:lnTo>
                  <a:lnTo>
                    <a:pt x="39" y="17"/>
                  </a:lnTo>
                  <a:lnTo>
                    <a:pt x="40" y="17"/>
                  </a:lnTo>
                  <a:lnTo>
                    <a:pt x="43" y="16"/>
                  </a:lnTo>
                  <a:lnTo>
                    <a:pt x="44" y="16"/>
                  </a:lnTo>
                  <a:lnTo>
                    <a:pt x="153" y="0"/>
                  </a:lnTo>
                  <a:lnTo>
                    <a:pt x="155" y="0"/>
                  </a:lnTo>
                  <a:lnTo>
                    <a:pt x="158" y="0"/>
                  </a:lnTo>
                  <a:lnTo>
                    <a:pt x="159" y="0"/>
                  </a:lnTo>
                  <a:lnTo>
                    <a:pt x="16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p:cNvSpPr>
            <p:nvPr/>
          </p:nvSpPr>
          <p:spPr bwMode="auto">
            <a:xfrm>
              <a:off x="3093" y="1664"/>
              <a:ext cx="46" cy="24"/>
            </a:xfrm>
            <a:custGeom>
              <a:avLst/>
              <a:gdLst>
                <a:gd name="T0" fmla="*/ 79 w 93"/>
                <a:gd name="T1" fmla="*/ 0 h 49"/>
                <a:gd name="T2" fmla="*/ 85 w 93"/>
                <a:gd name="T3" fmla="*/ 1 h 49"/>
                <a:gd name="T4" fmla="*/ 89 w 93"/>
                <a:gd name="T5" fmla="*/ 4 h 49"/>
                <a:gd name="T6" fmla="*/ 91 w 93"/>
                <a:gd name="T7" fmla="*/ 8 h 49"/>
                <a:gd name="T8" fmla="*/ 93 w 93"/>
                <a:gd name="T9" fmla="*/ 13 h 49"/>
                <a:gd name="T10" fmla="*/ 91 w 93"/>
                <a:gd name="T11" fmla="*/ 19 h 49"/>
                <a:gd name="T12" fmla="*/ 89 w 93"/>
                <a:gd name="T13" fmla="*/ 23 h 49"/>
                <a:gd name="T14" fmla="*/ 85 w 93"/>
                <a:gd name="T15" fmla="*/ 26 h 49"/>
                <a:gd name="T16" fmla="*/ 79 w 93"/>
                <a:gd name="T17" fmla="*/ 27 h 49"/>
                <a:gd name="T18" fmla="*/ 76 w 93"/>
                <a:gd name="T19" fmla="*/ 27 h 49"/>
                <a:gd name="T20" fmla="*/ 72 w 93"/>
                <a:gd name="T21" fmla="*/ 27 h 49"/>
                <a:gd name="T22" fmla="*/ 65 w 93"/>
                <a:gd name="T23" fmla="*/ 27 h 49"/>
                <a:gd name="T24" fmla="*/ 60 w 93"/>
                <a:gd name="T25" fmla="*/ 27 h 49"/>
                <a:gd name="T26" fmla="*/ 57 w 93"/>
                <a:gd name="T27" fmla="*/ 28 h 49"/>
                <a:gd name="T28" fmla="*/ 52 w 93"/>
                <a:gd name="T29" fmla="*/ 31 h 49"/>
                <a:gd name="T30" fmla="*/ 45 w 93"/>
                <a:gd name="T31" fmla="*/ 35 h 49"/>
                <a:gd name="T32" fmla="*/ 38 w 93"/>
                <a:gd name="T33" fmla="*/ 38 h 49"/>
                <a:gd name="T34" fmla="*/ 30 w 93"/>
                <a:gd name="T35" fmla="*/ 42 h 49"/>
                <a:gd name="T36" fmla="*/ 25 w 93"/>
                <a:gd name="T37" fmla="*/ 44 h 49"/>
                <a:gd name="T38" fmla="*/ 20 w 93"/>
                <a:gd name="T39" fmla="*/ 46 h 49"/>
                <a:gd name="T40" fmla="*/ 19 w 93"/>
                <a:gd name="T41" fmla="*/ 47 h 49"/>
                <a:gd name="T42" fmla="*/ 14 w 93"/>
                <a:gd name="T43" fmla="*/ 49 h 49"/>
                <a:gd name="T44" fmla="*/ 10 w 93"/>
                <a:gd name="T45" fmla="*/ 47 h 49"/>
                <a:gd name="T46" fmla="*/ 5 w 93"/>
                <a:gd name="T47" fmla="*/ 45 h 49"/>
                <a:gd name="T48" fmla="*/ 2 w 93"/>
                <a:gd name="T49" fmla="*/ 42 h 49"/>
                <a:gd name="T50" fmla="*/ 0 w 93"/>
                <a:gd name="T51" fmla="*/ 36 h 49"/>
                <a:gd name="T52" fmla="*/ 0 w 93"/>
                <a:gd name="T53" fmla="*/ 31 h 49"/>
                <a:gd name="T54" fmla="*/ 3 w 93"/>
                <a:gd name="T55" fmla="*/ 27 h 49"/>
                <a:gd name="T56" fmla="*/ 7 w 93"/>
                <a:gd name="T57" fmla="*/ 23 h 49"/>
                <a:gd name="T58" fmla="*/ 51 w 93"/>
                <a:gd name="T59" fmla="*/ 1 h 49"/>
                <a:gd name="T60" fmla="*/ 52 w 93"/>
                <a:gd name="T61" fmla="*/ 0 h 49"/>
                <a:gd name="T62" fmla="*/ 55 w 93"/>
                <a:gd name="T63" fmla="*/ 0 h 49"/>
                <a:gd name="T64" fmla="*/ 56 w 93"/>
                <a:gd name="T65" fmla="*/ 0 h 49"/>
                <a:gd name="T66" fmla="*/ 57 w 93"/>
                <a:gd name="T67" fmla="*/ 0 h 49"/>
                <a:gd name="T68" fmla="*/ 79 w 93"/>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49">
                  <a:moveTo>
                    <a:pt x="79" y="0"/>
                  </a:moveTo>
                  <a:lnTo>
                    <a:pt x="85" y="1"/>
                  </a:lnTo>
                  <a:lnTo>
                    <a:pt x="89" y="4"/>
                  </a:lnTo>
                  <a:lnTo>
                    <a:pt x="91" y="8"/>
                  </a:lnTo>
                  <a:lnTo>
                    <a:pt x="93" y="13"/>
                  </a:lnTo>
                  <a:lnTo>
                    <a:pt x="91" y="19"/>
                  </a:lnTo>
                  <a:lnTo>
                    <a:pt x="89" y="23"/>
                  </a:lnTo>
                  <a:lnTo>
                    <a:pt x="85" y="26"/>
                  </a:lnTo>
                  <a:lnTo>
                    <a:pt x="79" y="27"/>
                  </a:lnTo>
                  <a:lnTo>
                    <a:pt x="76" y="27"/>
                  </a:lnTo>
                  <a:lnTo>
                    <a:pt x="72" y="27"/>
                  </a:lnTo>
                  <a:lnTo>
                    <a:pt x="65" y="27"/>
                  </a:lnTo>
                  <a:lnTo>
                    <a:pt x="60" y="27"/>
                  </a:lnTo>
                  <a:lnTo>
                    <a:pt x="57" y="28"/>
                  </a:lnTo>
                  <a:lnTo>
                    <a:pt x="52" y="31"/>
                  </a:lnTo>
                  <a:lnTo>
                    <a:pt x="45" y="35"/>
                  </a:lnTo>
                  <a:lnTo>
                    <a:pt x="38" y="38"/>
                  </a:lnTo>
                  <a:lnTo>
                    <a:pt x="30" y="42"/>
                  </a:lnTo>
                  <a:lnTo>
                    <a:pt x="25" y="44"/>
                  </a:lnTo>
                  <a:lnTo>
                    <a:pt x="20" y="46"/>
                  </a:lnTo>
                  <a:lnTo>
                    <a:pt x="19" y="47"/>
                  </a:lnTo>
                  <a:lnTo>
                    <a:pt x="14" y="49"/>
                  </a:lnTo>
                  <a:lnTo>
                    <a:pt x="10" y="47"/>
                  </a:lnTo>
                  <a:lnTo>
                    <a:pt x="5" y="45"/>
                  </a:lnTo>
                  <a:lnTo>
                    <a:pt x="2" y="42"/>
                  </a:lnTo>
                  <a:lnTo>
                    <a:pt x="0" y="36"/>
                  </a:lnTo>
                  <a:lnTo>
                    <a:pt x="0" y="31"/>
                  </a:lnTo>
                  <a:lnTo>
                    <a:pt x="3" y="27"/>
                  </a:lnTo>
                  <a:lnTo>
                    <a:pt x="7" y="23"/>
                  </a:lnTo>
                  <a:lnTo>
                    <a:pt x="51" y="1"/>
                  </a:lnTo>
                  <a:lnTo>
                    <a:pt x="52" y="0"/>
                  </a:lnTo>
                  <a:lnTo>
                    <a:pt x="55" y="0"/>
                  </a:lnTo>
                  <a:lnTo>
                    <a:pt x="56" y="0"/>
                  </a:lnTo>
                  <a:lnTo>
                    <a:pt x="57"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p:nvSpPr>
          <p:spPr bwMode="auto">
            <a:xfrm>
              <a:off x="3001" y="1684"/>
              <a:ext cx="47" cy="38"/>
            </a:xfrm>
            <a:custGeom>
              <a:avLst/>
              <a:gdLst>
                <a:gd name="T0" fmla="*/ 65 w 93"/>
                <a:gd name="T1" fmla="*/ 0 h 77"/>
                <a:gd name="T2" fmla="*/ 62 w 93"/>
                <a:gd name="T3" fmla="*/ 0 h 77"/>
                <a:gd name="T4" fmla="*/ 55 w 93"/>
                <a:gd name="T5" fmla="*/ 1 h 77"/>
                <a:gd name="T6" fmla="*/ 46 w 93"/>
                <a:gd name="T7" fmla="*/ 2 h 77"/>
                <a:gd name="T8" fmla="*/ 35 w 93"/>
                <a:gd name="T9" fmla="*/ 5 h 77"/>
                <a:gd name="T10" fmla="*/ 23 w 93"/>
                <a:gd name="T11" fmla="*/ 10 h 77"/>
                <a:gd name="T12" fmla="*/ 13 w 93"/>
                <a:gd name="T13" fmla="*/ 16 h 77"/>
                <a:gd name="T14" fmla="*/ 6 w 93"/>
                <a:gd name="T15" fmla="*/ 25 h 77"/>
                <a:gd name="T16" fmla="*/ 1 w 93"/>
                <a:gd name="T17" fmla="*/ 35 h 77"/>
                <a:gd name="T18" fmla="*/ 0 w 93"/>
                <a:gd name="T19" fmla="*/ 47 h 77"/>
                <a:gd name="T20" fmla="*/ 1 w 93"/>
                <a:gd name="T21" fmla="*/ 57 h 77"/>
                <a:gd name="T22" fmla="*/ 4 w 93"/>
                <a:gd name="T23" fmla="*/ 65 h 77"/>
                <a:gd name="T24" fmla="*/ 9 w 93"/>
                <a:gd name="T25" fmla="*/ 72 h 77"/>
                <a:gd name="T26" fmla="*/ 17 w 93"/>
                <a:gd name="T27" fmla="*/ 76 h 77"/>
                <a:gd name="T28" fmla="*/ 28 w 93"/>
                <a:gd name="T29" fmla="*/ 77 h 77"/>
                <a:gd name="T30" fmla="*/ 40 w 93"/>
                <a:gd name="T31" fmla="*/ 74 h 77"/>
                <a:gd name="T32" fmla="*/ 55 w 93"/>
                <a:gd name="T33" fmla="*/ 70 h 77"/>
                <a:gd name="T34" fmla="*/ 92 w 93"/>
                <a:gd name="T35" fmla="*/ 38 h 77"/>
                <a:gd name="T36" fmla="*/ 92 w 93"/>
                <a:gd name="T37" fmla="*/ 35 h 77"/>
                <a:gd name="T38" fmla="*/ 93 w 93"/>
                <a:gd name="T39" fmla="*/ 31 h 77"/>
                <a:gd name="T40" fmla="*/ 93 w 93"/>
                <a:gd name="T41" fmla="*/ 24 h 77"/>
                <a:gd name="T42" fmla="*/ 93 w 93"/>
                <a:gd name="T43" fmla="*/ 17 h 77"/>
                <a:gd name="T44" fmla="*/ 91 w 93"/>
                <a:gd name="T45" fmla="*/ 9 h 77"/>
                <a:gd name="T46" fmla="*/ 85 w 93"/>
                <a:gd name="T47" fmla="*/ 3 h 77"/>
                <a:gd name="T48" fmla="*/ 77 w 93"/>
                <a:gd name="T49" fmla="*/ 0 h 77"/>
                <a:gd name="T50" fmla="*/ 65 w 93"/>
                <a:gd name="T5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7">
                  <a:moveTo>
                    <a:pt x="65" y="0"/>
                  </a:moveTo>
                  <a:lnTo>
                    <a:pt x="62" y="0"/>
                  </a:lnTo>
                  <a:lnTo>
                    <a:pt x="55" y="1"/>
                  </a:lnTo>
                  <a:lnTo>
                    <a:pt x="46" y="2"/>
                  </a:lnTo>
                  <a:lnTo>
                    <a:pt x="35" y="5"/>
                  </a:lnTo>
                  <a:lnTo>
                    <a:pt x="23" y="10"/>
                  </a:lnTo>
                  <a:lnTo>
                    <a:pt x="13" y="16"/>
                  </a:lnTo>
                  <a:lnTo>
                    <a:pt x="6" y="25"/>
                  </a:lnTo>
                  <a:lnTo>
                    <a:pt x="1" y="35"/>
                  </a:lnTo>
                  <a:lnTo>
                    <a:pt x="0" y="47"/>
                  </a:lnTo>
                  <a:lnTo>
                    <a:pt x="1" y="57"/>
                  </a:lnTo>
                  <a:lnTo>
                    <a:pt x="4" y="65"/>
                  </a:lnTo>
                  <a:lnTo>
                    <a:pt x="9" y="72"/>
                  </a:lnTo>
                  <a:lnTo>
                    <a:pt x="17" y="76"/>
                  </a:lnTo>
                  <a:lnTo>
                    <a:pt x="28" y="77"/>
                  </a:lnTo>
                  <a:lnTo>
                    <a:pt x="40" y="74"/>
                  </a:lnTo>
                  <a:lnTo>
                    <a:pt x="55" y="70"/>
                  </a:lnTo>
                  <a:lnTo>
                    <a:pt x="92" y="38"/>
                  </a:lnTo>
                  <a:lnTo>
                    <a:pt x="92" y="35"/>
                  </a:lnTo>
                  <a:lnTo>
                    <a:pt x="93" y="31"/>
                  </a:lnTo>
                  <a:lnTo>
                    <a:pt x="93" y="24"/>
                  </a:lnTo>
                  <a:lnTo>
                    <a:pt x="93" y="17"/>
                  </a:lnTo>
                  <a:lnTo>
                    <a:pt x="91" y="9"/>
                  </a:lnTo>
                  <a:lnTo>
                    <a:pt x="85" y="3"/>
                  </a:lnTo>
                  <a:lnTo>
                    <a:pt x="77"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p:cNvSpPr>
              <a:spLocks/>
            </p:cNvSpPr>
            <p:nvPr/>
          </p:nvSpPr>
          <p:spPr bwMode="auto">
            <a:xfrm>
              <a:off x="3102" y="1654"/>
              <a:ext cx="39" cy="30"/>
            </a:xfrm>
            <a:custGeom>
              <a:avLst/>
              <a:gdLst>
                <a:gd name="T0" fmla="*/ 15 w 76"/>
                <a:gd name="T1" fmla="*/ 16 h 60"/>
                <a:gd name="T2" fmla="*/ 16 w 76"/>
                <a:gd name="T3" fmla="*/ 15 h 60"/>
                <a:gd name="T4" fmla="*/ 22 w 76"/>
                <a:gd name="T5" fmla="*/ 10 h 60"/>
                <a:gd name="T6" fmla="*/ 31 w 76"/>
                <a:gd name="T7" fmla="*/ 4 h 60"/>
                <a:gd name="T8" fmla="*/ 48 w 76"/>
                <a:gd name="T9" fmla="*/ 0 h 60"/>
                <a:gd name="T10" fmla="*/ 51 w 76"/>
                <a:gd name="T11" fmla="*/ 0 h 60"/>
                <a:gd name="T12" fmla="*/ 55 w 76"/>
                <a:gd name="T13" fmla="*/ 1 h 60"/>
                <a:gd name="T14" fmla="*/ 62 w 76"/>
                <a:gd name="T15" fmla="*/ 3 h 60"/>
                <a:gd name="T16" fmla="*/ 69 w 76"/>
                <a:gd name="T17" fmla="*/ 8 h 60"/>
                <a:gd name="T18" fmla="*/ 74 w 76"/>
                <a:gd name="T19" fmla="*/ 13 h 60"/>
                <a:gd name="T20" fmla="*/ 76 w 76"/>
                <a:gd name="T21" fmla="*/ 22 h 60"/>
                <a:gd name="T22" fmla="*/ 74 w 76"/>
                <a:gd name="T23" fmla="*/ 32 h 60"/>
                <a:gd name="T24" fmla="*/ 65 w 76"/>
                <a:gd name="T25" fmla="*/ 45 h 60"/>
                <a:gd name="T26" fmla="*/ 33 w 76"/>
                <a:gd name="T27" fmla="*/ 60 h 60"/>
                <a:gd name="T28" fmla="*/ 31 w 76"/>
                <a:gd name="T29" fmla="*/ 60 h 60"/>
                <a:gd name="T30" fmla="*/ 25 w 76"/>
                <a:gd name="T31" fmla="*/ 58 h 60"/>
                <a:gd name="T32" fmla="*/ 18 w 76"/>
                <a:gd name="T33" fmla="*/ 56 h 60"/>
                <a:gd name="T34" fmla="*/ 10 w 76"/>
                <a:gd name="T35" fmla="*/ 53 h 60"/>
                <a:gd name="T36" fmla="*/ 3 w 76"/>
                <a:gd name="T37" fmla="*/ 48 h 60"/>
                <a:gd name="T38" fmla="*/ 0 w 76"/>
                <a:gd name="T39" fmla="*/ 42 h 60"/>
                <a:gd name="T40" fmla="*/ 0 w 76"/>
                <a:gd name="T41" fmla="*/ 34 h 60"/>
                <a:gd name="T42" fmla="*/ 7 w 76"/>
                <a:gd name="T43" fmla="*/ 25 h 60"/>
                <a:gd name="T44" fmla="*/ 15 w 76"/>
                <a:gd name="T4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60">
                  <a:moveTo>
                    <a:pt x="15" y="16"/>
                  </a:moveTo>
                  <a:lnTo>
                    <a:pt x="16" y="15"/>
                  </a:lnTo>
                  <a:lnTo>
                    <a:pt x="22" y="10"/>
                  </a:lnTo>
                  <a:lnTo>
                    <a:pt x="31" y="4"/>
                  </a:lnTo>
                  <a:lnTo>
                    <a:pt x="48" y="0"/>
                  </a:lnTo>
                  <a:lnTo>
                    <a:pt x="51" y="0"/>
                  </a:lnTo>
                  <a:lnTo>
                    <a:pt x="55" y="1"/>
                  </a:lnTo>
                  <a:lnTo>
                    <a:pt x="62" y="3"/>
                  </a:lnTo>
                  <a:lnTo>
                    <a:pt x="69" y="8"/>
                  </a:lnTo>
                  <a:lnTo>
                    <a:pt x="74" y="13"/>
                  </a:lnTo>
                  <a:lnTo>
                    <a:pt x="76" y="22"/>
                  </a:lnTo>
                  <a:lnTo>
                    <a:pt x="74" y="32"/>
                  </a:lnTo>
                  <a:lnTo>
                    <a:pt x="65" y="45"/>
                  </a:lnTo>
                  <a:lnTo>
                    <a:pt x="33" y="60"/>
                  </a:lnTo>
                  <a:lnTo>
                    <a:pt x="31" y="60"/>
                  </a:lnTo>
                  <a:lnTo>
                    <a:pt x="25" y="58"/>
                  </a:lnTo>
                  <a:lnTo>
                    <a:pt x="18" y="56"/>
                  </a:lnTo>
                  <a:lnTo>
                    <a:pt x="10" y="53"/>
                  </a:lnTo>
                  <a:lnTo>
                    <a:pt x="3" y="48"/>
                  </a:lnTo>
                  <a:lnTo>
                    <a:pt x="0" y="42"/>
                  </a:lnTo>
                  <a:lnTo>
                    <a:pt x="0" y="34"/>
                  </a:lnTo>
                  <a:lnTo>
                    <a:pt x="7" y="25"/>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p:cNvSpPr>
              <a:spLocks/>
            </p:cNvSpPr>
            <p:nvPr/>
          </p:nvSpPr>
          <p:spPr bwMode="auto">
            <a:xfrm>
              <a:off x="2852" y="1896"/>
              <a:ext cx="418" cy="417"/>
            </a:xfrm>
            <a:custGeom>
              <a:avLst/>
              <a:gdLst>
                <a:gd name="T0" fmla="*/ 684 w 836"/>
                <a:gd name="T1" fmla="*/ 95 h 835"/>
                <a:gd name="T2" fmla="*/ 579 w 836"/>
                <a:gd name="T3" fmla="*/ 32 h 835"/>
                <a:gd name="T4" fmla="*/ 463 w 836"/>
                <a:gd name="T5" fmla="*/ 2 h 835"/>
                <a:gd name="T6" fmla="*/ 342 w 836"/>
                <a:gd name="T7" fmla="*/ 7 h 835"/>
                <a:gd name="T8" fmla="*/ 227 w 836"/>
                <a:gd name="T9" fmla="*/ 46 h 835"/>
                <a:gd name="T10" fmla="*/ 116 w 836"/>
                <a:gd name="T11" fmla="*/ 128 h 835"/>
                <a:gd name="T12" fmla="*/ 32 w 836"/>
                <a:gd name="T13" fmla="*/ 254 h 835"/>
                <a:gd name="T14" fmla="*/ 0 w 836"/>
                <a:gd name="T15" fmla="*/ 401 h 835"/>
                <a:gd name="T16" fmla="*/ 14 w 836"/>
                <a:gd name="T17" fmla="*/ 444 h 835"/>
                <a:gd name="T18" fmla="*/ 33 w 836"/>
                <a:gd name="T19" fmla="*/ 436 h 835"/>
                <a:gd name="T20" fmla="*/ 53 w 836"/>
                <a:gd name="T21" fmla="*/ 429 h 835"/>
                <a:gd name="T22" fmla="*/ 53 w 836"/>
                <a:gd name="T23" fmla="*/ 420 h 835"/>
                <a:gd name="T24" fmla="*/ 62 w 836"/>
                <a:gd name="T25" fmla="*/ 338 h 835"/>
                <a:gd name="T26" fmla="*/ 107 w 836"/>
                <a:gd name="T27" fmla="*/ 227 h 835"/>
                <a:gd name="T28" fmla="*/ 189 w 836"/>
                <a:gd name="T29" fmla="*/ 133 h 835"/>
                <a:gd name="T30" fmla="*/ 283 w 836"/>
                <a:gd name="T31" fmla="*/ 78 h 835"/>
                <a:gd name="T32" fmla="*/ 387 w 836"/>
                <a:gd name="T33" fmla="*/ 54 h 835"/>
                <a:gd name="T34" fmla="*/ 492 w 836"/>
                <a:gd name="T35" fmla="*/ 60 h 835"/>
                <a:gd name="T36" fmla="*/ 591 w 836"/>
                <a:gd name="T37" fmla="*/ 96 h 835"/>
                <a:gd name="T38" fmla="*/ 677 w 836"/>
                <a:gd name="T39" fmla="*/ 161 h 835"/>
                <a:gd name="T40" fmla="*/ 741 w 836"/>
                <a:gd name="T41" fmla="*/ 248 h 835"/>
                <a:gd name="T42" fmla="*/ 776 w 836"/>
                <a:gd name="T43" fmla="*/ 350 h 835"/>
                <a:gd name="T44" fmla="*/ 781 w 836"/>
                <a:gd name="T45" fmla="*/ 457 h 835"/>
                <a:gd name="T46" fmla="*/ 753 w 836"/>
                <a:gd name="T47" fmla="*/ 561 h 835"/>
                <a:gd name="T48" fmla="*/ 698 w 836"/>
                <a:gd name="T49" fmla="*/ 651 h 835"/>
                <a:gd name="T50" fmla="*/ 616 w 836"/>
                <a:gd name="T51" fmla="*/ 723 h 835"/>
                <a:gd name="T52" fmla="*/ 517 w 836"/>
                <a:gd name="T53" fmla="*/ 768 h 835"/>
                <a:gd name="T54" fmla="*/ 413 w 836"/>
                <a:gd name="T55" fmla="*/ 782 h 835"/>
                <a:gd name="T56" fmla="*/ 310 w 836"/>
                <a:gd name="T57" fmla="*/ 766 h 835"/>
                <a:gd name="T58" fmla="*/ 214 w 836"/>
                <a:gd name="T59" fmla="*/ 720 h 835"/>
                <a:gd name="T60" fmla="*/ 133 w 836"/>
                <a:gd name="T61" fmla="*/ 646 h 835"/>
                <a:gd name="T62" fmla="*/ 86 w 836"/>
                <a:gd name="T63" fmla="*/ 569 h 835"/>
                <a:gd name="T64" fmla="*/ 60 w 836"/>
                <a:gd name="T65" fmla="*/ 486 h 835"/>
                <a:gd name="T66" fmla="*/ 46 w 836"/>
                <a:gd name="T67" fmla="*/ 432 h 835"/>
                <a:gd name="T68" fmla="*/ 26 w 836"/>
                <a:gd name="T69" fmla="*/ 440 h 835"/>
                <a:gd name="T70" fmla="*/ 7 w 836"/>
                <a:gd name="T71" fmla="*/ 448 h 835"/>
                <a:gd name="T72" fmla="*/ 10 w 836"/>
                <a:gd name="T73" fmla="*/ 510 h 835"/>
                <a:gd name="T74" fmla="*/ 40 w 836"/>
                <a:gd name="T75" fmla="*/ 599 h 835"/>
                <a:gd name="T76" fmla="*/ 92 w 836"/>
                <a:gd name="T77" fmla="*/ 679 h 835"/>
                <a:gd name="T78" fmla="*/ 184 w 836"/>
                <a:gd name="T79" fmla="*/ 765 h 835"/>
                <a:gd name="T80" fmla="*/ 294 w 836"/>
                <a:gd name="T81" fmla="*/ 817 h 835"/>
                <a:gd name="T82" fmla="*/ 412 w 836"/>
                <a:gd name="T83" fmla="*/ 835 h 835"/>
                <a:gd name="T84" fmla="*/ 532 w 836"/>
                <a:gd name="T85" fmla="*/ 819 h 835"/>
                <a:gd name="T86" fmla="*/ 645 w 836"/>
                <a:gd name="T87" fmla="*/ 768 h 835"/>
                <a:gd name="T88" fmla="*/ 738 w 836"/>
                <a:gd name="T89" fmla="*/ 685 h 835"/>
                <a:gd name="T90" fmla="*/ 803 w 836"/>
                <a:gd name="T91" fmla="*/ 582 h 835"/>
                <a:gd name="T92" fmla="*/ 834 w 836"/>
                <a:gd name="T93" fmla="*/ 463 h 835"/>
                <a:gd name="T94" fmla="*/ 829 w 836"/>
                <a:gd name="T95" fmla="*/ 340 h 835"/>
                <a:gd name="T96" fmla="*/ 789 w 836"/>
                <a:gd name="T97" fmla="*/ 2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6" h="835">
                  <a:moveTo>
                    <a:pt x="744" y="155"/>
                  </a:moveTo>
                  <a:lnTo>
                    <a:pt x="715" y="123"/>
                  </a:lnTo>
                  <a:lnTo>
                    <a:pt x="684" y="95"/>
                  </a:lnTo>
                  <a:lnTo>
                    <a:pt x="651" y="70"/>
                  </a:lnTo>
                  <a:lnTo>
                    <a:pt x="616" y="49"/>
                  </a:lnTo>
                  <a:lnTo>
                    <a:pt x="579" y="32"/>
                  </a:lnTo>
                  <a:lnTo>
                    <a:pt x="541" y="18"/>
                  </a:lnTo>
                  <a:lnTo>
                    <a:pt x="502" y="8"/>
                  </a:lnTo>
                  <a:lnTo>
                    <a:pt x="463" y="2"/>
                  </a:lnTo>
                  <a:lnTo>
                    <a:pt x="423" y="0"/>
                  </a:lnTo>
                  <a:lnTo>
                    <a:pt x="382" y="1"/>
                  </a:lnTo>
                  <a:lnTo>
                    <a:pt x="342" y="7"/>
                  </a:lnTo>
                  <a:lnTo>
                    <a:pt x="303" y="15"/>
                  </a:lnTo>
                  <a:lnTo>
                    <a:pt x="264" y="28"/>
                  </a:lnTo>
                  <a:lnTo>
                    <a:pt x="227" y="46"/>
                  </a:lnTo>
                  <a:lnTo>
                    <a:pt x="190" y="66"/>
                  </a:lnTo>
                  <a:lnTo>
                    <a:pt x="155" y="92"/>
                  </a:lnTo>
                  <a:lnTo>
                    <a:pt x="116" y="128"/>
                  </a:lnTo>
                  <a:lnTo>
                    <a:pt x="83" y="167"/>
                  </a:lnTo>
                  <a:lnTo>
                    <a:pt x="55" y="209"/>
                  </a:lnTo>
                  <a:lnTo>
                    <a:pt x="32" y="254"/>
                  </a:lnTo>
                  <a:lnTo>
                    <a:pt x="16" y="302"/>
                  </a:lnTo>
                  <a:lnTo>
                    <a:pt x="5" y="350"/>
                  </a:lnTo>
                  <a:lnTo>
                    <a:pt x="0" y="401"/>
                  </a:lnTo>
                  <a:lnTo>
                    <a:pt x="1" y="450"/>
                  </a:lnTo>
                  <a:lnTo>
                    <a:pt x="7" y="448"/>
                  </a:lnTo>
                  <a:lnTo>
                    <a:pt x="14" y="444"/>
                  </a:lnTo>
                  <a:lnTo>
                    <a:pt x="19" y="442"/>
                  </a:lnTo>
                  <a:lnTo>
                    <a:pt x="26" y="440"/>
                  </a:lnTo>
                  <a:lnTo>
                    <a:pt x="33" y="436"/>
                  </a:lnTo>
                  <a:lnTo>
                    <a:pt x="40" y="434"/>
                  </a:lnTo>
                  <a:lnTo>
                    <a:pt x="46" y="432"/>
                  </a:lnTo>
                  <a:lnTo>
                    <a:pt x="53" y="429"/>
                  </a:lnTo>
                  <a:lnTo>
                    <a:pt x="53" y="426"/>
                  </a:lnTo>
                  <a:lnTo>
                    <a:pt x="53" y="424"/>
                  </a:lnTo>
                  <a:lnTo>
                    <a:pt x="53" y="420"/>
                  </a:lnTo>
                  <a:lnTo>
                    <a:pt x="53" y="418"/>
                  </a:lnTo>
                  <a:lnTo>
                    <a:pt x="55" y="378"/>
                  </a:lnTo>
                  <a:lnTo>
                    <a:pt x="62" y="338"/>
                  </a:lnTo>
                  <a:lnTo>
                    <a:pt x="72" y="299"/>
                  </a:lnTo>
                  <a:lnTo>
                    <a:pt x="87" y="262"/>
                  </a:lnTo>
                  <a:lnTo>
                    <a:pt x="107" y="227"/>
                  </a:lnTo>
                  <a:lnTo>
                    <a:pt x="130" y="193"/>
                  </a:lnTo>
                  <a:lnTo>
                    <a:pt x="158" y="162"/>
                  </a:lnTo>
                  <a:lnTo>
                    <a:pt x="189" y="133"/>
                  </a:lnTo>
                  <a:lnTo>
                    <a:pt x="219" y="111"/>
                  </a:lnTo>
                  <a:lnTo>
                    <a:pt x="251" y="93"/>
                  </a:lnTo>
                  <a:lnTo>
                    <a:pt x="283" y="78"/>
                  </a:lnTo>
                  <a:lnTo>
                    <a:pt x="318" y="66"/>
                  </a:lnTo>
                  <a:lnTo>
                    <a:pt x="352" y="58"/>
                  </a:lnTo>
                  <a:lnTo>
                    <a:pt x="387" y="54"/>
                  </a:lnTo>
                  <a:lnTo>
                    <a:pt x="421" y="53"/>
                  </a:lnTo>
                  <a:lnTo>
                    <a:pt x="457" y="55"/>
                  </a:lnTo>
                  <a:lnTo>
                    <a:pt x="492" y="60"/>
                  </a:lnTo>
                  <a:lnTo>
                    <a:pt x="525" y="69"/>
                  </a:lnTo>
                  <a:lnTo>
                    <a:pt x="559" y="80"/>
                  </a:lnTo>
                  <a:lnTo>
                    <a:pt x="591" y="96"/>
                  </a:lnTo>
                  <a:lnTo>
                    <a:pt x="621" y="115"/>
                  </a:lnTo>
                  <a:lnTo>
                    <a:pt x="650" y="136"/>
                  </a:lnTo>
                  <a:lnTo>
                    <a:pt x="677" y="161"/>
                  </a:lnTo>
                  <a:lnTo>
                    <a:pt x="701" y="189"/>
                  </a:lnTo>
                  <a:lnTo>
                    <a:pt x="723" y="219"/>
                  </a:lnTo>
                  <a:lnTo>
                    <a:pt x="741" y="248"/>
                  </a:lnTo>
                  <a:lnTo>
                    <a:pt x="756" y="282"/>
                  </a:lnTo>
                  <a:lnTo>
                    <a:pt x="768" y="315"/>
                  </a:lnTo>
                  <a:lnTo>
                    <a:pt x="776" y="350"/>
                  </a:lnTo>
                  <a:lnTo>
                    <a:pt x="781" y="384"/>
                  </a:lnTo>
                  <a:lnTo>
                    <a:pt x="783" y="421"/>
                  </a:lnTo>
                  <a:lnTo>
                    <a:pt x="781" y="457"/>
                  </a:lnTo>
                  <a:lnTo>
                    <a:pt x="775" y="493"/>
                  </a:lnTo>
                  <a:lnTo>
                    <a:pt x="766" y="527"/>
                  </a:lnTo>
                  <a:lnTo>
                    <a:pt x="753" y="561"/>
                  </a:lnTo>
                  <a:lnTo>
                    <a:pt x="738" y="593"/>
                  </a:lnTo>
                  <a:lnTo>
                    <a:pt x="719" y="623"/>
                  </a:lnTo>
                  <a:lnTo>
                    <a:pt x="698" y="651"/>
                  </a:lnTo>
                  <a:lnTo>
                    <a:pt x="674" y="677"/>
                  </a:lnTo>
                  <a:lnTo>
                    <a:pt x="646" y="701"/>
                  </a:lnTo>
                  <a:lnTo>
                    <a:pt x="616" y="723"/>
                  </a:lnTo>
                  <a:lnTo>
                    <a:pt x="584" y="742"/>
                  </a:lnTo>
                  <a:lnTo>
                    <a:pt x="552" y="757"/>
                  </a:lnTo>
                  <a:lnTo>
                    <a:pt x="517" y="768"/>
                  </a:lnTo>
                  <a:lnTo>
                    <a:pt x="483" y="776"/>
                  </a:lnTo>
                  <a:lnTo>
                    <a:pt x="448" y="781"/>
                  </a:lnTo>
                  <a:lnTo>
                    <a:pt x="413" y="782"/>
                  </a:lnTo>
                  <a:lnTo>
                    <a:pt x="378" y="780"/>
                  </a:lnTo>
                  <a:lnTo>
                    <a:pt x="343" y="775"/>
                  </a:lnTo>
                  <a:lnTo>
                    <a:pt x="310" y="766"/>
                  </a:lnTo>
                  <a:lnTo>
                    <a:pt x="276" y="754"/>
                  </a:lnTo>
                  <a:lnTo>
                    <a:pt x="244" y="738"/>
                  </a:lnTo>
                  <a:lnTo>
                    <a:pt x="214" y="720"/>
                  </a:lnTo>
                  <a:lnTo>
                    <a:pt x="185" y="699"/>
                  </a:lnTo>
                  <a:lnTo>
                    <a:pt x="158" y="674"/>
                  </a:lnTo>
                  <a:lnTo>
                    <a:pt x="133" y="646"/>
                  </a:lnTo>
                  <a:lnTo>
                    <a:pt x="115" y="622"/>
                  </a:lnTo>
                  <a:lnTo>
                    <a:pt x="100" y="595"/>
                  </a:lnTo>
                  <a:lnTo>
                    <a:pt x="86" y="569"/>
                  </a:lnTo>
                  <a:lnTo>
                    <a:pt x="75" y="542"/>
                  </a:lnTo>
                  <a:lnTo>
                    <a:pt x="67" y="515"/>
                  </a:lnTo>
                  <a:lnTo>
                    <a:pt x="60" y="486"/>
                  </a:lnTo>
                  <a:lnTo>
                    <a:pt x="55" y="458"/>
                  </a:lnTo>
                  <a:lnTo>
                    <a:pt x="53" y="429"/>
                  </a:lnTo>
                  <a:lnTo>
                    <a:pt x="46" y="432"/>
                  </a:lnTo>
                  <a:lnTo>
                    <a:pt x="40" y="434"/>
                  </a:lnTo>
                  <a:lnTo>
                    <a:pt x="33" y="436"/>
                  </a:lnTo>
                  <a:lnTo>
                    <a:pt x="26" y="440"/>
                  </a:lnTo>
                  <a:lnTo>
                    <a:pt x="19" y="442"/>
                  </a:lnTo>
                  <a:lnTo>
                    <a:pt x="14" y="444"/>
                  </a:lnTo>
                  <a:lnTo>
                    <a:pt x="7" y="448"/>
                  </a:lnTo>
                  <a:lnTo>
                    <a:pt x="1" y="450"/>
                  </a:lnTo>
                  <a:lnTo>
                    <a:pt x="4" y="480"/>
                  </a:lnTo>
                  <a:lnTo>
                    <a:pt x="10" y="510"/>
                  </a:lnTo>
                  <a:lnTo>
                    <a:pt x="18" y="540"/>
                  </a:lnTo>
                  <a:lnTo>
                    <a:pt x="28" y="570"/>
                  </a:lnTo>
                  <a:lnTo>
                    <a:pt x="40" y="599"/>
                  </a:lnTo>
                  <a:lnTo>
                    <a:pt x="55" y="626"/>
                  </a:lnTo>
                  <a:lnTo>
                    <a:pt x="72" y="653"/>
                  </a:lnTo>
                  <a:lnTo>
                    <a:pt x="92" y="679"/>
                  </a:lnTo>
                  <a:lnTo>
                    <a:pt x="121" y="712"/>
                  </a:lnTo>
                  <a:lnTo>
                    <a:pt x="151" y="739"/>
                  </a:lnTo>
                  <a:lnTo>
                    <a:pt x="184" y="765"/>
                  </a:lnTo>
                  <a:lnTo>
                    <a:pt x="219" y="785"/>
                  </a:lnTo>
                  <a:lnTo>
                    <a:pt x="256" y="803"/>
                  </a:lnTo>
                  <a:lnTo>
                    <a:pt x="294" y="817"/>
                  </a:lnTo>
                  <a:lnTo>
                    <a:pt x="333" y="827"/>
                  </a:lnTo>
                  <a:lnTo>
                    <a:pt x="372" y="833"/>
                  </a:lnTo>
                  <a:lnTo>
                    <a:pt x="412" y="835"/>
                  </a:lnTo>
                  <a:lnTo>
                    <a:pt x="453" y="834"/>
                  </a:lnTo>
                  <a:lnTo>
                    <a:pt x="493" y="828"/>
                  </a:lnTo>
                  <a:lnTo>
                    <a:pt x="532" y="819"/>
                  </a:lnTo>
                  <a:lnTo>
                    <a:pt x="571" y="806"/>
                  </a:lnTo>
                  <a:lnTo>
                    <a:pt x="608" y="789"/>
                  </a:lnTo>
                  <a:lnTo>
                    <a:pt x="645" y="768"/>
                  </a:lnTo>
                  <a:lnTo>
                    <a:pt x="680" y="743"/>
                  </a:lnTo>
                  <a:lnTo>
                    <a:pt x="711" y="715"/>
                  </a:lnTo>
                  <a:lnTo>
                    <a:pt x="738" y="685"/>
                  </a:lnTo>
                  <a:lnTo>
                    <a:pt x="764" y="653"/>
                  </a:lnTo>
                  <a:lnTo>
                    <a:pt x="784" y="618"/>
                  </a:lnTo>
                  <a:lnTo>
                    <a:pt x="803" y="582"/>
                  </a:lnTo>
                  <a:lnTo>
                    <a:pt x="817" y="543"/>
                  </a:lnTo>
                  <a:lnTo>
                    <a:pt x="827" y="504"/>
                  </a:lnTo>
                  <a:lnTo>
                    <a:pt x="834" y="463"/>
                  </a:lnTo>
                  <a:lnTo>
                    <a:pt x="836" y="421"/>
                  </a:lnTo>
                  <a:lnTo>
                    <a:pt x="834" y="380"/>
                  </a:lnTo>
                  <a:lnTo>
                    <a:pt x="829" y="340"/>
                  </a:lnTo>
                  <a:lnTo>
                    <a:pt x="819" y="300"/>
                  </a:lnTo>
                  <a:lnTo>
                    <a:pt x="806" y="261"/>
                  </a:lnTo>
                  <a:lnTo>
                    <a:pt x="789" y="224"/>
                  </a:lnTo>
                  <a:lnTo>
                    <a:pt x="768"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p:cNvSpPr>
              <a:spLocks/>
            </p:cNvSpPr>
            <p:nvPr/>
          </p:nvSpPr>
          <p:spPr bwMode="auto">
            <a:xfrm>
              <a:off x="3009" y="1925"/>
              <a:ext cx="103" cy="357"/>
            </a:xfrm>
            <a:custGeom>
              <a:avLst/>
              <a:gdLst>
                <a:gd name="T0" fmla="*/ 208 w 208"/>
                <a:gd name="T1" fmla="*/ 4 h 715"/>
                <a:gd name="T2" fmla="*/ 15 w 208"/>
                <a:gd name="T3" fmla="*/ 715 h 715"/>
                <a:gd name="T4" fmla="*/ 0 w 208"/>
                <a:gd name="T5" fmla="*/ 710 h 715"/>
                <a:gd name="T6" fmla="*/ 193 w 208"/>
                <a:gd name="T7" fmla="*/ 0 h 715"/>
                <a:gd name="T8" fmla="*/ 208 w 208"/>
                <a:gd name="T9" fmla="*/ 4 h 715"/>
              </a:gdLst>
              <a:ahLst/>
              <a:cxnLst>
                <a:cxn ang="0">
                  <a:pos x="T0" y="T1"/>
                </a:cxn>
                <a:cxn ang="0">
                  <a:pos x="T2" y="T3"/>
                </a:cxn>
                <a:cxn ang="0">
                  <a:pos x="T4" y="T5"/>
                </a:cxn>
                <a:cxn ang="0">
                  <a:pos x="T6" y="T7"/>
                </a:cxn>
                <a:cxn ang="0">
                  <a:pos x="T8" y="T9"/>
                </a:cxn>
              </a:cxnLst>
              <a:rect l="0" t="0" r="r" b="b"/>
              <a:pathLst>
                <a:path w="208" h="715">
                  <a:moveTo>
                    <a:pt x="208" y="4"/>
                  </a:moveTo>
                  <a:lnTo>
                    <a:pt x="15" y="715"/>
                  </a:lnTo>
                  <a:lnTo>
                    <a:pt x="0" y="710"/>
                  </a:lnTo>
                  <a:lnTo>
                    <a:pt x="193"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p:cNvSpPr>
              <a:spLocks/>
            </p:cNvSpPr>
            <p:nvPr/>
          </p:nvSpPr>
          <p:spPr bwMode="auto">
            <a:xfrm>
              <a:off x="2872" y="2059"/>
              <a:ext cx="373" cy="90"/>
            </a:xfrm>
            <a:custGeom>
              <a:avLst/>
              <a:gdLst>
                <a:gd name="T0" fmla="*/ 746 w 746"/>
                <a:gd name="T1" fmla="*/ 163 h 178"/>
                <a:gd name="T2" fmla="*/ 742 w 746"/>
                <a:gd name="T3" fmla="*/ 178 h 178"/>
                <a:gd name="T4" fmla="*/ 0 w 746"/>
                <a:gd name="T5" fmla="*/ 15 h 178"/>
                <a:gd name="T6" fmla="*/ 3 w 746"/>
                <a:gd name="T7" fmla="*/ 0 h 178"/>
                <a:gd name="T8" fmla="*/ 746 w 746"/>
                <a:gd name="T9" fmla="*/ 163 h 178"/>
              </a:gdLst>
              <a:ahLst/>
              <a:cxnLst>
                <a:cxn ang="0">
                  <a:pos x="T0" y="T1"/>
                </a:cxn>
                <a:cxn ang="0">
                  <a:pos x="T2" y="T3"/>
                </a:cxn>
                <a:cxn ang="0">
                  <a:pos x="T4" y="T5"/>
                </a:cxn>
                <a:cxn ang="0">
                  <a:pos x="T6" y="T7"/>
                </a:cxn>
                <a:cxn ang="0">
                  <a:pos x="T8" y="T9"/>
                </a:cxn>
              </a:cxnLst>
              <a:rect l="0" t="0" r="r" b="b"/>
              <a:pathLst>
                <a:path w="746" h="178">
                  <a:moveTo>
                    <a:pt x="746" y="163"/>
                  </a:moveTo>
                  <a:lnTo>
                    <a:pt x="742" y="178"/>
                  </a:lnTo>
                  <a:lnTo>
                    <a:pt x="0" y="15"/>
                  </a:lnTo>
                  <a:lnTo>
                    <a:pt x="3" y="0"/>
                  </a:lnTo>
                  <a:lnTo>
                    <a:pt x="74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893" y="2019"/>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2939" y="1945"/>
              <a:ext cx="227" cy="314"/>
            </a:xfrm>
            <a:custGeom>
              <a:avLst/>
              <a:gdLst>
                <a:gd name="T0" fmla="*/ 453 w 453"/>
                <a:gd name="T1" fmla="*/ 618 h 628"/>
                <a:gd name="T2" fmla="*/ 440 w 453"/>
                <a:gd name="T3" fmla="*/ 628 h 628"/>
                <a:gd name="T4" fmla="*/ 0 w 453"/>
                <a:gd name="T5" fmla="*/ 9 h 628"/>
                <a:gd name="T6" fmla="*/ 14 w 453"/>
                <a:gd name="T7" fmla="*/ 0 h 628"/>
                <a:gd name="T8" fmla="*/ 453 w 453"/>
                <a:gd name="T9" fmla="*/ 618 h 628"/>
              </a:gdLst>
              <a:ahLst/>
              <a:cxnLst>
                <a:cxn ang="0">
                  <a:pos x="T0" y="T1"/>
                </a:cxn>
                <a:cxn ang="0">
                  <a:pos x="T2" y="T3"/>
                </a:cxn>
                <a:cxn ang="0">
                  <a:pos x="T4" y="T5"/>
                </a:cxn>
                <a:cxn ang="0">
                  <a:pos x="T6" y="T7"/>
                </a:cxn>
                <a:cxn ang="0">
                  <a:pos x="T8" y="T9"/>
                </a:cxn>
              </a:cxnLst>
              <a:rect l="0" t="0" r="r" b="b"/>
              <a:pathLst>
                <a:path w="453" h="628">
                  <a:moveTo>
                    <a:pt x="453" y="618"/>
                  </a:moveTo>
                  <a:lnTo>
                    <a:pt x="440" y="628"/>
                  </a:lnTo>
                  <a:lnTo>
                    <a:pt x="0" y="9"/>
                  </a:lnTo>
                  <a:lnTo>
                    <a:pt x="14" y="0"/>
                  </a:lnTo>
                  <a:lnTo>
                    <a:pt x="453" y="6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p:cNvSpPr>
              <a:spLocks/>
            </p:cNvSpPr>
            <p:nvPr/>
          </p:nvSpPr>
          <p:spPr bwMode="auto">
            <a:xfrm>
              <a:off x="2877" y="2081"/>
              <a:ext cx="365" cy="53"/>
            </a:xfrm>
            <a:custGeom>
              <a:avLst/>
              <a:gdLst>
                <a:gd name="T0" fmla="*/ 732 w 732"/>
                <a:gd name="T1" fmla="*/ 17 h 108"/>
                <a:gd name="T2" fmla="*/ 3 w 732"/>
                <a:gd name="T3" fmla="*/ 108 h 108"/>
                <a:gd name="T4" fmla="*/ 0 w 732"/>
                <a:gd name="T5" fmla="*/ 92 h 108"/>
                <a:gd name="T6" fmla="*/ 731 w 732"/>
                <a:gd name="T7" fmla="*/ 0 h 108"/>
                <a:gd name="T8" fmla="*/ 732 w 732"/>
                <a:gd name="T9" fmla="*/ 17 h 108"/>
              </a:gdLst>
              <a:ahLst/>
              <a:cxnLst>
                <a:cxn ang="0">
                  <a:pos x="T0" y="T1"/>
                </a:cxn>
                <a:cxn ang="0">
                  <a:pos x="T2" y="T3"/>
                </a:cxn>
                <a:cxn ang="0">
                  <a:pos x="T4" y="T5"/>
                </a:cxn>
                <a:cxn ang="0">
                  <a:pos x="T6" y="T7"/>
                </a:cxn>
                <a:cxn ang="0">
                  <a:pos x="T8" y="T9"/>
                </a:cxn>
              </a:cxnLst>
              <a:rect l="0" t="0" r="r" b="b"/>
              <a:pathLst>
                <a:path w="732" h="108">
                  <a:moveTo>
                    <a:pt x="732" y="17"/>
                  </a:moveTo>
                  <a:lnTo>
                    <a:pt x="3" y="108"/>
                  </a:lnTo>
                  <a:lnTo>
                    <a:pt x="0" y="92"/>
                  </a:lnTo>
                  <a:lnTo>
                    <a:pt x="731" y="0"/>
                  </a:lnTo>
                  <a:lnTo>
                    <a:pt x="7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3019" y="1916"/>
              <a:ext cx="77" cy="375"/>
            </a:xfrm>
            <a:custGeom>
              <a:avLst/>
              <a:gdLst>
                <a:gd name="T0" fmla="*/ 154 w 154"/>
                <a:gd name="T1" fmla="*/ 747 h 750"/>
                <a:gd name="T2" fmla="*/ 139 w 154"/>
                <a:gd name="T3" fmla="*/ 750 h 750"/>
                <a:gd name="T4" fmla="*/ 0 w 154"/>
                <a:gd name="T5" fmla="*/ 3 h 750"/>
                <a:gd name="T6" fmla="*/ 16 w 154"/>
                <a:gd name="T7" fmla="*/ 0 h 750"/>
                <a:gd name="T8" fmla="*/ 154 w 154"/>
                <a:gd name="T9" fmla="*/ 747 h 750"/>
              </a:gdLst>
              <a:ahLst/>
              <a:cxnLst>
                <a:cxn ang="0">
                  <a:pos x="T0" y="T1"/>
                </a:cxn>
                <a:cxn ang="0">
                  <a:pos x="T2" y="T3"/>
                </a:cxn>
                <a:cxn ang="0">
                  <a:pos x="T4" y="T5"/>
                </a:cxn>
                <a:cxn ang="0">
                  <a:pos x="T6" y="T7"/>
                </a:cxn>
                <a:cxn ang="0">
                  <a:pos x="T8" y="T9"/>
                </a:cxn>
              </a:cxnLst>
              <a:rect l="0" t="0" r="r" b="b"/>
              <a:pathLst>
                <a:path w="154" h="750">
                  <a:moveTo>
                    <a:pt x="154" y="747"/>
                  </a:moveTo>
                  <a:lnTo>
                    <a:pt x="139" y="750"/>
                  </a:lnTo>
                  <a:lnTo>
                    <a:pt x="0" y="3"/>
                  </a:lnTo>
                  <a:lnTo>
                    <a:pt x="16" y="0"/>
                  </a:lnTo>
                  <a:lnTo>
                    <a:pt x="154" y="7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2937" y="1964"/>
              <a:ext cx="251" cy="279"/>
            </a:xfrm>
            <a:custGeom>
              <a:avLst/>
              <a:gdLst>
                <a:gd name="T0" fmla="*/ 504 w 504"/>
                <a:gd name="T1" fmla="*/ 10 h 557"/>
                <a:gd name="T2" fmla="*/ 12 w 504"/>
                <a:gd name="T3" fmla="*/ 557 h 557"/>
                <a:gd name="T4" fmla="*/ 0 w 504"/>
                <a:gd name="T5" fmla="*/ 547 h 557"/>
                <a:gd name="T6" fmla="*/ 491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2" y="557"/>
                  </a:lnTo>
                  <a:lnTo>
                    <a:pt x="0" y="547"/>
                  </a:lnTo>
                  <a:lnTo>
                    <a:pt x="491"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2894" y="1997"/>
              <a:ext cx="323" cy="213"/>
            </a:xfrm>
            <a:custGeom>
              <a:avLst/>
              <a:gdLst>
                <a:gd name="T0" fmla="*/ 645 w 645"/>
                <a:gd name="T1" fmla="*/ 414 h 427"/>
                <a:gd name="T2" fmla="*/ 637 w 645"/>
                <a:gd name="T3" fmla="*/ 427 h 427"/>
                <a:gd name="T4" fmla="*/ 0 w 645"/>
                <a:gd name="T5" fmla="*/ 14 h 427"/>
                <a:gd name="T6" fmla="*/ 8 w 645"/>
                <a:gd name="T7" fmla="*/ 0 h 427"/>
                <a:gd name="T8" fmla="*/ 645 w 645"/>
                <a:gd name="T9" fmla="*/ 414 h 427"/>
              </a:gdLst>
              <a:ahLst/>
              <a:cxnLst>
                <a:cxn ang="0">
                  <a:pos x="T0" y="T1"/>
                </a:cxn>
                <a:cxn ang="0">
                  <a:pos x="T2" y="T3"/>
                </a:cxn>
                <a:cxn ang="0">
                  <a:pos x="T4" y="T5"/>
                </a:cxn>
                <a:cxn ang="0">
                  <a:pos x="T6" y="T7"/>
                </a:cxn>
                <a:cxn ang="0">
                  <a:pos x="T8" y="T9"/>
                </a:cxn>
              </a:cxnLst>
              <a:rect l="0" t="0" r="r" b="b"/>
              <a:pathLst>
                <a:path w="645" h="427">
                  <a:moveTo>
                    <a:pt x="645" y="414"/>
                  </a:moveTo>
                  <a:lnTo>
                    <a:pt x="637" y="427"/>
                  </a:lnTo>
                  <a:lnTo>
                    <a:pt x="0" y="14"/>
                  </a:lnTo>
                  <a:lnTo>
                    <a:pt x="8" y="0"/>
                  </a:lnTo>
                  <a:lnTo>
                    <a:pt x="645"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p:cNvSpPr>
              <a:spLocks/>
            </p:cNvSpPr>
            <p:nvPr/>
          </p:nvSpPr>
          <p:spPr bwMode="auto">
            <a:xfrm>
              <a:off x="3518" y="1874"/>
              <a:ext cx="419" cy="418"/>
            </a:xfrm>
            <a:custGeom>
              <a:avLst/>
              <a:gdLst>
                <a:gd name="T0" fmla="*/ 686 w 837"/>
                <a:gd name="T1" fmla="*/ 95 h 835"/>
                <a:gd name="T2" fmla="*/ 581 w 837"/>
                <a:gd name="T3" fmla="*/ 32 h 835"/>
                <a:gd name="T4" fmla="*/ 464 w 837"/>
                <a:gd name="T5" fmla="*/ 2 h 835"/>
                <a:gd name="T6" fmla="*/ 343 w 837"/>
                <a:gd name="T7" fmla="*/ 7 h 835"/>
                <a:gd name="T8" fmla="*/ 228 w 837"/>
                <a:gd name="T9" fmla="*/ 46 h 835"/>
                <a:gd name="T10" fmla="*/ 157 w 837"/>
                <a:gd name="T11" fmla="*/ 92 h 835"/>
                <a:gd name="T12" fmla="*/ 71 w 837"/>
                <a:gd name="T13" fmla="*/ 184 h 835"/>
                <a:gd name="T14" fmla="*/ 20 w 837"/>
                <a:gd name="T15" fmla="*/ 294 h 835"/>
                <a:gd name="T16" fmla="*/ 0 w 837"/>
                <a:gd name="T17" fmla="*/ 412 h 835"/>
                <a:gd name="T18" fmla="*/ 16 w 837"/>
                <a:gd name="T19" fmla="*/ 532 h 835"/>
                <a:gd name="T20" fmla="*/ 67 w 837"/>
                <a:gd name="T21" fmla="*/ 645 h 835"/>
                <a:gd name="T22" fmla="*/ 152 w 837"/>
                <a:gd name="T23" fmla="*/ 740 h 835"/>
                <a:gd name="T24" fmla="*/ 257 w 837"/>
                <a:gd name="T25" fmla="*/ 803 h 835"/>
                <a:gd name="T26" fmla="*/ 373 w 837"/>
                <a:gd name="T27" fmla="*/ 833 h 835"/>
                <a:gd name="T28" fmla="*/ 494 w 837"/>
                <a:gd name="T29" fmla="*/ 828 h 835"/>
                <a:gd name="T30" fmla="*/ 610 w 837"/>
                <a:gd name="T31" fmla="*/ 789 h 835"/>
                <a:gd name="T32" fmla="*/ 699 w 837"/>
                <a:gd name="T33" fmla="*/ 727 h 835"/>
                <a:gd name="T34" fmla="*/ 750 w 837"/>
                <a:gd name="T35" fmla="*/ 674 h 835"/>
                <a:gd name="T36" fmla="*/ 789 w 837"/>
                <a:gd name="T37" fmla="*/ 613 h 835"/>
                <a:gd name="T38" fmla="*/ 787 w 837"/>
                <a:gd name="T39" fmla="*/ 587 h 835"/>
                <a:gd name="T40" fmla="*/ 767 w 837"/>
                <a:gd name="T41" fmla="*/ 581 h 835"/>
                <a:gd name="T42" fmla="*/ 748 w 837"/>
                <a:gd name="T43" fmla="*/ 575 h 835"/>
                <a:gd name="T44" fmla="*/ 717 w 837"/>
                <a:gd name="T45" fmla="*/ 627 h 835"/>
                <a:gd name="T46" fmla="*/ 678 w 837"/>
                <a:gd name="T47" fmla="*/ 674 h 835"/>
                <a:gd name="T48" fmla="*/ 618 w 837"/>
                <a:gd name="T49" fmla="*/ 723 h 835"/>
                <a:gd name="T50" fmla="*/ 519 w 837"/>
                <a:gd name="T51" fmla="*/ 768 h 835"/>
                <a:gd name="T52" fmla="*/ 415 w 837"/>
                <a:gd name="T53" fmla="*/ 782 h 835"/>
                <a:gd name="T54" fmla="*/ 311 w 837"/>
                <a:gd name="T55" fmla="*/ 766 h 835"/>
                <a:gd name="T56" fmla="*/ 215 w 837"/>
                <a:gd name="T57" fmla="*/ 720 h 835"/>
                <a:gd name="T58" fmla="*/ 135 w 837"/>
                <a:gd name="T59" fmla="*/ 646 h 835"/>
                <a:gd name="T60" fmla="*/ 85 w 837"/>
                <a:gd name="T61" fmla="*/ 566 h 835"/>
                <a:gd name="T62" fmla="*/ 59 w 837"/>
                <a:gd name="T63" fmla="*/ 478 h 835"/>
                <a:gd name="T64" fmla="*/ 56 w 837"/>
                <a:gd name="T65" fmla="*/ 378 h 835"/>
                <a:gd name="T66" fmla="*/ 89 w 837"/>
                <a:gd name="T67" fmla="*/ 263 h 835"/>
                <a:gd name="T68" fmla="*/ 159 w 837"/>
                <a:gd name="T69" fmla="*/ 162 h 835"/>
                <a:gd name="T70" fmla="*/ 252 w 837"/>
                <a:gd name="T71" fmla="*/ 93 h 835"/>
                <a:gd name="T72" fmla="*/ 354 w 837"/>
                <a:gd name="T73" fmla="*/ 59 h 835"/>
                <a:gd name="T74" fmla="*/ 459 w 837"/>
                <a:gd name="T75" fmla="*/ 55 h 835"/>
                <a:gd name="T76" fmla="*/ 560 w 837"/>
                <a:gd name="T77" fmla="*/ 80 h 835"/>
                <a:gd name="T78" fmla="*/ 651 w 837"/>
                <a:gd name="T79" fmla="*/ 136 h 835"/>
                <a:gd name="T80" fmla="*/ 725 w 837"/>
                <a:gd name="T81" fmla="*/ 219 h 835"/>
                <a:gd name="T82" fmla="*/ 769 w 837"/>
                <a:gd name="T83" fmla="*/ 316 h 835"/>
                <a:gd name="T84" fmla="*/ 784 w 837"/>
                <a:gd name="T85" fmla="*/ 422 h 835"/>
                <a:gd name="T86" fmla="*/ 770 w 837"/>
                <a:gd name="T87" fmla="*/ 517 h 835"/>
                <a:gd name="T88" fmla="*/ 755 w 837"/>
                <a:gd name="T89" fmla="*/ 577 h 835"/>
                <a:gd name="T90" fmla="*/ 774 w 837"/>
                <a:gd name="T91" fmla="*/ 583 h 835"/>
                <a:gd name="T92" fmla="*/ 793 w 837"/>
                <a:gd name="T93" fmla="*/ 589 h 835"/>
                <a:gd name="T94" fmla="*/ 811 w 837"/>
                <a:gd name="T95" fmla="*/ 560 h 835"/>
                <a:gd name="T96" fmla="*/ 826 w 837"/>
                <a:gd name="T97" fmla="*/ 513 h 835"/>
                <a:gd name="T98" fmla="*/ 834 w 837"/>
                <a:gd name="T99" fmla="*/ 463 h 835"/>
                <a:gd name="T100" fmla="*/ 830 w 837"/>
                <a:gd name="T101" fmla="*/ 340 h 835"/>
                <a:gd name="T102" fmla="*/ 789 w 837"/>
                <a:gd name="T103" fmla="*/ 22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7" h="835">
                  <a:moveTo>
                    <a:pt x="744" y="155"/>
                  </a:moveTo>
                  <a:lnTo>
                    <a:pt x="716" y="123"/>
                  </a:lnTo>
                  <a:lnTo>
                    <a:pt x="686" y="95"/>
                  </a:lnTo>
                  <a:lnTo>
                    <a:pt x="652" y="70"/>
                  </a:lnTo>
                  <a:lnTo>
                    <a:pt x="618" y="49"/>
                  </a:lnTo>
                  <a:lnTo>
                    <a:pt x="581" y="32"/>
                  </a:lnTo>
                  <a:lnTo>
                    <a:pt x="543" y="18"/>
                  </a:lnTo>
                  <a:lnTo>
                    <a:pt x="504" y="8"/>
                  </a:lnTo>
                  <a:lnTo>
                    <a:pt x="464" y="2"/>
                  </a:lnTo>
                  <a:lnTo>
                    <a:pt x="424" y="0"/>
                  </a:lnTo>
                  <a:lnTo>
                    <a:pt x="384" y="1"/>
                  </a:lnTo>
                  <a:lnTo>
                    <a:pt x="343" y="7"/>
                  </a:lnTo>
                  <a:lnTo>
                    <a:pt x="304" y="15"/>
                  </a:lnTo>
                  <a:lnTo>
                    <a:pt x="265" y="29"/>
                  </a:lnTo>
                  <a:lnTo>
                    <a:pt x="228" y="46"/>
                  </a:lnTo>
                  <a:lnTo>
                    <a:pt x="191" y="67"/>
                  </a:lnTo>
                  <a:lnTo>
                    <a:pt x="157" y="92"/>
                  </a:lnTo>
                  <a:lnTo>
                    <a:pt x="157" y="92"/>
                  </a:lnTo>
                  <a:lnTo>
                    <a:pt x="124" y="121"/>
                  </a:lnTo>
                  <a:lnTo>
                    <a:pt x="97" y="151"/>
                  </a:lnTo>
                  <a:lnTo>
                    <a:pt x="71" y="184"/>
                  </a:lnTo>
                  <a:lnTo>
                    <a:pt x="51" y="219"/>
                  </a:lnTo>
                  <a:lnTo>
                    <a:pt x="33" y="256"/>
                  </a:lnTo>
                  <a:lnTo>
                    <a:pt x="20" y="294"/>
                  </a:lnTo>
                  <a:lnTo>
                    <a:pt x="9" y="333"/>
                  </a:lnTo>
                  <a:lnTo>
                    <a:pt x="3" y="372"/>
                  </a:lnTo>
                  <a:lnTo>
                    <a:pt x="0" y="412"/>
                  </a:lnTo>
                  <a:lnTo>
                    <a:pt x="2" y="453"/>
                  </a:lnTo>
                  <a:lnTo>
                    <a:pt x="7" y="493"/>
                  </a:lnTo>
                  <a:lnTo>
                    <a:pt x="16" y="532"/>
                  </a:lnTo>
                  <a:lnTo>
                    <a:pt x="29" y="571"/>
                  </a:lnTo>
                  <a:lnTo>
                    <a:pt x="46" y="608"/>
                  </a:lnTo>
                  <a:lnTo>
                    <a:pt x="67" y="645"/>
                  </a:lnTo>
                  <a:lnTo>
                    <a:pt x="92" y="680"/>
                  </a:lnTo>
                  <a:lnTo>
                    <a:pt x="121" y="712"/>
                  </a:lnTo>
                  <a:lnTo>
                    <a:pt x="152" y="740"/>
                  </a:lnTo>
                  <a:lnTo>
                    <a:pt x="186" y="765"/>
                  </a:lnTo>
                  <a:lnTo>
                    <a:pt x="220" y="786"/>
                  </a:lnTo>
                  <a:lnTo>
                    <a:pt x="257" y="803"/>
                  </a:lnTo>
                  <a:lnTo>
                    <a:pt x="295" y="817"/>
                  </a:lnTo>
                  <a:lnTo>
                    <a:pt x="334" y="827"/>
                  </a:lnTo>
                  <a:lnTo>
                    <a:pt x="373" y="833"/>
                  </a:lnTo>
                  <a:lnTo>
                    <a:pt x="414" y="835"/>
                  </a:lnTo>
                  <a:lnTo>
                    <a:pt x="454" y="834"/>
                  </a:lnTo>
                  <a:lnTo>
                    <a:pt x="494" y="828"/>
                  </a:lnTo>
                  <a:lnTo>
                    <a:pt x="534" y="819"/>
                  </a:lnTo>
                  <a:lnTo>
                    <a:pt x="573" y="806"/>
                  </a:lnTo>
                  <a:lnTo>
                    <a:pt x="610" y="789"/>
                  </a:lnTo>
                  <a:lnTo>
                    <a:pt x="646" y="768"/>
                  </a:lnTo>
                  <a:lnTo>
                    <a:pt x="681" y="743"/>
                  </a:lnTo>
                  <a:lnTo>
                    <a:pt x="699" y="727"/>
                  </a:lnTo>
                  <a:lnTo>
                    <a:pt x="718" y="710"/>
                  </a:lnTo>
                  <a:lnTo>
                    <a:pt x="734" y="692"/>
                  </a:lnTo>
                  <a:lnTo>
                    <a:pt x="750" y="674"/>
                  </a:lnTo>
                  <a:lnTo>
                    <a:pt x="764" y="654"/>
                  </a:lnTo>
                  <a:lnTo>
                    <a:pt x="778" y="634"/>
                  </a:lnTo>
                  <a:lnTo>
                    <a:pt x="789" y="613"/>
                  </a:lnTo>
                  <a:lnTo>
                    <a:pt x="800" y="591"/>
                  </a:lnTo>
                  <a:lnTo>
                    <a:pt x="793" y="589"/>
                  </a:lnTo>
                  <a:lnTo>
                    <a:pt x="787" y="587"/>
                  </a:lnTo>
                  <a:lnTo>
                    <a:pt x="780" y="585"/>
                  </a:lnTo>
                  <a:lnTo>
                    <a:pt x="774" y="583"/>
                  </a:lnTo>
                  <a:lnTo>
                    <a:pt x="767" y="581"/>
                  </a:lnTo>
                  <a:lnTo>
                    <a:pt x="761" y="578"/>
                  </a:lnTo>
                  <a:lnTo>
                    <a:pt x="755" y="577"/>
                  </a:lnTo>
                  <a:lnTo>
                    <a:pt x="748" y="575"/>
                  </a:lnTo>
                  <a:lnTo>
                    <a:pt x="739" y="593"/>
                  </a:lnTo>
                  <a:lnTo>
                    <a:pt x="728" y="611"/>
                  </a:lnTo>
                  <a:lnTo>
                    <a:pt x="717" y="627"/>
                  </a:lnTo>
                  <a:lnTo>
                    <a:pt x="705" y="643"/>
                  </a:lnTo>
                  <a:lnTo>
                    <a:pt x="693" y="659"/>
                  </a:lnTo>
                  <a:lnTo>
                    <a:pt x="678" y="674"/>
                  </a:lnTo>
                  <a:lnTo>
                    <a:pt x="664" y="688"/>
                  </a:lnTo>
                  <a:lnTo>
                    <a:pt x="648" y="702"/>
                  </a:lnTo>
                  <a:lnTo>
                    <a:pt x="618" y="723"/>
                  </a:lnTo>
                  <a:lnTo>
                    <a:pt x="585" y="742"/>
                  </a:lnTo>
                  <a:lnTo>
                    <a:pt x="553" y="757"/>
                  </a:lnTo>
                  <a:lnTo>
                    <a:pt x="519" y="768"/>
                  </a:lnTo>
                  <a:lnTo>
                    <a:pt x="484" y="776"/>
                  </a:lnTo>
                  <a:lnTo>
                    <a:pt x="449" y="781"/>
                  </a:lnTo>
                  <a:lnTo>
                    <a:pt x="415" y="782"/>
                  </a:lnTo>
                  <a:lnTo>
                    <a:pt x="379" y="780"/>
                  </a:lnTo>
                  <a:lnTo>
                    <a:pt x="345" y="775"/>
                  </a:lnTo>
                  <a:lnTo>
                    <a:pt x="311" y="766"/>
                  </a:lnTo>
                  <a:lnTo>
                    <a:pt x="278" y="755"/>
                  </a:lnTo>
                  <a:lnTo>
                    <a:pt x="245" y="738"/>
                  </a:lnTo>
                  <a:lnTo>
                    <a:pt x="215" y="720"/>
                  </a:lnTo>
                  <a:lnTo>
                    <a:pt x="187" y="699"/>
                  </a:lnTo>
                  <a:lnTo>
                    <a:pt x="159" y="674"/>
                  </a:lnTo>
                  <a:lnTo>
                    <a:pt x="135" y="646"/>
                  </a:lnTo>
                  <a:lnTo>
                    <a:pt x="115" y="621"/>
                  </a:lnTo>
                  <a:lnTo>
                    <a:pt x="99" y="593"/>
                  </a:lnTo>
                  <a:lnTo>
                    <a:pt x="85" y="566"/>
                  </a:lnTo>
                  <a:lnTo>
                    <a:pt x="74" y="537"/>
                  </a:lnTo>
                  <a:lnTo>
                    <a:pt x="66" y="508"/>
                  </a:lnTo>
                  <a:lnTo>
                    <a:pt x="59" y="478"/>
                  </a:lnTo>
                  <a:lnTo>
                    <a:pt x="55" y="448"/>
                  </a:lnTo>
                  <a:lnTo>
                    <a:pt x="54" y="418"/>
                  </a:lnTo>
                  <a:lnTo>
                    <a:pt x="56" y="378"/>
                  </a:lnTo>
                  <a:lnTo>
                    <a:pt x="62" y="339"/>
                  </a:lnTo>
                  <a:lnTo>
                    <a:pt x="74" y="299"/>
                  </a:lnTo>
                  <a:lnTo>
                    <a:pt x="89" y="263"/>
                  </a:lnTo>
                  <a:lnTo>
                    <a:pt x="107" y="227"/>
                  </a:lnTo>
                  <a:lnTo>
                    <a:pt x="131" y="193"/>
                  </a:lnTo>
                  <a:lnTo>
                    <a:pt x="159" y="162"/>
                  </a:lnTo>
                  <a:lnTo>
                    <a:pt x="190" y="133"/>
                  </a:lnTo>
                  <a:lnTo>
                    <a:pt x="220" y="112"/>
                  </a:lnTo>
                  <a:lnTo>
                    <a:pt x="252" y="93"/>
                  </a:lnTo>
                  <a:lnTo>
                    <a:pt x="285" y="78"/>
                  </a:lnTo>
                  <a:lnTo>
                    <a:pt x="319" y="67"/>
                  </a:lnTo>
                  <a:lnTo>
                    <a:pt x="354" y="59"/>
                  </a:lnTo>
                  <a:lnTo>
                    <a:pt x="388" y="54"/>
                  </a:lnTo>
                  <a:lnTo>
                    <a:pt x="423" y="53"/>
                  </a:lnTo>
                  <a:lnTo>
                    <a:pt x="459" y="55"/>
                  </a:lnTo>
                  <a:lnTo>
                    <a:pt x="493" y="60"/>
                  </a:lnTo>
                  <a:lnTo>
                    <a:pt x="527" y="69"/>
                  </a:lnTo>
                  <a:lnTo>
                    <a:pt x="560" y="80"/>
                  </a:lnTo>
                  <a:lnTo>
                    <a:pt x="592" y="97"/>
                  </a:lnTo>
                  <a:lnTo>
                    <a:pt x="622" y="115"/>
                  </a:lnTo>
                  <a:lnTo>
                    <a:pt x="651" y="136"/>
                  </a:lnTo>
                  <a:lnTo>
                    <a:pt x="679" y="161"/>
                  </a:lnTo>
                  <a:lnTo>
                    <a:pt x="703" y="189"/>
                  </a:lnTo>
                  <a:lnTo>
                    <a:pt x="725" y="219"/>
                  </a:lnTo>
                  <a:lnTo>
                    <a:pt x="742" y="249"/>
                  </a:lnTo>
                  <a:lnTo>
                    <a:pt x="757" y="282"/>
                  </a:lnTo>
                  <a:lnTo>
                    <a:pt x="769" y="316"/>
                  </a:lnTo>
                  <a:lnTo>
                    <a:pt x="777" y="350"/>
                  </a:lnTo>
                  <a:lnTo>
                    <a:pt x="782" y="385"/>
                  </a:lnTo>
                  <a:lnTo>
                    <a:pt x="784" y="422"/>
                  </a:lnTo>
                  <a:lnTo>
                    <a:pt x="781" y="457"/>
                  </a:lnTo>
                  <a:lnTo>
                    <a:pt x="777" y="488"/>
                  </a:lnTo>
                  <a:lnTo>
                    <a:pt x="770" y="517"/>
                  </a:lnTo>
                  <a:lnTo>
                    <a:pt x="759" y="547"/>
                  </a:lnTo>
                  <a:lnTo>
                    <a:pt x="748" y="575"/>
                  </a:lnTo>
                  <a:lnTo>
                    <a:pt x="755" y="577"/>
                  </a:lnTo>
                  <a:lnTo>
                    <a:pt x="761" y="578"/>
                  </a:lnTo>
                  <a:lnTo>
                    <a:pt x="767" y="581"/>
                  </a:lnTo>
                  <a:lnTo>
                    <a:pt x="774" y="583"/>
                  </a:lnTo>
                  <a:lnTo>
                    <a:pt x="780" y="585"/>
                  </a:lnTo>
                  <a:lnTo>
                    <a:pt x="787" y="587"/>
                  </a:lnTo>
                  <a:lnTo>
                    <a:pt x="793" y="589"/>
                  </a:lnTo>
                  <a:lnTo>
                    <a:pt x="800" y="591"/>
                  </a:lnTo>
                  <a:lnTo>
                    <a:pt x="806" y="576"/>
                  </a:lnTo>
                  <a:lnTo>
                    <a:pt x="811" y="560"/>
                  </a:lnTo>
                  <a:lnTo>
                    <a:pt x="817" y="545"/>
                  </a:lnTo>
                  <a:lnTo>
                    <a:pt x="822" y="529"/>
                  </a:lnTo>
                  <a:lnTo>
                    <a:pt x="826" y="513"/>
                  </a:lnTo>
                  <a:lnTo>
                    <a:pt x="830" y="496"/>
                  </a:lnTo>
                  <a:lnTo>
                    <a:pt x="832" y="480"/>
                  </a:lnTo>
                  <a:lnTo>
                    <a:pt x="834" y="463"/>
                  </a:lnTo>
                  <a:lnTo>
                    <a:pt x="837" y="422"/>
                  </a:lnTo>
                  <a:lnTo>
                    <a:pt x="835" y="380"/>
                  </a:lnTo>
                  <a:lnTo>
                    <a:pt x="830" y="340"/>
                  </a:lnTo>
                  <a:lnTo>
                    <a:pt x="820" y="301"/>
                  </a:lnTo>
                  <a:lnTo>
                    <a:pt x="807" y="261"/>
                  </a:lnTo>
                  <a:lnTo>
                    <a:pt x="789" y="225"/>
                  </a:lnTo>
                  <a:lnTo>
                    <a:pt x="769"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p:cNvSpPr>
              <a:spLocks/>
            </p:cNvSpPr>
            <p:nvPr/>
          </p:nvSpPr>
          <p:spPr bwMode="auto">
            <a:xfrm>
              <a:off x="3671" y="1904"/>
              <a:ext cx="113" cy="355"/>
            </a:xfrm>
            <a:custGeom>
              <a:avLst/>
              <a:gdLst>
                <a:gd name="T0" fmla="*/ 225 w 225"/>
                <a:gd name="T1" fmla="*/ 5 h 710"/>
                <a:gd name="T2" fmla="*/ 17 w 225"/>
                <a:gd name="T3" fmla="*/ 710 h 710"/>
                <a:gd name="T4" fmla="*/ 0 w 225"/>
                <a:gd name="T5" fmla="*/ 705 h 710"/>
                <a:gd name="T6" fmla="*/ 210 w 225"/>
                <a:gd name="T7" fmla="*/ 0 h 710"/>
                <a:gd name="T8" fmla="*/ 225 w 225"/>
                <a:gd name="T9" fmla="*/ 5 h 710"/>
              </a:gdLst>
              <a:ahLst/>
              <a:cxnLst>
                <a:cxn ang="0">
                  <a:pos x="T0" y="T1"/>
                </a:cxn>
                <a:cxn ang="0">
                  <a:pos x="T2" y="T3"/>
                </a:cxn>
                <a:cxn ang="0">
                  <a:pos x="T4" y="T5"/>
                </a:cxn>
                <a:cxn ang="0">
                  <a:pos x="T6" y="T7"/>
                </a:cxn>
                <a:cxn ang="0">
                  <a:pos x="T8" y="T9"/>
                </a:cxn>
              </a:cxnLst>
              <a:rect l="0" t="0" r="r" b="b"/>
              <a:pathLst>
                <a:path w="225" h="710">
                  <a:moveTo>
                    <a:pt x="225" y="5"/>
                  </a:moveTo>
                  <a:lnTo>
                    <a:pt x="17" y="710"/>
                  </a:lnTo>
                  <a:lnTo>
                    <a:pt x="0" y="705"/>
                  </a:lnTo>
                  <a:lnTo>
                    <a:pt x="210" y="0"/>
                  </a:lnTo>
                  <a:lnTo>
                    <a:pt x="22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p:cNvSpPr>
              <a:spLocks/>
            </p:cNvSpPr>
            <p:nvPr/>
          </p:nvSpPr>
          <p:spPr bwMode="auto">
            <a:xfrm>
              <a:off x="3539" y="2038"/>
              <a:ext cx="372" cy="89"/>
            </a:xfrm>
            <a:custGeom>
              <a:avLst/>
              <a:gdLst>
                <a:gd name="T0" fmla="*/ 745 w 745"/>
                <a:gd name="T1" fmla="*/ 164 h 179"/>
                <a:gd name="T2" fmla="*/ 743 w 745"/>
                <a:gd name="T3" fmla="*/ 179 h 179"/>
                <a:gd name="T4" fmla="*/ 0 w 745"/>
                <a:gd name="T5" fmla="*/ 15 h 179"/>
                <a:gd name="T6" fmla="*/ 4 w 745"/>
                <a:gd name="T7" fmla="*/ 0 h 179"/>
                <a:gd name="T8" fmla="*/ 745 w 745"/>
                <a:gd name="T9" fmla="*/ 164 h 179"/>
              </a:gdLst>
              <a:ahLst/>
              <a:cxnLst>
                <a:cxn ang="0">
                  <a:pos x="T0" y="T1"/>
                </a:cxn>
                <a:cxn ang="0">
                  <a:pos x="T2" y="T3"/>
                </a:cxn>
                <a:cxn ang="0">
                  <a:pos x="T4" y="T5"/>
                </a:cxn>
                <a:cxn ang="0">
                  <a:pos x="T6" y="T7"/>
                </a:cxn>
                <a:cxn ang="0">
                  <a:pos x="T8" y="T9"/>
                </a:cxn>
              </a:cxnLst>
              <a:rect l="0" t="0" r="r" b="b"/>
              <a:pathLst>
                <a:path w="745" h="179">
                  <a:moveTo>
                    <a:pt x="745" y="164"/>
                  </a:moveTo>
                  <a:lnTo>
                    <a:pt x="743" y="179"/>
                  </a:lnTo>
                  <a:lnTo>
                    <a:pt x="0" y="15"/>
                  </a:lnTo>
                  <a:lnTo>
                    <a:pt x="4" y="0"/>
                  </a:lnTo>
                  <a:lnTo>
                    <a:pt x="745"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p:cNvSpPr>
              <a:spLocks/>
            </p:cNvSpPr>
            <p:nvPr/>
          </p:nvSpPr>
          <p:spPr bwMode="auto">
            <a:xfrm>
              <a:off x="3560" y="1997"/>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p:cNvSpPr>
              <a:spLocks/>
            </p:cNvSpPr>
            <p:nvPr/>
          </p:nvSpPr>
          <p:spPr bwMode="auto">
            <a:xfrm>
              <a:off x="3607" y="1923"/>
              <a:ext cx="226" cy="314"/>
            </a:xfrm>
            <a:custGeom>
              <a:avLst/>
              <a:gdLst>
                <a:gd name="T0" fmla="*/ 453 w 453"/>
                <a:gd name="T1" fmla="*/ 619 h 628"/>
                <a:gd name="T2" fmla="*/ 439 w 453"/>
                <a:gd name="T3" fmla="*/ 628 h 628"/>
                <a:gd name="T4" fmla="*/ 0 w 453"/>
                <a:gd name="T5" fmla="*/ 9 h 628"/>
                <a:gd name="T6" fmla="*/ 13 w 453"/>
                <a:gd name="T7" fmla="*/ 0 h 628"/>
                <a:gd name="T8" fmla="*/ 453 w 453"/>
                <a:gd name="T9" fmla="*/ 619 h 628"/>
              </a:gdLst>
              <a:ahLst/>
              <a:cxnLst>
                <a:cxn ang="0">
                  <a:pos x="T0" y="T1"/>
                </a:cxn>
                <a:cxn ang="0">
                  <a:pos x="T2" y="T3"/>
                </a:cxn>
                <a:cxn ang="0">
                  <a:pos x="T4" y="T5"/>
                </a:cxn>
                <a:cxn ang="0">
                  <a:pos x="T6" y="T7"/>
                </a:cxn>
                <a:cxn ang="0">
                  <a:pos x="T8" y="T9"/>
                </a:cxn>
              </a:cxnLst>
              <a:rect l="0" t="0" r="r" b="b"/>
              <a:pathLst>
                <a:path w="453" h="628">
                  <a:moveTo>
                    <a:pt x="453" y="619"/>
                  </a:moveTo>
                  <a:lnTo>
                    <a:pt x="439" y="628"/>
                  </a:lnTo>
                  <a:lnTo>
                    <a:pt x="0" y="9"/>
                  </a:lnTo>
                  <a:lnTo>
                    <a:pt x="13" y="0"/>
                  </a:lnTo>
                  <a:lnTo>
                    <a:pt x="453" y="6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3544" y="2059"/>
              <a:ext cx="366" cy="53"/>
            </a:xfrm>
            <a:custGeom>
              <a:avLst/>
              <a:gdLst>
                <a:gd name="T0" fmla="*/ 731 w 731"/>
                <a:gd name="T1" fmla="*/ 16 h 107"/>
                <a:gd name="T2" fmla="*/ 1 w 731"/>
                <a:gd name="T3" fmla="*/ 107 h 107"/>
                <a:gd name="T4" fmla="*/ 0 w 731"/>
                <a:gd name="T5" fmla="*/ 91 h 107"/>
                <a:gd name="T6" fmla="*/ 729 w 731"/>
                <a:gd name="T7" fmla="*/ 0 h 107"/>
                <a:gd name="T8" fmla="*/ 731 w 731"/>
                <a:gd name="T9" fmla="*/ 16 h 107"/>
              </a:gdLst>
              <a:ahLst/>
              <a:cxnLst>
                <a:cxn ang="0">
                  <a:pos x="T0" y="T1"/>
                </a:cxn>
                <a:cxn ang="0">
                  <a:pos x="T2" y="T3"/>
                </a:cxn>
                <a:cxn ang="0">
                  <a:pos x="T4" y="T5"/>
                </a:cxn>
                <a:cxn ang="0">
                  <a:pos x="T6" y="T7"/>
                </a:cxn>
                <a:cxn ang="0">
                  <a:pos x="T8" y="T9"/>
                </a:cxn>
              </a:cxnLst>
              <a:rect l="0" t="0" r="r" b="b"/>
              <a:pathLst>
                <a:path w="731" h="107">
                  <a:moveTo>
                    <a:pt x="731" y="16"/>
                  </a:moveTo>
                  <a:lnTo>
                    <a:pt x="1" y="107"/>
                  </a:lnTo>
                  <a:lnTo>
                    <a:pt x="0" y="91"/>
                  </a:lnTo>
                  <a:lnTo>
                    <a:pt x="729" y="0"/>
                  </a:lnTo>
                  <a:lnTo>
                    <a:pt x="73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3676" y="1895"/>
              <a:ext cx="90" cy="373"/>
            </a:xfrm>
            <a:custGeom>
              <a:avLst/>
              <a:gdLst>
                <a:gd name="T0" fmla="*/ 178 w 178"/>
                <a:gd name="T1" fmla="*/ 743 h 746"/>
                <a:gd name="T2" fmla="*/ 163 w 178"/>
                <a:gd name="T3" fmla="*/ 746 h 746"/>
                <a:gd name="T4" fmla="*/ 0 w 178"/>
                <a:gd name="T5" fmla="*/ 4 h 746"/>
                <a:gd name="T6" fmla="*/ 15 w 178"/>
                <a:gd name="T7" fmla="*/ 0 h 746"/>
                <a:gd name="T8" fmla="*/ 178 w 178"/>
                <a:gd name="T9" fmla="*/ 743 h 746"/>
              </a:gdLst>
              <a:ahLst/>
              <a:cxnLst>
                <a:cxn ang="0">
                  <a:pos x="T0" y="T1"/>
                </a:cxn>
                <a:cxn ang="0">
                  <a:pos x="T2" y="T3"/>
                </a:cxn>
                <a:cxn ang="0">
                  <a:pos x="T4" y="T5"/>
                </a:cxn>
                <a:cxn ang="0">
                  <a:pos x="T6" y="T7"/>
                </a:cxn>
                <a:cxn ang="0">
                  <a:pos x="T8" y="T9"/>
                </a:cxn>
              </a:cxnLst>
              <a:rect l="0" t="0" r="r" b="b"/>
              <a:pathLst>
                <a:path w="178" h="746">
                  <a:moveTo>
                    <a:pt x="178" y="743"/>
                  </a:moveTo>
                  <a:lnTo>
                    <a:pt x="163" y="746"/>
                  </a:lnTo>
                  <a:lnTo>
                    <a:pt x="0" y="4"/>
                  </a:lnTo>
                  <a:lnTo>
                    <a:pt x="15" y="0"/>
                  </a:lnTo>
                  <a:lnTo>
                    <a:pt x="178"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9"/>
            <p:cNvSpPr>
              <a:spLocks/>
            </p:cNvSpPr>
            <p:nvPr/>
          </p:nvSpPr>
          <p:spPr bwMode="auto">
            <a:xfrm>
              <a:off x="3603" y="1942"/>
              <a:ext cx="252" cy="279"/>
            </a:xfrm>
            <a:custGeom>
              <a:avLst/>
              <a:gdLst>
                <a:gd name="T0" fmla="*/ 504 w 504"/>
                <a:gd name="T1" fmla="*/ 10 h 557"/>
                <a:gd name="T2" fmla="*/ 13 w 504"/>
                <a:gd name="T3" fmla="*/ 557 h 557"/>
                <a:gd name="T4" fmla="*/ 0 w 504"/>
                <a:gd name="T5" fmla="*/ 547 h 557"/>
                <a:gd name="T6" fmla="*/ 492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3" y="557"/>
                  </a:lnTo>
                  <a:lnTo>
                    <a:pt x="0" y="547"/>
                  </a:lnTo>
                  <a:lnTo>
                    <a:pt x="492"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0"/>
            <p:cNvSpPr>
              <a:spLocks/>
            </p:cNvSpPr>
            <p:nvPr/>
          </p:nvSpPr>
          <p:spPr bwMode="auto">
            <a:xfrm>
              <a:off x="3561" y="1975"/>
              <a:ext cx="323" cy="213"/>
            </a:xfrm>
            <a:custGeom>
              <a:avLst/>
              <a:gdLst>
                <a:gd name="T0" fmla="*/ 647 w 647"/>
                <a:gd name="T1" fmla="*/ 413 h 426"/>
                <a:gd name="T2" fmla="*/ 637 w 647"/>
                <a:gd name="T3" fmla="*/ 426 h 426"/>
                <a:gd name="T4" fmla="*/ 0 w 647"/>
                <a:gd name="T5" fmla="*/ 13 h 426"/>
                <a:gd name="T6" fmla="*/ 9 w 647"/>
                <a:gd name="T7" fmla="*/ 0 h 426"/>
                <a:gd name="T8" fmla="*/ 647 w 647"/>
                <a:gd name="T9" fmla="*/ 413 h 426"/>
              </a:gdLst>
              <a:ahLst/>
              <a:cxnLst>
                <a:cxn ang="0">
                  <a:pos x="T0" y="T1"/>
                </a:cxn>
                <a:cxn ang="0">
                  <a:pos x="T2" y="T3"/>
                </a:cxn>
                <a:cxn ang="0">
                  <a:pos x="T4" y="T5"/>
                </a:cxn>
                <a:cxn ang="0">
                  <a:pos x="T6" y="T7"/>
                </a:cxn>
                <a:cxn ang="0">
                  <a:pos x="T8" y="T9"/>
                </a:cxn>
              </a:cxnLst>
              <a:rect l="0" t="0" r="r" b="b"/>
              <a:pathLst>
                <a:path w="647" h="426">
                  <a:moveTo>
                    <a:pt x="647" y="413"/>
                  </a:moveTo>
                  <a:lnTo>
                    <a:pt x="637" y="426"/>
                  </a:lnTo>
                  <a:lnTo>
                    <a:pt x="0" y="13"/>
                  </a:lnTo>
                  <a:lnTo>
                    <a:pt x="9" y="0"/>
                  </a:lnTo>
                  <a:lnTo>
                    <a:pt x="647"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1"/>
            <p:cNvSpPr>
              <a:spLocks/>
            </p:cNvSpPr>
            <p:nvPr/>
          </p:nvSpPr>
          <p:spPr bwMode="auto">
            <a:xfrm>
              <a:off x="3049" y="1739"/>
              <a:ext cx="688" cy="392"/>
            </a:xfrm>
            <a:custGeom>
              <a:avLst/>
              <a:gdLst>
                <a:gd name="T0" fmla="*/ 1317 w 1376"/>
                <a:gd name="T1" fmla="*/ 629 h 785"/>
                <a:gd name="T2" fmla="*/ 1326 w 1376"/>
                <a:gd name="T3" fmla="*/ 663 h 785"/>
                <a:gd name="T4" fmla="*/ 1311 w 1376"/>
                <a:gd name="T5" fmla="*/ 680 h 785"/>
                <a:gd name="T6" fmla="*/ 1204 w 1376"/>
                <a:gd name="T7" fmla="*/ 692 h 785"/>
                <a:gd name="T8" fmla="*/ 1060 w 1376"/>
                <a:gd name="T9" fmla="*/ 709 h 785"/>
                <a:gd name="T10" fmla="*/ 923 w 1376"/>
                <a:gd name="T11" fmla="*/ 724 h 785"/>
                <a:gd name="T12" fmla="*/ 1007 w 1376"/>
                <a:gd name="T13" fmla="*/ 248 h 785"/>
                <a:gd name="T14" fmla="*/ 1081 w 1376"/>
                <a:gd name="T15" fmla="*/ 344 h 785"/>
                <a:gd name="T16" fmla="*/ 1171 w 1376"/>
                <a:gd name="T17" fmla="*/ 460 h 785"/>
                <a:gd name="T18" fmla="*/ 1256 w 1376"/>
                <a:gd name="T19" fmla="*/ 572 h 785"/>
                <a:gd name="T20" fmla="*/ 1313 w 1376"/>
                <a:gd name="T21" fmla="*/ 633 h 785"/>
                <a:gd name="T22" fmla="*/ 1001 w 1376"/>
                <a:gd name="T23" fmla="*/ 197 h 785"/>
                <a:gd name="T24" fmla="*/ 1022 w 1376"/>
                <a:gd name="T25" fmla="*/ 43 h 785"/>
                <a:gd name="T26" fmla="*/ 985 w 1376"/>
                <a:gd name="T27" fmla="*/ 47 h 785"/>
                <a:gd name="T28" fmla="*/ 967 w 1376"/>
                <a:gd name="T29" fmla="*/ 117 h 785"/>
                <a:gd name="T30" fmla="*/ 938 w 1376"/>
                <a:gd name="T31" fmla="*/ 133 h 785"/>
                <a:gd name="T32" fmla="*/ 852 w 1376"/>
                <a:gd name="T33" fmla="*/ 126 h 785"/>
                <a:gd name="T34" fmla="*/ 724 w 1376"/>
                <a:gd name="T35" fmla="*/ 114 h 785"/>
                <a:gd name="T36" fmla="*/ 576 w 1376"/>
                <a:gd name="T37" fmla="*/ 100 h 785"/>
                <a:gd name="T38" fmla="*/ 535 w 1376"/>
                <a:gd name="T39" fmla="*/ 137 h 785"/>
                <a:gd name="T40" fmla="*/ 640 w 1376"/>
                <a:gd name="T41" fmla="*/ 160 h 785"/>
                <a:gd name="T42" fmla="*/ 776 w 1376"/>
                <a:gd name="T43" fmla="*/ 172 h 785"/>
                <a:gd name="T44" fmla="*/ 885 w 1376"/>
                <a:gd name="T45" fmla="*/ 182 h 785"/>
                <a:gd name="T46" fmla="*/ 944 w 1376"/>
                <a:gd name="T47" fmla="*/ 188 h 785"/>
                <a:gd name="T48" fmla="*/ 895 w 1376"/>
                <a:gd name="T49" fmla="*/ 407 h 785"/>
                <a:gd name="T50" fmla="*/ 830 w 1376"/>
                <a:gd name="T51" fmla="*/ 675 h 785"/>
                <a:gd name="T52" fmla="*/ 748 w 1376"/>
                <a:gd name="T53" fmla="*/ 643 h 785"/>
                <a:gd name="T54" fmla="*/ 567 w 1376"/>
                <a:gd name="T55" fmla="*/ 481 h 785"/>
                <a:gd name="T56" fmla="*/ 371 w 1376"/>
                <a:gd name="T57" fmla="*/ 304 h 785"/>
                <a:gd name="T58" fmla="*/ 248 w 1376"/>
                <a:gd name="T59" fmla="*/ 194 h 785"/>
                <a:gd name="T60" fmla="*/ 248 w 1376"/>
                <a:gd name="T61" fmla="*/ 141 h 785"/>
                <a:gd name="T62" fmla="*/ 272 w 1376"/>
                <a:gd name="T63" fmla="*/ 127 h 785"/>
                <a:gd name="T64" fmla="*/ 328 w 1376"/>
                <a:gd name="T65" fmla="*/ 133 h 785"/>
                <a:gd name="T66" fmla="*/ 409 w 1376"/>
                <a:gd name="T67" fmla="*/ 140 h 785"/>
                <a:gd name="T68" fmla="*/ 506 w 1376"/>
                <a:gd name="T69" fmla="*/ 148 h 785"/>
                <a:gd name="T70" fmla="*/ 538 w 1376"/>
                <a:gd name="T71" fmla="*/ 111 h 785"/>
                <a:gd name="T72" fmla="*/ 474 w 1376"/>
                <a:gd name="T73" fmla="*/ 91 h 785"/>
                <a:gd name="T74" fmla="*/ 393 w 1376"/>
                <a:gd name="T75" fmla="*/ 84 h 785"/>
                <a:gd name="T76" fmla="*/ 323 w 1376"/>
                <a:gd name="T77" fmla="*/ 79 h 785"/>
                <a:gd name="T78" fmla="*/ 271 w 1376"/>
                <a:gd name="T79" fmla="*/ 74 h 785"/>
                <a:gd name="T80" fmla="*/ 265 w 1376"/>
                <a:gd name="T81" fmla="*/ 12 h 785"/>
                <a:gd name="T82" fmla="*/ 228 w 1376"/>
                <a:gd name="T83" fmla="*/ 4 h 785"/>
                <a:gd name="T84" fmla="*/ 0 w 1376"/>
                <a:gd name="T85" fmla="*/ 725 h 785"/>
                <a:gd name="T86" fmla="*/ 11 w 1376"/>
                <a:gd name="T87" fmla="*/ 748 h 785"/>
                <a:gd name="T88" fmla="*/ 35 w 1376"/>
                <a:gd name="T89" fmla="*/ 738 h 785"/>
                <a:gd name="T90" fmla="*/ 215 w 1376"/>
                <a:gd name="T91" fmla="*/ 286 h 785"/>
                <a:gd name="T92" fmla="*/ 825 w 1376"/>
                <a:gd name="T93" fmla="*/ 783 h 785"/>
                <a:gd name="T94" fmla="*/ 852 w 1376"/>
                <a:gd name="T95" fmla="*/ 781 h 785"/>
                <a:gd name="T96" fmla="*/ 864 w 1376"/>
                <a:gd name="T97" fmla="*/ 757 h 785"/>
                <a:gd name="T98" fmla="*/ 1372 w 1376"/>
                <a:gd name="T99" fmla="*/ 696 h 785"/>
                <a:gd name="T100" fmla="*/ 1375 w 1376"/>
                <a:gd name="T101" fmla="*/ 68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6" h="785">
                  <a:moveTo>
                    <a:pt x="1372" y="679"/>
                  </a:moveTo>
                  <a:lnTo>
                    <a:pt x="1330" y="624"/>
                  </a:lnTo>
                  <a:lnTo>
                    <a:pt x="1323" y="626"/>
                  </a:lnTo>
                  <a:lnTo>
                    <a:pt x="1317" y="629"/>
                  </a:lnTo>
                  <a:lnTo>
                    <a:pt x="1313" y="633"/>
                  </a:lnTo>
                  <a:lnTo>
                    <a:pt x="1307" y="637"/>
                  </a:lnTo>
                  <a:lnTo>
                    <a:pt x="1317" y="651"/>
                  </a:lnTo>
                  <a:lnTo>
                    <a:pt x="1326" y="663"/>
                  </a:lnTo>
                  <a:lnTo>
                    <a:pt x="1333" y="672"/>
                  </a:lnTo>
                  <a:lnTo>
                    <a:pt x="1337" y="677"/>
                  </a:lnTo>
                  <a:lnTo>
                    <a:pt x="1328" y="678"/>
                  </a:lnTo>
                  <a:lnTo>
                    <a:pt x="1311" y="680"/>
                  </a:lnTo>
                  <a:lnTo>
                    <a:pt x="1291" y="682"/>
                  </a:lnTo>
                  <a:lnTo>
                    <a:pt x="1265" y="685"/>
                  </a:lnTo>
                  <a:lnTo>
                    <a:pt x="1236" y="688"/>
                  </a:lnTo>
                  <a:lnTo>
                    <a:pt x="1204" y="692"/>
                  </a:lnTo>
                  <a:lnTo>
                    <a:pt x="1171" y="696"/>
                  </a:lnTo>
                  <a:lnTo>
                    <a:pt x="1134" y="700"/>
                  </a:lnTo>
                  <a:lnTo>
                    <a:pt x="1097" y="704"/>
                  </a:lnTo>
                  <a:lnTo>
                    <a:pt x="1060" y="709"/>
                  </a:lnTo>
                  <a:lnTo>
                    <a:pt x="1023" y="712"/>
                  </a:lnTo>
                  <a:lnTo>
                    <a:pt x="988" y="717"/>
                  </a:lnTo>
                  <a:lnTo>
                    <a:pt x="954" y="720"/>
                  </a:lnTo>
                  <a:lnTo>
                    <a:pt x="923" y="724"/>
                  </a:lnTo>
                  <a:lnTo>
                    <a:pt x="895" y="727"/>
                  </a:lnTo>
                  <a:lnTo>
                    <a:pt x="871" y="730"/>
                  </a:lnTo>
                  <a:lnTo>
                    <a:pt x="993" y="231"/>
                  </a:lnTo>
                  <a:lnTo>
                    <a:pt x="1007" y="248"/>
                  </a:lnTo>
                  <a:lnTo>
                    <a:pt x="1022" y="269"/>
                  </a:lnTo>
                  <a:lnTo>
                    <a:pt x="1041" y="292"/>
                  </a:lnTo>
                  <a:lnTo>
                    <a:pt x="1060" y="316"/>
                  </a:lnTo>
                  <a:lnTo>
                    <a:pt x="1081" y="344"/>
                  </a:lnTo>
                  <a:lnTo>
                    <a:pt x="1103" y="371"/>
                  </a:lnTo>
                  <a:lnTo>
                    <a:pt x="1125" y="400"/>
                  </a:lnTo>
                  <a:lnTo>
                    <a:pt x="1148" y="430"/>
                  </a:lnTo>
                  <a:lnTo>
                    <a:pt x="1171" y="460"/>
                  </a:lnTo>
                  <a:lnTo>
                    <a:pt x="1193" y="490"/>
                  </a:lnTo>
                  <a:lnTo>
                    <a:pt x="1215" y="518"/>
                  </a:lnTo>
                  <a:lnTo>
                    <a:pt x="1236" y="546"/>
                  </a:lnTo>
                  <a:lnTo>
                    <a:pt x="1256" y="572"/>
                  </a:lnTo>
                  <a:lnTo>
                    <a:pt x="1276" y="596"/>
                  </a:lnTo>
                  <a:lnTo>
                    <a:pt x="1292" y="618"/>
                  </a:lnTo>
                  <a:lnTo>
                    <a:pt x="1307" y="637"/>
                  </a:lnTo>
                  <a:lnTo>
                    <a:pt x="1313" y="633"/>
                  </a:lnTo>
                  <a:lnTo>
                    <a:pt x="1317" y="629"/>
                  </a:lnTo>
                  <a:lnTo>
                    <a:pt x="1323" y="626"/>
                  </a:lnTo>
                  <a:lnTo>
                    <a:pt x="1330" y="624"/>
                  </a:lnTo>
                  <a:lnTo>
                    <a:pt x="1001" y="197"/>
                  </a:lnTo>
                  <a:lnTo>
                    <a:pt x="1032" y="69"/>
                  </a:lnTo>
                  <a:lnTo>
                    <a:pt x="1032" y="59"/>
                  </a:lnTo>
                  <a:lnTo>
                    <a:pt x="1029" y="50"/>
                  </a:lnTo>
                  <a:lnTo>
                    <a:pt x="1022" y="43"/>
                  </a:lnTo>
                  <a:lnTo>
                    <a:pt x="1013" y="38"/>
                  </a:lnTo>
                  <a:lnTo>
                    <a:pt x="1003" y="38"/>
                  </a:lnTo>
                  <a:lnTo>
                    <a:pt x="993" y="41"/>
                  </a:lnTo>
                  <a:lnTo>
                    <a:pt x="985" y="47"/>
                  </a:lnTo>
                  <a:lnTo>
                    <a:pt x="981" y="58"/>
                  </a:lnTo>
                  <a:lnTo>
                    <a:pt x="978" y="68"/>
                  </a:lnTo>
                  <a:lnTo>
                    <a:pt x="973" y="91"/>
                  </a:lnTo>
                  <a:lnTo>
                    <a:pt x="967" y="117"/>
                  </a:lnTo>
                  <a:lnTo>
                    <a:pt x="962" y="135"/>
                  </a:lnTo>
                  <a:lnTo>
                    <a:pt x="959" y="135"/>
                  </a:lnTo>
                  <a:lnTo>
                    <a:pt x="951" y="134"/>
                  </a:lnTo>
                  <a:lnTo>
                    <a:pt x="938" y="133"/>
                  </a:lnTo>
                  <a:lnTo>
                    <a:pt x="922" y="132"/>
                  </a:lnTo>
                  <a:lnTo>
                    <a:pt x="901" y="130"/>
                  </a:lnTo>
                  <a:lnTo>
                    <a:pt x="878" y="128"/>
                  </a:lnTo>
                  <a:lnTo>
                    <a:pt x="852" y="126"/>
                  </a:lnTo>
                  <a:lnTo>
                    <a:pt x="823" y="122"/>
                  </a:lnTo>
                  <a:lnTo>
                    <a:pt x="792" y="120"/>
                  </a:lnTo>
                  <a:lnTo>
                    <a:pt x="758" y="117"/>
                  </a:lnTo>
                  <a:lnTo>
                    <a:pt x="724" y="114"/>
                  </a:lnTo>
                  <a:lnTo>
                    <a:pt x="688" y="111"/>
                  </a:lnTo>
                  <a:lnTo>
                    <a:pt x="651" y="107"/>
                  </a:lnTo>
                  <a:lnTo>
                    <a:pt x="613" y="104"/>
                  </a:lnTo>
                  <a:lnTo>
                    <a:pt x="576" y="100"/>
                  </a:lnTo>
                  <a:lnTo>
                    <a:pt x="539" y="97"/>
                  </a:lnTo>
                  <a:lnTo>
                    <a:pt x="538" y="111"/>
                  </a:lnTo>
                  <a:lnTo>
                    <a:pt x="536" y="123"/>
                  </a:lnTo>
                  <a:lnTo>
                    <a:pt x="535" y="137"/>
                  </a:lnTo>
                  <a:lnTo>
                    <a:pt x="532" y="150"/>
                  </a:lnTo>
                  <a:lnTo>
                    <a:pt x="568" y="153"/>
                  </a:lnTo>
                  <a:lnTo>
                    <a:pt x="604" y="157"/>
                  </a:lnTo>
                  <a:lnTo>
                    <a:pt x="640" y="160"/>
                  </a:lnTo>
                  <a:lnTo>
                    <a:pt x="675" y="163"/>
                  </a:lnTo>
                  <a:lnTo>
                    <a:pt x="710" y="166"/>
                  </a:lnTo>
                  <a:lnTo>
                    <a:pt x="743" y="170"/>
                  </a:lnTo>
                  <a:lnTo>
                    <a:pt x="776" y="172"/>
                  </a:lnTo>
                  <a:lnTo>
                    <a:pt x="807" y="175"/>
                  </a:lnTo>
                  <a:lnTo>
                    <a:pt x="835" y="178"/>
                  </a:lnTo>
                  <a:lnTo>
                    <a:pt x="861" y="180"/>
                  </a:lnTo>
                  <a:lnTo>
                    <a:pt x="885" y="182"/>
                  </a:lnTo>
                  <a:lnTo>
                    <a:pt x="905" y="185"/>
                  </a:lnTo>
                  <a:lnTo>
                    <a:pt x="922" y="186"/>
                  </a:lnTo>
                  <a:lnTo>
                    <a:pt x="935" y="187"/>
                  </a:lnTo>
                  <a:lnTo>
                    <a:pt x="944" y="188"/>
                  </a:lnTo>
                  <a:lnTo>
                    <a:pt x="948" y="188"/>
                  </a:lnTo>
                  <a:lnTo>
                    <a:pt x="932" y="254"/>
                  </a:lnTo>
                  <a:lnTo>
                    <a:pt x="915" y="327"/>
                  </a:lnTo>
                  <a:lnTo>
                    <a:pt x="895" y="407"/>
                  </a:lnTo>
                  <a:lnTo>
                    <a:pt x="877" y="485"/>
                  </a:lnTo>
                  <a:lnTo>
                    <a:pt x="858" y="559"/>
                  </a:lnTo>
                  <a:lnTo>
                    <a:pt x="842" y="624"/>
                  </a:lnTo>
                  <a:lnTo>
                    <a:pt x="830" y="675"/>
                  </a:lnTo>
                  <a:lnTo>
                    <a:pt x="822" y="709"/>
                  </a:lnTo>
                  <a:lnTo>
                    <a:pt x="805" y="695"/>
                  </a:lnTo>
                  <a:lnTo>
                    <a:pt x="780" y="672"/>
                  </a:lnTo>
                  <a:lnTo>
                    <a:pt x="748" y="643"/>
                  </a:lnTo>
                  <a:lnTo>
                    <a:pt x="709" y="607"/>
                  </a:lnTo>
                  <a:lnTo>
                    <a:pt x="665" y="568"/>
                  </a:lnTo>
                  <a:lnTo>
                    <a:pt x="616" y="526"/>
                  </a:lnTo>
                  <a:lnTo>
                    <a:pt x="567" y="481"/>
                  </a:lnTo>
                  <a:lnTo>
                    <a:pt x="516" y="435"/>
                  </a:lnTo>
                  <a:lnTo>
                    <a:pt x="466" y="390"/>
                  </a:lnTo>
                  <a:lnTo>
                    <a:pt x="417" y="346"/>
                  </a:lnTo>
                  <a:lnTo>
                    <a:pt x="371" y="304"/>
                  </a:lnTo>
                  <a:lnTo>
                    <a:pt x="330" y="268"/>
                  </a:lnTo>
                  <a:lnTo>
                    <a:pt x="295" y="236"/>
                  </a:lnTo>
                  <a:lnTo>
                    <a:pt x="267" y="211"/>
                  </a:lnTo>
                  <a:lnTo>
                    <a:pt x="248" y="194"/>
                  </a:lnTo>
                  <a:lnTo>
                    <a:pt x="238" y="186"/>
                  </a:lnTo>
                  <a:lnTo>
                    <a:pt x="241" y="173"/>
                  </a:lnTo>
                  <a:lnTo>
                    <a:pt x="244" y="158"/>
                  </a:lnTo>
                  <a:lnTo>
                    <a:pt x="248" y="141"/>
                  </a:lnTo>
                  <a:lnTo>
                    <a:pt x="251" y="125"/>
                  </a:lnTo>
                  <a:lnTo>
                    <a:pt x="256" y="125"/>
                  </a:lnTo>
                  <a:lnTo>
                    <a:pt x="263" y="126"/>
                  </a:lnTo>
                  <a:lnTo>
                    <a:pt x="272" y="127"/>
                  </a:lnTo>
                  <a:lnTo>
                    <a:pt x="283" y="128"/>
                  </a:lnTo>
                  <a:lnTo>
                    <a:pt x="296" y="129"/>
                  </a:lnTo>
                  <a:lnTo>
                    <a:pt x="311" y="130"/>
                  </a:lnTo>
                  <a:lnTo>
                    <a:pt x="328" y="133"/>
                  </a:lnTo>
                  <a:lnTo>
                    <a:pt x="347" y="134"/>
                  </a:lnTo>
                  <a:lnTo>
                    <a:pt x="366" y="136"/>
                  </a:lnTo>
                  <a:lnTo>
                    <a:pt x="387" y="137"/>
                  </a:lnTo>
                  <a:lnTo>
                    <a:pt x="409" y="140"/>
                  </a:lnTo>
                  <a:lnTo>
                    <a:pt x="432" y="142"/>
                  </a:lnTo>
                  <a:lnTo>
                    <a:pt x="456" y="143"/>
                  </a:lnTo>
                  <a:lnTo>
                    <a:pt x="480" y="145"/>
                  </a:lnTo>
                  <a:lnTo>
                    <a:pt x="506" y="148"/>
                  </a:lnTo>
                  <a:lnTo>
                    <a:pt x="532" y="150"/>
                  </a:lnTo>
                  <a:lnTo>
                    <a:pt x="535" y="137"/>
                  </a:lnTo>
                  <a:lnTo>
                    <a:pt x="536" y="123"/>
                  </a:lnTo>
                  <a:lnTo>
                    <a:pt x="538" y="111"/>
                  </a:lnTo>
                  <a:lnTo>
                    <a:pt x="539" y="97"/>
                  </a:lnTo>
                  <a:lnTo>
                    <a:pt x="517" y="95"/>
                  </a:lnTo>
                  <a:lnTo>
                    <a:pt x="495" y="94"/>
                  </a:lnTo>
                  <a:lnTo>
                    <a:pt x="474" y="91"/>
                  </a:lnTo>
                  <a:lnTo>
                    <a:pt x="453" y="89"/>
                  </a:lnTo>
                  <a:lnTo>
                    <a:pt x="432" y="88"/>
                  </a:lnTo>
                  <a:lnTo>
                    <a:pt x="413" y="85"/>
                  </a:lnTo>
                  <a:lnTo>
                    <a:pt x="393" y="84"/>
                  </a:lnTo>
                  <a:lnTo>
                    <a:pt x="374" y="83"/>
                  </a:lnTo>
                  <a:lnTo>
                    <a:pt x="356" y="81"/>
                  </a:lnTo>
                  <a:lnTo>
                    <a:pt x="339" y="80"/>
                  </a:lnTo>
                  <a:lnTo>
                    <a:pt x="323" y="79"/>
                  </a:lnTo>
                  <a:lnTo>
                    <a:pt x="308" y="77"/>
                  </a:lnTo>
                  <a:lnTo>
                    <a:pt x="294" y="76"/>
                  </a:lnTo>
                  <a:lnTo>
                    <a:pt x="282" y="75"/>
                  </a:lnTo>
                  <a:lnTo>
                    <a:pt x="271" y="74"/>
                  </a:lnTo>
                  <a:lnTo>
                    <a:pt x="260" y="73"/>
                  </a:lnTo>
                  <a:lnTo>
                    <a:pt x="270" y="31"/>
                  </a:lnTo>
                  <a:lnTo>
                    <a:pt x="270" y="21"/>
                  </a:lnTo>
                  <a:lnTo>
                    <a:pt x="265" y="12"/>
                  </a:lnTo>
                  <a:lnTo>
                    <a:pt x="258" y="4"/>
                  </a:lnTo>
                  <a:lnTo>
                    <a:pt x="249" y="0"/>
                  </a:lnTo>
                  <a:lnTo>
                    <a:pt x="238" y="0"/>
                  </a:lnTo>
                  <a:lnTo>
                    <a:pt x="228" y="4"/>
                  </a:lnTo>
                  <a:lnTo>
                    <a:pt x="221" y="11"/>
                  </a:lnTo>
                  <a:lnTo>
                    <a:pt x="217" y="21"/>
                  </a:lnTo>
                  <a:lnTo>
                    <a:pt x="167" y="264"/>
                  </a:lnTo>
                  <a:lnTo>
                    <a:pt x="0" y="725"/>
                  </a:lnTo>
                  <a:lnTo>
                    <a:pt x="0" y="732"/>
                  </a:lnTo>
                  <a:lnTo>
                    <a:pt x="1" y="739"/>
                  </a:lnTo>
                  <a:lnTo>
                    <a:pt x="6" y="745"/>
                  </a:lnTo>
                  <a:lnTo>
                    <a:pt x="11" y="748"/>
                  </a:lnTo>
                  <a:lnTo>
                    <a:pt x="18" y="749"/>
                  </a:lnTo>
                  <a:lnTo>
                    <a:pt x="25" y="748"/>
                  </a:lnTo>
                  <a:lnTo>
                    <a:pt x="31" y="743"/>
                  </a:lnTo>
                  <a:lnTo>
                    <a:pt x="35" y="738"/>
                  </a:lnTo>
                  <a:lnTo>
                    <a:pt x="192" y="299"/>
                  </a:lnTo>
                  <a:lnTo>
                    <a:pt x="202" y="297"/>
                  </a:lnTo>
                  <a:lnTo>
                    <a:pt x="210" y="293"/>
                  </a:lnTo>
                  <a:lnTo>
                    <a:pt x="215" y="286"/>
                  </a:lnTo>
                  <a:lnTo>
                    <a:pt x="219" y="277"/>
                  </a:lnTo>
                  <a:lnTo>
                    <a:pt x="225" y="246"/>
                  </a:lnTo>
                  <a:lnTo>
                    <a:pt x="819" y="778"/>
                  </a:lnTo>
                  <a:lnTo>
                    <a:pt x="825" y="783"/>
                  </a:lnTo>
                  <a:lnTo>
                    <a:pt x="831" y="785"/>
                  </a:lnTo>
                  <a:lnTo>
                    <a:pt x="838" y="785"/>
                  </a:lnTo>
                  <a:lnTo>
                    <a:pt x="845" y="784"/>
                  </a:lnTo>
                  <a:lnTo>
                    <a:pt x="852" y="781"/>
                  </a:lnTo>
                  <a:lnTo>
                    <a:pt x="856" y="777"/>
                  </a:lnTo>
                  <a:lnTo>
                    <a:pt x="861" y="772"/>
                  </a:lnTo>
                  <a:lnTo>
                    <a:pt x="863" y="765"/>
                  </a:lnTo>
                  <a:lnTo>
                    <a:pt x="864" y="757"/>
                  </a:lnTo>
                  <a:lnTo>
                    <a:pt x="1363" y="701"/>
                  </a:lnTo>
                  <a:lnTo>
                    <a:pt x="1367" y="700"/>
                  </a:lnTo>
                  <a:lnTo>
                    <a:pt x="1370" y="698"/>
                  </a:lnTo>
                  <a:lnTo>
                    <a:pt x="1372" y="696"/>
                  </a:lnTo>
                  <a:lnTo>
                    <a:pt x="1375" y="693"/>
                  </a:lnTo>
                  <a:lnTo>
                    <a:pt x="1376" y="689"/>
                  </a:lnTo>
                  <a:lnTo>
                    <a:pt x="1376" y="686"/>
                  </a:lnTo>
                  <a:lnTo>
                    <a:pt x="1375" y="682"/>
                  </a:lnTo>
                  <a:lnTo>
                    <a:pt x="1372" y="6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2"/>
            <p:cNvSpPr>
              <a:spLocks/>
            </p:cNvSpPr>
            <p:nvPr/>
          </p:nvSpPr>
          <p:spPr bwMode="auto">
            <a:xfrm>
              <a:off x="3045" y="1734"/>
              <a:ext cx="696" cy="402"/>
            </a:xfrm>
            <a:custGeom>
              <a:avLst/>
              <a:gdLst>
                <a:gd name="T0" fmla="*/ 1383 w 1393"/>
                <a:gd name="T1" fmla="*/ 675 h 803"/>
                <a:gd name="T2" fmla="*/ 1357 w 1393"/>
                <a:gd name="T3" fmla="*/ 641 h 803"/>
                <a:gd name="T4" fmla="*/ 1334 w 1393"/>
                <a:gd name="T5" fmla="*/ 634 h 803"/>
                <a:gd name="T6" fmla="*/ 1376 w 1393"/>
                <a:gd name="T7" fmla="*/ 696 h 803"/>
                <a:gd name="T8" fmla="*/ 1375 w 1393"/>
                <a:gd name="T9" fmla="*/ 699 h 803"/>
                <a:gd name="T10" fmla="*/ 1350 w 1393"/>
                <a:gd name="T11" fmla="*/ 703 h 803"/>
                <a:gd name="T12" fmla="*/ 1212 w 1393"/>
                <a:gd name="T13" fmla="*/ 719 h 803"/>
                <a:gd name="T14" fmla="*/ 1027 w 1393"/>
                <a:gd name="T15" fmla="*/ 740 h 803"/>
                <a:gd name="T16" fmla="*/ 888 w 1393"/>
                <a:gd name="T17" fmla="*/ 756 h 803"/>
                <a:gd name="T18" fmla="*/ 862 w 1393"/>
                <a:gd name="T19" fmla="*/ 777 h 803"/>
                <a:gd name="T20" fmla="*/ 847 w 1393"/>
                <a:gd name="T21" fmla="*/ 786 h 803"/>
                <a:gd name="T22" fmla="*/ 228 w 1393"/>
                <a:gd name="T23" fmla="*/ 237 h 803"/>
                <a:gd name="T24" fmla="*/ 207 w 1393"/>
                <a:gd name="T25" fmla="*/ 297 h 803"/>
                <a:gd name="T26" fmla="*/ 33 w 1393"/>
                <a:gd name="T27" fmla="*/ 747 h 803"/>
                <a:gd name="T28" fmla="*/ 20 w 1393"/>
                <a:gd name="T29" fmla="*/ 748 h 803"/>
                <a:gd name="T30" fmla="*/ 17 w 1393"/>
                <a:gd name="T31" fmla="*/ 740 h 803"/>
                <a:gd name="T32" fmla="*/ 184 w 1393"/>
                <a:gd name="T33" fmla="*/ 275 h 803"/>
                <a:gd name="T34" fmla="*/ 249 w 1393"/>
                <a:gd name="T35" fmla="*/ 17 h 803"/>
                <a:gd name="T36" fmla="*/ 265 w 1393"/>
                <a:gd name="T37" fmla="*/ 23 h 803"/>
                <a:gd name="T38" fmla="*/ 269 w 1393"/>
                <a:gd name="T39" fmla="*/ 36 h 803"/>
                <a:gd name="T40" fmla="*/ 547 w 1393"/>
                <a:gd name="T41" fmla="*/ 111 h 803"/>
                <a:gd name="T42" fmla="*/ 524 w 1393"/>
                <a:gd name="T43" fmla="*/ 96 h 803"/>
                <a:gd name="T44" fmla="*/ 427 w 1393"/>
                <a:gd name="T45" fmla="*/ 86 h 803"/>
                <a:gd name="T46" fmla="*/ 349 w 1393"/>
                <a:gd name="T47" fmla="*/ 79 h 803"/>
                <a:gd name="T48" fmla="*/ 297 w 1393"/>
                <a:gd name="T49" fmla="*/ 74 h 803"/>
                <a:gd name="T50" fmla="*/ 283 w 1393"/>
                <a:gd name="T51" fmla="*/ 63 h 803"/>
                <a:gd name="T52" fmla="*/ 288 w 1393"/>
                <a:gd name="T53" fmla="*/ 40 h 803"/>
                <a:gd name="T54" fmla="*/ 288 w 1393"/>
                <a:gd name="T55" fmla="*/ 30 h 803"/>
                <a:gd name="T56" fmla="*/ 277 w 1393"/>
                <a:gd name="T57" fmla="*/ 10 h 803"/>
                <a:gd name="T58" fmla="*/ 252 w 1393"/>
                <a:gd name="T59" fmla="*/ 0 h 803"/>
                <a:gd name="T60" fmla="*/ 227 w 1393"/>
                <a:gd name="T61" fmla="*/ 10 h 803"/>
                <a:gd name="T62" fmla="*/ 215 w 1393"/>
                <a:gd name="T63" fmla="*/ 38 h 803"/>
                <a:gd name="T64" fmla="*/ 183 w 1393"/>
                <a:gd name="T65" fmla="*/ 191 h 803"/>
                <a:gd name="T66" fmla="*/ 160 w 1393"/>
                <a:gd name="T67" fmla="*/ 290 h 803"/>
                <a:gd name="T68" fmla="*/ 54 w 1393"/>
                <a:gd name="T69" fmla="*/ 586 h 803"/>
                <a:gd name="T70" fmla="*/ 0 w 1393"/>
                <a:gd name="T71" fmla="*/ 734 h 803"/>
                <a:gd name="T72" fmla="*/ 1 w 1393"/>
                <a:gd name="T73" fmla="*/ 748 h 803"/>
                <a:gd name="T74" fmla="*/ 17 w 1393"/>
                <a:gd name="T75" fmla="*/ 765 h 803"/>
                <a:gd name="T76" fmla="*/ 38 w 1393"/>
                <a:gd name="T77" fmla="*/ 764 h 803"/>
                <a:gd name="T78" fmla="*/ 52 w 1393"/>
                <a:gd name="T79" fmla="*/ 749 h 803"/>
                <a:gd name="T80" fmla="*/ 123 w 1393"/>
                <a:gd name="T81" fmla="*/ 550 h 803"/>
                <a:gd name="T82" fmla="*/ 208 w 1393"/>
                <a:gd name="T83" fmla="*/ 316 h 803"/>
                <a:gd name="T84" fmla="*/ 236 w 1393"/>
                <a:gd name="T85" fmla="*/ 288 h 803"/>
                <a:gd name="T86" fmla="*/ 239 w 1393"/>
                <a:gd name="T87" fmla="*/ 272 h 803"/>
                <a:gd name="T88" fmla="*/ 340 w 1393"/>
                <a:gd name="T89" fmla="*/ 362 h 803"/>
                <a:gd name="T90" fmla="*/ 539 w 1393"/>
                <a:gd name="T91" fmla="*/ 540 h 803"/>
                <a:gd name="T92" fmla="*/ 735 w 1393"/>
                <a:gd name="T93" fmla="*/ 716 h 803"/>
                <a:gd name="T94" fmla="*/ 823 w 1393"/>
                <a:gd name="T95" fmla="*/ 794 h 803"/>
                <a:gd name="T96" fmla="*/ 856 w 1393"/>
                <a:gd name="T97" fmla="*/ 802 h 803"/>
                <a:gd name="T98" fmla="*/ 881 w 1393"/>
                <a:gd name="T99" fmla="*/ 777 h 803"/>
                <a:gd name="T100" fmla="*/ 881 w 1393"/>
                <a:gd name="T101" fmla="*/ 774 h 803"/>
                <a:gd name="T102" fmla="*/ 963 w 1393"/>
                <a:gd name="T103" fmla="*/ 765 h 803"/>
                <a:gd name="T104" fmla="*/ 1131 w 1393"/>
                <a:gd name="T105" fmla="*/ 747 h 803"/>
                <a:gd name="T106" fmla="*/ 1298 w 1393"/>
                <a:gd name="T107" fmla="*/ 727 h 803"/>
                <a:gd name="T108" fmla="*/ 1373 w 1393"/>
                <a:gd name="T109" fmla="*/ 719 h 803"/>
                <a:gd name="T110" fmla="*/ 1392 w 1393"/>
                <a:gd name="T111" fmla="*/ 705 h 803"/>
                <a:gd name="T112" fmla="*/ 1393 w 1393"/>
                <a:gd name="T113" fmla="*/ 696 h 803"/>
                <a:gd name="T114" fmla="*/ 1388 w 1393"/>
                <a:gd name="T115" fmla="*/ 68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803">
                  <a:moveTo>
                    <a:pt x="1388" y="683"/>
                  </a:moveTo>
                  <a:lnTo>
                    <a:pt x="1387" y="682"/>
                  </a:lnTo>
                  <a:lnTo>
                    <a:pt x="1386" y="680"/>
                  </a:lnTo>
                  <a:lnTo>
                    <a:pt x="1383" y="675"/>
                  </a:lnTo>
                  <a:lnTo>
                    <a:pt x="1378" y="668"/>
                  </a:lnTo>
                  <a:lnTo>
                    <a:pt x="1372" y="661"/>
                  </a:lnTo>
                  <a:lnTo>
                    <a:pt x="1365" y="652"/>
                  </a:lnTo>
                  <a:lnTo>
                    <a:pt x="1357" y="641"/>
                  </a:lnTo>
                  <a:lnTo>
                    <a:pt x="1348" y="629"/>
                  </a:lnTo>
                  <a:lnTo>
                    <a:pt x="1343" y="630"/>
                  </a:lnTo>
                  <a:lnTo>
                    <a:pt x="1339" y="631"/>
                  </a:lnTo>
                  <a:lnTo>
                    <a:pt x="1334" y="634"/>
                  </a:lnTo>
                  <a:lnTo>
                    <a:pt x="1331" y="636"/>
                  </a:lnTo>
                  <a:lnTo>
                    <a:pt x="1375" y="694"/>
                  </a:lnTo>
                  <a:lnTo>
                    <a:pt x="1376" y="695"/>
                  </a:lnTo>
                  <a:lnTo>
                    <a:pt x="1376" y="696"/>
                  </a:lnTo>
                  <a:lnTo>
                    <a:pt x="1376" y="697"/>
                  </a:lnTo>
                  <a:lnTo>
                    <a:pt x="1376" y="698"/>
                  </a:lnTo>
                  <a:lnTo>
                    <a:pt x="1375" y="699"/>
                  </a:lnTo>
                  <a:lnTo>
                    <a:pt x="1375" y="699"/>
                  </a:lnTo>
                  <a:lnTo>
                    <a:pt x="1373" y="701"/>
                  </a:lnTo>
                  <a:lnTo>
                    <a:pt x="1372" y="701"/>
                  </a:lnTo>
                  <a:lnTo>
                    <a:pt x="1366" y="702"/>
                  </a:lnTo>
                  <a:lnTo>
                    <a:pt x="1350" y="703"/>
                  </a:lnTo>
                  <a:lnTo>
                    <a:pt x="1325" y="706"/>
                  </a:lnTo>
                  <a:lnTo>
                    <a:pt x="1293" y="710"/>
                  </a:lnTo>
                  <a:lnTo>
                    <a:pt x="1255" y="714"/>
                  </a:lnTo>
                  <a:lnTo>
                    <a:pt x="1212" y="719"/>
                  </a:lnTo>
                  <a:lnTo>
                    <a:pt x="1166" y="724"/>
                  </a:lnTo>
                  <a:lnTo>
                    <a:pt x="1120" y="729"/>
                  </a:lnTo>
                  <a:lnTo>
                    <a:pt x="1073" y="735"/>
                  </a:lnTo>
                  <a:lnTo>
                    <a:pt x="1027" y="740"/>
                  </a:lnTo>
                  <a:lnTo>
                    <a:pt x="984" y="744"/>
                  </a:lnTo>
                  <a:lnTo>
                    <a:pt x="946" y="749"/>
                  </a:lnTo>
                  <a:lnTo>
                    <a:pt x="914" y="752"/>
                  </a:lnTo>
                  <a:lnTo>
                    <a:pt x="888" y="756"/>
                  </a:lnTo>
                  <a:lnTo>
                    <a:pt x="872" y="757"/>
                  </a:lnTo>
                  <a:lnTo>
                    <a:pt x="866" y="758"/>
                  </a:lnTo>
                  <a:lnTo>
                    <a:pt x="863" y="772"/>
                  </a:lnTo>
                  <a:lnTo>
                    <a:pt x="862" y="777"/>
                  </a:lnTo>
                  <a:lnTo>
                    <a:pt x="859" y="780"/>
                  </a:lnTo>
                  <a:lnTo>
                    <a:pt x="856" y="782"/>
                  </a:lnTo>
                  <a:lnTo>
                    <a:pt x="851" y="785"/>
                  </a:lnTo>
                  <a:lnTo>
                    <a:pt x="847" y="786"/>
                  </a:lnTo>
                  <a:lnTo>
                    <a:pt x="842" y="785"/>
                  </a:lnTo>
                  <a:lnTo>
                    <a:pt x="838" y="784"/>
                  </a:lnTo>
                  <a:lnTo>
                    <a:pt x="834" y="781"/>
                  </a:lnTo>
                  <a:lnTo>
                    <a:pt x="228" y="237"/>
                  </a:lnTo>
                  <a:lnTo>
                    <a:pt x="219" y="285"/>
                  </a:lnTo>
                  <a:lnTo>
                    <a:pt x="216" y="290"/>
                  </a:lnTo>
                  <a:lnTo>
                    <a:pt x="213" y="295"/>
                  </a:lnTo>
                  <a:lnTo>
                    <a:pt x="207" y="297"/>
                  </a:lnTo>
                  <a:lnTo>
                    <a:pt x="201" y="298"/>
                  </a:lnTo>
                  <a:lnTo>
                    <a:pt x="194" y="298"/>
                  </a:lnTo>
                  <a:lnTo>
                    <a:pt x="34" y="743"/>
                  </a:lnTo>
                  <a:lnTo>
                    <a:pt x="33" y="747"/>
                  </a:lnTo>
                  <a:lnTo>
                    <a:pt x="30" y="748"/>
                  </a:lnTo>
                  <a:lnTo>
                    <a:pt x="26" y="749"/>
                  </a:lnTo>
                  <a:lnTo>
                    <a:pt x="23" y="749"/>
                  </a:lnTo>
                  <a:lnTo>
                    <a:pt x="20" y="748"/>
                  </a:lnTo>
                  <a:lnTo>
                    <a:pt x="18" y="745"/>
                  </a:lnTo>
                  <a:lnTo>
                    <a:pt x="17" y="743"/>
                  </a:lnTo>
                  <a:lnTo>
                    <a:pt x="17" y="740"/>
                  </a:lnTo>
                  <a:lnTo>
                    <a:pt x="17" y="740"/>
                  </a:lnTo>
                  <a:lnTo>
                    <a:pt x="17" y="739"/>
                  </a:lnTo>
                  <a:lnTo>
                    <a:pt x="17" y="739"/>
                  </a:lnTo>
                  <a:lnTo>
                    <a:pt x="18" y="737"/>
                  </a:lnTo>
                  <a:lnTo>
                    <a:pt x="184" y="275"/>
                  </a:lnTo>
                  <a:lnTo>
                    <a:pt x="235" y="31"/>
                  </a:lnTo>
                  <a:lnTo>
                    <a:pt x="238" y="25"/>
                  </a:lnTo>
                  <a:lnTo>
                    <a:pt x="243" y="21"/>
                  </a:lnTo>
                  <a:lnTo>
                    <a:pt x="249" y="17"/>
                  </a:lnTo>
                  <a:lnTo>
                    <a:pt x="256" y="17"/>
                  </a:lnTo>
                  <a:lnTo>
                    <a:pt x="259" y="18"/>
                  </a:lnTo>
                  <a:lnTo>
                    <a:pt x="262" y="21"/>
                  </a:lnTo>
                  <a:lnTo>
                    <a:pt x="265" y="23"/>
                  </a:lnTo>
                  <a:lnTo>
                    <a:pt x="267" y="25"/>
                  </a:lnTo>
                  <a:lnTo>
                    <a:pt x="268" y="29"/>
                  </a:lnTo>
                  <a:lnTo>
                    <a:pt x="269" y="32"/>
                  </a:lnTo>
                  <a:lnTo>
                    <a:pt x="269" y="36"/>
                  </a:lnTo>
                  <a:lnTo>
                    <a:pt x="269" y="39"/>
                  </a:lnTo>
                  <a:lnTo>
                    <a:pt x="259" y="90"/>
                  </a:lnTo>
                  <a:lnTo>
                    <a:pt x="547" y="115"/>
                  </a:lnTo>
                  <a:lnTo>
                    <a:pt x="547" y="111"/>
                  </a:lnTo>
                  <a:lnTo>
                    <a:pt x="548" y="106"/>
                  </a:lnTo>
                  <a:lnTo>
                    <a:pt x="548" y="101"/>
                  </a:lnTo>
                  <a:lnTo>
                    <a:pt x="549" y="98"/>
                  </a:lnTo>
                  <a:lnTo>
                    <a:pt x="524" y="96"/>
                  </a:lnTo>
                  <a:lnTo>
                    <a:pt x="499" y="93"/>
                  </a:lnTo>
                  <a:lnTo>
                    <a:pt x="473" y="91"/>
                  </a:lnTo>
                  <a:lnTo>
                    <a:pt x="450" y="89"/>
                  </a:lnTo>
                  <a:lnTo>
                    <a:pt x="427" y="86"/>
                  </a:lnTo>
                  <a:lnTo>
                    <a:pt x="405" y="84"/>
                  </a:lnTo>
                  <a:lnTo>
                    <a:pt x="385" y="83"/>
                  </a:lnTo>
                  <a:lnTo>
                    <a:pt x="366" y="81"/>
                  </a:lnTo>
                  <a:lnTo>
                    <a:pt x="349" y="79"/>
                  </a:lnTo>
                  <a:lnTo>
                    <a:pt x="333" y="77"/>
                  </a:lnTo>
                  <a:lnTo>
                    <a:pt x="319" y="76"/>
                  </a:lnTo>
                  <a:lnTo>
                    <a:pt x="306" y="75"/>
                  </a:lnTo>
                  <a:lnTo>
                    <a:pt x="297" y="74"/>
                  </a:lnTo>
                  <a:lnTo>
                    <a:pt x="289" y="74"/>
                  </a:lnTo>
                  <a:lnTo>
                    <a:pt x="283" y="73"/>
                  </a:lnTo>
                  <a:lnTo>
                    <a:pt x="281" y="73"/>
                  </a:lnTo>
                  <a:lnTo>
                    <a:pt x="283" y="63"/>
                  </a:lnTo>
                  <a:lnTo>
                    <a:pt x="284" y="53"/>
                  </a:lnTo>
                  <a:lnTo>
                    <a:pt x="287" y="45"/>
                  </a:lnTo>
                  <a:lnTo>
                    <a:pt x="287" y="41"/>
                  </a:lnTo>
                  <a:lnTo>
                    <a:pt x="288" y="40"/>
                  </a:lnTo>
                  <a:lnTo>
                    <a:pt x="288" y="39"/>
                  </a:lnTo>
                  <a:lnTo>
                    <a:pt x="288" y="37"/>
                  </a:lnTo>
                  <a:lnTo>
                    <a:pt x="288" y="35"/>
                  </a:lnTo>
                  <a:lnTo>
                    <a:pt x="288" y="30"/>
                  </a:lnTo>
                  <a:lnTo>
                    <a:pt x="287" y="25"/>
                  </a:lnTo>
                  <a:lnTo>
                    <a:pt x="284" y="21"/>
                  </a:lnTo>
                  <a:lnTo>
                    <a:pt x="282" y="16"/>
                  </a:lnTo>
                  <a:lnTo>
                    <a:pt x="277" y="10"/>
                  </a:lnTo>
                  <a:lnTo>
                    <a:pt x="272" y="6"/>
                  </a:lnTo>
                  <a:lnTo>
                    <a:pt x="266" y="2"/>
                  </a:lnTo>
                  <a:lnTo>
                    <a:pt x="259" y="0"/>
                  </a:lnTo>
                  <a:lnTo>
                    <a:pt x="252" y="0"/>
                  </a:lnTo>
                  <a:lnTo>
                    <a:pt x="245" y="0"/>
                  </a:lnTo>
                  <a:lnTo>
                    <a:pt x="238" y="2"/>
                  </a:lnTo>
                  <a:lnTo>
                    <a:pt x="233" y="6"/>
                  </a:lnTo>
                  <a:lnTo>
                    <a:pt x="227" y="10"/>
                  </a:lnTo>
                  <a:lnTo>
                    <a:pt x="223" y="15"/>
                  </a:lnTo>
                  <a:lnTo>
                    <a:pt x="220" y="21"/>
                  </a:lnTo>
                  <a:lnTo>
                    <a:pt x="218" y="28"/>
                  </a:lnTo>
                  <a:lnTo>
                    <a:pt x="215" y="38"/>
                  </a:lnTo>
                  <a:lnTo>
                    <a:pt x="209" y="65"/>
                  </a:lnTo>
                  <a:lnTo>
                    <a:pt x="201" y="103"/>
                  </a:lnTo>
                  <a:lnTo>
                    <a:pt x="192" y="147"/>
                  </a:lnTo>
                  <a:lnTo>
                    <a:pt x="183" y="191"/>
                  </a:lnTo>
                  <a:lnTo>
                    <a:pt x="175" y="230"/>
                  </a:lnTo>
                  <a:lnTo>
                    <a:pt x="169" y="258"/>
                  </a:lnTo>
                  <a:lnTo>
                    <a:pt x="167" y="271"/>
                  </a:lnTo>
                  <a:lnTo>
                    <a:pt x="160" y="290"/>
                  </a:lnTo>
                  <a:lnTo>
                    <a:pt x="141" y="343"/>
                  </a:lnTo>
                  <a:lnTo>
                    <a:pt x="114" y="417"/>
                  </a:lnTo>
                  <a:lnTo>
                    <a:pt x="84" y="501"/>
                  </a:lnTo>
                  <a:lnTo>
                    <a:pt x="54" y="586"/>
                  </a:lnTo>
                  <a:lnTo>
                    <a:pt x="27" y="660"/>
                  </a:lnTo>
                  <a:lnTo>
                    <a:pt x="8" y="712"/>
                  </a:lnTo>
                  <a:lnTo>
                    <a:pt x="1" y="732"/>
                  </a:lnTo>
                  <a:lnTo>
                    <a:pt x="0" y="734"/>
                  </a:lnTo>
                  <a:lnTo>
                    <a:pt x="0" y="735"/>
                  </a:lnTo>
                  <a:lnTo>
                    <a:pt x="0" y="737"/>
                  </a:lnTo>
                  <a:lnTo>
                    <a:pt x="0" y="740"/>
                  </a:lnTo>
                  <a:lnTo>
                    <a:pt x="1" y="748"/>
                  </a:lnTo>
                  <a:lnTo>
                    <a:pt x="4" y="756"/>
                  </a:lnTo>
                  <a:lnTo>
                    <a:pt x="10" y="762"/>
                  </a:lnTo>
                  <a:lnTo>
                    <a:pt x="17" y="765"/>
                  </a:lnTo>
                  <a:lnTo>
                    <a:pt x="17" y="765"/>
                  </a:lnTo>
                  <a:lnTo>
                    <a:pt x="23" y="766"/>
                  </a:lnTo>
                  <a:lnTo>
                    <a:pt x="27" y="767"/>
                  </a:lnTo>
                  <a:lnTo>
                    <a:pt x="32" y="766"/>
                  </a:lnTo>
                  <a:lnTo>
                    <a:pt x="38" y="764"/>
                  </a:lnTo>
                  <a:lnTo>
                    <a:pt x="41" y="762"/>
                  </a:lnTo>
                  <a:lnTo>
                    <a:pt x="46" y="758"/>
                  </a:lnTo>
                  <a:lnTo>
                    <a:pt x="49" y="754"/>
                  </a:lnTo>
                  <a:lnTo>
                    <a:pt x="52" y="749"/>
                  </a:lnTo>
                  <a:lnTo>
                    <a:pt x="57" y="732"/>
                  </a:lnTo>
                  <a:lnTo>
                    <a:pt x="73" y="688"/>
                  </a:lnTo>
                  <a:lnTo>
                    <a:pt x="97" y="625"/>
                  </a:lnTo>
                  <a:lnTo>
                    <a:pt x="123" y="550"/>
                  </a:lnTo>
                  <a:lnTo>
                    <a:pt x="151" y="474"/>
                  </a:lnTo>
                  <a:lnTo>
                    <a:pt x="176" y="403"/>
                  </a:lnTo>
                  <a:lnTo>
                    <a:pt x="197" y="348"/>
                  </a:lnTo>
                  <a:lnTo>
                    <a:pt x="208" y="316"/>
                  </a:lnTo>
                  <a:lnTo>
                    <a:pt x="219" y="312"/>
                  </a:lnTo>
                  <a:lnTo>
                    <a:pt x="227" y="305"/>
                  </a:lnTo>
                  <a:lnTo>
                    <a:pt x="233" y="297"/>
                  </a:lnTo>
                  <a:lnTo>
                    <a:pt x="236" y="288"/>
                  </a:lnTo>
                  <a:lnTo>
                    <a:pt x="236" y="287"/>
                  </a:lnTo>
                  <a:lnTo>
                    <a:pt x="237" y="283"/>
                  </a:lnTo>
                  <a:lnTo>
                    <a:pt x="238" y="278"/>
                  </a:lnTo>
                  <a:lnTo>
                    <a:pt x="239" y="272"/>
                  </a:lnTo>
                  <a:lnTo>
                    <a:pt x="250" y="281"/>
                  </a:lnTo>
                  <a:lnTo>
                    <a:pt x="271" y="300"/>
                  </a:lnTo>
                  <a:lnTo>
                    <a:pt x="302" y="327"/>
                  </a:lnTo>
                  <a:lnTo>
                    <a:pt x="340" y="362"/>
                  </a:lnTo>
                  <a:lnTo>
                    <a:pt x="385" y="402"/>
                  </a:lnTo>
                  <a:lnTo>
                    <a:pt x="433" y="446"/>
                  </a:lnTo>
                  <a:lnTo>
                    <a:pt x="486" y="492"/>
                  </a:lnTo>
                  <a:lnTo>
                    <a:pt x="539" y="540"/>
                  </a:lnTo>
                  <a:lnTo>
                    <a:pt x="592" y="588"/>
                  </a:lnTo>
                  <a:lnTo>
                    <a:pt x="644" y="634"/>
                  </a:lnTo>
                  <a:lnTo>
                    <a:pt x="691" y="676"/>
                  </a:lnTo>
                  <a:lnTo>
                    <a:pt x="735" y="716"/>
                  </a:lnTo>
                  <a:lnTo>
                    <a:pt x="771" y="748"/>
                  </a:lnTo>
                  <a:lnTo>
                    <a:pt x="798" y="772"/>
                  </a:lnTo>
                  <a:lnTo>
                    <a:pt x="817" y="788"/>
                  </a:lnTo>
                  <a:lnTo>
                    <a:pt x="823" y="794"/>
                  </a:lnTo>
                  <a:lnTo>
                    <a:pt x="829" y="798"/>
                  </a:lnTo>
                  <a:lnTo>
                    <a:pt x="838" y="802"/>
                  </a:lnTo>
                  <a:lnTo>
                    <a:pt x="847" y="803"/>
                  </a:lnTo>
                  <a:lnTo>
                    <a:pt x="856" y="802"/>
                  </a:lnTo>
                  <a:lnTo>
                    <a:pt x="864" y="797"/>
                  </a:lnTo>
                  <a:lnTo>
                    <a:pt x="872" y="792"/>
                  </a:lnTo>
                  <a:lnTo>
                    <a:pt x="878" y="785"/>
                  </a:lnTo>
                  <a:lnTo>
                    <a:pt x="881" y="777"/>
                  </a:lnTo>
                  <a:lnTo>
                    <a:pt x="881" y="777"/>
                  </a:lnTo>
                  <a:lnTo>
                    <a:pt x="881" y="775"/>
                  </a:lnTo>
                  <a:lnTo>
                    <a:pt x="881" y="775"/>
                  </a:lnTo>
                  <a:lnTo>
                    <a:pt x="881" y="774"/>
                  </a:lnTo>
                  <a:lnTo>
                    <a:pt x="888" y="773"/>
                  </a:lnTo>
                  <a:lnTo>
                    <a:pt x="906" y="772"/>
                  </a:lnTo>
                  <a:lnTo>
                    <a:pt x="931" y="769"/>
                  </a:lnTo>
                  <a:lnTo>
                    <a:pt x="963" y="765"/>
                  </a:lnTo>
                  <a:lnTo>
                    <a:pt x="1000" y="760"/>
                  </a:lnTo>
                  <a:lnTo>
                    <a:pt x="1043" y="756"/>
                  </a:lnTo>
                  <a:lnTo>
                    <a:pt x="1086" y="751"/>
                  </a:lnTo>
                  <a:lnTo>
                    <a:pt x="1131" y="747"/>
                  </a:lnTo>
                  <a:lnTo>
                    <a:pt x="1177" y="741"/>
                  </a:lnTo>
                  <a:lnTo>
                    <a:pt x="1221" y="736"/>
                  </a:lnTo>
                  <a:lnTo>
                    <a:pt x="1262" y="732"/>
                  </a:lnTo>
                  <a:lnTo>
                    <a:pt x="1298" y="727"/>
                  </a:lnTo>
                  <a:lnTo>
                    <a:pt x="1328" y="724"/>
                  </a:lnTo>
                  <a:lnTo>
                    <a:pt x="1353" y="721"/>
                  </a:lnTo>
                  <a:lnTo>
                    <a:pt x="1368" y="720"/>
                  </a:lnTo>
                  <a:lnTo>
                    <a:pt x="1373" y="719"/>
                  </a:lnTo>
                  <a:lnTo>
                    <a:pt x="1379" y="718"/>
                  </a:lnTo>
                  <a:lnTo>
                    <a:pt x="1385" y="714"/>
                  </a:lnTo>
                  <a:lnTo>
                    <a:pt x="1388" y="710"/>
                  </a:lnTo>
                  <a:lnTo>
                    <a:pt x="1392" y="705"/>
                  </a:lnTo>
                  <a:lnTo>
                    <a:pt x="1393" y="703"/>
                  </a:lnTo>
                  <a:lnTo>
                    <a:pt x="1393" y="701"/>
                  </a:lnTo>
                  <a:lnTo>
                    <a:pt x="1393" y="698"/>
                  </a:lnTo>
                  <a:lnTo>
                    <a:pt x="1393" y="696"/>
                  </a:lnTo>
                  <a:lnTo>
                    <a:pt x="1393" y="692"/>
                  </a:lnTo>
                  <a:lnTo>
                    <a:pt x="1392" y="689"/>
                  </a:lnTo>
                  <a:lnTo>
                    <a:pt x="1391" y="686"/>
                  </a:lnTo>
                  <a:lnTo>
                    <a:pt x="1388" y="6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3"/>
            <p:cNvSpPr>
              <a:spLocks/>
            </p:cNvSpPr>
            <p:nvPr/>
          </p:nvSpPr>
          <p:spPr bwMode="auto">
            <a:xfrm>
              <a:off x="3319" y="1754"/>
              <a:ext cx="400" cy="299"/>
            </a:xfrm>
            <a:custGeom>
              <a:avLst/>
              <a:gdLst>
                <a:gd name="T0" fmla="*/ 452 w 801"/>
                <a:gd name="T1" fmla="*/ 31 h 598"/>
                <a:gd name="T2" fmla="*/ 454 w 801"/>
                <a:gd name="T3" fmla="*/ 24 h 598"/>
                <a:gd name="T4" fmla="*/ 459 w 801"/>
                <a:gd name="T5" fmla="*/ 20 h 598"/>
                <a:gd name="T6" fmla="*/ 466 w 801"/>
                <a:gd name="T7" fmla="*/ 17 h 598"/>
                <a:gd name="T8" fmla="*/ 473 w 801"/>
                <a:gd name="T9" fmla="*/ 17 h 598"/>
                <a:gd name="T10" fmla="*/ 483 w 801"/>
                <a:gd name="T11" fmla="*/ 25 h 598"/>
                <a:gd name="T12" fmla="*/ 485 w 801"/>
                <a:gd name="T13" fmla="*/ 38 h 598"/>
                <a:gd name="T14" fmla="*/ 784 w 801"/>
                <a:gd name="T15" fmla="*/ 598 h 598"/>
                <a:gd name="T16" fmla="*/ 792 w 801"/>
                <a:gd name="T17" fmla="*/ 593 h 598"/>
                <a:gd name="T18" fmla="*/ 801 w 801"/>
                <a:gd name="T19" fmla="*/ 591 h 598"/>
                <a:gd name="T20" fmla="*/ 762 w 801"/>
                <a:gd name="T21" fmla="*/ 540 h 598"/>
                <a:gd name="T22" fmla="*/ 715 w 801"/>
                <a:gd name="T23" fmla="*/ 479 h 598"/>
                <a:gd name="T24" fmla="*/ 664 w 801"/>
                <a:gd name="T25" fmla="*/ 413 h 598"/>
                <a:gd name="T26" fmla="*/ 612 w 801"/>
                <a:gd name="T27" fmla="*/ 346 h 598"/>
                <a:gd name="T28" fmla="*/ 564 w 801"/>
                <a:gd name="T29" fmla="*/ 283 h 598"/>
                <a:gd name="T30" fmla="*/ 522 w 801"/>
                <a:gd name="T31" fmla="*/ 229 h 598"/>
                <a:gd name="T32" fmla="*/ 490 w 801"/>
                <a:gd name="T33" fmla="*/ 189 h 598"/>
                <a:gd name="T34" fmla="*/ 473 w 801"/>
                <a:gd name="T35" fmla="*/ 166 h 598"/>
                <a:gd name="T36" fmla="*/ 489 w 801"/>
                <a:gd name="T37" fmla="*/ 101 h 598"/>
                <a:gd name="T38" fmla="*/ 503 w 801"/>
                <a:gd name="T39" fmla="*/ 43 h 598"/>
                <a:gd name="T40" fmla="*/ 504 w 801"/>
                <a:gd name="T41" fmla="*/ 38 h 598"/>
                <a:gd name="T42" fmla="*/ 504 w 801"/>
                <a:gd name="T43" fmla="*/ 35 h 598"/>
                <a:gd name="T44" fmla="*/ 497 w 801"/>
                <a:gd name="T45" fmla="*/ 13 h 598"/>
                <a:gd name="T46" fmla="*/ 477 w 801"/>
                <a:gd name="T47" fmla="*/ 1 h 598"/>
                <a:gd name="T48" fmla="*/ 463 w 801"/>
                <a:gd name="T49" fmla="*/ 1 h 598"/>
                <a:gd name="T50" fmla="*/ 451 w 801"/>
                <a:gd name="T51" fmla="*/ 5 h 598"/>
                <a:gd name="T52" fmla="*/ 439 w 801"/>
                <a:gd name="T53" fmla="*/ 14 h 598"/>
                <a:gd name="T54" fmla="*/ 433 w 801"/>
                <a:gd name="T55" fmla="*/ 27 h 598"/>
                <a:gd name="T56" fmla="*/ 428 w 801"/>
                <a:gd name="T57" fmla="*/ 54 h 598"/>
                <a:gd name="T58" fmla="*/ 417 w 801"/>
                <a:gd name="T59" fmla="*/ 97 h 598"/>
                <a:gd name="T60" fmla="*/ 405 w 801"/>
                <a:gd name="T61" fmla="*/ 96 h 598"/>
                <a:gd name="T62" fmla="*/ 375 w 801"/>
                <a:gd name="T63" fmla="*/ 93 h 598"/>
                <a:gd name="T64" fmla="*/ 331 w 801"/>
                <a:gd name="T65" fmla="*/ 89 h 598"/>
                <a:gd name="T66" fmla="*/ 277 w 801"/>
                <a:gd name="T67" fmla="*/ 84 h 598"/>
                <a:gd name="T68" fmla="*/ 213 w 801"/>
                <a:gd name="T69" fmla="*/ 78 h 598"/>
                <a:gd name="T70" fmla="*/ 144 w 801"/>
                <a:gd name="T71" fmla="*/ 73 h 598"/>
                <a:gd name="T72" fmla="*/ 74 w 801"/>
                <a:gd name="T73" fmla="*/ 66 h 598"/>
                <a:gd name="T74" fmla="*/ 2 w 801"/>
                <a:gd name="T75" fmla="*/ 60 h 598"/>
                <a:gd name="T76" fmla="*/ 1 w 801"/>
                <a:gd name="T77" fmla="*/ 68 h 598"/>
                <a:gd name="T78" fmla="*/ 0 w 801"/>
                <a:gd name="T79" fmla="*/ 7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598">
                  <a:moveTo>
                    <a:pt x="430" y="116"/>
                  </a:moveTo>
                  <a:lnTo>
                    <a:pt x="452" y="31"/>
                  </a:lnTo>
                  <a:lnTo>
                    <a:pt x="453" y="28"/>
                  </a:lnTo>
                  <a:lnTo>
                    <a:pt x="454" y="24"/>
                  </a:lnTo>
                  <a:lnTo>
                    <a:pt x="456" y="22"/>
                  </a:lnTo>
                  <a:lnTo>
                    <a:pt x="459" y="20"/>
                  </a:lnTo>
                  <a:lnTo>
                    <a:pt x="462" y="18"/>
                  </a:lnTo>
                  <a:lnTo>
                    <a:pt x="466" y="17"/>
                  </a:lnTo>
                  <a:lnTo>
                    <a:pt x="469" y="17"/>
                  </a:lnTo>
                  <a:lnTo>
                    <a:pt x="473" y="17"/>
                  </a:lnTo>
                  <a:lnTo>
                    <a:pt x="478" y="21"/>
                  </a:lnTo>
                  <a:lnTo>
                    <a:pt x="483" y="25"/>
                  </a:lnTo>
                  <a:lnTo>
                    <a:pt x="485" y="32"/>
                  </a:lnTo>
                  <a:lnTo>
                    <a:pt x="485" y="38"/>
                  </a:lnTo>
                  <a:lnTo>
                    <a:pt x="454" y="171"/>
                  </a:lnTo>
                  <a:lnTo>
                    <a:pt x="784" y="598"/>
                  </a:lnTo>
                  <a:lnTo>
                    <a:pt x="787" y="596"/>
                  </a:lnTo>
                  <a:lnTo>
                    <a:pt x="792" y="593"/>
                  </a:lnTo>
                  <a:lnTo>
                    <a:pt x="796" y="592"/>
                  </a:lnTo>
                  <a:lnTo>
                    <a:pt x="801" y="591"/>
                  </a:lnTo>
                  <a:lnTo>
                    <a:pt x="783" y="567"/>
                  </a:lnTo>
                  <a:lnTo>
                    <a:pt x="762" y="540"/>
                  </a:lnTo>
                  <a:lnTo>
                    <a:pt x="739" y="510"/>
                  </a:lnTo>
                  <a:lnTo>
                    <a:pt x="715" y="479"/>
                  </a:lnTo>
                  <a:lnTo>
                    <a:pt x="689" y="446"/>
                  </a:lnTo>
                  <a:lnTo>
                    <a:pt x="664" y="413"/>
                  </a:lnTo>
                  <a:lnTo>
                    <a:pt x="637" y="379"/>
                  </a:lnTo>
                  <a:lnTo>
                    <a:pt x="612" y="346"/>
                  </a:lnTo>
                  <a:lnTo>
                    <a:pt x="588" y="313"/>
                  </a:lnTo>
                  <a:lnTo>
                    <a:pt x="564" y="283"/>
                  </a:lnTo>
                  <a:lnTo>
                    <a:pt x="542" y="255"/>
                  </a:lnTo>
                  <a:lnTo>
                    <a:pt x="522" y="229"/>
                  </a:lnTo>
                  <a:lnTo>
                    <a:pt x="505" y="207"/>
                  </a:lnTo>
                  <a:lnTo>
                    <a:pt x="490" y="189"/>
                  </a:lnTo>
                  <a:lnTo>
                    <a:pt x="480" y="175"/>
                  </a:lnTo>
                  <a:lnTo>
                    <a:pt x="473" y="166"/>
                  </a:lnTo>
                  <a:lnTo>
                    <a:pt x="478" y="143"/>
                  </a:lnTo>
                  <a:lnTo>
                    <a:pt x="489" y="101"/>
                  </a:lnTo>
                  <a:lnTo>
                    <a:pt x="498" y="61"/>
                  </a:lnTo>
                  <a:lnTo>
                    <a:pt x="503" y="43"/>
                  </a:lnTo>
                  <a:lnTo>
                    <a:pt x="504" y="40"/>
                  </a:lnTo>
                  <a:lnTo>
                    <a:pt x="504" y="38"/>
                  </a:lnTo>
                  <a:lnTo>
                    <a:pt x="504" y="37"/>
                  </a:lnTo>
                  <a:lnTo>
                    <a:pt x="504" y="35"/>
                  </a:lnTo>
                  <a:lnTo>
                    <a:pt x="501" y="23"/>
                  </a:lnTo>
                  <a:lnTo>
                    <a:pt x="497" y="13"/>
                  </a:lnTo>
                  <a:lnTo>
                    <a:pt x="489" y="6"/>
                  </a:lnTo>
                  <a:lnTo>
                    <a:pt x="477" y="1"/>
                  </a:lnTo>
                  <a:lnTo>
                    <a:pt x="470" y="0"/>
                  </a:lnTo>
                  <a:lnTo>
                    <a:pt x="463" y="1"/>
                  </a:lnTo>
                  <a:lnTo>
                    <a:pt x="456" y="2"/>
                  </a:lnTo>
                  <a:lnTo>
                    <a:pt x="451" y="5"/>
                  </a:lnTo>
                  <a:lnTo>
                    <a:pt x="445" y="9"/>
                  </a:lnTo>
                  <a:lnTo>
                    <a:pt x="439" y="14"/>
                  </a:lnTo>
                  <a:lnTo>
                    <a:pt x="436" y="20"/>
                  </a:lnTo>
                  <a:lnTo>
                    <a:pt x="433" y="27"/>
                  </a:lnTo>
                  <a:lnTo>
                    <a:pt x="431" y="35"/>
                  </a:lnTo>
                  <a:lnTo>
                    <a:pt x="428" y="54"/>
                  </a:lnTo>
                  <a:lnTo>
                    <a:pt x="422" y="78"/>
                  </a:lnTo>
                  <a:lnTo>
                    <a:pt x="417" y="97"/>
                  </a:lnTo>
                  <a:lnTo>
                    <a:pt x="413" y="97"/>
                  </a:lnTo>
                  <a:lnTo>
                    <a:pt x="405" y="96"/>
                  </a:lnTo>
                  <a:lnTo>
                    <a:pt x="392" y="94"/>
                  </a:lnTo>
                  <a:lnTo>
                    <a:pt x="375" y="93"/>
                  </a:lnTo>
                  <a:lnTo>
                    <a:pt x="355" y="91"/>
                  </a:lnTo>
                  <a:lnTo>
                    <a:pt x="331" y="89"/>
                  </a:lnTo>
                  <a:lnTo>
                    <a:pt x="305" y="86"/>
                  </a:lnTo>
                  <a:lnTo>
                    <a:pt x="277" y="84"/>
                  </a:lnTo>
                  <a:lnTo>
                    <a:pt x="246" y="82"/>
                  </a:lnTo>
                  <a:lnTo>
                    <a:pt x="213" y="78"/>
                  </a:lnTo>
                  <a:lnTo>
                    <a:pt x="180" y="75"/>
                  </a:lnTo>
                  <a:lnTo>
                    <a:pt x="144" y="73"/>
                  </a:lnTo>
                  <a:lnTo>
                    <a:pt x="110" y="69"/>
                  </a:lnTo>
                  <a:lnTo>
                    <a:pt x="74" y="66"/>
                  </a:lnTo>
                  <a:lnTo>
                    <a:pt x="38" y="63"/>
                  </a:lnTo>
                  <a:lnTo>
                    <a:pt x="2" y="60"/>
                  </a:lnTo>
                  <a:lnTo>
                    <a:pt x="1" y="63"/>
                  </a:lnTo>
                  <a:lnTo>
                    <a:pt x="1" y="68"/>
                  </a:lnTo>
                  <a:lnTo>
                    <a:pt x="0" y="73"/>
                  </a:lnTo>
                  <a:lnTo>
                    <a:pt x="0" y="77"/>
                  </a:lnTo>
                  <a:lnTo>
                    <a:pt x="43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4"/>
            <p:cNvSpPr>
              <a:spLocks/>
            </p:cNvSpPr>
            <p:nvPr/>
          </p:nvSpPr>
          <p:spPr bwMode="auto">
            <a:xfrm>
              <a:off x="3479" y="1844"/>
              <a:ext cx="248" cy="265"/>
            </a:xfrm>
            <a:custGeom>
              <a:avLst/>
              <a:gdLst>
                <a:gd name="T0" fmla="*/ 454 w 494"/>
                <a:gd name="T1" fmla="*/ 422 h 530"/>
                <a:gd name="T2" fmla="*/ 450 w 494"/>
                <a:gd name="T3" fmla="*/ 424 h 530"/>
                <a:gd name="T4" fmla="*/ 447 w 494"/>
                <a:gd name="T5" fmla="*/ 427 h 530"/>
                <a:gd name="T6" fmla="*/ 443 w 494"/>
                <a:gd name="T7" fmla="*/ 431 h 530"/>
                <a:gd name="T8" fmla="*/ 440 w 494"/>
                <a:gd name="T9" fmla="*/ 433 h 530"/>
                <a:gd name="T10" fmla="*/ 448 w 494"/>
                <a:gd name="T11" fmla="*/ 442 h 530"/>
                <a:gd name="T12" fmla="*/ 454 w 494"/>
                <a:gd name="T13" fmla="*/ 450 h 530"/>
                <a:gd name="T14" fmla="*/ 458 w 494"/>
                <a:gd name="T15" fmla="*/ 456 h 530"/>
                <a:gd name="T16" fmla="*/ 461 w 494"/>
                <a:gd name="T17" fmla="*/ 460 h 530"/>
                <a:gd name="T18" fmla="*/ 451 w 494"/>
                <a:gd name="T19" fmla="*/ 461 h 530"/>
                <a:gd name="T20" fmla="*/ 435 w 494"/>
                <a:gd name="T21" fmla="*/ 463 h 530"/>
                <a:gd name="T22" fmla="*/ 413 w 494"/>
                <a:gd name="T23" fmla="*/ 465 h 530"/>
                <a:gd name="T24" fmla="*/ 385 w 494"/>
                <a:gd name="T25" fmla="*/ 469 h 530"/>
                <a:gd name="T26" fmla="*/ 352 w 494"/>
                <a:gd name="T27" fmla="*/ 472 h 530"/>
                <a:gd name="T28" fmla="*/ 318 w 494"/>
                <a:gd name="T29" fmla="*/ 476 h 530"/>
                <a:gd name="T30" fmla="*/ 280 w 494"/>
                <a:gd name="T31" fmla="*/ 480 h 530"/>
                <a:gd name="T32" fmla="*/ 242 w 494"/>
                <a:gd name="T33" fmla="*/ 485 h 530"/>
                <a:gd name="T34" fmla="*/ 202 w 494"/>
                <a:gd name="T35" fmla="*/ 490 h 530"/>
                <a:gd name="T36" fmla="*/ 166 w 494"/>
                <a:gd name="T37" fmla="*/ 493 h 530"/>
                <a:gd name="T38" fmla="*/ 130 w 494"/>
                <a:gd name="T39" fmla="*/ 498 h 530"/>
                <a:gd name="T40" fmla="*/ 98 w 494"/>
                <a:gd name="T41" fmla="*/ 501 h 530"/>
                <a:gd name="T42" fmla="*/ 70 w 494"/>
                <a:gd name="T43" fmla="*/ 505 h 530"/>
                <a:gd name="T44" fmla="*/ 47 w 494"/>
                <a:gd name="T45" fmla="*/ 507 h 530"/>
                <a:gd name="T46" fmla="*/ 31 w 494"/>
                <a:gd name="T47" fmla="*/ 508 h 530"/>
                <a:gd name="T48" fmla="*/ 23 w 494"/>
                <a:gd name="T49" fmla="*/ 509 h 530"/>
                <a:gd name="T50" fmla="*/ 28 w 494"/>
                <a:gd name="T51" fmla="*/ 484 h 530"/>
                <a:gd name="T52" fmla="*/ 42 w 494"/>
                <a:gd name="T53" fmla="*/ 431 h 530"/>
                <a:gd name="T54" fmla="*/ 60 w 494"/>
                <a:gd name="T55" fmla="*/ 359 h 530"/>
                <a:gd name="T56" fmla="*/ 79 w 494"/>
                <a:gd name="T57" fmla="*/ 279 h 530"/>
                <a:gd name="T58" fmla="*/ 100 w 494"/>
                <a:gd name="T59" fmla="*/ 197 h 530"/>
                <a:gd name="T60" fmla="*/ 117 w 494"/>
                <a:gd name="T61" fmla="*/ 124 h 530"/>
                <a:gd name="T62" fmla="*/ 131 w 494"/>
                <a:gd name="T63" fmla="*/ 69 h 530"/>
                <a:gd name="T64" fmla="*/ 138 w 494"/>
                <a:gd name="T65" fmla="*/ 40 h 530"/>
                <a:gd name="T66" fmla="*/ 144 w 494"/>
                <a:gd name="T67" fmla="*/ 47 h 530"/>
                <a:gd name="T68" fmla="*/ 153 w 494"/>
                <a:gd name="T69" fmla="*/ 60 h 530"/>
                <a:gd name="T70" fmla="*/ 167 w 494"/>
                <a:gd name="T71" fmla="*/ 77 h 530"/>
                <a:gd name="T72" fmla="*/ 183 w 494"/>
                <a:gd name="T73" fmla="*/ 99 h 530"/>
                <a:gd name="T74" fmla="*/ 201 w 494"/>
                <a:gd name="T75" fmla="*/ 123 h 530"/>
                <a:gd name="T76" fmla="*/ 223 w 494"/>
                <a:gd name="T77" fmla="*/ 151 h 530"/>
                <a:gd name="T78" fmla="*/ 245 w 494"/>
                <a:gd name="T79" fmla="*/ 181 h 530"/>
                <a:gd name="T80" fmla="*/ 269 w 494"/>
                <a:gd name="T81" fmla="*/ 212 h 530"/>
                <a:gd name="T82" fmla="*/ 293 w 494"/>
                <a:gd name="T83" fmla="*/ 243 h 530"/>
                <a:gd name="T84" fmla="*/ 319 w 494"/>
                <a:gd name="T85" fmla="*/ 275 h 530"/>
                <a:gd name="T86" fmla="*/ 343 w 494"/>
                <a:gd name="T87" fmla="*/ 306 h 530"/>
                <a:gd name="T88" fmla="*/ 366 w 494"/>
                <a:gd name="T89" fmla="*/ 338 h 530"/>
                <a:gd name="T90" fmla="*/ 388 w 494"/>
                <a:gd name="T91" fmla="*/ 365 h 530"/>
                <a:gd name="T92" fmla="*/ 408 w 494"/>
                <a:gd name="T93" fmla="*/ 392 h 530"/>
                <a:gd name="T94" fmla="*/ 425 w 494"/>
                <a:gd name="T95" fmla="*/ 415 h 530"/>
                <a:gd name="T96" fmla="*/ 440 w 494"/>
                <a:gd name="T97" fmla="*/ 433 h 530"/>
                <a:gd name="T98" fmla="*/ 443 w 494"/>
                <a:gd name="T99" fmla="*/ 431 h 530"/>
                <a:gd name="T100" fmla="*/ 447 w 494"/>
                <a:gd name="T101" fmla="*/ 427 h 530"/>
                <a:gd name="T102" fmla="*/ 450 w 494"/>
                <a:gd name="T103" fmla="*/ 424 h 530"/>
                <a:gd name="T104" fmla="*/ 454 w 494"/>
                <a:gd name="T105" fmla="*/ 422 h 530"/>
                <a:gd name="T106" fmla="*/ 129 w 494"/>
                <a:gd name="T107" fmla="*/ 0 h 530"/>
                <a:gd name="T108" fmla="*/ 125 w 494"/>
                <a:gd name="T109" fmla="*/ 18 h 530"/>
                <a:gd name="T110" fmla="*/ 0 w 494"/>
                <a:gd name="T111" fmla="*/ 530 h 530"/>
                <a:gd name="T112" fmla="*/ 494 w 494"/>
                <a:gd name="T113" fmla="*/ 473 h 530"/>
                <a:gd name="T114" fmla="*/ 454 w 494"/>
                <a:gd name="T115" fmla="*/ 4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530">
                  <a:moveTo>
                    <a:pt x="454" y="422"/>
                  </a:moveTo>
                  <a:lnTo>
                    <a:pt x="450" y="424"/>
                  </a:lnTo>
                  <a:lnTo>
                    <a:pt x="447" y="427"/>
                  </a:lnTo>
                  <a:lnTo>
                    <a:pt x="443" y="431"/>
                  </a:lnTo>
                  <a:lnTo>
                    <a:pt x="440" y="433"/>
                  </a:lnTo>
                  <a:lnTo>
                    <a:pt x="448" y="442"/>
                  </a:lnTo>
                  <a:lnTo>
                    <a:pt x="454" y="450"/>
                  </a:lnTo>
                  <a:lnTo>
                    <a:pt x="458" y="456"/>
                  </a:lnTo>
                  <a:lnTo>
                    <a:pt x="461" y="460"/>
                  </a:lnTo>
                  <a:lnTo>
                    <a:pt x="451" y="461"/>
                  </a:lnTo>
                  <a:lnTo>
                    <a:pt x="435" y="463"/>
                  </a:lnTo>
                  <a:lnTo>
                    <a:pt x="413" y="465"/>
                  </a:lnTo>
                  <a:lnTo>
                    <a:pt x="385" y="469"/>
                  </a:lnTo>
                  <a:lnTo>
                    <a:pt x="352" y="472"/>
                  </a:lnTo>
                  <a:lnTo>
                    <a:pt x="318" y="476"/>
                  </a:lnTo>
                  <a:lnTo>
                    <a:pt x="280" y="480"/>
                  </a:lnTo>
                  <a:lnTo>
                    <a:pt x="242" y="485"/>
                  </a:lnTo>
                  <a:lnTo>
                    <a:pt x="202" y="490"/>
                  </a:lnTo>
                  <a:lnTo>
                    <a:pt x="166" y="493"/>
                  </a:lnTo>
                  <a:lnTo>
                    <a:pt x="130" y="498"/>
                  </a:lnTo>
                  <a:lnTo>
                    <a:pt x="98" y="501"/>
                  </a:lnTo>
                  <a:lnTo>
                    <a:pt x="70" y="505"/>
                  </a:lnTo>
                  <a:lnTo>
                    <a:pt x="47" y="507"/>
                  </a:lnTo>
                  <a:lnTo>
                    <a:pt x="31" y="508"/>
                  </a:lnTo>
                  <a:lnTo>
                    <a:pt x="23" y="509"/>
                  </a:lnTo>
                  <a:lnTo>
                    <a:pt x="28" y="484"/>
                  </a:lnTo>
                  <a:lnTo>
                    <a:pt x="42" y="431"/>
                  </a:lnTo>
                  <a:lnTo>
                    <a:pt x="60" y="359"/>
                  </a:lnTo>
                  <a:lnTo>
                    <a:pt x="79" y="279"/>
                  </a:lnTo>
                  <a:lnTo>
                    <a:pt x="100" y="197"/>
                  </a:lnTo>
                  <a:lnTo>
                    <a:pt x="117" y="124"/>
                  </a:lnTo>
                  <a:lnTo>
                    <a:pt x="131" y="69"/>
                  </a:lnTo>
                  <a:lnTo>
                    <a:pt x="138" y="40"/>
                  </a:lnTo>
                  <a:lnTo>
                    <a:pt x="144" y="47"/>
                  </a:lnTo>
                  <a:lnTo>
                    <a:pt x="153" y="60"/>
                  </a:lnTo>
                  <a:lnTo>
                    <a:pt x="167" y="77"/>
                  </a:lnTo>
                  <a:lnTo>
                    <a:pt x="183" y="99"/>
                  </a:lnTo>
                  <a:lnTo>
                    <a:pt x="201" y="123"/>
                  </a:lnTo>
                  <a:lnTo>
                    <a:pt x="223" y="151"/>
                  </a:lnTo>
                  <a:lnTo>
                    <a:pt x="245" y="181"/>
                  </a:lnTo>
                  <a:lnTo>
                    <a:pt x="269" y="212"/>
                  </a:lnTo>
                  <a:lnTo>
                    <a:pt x="293" y="243"/>
                  </a:lnTo>
                  <a:lnTo>
                    <a:pt x="319" y="275"/>
                  </a:lnTo>
                  <a:lnTo>
                    <a:pt x="343" y="306"/>
                  </a:lnTo>
                  <a:lnTo>
                    <a:pt x="366" y="338"/>
                  </a:lnTo>
                  <a:lnTo>
                    <a:pt x="388" y="365"/>
                  </a:lnTo>
                  <a:lnTo>
                    <a:pt x="408" y="392"/>
                  </a:lnTo>
                  <a:lnTo>
                    <a:pt x="425" y="415"/>
                  </a:lnTo>
                  <a:lnTo>
                    <a:pt x="440" y="433"/>
                  </a:lnTo>
                  <a:lnTo>
                    <a:pt x="443" y="431"/>
                  </a:lnTo>
                  <a:lnTo>
                    <a:pt x="447" y="427"/>
                  </a:lnTo>
                  <a:lnTo>
                    <a:pt x="450" y="424"/>
                  </a:lnTo>
                  <a:lnTo>
                    <a:pt x="454" y="422"/>
                  </a:lnTo>
                  <a:lnTo>
                    <a:pt x="129" y="0"/>
                  </a:lnTo>
                  <a:lnTo>
                    <a:pt x="125" y="18"/>
                  </a:lnTo>
                  <a:lnTo>
                    <a:pt x="0" y="530"/>
                  </a:lnTo>
                  <a:lnTo>
                    <a:pt x="494" y="473"/>
                  </a:lnTo>
                  <a:lnTo>
                    <a:pt x="45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5"/>
            <p:cNvSpPr>
              <a:spLocks/>
            </p:cNvSpPr>
            <p:nvPr/>
          </p:nvSpPr>
          <p:spPr bwMode="auto">
            <a:xfrm>
              <a:off x="3164" y="1797"/>
              <a:ext cx="365" cy="305"/>
            </a:xfrm>
            <a:custGeom>
              <a:avLst/>
              <a:gdLst>
                <a:gd name="T0" fmla="*/ 304 w 732"/>
                <a:gd name="T1" fmla="*/ 32 h 611"/>
                <a:gd name="T2" fmla="*/ 303 w 732"/>
                <a:gd name="T3" fmla="*/ 40 h 611"/>
                <a:gd name="T4" fmla="*/ 338 w 732"/>
                <a:gd name="T5" fmla="*/ 48 h 611"/>
                <a:gd name="T6" fmla="*/ 408 w 732"/>
                <a:gd name="T7" fmla="*/ 53 h 611"/>
                <a:gd name="T8" fmla="*/ 477 w 732"/>
                <a:gd name="T9" fmla="*/ 60 h 611"/>
                <a:gd name="T10" fmla="*/ 542 w 732"/>
                <a:gd name="T11" fmla="*/ 66 h 611"/>
                <a:gd name="T12" fmla="*/ 599 w 732"/>
                <a:gd name="T13" fmla="*/ 71 h 611"/>
                <a:gd name="T14" fmla="*/ 648 w 732"/>
                <a:gd name="T15" fmla="*/ 75 h 611"/>
                <a:gd name="T16" fmla="*/ 685 w 732"/>
                <a:gd name="T17" fmla="*/ 79 h 611"/>
                <a:gd name="T18" fmla="*/ 705 w 732"/>
                <a:gd name="T19" fmla="*/ 81 h 611"/>
                <a:gd name="T20" fmla="*/ 704 w 732"/>
                <a:gd name="T21" fmla="*/ 106 h 611"/>
                <a:gd name="T22" fmla="*/ 671 w 732"/>
                <a:gd name="T23" fmla="*/ 239 h 611"/>
                <a:gd name="T24" fmla="*/ 628 w 732"/>
                <a:gd name="T25" fmla="*/ 414 h 611"/>
                <a:gd name="T26" fmla="*/ 596 w 732"/>
                <a:gd name="T27" fmla="*/ 550 h 611"/>
                <a:gd name="T28" fmla="*/ 579 w 732"/>
                <a:gd name="T29" fmla="*/ 568 h 611"/>
                <a:gd name="T30" fmla="*/ 529 w 732"/>
                <a:gd name="T31" fmla="*/ 524 h 611"/>
                <a:gd name="T32" fmla="*/ 448 w 732"/>
                <a:gd name="T33" fmla="*/ 452 h 611"/>
                <a:gd name="T34" fmla="*/ 350 w 732"/>
                <a:gd name="T35" fmla="*/ 365 h 611"/>
                <a:gd name="T36" fmla="*/ 248 w 732"/>
                <a:gd name="T37" fmla="*/ 271 h 611"/>
                <a:gd name="T38" fmla="*/ 151 w 732"/>
                <a:gd name="T39" fmla="*/ 185 h 611"/>
                <a:gd name="T40" fmla="*/ 74 w 732"/>
                <a:gd name="T41" fmla="*/ 116 h 611"/>
                <a:gd name="T42" fmla="*/ 27 w 732"/>
                <a:gd name="T43" fmla="*/ 74 h 611"/>
                <a:gd name="T44" fmla="*/ 22 w 732"/>
                <a:gd name="T45" fmla="*/ 58 h 611"/>
                <a:gd name="T46" fmla="*/ 28 w 732"/>
                <a:gd name="T47" fmla="*/ 30 h 611"/>
                <a:gd name="T48" fmla="*/ 32 w 732"/>
                <a:gd name="T49" fmla="*/ 20 h 611"/>
                <a:gd name="T50" fmla="*/ 46 w 732"/>
                <a:gd name="T51" fmla="*/ 21 h 611"/>
                <a:gd name="T52" fmla="*/ 68 w 732"/>
                <a:gd name="T53" fmla="*/ 23 h 611"/>
                <a:gd name="T54" fmla="*/ 98 w 732"/>
                <a:gd name="T55" fmla="*/ 26 h 611"/>
                <a:gd name="T56" fmla="*/ 135 w 732"/>
                <a:gd name="T57" fmla="*/ 29 h 611"/>
                <a:gd name="T58" fmla="*/ 179 w 732"/>
                <a:gd name="T59" fmla="*/ 33 h 611"/>
                <a:gd name="T60" fmla="*/ 226 w 732"/>
                <a:gd name="T61" fmla="*/ 37 h 611"/>
                <a:gd name="T62" fmla="*/ 277 w 732"/>
                <a:gd name="T63" fmla="*/ 42 h 611"/>
                <a:gd name="T64" fmla="*/ 303 w 732"/>
                <a:gd name="T65" fmla="*/ 40 h 611"/>
                <a:gd name="T66" fmla="*/ 304 w 732"/>
                <a:gd name="T67" fmla="*/ 32 h 611"/>
                <a:gd name="T68" fmla="*/ 16 w 732"/>
                <a:gd name="T69" fmla="*/ 0 h 611"/>
                <a:gd name="T70" fmla="*/ 0 w 732"/>
                <a:gd name="T71" fmla="*/ 73 h 611"/>
                <a:gd name="T72" fmla="*/ 732 w 732"/>
                <a:gd name="T73" fmla="*/ 6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611">
                  <a:moveTo>
                    <a:pt x="306" y="27"/>
                  </a:moveTo>
                  <a:lnTo>
                    <a:pt x="304" y="32"/>
                  </a:lnTo>
                  <a:lnTo>
                    <a:pt x="304" y="35"/>
                  </a:lnTo>
                  <a:lnTo>
                    <a:pt x="303" y="40"/>
                  </a:lnTo>
                  <a:lnTo>
                    <a:pt x="303" y="44"/>
                  </a:lnTo>
                  <a:lnTo>
                    <a:pt x="338" y="48"/>
                  </a:lnTo>
                  <a:lnTo>
                    <a:pt x="372" y="51"/>
                  </a:lnTo>
                  <a:lnTo>
                    <a:pt x="408" y="53"/>
                  </a:lnTo>
                  <a:lnTo>
                    <a:pt x="443" y="57"/>
                  </a:lnTo>
                  <a:lnTo>
                    <a:pt x="477" y="60"/>
                  </a:lnTo>
                  <a:lnTo>
                    <a:pt x="509" y="63"/>
                  </a:lnTo>
                  <a:lnTo>
                    <a:pt x="542" y="66"/>
                  </a:lnTo>
                  <a:lnTo>
                    <a:pt x="572" y="68"/>
                  </a:lnTo>
                  <a:lnTo>
                    <a:pt x="599" y="71"/>
                  </a:lnTo>
                  <a:lnTo>
                    <a:pt x="625" y="73"/>
                  </a:lnTo>
                  <a:lnTo>
                    <a:pt x="648" y="75"/>
                  </a:lnTo>
                  <a:lnTo>
                    <a:pt x="667" y="78"/>
                  </a:lnTo>
                  <a:lnTo>
                    <a:pt x="685" y="79"/>
                  </a:lnTo>
                  <a:lnTo>
                    <a:pt x="697" y="80"/>
                  </a:lnTo>
                  <a:lnTo>
                    <a:pt x="705" y="81"/>
                  </a:lnTo>
                  <a:lnTo>
                    <a:pt x="710" y="81"/>
                  </a:lnTo>
                  <a:lnTo>
                    <a:pt x="704" y="106"/>
                  </a:lnTo>
                  <a:lnTo>
                    <a:pt x="690" y="163"/>
                  </a:lnTo>
                  <a:lnTo>
                    <a:pt x="671" y="239"/>
                  </a:lnTo>
                  <a:lnTo>
                    <a:pt x="650" y="327"/>
                  </a:lnTo>
                  <a:lnTo>
                    <a:pt x="628" y="414"/>
                  </a:lnTo>
                  <a:lnTo>
                    <a:pt x="610" y="491"/>
                  </a:lnTo>
                  <a:lnTo>
                    <a:pt x="596" y="550"/>
                  </a:lnTo>
                  <a:lnTo>
                    <a:pt x="589" y="578"/>
                  </a:lnTo>
                  <a:lnTo>
                    <a:pt x="579" y="568"/>
                  </a:lnTo>
                  <a:lnTo>
                    <a:pt x="559" y="550"/>
                  </a:lnTo>
                  <a:lnTo>
                    <a:pt x="529" y="524"/>
                  </a:lnTo>
                  <a:lnTo>
                    <a:pt x="492" y="490"/>
                  </a:lnTo>
                  <a:lnTo>
                    <a:pt x="448" y="452"/>
                  </a:lnTo>
                  <a:lnTo>
                    <a:pt x="401" y="409"/>
                  </a:lnTo>
                  <a:lnTo>
                    <a:pt x="350" y="365"/>
                  </a:lnTo>
                  <a:lnTo>
                    <a:pt x="300" y="317"/>
                  </a:lnTo>
                  <a:lnTo>
                    <a:pt x="248" y="271"/>
                  </a:lnTo>
                  <a:lnTo>
                    <a:pt x="197" y="226"/>
                  </a:lnTo>
                  <a:lnTo>
                    <a:pt x="151" y="185"/>
                  </a:lnTo>
                  <a:lnTo>
                    <a:pt x="108" y="147"/>
                  </a:lnTo>
                  <a:lnTo>
                    <a:pt x="74" y="116"/>
                  </a:lnTo>
                  <a:lnTo>
                    <a:pt x="45" y="90"/>
                  </a:lnTo>
                  <a:lnTo>
                    <a:pt x="27" y="74"/>
                  </a:lnTo>
                  <a:lnTo>
                    <a:pt x="20" y="67"/>
                  </a:lnTo>
                  <a:lnTo>
                    <a:pt x="22" y="58"/>
                  </a:lnTo>
                  <a:lnTo>
                    <a:pt x="25" y="45"/>
                  </a:lnTo>
                  <a:lnTo>
                    <a:pt x="28" y="30"/>
                  </a:lnTo>
                  <a:lnTo>
                    <a:pt x="30" y="20"/>
                  </a:lnTo>
                  <a:lnTo>
                    <a:pt x="32" y="20"/>
                  </a:lnTo>
                  <a:lnTo>
                    <a:pt x="38" y="20"/>
                  </a:lnTo>
                  <a:lnTo>
                    <a:pt x="46" y="21"/>
                  </a:lnTo>
                  <a:lnTo>
                    <a:pt x="55" y="22"/>
                  </a:lnTo>
                  <a:lnTo>
                    <a:pt x="68" y="23"/>
                  </a:lnTo>
                  <a:lnTo>
                    <a:pt x="82" y="25"/>
                  </a:lnTo>
                  <a:lnTo>
                    <a:pt x="98" y="26"/>
                  </a:lnTo>
                  <a:lnTo>
                    <a:pt x="117" y="27"/>
                  </a:lnTo>
                  <a:lnTo>
                    <a:pt x="135" y="29"/>
                  </a:lnTo>
                  <a:lnTo>
                    <a:pt x="157" y="32"/>
                  </a:lnTo>
                  <a:lnTo>
                    <a:pt x="179" y="33"/>
                  </a:lnTo>
                  <a:lnTo>
                    <a:pt x="202" y="35"/>
                  </a:lnTo>
                  <a:lnTo>
                    <a:pt x="226" y="37"/>
                  </a:lnTo>
                  <a:lnTo>
                    <a:pt x="251" y="40"/>
                  </a:lnTo>
                  <a:lnTo>
                    <a:pt x="277" y="42"/>
                  </a:lnTo>
                  <a:lnTo>
                    <a:pt x="303" y="44"/>
                  </a:lnTo>
                  <a:lnTo>
                    <a:pt x="303" y="40"/>
                  </a:lnTo>
                  <a:lnTo>
                    <a:pt x="304" y="35"/>
                  </a:lnTo>
                  <a:lnTo>
                    <a:pt x="304" y="32"/>
                  </a:lnTo>
                  <a:lnTo>
                    <a:pt x="306" y="27"/>
                  </a:lnTo>
                  <a:lnTo>
                    <a:pt x="16" y="0"/>
                  </a:lnTo>
                  <a:lnTo>
                    <a:pt x="15" y="7"/>
                  </a:lnTo>
                  <a:lnTo>
                    <a:pt x="0" y="73"/>
                  </a:lnTo>
                  <a:lnTo>
                    <a:pt x="598" y="611"/>
                  </a:lnTo>
                  <a:lnTo>
                    <a:pt x="732" y="65"/>
                  </a:lnTo>
                  <a:lnTo>
                    <a:pt x="30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6"/>
            <p:cNvSpPr>
              <a:spLocks/>
            </p:cNvSpPr>
            <p:nvPr/>
          </p:nvSpPr>
          <p:spPr bwMode="auto">
            <a:xfrm>
              <a:off x="3396" y="2054"/>
              <a:ext cx="125" cy="126"/>
            </a:xfrm>
            <a:custGeom>
              <a:avLst/>
              <a:gdLst>
                <a:gd name="T0" fmla="*/ 103 w 250"/>
                <a:gd name="T1" fmla="*/ 3 h 252"/>
                <a:gd name="T2" fmla="*/ 63 w 250"/>
                <a:gd name="T3" fmla="*/ 17 h 252"/>
                <a:gd name="T4" fmla="*/ 31 w 250"/>
                <a:gd name="T5" fmla="*/ 43 h 252"/>
                <a:gd name="T6" fmla="*/ 9 w 250"/>
                <a:gd name="T7" fmla="*/ 79 h 252"/>
                <a:gd name="T8" fmla="*/ 8 w 250"/>
                <a:gd name="T9" fmla="*/ 104 h 252"/>
                <a:gd name="T10" fmla="*/ 20 w 250"/>
                <a:gd name="T11" fmla="*/ 111 h 252"/>
                <a:gd name="T12" fmla="*/ 31 w 250"/>
                <a:gd name="T13" fmla="*/ 96 h 252"/>
                <a:gd name="T14" fmla="*/ 47 w 250"/>
                <a:gd name="T15" fmla="*/ 65 h 252"/>
                <a:gd name="T16" fmla="*/ 73 w 250"/>
                <a:gd name="T17" fmla="*/ 42 h 252"/>
                <a:gd name="T18" fmla="*/ 107 w 250"/>
                <a:gd name="T19" fmla="*/ 29 h 252"/>
                <a:gd name="T20" fmla="*/ 145 w 250"/>
                <a:gd name="T21" fmla="*/ 29 h 252"/>
                <a:gd name="T22" fmla="*/ 180 w 250"/>
                <a:gd name="T23" fmla="*/ 44 h 252"/>
                <a:gd name="T24" fmla="*/ 206 w 250"/>
                <a:gd name="T25" fmla="*/ 71 h 252"/>
                <a:gd name="T26" fmla="*/ 221 w 250"/>
                <a:gd name="T27" fmla="*/ 106 h 252"/>
                <a:gd name="T28" fmla="*/ 221 w 250"/>
                <a:gd name="T29" fmla="*/ 146 h 252"/>
                <a:gd name="T30" fmla="*/ 206 w 250"/>
                <a:gd name="T31" fmla="*/ 181 h 252"/>
                <a:gd name="T32" fmla="*/ 180 w 250"/>
                <a:gd name="T33" fmla="*/ 208 h 252"/>
                <a:gd name="T34" fmla="*/ 145 w 250"/>
                <a:gd name="T35" fmla="*/ 223 h 252"/>
                <a:gd name="T36" fmla="*/ 106 w 250"/>
                <a:gd name="T37" fmla="*/ 223 h 252"/>
                <a:gd name="T38" fmla="*/ 70 w 250"/>
                <a:gd name="T39" fmla="*/ 208 h 252"/>
                <a:gd name="T40" fmla="*/ 43 w 250"/>
                <a:gd name="T41" fmla="*/ 181 h 252"/>
                <a:gd name="T42" fmla="*/ 28 w 250"/>
                <a:gd name="T43" fmla="*/ 146 h 252"/>
                <a:gd name="T44" fmla="*/ 26 w 250"/>
                <a:gd name="T45" fmla="*/ 123 h 252"/>
                <a:gd name="T46" fmla="*/ 27 w 250"/>
                <a:gd name="T47" fmla="*/ 117 h 252"/>
                <a:gd name="T48" fmla="*/ 20 w 250"/>
                <a:gd name="T49" fmla="*/ 111 h 252"/>
                <a:gd name="T50" fmla="*/ 8 w 250"/>
                <a:gd name="T51" fmla="*/ 104 h 252"/>
                <a:gd name="T52" fmla="*/ 2 w 250"/>
                <a:gd name="T53" fmla="*/ 106 h 252"/>
                <a:gd name="T54" fmla="*/ 0 w 250"/>
                <a:gd name="T55" fmla="*/ 119 h 252"/>
                <a:gd name="T56" fmla="*/ 2 w 250"/>
                <a:gd name="T57" fmla="*/ 151 h 252"/>
                <a:gd name="T58" fmla="*/ 21 w 250"/>
                <a:gd name="T59" fmla="*/ 196 h 252"/>
                <a:gd name="T60" fmla="*/ 55 w 250"/>
                <a:gd name="T61" fmla="*/ 230 h 252"/>
                <a:gd name="T62" fmla="*/ 100 w 250"/>
                <a:gd name="T63" fmla="*/ 249 h 252"/>
                <a:gd name="T64" fmla="*/ 150 w 250"/>
                <a:gd name="T65" fmla="*/ 249 h 252"/>
                <a:gd name="T66" fmla="*/ 194 w 250"/>
                <a:gd name="T67" fmla="*/ 230 h 252"/>
                <a:gd name="T68" fmla="*/ 228 w 250"/>
                <a:gd name="T69" fmla="*/ 196 h 252"/>
                <a:gd name="T70" fmla="*/ 247 w 250"/>
                <a:gd name="T71" fmla="*/ 151 h 252"/>
                <a:gd name="T72" fmla="*/ 247 w 250"/>
                <a:gd name="T73" fmla="*/ 101 h 252"/>
                <a:gd name="T74" fmla="*/ 228 w 250"/>
                <a:gd name="T75" fmla="*/ 56 h 252"/>
                <a:gd name="T76" fmla="*/ 194 w 250"/>
                <a:gd name="T77" fmla="*/ 22 h 252"/>
                <a:gd name="T78" fmla="*/ 150 w 250"/>
                <a:gd name="T79" fmla="*/ 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52">
                  <a:moveTo>
                    <a:pt x="125" y="0"/>
                  </a:moveTo>
                  <a:lnTo>
                    <a:pt x="103" y="3"/>
                  </a:lnTo>
                  <a:lnTo>
                    <a:pt x="81" y="9"/>
                  </a:lnTo>
                  <a:lnTo>
                    <a:pt x="63" y="17"/>
                  </a:lnTo>
                  <a:lnTo>
                    <a:pt x="46" y="29"/>
                  </a:lnTo>
                  <a:lnTo>
                    <a:pt x="31" y="43"/>
                  </a:lnTo>
                  <a:lnTo>
                    <a:pt x="18" y="60"/>
                  </a:lnTo>
                  <a:lnTo>
                    <a:pt x="9" y="79"/>
                  </a:lnTo>
                  <a:lnTo>
                    <a:pt x="3" y="100"/>
                  </a:lnTo>
                  <a:lnTo>
                    <a:pt x="8" y="104"/>
                  </a:lnTo>
                  <a:lnTo>
                    <a:pt x="13" y="108"/>
                  </a:lnTo>
                  <a:lnTo>
                    <a:pt x="20" y="111"/>
                  </a:lnTo>
                  <a:lnTo>
                    <a:pt x="27" y="115"/>
                  </a:lnTo>
                  <a:lnTo>
                    <a:pt x="31" y="96"/>
                  </a:lnTo>
                  <a:lnTo>
                    <a:pt x="38" y="80"/>
                  </a:lnTo>
                  <a:lnTo>
                    <a:pt x="47" y="65"/>
                  </a:lnTo>
                  <a:lnTo>
                    <a:pt x="59" y="52"/>
                  </a:lnTo>
                  <a:lnTo>
                    <a:pt x="73" y="42"/>
                  </a:lnTo>
                  <a:lnTo>
                    <a:pt x="88" y="34"/>
                  </a:lnTo>
                  <a:lnTo>
                    <a:pt x="107" y="29"/>
                  </a:lnTo>
                  <a:lnTo>
                    <a:pt x="125" y="27"/>
                  </a:lnTo>
                  <a:lnTo>
                    <a:pt x="145" y="29"/>
                  </a:lnTo>
                  <a:lnTo>
                    <a:pt x="163" y="35"/>
                  </a:lnTo>
                  <a:lnTo>
                    <a:pt x="180" y="44"/>
                  </a:lnTo>
                  <a:lnTo>
                    <a:pt x="194" y="56"/>
                  </a:lnTo>
                  <a:lnTo>
                    <a:pt x="206" y="71"/>
                  </a:lnTo>
                  <a:lnTo>
                    <a:pt x="215" y="88"/>
                  </a:lnTo>
                  <a:lnTo>
                    <a:pt x="221" y="106"/>
                  </a:lnTo>
                  <a:lnTo>
                    <a:pt x="223" y="126"/>
                  </a:lnTo>
                  <a:lnTo>
                    <a:pt x="221" y="146"/>
                  </a:lnTo>
                  <a:lnTo>
                    <a:pt x="215" y="164"/>
                  </a:lnTo>
                  <a:lnTo>
                    <a:pt x="206" y="181"/>
                  </a:lnTo>
                  <a:lnTo>
                    <a:pt x="194" y="196"/>
                  </a:lnTo>
                  <a:lnTo>
                    <a:pt x="180" y="208"/>
                  </a:lnTo>
                  <a:lnTo>
                    <a:pt x="163" y="217"/>
                  </a:lnTo>
                  <a:lnTo>
                    <a:pt x="145" y="223"/>
                  </a:lnTo>
                  <a:lnTo>
                    <a:pt x="125" y="225"/>
                  </a:lnTo>
                  <a:lnTo>
                    <a:pt x="106" y="223"/>
                  </a:lnTo>
                  <a:lnTo>
                    <a:pt x="86" y="217"/>
                  </a:lnTo>
                  <a:lnTo>
                    <a:pt x="70" y="208"/>
                  </a:lnTo>
                  <a:lnTo>
                    <a:pt x="55" y="196"/>
                  </a:lnTo>
                  <a:lnTo>
                    <a:pt x="43" y="181"/>
                  </a:lnTo>
                  <a:lnTo>
                    <a:pt x="34" y="164"/>
                  </a:lnTo>
                  <a:lnTo>
                    <a:pt x="28" y="146"/>
                  </a:lnTo>
                  <a:lnTo>
                    <a:pt x="26" y="126"/>
                  </a:lnTo>
                  <a:lnTo>
                    <a:pt x="26" y="123"/>
                  </a:lnTo>
                  <a:lnTo>
                    <a:pt x="27" y="120"/>
                  </a:lnTo>
                  <a:lnTo>
                    <a:pt x="27" y="117"/>
                  </a:lnTo>
                  <a:lnTo>
                    <a:pt x="27" y="115"/>
                  </a:lnTo>
                  <a:lnTo>
                    <a:pt x="20" y="111"/>
                  </a:lnTo>
                  <a:lnTo>
                    <a:pt x="13" y="108"/>
                  </a:lnTo>
                  <a:lnTo>
                    <a:pt x="8" y="104"/>
                  </a:lnTo>
                  <a:lnTo>
                    <a:pt x="3" y="100"/>
                  </a:lnTo>
                  <a:lnTo>
                    <a:pt x="2" y="106"/>
                  </a:lnTo>
                  <a:lnTo>
                    <a:pt x="1" y="112"/>
                  </a:lnTo>
                  <a:lnTo>
                    <a:pt x="0" y="119"/>
                  </a:lnTo>
                  <a:lnTo>
                    <a:pt x="0" y="126"/>
                  </a:lnTo>
                  <a:lnTo>
                    <a:pt x="2" y="151"/>
                  </a:lnTo>
                  <a:lnTo>
                    <a:pt x="10" y="174"/>
                  </a:lnTo>
                  <a:lnTo>
                    <a:pt x="21" y="196"/>
                  </a:lnTo>
                  <a:lnTo>
                    <a:pt x="36" y="215"/>
                  </a:lnTo>
                  <a:lnTo>
                    <a:pt x="55" y="230"/>
                  </a:lnTo>
                  <a:lnTo>
                    <a:pt x="77" y="241"/>
                  </a:lnTo>
                  <a:lnTo>
                    <a:pt x="100" y="249"/>
                  </a:lnTo>
                  <a:lnTo>
                    <a:pt x="125" y="252"/>
                  </a:lnTo>
                  <a:lnTo>
                    <a:pt x="150" y="249"/>
                  </a:lnTo>
                  <a:lnTo>
                    <a:pt x="174" y="241"/>
                  </a:lnTo>
                  <a:lnTo>
                    <a:pt x="194" y="230"/>
                  </a:lnTo>
                  <a:lnTo>
                    <a:pt x="213" y="215"/>
                  </a:lnTo>
                  <a:lnTo>
                    <a:pt x="228" y="196"/>
                  </a:lnTo>
                  <a:lnTo>
                    <a:pt x="239" y="174"/>
                  </a:lnTo>
                  <a:lnTo>
                    <a:pt x="247" y="151"/>
                  </a:lnTo>
                  <a:lnTo>
                    <a:pt x="250" y="126"/>
                  </a:lnTo>
                  <a:lnTo>
                    <a:pt x="247" y="101"/>
                  </a:lnTo>
                  <a:lnTo>
                    <a:pt x="239" y="78"/>
                  </a:lnTo>
                  <a:lnTo>
                    <a:pt x="228" y="56"/>
                  </a:lnTo>
                  <a:lnTo>
                    <a:pt x="213" y="37"/>
                  </a:lnTo>
                  <a:lnTo>
                    <a:pt x="194" y="22"/>
                  </a:lnTo>
                  <a:lnTo>
                    <a:pt x="174" y="11"/>
                  </a:lnTo>
                  <a:lnTo>
                    <a:pt x="150" y="3"/>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7"/>
            <p:cNvSpPr>
              <a:spLocks/>
            </p:cNvSpPr>
            <p:nvPr/>
          </p:nvSpPr>
          <p:spPr bwMode="auto">
            <a:xfrm>
              <a:off x="3414" y="2073"/>
              <a:ext cx="88" cy="88"/>
            </a:xfrm>
            <a:custGeom>
              <a:avLst/>
              <a:gdLst>
                <a:gd name="T0" fmla="*/ 72 w 177"/>
                <a:gd name="T1" fmla="*/ 1 h 175"/>
                <a:gd name="T2" fmla="*/ 42 w 177"/>
                <a:gd name="T3" fmla="*/ 13 h 175"/>
                <a:gd name="T4" fmla="*/ 18 w 177"/>
                <a:gd name="T5" fmla="*/ 35 h 175"/>
                <a:gd name="T6" fmla="*/ 4 w 177"/>
                <a:gd name="T7" fmla="*/ 64 h 175"/>
                <a:gd name="T8" fmla="*/ 3 w 177"/>
                <a:gd name="T9" fmla="*/ 81 h 175"/>
                <a:gd name="T10" fmla="*/ 7 w 177"/>
                <a:gd name="T11" fmla="*/ 82 h 175"/>
                <a:gd name="T12" fmla="*/ 12 w 177"/>
                <a:gd name="T13" fmla="*/ 69 h 175"/>
                <a:gd name="T14" fmla="*/ 25 w 177"/>
                <a:gd name="T15" fmla="*/ 41 h 175"/>
                <a:gd name="T16" fmla="*/ 45 w 177"/>
                <a:gd name="T17" fmla="*/ 20 h 175"/>
                <a:gd name="T18" fmla="*/ 73 w 177"/>
                <a:gd name="T19" fmla="*/ 9 h 175"/>
                <a:gd name="T20" fmla="*/ 105 w 177"/>
                <a:gd name="T21" fmla="*/ 9 h 175"/>
                <a:gd name="T22" fmla="*/ 133 w 177"/>
                <a:gd name="T23" fmla="*/ 21 h 175"/>
                <a:gd name="T24" fmla="*/ 154 w 177"/>
                <a:gd name="T25" fmla="*/ 42 h 175"/>
                <a:gd name="T26" fmla="*/ 166 w 177"/>
                <a:gd name="T27" fmla="*/ 71 h 175"/>
                <a:gd name="T28" fmla="*/ 166 w 177"/>
                <a:gd name="T29" fmla="*/ 103 h 175"/>
                <a:gd name="T30" fmla="*/ 154 w 177"/>
                <a:gd name="T31" fmla="*/ 131 h 175"/>
                <a:gd name="T32" fmla="*/ 133 w 177"/>
                <a:gd name="T33" fmla="*/ 153 h 175"/>
                <a:gd name="T34" fmla="*/ 105 w 177"/>
                <a:gd name="T35" fmla="*/ 164 h 175"/>
                <a:gd name="T36" fmla="*/ 73 w 177"/>
                <a:gd name="T37" fmla="*/ 164 h 175"/>
                <a:gd name="T38" fmla="*/ 44 w 177"/>
                <a:gd name="T39" fmla="*/ 153 h 175"/>
                <a:gd name="T40" fmla="*/ 23 w 177"/>
                <a:gd name="T41" fmla="*/ 131 h 175"/>
                <a:gd name="T42" fmla="*/ 11 w 177"/>
                <a:gd name="T43" fmla="*/ 103 h 175"/>
                <a:gd name="T44" fmla="*/ 10 w 177"/>
                <a:gd name="T45" fmla="*/ 86 h 175"/>
                <a:gd name="T46" fmla="*/ 10 w 177"/>
                <a:gd name="T47" fmla="*/ 85 h 175"/>
                <a:gd name="T48" fmla="*/ 7 w 177"/>
                <a:gd name="T49" fmla="*/ 82 h 175"/>
                <a:gd name="T50" fmla="*/ 3 w 177"/>
                <a:gd name="T51" fmla="*/ 81 h 175"/>
                <a:gd name="T52" fmla="*/ 0 w 177"/>
                <a:gd name="T53" fmla="*/ 81 h 175"/>
                <a:gd name="T54" fmla="*/ 0 w 177"/>
                <a:gd name="T55" fmla="*/ 85 h 175"/>
                <a:gd name="T56" fmla="*/ 3 w 177"/>
                <a:gd name="T57" fmla="*/ 104 h 175"/>
                <a:gd name="T58" fmla="*/ 15 w 177"/>
                <a:gd name="T59" fmla="*/ 137 h 175"/>
                <a:gd name="T60" fmla="*/ 40 w 177"/>
                <a:gd name="T61" fmla="*/ 160 h 175"/>
                <a:gd name="T62" fmla="*/ 71 w 177"/>
                <a:gd name="T63" fmla="*/ 172 h 175"/>
                <a:gd name="T64" fmla="*/ 106 w 177"/>
                <a:gd name="T65" fmla="*/ 172 h 175"/>
                <a:gd name="T66" fmla="*/ 139 w 177"/>
                <a:gd name="T67" fmla="*/ 160 h 175"/>
                <a:gd name="T68" fmla="*/ 162 w 177"/>
                <a:gd name="T69" fmla="*/ 137 h 175"/>
                <a:gd name="T70" fmla="*/ 174 w 177"/>
                <a:gd name="T71" fmla="*/ 104 h 175"/>
                <a:gd name="T72" fmla="*/ 174 w 177"/>
                <a:gd name="T73" fmla="*/ 70 h 175"/>
                <a:gd name="T74" fmla="*/ 162 w 177"/>
                <a:gd name="T75" fmla="*/ 38 h 175"/>
                <a:gd name="T76" fmla="*/ 139 w 177"/>
                <a:gd name="T77" fmla="*/ 14 h 175"/>
                <a:gd name="T78" fmla="*/ 106 w 177"/>
                <a:gd name="T79"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5">
                  <a:moveTo>
                    <a:pt x="89" y="0"/>
                  </a:moveTo>
                  <a:lnTo>
                    <a:pt x="72" y="1"/>
                  </a:lnTo>
                  <a:lnTo>
                    <a:pt x="57" y="5"/>
                  </a:lnTo>
                  <a:lnTo>
                    <a:pt x="42" y="13"/>
                  </a:lnTo>
                  <a:lnTo>
                    <a:pt x="29" y="23"/>
                  </a:lnTo>
                  <a:lnTo>
                    <a:pt x="18" y="35"/>
                  </a:lnTo>
                  <a:lnTo>
                    <a:pt x="10" y="49"/>
                  </a:lnTo>
                  <a:lnTo>
                    <a:pt x="4" y="64"/>
                  </a:lnTo>
                  <a:lnTo>
                    <a:pt x="0" y="80"/>
                  </a:lnTo>
                  <a:lnTo>
                    <a:pt x="3" y="81"/>
                  </a:lnTo>
                  <a:lnTo>
                    <a:pt x="5" y="81"/>
                  </a:lnTo>
                  <a:lnTo>
                    <a:pt x="7" y="82"/>
                  </a:lnTo>
                  <a:lnTo>
                    <a:pt x="10" y="84"/>
                  </a:lnTo>
                  <a:lnTo>
                    <a:pt x="12" y="69"/>
                  </a:lnTo>
                  <a:lnTo>
                    <a:pt x="17" y="54"/>
                  </a:lnTo>
                  <a:lnTo>
                    <a:pt x="25" y="41"/>
                  </a:lnTo>
                  <a:lnTo>
                    <a:pt x="34" y="29"/>
                  </a:lnTo>
                  <a:lnTo>
                    <a:pt x="45" y="20"/>
                  </a:lnTo>
                  <a:lnTo>
                    <a:pt x="59" y="13"/>
                  </a:lnTo>
                  <a:lnTo>
                    <a:pt x="73" y="9"/>
                  </a:lnTo>
                  <a:lnTo>
                    <a:pt x="89" y="8"/>
                  </a:lnTo>
                  <a:lnTo>
                    <a:pt x="105" y="9"/>
                  </a:lnTo>
                  <a:lnTo>
                    <a:pt x="119" y="13"/>
                  </a:lnTo>
                  <a:lnTo>
                    <a:pt x="133" y="21"/>
                  </a:lnTo>
                  <a:lnTo>
                    <a:pt x="144" y="31"/>
                  </a:lnTo>
                  <a:lnTo>
                    <a:pt x="154" y="42"/>
                  </a:lnTo>
                  <a:lnTo>
                    <a:pt x="162" y="56"/>
                  </a:lnTo>
                  <a:lnTo>
                    <a:pt x="166" y="71"/>
                  </a:lnTo>
                  <a:lnTo>
                    <a:pt x="168" y="87"/>
                  </a:lnTo>
                  <a:lnTo>
                    <a:pt x="166" y="103"/>
                  </a:lnTo>
                  <a:lnTo>
                    <a:pt x="162" y="118"/>
                  </a:lnTo>
                  <a:lnTo>
                    <a:pt x="154" y="131"/>
                  </a:lnTo>
                  <a:lnTo>
                    <a:pt x="144" y="142"/>
                  </a:lnTo>
                  <a:lnTo>
                    <a:pt x="133" y="153"/>
                  </a:lnTo>
                  <a:lnTo>
                    <a:pt x="119" y="160"/>
                  </a:lnTo>
                  <a:lnTo>
                    <a:pt x="105" y="164"/>
                  </a:lnTo>
                  <a:lnTo>
                    <a:pt x="89" y="165"/>
                  </a:lnTo>
                  <a:lnTo>
                    <a:pt x="73" y="164"/>
                  </a:lnTo>
                  <a:lnTo>
                    <a:pt x="58" y="160"/>
                  </a:lnTo>
                  <a:lnTo>
                    <a:pt x="44" y="153"/>
                  </a:lnTo>
                  <a:lnTo>
                    <a:pt x="33" y="142"/>
                  </a:lnTo>
                  <a:lnTo>
                    <a:pt x="23" y="131"/>
                  </a:lnTo>
                  <a:lnTo>
                    <a:pt x="15" y="118"/>
                  </a:lnTo>
                  <a:lnTo>
                    <a:pt x="11" y="103"/>
                  </a:lnTo>
                  <a:lnTo>
                    <a:pt x="10" y="87"/>
                  </a:lnTo>
                  <a:lnTo>
                    <a:pt x="10" y="86"/>
                  </a:lnTo>
                  <a:lnTo>
                    <a:pt x="10" y="85"/>
                  </a:lnTo>
                  <a:lnTo>
                    <a:pt x="10" y="85"/>
                  </a:lnTo>
                  <a:lnTo>
                    <a:pt x="10" y="84"/>
                  </a:lnTo>
                  <a:lnTo>
                    <a:pt x="7" y="82"/>
                  </a:lnTo>
                  <a:lnTo>
                    <a:pt x="5" y="81"/>
                  </a:lnTo>
                  <a:lnTo>
                    <a:pt x="3" y="81"/>
                  </a:lnTo>
                  <a:lnTo>
                    <a:pt x="0" y="80"/>
                  </a:lnTo>
                  <a:lnTo>
                    <a:pt x="0" y="81"/>
                  </a:lnTo>
                  <a:lnTo>
                    <a:pt x="0" y="84"/>
                  </a:lnTo>
                  <a:lnTo>
                    <a:pt x="0" y="85"/>
                  </a:lnTo>
                  <a:lnTo>
                    <a:pt x="0" y="87"/>
                  </a:lnTo>
                  <a:lnTo>
                    <a:pt x="3" y="104"/>
                  </a:lnTo>
                  <a:lnTo>
                    <a:pt x="7" y="122"/>
                  </a:lnTo>
                  <a:lnTo>
                    <a:pt x="15" y="137"/>
                  </a:lnTo>
                  <a:lnTo>
                    <a:pt x="26" y="149"/>
                  </a:lnTo>
                  <a:lnTo>
                    <a:pt x="40" y="160"/>
                  </a:lnTo>
                  <a:lnTo>
                    <a:pt x="55" y="168"/>
                  </a:lnTo>
                  <a:lnTo>
                    <a:pt x="71" y="172"/>
                  </a:lnTo>
                  <a:lnTo>
                    <a:pt x="89" y="175"/>
                  </a:lnTo>
                  <a:lnTo>
                    <a:pt x="106" y="172"/>
                  </a:lnTo>
                  <a:lnTo>
                    <a:pt x="124" y="168"/>
                  </a:lnTo>
                  <a:lnTo>
                    <a:pt x="139" y="160"/>
                  </a:lnTo>
                  <a:lnTo>
                    <a:pt x="151" y="149"/>
                  </a:lnTo>
                  <a:lnTo>
                    <a:pt x="162" y="137"/>
                  </a:lnTo>
                  <a:lnTo>
                    <a:pt x="170" y="122"/>
                  </a:lnTo>
                  <a:lnTo>
                    <a:pt x="174" y="104"/>
                  </a:lnTo>
                  <a:lnTo>
                    <a:pt x="177" y="87"/>
                  </a:lnTo>
                  <a:lnTo>
                    <a:pt x="174" y="70"/>
                  </a:lnTo>
                  <a:lnTo>
                    <a:pt x="170" y="53"/>
                  </a:lnTo>
                  <a:lnTo>
                    <a:pt x="162" y="38"/>
                  </a:lnTo>
                  <a:lnTo>
                    <a:pt x="151" y="25"/>
                  </a:lnTo>
                  <a:lnTo>
                    <a:pt x="139" y="14"/>
                  </a:lnTo>
                  <a:lnTo>
                    <a:pt x="124" y="6"/>
                  </a:lnTo>
                  <a:lnTo>
                    <a:pt x="106"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p:cNvSpPr>
              <a:spLocks/>
            </p:cNvSpPr>
            <p:nvPr/>
          </p:nvSpPr>
          <p:spPr bwMode="auto">
            <a:xfrm>
              <a:off x="3452" y="2054"/>
              <a:ext cx="283" cy="126"/>
            </a:xfrm>
            <a:custGeom>
              <a:avLst/>
              <a:gdLst>
                <a:gd name="T0" fmla="*/ 537 w 567"/>
                <a:gd name="T1" fmla="*/ 23 h 254"/>
                <a:gd name="T2" fmla="*/ 553 w 567"/>
                <a:gd name="T3" fmla="*/ 31 h 254"/>
                <a:gd name="T4" fmla="*/ 563 w 567"/>
                <a:gd name="T5" fmla="*/ 43 h 254"/>
                <a:gd name="T6" fmla="*/ 567 w 567"/>
                <a:gd name="T7" fmla="*/ 53 h 254"/>
                <a:gd name="T8" fmla="*/ 567 w 567"/>
                <a:gd name="T9" fmla="*/ 88 h 254"/>
                <a:gd name="T10" fmla="*/ 0 w 567"/>
                <a:gd name="T11" fmla="*/ 254 h 254"/>
                <a:gd name="T12" fmla="*/ 5 w 567"/>
                <a:gd name="T13" fmla="*/ 235 h 254"/>
                <a:gd name="T14" fmla="*/ 43 w 567"/>
                <a:gd name="T15" fmla="*/ 235 h 254"/>
                <a:gd name="T16" fmla="*/ 107 w 567"/>
                <a:gd name="T17" fmla="*/ 235 h 254"/>
                <a:gd name="T18" fmla="*/ 188 w 567"/>
                <a:gd name="T19" fmla="*/ 235 h 254"/>
                <a:gd name="T20" fmla="*/ 275 w 567"/>
                <a:gd name="T21" fmla="*/ 235 h 254"/>
                <a:gd name="T22" fmla="*/ 356 w 567"/>
                <a:gd name="T23" fmla="*/ 235 h 254"/>
                <a:gd name="T24" fmla="*/ 423 w 567"/>
                <a:gd name="T25" fmla="*/ 235 h 254"/>
                <a:gd name="T26" fmla="*/ 464 w 567"/>
                <a:gd name="T27" fmla="*/ 235 h 254"/>
                <a:gd name="T28" fmla="*/ 475 w 567"/>
                <a:gd name="T29" fmla="*/ 226 h 254"/>
                <a:gd name="T30" fmla="*/ 497 w 567"/>
                <a:gd name="T31" fmla="*/ 185 h 254"/>
                <a:gd name="T32" fmla="*/ 525 w 567"/>
                <a:gd name="T33" fmla="*/ 131 h 254"/>
                <a:gd name="T34" fmla="*/ 545 w 567"/>
                <a:gd name="T35" fmla="*/ 90 h 254"/>
                <a:gd name="T36" fmla="*/ 549 w 567"/>
                <a:gd name="T37" fmla="*/ 78 h 254"/>
                <a:gd name="T38" fmla="*/ 549 w 567"/>
                <a:gd name="T39" fmla="*/ 61 h 254"/>
                <a:gd name="T40" fmla="*/ 549 w 567"/>
                <a:gd name="T41" fmla="*/ 54 h 254"/>
                <a:gd name="T42" fmla="*/ 538 w 567"/>
                <a:gd name="T43" fmla="*/ 42 h 254"/>
                <a:gd name="T44" fmla="*/ 515 w 567"/>
                <a:gd name="T45" fmla="*/ 40 h 254"/>
                <a:gd name="T46" fmla="*/ 470 w 567"/>
                <a:gd name="T47" fmla="*/ 37 h 254"/>
                <a:gd name="T48" fmla="*/ 401 w 567"/>
                <a:gd name="T49" fmla="*/ 35 h 254"/>
                <a:gd name="T50" fmla="*/ 320 w 567"/>
                <a:gd name="T51" fmla="*/ 31 h 254"/>
                <a:gd name="T52" fmla="*/ 233 w 567"/>
                <a:gd name="T53" fmla="*/ 27 h 254"/>
                <a:gd name="T54" fmla="*/ 152 w 567"/>
                <a:gd name="T55" fmla="*/ 23 h 254"/>
                <a:gd name="T56" fmla="*/ 87 w 567"/>
                <a:gd name="T57" fmla="*/ 20 h 254"/>
                <a:gd name="T58" fmla="*/ 46 w 567"/>
                <a:gd name="T59" fmla="*/ 18 h 254"/>
                <a:gd name="T60" fmla="*/ 39 w 567"/>
                <a:gd name="T61" fmla="*/ 0 h 254"/>
                <a:gd name="T62" fmla="*/ 60 w 567"/>
                <a:gd name="T63" fmla="*/ 1 h 254"/>
                <a:gd name="T64" fmla="*/ 112 w 567"/>
                <a:gd name="T65" fmla="*/ 4 h 254"/>
                <a:gd name="T66" fmla="*/ 186 w 567"/>
                <a:gd name="T67" fmla="*/ 7 h 254"/>
                <a:gd name="T68" fmla="*/ 272 w 567"/>
                <a:gd name="T69" fmla="*/ 11 h 254"/>
                <a:gd name="T70" fmla="*/ 359 w 567"/>
                <a:gd name="T71" fmla="*/ 15 h 254"/>
                <a:gd name="T72" fmla="*/ 437 w 567"/>
                <a:gd name="T73" fmla="*/ 19 h 254"/>
                <a:gd name="T74" fmla="*/ 496 w 567"/>
                <a:gd name="T75" fmla="*/ 21 h 254"/>
                <a:gd name="T76" fmla="*/ 526 w 567"/>
                <a:gd name="T77" fmla="*/ 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7" h="254">
                  <a:moveTo>
                    <a:pt x="526" y="22"/>
                  </a:moveTo>
                  <a:lnTo>
                    <a:pt x="537" y="23"/>
                  </a:lnTo>
                  <a:lnTo>
                    <a:pt x="547" y="27"/>
                  </a:lnTo>
                  <a:lnTo>
                    <a:pt x="553" y="31"/>
                  </a:lnTo>
                  <a:lnTo>
                    <a:pt x="559" y="36"/>
                  </a:lnTo>
                  <a:lnTo>
                    <a:pt x="563" y="43"/>
                  </a:lnTo>
                  <a:lnTo>
                    <a:pt x="565" y="49"/>
                  </a:lnTo>
                  <a:lnTo>
                    <a:pt x="567" y="53"/>
                  </a:lnTo>
                  <a:lnTo>
                    <a:pt x="567" y="58"/>
                  </a:lnTo>
                  <a:lnTo>
                    <a:pt x="567" y="88"/>
                  </a:lnTo>
                  <a:lnTo>
                    <a:pt x="482" y="254"/>
                  </a:lnTo>
                  <a:lnTo>
                    <a:pt x="0" y="254"/>
                  </a:lnTo>
                  <a:lnTo>
                    <a:pt x="0" y="235"/>
                  </a:lnTo>
                  <a:lnTo>
                    <a:pt x="5" y="235"/>
                  </a:lnTo>
                  <a:lnTo>
                    <a:pt x="20" y="235"/>
                  </a:lnTo>
                  <a:lnTo>
                    <a:pt x="43" y="235"/>
                  </a:lnTo>
                  <a:lnTo>
                    <a:pt x="72" y="235"/>
                  </a:lnTo>
                  <a:lnTo>
                    <a:pt x="107" y="235"/>
                  </a:lnTo>
                  <a:lnTo>
                    <a:pt x="147" y="235"/>
                  </a:lnTo>
                  <a:lnTo>
                    <a:pt x="188" y="235"/>
                  </a:lnTo>
                  <a:lnTo>
                    <a:pt x="232" y="235"/>
                  </a:lnTo>
                  <a:lnTo>
                    <a:pt x="275" y="235"/>
                  </a:lnTo>
                  <a:lnTo>
                    <a:pt x="317" y="235"/>
                  </a:lnTo>
                  <a:lnTo>
                    <a:pt x="356" y="235"/>
                  </a:lnTo>
                  <a:lnTo>
                    <a:pt x="392" y="235"/>
                  </a:lnTo>
                  <a:lnTo>
                    <a:pt x="423" y="235"/>
                  </a:lnTo>
                  <a:lnTo>
                    <a:pt x="447" y="235"/>
                  </a:lnTo>
                  <a:lnTo>
                    <a:pt x="464" y="235"/>
                  </a:lnTo>
                  <a:lnTo>
                    <a:pt x="470" y="235"/>
                  </a:lnTo>
                  <a:lnTo>
                    <a:pt x="475" y="226"/>
                  </a:lnTo>
                  <a:lnTo>
                    <a:pt x="484" y="208"/>
                  </a:lnTo>
                  <a:lnTo>
                    <a:pt x="497" y="185"/>
                  </a:lnTo>
                  <a:lnTo>
                    <a:pt x="511" y="157"/>
                  </a:lnTo>
                  <a:lnTo>
                    <a:pt x="525" y="131"/>
                  </a:lnTo>
                  <a:lnTo>
                    <a:pt x="537" y="107"/>
                  </a:lnTo>
                  <a:lnTo>
                    <a:pt x="545" y="90"/>
                  </a:lnTo>
                  <a:lnTo>
                    <a:pt x="549" y="83"/>
                  </a:lnTo>
                  <a:lnTo>
                    <a:pt x="549" y="78"/>
                  </a:lnTo>
                  <a:lnTo>
                    <a:pt x="549" y="69"/>
                  </a:lnTo>
                  <a:lnTo>
                    <a:pt x="549" y="61"/>
                  </a:lnTo>
                  <a:lnTo>
                    <a:pt x="549" y="58"/>
                  </a:lnTo>
                  <a:lnTo>
                    <a:pt x="549" y="54"/>
                  </a:lnTo>
                  <a:lnTo>
                    <a:pt x="545" y="48"/>
                  </a:lnTo>
                  <a:lnTo>
                    <a:pt x="538" y="42"/>
                  </a:lnTo>
                  <a:lnTo>
                    <a:pt x="526" y="40"/>
                  </a:lnTo>
                  <a:lnTo>
                    <a:pt x="515" y="40"/>
                  </a:lnTo>
                  <a:lnTo>
                    <a:pt x="496" y="38"/>
                  </a:lnTo>
                  <a:lnTo>
                    <a:pt x="470" y="37"/>
                  </a:lnTo>
                  <a:lnTo>
                    <a:pt x="438" y="36"/>
                  </a:lnTo>
                  <a:lnTo>
                    <a:pt x="401" y="35"/>
                  </a:lnTo>
                  <a:lnTo>
                    <a:pt x="362" y="33"/>
                  </a:lnTo>
                  <a:lnTo>
                    <a:pt x="320" y="31"/>
                  </a:lnTo>
                  <a:lnTo>
                    <a:pt x="277" y="29"/>
                  </a:lnTo>
                  <a:lnTo>
                    <a:pt x="233" y="27"/>
                  </a:lnTo>
                  <a:lnTo>
                    <a:pt x="192" y="25"/>
                  </a:lnTo>
                  <a:lnTo>
                    <a:pt x="152" y="23"/>
                  </a:lnTo>
                  <a:lnTo>
                    <a:pt x="118" y="21"/>
                  </a:lnTo>
                  <a:lnTo>
                    <a:pt x="87" y="20"/>
                  </a:lnTo>
                  <a:lnTo>
                    <a:pt x="64" y="19"/>
                  </a:lnTo>
                  <a:lnTo>
                    <a:pt x="46" y="18"/>
                  </a:lnTo>
                  <a:lnTo>
                    <a:pt x="38" y="18"/>
                  </a:lnTo>
                  <a:lnTo>
                    <a:pt x="39" y="0"/>
                  </a:lnTo>
                  <a:lnTo>
                    <a:pt x="45" y="0"/>
                  </a:lnTo>
                  <a:lnTo>
                    <a:pt x="60" y="1"/>
                  </a:lnTo>
                  <a:lnTo>
                    <a:pt x="83" y="3"/>
                  </a:lnTo>
                  <a:lnTo>
                    <a:pt x="112" y="4"/>
                  </a:lnTo>
                  <a:lnTo>
                    <a:pt x="148" y="5"/>
                  </a:lnTo>
                  <a:lnTo>
                    <a:pt x="186" y="7"/>
                  </a:lnTo>
                  <a:lnTo>
                    <a:pt x="228" y="10"/>
                  </a:lnTo>
                  <a:lnTo>
                    <a:pt x="272" y="11"/>
                  </a:lnTo>
                  <a:lnTo>
                    <a:pt x="316" y="13"/>
                  </a:lnTo>
                  <a:lnTo>
                    <a:pt x="359" y="15"/>
                  </a:lnTo>
                  <a:lnTo>
                    <a:pt x="399" y="18"/>
                  </a:lnTo>
                  <a:lnTo>
                    <a:pt x="437" y="19"/>
                  </a:lnTo>
                  <a:lnTo>
                    <a:pt x="469" y="20"/>
                  </a:lnTo>
                  <a:lnTo>
                    <a:pt x="496" y="21"/>
                  </a:lnTo>
                  <a:lnTo>
                    <a:pt x="515" y="22"/>
                  </a:lnTo>
                  <a:lnTo>
                    <a:pt x="52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0"/>
            <p:cNvSpPr>
              <a:spLocks/>
            </p:cNvSpPr>
            <p:nvPr/>
          </p:nvSpPr>
          <p:spPr bwMode="auto">
            <a:xfrm>
              <a:off x="3681" y="2165"/>
              <a:ext cx="28" cy="28"/>
            </a:xfrm>
            <a:custGeom>
              <a:avLst/>
              <a:gdLst>
                <a:gd name="T0" fmla="*/ 0 w 55"/>
                <a:gd name="T1" fmla="*/ 27 h 55"/>
                <a:gd name="T2" fmla="*/ 2 w 55"/>
                <a:gd name="T3" fmla="*/ 38 h 55"/>
                <a:gd name="T4" fmla="*/ 8 w 55"/>
                <a:gd name="T5" fmla="*/ 47 h 55"/>
                <a:gd name="T6" fmla="*/ 17 w 55"/>
                <a:gd name="T7" fmla="*/ 53 h 55"/>
                <a:gd name="T8" fmla="*/ 28 w 55"/>
                <a:gd name="T9" fmla="*/ 55 h 55"/>
                <a:gd name="T10" fmla="*/ 39 w 55"/>
                <a:gd name="T11" fmla="*/ 53 h 55"/>
                <a:gd name="T12" fmla="*/ 47 w 55"/>
                <a:gd name="T13" fmla="*/ 47 h 55"/>
                <a:gd name="T14" fmla="*/ 53 w 55"/>
                <a:gd name="T15" fmla="*/ 38 h 55"/>
                <a:gd name="T16" fmla="*/ 55 w 55"/>
                <a:gd name="T17" fmla="*/ 27 h 55"/>
                <a:gd name="T18" fmla="*/ 53 w 55"/>
                <a:gd name="T19" fmla="*/ 17 h 55"/>
                <a:gd name="T20" fmla="*/ 47 w 55"/>
                <a:gd name="T21" fmla="*/ 8 h 55"/>
                <a:gd name="T22" fmla="*/ 39 w 55"/>
                <a:gd name="T23" fmla="*/ 2 h 55"/>
                <a:gd name="T24" fmla="*/ 28 w 55"/>
                <a:gd name="T25" fmla="*/ 0 h 55"/>
                <a:gd name="T26" fmla="*/ 17 w 55"/>
                <a:gd name="T27" fmla="*/ 2 h 55"/>
                <a:gd name="T28" fmla="*/ 8 w 55"/>
                <a:gd name="T29" fmla="*/ 8 h 55"/>
                <a:gd name="T30" fmla="*/ 2 w 55"/>
                <a:gd name="T31" fmla="*/ 17 h 55"/>
                <a:gd name="T32" fmla="*/ 0 w 5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5">
                  <a:moveTo>
                    <a:pt x="0" y="27"/>
                  </a:moveTo>
                  <a:lnTo>
                    <a:pt x="2" y="38"/>
                  </a:lnTo>
                  <a:lnTo>
                    <a:pt x="8" y="47"/>
                  </a:lnTo>
                  <a:lnTo>
                    <a:pt x="17" y="53"/>
                  </a:lnTo>
                  <a:lnTo>
                    <a:pt x="28" y="55"/>
                  </a:lnTo>
                  <a:lnTo>
                    <a:pt x="39" y="53"/>
                  </a:lnTo>
                  <a:lnTo>
                    <a:pt x="47" y="47"/>
                  </a:lnTo>
                  <a:lnTo>
                    <a:pt x="53" y="38"/>
                  </a:lnTo>
                  <a:lnTo>
                    <a:pt x="55" y="27"/>
                  </a:lnTo>
                  <a:lnTo>
                    <a:pt x="53" y="17"/>
                  </a:lnTo>
                  <a:lnTo>
                    <a:pt x="47" y="8"/>
                  </a:lnTo>
                  <a:lnTo>
                    <a:pt x="39" y="2"/>
                  </a:lnTo>
                  <a:lnTo>
                    <a:pt x="28" y="0"/>
                  </a:lnTo>
                  <a:lnTo>
                    <a:pt x="17" y="2"/>
                  </a:lnTo>
                  <a:lnTo>
                    <a:pt x="8" y="8"/>
                  </a:lnTo>
                  <a:lnTo>
                    <a:pt x="2" y="1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1"/>
            <p:cNvSpPr>
              <a:spLocks/>
            </p:cNvSpPr>
            <p:nvPr/>
          </p:nvSpPr>
          <p:spPr bwMode="auto">
            <a:xfrm>
              <a:off x="3440" y="2095"/>
              <a:ext cx="42" cy="42"/>
            </a:xfrm>
            <a:custGeom>
              <a:avLst/>
              <a:gdLst>
                <a:gd name="T0" fmla="*/ 0 w 83"/>
                <a:gd name="T1" fmla="*/ 42 h 83"/>
                <a:gd name="T2" fmla="*/ 1 w 83"/>
                <a:gd name="T3" fmla="*/ 50 h 83"/>
                <a:gd name="T4" fmla="*/ 4 w 83"/>
                <a:gd name="T5" fmla="*/ 58 h 83"/>
                <a:gd name="T6" fmla="*/ 7 w 83"/>
                <a:gd name="T7" fmla="*/ 65 h 83"/>
                <a:gd name="T8" fmla="*/ 12 w 83"/>
                <a:gd name="T9" fmla="*/ 71 h 83"/>
                <a:gd name="T10" fmla="*/ 18 w 83"/>
                <a:gd name="T11" fmla="*/ 76 h 83"/>
                <a:gd name="T12" fmla="*/ 24 w 83"/>
                <a:gd name="T13" fmla="*/ 80 h 83"/>
                <a:gd name="T14" fmla="*/ 33 w 83"/>
                <a:gd name="T15" fmla="*/ 82 h 83"/>
                <a:gd name="T16" fmla="*/ 41 w 83"/>
                <a:gd name="T17" fmla="*/ 83 h 83"/>
                <a:gd name="T18" fmla="*/ 50 w 83"/>
                <a:gd name="T19" fmla="*/ 82 h 83"/>
                <a:gd name="T20" fmla="*/ 58 w 83"/>
                <a:gd name="T21" fmla="*/ 80 h 83"/>
                <a:gd name="T22" fmla="*/ 65 w 83"/>
                <a:gd name="T23" fmla="*/ 76 h 83"/>
                <a:gd name="T24" fmla="*/ 71 w 83"/>
                <a:gd name="T25" fmla="*/ 71 h 83"/>
                <a:gd name="T26" fmla="*/ 76 w 83"/>
                <a:gd name="T27" fmla="*/ 65 h 83"/>
                <a:gd name="T28" fmla="*/ 80 w 83"/>
                <a:gd name="T29" fmla="*/ 58 h 83"/>
                <a:gd name="T30" fmla="*/ 82 w 83"/>
                <a:gd name="T31" fmla="*/ 50 h 83"/>
                <a:gd name="T32" fmla="*/ 83 w 83"/>
                <a:gd name="T33" fmla="*/ 42 h 83"/>
                <a:gd name="T34" fmla="*/ 82 w 83"/>
                <a:gd name="T35" fmla="*/ 34 h 83"/>
                <a:gd name="T36" fmla="*/ 80 w 83"/>
                <a:gd name="T37" fmla="*/ 26 h 83"/>
                <a:gd name="T38" fmla="*/ 76 w 83"/>
                <a:gd name="T39" fmla="*/ 19 h 83"/>
                <a:gd name="T40" fmla="*/ 71 w 83"/>
                <a:gd name="T41" fmla="*/ 12 h 83"/>
                <a:gd name="T42" fmla="*/ 65 w 83"/>
                <a:gd name="T43" fmla="*/ 7 h 83"/>
                <a:gd name="T44" fmla="*/ 58 w 83"/>
                <a:gd name="T45" fmla="*/ 4 h 83"/>
                <a:gd name="T46" fmla="*/ 50 w 83"/>
                <a:gd name="T47" fmla="*/ 1 h 83"/>
                <a:gd name="T48" fmla="*/ 41 w 83"/>
                <a:gd name="T49" fmla="*/ 0 h 83"/>
                <a:gd name="T50" fmla="*/ 33 w 83"/>
                <a:gd name="T51" fmla="*/ 1 h 83"/>
                <a:gd name="T52" fmla="*/ 24 w 83"/>
                <a:gd name="T53" fmla="*/ 4 h 83"/>
                <a:gd name="T54" fmla="*/ 18 w 83"/>
                <a:gd name="T55" fmla="*/ 7 h 83"/>
                <a:gd name="T56" fmla="*/ 12 w 83"/>
                <a:gd name="T57" fmla="*/ 12 h 83"/>
                <a:gd name="T58" fmla="*/ 7 w 83"/>
                <a:gd name="T59" fmla="*/ 19 h 83"/>
                <a:gd name="T60" fmla="*/ 4 w 83"/>
                <a:gd name="T61" fmla="*/ 26 h 83"/>
                <a:gd name="T62" fmla="*/ 1 w 83"/>
                <a:gd name="T63" fmla="*/ 34 h 83"/>
                <a:gd name="T64" fmla="*/ 0 w 83"/>
                <a:gd name="T6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3">
                  <a:moveTo>
                    <a:pt x="0" y="42"/>
                  </a:moveTo>
                  <a:lnTo>
                    <a:pt x="1" y="50"/>
                  </a:lnTo>
                  <a:lnTo>
                    <a:pt x="4" y="58"/>
                  </a:lnTo>
                  <a:lnTo>
                    <a:pt x="7" y="65"/>
                  </a:lnTo>
                  <a:lnTo>
                    <a:pt x="12" y="71"/>
                  </a:lnTo>
                  <a:lnTo>
                    <a:pt x="18" y="76"/>
                  </a:lnTo>
                  <a:lnTo>
                    <a:pt x="24" y="80"/>
                  </a:lnTo>
                  <a:lnTo>
                    <a:pt x="33" y="82"/>
                  </a:lnTo>
                  <a:lnTo>
                    <a:pt x="41" y="83"/>
                  </a:lnTo>
                  <a:lnTo>
                    <a:pt x="50" y="82"/>
                  </a:lnTo>
                  <a:lnTo>
                    <a:pt x="58" y="80"/>
                  </a:lnTo>
                  <a:lnTo>
                    <a:pt x="65" y="76"/>
                  </a:lnTo>
                  <a:lnTo>
                    <a:pt x="71" y="71"/>
                  </a:lnTo>
                  <a:lnTo>
                    <a:pt x="76" y="65"/>
                  </a:lnTo>
                  <a:lnTo>
                    <a:pt x="80" y="58"/>
                  </a:lnTo>
                  <a:lnTo>
                    <a:pt x="82" y="50"/>
                  </a:lnTo>
                  <a:lnTo>
                    <a:pt x="83" y="42"/>
                  </a:lnTo>
                  <a:lnTo>
                    <a:pt x="82" y="34"/>
                  </a:lnTo>
                  <a:lnTo>
                    <a:pt x="80" y="26"/>
                  </a:lnTo>
                  <a:lnTo>
                    <a:pt x="76" y="19"/>
                  </a:lnTo>
                  <a:lnTo>
                    <a:pt x="71" y="12"/>
                  </a:lnTo>
                  <a:lnTo>
                    <a:pt x="65" y="7"/>
                  </a:lnTo>
                  <a:lnTo>
                    <a:pt x="58" y="4"/>
                  </a:lnTo>
                  <a:lnTo>
                    <a:pt x="50" y="1"/>
                  </a:lnTo>
                  <a:lnTo>
                    <a:pt x="41" y="0"/>
                  </a:lnTo>
                  <a:lnTo>
                    <a:pt x="33" y="1"/>
                  </a:lnTo>
                  <a:lnTo>
                    <a:pt x="24" y="4"/>
                  </a:lnTo>
                  <a:lnTo>
                    <a:pt x="18" y="7"/>
                  </a:lnTo>
                  <a:lnTo>
                    <a:pt x="12" y="12"/>
                  </a:lnTo>
                  <a:lnTo>
                    <a:pt x="7" y="19"/>
                  </a:lnTo>
                  <a:lnTo>
                    <a:pt x="4" y="26"/>
                  </a:lnTo>
                  <a:lnTo>
                    <a:pt x="1" y="3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4"/>
          <p:cNvGrpSpPr>
            <a:grpSpLocks noChangeAspect="1"/>
          </p:cNvGrpSpPr>
          <p:nvPr/>
        </p:nvGrpSpPr>
        <p:grpSpPr bwMode="auto">
          <a:xfrm>
            <a:off x="7046517" y="4655032"/>
            <a:ext cx="1373251" cy="834076"/>
            <a:chOff x="2852" y="1654"/>
            <a:chExt cx="1085" cy="659"/>
          </a:xfrm>
        </p:grpSpPr>
        <p:sp>
          <p:nvSpPr>
            <p:cNvPr id="93" name="Freeform 10"/>
            <p:cNvSpPr>
              <a:spLocks/>
            </p:cNvSpPr>
            <p:nvPr/>
          </p:nvSpPr>
          <p:spPr bwMode="auto">
            <a:xfrm>
              <a:off x="3570" y="1905"/>
              <a:ext cx="185" cy="194"/>
            </a:xfrm>
            <a:custGeom>
              <a:avLst/>
              <a:gdLst>
                <a:gd name="T0" fmla="*/ 43 w 369"/>
                <a:gd name="T1" fmla="*/ 387 h 387"/>
                <a:gd name="T2" fmla="*/ 42 w 369"/>
                <a:gd name="T3" fmla="*/ 386 h 387"/>
                <a:gd name="T4" fmla="*/ 26 w 369"/>
                <a:gd name="T5" fmla="*/ 357 h 387"/>
                <a:gd name="T6" fmla="*/ 6 w 369"/>
                <a:gd name="T7" fmla="*/ 325 h 387"/>
                <a:gd name="T8" fmla="*/ 0 w 369"/>
                <a:gd name="T9" fmla="*/ 300 h 387"/>
                <a:gd name="T10" fmla="*/ 3 w 369"/>
                <a:gd name="T11" fmla="*/ 284 h 387"/>
                <a:gd name="T12" fmla="*/ 12 w 369"/>
                <a:gd name="T13" fmla="*/ 267 h 387"/>
                <a:gd name="T14" fmla="*/ 30 w 369"/>
                <a:gd name="T15" fmla="*/ 247 h 387"/>
                <a:gd name="T16" fmla="*/ 55 w 369"/>
                <a:gd name="T17" fmla="*/ 222 h 387"/>
                <a:gd name="T18" fmla="*/ 58 w 369"/>
                <a:gd name="T19" fmla="*/ 218 h 387"/>
                <a:gd name="T20" fmla="*/ 59 w 369"/>
                <a:gd name="T21" fmla="*/ 212 h 387"/>
                <a:gd name="T22" fmla="*/ 59 w 369"/>
                <a:gd name="T23" fmla="*/ 209 h 387"/>
                <a:gd name="T24" fmla="*/ 58 w 369"/>
                <a:gd name="T25" fmla="*/ 205 h 387"/>
                <a:gd name="T26" fmla="*/ 51 w 369"/>
                <a:gd name="T27" fmla="*/ 192 h 387"/>
                <a:gd name="T28" fmla="*/ 34 w 369"/>
                <a:gd name="T29" fmla="*/ 164 h 387"/>
                <a:gd name="T30" fmla="*/ 17 w 369"/>
                <a:gd name="T31" fmla="*/ 134 h 387"/>
                <a:gd name="T32" fmla="*/ 6 w 369"/>
                <a:gd name="T33" fmla="*/ 118 h 387"/>
                <a:gd name="T34" fmla="*/ 10 w 369"/>
                <a:gd name="T35" fmla="*/ 110 h 387"/>
                <a:gd name="T36" fmla="*/ 17 w 369"/>
                <a:gd name="T37" fmla="*/ 106 h 387"/>
                <a:gd name="T38" fmla="*/ 35 w 369"/>
                <a:gd name="T39" fmla="*/ 105 h 387"/>
                <a:gd name="T40" fmla="*/ 48 w 369"/>
                <a:gd name="T41" fmla="*/ 103 h 387"/>
                <a:gd name="T42" fmla="*/ 55 w 369"/>
                <a:gd name="T43" fmla="*/ 101 h 387"/>
                <a:gd name="T44" fmla="*/ 58 w 369"/>
                <a:gd name="T45" fmla="*/ 101 h 387"/>
                <a:gd name="T46" fmla="*/ 62 w 369"/>
                <a:gd name="T47" fmla="*/ 99 h 387"/>
                <a:gd name="T48" fmla="*/ 65 w 369"/>
                <a:gd name="T49" fmla="*/ 97 h 387"/>
                <a:gd name="T50" fmla="*/ 91 w 369"/>
                <a:gd name="T51" fmla="*/ 73 h 387"/>
                <a:gd name="T52" fmla="*/ 125 w 369"/>
                <a:gd name="T53" fmla="*/ 42 h 387"/>
                <a:gd name="T54" fmla="*/ 164 w 369"/>
                <a:gd name="T55" fmla="*/ 15 h 387"/>
                <a:gd name="T56" fmla="*/ 199 w 369"/>
                <a:gd name="T57" fmla="*/ 0 h 387"/>
                <a:gd name="T58" fmla="*/ 239 w 369"/>
                <a:gd name="T59" fmla="*/ 17 h 387"/>
                <a:gd name="T60" fmla="*/ 291 w 369"/>
                <a:gd name="T61" fmla="*/ 68 h 387"/>
                <a:gd name="T62" fmla="*/ 340 w 369"/>
                <a:gd name="T63" fmla="*/ 130 h 387"/>
                <a:gd name="T64" fmla="*/ 369 w 369"/>
                <a:gd name="T65" fmla="*/ 188 h 387"/>
                <a:gd name="T66" fmla="*/ 351 w 369"/>
                <a:gd name="T67" fmla="*/ 199 h 387"/>
                <a:gd name="T68" fmla="*/ 314 w 369"/>
                <a:gd name="T69" fmla="*/ 221 h 387"/>
                <a:gd name="T70" fmla="*/ 265 w 369"/>
                <a:gd name="T71" fmla="*/ 252 h 387"/>
                <a:gd name="T72" fmla="*/ 208 w 369"/>
                <a:gd name="T73" fmla="*/ 287 h 387"/>
                <a:gd name="T74" fmla="*/ 151 w 369"/>
                <a:gd name="T75" fmla="*/ 322 h 387"/>
                <a:gd name="T76" fmla="*/ 101 w 369"/>
                <a:gd name="T77" fmla="*/ 353 h 387"/>
                <a:gd name="T78" fmla="*/ 63 w 369"/>
                <a:gd name="T79" fmla="*/ 376 h 387"/>
                <a:gd name="T80" fmla="*/ 43 w 369"/>
                <a:gd name="T8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 h="387">
                  <a:moveTo>
                    <a:pt x="43" y="387"/>
                  </a:moveTo>
                  <a:lnTo>
                    <a:pt x="43" y="387"/>
                  </a:lnTo>
                  <a:lnTo>
                    <a:pt x="43" y="386"/>
                  </a:lnTo>
                  <a:lnTo>
                    <a:pt x="42" y="386"/>
                  </a:lnTo>
                  <a:lnTo>
                    <a:pt x="42" y="386"/>
                  </a:lnTo>
                  <a:lnTo>
                    <a:pt x="26" y="357"/>
                  </a:lnTo>
                  <a:lnTo>
                    <a:pt x="16" y="340"/>
                  </a:lnTo>
                  <a:lnTo>
                    <a:pt x="6" y="325"/>
                  </a:lnTo>
                  <a:lnTo>
                    <a:pt x="2" y="312"/>
                  </a:lnTo>
                  <a:lnTo>
                    <a:pt x="0" y="300"/>
                  </a:lnTo>
                  <a:lnTo>
                    <a:pt x="1" y="292"/>
                  </a:lnTo>
                  <a:lnTo>
                    <a:pt x="3" y="284"/>
                  </a:lnTo>
                  <a:lnTo>
                    <a:pt x="6" y="275"/>
                  </a:lnTo>
                  <a:lnTo>
                    <a:pt x="12" y="267"/>
                  </a:lnTo>
                  <a:lnTo>
                    <a:pt x="20" y="258"/>
                  </a:lnTo>
                  <a:lnTo>
                    <a:pt x="30" y="247"/>
                  </a:lnTo>
                  <a:lnTo>
                    <a:pt x="41" y="235"/>
                  </a:lnTo>
                  <a:lnTo>
                    <a:pt x="55" y="222"/>
                  </a:lnTo>
                  <a:lnTo>
                    <a:pt x="57" y="220"/>
                  </a:lnTo>
                  <a:lnTo>
                    <a:pt x="58" y="218"/>
                  </a:lnTo>
                  <a:lnTo>
                    <a:pt x="59" y="214"/>
                  </a:lnTo>
                  <a:lnTo>
                    <a:pt x="59" y="212"/>
                  </a:lnTo>
                  <a:lnTo>
                    <a:pt x="59" y="210"/>
                  </a:lnTo>
                  <a:lnTo>
                    <a:pt x="59" y="209"/>
                  </a:lnTo>
                  <a:lnTo>
                    <a:pt x="59" y="206"/>
                  </a:lnTo>
                  <a:lnTo>
                    <a:pt x="58" y="205"/>
                  </a:lnTo>
                  <a:lnTo>
                    <a:pt x="56" y="202"/>
                  </a:lnTo>
                  <a:lnTo>
                    <a:pt x="51" y="192"/>
                  </a:lnTo>
                  <a:lnTo>
                    <a:pt x="43" y="180"/>
                  </a:lnTo>
                  <a:lnTo>
                    <a:pt x="34" y="164"/>
                  </a:lnTo>
                  <a:lnTo>
                    <a:pt x="25" y="149"/>
                  </a:lnTo>
                  <a:lnTo>
                    <a:pt x="17" y="134"/>
                  </a:lnTo>
                  <a:lnTo>
                    <a:pt x="10" y="123"/>
                  </a:lnTo>
                  <a:lnTo>
                    <a:pt x="6" y="118"/>
                  </a:lnTo>
                  <a:lnTo>
                    <a:pt x="8" y="113"/>
                  </a:lnTo>
                  <a:lnTo>
                    <a:pt x="10" y="110"/>
                  </a:lnTo>
                  <a:lnTo>
                    <a:pt x="13" y="107"/>
                  </a:lnTo>
                  <a:lnTo>
                    <a:pt x="17" y="106"/>
                  </a:lnTo>
                  <a:lnTo>
                    <a:pt x="26" y="105"/>
                  </a:lnTo>
                  <a:lnTo>
                    <a:pt x="35" y="105"/>
                  </a:lnTo>
                  <a:lnTo>
                    <a:pt x="42" y="104"/>
                  </a:lnTo>
                  <a:lnTo>
                    <a:pt x="48" y="103"/>
                  </a:lnTo>
                  <a:lnTo>
                    <a:pt x="51" y="103"/>
                  </a:lnTo>
                  <a:lnTo>
                    <a:pt x="55" y="101"/>
                  </a:lnTo>
                  <a:lnTo>
                    <a:pt x="57" y="101"/>
                  </a:lnTo>
                  <a:lnTo>
                    <a:pt x="58" y="101"/>
                  </a:lnTo>
                  <a:lnTo>
                    <a:pt x="61" y="100"/>
                  </a:lnTo>
                  <a:lnTo>
                    <a:pt x="62" y="99"/>
                  </a:lnTo>
                  <a:lnTo>
                    <a:pt x="64" y="98"/>
                  </a:lnTo>
                  <a:lnTo>
                    <a:pt x="65" y="97"/>
                  </a:lnTo>
                  <a:lnTo>
                    <a:pt x="76" y="86"/>
                  </a:lnTo>
                  <a:lnTo>
                    <a:pt x="91" y="73"/>
                  </a:lnTo>
                  <a:lnTo>
                    <a:pt x="107" y="58"/>
                  </a:lnTo>
                  <a:lnTo>
                    <a:pt x="125" y="42"/>
                  </a:lnTo>
                  <a:lnTo>
                    <a:pt x="145" y="28"/>
                  </a:lnTo>
                  <a:lnTo>
                    <a:pt x="164" y="15"/>
                  </a:lnTo>
                  <a:lnTo>
                    <a:pt x="183" y="5"/>
                  </a:lnTo>
                  <a:lnTo>
                    <a:pt x="199" y="0"/>
                  </a:lnTo>
                  <a:lnTo>
                    <a:pt x="216" y="4"/>
                  </a:lnTo>
                  <a:lnTo>
                    <a:pt x="239" y="17"/>
                  </a:lnTo>
                  <a:lnTo>
                    <a:pt x="265" y="39"/>
                  </a:lnTo>
                  <a:lnTo>
                    <a:pt x="291" y="68"/>
                  </a:lnTo>
                  <a:lnTo>
                    <a:pt x="316" y="99"/>
                  </a:lnTo>
                  <a:lnTo>
                    <a:pt x="340" y="130"/>
                  </a:lnTo>
                  <a:lnTo>
                    <a:pt x="358" y="161"/>
                  </a:lnTo>
                  <a:lnTo>
                    <a:pt x="369" y="188"/>
                  </a:lnTo>
                  <a:lnTo>
                    <a:pt x="364" y="191"/>
                  </a:lnTo>
                  <a:lnTo>
                    <a:pt x="351" y="199"/>
                  </a:lnTo>
                  <a:lnTo>
                    <a:pt x="335" y="209"/>
                  </a:lnTo>
                  <a:lnTo>
                    <a:pt x="314" y="221"/>
                  </a:lnTo>
                  <a:lnTo>
                    <a:pt x="290" y="236"/>
                  </a:lnTo>
                  <a:lnTo>
                    <a:pt x="265" y="252"/>
                  </a:lnTo>
                  <a:lnTo>
                    <a:pt x="236" y="270"/>
                  </a:lnTo>
                  <a:lnTo>
                    <a:pt x="208" y="287"/>
                  </a:lnTo>
                  <a:lnTo>
                    <a:pt x="179" y="304"/>
                  </a:lnTo>
                  <a:lnTo>
                    <a:pt x="151" y="322"/>
                  </a:lnTo>
                  <a:lnTo>
                    <a:pt x="125" y="338"/>
                  </a:lnTo>
                  <a:lnTo>
                    <a:pt x="101" y="353"/>
                  </a:lnTo>
                  <a:lnTo>
                    <a:pt x="80" y="365"/>
                  </a:lnTo>
                  <a:lnTo>
                    <a:pt x="63" y="376"/>
                  </a:lnTo>
                  <a:lnTo>
                    <a:pt x="50" y="383"/>
                  </a:lnTo>
                  <a:lnTo>
                    <a:pt x="43"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2"/>
            <p:cNvSpPr>
              <a:spLocks/>
            </p:cNvSpPr>
            <p:nvPr/>
          </p:nvSpPr>
          <p:spPr bwMode="auto">
            <a:xfrm>
              <a:off x="3589" y="1991"/>
              <a:ext cx="166" cy="108"/>
            </a:xfrm>
            <a:custGeom>
              <a:avLst/>
              <a:gdLst>
                <a:gd name="T0" fmla="*/ 5 w 331"/>
                <a:gd name="T1" fmla="*/ 214 h 214"/>
                <a:gd name="T2" fmla="*/ 5 w 331"/>
                <a:gd name="T3" fmla="*/ 214 h 214"/>
                <a:gd name="T4" fmla="*/ 5 w 331"/>
                <a:gd name="T5" fmla="*/ 213 h 214"/>
                <a:gd name="T6" fmla="*/ 4 w 331"/>
                <a:gd name="T7" fmla="*/ 213 h 214"/>
                <a:gd name="T8" fmla="*/ 4 w 331"/>
                <a:gd name="T9" fmla="*/ 213 h 214"/>
                <a:gd name="T10" fmla="*/ 3 w 331"/>
                <a:gd name="T11" fmla="*/ 211 h 214"/>
                <a:gd name="T12" fmla="*/ 2 w 331"/>
                <a:gd name="T13" fmla="*/ 207 h 214"/>
                <a:gd name="T14" fmla="*/ 1 w 331"/>
                <a:gd name="T15" fmla="*/ 204 h 214"/>
                <a:gd name="T16" fmla="*/ 0 w 331"/>
                <a:gd name="T17" fmla="*/ 200 h 214"/>
                <a:gd name="T18" fmla="*/ 6 w 331"/>
                <a:gd name="T19" fmla="*/ 197 h 214"/>
                <a:gd name="T20" fmla="*/ 18 w 331"/>
                <a:gd name="T21" fmla="*/ 189 h 214"/>
                <a:gd name="T22" fmla="*/ 34 w 331"/>
                <a:gd name="T23" fmla="*/ 178 h 214"/>
                <a:gd name="T24" fmla="*/ 55 w 331"/>
                <a:gd name="T25" fmla="*/ 166 h 214"/>
                <a:gd name="T26" fmla="*/ 78 w 331"/>
                <a:gd name="T27" fmla="*/ 152 h 214"/>
                <a:gd name="T28" fmla="*/ 104 w 331"/>
                <a:gd name="T29" fmla="*/ 136 h 214"/>
                <a:gd name="T30" fmla="*/ 132 w 331"/>
                <a:gd name="T31" fmla="*/ 119 h 214"/>
                <a:gd name="T32" fmla="*/ 161 w 331"/>
                <a:gd name="T33" fmla="*/ 101 h 214"/>
                <a:gd name="T34" fmla="*/ 189 w 331"/>
                <a:gd name="T35" fmla="*/ 84 h 214"/>
                <a:gd name="T36" fmla="*/ 216 w 331"/>
                <a:gd name="T37" fmla="*/ 67 h 214"/>
                <a:gd name="T38" fmla="*/ 243 w 331"/>
                <a:gd name="T39" fmla="*/ 51 h 214"/>
                <a:gd name="T40" fmla="*/ 267 w 331"/>
                <a:gd name="T41" fmla="*/ 36 h 214"/>
                <a:gd name="T42" fmla="*/ 288 w 331"/>
                <a:gd name="T43" fmla="*/ 23 h 214"/>
                <a:gd name="T44" fmla="*/ 305 w 331"/>
                <a:gd name="T45" fmla="*/ 13 h 214"/>
                <a:gd name="T46" fmla="*/ 319 w 331"/>
                <a:gd name="T47" fmla="*/ 4 h 214"/>
                <a:gd name="T48" fmla="*/ 326 w 331"/>
                <a:gd name="T49" fmla="*/ 0 h 214"/>
                <a:gd name="T50" fmla="*/ 327 w 331"/>
                <a:gd name="T51" fmla="*/ 4 h 214"/>
                <a:gd name="T52" fmla="*/ 329 w 331"/>
                <a:gd name="T53" fmla="*/ 8 h 214"/>
                <a:gd name="T54" fmla="*/ 330 w 331"/>
                <a:gd name="T55" fmla="*/ 11 h 214"/>
                <a:gd name="T56" fmla="*/ 331 w 331"/>
                <a:gd name="T57" fmla="*/ 15 h 214"/>
                <a:gd name="T58" fmla="*/ 326 w 331"/>
                <a:gd name="T59" fmla="*/ 18 h 214"/>
                <a:gd name="T60" fmla="*/ 313 w 331"/>
                <a:gd name="T61" fmla="*/ 26 h 214"/>
                <a:gd name="T62" fmla="*/ 297 w 331"/>
                <a:gd name="T63" fmla="*/ 36 h 214"/>
                <a:gd name="T64" fmla="*/ 276 w 331"/>
                <a:gd name="T65" fmla="*/ 48 h 214"/>
                <a:gd name="T66" fmla="*/ 252 w 331"/>
                <a:gd name="T67" fmla="*/ 63 h 214"/>
                <a:gd name="T68" fmla="*/ 227 w 331"/>
                <a:gd name="T69" fmla="*/ 79 h 214"/>
                <a:gd name="T70" fmla="*/ 198 w 331"/>
                <a:gd name="T71" fmla="*/ 97 h 214"/>
                <a:gd name="T72" fmla="*/ 170 w 331"/>
                <a:gd name="T73" fmla="*/ 114 h 214"/>
                <a:gd name="T74" fmla="*/ 141 w 331"/>
                <a:gd name="T75" fmla="*/ 131 h 214"/>
                <a:gd name="T76" fmla="*/ 113 w 331"/>
                <a:gd name="T77" fmla="*/ 149 h 214"/>
                <a:gd name="T78" fmla="*/ 87 w 331"/>
                <a:gd name="T79" fmla="*/ 165 h 214"/>
                <a:gd name="T80" fmla="*/ 63 w 331"/>
                <a:gd name="T81" fmla="*/ 180 h 214"/>
                <a:gd name="T82" fmla="*/ 42 w 331"/>
                <a:gd name="T83" fmla="*/ 192 h 214"/>
                <a:gd name="T84" fmla="*/ 25 w 331"/>
                <a:gd name="T85" fmla="*/ 203 h 214"/>
                <a:gd name="T86" fmla="*/ 12 w 331"/>
                <a:gd name="T87" fmla="*/ 210 h 214"/>
                <a:gd name="T88" fmla="*/ 5 w 331"/>
                <a:gd name="T8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214">
                  <a:moveTo>
                    <a:pt x="5" y="214"/>
                  </a:moveTo>
                  <a:lnTo>
                    <a:pt x="5" y="214"/>
                  </a:lnTo>
                  <a:lnTo>
                    <a:pt x="5" y="213"/>
                  </a:lnTo>
                  <a:lnTo>
                    <a:pt x="4" y="213"/>
                  </a:lnTo>
                  <a:lnTo>
                    <a:pt x="4" y="213"/>
                  </a:lnTo>
                  <a:lnTo>
                    <a:pt x="3" y="211"/>
                  </a:lnTo>
                  <a:lnTo>
                    <a:pt x="2" y="207"/>
                  </a:lnTo>
                  <a:lnTo>
                    <a:pt x="1" y="204"/>
                  </a:lnTo>
                  <a:lnTo>
                    <a:pt x="0" y="200"/>
                  </a:lnTo>
                  <a:lnTo>
                    <a:pt x="6" y="197"/>
                  </a:lnTo>
                  <a:lnTo>
                    <a:pt x="18" y="189"/>
                  </a:lnTo>
                  <a:lnTo>
                    <a:pt x="34" y="178"/>
                  </a:lnTo>
                  <a:lnTo>
                    <a:pt x="55" y="166"/>
                  </a:lnTo>
                  <a:lnTo>
                    <a:pt x="78" y="152"/>
                  </a:lnTo>
                  <a:lnTo>
                    <a:pt x="104" y="136"/>
                  </a:lnTo>
                  <a:lnTo>
                    <a:pt x="132" y="119"/>
                  </a:lnTo>
                  <a:lnTo>
                    <a:pt x="161" y="101"/>
                  </a:lnTo>
                  <a:lnTo>
                    <a:pt x="189" y="84"/>
                  </a:lnTo>
                  <a:lnTo>
                    <a:pt x="216" y="67"/>
                  </a:lnTo>
                  <a:lnTo>
                    <a:pt x="243" y="51"/>
                  </a:lnTo>
                  <a:lnTo>
                    <a:pt x="267" y="36"/>
                  </a:lnTo>
                  <a:lnTo>
                    <a:pt x="288" y="23"/>
                  </a:lnTo>
                  <a:lnTo>
                    <a:pt x="305" y="13"/>
                  </a:lnTo>
                  <a:lnTo>
                    <a:pt x="319" y="4"/>
                  </a:lnTo>
                  <a:lnTo>
                    <a:pt x="326" y="0"/>
                  </a:lnTo>
                  <a:lnTo>
                    <a:pt x="327" y="4"/>
                  </a:lnTo>
                  <a:lnTo>
                    <a:pt x="329" y="8"/>
                  </a:lnTo>
                  <a:lnTo>
                    <a:pt x="330" y="11"/>
                  </a:lnTo>
                  <a:lnTo>
                    <a:pt x="331" y="15"/>
                  </a:lnTo>
                  <a:lnTo>
                    <a:pt x="326" y="18"/>
                  </a:lnTo>
                  <a:lnTo>
                    <a:pt x="313" y="26"/>
                  </a:lnTo>
                  <a:lnTo>
                    <a:pt x="297" y="36"/>
                  </a:lnTo>
                  <a:lnTo>
                    <a:pt x="276" y="48"/>
                  </a:lnTo>
                  <a:lnTo>
                    <a:pt x="252" y="63"/>
                  </a:lnTo>
                  <a:lnTo>
                    <a:pt x="227" y="79"/>
                  </a:lnTo>
                  <a:lnTo>
                    <a:pt x="198" y="97"/>
                  </a:lnTo>
                  <a:lnTo>
                    <a:pt x="170" y="114"/>
                  </a:lnTo>
                  <a:lnTo>
                    <a:pt x="141" y="131"/>
                  </a:lnTo>
                  <a:lnTo>
                    <a:pt x="113" y="149"/>
                  </a:lnTo>
                  <a:lnTo>
                    <a:pt x="87" y="165"/>
                  </a:lnTo>
                  <a:lnTo>
                    <a:pt x="63" y="180"/>
                  </a:lnTo>
                  <a:lnTo>
                    <a:pt x="42" y="192"/>
                  </a:lnTo>
                  <a:lnTo>
                    <a:pt x="25" y="203"/>
                  </a:lnTo>
                  <a:lnTo>
                    <a:pt x="12" y="210"/>
                  </a:lnTo>
                  <a:lnTo>
                    <a:pt x="5" y="2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6"/>
            <p:cNvSpPr>
              <a:spLocks/>
            </p:cNvSpPr>
            <p:nvPr/>
          </p:nvSpPr>
          <p:spPr bwMode="auto">
            <a:xfrm>
              <a:off x="3544" y="1713"/>
              <a:ext cx="29" cy="75"/>
            </a:xfrm>
            <a:custGeom>
              <a:avLst/>
              <a:gdLst>
                <a:gd name="T0" fmla="*/ 48 w 57"/>
                <a:gd name="T1" fmla="*/ 0 h 150"/>
                <a:gd name="T2" fmla="*/ 53 w 57"/>
                <a:gd name="T3" fmla="*/ 3 h 150"/>
                <a:gd name="T4" fmla="*/ 56 w 57"/>
                <a:gd name="T5" fmla="*/ 6 h 150"/>
                <a:gd name="T6" fmla="*/ 57 w 57"/>
                <a:gd name="T7" fmla="*/ 11 h 150"/>
                <a:gd name="T8" fmla="*/ 57 w 57"/>
                <a:gd name="T9" fmla="*/ 16 h 150"/>
                <a:gd name="T10" fmla="*/ 25 w 57"/>
                <a:gd name="T11" fmla="*/ 141 h 150"/>
                <a:gd name="T12" fmla="*/ 23 w 57"/>
                <a:gd name="T13" fmla="*/ 146 h 150"/>
                <a:gd name="T14" fmla="*/ 19 w 57"/>
                <a:gd name="T15" fmla="*/ 149 h 150"/>
                <a:gd name="T16" fmla="*/ 14 w 57"/>
                <a:gd name="T17" fmla="*/ 150 h 150"/>
                <a:gd name="T18" fmla="*/ 9 w 57"/>
                <a:gd name="T19" fmla="*/ 150 h 150"/>
                <a:gd name="T20" fmla="*/ 4 w 57"/>
                <a:gd name="T21" fmla="*/ 148 h 150"/>
                <a:gd name="T22" fmla="*/ 1 w 57"/>
                <a:gd name="T23" fmla="*/ 144 h 150"/>
                <a:gd name="T24" fmla="*/ 0 w 57"/>
                <a:gd name="T25" fmla="*/ 140 h 150"/>
                <a:gd name="T26" fmla="*/ 0 w 57"/>
                <a:gd name="T27" fmla="*/ 135 h 150"/>
                <a:gd name="T28" fmla="*/ 32 w 57"/>
                <a:gd name="T29" fmla="*/ 10 h 150"/>
                <a:gd name="T30" fmla="*/ 34 w 57"/>
                <a:gd name="T31" fmla="*/ 5 h 150"/>
                <a:gd name="T32" fmla="*/ 39 w 57"/>
                <a:gd name="T33" fmla="*/ 1 h 150"/>
                <a:gd name="T34" fmla="*/ 43 w 57"/>
                <a:gd name="T35" fmla="*/ 0 h 150"/>
                <a:gd name="T36" fmla="*/ 48 w 57"/>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50">
                  <a:moveTo>
                    <a:pt x="48" y="0"/>
                  </a:moveTo>
                  <a:lnTo>
                    <a:pt x="53" y="3"/>
                  </a:lnTo>
                  <a:lnTo>
                    <a:pt x="56" y="6"/>
                  </a:lnTo>
                  <a:lnTo>
                    <a:pt x="57" y="11"/>
                  </a:lnTo>
                  <a:lnTo>
                    <a:pt x="57" y="16"/>
                  </a:lnTo>
                  <a:lnTo>
                    <a:pt x="25" y="141"/>
                  </a:lnTo>
                  <a:lnTo>
                    <a:pt x="23" y="146"/>
                  </a:lnTo>
                  <a:lnTo>
                    <a:pt x="19" y="149"/>
                  </a:lnTo>
                  <a:lnTo>
                    <a:pt x="14" y="150"/>
                  </a:lnTo>
                  <a:lnTo>
                    <a:pt x="9" y="150"/>
                  </a:lnTo>
                  <a:lnTo>
                    <a:pt x="4" y="148"/>
                  </a:lnTo>
                  <a:lnTo>
                    <a:pt x="1" y="144"/>
                  </a:lnTo>
                  <a:lnTo>
                    <a:pt x="0" y="140"/>
                  </a:lnTo>
                  <a:lnTo>
                    <a:pt x="0" y="135"/>
                  </a:lnTo>
                  <a:lnTo>
                    <a:pt x="32" y="10"/>
                  </a:lnTo>
                  <a:lnTo>
                    <a:pt x="34" y="5"/>
                  </a:lnTo>
                  <a:lnTo>
                    <a:pt x="39" y="1"/>
                  </a:lnTo>
                  <a:lnTo>
                    <a:pt x="43"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7"/>
            <p:cNvSpPr>
              <a:spLocks/>
            </p:cNvSpPr>
            <p:nvPr/>
          </p:nvSpPr>
          <p:spPr bwMode="auto">
            <a:xfrm>
              <a:off x="3485" y="1662"/>
              <a:ext cx="167" cy="66"/>
            </a:xfrm>
            <a:custGeom>
              <a:avLst/>
              <a:gdLst>
                <a:gd name="T0" fmla="*/ 301 w 335"/>
                <a:gd name="T1" fmla="*/ 0 h 131"/>
                <a:gd name="T2" fmla="*/ 303 w 335"/>
                <a:gd name="T3" fmla="*/ 1 h 131"/>
                <a:gd name="T4" fmla="*/ 310 w 335"/>
                <a:gd name="T5" fmla="*/ 4 h 131"/>
                <a:gd name="T6" fmla="*/ 319 w 335"/>
                <a:gd name="T7" fmla="*/ 10 h 131"/>
                <a:gd name="T8" fmla="*/ 327 w 335"/>
                <a:gd name="T9" fmla="*/ 17 h 131"/>
                <a:gd name="T10" fmla="*/ 333 w 335"/>
                <a:gd name="T11" fmla="*/ 26 h 131"/>
                <a:gd name="T12" fmla="*/ 335 w 335"/>
                <a:gd name="T13" fmla="*/ 37 h 131"/>
                <a:gd name="T14" fmla="*/ 331 w 335"/>
                <a:gd name="T15" fmla="*/ 48 h 131"/>
                <a:gd name="T16" fmla="*/ 317 w 335"/>
                <a:gd name="T17" fmla="*/ 60 h 131"/>
                <a:gd name="T18" fmla="*/ 300 w 335"/>
                <a:gd name="T19" fmla="*/ 72 h 131"/>
                <a:gd name="T20" fmla="*/ 285 w 335"/>
                <a:gd name="T21" fmla="*/ 85 h 131"/>
                <a:gd name="T22" fmla="*/ 270 w 335"/>
                <a:gd name="T23" fmla="*/ 97 h 131"/>
                <a:gd name="T24" fmla="*/ 255 w 335"/>
                <a:gd name="T25" fmla="*/ 108 h 131"/>
                <a:gd name="T26" fmla="*/ 237 w 335"/>
                <a:gd name="T27" fmla="*/ 117 h 131"/>
                <a:gd name="T28" fmla="*/ 218 w 335"/>
                <a:gd name="T29" fmla="*/ 124 h 131"/>
                <a:gd name="T30" fmla="*/ 194 w 335"/>
                <a:gd name="T31" fmla="*/ 130 h 131"/>
                <a:gd name="T32" fmla="*/ 164 w 335"/>
                <a:gd name="T33" fmla="*/ 131 h 131"/>
                <a:gd name="T34" fmla="*/ 161 w 335"/>
                <a:gd name="T35" fmla="*/ 131 h 131"/>
                <a:gd name="T36" fmla="*/ 153 w 335"/>
                <a:gd name="T37" fmla="*/ 129 h 131"/>
                <a:gd name="T38" fmla="*/ 143 w 335"/>
                <a:gd name="T39" fmla="*/ 124 h 131"/>
                <a:gd name="T40" fmla="*/ 131 w 335"/>
                <a:gd name="T41" fmla="*/ 115 h 131"/>
                <a:gd name="T42" fmla="*/ 123 w 335"/>
                <a:gd name="T43" fmla="*/ 109 h 131"/>
                <a:gd name="T44" fmla="*/ 111 w 335"/>
                <a:gd name="T45" fmla="*/ 103 h 131"/>
                <a:gd name="T46" fmla="*/ 94 w 335"/>
                <a:gd name="T47" fmla="*/ 98 h 131"/>
                <a:gd name="T48" fmla="*/ 76 w 335"/>
                <a:gd name="T49" fmla="*/ 92 h 131"/>
                <a:gd name="T50" fmla="*/ 56 w 335"/>
                <a:gd name="T51" fmla="*/ 87 h 131"/>
                <a:gd name="T52" fmla="*/ 37 w 335"/>
                <a:gd name="T53" fmla="*/ 85 h 131"/>
                <a:gd name="T54" fmla="*/ 17 w 335"/>
                <a:gd name="T55" fmla="*/ 83 h 131"/>
                <a:gd name="T56" fmla="*/ 0 w 335"/>
                <a:gd name="T57" fmla="*/ 82 h 131"/>
                <a:gd name="T58" fmla="*/ 0 w 335"/>
                <a:gd name="T59" fmla="*/ 74 h 131"/>
                <a:gd name="T60" fmla="*/ 1 w 335"/>
                <a:gd name="T61" fmla="*/ 54 h 131"/>
                <a:gd name="T62" fmla="*/ 7 w 335"/>
                <a:gd name="T63" fmla="*/ 36 h 131"/>
                <a:gd name="T64" fmla="*/ 22 w 335"/>
                <a:gd name="T65" fmla="*/ 27 h 131"/>
                <a:gd name="T66" fmla="*/ 36 w 335"/>
                <a:gd name="T67" fmla="*/ 27 h 131"/>
                <a:gd name="T68" fmla="*/ 54 w 335"/>
                <a:gd name="T69" fmla="*/ 26 h 131"/>
                <a:gd name="T70" fmla="*/ 75 w 335"/>
                <a:gd name="T71" fmla="*/ 25 h 131"/>
                <a:gd name="T72" fmla="*/ 98 w 335"/>
                <a:gd name="T73" fmla="*/ 24 h 131"/>
                <a:gd name="T74" fmla="*/ 119 w 335"/>
                <a:gd name="T75" fmla="*/ 24 h 131"/>
                <a:gd name="T76" fmla="*/ 136 w 335"/>
                <a:gd name="T77" fmla="*/ 23 h 131"/>
                <a:gd name="T78" fmla="*/ 149 w 335"/>
                <a:gd name="T79" fmla="*/ 22 h 131"/>
                <a:gd name="T80" fmla="*/ 153 w 335"/>
                <a:gd name="T81" fmla="*/ 22 h 131"/>
                <a:gd name="T82" fmla="*/ 158 w 335"/>
                <a:gd name="T83" fmla="*/ 21 h 131"/>
                <a:gd name="T84" fmla="*/ 171 w 335"/>
                <a:gd name="T85" fmla="*/ 18 h 131"/>
                <a:gd name="T86" fmla="*/ 190 w 335"/>
                <a:gd name="T87" fmla="*/ 15 h 131"/>
                <a:gd name="T88" fmla="*/ 213 w 335"/>
                <a:gd name="T89" fmla="*/ 10 h 131"/>
                <a:gd name="T90" fmla="*/ 237 w 335"/>
                <a:gd name="T91" fmla="*/ 7 h 131"/>
                <a:gd name="T92" fmla="*/ 262 w 335"/>
                <a:gd name="T93" fmla="*/ 3 h 131"/>
                <a:gd name="T94" fmla="*/ 283 w 335"/>
                <a:gd name="T95" fmla="*/ 1 h 131"/>
                <a:gd name="T96" fmla="*/ 301 w 335"/>
                <a:gd name="T9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131">
                  <a:moveTo>
                    <a:pt x="301" y="0"/>
                  </a:moveTo>
                  <a:lnTo>
                    <a:pt x="303" y="1"/>
                  </a:lnTo>
                  <a:lnTo>
                    <a:pt x="310" y="4"/>
                  </a:lnTo>
                  <a:lnTo>
                    <a:pt x="319" y="10"/>
                  </a:lnTo>
                  <a:lnTo>
                    <a:pt x="327" y="17"/>
                  </a:lnTo>
                  <a:lnTo>
                    <a:pt x="333" y="26"/>
                  </a:lnTo>
                  <a:lnTo>
                    <a:pt x="335" y="37"/>
                  </a:lnTo>
                  <a:lnTo>
                    <a:pt x="331" y="48"/>
                  </a:lnTo>
                  <a:lnTo>
                    <a:pt x="317" y="60"/>
                  </a:lnTo>
                  <a:lnTo>
                    <a:pt x="300" y="72"/>
                  </a:lnTo>
                  <a:lnTo>
                    <a:pt x="285" y="85"/>
                  </a:lnTo>
                  <a:lnTo>
                    <a:pt x="270" y="97"/>
                  </a:lnTo>
                  <a:lnTo>
                    <a:pt x="255" y="108"/>
                  </a:lnTo>
                  <a:lnTo>
                    <a:pt x="237" y="117"/>
                  </a:lnTo>
                  <a:lnTo>
                    <a:pt x="218" y="124"/>
                  </a:lnTo>
                  <a:lnTo>
                    <a:pt x="194" y="130"/>
                  </a:lnTo>
                  <a:lnTo>
                    <a:pt x="164" y="131"/>
                  </a:lnTo>
                  <a:lnTo>
                    <a:pt x="161" y="131"/>
                  </a:lnTo>
                  <a:lnTo>
                    <a:pt x="153" y="129"/>
                  </a:lnTo>
                  <a:lnTo>
                    <a:pt x="143" y="124"/>
                  </a:lnTo>
                  <a:lnTo>
                    <a:pt x="131" y="115"/>
                  </a:lnTo>
                  <a:lnTo>
                    <a:pt x="123" y="109"/>
                  </a:lnTo>
                  <a:lnTo>
                    <a:pt x="111" y="103"/>
                  </a:lnTo>
                  <a:lnTo>
                    <a:pt x="94" y="98"/>
                  </a:lnTo>
                  <a:lnTo>
                    <a:pt x="76" y="92"/>
                  </a:lnTo>
                  <a:lnTo>
                    <a:pt x="56" y="87"/>
                  </a:lnTo>
                  <a:lnTo>
                    <a:pt x="37" y="85"/>
                  </a:lnTo>
                  <a:lnTo>
                    <a:pt x="17" y="83"/>
                  </a:lnTo>
                  <a:lnTo>
                    <a:pt x="0" y="82"/>
                  </a:lnTo>
                  <a:lnTo>
                    <a:pt x="0" y="74"/>
                  </a:lnTo>
                  <a:lnTo>
                    <a:pt x="1" y="54"/>
                  </a:lnTo>
                  <a:lnTo>
                    <a:pt x="7" y="36"/>
                  </a:lnTo>
                  <a:lnTo>
                    <a:pt x="22" y="27"/>
                  </a:lnTo>
                  <a:lnTo>
                    <a:pt x="36" y="27"/>
                  </a:lnTo>
                  <a:lnTo>
                    <a:pt x="54" y="26"/>
                  </a:lnTo>
                  <a:lnTo>
                    <a:pt x="75" y="25"/>
                  </a:lnTo>
                  <a:lnTo>
                    <a:pt x="98" y="24"/>
                  </a:lnTo>
                  <a:lnTo>
                    <a:pt x="119" y="24"/>
                  </a:lnTo>
                  <a:lnTo>
                    <a:pt x="136" y="23"/>
                  </a:lnTo>
                  <a:lnTo>
                    <a:pt x="149" y="22"/>
                  </a:lnTo>
                  <a:lnTo>
                    <a:pt x="153" y="22"/>
                  </a:lnTo>
                  <a:lnTo>
                    <a:pt x="158" y="21"/>
                  </a:lnTo>
                  <a:lnTo>
                    <a:pt x="171" y="18"/>
                  </a:lnTo>
                  <a:lnTo>
                    <a:pt x="190" y="15"/>
                  </a:lnTo>
                  <a:lnTo>
                    <a:pt x="213" y="10"/>
                  </a:lnTo>
                  <a:lnTo>
                    <a:pt x="237" y="7"/>
                  </a:lnTo>
                  <a:lnTo>
                    <a:pt x="262" y="3"/>
                  </a:lnTo>
                  <a:lnTo>
                    <a:pt x="283" y="1"/>
                  </a:lnTo>
                  <a:lnTo>
                    <a:pt x="3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8"/>
            <p:cNvSpPr>
              <a:spLocks/>
            </p:cNvSpPr>
            <p:nvPr/>
          </p:nvSpPr>
          <p:spPr bwMode="auto">
            <a:xfrm>
              <a:off x="3161" y="1710"/>
              <a:ext cx="30" cy="54"/>
            </a:xfrm>
            <a:custGeom>
              <a:avLst/>
              <a:gdLst>
                <a:gd name="T0" fmla="*/ 52 w 60"/>
                <a:gd name="T1" fmla="*/ 2 h 109"/>
                <a:gd name="T2" fmla="*/ 57 w 60"/>
                <a:gd name="T3" fmla="*/ 5 h 109"/>
                <a:gd name="T4" fmla="*/ 59 w 60"/>
                <a:gd name="T5" fmla="*/ 10 h 109"/>
                <a:gd name="T6" fmla="*/ 60 w 60"/>
                <a:gd name="T7" fmla="*/ 14 h 109"/>
                <a:gd name="T8" fmla="*/ 59 w 60"/>
                <a:gd name="T9" fmla="*/ 20 h 109"/>
                <a:gd name="T10" fmla="*/ 27 w 60"/>
                <a:gd name="T11" fmla="*/ 101 h 109"/>
                <a:gd name="T12" fmla="*/ 23 w 60"/>
                <a:gd name="T13" fmla="*/ 105 h 109"/>
                <a:gd name="T14" fmla="*/ 20 w 60"/>
                <a:gd name="T15" fmla="*/ 108 h 109"/>
                <a:gd name="T16" fmla="*/ 14 w 60"/>
                <a:gd name="T17" fmla="*/ 109 h 109"/>
                <a:gd name="T18" fmla="*/ 10 w 60"/>
                <a:gd name="T19" fmla="*/ 108 h 109"/>
                <a:gd name="T20" fmla="*/ 5 w 60"/>
                <a:gd name="T21" fmla="*/ 105 h 109"/>
                <a:gd name="T22" fmla="*/ 3 w 60"/>
                <a:gd name="T23" fmla="*/ 101 h 109"/>
                <a:gd name="T24" fmla="*/ 0 w 60"/>
                <a:gd name="T25" fmla="*/ 96 h 109"/>
                <a:gd name="T26" fmla="*/ 2 w 60"/>
                <a:gd name="T27" fmla="*/ 91 h 109"/>
                <a:gd name="T28" fmla="*/ 35 w 60"/>
                <a:gd name="T29" fmla="*/ 10 h 109"/>
                <a:gd name="T30" fmla="*/ 37 w 60"/>
                <a:gd name="T31" fmla="*/ 5 h 109"/>
                <a:gd name="T32" fmla="*/ 42 w 60"/>
                <a:gd name="T33" fmla="*/ 2 h 109"/>
                <a:gd name="T34" fmla="*/ 46 w 60"/>
                <a:gd name="T35" fmla="*/ 0 h 109"/>
                <a:gd name="T36" fmla="*/ 52 w 60"/>
                <a:gd name="T3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9">
                  <a:moveTo>
                    <a:pt x="52" y="2"/>
                  </a:moveTo>
                  <a:lnTo>
                    <a:pt x="57" y="5"/>
                  </a:lnTo>
                  <a:lnTo>
                    <a:pt x="59" y="10"/>
                  </a:lnTo>
                  <a:lnTo>
                    <a:pt x="60" y="14"/>
                  </a:lnTo>
                  <a:lnTo>
                    <a:pt x="59" y="20"/>
                  </a:lnTo>
                  <a:lnTo>
                    <a:pt x="27" y="101"/>
                  </a:lnTo>
                  <a:lnTo>
                    <a:pt x="23" y="105"/>
                  </a:lnTo>
                  <a:lnTo>
                    <a:pt x="20" y="108"/>
                  </a:lnTo>
                  <a:lnTo>
                    <a:pt x="14" y="109"/>
                  </a:lnTo>
                  <a:lnTo>
                    <a:pt x="10" y="108"/>
                  </a:lnTo>
                  <a:lnTo>
                    <a:pt x="5" y="105"/>
                  </a:lnTo>
                  <a:lnTo>
                    <a:pt x="3" y="101"/>
                  </a:lnTo>
                  <a:lnTo>
                    <a:pt x="0" y="96"/>
                  </a:lnTo>
                  <a:lnTo>
                    <a:pt x="2" y="91"/>
                  </a:lnTo>
                  <a:lnTo>
                    <a:pt x="35" y="10"/>
                  </a:lnTo>
                  <a:lnTo>
                    <a:pt x="37" y="5"/>
                  </a:lnTo>
                  <a:lnTo>
                    <a:pt x="42" y="2"/>
                  </a:lnTo>
                  <a:lnTo>
                    <a:pt x="46" y="0"/>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9"/>
            <p:cNvSpPr>
              <a:spLocks/>
            </p:cNvSpPr>
            <p:nvPr/>
          </p:nvSpPr>
          <p:spPr bwMode="auto">
            <a:xfrm>
              <a:off x="3019" y="1680"/>
              <a:ext cx="166" cy="54"/>
            </a:xfrm>
            <a:custGeom>
              <a:avLst/>
              <a:gdLst>
                <a:gd name="T0" fmla="*/ 161 w 332"/>
                <a:gd name="T1" fmla="*/ 1 h 108"/>
                <a:gd name="T2" fmla="*/ 325 w 332"/>
                <a:gd name="T3" fmla="*/ 83 h 108"/>
                <a:gd name="T4" fmla="*/ 329 w 332"/>
                <a:gd name="T5" fmla="*/ 86 h 108"/>
                <a:gd name="T6" fmla="*/ 332 w 332"/>
                <a:gd name="T7" fmla="*/ 91 h 108"/>
                <a:gd name="T8" fmla="*/ 332 w 332"/>
                <a:gd name="T9" fmla="*/ 95 h 108"/>
                <a:gd name="T10" fmla="*/ 331 w 332"/>
                <a:gd name="T11" fmla="*/ 100 h 108"/>
                <a:gd name="T12" fmla="*/ 327 w 332"/>
                <a:gd name="T13" fmla="*/ 105 h 108"/>
                <a:gd name="T14" fmla="*/ 323 w 332"/>
                <a:gd name="T15" fmla="*/ 107 h 108"/>
                <a:gd name="T16" fmla="*/ 318 w 332"/>
                <a:gd name="T17" fmla="*/ 108 h 108"/>
                <a:gd name="T18" fmla="*/ 313 w 332"/>
                <a:gd name="T19" fmla="*/ 107 h 108"/>
                <a:gd name="T20" fmla="*/ 306 w 332"/>
                <a:gd name="T21" fmla="*/ 103 h 108"/>
                <a:gd name="T22" fmla="*/ 289 w 332"/>
                <a:gd name="T23" fmla="*/ 94 h 108"/>
                <a:gd name="T24" fmla="*/ 265 w 332"/>
                <a:gd name="T25" fmla="*/ 83 h 108"/>
                <a:gd name="T26" fmla="*/ 236 w 332"/>
                <a:gd name="T27" fmla="*/ 68 h 108"/>
                <a:gd name="T28" fmla="*/ 207 w 332"/>
                <a:gd name="T29" fmla="*/ 53 h 108"/>
                <a:gd name="T30" fmla="*/ 181 w 332"/>
                <a:gd name="T31" fmla="*/ 40 h 108"/>
                <a:gd name="T32" fmla="*/ 162 w 332"/>
                <a:gd name="T33" fmla="*/ 31 h 108"/>
                <a:gd name="T34" fmla="*/ 153 w 332"/>
                <a:gd name="T35" fmla="*/ 26 h 108"/>
                <a:gd name="T36" fmla="*/ 146 w 332"/>
                <a:gd name="T37" fmla="*/ 27 h 108"/>
                <a:gd name="T38" fmla="*/ 135 w 332"/>
                <a:gd name="T39" fmla="*/ 28 h 108"/>
                <a:gd name="T40" fmla="*/ 119 w 332"/>
                <a:gd name="T41" fmla="*/ 31 h 108"/>
                <a:gd name="T42" fmla="*/ 101 w 332"/>
                <a:gd name="T43" fmla="*/ 33 h 108"/>
                <a:gd name="T44" fmla="*/ 84 w 332"/>
                <a:gd name="T45" fmla="*/ 37 h 108"/>
                <a:gd name="T46" fmla="*/ 68 w 332"/>
                <a:gd name="T47" fmla="*/ 39 h 108"/>
                <a:gd name="T48" fmla="*/ 56 w 332"/>
                <a:gd name="T49" fmla="*/ 40 h 108"/>
                <a:gd name="T50" fmla="*/ 51 w 332"/>
                <a:gd name="T51" fmla="*/ 41 h 108"/>
                <a:gd name="T52" fmla="*/ 44 w 332"/>
                <a:gd name="T53" fmla="*/ 47 h 108"/>
                <a:gd name="T54" fmla="*/ 34 w 332"/>
                <a:gd name="T55" fmla="*/ 55 h 108"/>
                <a:gd name="T56" fmla="*/ 25 w 332"/>
                <a:gd name="T57" fmla="*/ 63 h 108"/>
                <a:gd name="T58" fmla="*/ 21 w 332"/>
                <a:gd name="T59" fmla="*/ 66 h 108"/>
                <a:gd name="T60" fmla="*/ 16 w 332"/>
                <a:gd name="T61" fmla="*/ 69 h 108"/>
                <a:gd name="T62" fmla="*/ 11 w 332"/>
                <a:gd name="T63" fmla="*/ 69 h 108"/>
                <a:gd name="T64" fmla="*/ 7 w 332"/>
                <a:gd name="T65" fmla="*/ 68 h 108"/>
                <a:gd name="T66" fmla="*/ 2 w 332"/>
                <a:gd name="T67" fmla="*/ 64 h 108"/>
                <a:gd name="T68" fmla="*/ 0 w 332"/>
                <a:gd name="T69" fmla="*/ 60 h 108"/>
                <a:gd name="T70" fmla="*/ 0 w 332"/>
                <a:gd name="T71" fmla="*/ 55 h 108"/>
                <a:gd name="T72" fmla="*/ 1 w 332"/>
                <a:gd name="T73" fmla="*/ 49 h 108"/>
                <a:gd name="T74" fmla="*/ 4 w 332"/>
                <a:gd name="T75" fmla="*/ 46 h 108"/>
                <a:gd name="T76" fmla="*/ 37 w 332"/>
                <a:gd name="T77" fmla="*/ 18 h 108"/>
                <a:gd name="T78" fmla="*/ 39 w 332"/>
                <a:gd name="T79" fmla="*/ 17 h 108"/>
                <a:gd name="T80" fmla="*/ 40 w 332"/>
                <a:gd name="T81" fmla="*/ 17 h 108"/>
                <a:gd name="T82" fmla="*/ 43 w 332"/>
                <a:gd name="T83" fmla="*/ 16 h 108"/>
                <a:gd name="T84" fmla="*/ 44 w 332"/>
                <a:gd name="T85" fmla="*/ 16 h 108"/>
                <a:gd name="T86" fmla="*/ 153 w 332"/>
                <a:gd name="T87" fmla="*/ 0 h 108"/>
                <a:gd name="T88" fmla="*/ 155 w 332"/>
                <a:gd name="T89" fmla="*/ 0 h 108"/>
                <a:gd name="T90" fmla="*/ 158 w 332"/>
                <a:gd name="T91" fmla="*/ 0 h 108"/>
                <a:gd name="T92" fmla="*/ 159 w 332"/>
                <a:gd name="T93" fmla="*/ 0 h 108"/>
                <a:gd name="T94" fmla="*/ 161 w 332"/>
                <a:gd name="T95"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108">
                  <a:moveTo>
                    <a:pt x="161" y="1"/>
                  </a:moveTo>
                  <a:lnTo>
                    <a:pt x="325" y="83"/>
                  </a:lnTo>
                  <a:lnTo>
                    <a:pt x="329" y="86"/>
                  </a:lnTo>
                  <a:lnTo>
                    <a:pt x="332" y="91"/>
                  </a:lnTo>
                  <a:lnTo>
                    <a:pt x="332" y="95"/>
                  </a:lnTo>
                  <a:lnTo>
                    <a:pt x="331" y="100"/>
                  </a:lnTo>
                  <a:lnTo>
                    <a:pt x="327" y="105"/>
                  </a:lnTo>
                  <a:lnTo>
                    <a:pt x="323" y="107"/>
                  </a:lnTo>
                  <a:lnTo>
                    <a:pt x="318" y="108"/>
                  </a:lnTo>
                  <a:lnTo>
                    <a:pt x="313" y="107"/>
                  </a:lnTo>
                  <a:lnTo>
                    <a:pt x="306" y="103"/>
                  </a:lnTo>
                  <a:lnTo>
                    <a:pt x="289" y="94"/>
                  </a:lnTo>
                  <a:lnTo>
                    <a:pt x="265" y="83"/>
                  </a:lnTo>
                  <a:lnTo>
                    <a:pt x="236" y="68"/>
                  </a:lnTo>
                  <a:lnTo>
                    <a:pt x="207" y="53"/>
                  </a:lnTo>
                  <a:lnTo>
                    <a:pt x="181" y="40"/>
                  </a:lnTo>
                  <a:lnTo>
                    <a:pt x="162" y="31"/>
                  </a:lnTo>
                  <a:lnTo>
                    <a:pt x="153" y="26"/>
                  </a:lnTo>
                  <a:lnTo>
                    <a:pt x="146" y="27"/>
                  </a:lnTo>
                  <a:lnTo>
                    <a:pt x="135" y="28"/>
                  </a:lnTo>
                  <a:lnTo>
                    <a:pt x="119" y="31"/>
                  </a:lnTo>
                  <a:lnTo>
                    <a:pt x="101" y="33"/>
                  </a:lnTo>
                  <a:lnTo>
                    <a:pt x="84" y="37"/>
                  </a:lnTo>
                  <a:lnTo>
                    <a:pt x="68" y="39"/>
                  </a:lnTo>
                  <a:lnTo>
                    <a:pt x="56" y="40"/>
                  </a:lnTo>
                  <a:lnTo>
                    <a:pt x="51" y="41"/>
                  </a:lnTo>
                  <a:lnTo>
                    <a:pt x="44" y="47"/>
                  </a:lnTo>
                  <a:lnTo>
                    <a:pt x="34" y="55"/>
                  </a:lnTo>
                  <a:lnTo>
                    <a:pt x="25" y="63"/>
                  </a:lnTo>
                  <a:lnTo>
                    <a:pt x="21" y="66"/>
                  </a:lnTo>
                  <a:lnTo>
                    <a:pt x="16" y="69"/>
                  </a:lnTo>
                  <a:lnTo>
                    <a:pt x="11" y="69"/>
                  </a:lnTo>
                  <a:lnTo>
                    <a:pt x="7" y="68"/>
                  </a:lnTo>
                  <a:lnTo>
                    <a:pt x="2" y="64"/>
                  </a:lnTo>
                  <a:lnTo>
                    <a:pt x="0" y="60"/>
                  </a:lnTo>
                  <a:lnTo>
                    <a:pt x="0" y="55"/>
                  </a:lnTo>
                  <a:lnTo>
                    <a:pt x="1" y="49"/>
                  </a:lnTo>
                  <a:lnTo>
                    <a:pt x="4" y="46"/>
                  </a:lnTo>
                  <a:lnTo>
                    <a:pt x="37" y="18"/>
                  </a:lnTo>
                  <a:lnTo>
                    <a:pt x="39" y="17"/>
                  </a:lnTo>
                  <a:lnTo>
                    <a:pt x="40" y="17"/>
                  </a:lnTo>
                  <a:lnTo>
                    <a:pt x="43" y="16"/>
                  </a:lnTo>
                  <a:lnTo>
                    <a:pt x="44" y="16"/>
                  </a:lnTo>
                  <a:lnTo>
                    <a:pt x="153" y="0"/>
                  </a:lnTo>
                  <a:lnTo>
                    <a:pt x="155" y="0"/>
                  </a:lnTo>
                  <a:lnTo>
                    <a:pt x="158" y="0"/>
                  </a:lnTo>
                  <a:lnTo>
                    <a:pt x="159" y="0"/>
                  </a:lnTo>
                  <a:lnTo>
                    <a:pt x="16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0"/>
            <p:cNvSpPr>
              <a:spLocks/>
            </p:cNvSpPr>
            <p:nvPr/>
          </p:nvSpPr>
          <p:spPr bwMode="auto">
            <a:xfrm>
              <a:off x="3093" y="1664"/>
              <a:ext cx="46" cy="24"/>
            </a:xfrm>
            <a:custGeom>
              <a:avLst/>
              <a:gdLst>
                <a:gd name="T0" fmla="*/ 79 w 93"/>
                <a:gd name="T1" fmla="*/ 0 h 49"/>
                <a:gd name="T2" fmla="*/ 85 w 93"/>
                <a:gd name="T3" fmla="*/ 1 h 49"/>
                <a:gd name="T4" fmla="*/ 89 w 93"/>
                <a:gd name="T5" fmla="*/ 4 h 49"/>
                <a:gd name="T6" fmla="*/ 91 w 93"/>
                <a:gd name="T7" fmla="*/ 8 h 49"/>
                <a:gd name="T8" fmla="*/ 93 w 93"/>
                <a:gd name="T9" fmla="*/ 13 h 49"/>
                <a:gd name="T10" fmla="*/ 91 w 93"/>
                <a:gd name="T11" fmla="*/ 19 h 49"/>
                <a:gd name="T12" fmla="*/ 89 w 93"/>
                <a:gd name="T13" fmla="*/ 23 h 49"/>
                <a:gd name="T14" fmla="*/ 85 w 93"/>
                <a:gd name="T15" fmla="*/ 26 h 49"/>
                <a:gd name="T16" fmla="*/ 79 w 93"/>
                <a:gd name="T17" fmla="*/ 27 h 49"/>
                <a:gd name="T18" fmla="*/ 76 w 93"/>
                <a:gd name="T19" fmla="*/ 27 h 49"/>
                <a:gd name="T20" fmla="*/ 72 w 93"/>
                <a:gd name="T21" fmla="*/ 27 h 49"/>
                <a:gd name="T22" fmla="*/ 65 w 93"/>
                <a:gd name="T23" fmla="*/ 27 h 49"/>
                <a:gd name="T24" fmla="*/ 60 w 93"/>
                <a:gd name="T25" fmla="*/ 27 h 49"/>
                <a:gd name="T26" fmla="*/ 57 w 93"/>
                <a:gd name="T27" fmla="*/ 28 h 49"/>
                <a:gd name="T28" fmla="*/ 52 w 93"/>
                <a:gd name="T29" fmla="*/ 31 h 49"/>
                <a:gd name="T30" fmla="*/ 45 w 93"/>
                <a:gd name="T31" fmla="*/ 35 h 49"/>
                <a:gd name="T32" fmla="*/ 38 w 93"/>
                <a:gd name="T33" fmla="*/ 38 h 49"/>
                <a:gd name="T34" fmla="*/ 30 w 93"/>
                <a:gd name="T35" fmla="*/ 42 h 49"/>
                <a:gd name="T36" fmla="*/ 25 w 93"/>
                <a:gd name="T37" fmla="*/ 44 h 49"/>
                <a:gd name="T38" fmla="*/ 20 w 93"/>
                <a:gd name="T39" fmla="*/ 46 h 49"/>
                <a:gd name="T40" fmla="*/ 19 w 93"/>
                <a:gd name="T41" fmla="*/ 47 h 49"/>
                <a:gd name="T42" fmla="*/ 14 w 93"/>
                <a:gd name="T43" fmla="*/ 49 h 49"/>
                <a:gd name="T44" fmla="*/ 10 w 93"/>
                <a:gd name="T45" fmla="*/ 47 h 49"/>
                <a:gd name="T46" fmla="*/ 5 w 93"/>
                <a:gd name="T47" fmla="*/ 45 h 49"/>
                <a:gd name="T48" fmla="*/ 2 w 93"/>
                <a:gd name="T49" fmla="*/ 42 h 49"/>
                <a:gd name="T50" fmla="*/ 0 w 93"/>
                <a:gd name="T51" fmla="*/ 36 h 49"/>
                <a:gd name="T52" fmla="*/ 0 w 93"/>
                <a:gd name="T53" fmla="*/ 31 h 49"/>
                <a:gd name="T54" fmla="*/ 3 w 93"/>
                <a:gd name="T55" fmla="*/ 27 h 49"/>
                <a:gd name="T56" fmla="*/ 7 w 93"/>
                <a:gd name="T57" fmla="*/ 23 h 49"/>
                <a:gd name="T58" fmla="*/ 51 w 93"/>
                <a:gd name="T59" fmla="*/ 1 h 49"/>
                <a:gd name="T60" fmla="*/ 52 w 93"/>
                <a:gd name="T61" fmla="*/ 0 h 49"/>
                <a:gd name="T62" fmla="*/ 55 w 93"/>
                <a:gd name="T63" fmla="*/ 0 h 49"/>
                <a:gd name="T64" fmla="*/ 56 w 93"/>
                <a:gd name="T65" fmla="*/ 0 h 49"/>
                <a:gd name="T66" fmla="*/ 57 w 93"/>
                <a:gd name="T67" fmla="*/ 0 h 49"/>
                <a:gd name="T68" fmla="*/ 79 w 93"/>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49">
                  <a:moveTo>
                    <a:pt x="79" y="0"/>
                  </a:moveTo>
                  <a:lnTo>
                    <a:pt x="85" y="1"/>
                  </a:lnTo>
                  <a:lnTo>
                    <a:pt x="89" y="4"/>
                  </a:lnTo>
                  <a:lnTo>
                    <a:pt x="91" y="8"/>
                  </a:lnTo>
                  <a:lnTo>
                    <a:pt x="93" y="13"/>
                  </a:lnTo>
                  <a:lnTo>
                    <a:pt x="91" y="19"/>
                  </a:lnTo>
                  <a:lnTo>
                    <a:pt x="89" y="23"/>
                  </a:lnTo>
                  <a:lnTo>
                    <a:pt x="85" y="26"/>
                  </a:lnTo>
                  <a:lnTo>
                    <a:pt x="79" y="27"/>
                  </a:lnTo>
                  <a:lnTo>
                    <a:pt x="76" y="27"/>
                  </a:lnTo>
                  <a:lnTo>
                    <a:pt x="72" y="27"/>
                  </a:lnTo>
                  <a:lnTo>
                    <a:pt x="65" y="27"/>
                  </a:lnTo>
                  <a:lnTo>
                    <a:pt x="60" y="27"/>
                  </a:lnTo>
                  <a:lnTo>
                    <a:pt x="57" y="28"/>
                  </a:lnTo>
                  <a:lnTo>
                    <a:pt x="52" y="31"/>
                  </a:lnTo>
                  <a:lnTo>
                    <a:pt x="45" y="35"/>
                  </a:lnTo>
                  <a:lnTo>
                    <a:pt x="38" y="38"/>
                  </a:lnTo>
                  <a:lnTo>
                    <a:pt x="30" y="42"/>
                  </a:lnTo>
                  <a:lnTo>
                    <a:pt x="25" y="44"/>
                  </a:lnTo>
                  <a:lnTo>
                    <a:pt x="20" y="46"/>
                  </a:lnTo>
                  <a:lnTo>
                    <a:pt x="19" y="47"/>
                  </a:lnTo>
                  <a:lnTo>
                    <a:pt x="14" y="49"/>
                  </a:lnTo>
                  <a:lnTo>
                    <a:pt x="10" y="47"/>
                  </a:lnTo>
                  <a:lnTo>
                    <a:pt x="5" y="45"/>
                  </a:lnTo>
                  <a:lnTo>
                    <a:pt x="2" y="42"/>
                  </a:lnTo>
                  <a:lnTo>
                    <a:pt x="0" y="36"/>
                  </a:lnTo>
                  <a:lnTo>
                    <a:pt x="0" y="31"/>
                  </a:lnTo>
                  <a:lnTo>
                    <a:pt x="3" y="27"/>
                  </a:lnTo>
                  <a:lnTo>
                    <a:pt x="7" y="23"/>
                  </a:lnTo>
                  <a:lnTo>
                    <a:pt x="51" y="1"/>
                  </a:lnTo>
                  <a:lnTo>
                    <a:pt x="52" y="0"/>
                  </a:lnTo>
                  <a:lnTo>
                    <a:pt x="55" y="0"/>
                  </a:lnTo>
                  <a:lnTo>
                    <a:pt x="56" y="0"/>
                  </a:lnTo>
                  <a:lnTo>
                    <a:pt x="57"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1"/>
            <p:cNvSpPr>
              <a:spLocks/>
            </p:cNvSpPr>
            <p:nvPr/>
          </p:nvSpPr>
          <p:spPr bwMode="auto">
            <a:xfrm>
              <a:off x="3001" y="1684"/>
              <a:ext cx="47" cy="38"/>
            </a:xfrm>
            <a:custGeom>
              <a:avLst/>
              <a:gdLst>
                <a:gd name="T0" fmla="*/ 65 w 93"/>
                <a:gd name="T1" fmla="*/ 0 h 77"/>
                <a:gd name="T2" fmla="*/ 62 w 93"/>
                <a:gd name="T3" fmla="*/ 0 h 77"/>
                <a:gd name="T4" fmla="*/ 55 w 93"/>
                <a:gd name="T5" fmla="*/ 1 h 77"/>
                <a:gd name="T6" fmla="*/ 46 w 93"/>
                <a:gd name="T7" fmla="*/ 2 h 77"/>
                <a:gd name="T8" fmla="*/ 35 w 93"/>
                <a:gd name="T9" fmla="*/ 5 h 77"/>
                <a:gd name="T10" fmla="*/ 23 w 93"/>
                <a:gd name="T11" fmla="*/ 10 h 77"/>
                <a:gd name="T12" fmla="*/ 13 w 93"/>
                <a:gd name="T13" fmla="*/ 16 h 77"/>
                <a:gd name="T14" fmla="*/ 6 w 93"/>
                <a:gd name="T15" fmla="*/ 25 h 77"/>
                <a:gd name="T16" fmla="*/ 1 w 93"/>
                <a:gd name="T17" fmla="*/ 35 h 77"/>
                <a:gd name="T18" fmla="*/ 0 w 93"/>
                <a:gd name="T19" fmla="*/ 47 h 77"/>
                <a:gd name="T20" fmla="*/ 1 w 93"/>
                <a:gd name="T21" fmla="*/ 57 h 77"/>
                <a:gd name="T22" fmla="*/ 4 w 93"/>
                <a:gd name="T23" fmla="*/ 65 h 77"/>
                <a:gd name="T24" fmla="*/ 9 w 93"/>
                <a:gd name="T25" fmla="*/ 72 h 77"/>
                <a:gd name="T26" fmla="*/ 17 w 93"/>
                <a:gd name="T27" fmla="*/ 76 h 77"/>
                <a:gd name="T28" fmla="*/ 28 w 93"/>
                <a:gd name="T29" fmla="*/ 77 h 77"/>
                <a:gd name="T30" fmla="*/ 40 w 93"/>
                <a:gd name="T31" fmla="*/ 74 h 77"/>
                <a:gd name="T32" fmla="*/ 55 w 93"/>
                <a:gd name="T33" fmla="*/ 70 h 77"/>
                <a:gd name="T34" fmla="*/ 92 w 93"/>
                <a:gd name="T35" fmla="*/ 38 h 77"/>
                <a:gd name="T36" fmla="*/ 92 w 93"/>
                <a:gd name="T37" fmla="*/ 35 h 77"/>
                <a:gd name="T38" fmla="*/ 93 w 93"/>
                <a:gd name="T39" fmla="*/ 31 h 77"/>
                <a:gd name="T40" fmla="*/ 93 w 93"/>
                <a:gd name="T41" fmla="*/ 24 h 77"/>
                <a:gd name="T42" fmla="*/ 93 w 93"/>
                <a:gd name="T43" fmla="*/ 17 h 77"/>
                <a:gd name="T44" fmla="*/ 91 w 93"/>
                <a:gd name="T45" fmla="*/ 9 h 77"/>
                <a:gd name="T46" fmla="*/ 85 w 93"/>
                <a:gd name="T47" fmla="*/ 3 h 77"/>
                <a:gd name="T48" fmla="*/ 77 w 93"/>
                <a:gd name="T49" fmla="*/ 0 h 77"/>
                <a:gd name="T50" fmla="*/ 65 w 93"/>
                <a:gd name="T5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7">
                  <a:moveTo>
                    <a:pt x="65" y="0"/>
                  </a:moveTo>
                  <a:lnTo>
                    <a:pt x="62" y="0"/>
                  </a:lnTo>
                  <a:lnTo>
                    <a:pt x="55" y="1"/>
                  </a:lnTo>
                  <a:lnTo>
                    <a:pt x="46" y="2"/>
                  </a:lnTo>
                  <a:lnTo>
                    <a:pt x="35" y="5"/>
                  </a:lnTo>
                  <a:lnTo>
                    <a:pt x="23" y="10"/>
                  </a:lnTo>
                  <a:lnTo>
                    <a:pt x="13" y="16"/>
                  </a:lnTo>
                  <a:lnTo>
                    <a:pt x="6" y="25"/>
                  </a:lnTo>
                  <a:lnTo>
                    <a:pt x="1" y="35"/>
                  </a:lnTo>
                  <a:lnTo>
                    <a:pt x="0" y="47"/>
                  </a:lnTo>
                  <a:lnTo>
                    <a:pt x="1" y="57"/>
                  </a:lnTo>
                  <a:lnTo>
                    <a:pt x="4" y="65"/>
                  </a:lnTo>
                  <a:lnTo>
                    <a:pt x="9" y="72"/>
                  </a:lnTo>
                  <a:lnTo>
                    <a:pt x="17" y="76"/>
                  </a:lnTo>
                  <a:lnTo>
                    <a:pt x="28" y="77"/>
                  </a:lnTo>
                  <a:lnTo>
                    <a:pt x="40" y="74"/>
                  </a:lnTo>
                  <a:lnTo>
                    <a:pt x="55" y="70"/>
                  </a:lnTo>
                  <a:lnTo>
                    <a:pt x="92" y="38"/>
                  </a:lnTo>
                  <a:lnTo>
                    <a:pt x="92" y="35"/>
                  </a:lnTo>
                  <a:lnTo>
                    <a:pt x="93" y="31"/>
                  </a:lnTo>
                  <a:lnTo>
                    <a:pt x="93" y="24"/>
                  </a:lnTo>
                  <a:lnTo>
                    <a:pt x="93" y="17"/>
                  </a:lnTo>
                  <a:lnTo>
                    <a:pt x="91" y="9"/>
                  </a:lnTo>
                  <a:lnTo>
                    <a:pt x="85" y="3"/>
                  </a:lnTo>
                  <a:lnTo>
                    <a:pt x="77"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2"/>
            <p:cNvSpPr>
              <a:spLocks/>
            </p:cNvSpPr>
            <p:nvPr/>
          </p:nvSpPr>
          <p:spPr bwMode="auto">
            <a:xfrm>
              <a:off x="3102" y="1654"/>
              <a:ext cx="39" cy="30"/>
            </a:xfrm>
            <a:custGeom>
              <a:avLst/>
              <a:gdLst>
                <a:gd name="T0" fmla="*/ 15 w 76"/>
                <a:gd name="T1" fmla="*/ 16 h 60"/>
                <a:gd name="T2" fmla="*/ 16 w 76"/>
                <a:gd name="T3" fmla="*/ 15 h 60"/>
                <a:gd name="T4" fmla="*/ 22 w 76"/>
                <a:gd name="T5" fmla="*/ 10 h 60"/>
                <a:gd name="T6" fmla="*/ 31 w 76"/>
                <a:gd name="T7" fmla="*/ 4 h 60"/>
                <a:gd name="T8" fmla="*/ 48 w 76"/>
                <a:gd name="T9" fmla="*/ 0 h 60"/>
                <a:gd name="T10" fmla="*/ 51 w 76"/>
                <a:gd name="T11" fmla="*/ 0 h 60"/>
                <a:gd name="T12" fmla="*/ 55 w 76"/>
                <a:gd name="T13" fmla="*/ 1 h 60"/>
                <a:gd name="T14" fmla="*/ 62 w 76"/>
                <a:gd name="T15" fmla="*/ 3 h 60"/>
                <a:gd name="T16" fmla="*/ 69 w 76"/>
                <a:gd name="T17" fmla="*/ 8 h 60"/>
                <a:gd name="T18" fmla="*/ 74 w 76"/>
                <a:gd name="T19" fmla="*/ 13 h 60"/>
                <a:gd name="T20" fmla="*/ 76 w 76"/>
                <a:gd name="T21" fmla="*/ 22 h 60"/>
                <a:gd name="T22" fmla="*/ 74 w 76"/>
                <a:gd name="T23" fmla="*/ 32 h 60"/>
                <a:gd name="T24" fmla="*/ 65 w 76"/>
                <a:gd name="T25" fmla="*/ 45 h 60"/>
                <a:gd name="T26" fmla="*/ 33 w 76"/>
                <a:gd name="T27" fmla="*/ 60 h 60"/>
                <a:gd name="T28" fmla="*/ 31 w 76"/>
                <a:gd name="T29" fmla="*/ 60 h 60"/>
                <a:gd name="T30" fmla="*/ 25 w 76"/>
                <a:gd name="T31" fmla="*/ 58 h 60"/>
                <a:gd name="T32" fmla="*/ 18 w 76"/>
                <a:gd name="T33" fmla="*/ 56 h 60"/>
                <a:gd name="T34" fmla="*/ 10 w 76"/>
                <a:gd name="T35" fmla="*/ 53 h 60"/>
                <a:gd name="T36" fmla="*/ 3 w 76"/>
                <a:gd name="T37" fmla="*/ 48 h 60"/>
                <a:gd name="T38" fmla="*/ 0 w 76"/>
                <a:gd name="T39" fmla="*/ 42 h 60"/>
                <a:gd name="T40" fmla="*/ 0 w 76"/>
                <a:gd name="T41" fmla="*/ 34 h 60"/>
                <a:gd name="T42" fmla="*/ 7 w 76"/>
                <a:gd name="T43" fmla="*/ 25 h 60"/>
                <a:gd name="T44" fmla="*/ 15 w 76"/>
                <a:gd name="T4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60">
                  <a:moveTo>
                    <a:pt x="15" y="16"/>
                  </a:moveTo>
                  <a:lnTo>
                    <a:pt x="16" y="15"/>
                  </a:lnTo>
                  <a:lnTo>
                    <a:pt x="22" y="10"/>
                  </a:lnTo>
                  <a:lnTo>
                    <a:pt x="31" y="4"/>
                  </a:lnTo>
                  <a:lnTo>
                    <a:pt x="48" y="0"/>
                  </a:lnTo>
                  <a:lnTo>
                    <a:pt x="51" y="0"/>
                  </a:lnTo>
                  <a:lnTo>
                    <a:pt x="55" y="1"/>
                  </a:lnTo>
                  <a:lnTo>
                    <a:pt x="62" y="3"/>
                  </a:lnTo>
                  <a:lnTo>
                    <a:pt x="69" y="8"/>
                  </a:lnTo>
                  <a:lnTo>
                    <a:pt x="74" y="13"/>
                  </a:lnTo>
                  <a:lnTo>
                    <a:pt x="76" y="22"/>
                  </a:lnTo>
                  <a:lnTo>
                    <a:pt x="74" y="32"/>
                  </a:lnTo>
                  <a:lnTo>
                    <a:pt x="65" y="45"/>
                  </a:lnTo>
                  <a:lnTo>
                    <a:pt x="33" y="60"/>
                  </a:lnTo>
                  <a:lnTo>
                    <a:pt x="31" y="60"/>
                  </a:lnTo>
                  <a:lnTo>
                    <a:pt x="25" y="58"/>
                  </a:lnTo>
                  <a:lnTo>
                    <a:pt x="18" y="56"/>
                  </a:lnTo>
                  <a:lnTo>
                    <a:pt x="10" y="53"/>
                  </a:lnTo>
                  <a:lnTo>
                    <a:pt x="3" y="48"/>
                  </a:lnTo>
                  <a:lnTo>
                    <a:pt x="0" y="42"/>
                  </a:lnTo>
                  <a:lnTo>
                    <a:pt x="0" y="34"/>
                  </a:lnTo>
                  <a:lnTo>
                    <a:pt x="7" y="25"/>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3"/>
            <p:cNvSpPr>
              <a:spLocks/>
            </p:cNvSpPr>
            <p:nvPr/>
          </p:nvSpPr>
          <p:spPr bwMode="auto">
            <a:xfrm>
              <a:off x="2852" y="1896"/>
              <a:ext cx="418" cy="417"/>
            </a:xfrm>
            <a:custGeom>
              <a:avLst/>
              <a:gdLst>
                <a:gd name="T0" fmla="*/ 684 w 836"/>
                <a:gd name="T1" fmla="*/ 95 h 835"/>
                <a:gd name="T2" fmla="*/ 579 w 836"/>
                <a:gd name="T3" fmla="*/ 32 h 835"/>
                <a:gd name="T4" fmla="*/ 463 w 836"/>
                <a:gd name="T5" fmla="*/ 2 h 835"/>
                <a:gd name="T6" fmla="*/ 342 w 836"/>
                <a:gd name="T7" fmla="*/ 7 h 835"/>
                <a:gd name="T8" fmla="*/ 227 w 836"/>
                <a:gd name="T9" fmla="*/ 46 h 835"/>
                <a:gd name="T10" fmla="*/ 116 w 836"/>
                <a:gd name="T11" fmla="*/ 128 h 835"/>
                <a:gd name="T12" fmla="*/ 32 w 836"/>
                <a:gd name="T13" fmla="*/ 254 h 835"/>
                <a:gd name="T14" fmla="*/ 0 w 836"/>
                <a:gd name="T15" fmla="*/ 401 h 835"/>
                <a:gd name="T16" fmla="*/ 14 w 836"/>
                <a:gd name="T17" fmla="*/ 444 h 835"/>
                <a:gd name="T18" fmla="*/ 33 w 836"/>
                <a:gd name="T19" fmla="*/ 436 h 835"/>
                <a:gd name="T20" fmla="*/ 53 w 836"/>
                <a:gd name="T21" fmla="*/ 429 h 835"/>
                <a:gd name="T22" fmla="*/ 53 w 836"/>
                <a:gd name="T23" fmla="*/ 420 h 835"/>
                <a:gd name="T24" fmla="*/ 62 w 836"/>
                <a:gd name="T25" fmla="*/ 338 h 835"/>
                <a:gd name="T26" fmla="*/ 107 w 836"/>
                <a:gd name="T27" fmla="*/ 227 h 835"/>
                <a:gd name="T28" fmla="*/ 189 w 836"/>
                <a:gd name="T29" fmla="*/ 133 h 835"/>
                <a:gd name="T30" fmla="*/ 283 w 836"/>
                <a:gd name="T31" fmla="*/ 78 h 835"/>
                <a:gd name="T32" fmla="*/ 387 w 836"/>
                <a:gd name="T33" fmla="*/ 54 h 835"/>
                <a:gd name="T34" fmla="*/ 492 w 836"/>
                <a:gd name="T35" fmla="*/ 60 h 835"/>
                <a:gd name="T36" fmla="*/ 591 w 836"/>
                <a:gd name="T37" fmla="*/ 96 h 835"/>
                <a:gd name="T38" fmla="*/ 677 w 836"/>
                <a:gd name="T39" fmla="*/ 161 h 835"/>
                <a:gd name="T40" fmla="*/ 741 w 836"/>
                <a:gd name="T41" fmla="*/ 248 h 835"/>
                <a:gd name="T42" fmla="*/ 776 w 836"/>
                <a:gd name="T43" fmla="*/ 350 h 835"/>
                <a:gd name="T44" fmla="*/ 781 w 836"/>
                <a:gd name="T45" fmla="*/ 457 h 835"/>
                <a:gd name="T46" fmla="*/ 753 w 836"/>
                <a:gd name="T47" fmla="*/ 561 h 835"/>
                <a:gd name="T48" fmla="*/ 698 w 836"/>
                <a:gd name="T49" fmla="*/ 651 h 835"/>
                <a:gd name="T50" fmla="*/ 616 w 836"/>
                <a:gd name="T51" fmla="*/ 723 h 835"/>
                <a:gd name="T52" fmla="*/ 517 w 836"/>
                <a:gd name="T53" fmla="*/ 768 h 835"/>
                <a:gd name="T54" fmla="*/ 413 w 836"/>
                <a:gd name="T55" fmla="*/ 782 h 835"/>
                <a:gd name="T56" fmla="*/ 310 w 836"/>
                <a:gd name="T57" fmla="*/ 766 h 835"/>
                <a:gd name="T58" fmla="*/ 214 w 836"/>
                <a:gd name="T59" fmla="*/ 720 h 835"/>
                <a:gd name="T60" fmla="*/ 133 w 836"/>
                <a:gd name="T61" fmla="*/ 646 h 835"/>
                <a:gd name="T62" fmla="*/ 86 w 836"/>
                <a:gd name="T63" fmla="*/ 569 h 835"/>
                <a:gd name="T64" fmla="*/ 60 w 836"/>
                <a:gd name="T65" fmla="*/ 486 h 835"/>
                <a:gd name="T66" fmla="*/ 46 w 836"/>
                <a:gd name="T67" fmla="*/ 432 h 835"/>
                <a:gd name="T68" fmla="*/ 26 w 836"/>
                <a:gd name="T69" fmla="*/ 440 h 835"/>
                <a:gd name="T70" fmla="*/ 7 w 836"/>
                <a:gd name="T71" fmla="*/ 448 h 835"/>
                <a:gd name="T72" fmla="*/ 10 w 836"/>
                <a:gd name="T73" fmla="*/ 510 h 835"/>
                <a:gd name="T74" fmla="*/ 40 w 836"/>
                <a:gd name="T75" fmla="*/ 599 h 835"/>
                <a:gd name="T76" fmla="*/ 92 w 836"/>
                <a:gd name="T77" fmla="*/ 679 h 835"/>
                <a:gd name="T78" fmla="*/ 184 w 836"/>
                <a:gd name="T79" fmla="*/ 765 h 835"/>
                <a:gd name="T80" fmla="*/ 294 w 836"/>
                <a:gd name="T81" fmla="*/ 817 h 835"/>
                <a:gd name="T82" fmla="*/ 412 w 836"/>
                <a:gd name="T83" fmla="*/ 835 h 835"/>
                <a:gd name="T84" fmla="*/ 532 w 836"/>
                <a:gd name="T85" fmla="*/ 819 h 835"/>
                <a:gd name="T86" fmla="*/ 645 w 836"/>
                <a:gd name="T87" fmla="*/ 768 h 835"/>
                <a:gd name="T88" fmla="*/ 738 w 836"/>
                <a:gd name="T89" fmla="*/ 685 h 835"/>
                <a:gd name="T90" fmla="*/ 803 w 836"/>
                <a:gd name="T91" fmla="*/ 582 h 835"/>
                <a:gd name="T92" fmla="*/ 834 w 836"/>
                <a:gd name="T93" fmla="*/ 463 h 835"/>
                <a:gd name="T94" fmla="*/ 829 w 836"/>
                <a:gd name="T95" fmla="*/ 340 h 835"/>
                <a:gd name="T96" fmla="*/ 789 w 836"/>
                <a:gd name="T97" fmla="*/ 2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6" h="835">
                  <a:moveTo>
                    <a:pt x="744" y="155"/>
                  </a:moveTo>
                  <a:lnTo>
                    <a:pt x="715" y="123"/>
                  </a:lnTo>
                  <a:lnTo>
                    <a:pt x="684" y="95"/>
                  </a:lnTo>
                  <a:lnTo>
                    <a:pt x="651" y="70"/>
                  </a:lnTo>
                  <a:lnTo>
                    <a:pt x="616" y="49"/>
                  </a:lnTo>
                  <a:lnTo>
                    <a:pt x="579" y="32"/>
                  </a:lnTo>
                  <a:lnTo>
                    <a:pt x="541" y="18"/>
                  </a:lnTo>
                  <a:lnTo>
                    <a:pt x="502" y="8"/>
                  </a:lnTo>
                  <a:lnTo>
                    <a:pt x="463" y="2"/>
                  </a:lnTo>
                  <a:lnTo>
                    <a:pt x="423" y="0"/>
                  </a:lnTo>
                  <a:lnTo>
                    <a:pt x="382" y="1"/>
                  </a:lnTo>
                  <a:lnTo>
                    <a:pt x="342" y="7"/>
                  </a:lnTo>
                  <a:lnTo>
                    <a:pt x="303" y="15"/>
                  </a:lnTo>
                  <a:lnTo>
                    <a:pt x="264" y="28"/>
                  </a:lnTo>
                  <a:lnTo>
                    <a:pt x="227" y="46"/>
                  </a:lnTo>
                  <a:lnTo>
                    <a:pt x="190" y="66"/>
                  </a:lnTo>
                  <a:lnTo>
                    <a:pt x="155" y="92"/>
                  </a:lnTo>
                  <a:lnTo>
                    <a:pt x="116" y="128"/>
                  </a:lnTo>
                  <a:lnTo>
                    <a:pt x="83" y="167"/>
                  </a:lnTo>
                  <a:lnTo>
                    <a:pt x="55" y="209"/>
                  </a:lnTo>
                  <a:lnTo>
                    <a:pt x="32" y="254"/>
                  </a:lnTo>
                  <a:lnTo>
                    <a:pt x="16" y="302"/>
                  </a:lnTo>
                  <a:lnTo>
                    <a:pt x="5" y="350"/>
                  </a:lnTo>
                  <a:lnTo>
                    <a:pt x="0" y="401"/>
                  </a:lnTo>
                  <a:lnTo>
                    <a:pt x="1" y="450"/>
                  </a:lnTo>
                  <a:lnTo>
                    <a:pt x="7" y="448"/>
                  </a:lnTo>
                  <a:lnTo>
                    <a:pt x="14" y="444"/>
                  </a:lnTo>
                  <a:lnTo>
                    <a:pt x="19" y="442"/>
                  </a:lnTo>
                  <a:lnTo>
                    <a:pt x="26" y="440"/>
                  </a:lnTo>
                  <a:lnTo>
                    <a:pt x="33" y="436"/>
                  </a:lnTo>
                  <a:lnTo>
                    <a:pt x="40" y="434"/>
                  </a:lnTo>
                  <a:lnTo>
                    <a:pt x="46" y="432"/>
                  </a:lnTo>
                  <a:lnTo>
                    <a:pt x="53" y="429"/>
                  </a:lnTo>
                  <a:lnTo>
                    <a:pt x="53" y="426"/>
                  </a:lnTo>
                  <a:lnTo>
                    <a:pt x="53" y="424"/>
                  </a:lnTo>
                  <a:lnTo>
                    <a:pt x="53" y="420"/>
                  </a:lnTo>
                  <a:lnTo>
                    <a:pt x="53" y="418"/>
                  </a:lnTo>
                  <a:lnTo>
                    <a:pt x="55" y="378"/>
                  </a:lnTo>
                  <a:lnTo>
                    <a:pt x="62" y="338"/>
                  </a:lnTo>
                  <a:lnTo>
                    <a:pt x="72" y="299"/>
                  </a:lnTo>
                  <a:lnTo>
                    <a:pt x="87" y="262"/>
                  </a:lnTo>
                  <a:lnTo>
                    <a:pt x="107" y="227"/>
                  </a:lnTo>
                  <a:lnTo>
                    <a:pt x="130" y="193"/>
                  </a:lnTo>
                  <a:lnTo>
                    <a:pt x="158" y="162"/>
                  </a:lnTo>
                  <a:lnTo>
                    <a:pt x="189" y="133"/>
                  </a:lnTo>
                  <a:lnTo>
                    <a:pt x="219" y="111"/>
                  </a:lnTo>
                  <a:lnTo>
                    <a:pt x="251" y="93"/>
                  </a:lnTo>
                  <a:lnTo>
                    <a:pt x="283" y="78"/>
                  </a:lnTo>
                  <a:lnTo>
                    <a:pt x="318" y="66"/>
                  </a:lnTo>
                  <a:lnTo>
                    <a:pt x="352" y="58"/>
                  </a:lnTo>
                  <a:lnTo>
                    <a:pt x="387" y="54"/>
                  </a:lnTo>
                  <a:lnTo>
                    <a:pt x="421" y="53"/>
                  </a:lnTo>
                  <a:lnTo>
                    <a:pt x="457" y="55"/>
                  </a:lnTo>
                  <a:lnTo>
                    <a:pt x="492" y="60"/>
                  </a:lnTo>
                  <a:lnTo>
                    <a:pt x="525" y="69"/>
                  </a:lnTo>
                  <a:lnTo>
                    <a:pt x="559" y="80"/>
                  </a:lnTo>
                  <a:lnTo>
                    <a:pt x="591" y="96"/>
                  </a:lnTo>
                  <a:lnTo>
                    <a:pt x="621" y="115"/>
                  </a:lnTo>
                  <a:lnTo>
                    <a:pt x="650" y="136"/>
                  </a:lnTo>
                  <a:lnTo>
                    <a:pt x="677" y="161"/>
                  </a:lnTo>
                  <a:lnTo>
                    <a:pt x="701" y="189"/>
                  </a:lnTo>
                  <a:lnTo>
                    <a:pt x="723" y="219"/>
                  </a:lnTo>
                  <a:lnTo>
                    <a:pt x="741" y="248"/>
                  </a:lnTo>
                  <a:lnTo>
                    <a:pt x="756" y="282"/>
                  </a:lnTo>
                  <a:lnTo>
                    <a:pt x="768" y="315"/>
                  </a:lnTo>
                  <a:lnTo>
                    <a:pt x="776" y="350"/>
                  </a:lnTo>
                  <a:lnTo>
                    <a:pt x="781" y="384"/>
                  </a:lnTo>
                  <a:lnTo>
                    <a:pt x="783" y="421"/>
                  </a:lnTo>
                  <a:lnTo>
                    <a:pt x="781" y="457"/>
                  </a:lnTo>
                  <a:lnTo>
                    <a:pt x="775" y="493"/>
                  </a:lnTo>
                  <a:lnTo>
                    <a:pt x="766" y="527"/>
                  </a:lnTo>
                  <a:lnTo>
                    <a:pt x="753" y="561"/>
                  </a:lnTo>
                  <a:lnTo>
                    <a:pt x="738" y="593"/>
                  </a:lnTo>
                  <a:lnTo>
                    <a:pt x="719" y="623"/>
                  </a:lnTo>
                  <a:lnTo>
                    <a:pt x="698" y="651"/>
                  </a:lnTo>
                  <a:lnTo>
                    <a:pt x="674" y="677"/>
                  </a:lnTo>
                  <a:lnTo>
                    <a:pt x="646" y="701"/>
                  </a:lnTo>
                  <a:lnTo>
                    <a:pt x="616" y="723"/>
                  </a:lnTo>
                  <a:lnTo>
                    <a:pt x="584" y="742"/>
                  </a:lnTo>
                  <a:lnTo>
                    <a:pt x="552" y="757"/>
                  </a:lnTo>
                  <a:lnTo>
                    <a:pt x="517" y="768"/>
                  </a:lnTo>
                  <a:lnTo>
                    <a:pt x="483" y="776"/>
                  </a:lnTo>
                  <a:lnTo>
                    <a:pt x="448" y="781"/>
                  </a:lnTo>
                  <a:lnTo>
                    <a:pt x="413" y="782"/>
                  </a:lnTo>
                  <a:lnTo>
                    <a:pt x="378" y="780"/>
                  </a:lnTo>
                  <a:lnTo>
                    <a:pt x="343" y="775"/>
                  </a:lnTo>
                  <a:lnTo>
                    <a:pt x="310" y="766"/>
                  </a:lnTo>
                  <a:lnTo>
                    <a:pt x="276" y="754"/>
                  </a:lnTo>
                  <a:lnTo>
                    <a:pt x="244" y="738"/>
                  </a:lnTo>
                  <a:lnTo>
                    <a:pt x="214" y="720"/>
                  </a:lnTo>
                  <a:lnTo>
                    <a:pt x="185" y="699"/>
                  </a:lnTo>
                  <a:lnTo>
                    <a:pt x="158" y="674"/>
                  </a:lnTo>
                  <a:lnTo>
                    <a:pt x="133" y="646"/>
                  </a:lnTo>
                  <a:lnTo>
                    <a:pt x="115" y="622"/>
                  </a:lnTo>
                  <a:lnTo>
                    <a:pt x="100" y="595"/>
                  </a:lnTo>
                  <a:lnTo>
                    <a:pt x="86" y="569"/>
                  </a:lnTo>
                  <a:lnTo>
                    <a:pt x="75" y="542"/>
                  </a:lnTo>
                  <a:lnTo>
                    <a:pt x="67" y="515"/>
                  </a:lnTo>
                  <a:lnTo>
                    <a:pt x="60" y="486"/>
                  </a:lnTo>
                  <a:lnTo>
                    <a:pt x="55" y="458"/>
                  </a:lnTo>
                  <a:lnTo>
                    <a:pt x="53" y="429"/>
                  </a:lnTo>
                  <a:lnTo>
                    <a:pt x="46" y="432"/>
                  </a:lnTo>
                  <a:lnTo>
                    <a:pt x="40" y="434"/>
                  </a:lnTo>
                  <a:lnTo>
                    <a:pt x="33" y="436"/>
                  </a:lnTo>
                  <a:lnTo>
                    <a:pt x="26" y="440"/>
                  </a:lnTo>
                  <a:lnTo>
                    <a:pt x="19" y="442"/>
                  </a:lnTo>
                  <a:lnTo>
                    <a:pt x="14" y="444"/>
                  </a:lnTo>
                  <a:lnTo>
                    <a:pt x="7" y="448"/>
                  </a:lnTo>
                  <a:lnTo>
                    <a:pt x="1" y="450"/>
                  </a:lnTo>
                  <a:lnTo>
                    <a:pt x="4" y="480"/>
                  </a:lnTo>
                  <a:lnTo>
                    <a:pt x="10" y="510"/>
                  </a:lnTo>
                  <a:lnTo>
                    <a:pt x="18" y="540"/>
                  </a:lnTo>
                  <a:lnTo>
                    <a:pt x="28" y="570"/>
                  </a:lnTo>
                  <a:lnTo>
                    <a:pt x="40" y="599"/>
                  </a:lnTo>
                  <a:lnTo>
                    <a:pt x="55" y="626"/>
                  </a:lnTo>
                  <a:lnTo>
                    <a:pt x="72" y="653"/>
                  </a:lnTo>
                  <a:lnTo>
                    <a:pt x="92" y="679"/>
                  </a:lnTo>
                  <a:lnTo>
                    <a:pt x="121" y="712"/>
                  </a:lnTo>
                  <a:lnTo>
                    <a:pt x="151" y="739"/>
                  </a:lnTo>
                  <a:lnTo>
                    <a:pt x="184" y="765"/>
                  </a:lnTo>
                  <a:lnTo>
                    <a:pt x="219" y="785"/>
                  </a:lnTo>
                  <a:lnTo>
                    <a:pt x="256" y="803"/>
                  </a:lnTo>
                  <a:lnTo>
                    <a:pt x="294" y="817"/>
                  </a:lnTo>
                  <a:lnTo>
                    <a:pt x="333" y="827"/>
                  </a:lnTo>
                  <a:lnTo>
                    <a:pt x="372" y="833"/>
                  </a:lnTo>
                  <a:lnTo>
                    <a:pt x="412" y="835"/>
                  </a:lnTo>
                  <a:lnTo>
                    <a:pt x="453" y="834"/>
                  </a:lnTo>
                  <a:lnTo>
                    <a:pt x="493" y="828"/>
                  </a:lnTo>
                  <a:lnTo>
                    <a:pt x="532" y="819"/>
                  </a:lnTo>
                  <a:lnTo>
                    <a:pt x="571" y="806"/>
                  </a:lnTo>
                  <a:lnTo>
                    <a:pt x="608" y="789"/>
                  </a:lnTo>
                  <a:lnTo>
                    <a:pt x="645" y="768"/>
                  </a:lnTo>
                  <a:lnTo>
                    <a:pt x="680" y="743"/>
                  </a:lnTo>
                  <a:lnTo>
                    <a:pt x="711" y="715"/>
                  </a:lnTo>
                  <a:lnTo>
                    <a:pt x="738" y="685"/>
                  </a:lnTo>
                  <a:lnTo>
                    <a:pt x="764" y="653"/>
                  </a:lnTo>
                  <a:lnTo>
                    <a:pt x="784" y="618"/>
                  </a:lnTo>
                  <a:lnTo>
                    <a:pt x="803" y="582"/>
                  </a:lnTo>
                  <a:lnTo>
                    <a:pt x="817" y="543"/>
                  </a:lnTo>
                  <a:lnTo>
                    <a:pt x="827" y="504"/>
                  </a:lnTo>
                  <a:lnTo>
                    <a:pt x="834" y="463"/>
                  </a:lnTo>
                  <a:lnTo>
                    <a:pt x="836" y="421"/>
                  </a:lnTo>
                  <a:lnTo>
                    <a:pt x="834" y="380"/>
                  </a:lnTo>
                  <a:lnTo>
                    <a:pt x="829" y="340"/>
                  </a:lnTo>
                  <a:lnTo>
                    <a:pt x="819" y="300"/>
                  </a:lnTo>
                  <a:lnTo>
                    <a:pt x="806" y="261"/>
                  </a:lnTo>
                  <a:lnTo>
                    <a:pt x="789" y="224"/>
                  </a:lnTo>
                  <a:lnTo>
                    <a:pt x="768"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4"/>
            <p:cNvSpPr>
              <a:spLocks/>
            </p:cNvSpPr>
            <p:nvPr/>
          </p:nvSpPr>
          <p:spPr bwMode="auto">
            <a:xfrm>
              <a:off x="3009" y="1925"/>
              <a:ext cx="103" cy="357"/>
            </a:xfrm>
            <a:custGeom>
              <a:avLst/>
              <a:gdLst>
                <a:gd name="T0" fmla="*/ 208 w 208"/>
                <a:gd name="T1" fmla="*/ 4 h 715"/>
                <a:gd name="T2" fmla="*/ 15 w 208"/>
                <a:gd name="T3" fmla="*/ 715 h 715"/>
                <a:gd name="T4" fmla="*/ 0 w 208"/>
                <a:gd name="T5" fmla="*/ 710 h 715"/>
                <a:gd name="T6" fmla="*/ 193 w 208"/>
                <a:gd name="T7" fmla="*/ 0 h 715"/>
                <a:gd name="T8" fmla="*/ 208 w 208"/>
                <a:gd name="T9" fmla="*/ 4 h 715"/>
              </a:gdLst>
              <a:ahLst/>
              <a:cxnLst>
                <a:cxn ang="0">
                  <a:pos x="T0" y="T1"/>
                </a:cxn>
                <a:cxn ang="0">
                  <a:pos x="T2" y="T3"/>
                </a:cxn>
                <a:cxn ang="0">
                  <a:pos x="T4" y="T5"/>
                </a:cxn>
                <a:cxn ang="0">
                  <a:pos x="T6" y="T7"/>
                </a:cxn>
                <a:cxn ang="0">
                  <a:pos x="T8" y="T9"/>
                </a:cxn>
              </a:cxnLst>
              <a:rect l="0" t="0" r="r" b="b"/>
              <a:pathLst>
                <a:path w="208" h="715">
                  <a:moveTo>
                    <a:pt x="208" y="4"/>
                  </a:moveTo>
                  <a:lnTo>
                    <a:pt x="15" y="715"/>
                  </a:lnTo>
                  <a:lnTo>
                    <a:pt x="0" y="710"/>
                  </a:lnTo>
                  <a:lnTo>
                    <a:pt x="193"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5"/>
            <p:cNvSpPr>
              <a:spLocks/>
            </p:cNvSpPr>
            <p:nvPr/>
          </p:nvSpPr>
          <p:spPr bwMode="auto">
            <a:xfrm>
              <a:off x="2872" y="2059"/>
              <a:ext cx="373" cy="90"/>
            </a:xfrm>
            <a:custGeom>
              <a:avLst/>
              <a:gdLst>
                <a:gd name="T0" fmla="*/ 746 w 746"/>
                <a:gd name="T1" fmla="*/ 163 h 178"/>
                <a:gd name="T2" fmla="*/ 742 w 746"/>
                <a:gd name="T3" fmla="*/ 178 h 178"/>
                <a:gd name="T4" fmla="*/ 0 w 746"/>
                <a:gd name="T5" fmla="*/ 15 h 178"/>
                <a:gd name="T6" fmla="*/ 3 w 746"/>
                <a:gd name="T7" fmla="*/ 0 h 178"/>
                <a:gd name="T8" fmla="*/ 746 w 746"/>
                <a:gd name="T9" fmla="*/ 163 h 178"/>
              </a:gdLst>
              <a:ahLst/>
              <a:cxnLst>
                <a:cxn ang="0">
                  <a:pos x="T0" y="T1"/>
                </a:cxn>
                <a:cxn ang="0">
                  <a:pos x="T2" y="T3"/>
                </a:cxn>
                <a:cxn ang="0">
                  <a:pos x="T4" y="T5"/>
                </a:cxn>
                <a:cxn ang="0">
                  <a:pos x="T6" y="T7"/>
                </a:cxn>
                <a:cxn ang="0">
                  <a:pos x="T8" y="T9"/>
                </a:cxn>
              </a:cxnLst>
              <a:rect l="0" t="0" r="r" b="b"/>
              <a:pathLst>
                <a:path w="746" h="178">
                  <a:moveTo>
                    <a:pt x="746" y="163"/>
                  </a:moveTo>
                  <a:lnTo>
                    <a:pt x="742" y="178"/>
                  </a:lnTo>
                  <a:lnTo>
                    <a:pt x="0" y="15"/>
                  </a:lnTo>
                  <a:lnTo>
                    <a:pt x="3" y="0"/>
                  </a:lnTo>
                  <a:lnTo>
                    <a:pt x="74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
            <p:cNvSpPr>
              <a:spLocks/>
            </p:cNvSpPr>
            <p:nvPr/>
          </p:nvSpPr>
          <p:spPr bwMode="auto">
            <a:xfrm>
              <a:off x="2893" y="2019"/>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7"/>
            <p:cNvSpPr>
              <a:spLocks/>
            </p:cNvSpPr>
            <p:nvPr/>
          </p:nvSpPr>
          <p:spPr bwMode="auto">
            <a:xfrm>
              <a:off x="2939" y="1945"/>
              <a:ext cx="227" cy="314"/>
            </a:xfrm>
            <a:custGeom>
              <a:avLst/>
              <a:gdLst>
                <a:gd name="T0" fmla="*/ 453 w 453"/>
                <a:gd name="T1" fmla="*/ 618 h 628"/>
                <a:gd name="T2" fmla="*/ 440 w 453"/>
                <a:gd name="T3" fmla="*/ 628 h 628"/>
                <a:gd name="T4" fmla="*/ 0 w 453"/>
                <a:gd name="T5" fmla="*/ 9 h 628"/>
                <a:gd name="T6" fmla="*/ 14 w 453"/>
                <a:gd name="T7" fmla="*/ 0 h 628"/>
                <a:gd name="T8" fmla="*/ 453 w 453"/>
                <a:gd name="T9" fmla="*/ 618 h 628"/>
              </a:gdLst>
              <a:ahLst/>
              <a:cxnLst>
                <a:cxn ang="0">
                  <a:pos x="T0" y="T1"/>
                </a:cxn>
                <a:cxn ang="0">
                  <a:pos x="T2" y="T3"/>
                </a:cxn>
                <a:cxn ang="0">
                  <a:pos x="T4" y="T5"/>
                </a:cxn>
                <a:cxn ang="0">
                  <a:pos x="T6" y="T7"/>
                </a:cxn>
                <a:cxn ang="0">
                  <a:pos x="T8" y="T9"/>
                </a:cxn>
              </a:cxnLst>
              <a:rect l="0" t="0" r="r" b="b"/>
              <a:pathLst>
                <a:path w="453" h="628">
                  <a:moveTo>
                    <a:pt x="453" y="618"/>
                  </a:moveTo>
                  <a:lnTo>
                    <a:pt x="440" y="628"/>
                  </a:lnTo>
                  <a:lnTo>
                    <a:pt x="0" y="9"/>
                  </a:lnTo>
                  <a:lnTo>
                    <a:pt x="14" y="0"/>
                  </a:lnTo>
                  <a:lnTo>
                    <a:pt x="453" y="6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8"/>
            <p:cNvSpPr>
              <a:spLocks/>
            </p:cNvSpPr>
            <p:nvPr/>
          </p:nvSpPr>
          <p:spPr bwMode="auto">
            <a:xfrm>
              <a:off x="2877" y="2081"/>
              <a:ext cx="365" cy="53"/>
            </a:xfrm>
            <a:custGeom>
              <a:avLst/>
              <a:gdLst>
                <a:gd name="T0" fmla="*/ 732 w 732"/>
                <a:gd name="T1" fmla="*/ 17 h 108"/>
                <a:gd name="T2" fmla="*/ 3 w 732"/>
                <a:gd name="T3" fmla="*/ 108 h 108"/>
                <a:gd name="T4" fmla="*/ 0 w 732"/>
                <a:gd name="T5" fmla="*/ 92 h 108"/>
                <a:gd name="T6" fmla="*/ 731 w 732"/>
                <a:gd name="T7" fmla="*/ 0 h 108"/>
                <a:gd name="T8" fmla="*/ 732 w 732"/>
                <a:gd name="T9" fmla="*/ 17 h 108"/>
              </a:gdLst>
              <a:ahLst/>
              <a:cxnLst>
                <a:cxn ang="0">
                  <a:pos x="T0" y="T1"/>
                </a:cxn>
                <a:cxn ang="0">
                  <a:pos x="T2" y="T3"/>
                </a:cxn>
                <a:cxn ang="0">
                  <a:pos x="T4" y="T5"/>
                </a:cxn>
                <a:cxn ang="0">
                  <a:pos x="T6" y="T7"/>
                </a:cxn>
                <a:cxn ang="0">
                  <a:pos x="T8" y="T9"/>
                </a:cxn>
              </a:cxnLst>
              <a:rect l="0" t="0" r="r" b="b"/>
              <a:pathLst>
                <a:path w="732" h="108">
                  <a:moveTo>
                    <a:pt x="732" y="17"/>
                  </a:moveTo>
                  <a:lnTo>
                    <a:pt x="3" y="108"/>
                  </a:lnTo>
                  <a:lnTo>
                    <a:pt x="0" y="92"/>
                  </a:lnTo>
                  <a:lnTo>
                    <a:pt x="731" y="0"/>
                  </a:lnTo>
                  <a:lnTo>
                    <a:pt x="7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9"/>
            <p:cNvSpPr>
              <a:spLocks/>
            </p:cNvSpPr>
            <p:nvPr/>
          </p:nvSpPr>
          <p:spPr bwMode="auto">
            <a:xfrm>
              <a:off x="3019" y="1916"/>
              <a:ext cx="77" cy="375"/>
            </a:xfrm>
            <a:custGeom>
              <a:avLst/>
              <a:gdLst>
                <a:gd name="T0" fmla="*/ 154 w 154"/>
                <a:gd name="T1" fmla="*/ 747 h 750"/>
                <a:gd name="T2" fmla="*/ 139 w 154"/>
                <a:gd name="T3" fmla="*/ 750 h 750"/>
                <a:gd name="T4" fmla="*/ 0 w 154"/>
                <a:gd name="T5" fmla="*/ 3 h 750"/>
                <a:gd name="T6" fmla="*/ 16 w 154"/>
                <a:gd name="T7" fmla="*/ 0 h 750"/>
                <a:gd name="T8" fmla="*/ 154 w 154"/>
                <a:gd name="T9" fmla="*/ 747 h 750"/>
              </a:gdLst>
              <a:ahLst/>
              <a:cxnLst>
                <a:cxn ang="0">
                  <a:pos x="T0" y="T1"/>
                </a:cxn>
                <a:cxn ang="0">
                  <a:pos x="T2" y="T3"/>
                </a:cxn>
                <a:cxn ang="0">
                  <a:pos x="T4" y="T5"/>
                </a:cxn>
                <a:cxn ang="0">
                  <a:pos x="T6" y="T7"/>
                </a:cxn>
                <a:cxn ang="0">
                  <a:pos x="T8" y="T9"/>
                </a:cxn>
              </a:cxnLst>
              <a:rect l="0" t="0" r="r" b="b"/>
              <a:pathLst>
                <a:path w="154" h="750">
                  <a:moveTo>
                    <a:pt x="154" y="747"/>
                  </a:moveTo>
                  <a:lnTo>
                    <a:pt x="139" y="750"/>
                  </a:lnTo>
                  <a:lnTo>
                    <a:pt x="0" y="3"/>
                  </a:lnTo>
                  <a:lnTo>
                    <a:pt x="16" y="0"/>
                  </a:lnTo>
                  <a:lnTo>
                    <a:pt x="154" y="7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0"/>
            <p:cNvSpPr>
              <a:spLocks/>
            </p:cNvSpPr>
            <p:nvPr/>
          </p:nvSpPr>
          <p:spPr bwMode="auto">
            <a:xfrm>
              <a:off x="2937" y="1964"/>
              <a:ext cx="251" cy="279"/>
            </a:xfrm>
            <a:custGeom>
              <a:avLst/>
              <a:gdLst>
                <a:gd name="T0" fmla="*/ 504 w 504"/>
                <a:gd name="T1" fmla="*/ 10 h 557"/>
                <a:gd name="T2" fmla="*/ 12 w 504"/>
                <a:gd name="T3" fmla="*/ 557 h 557"/>
                <a:gd name="T4" fmla="*/ 0 w 504"/>
                <a:gd name="T5" fmla="*/ 547 h 557"/>
                <a:gd name="T6" fmla="*/ 491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2" y="557"/>
                  </a:lnTo>
                  <a:lnTo>
                    <a:pt x="0" y="547"/>
                  </a:lnTo>
                  <a:lnTo>
                    <a:pt x="491"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1"/>
            <p:cNvSpPr>
              <a:spLocks/>
            </p:cNvSpPr>
            <p:nvPr/>
          </p:nvSpPr>
          <p:spPr bwMode="auto">
            <a:xfrm>
              <a:off x="2894" y="1997"/>
              <a:ext cx="323" cy="213"/>
            </a:xfrm>
            <a:custGeom>
              <a:avLst/>
              <a:gdLst>
                <a:gd name="T0" fmla="*/ 645 w 645"/>
                <a:gd name="T1" fmla="*/ 414 h 427"/>
                <a:gd name="T2" fmla="*/ 637 w 645"/>
                <a:gd name="T3" fmla="*/ 427 h 427"/>
                <a:gd name="T4" fmla="*/ 0 w 645"/>
                <a:gd name="T5" fmla="*/ 14 h 427"/>
                <a:gd name="T6" fmla="*/ 8 w 645"/>
                <a:gd name="T7" fmla="*/ 0 h 427"/>
                <a:gd name="T8" fmla="*/ 645 w 645"/>
                <a:gd name="T9" fmla="*/ 414 h 427"/>
              </a:gdLst>
              <a:ahLst/>
              <a:cxnLst>
                <a:cxn ang="0">
                  <a:pos x="T0" y="T1"/>
                </a:cxn>
                <a:cxn ang="0">
                  <a:pos x="T2" y="T3"/>
                </a:cxn>
                <a:cxn ang="0">
                  <a:pos x="T4" y="T5"/>
                </a:cxn>
                <a:cxn ang="0">
                  <a:pos x="T6" y="T7"/>
                </a:cxn>
                <a:cxn ang="0">
                  <a:pos x="T8" y="T9"/>
                </a:cxn>
              </a:cxnLst>
              <a:rect l="0" t="0" r="r" b="b"/>
              <a:pathLst>
                <a:path w="645" h="427">
                  <a:moveTo>
                    <a:pt x="645" y="414"/>
                  </a:moveTo>
                  <a:lnTo>
                    <a:pt x="637" y="427"/>
                  </a:lnTo>
                  <a:lnTo>
                    <a:pt x="0" y="14"/>
                  </a:lnTo>
                  <a:lnTo>
                    <a:pt x="8" y="0"/>
                  </a:lnTo>
                  <a:lnTo>
                    <a:pt x="645"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32"/>
            <p:cNvSpPr>
              <a:spLocks/>
            </p:cNvSpPr>
            <p:nvPr/>
          </p:nvSpPr>
          <p:spPr bwMode="auto">
            <a:xfrm>
              <a:off x="3518" y="1874"/>
              <a:ext cx="419" cy="418"/>
            </a:xfrm>
            <a:custGeom>
              <a:avLst/>
              <a:gdLst>
                <a:gd name="T0" fmla="*/ 686 w 837"/>
                <a:gd name="T1" fmla="*/ 95 h 835"/>
                <a:gd name="T2" fmla="*/ 581 w 837"/>
                <a:gd name="T3" fmla="*/ 32 h 835"/>
                <a:gd name="T4" fmla="*/ 464 w 837"/>
                <a:gd name="T5" fmla="*/ 2 h 835"/>
                <a:gd name="T6" fmla="*/ 343 w 837"/>
                <a:gd name="T7" fmla="*/ 7 h 835"/>
                <a:gd name="T8" fmla="*/ 228 w 837"/>
                <a:gd name="T9" fmla="*/ 46 h 835"/>
                <a:gd name="T10" fmla="*/ 157 w 837"/>
                <a:gd name="T11" fmla="*/ 92 h 835"/>
                <a:gd name="T12" fmla="*/ 71 w 837"/>
                <a:gd name="T13" fmla="*/ 184 h 835"/>
                <a:gd name="T14" fmla="*/ 20 w 837"/>
                <a:gd name="T15" fmla="*/ 294 h 835"/>
                <a:gd name="T16" fmla="*/ 0 w 837"/>
                <a:gd name="T17" fmla="*/ 412 h 835"/>
                <a:gd name="T18" fmla="*/ 16 w 837"/>
                <a:gd name="T19" fmla="*/ 532 h 835"/>
                <a:gd name="T20" fmla="*/ 67 w 837"/>
                <a:gd name="T21" fmla="*/ 645 h 835"/>
                <a:gd name="T22" fmla="*/ 152 w 837"/>
                <a:gd name="T23" fmla="*/ 740 h 835"/>
                <a:gd name="T24" fmla="*/ 257 w 837"/>
                <a:gd name="T25" fmla="*/ 803 h 835"/>
                <a:gd name="T26" fmla="*/ 373 w 837"/>
                <a:gd name="T27" fmla="*/ 833 h 835"/>
                <a:gd name="T28" fmla="*/ 494 w 837"/>
                <a:gd name="T29" fmla="*/ 828 h 835"/>
                <a:gd name="T30" fmla="*/ 610 w 837"/>
                <a:gd name="T31" fmla="*/ 789 h 835"/>
                <a:gd name="T32" fmla="*/ 699 w 837"/>
                <a:gd name="T33" fmla="*/ 727 h 835"/>
                <a:gd name="T34" fmla="*/ 750 w 837"/>
                <a:gd name="T35" fmla="*/ 674 h 835"/>
                <a:gd name="T36" fmla="*/ 789 w 837"/>
                <a:gd name="T37" fmla="*/ 613 h 835"/>
                <a:gd name="T38" fmla="*/ 787 w 837"/>
                <a:gd name="T39" fmla="*/ 587 h 835"/>
                <a:gd name="T40" fmla="*/ 767 w 837"/>
                <a:gd name="T41" fmla="*/ 581 h 835"/>
                <a:gd name="T42" fmla="*/ 748 w 837"/>
                <a:gd name="T43" fmla="*/ 575 h 835"/>
                <a:gd name="T44" fmla="*/ 717 w 837"/>
                <a:gd name="T45" fmla="*/ 627 h 835"/>
                <a:gd name="T46" fmla="*/ 678 w 837"/>
                <a:gd name="T47" fmla="*/ 674 h 835"/>
                <a:gd name="T48" fmla="*/ 618 w 837"/>
                <a:gd name="T49" fmla="*/ 723 h 835"/>
                <a:gd name="T50" fmla="*/ 519 w 837"/>
                <a:gd name="T51" fmla="*/ 768 h 835"/>
                <a:gd name="T52" fmla="*/ 415 w 837"/>
                <a:gd name="T53" fmla="*/ 782 h 835"/>
                <a:gd name="T54" fmla="*/ 311 w 837"/>
                <a:gd name="T55" fmla="*/ 766 h 835"/>
                <a:gd name="T56" fmla="*/ 215 w 837"/>
                <a:gd name="T57" fmla="*/ 720 h 835"/>
                <a:gd name="T58" fmla="*/ 135 w 837"/>
                <a:gd name="T59" fmla="*/ 646 h 835"/>
                <a:gd name="T60" fmla="*/ 85 w 837"/>
                <a:gd name="T61" fmla="*/ 566 h 835"/>
                <a:gd name="T62" fmla="*/ 59 w 837"/>
                <a:gd name="T63" fmla="*/ 478 h 835"/>
                <a:gd name="T64" fmla="*/ 56 w 837"/>
                <a:gd name="T65" fmla="*/ 378 h 835"/>
                <a:gd name="T66" fmla="*/ 89 w 837"/>
                <a:gd name="T67" fmla="*/ 263 h 835"/>
                <a:gd name="T68" fmla="*/ 159 w 837"/>
                <a:gd name="T69" fmla="*/ 162 h 835"/>
                <a:gd name="T70" fmla="*/ 252 w 837"/>
                <a:gd name="T71" fmla="*/ 93 h 835"/>
                <a:gd name="T72" fmla="*/ 354 w 837"/>
                <a:gd name="T73" fmla="*/ 59 h 835"/>
                <a:gd name="T74" fmla="*/ 459 w 837"/>
                <a:gd name="T75" fmla="*/ 55 h 835"/>
                <a:gd name="T76" fmla="*/ 560 w 837"/>
                <a:gd name="T77" fmla="*/ 80 h 835"/>
                <a:gd name="T78" fmla="*/ 651 w 837"/>
                <a:gd name="T79" fmla="*/ 136 h 835"/>
                <a:gd name="T80" fmla="*/ 725 w 837"/>
                <a:gd name="T81" fmla="*/ 219 h 835"/>
                <a:gd name="T82" fmla="*/ 769 w 837"/>
                <a:gd name="T83" fmla="*/ 316 h 835"/>
                <a:gd name="T84" fmla="*/ 784 w 837"/>
                <a:gd name="T85" fmla="*/ 422 h 835"/>
                <a:gd name="T86" fmla="*/ 770 w 837"/>
                <a:gd name="T87" fmla="*/ 517 h 835"/>
                <a:gd name="T88" fmla="*/ 755 w 837"/>
                <a:gd name="T89" fmla="*/ 577 h 835"/>
                <a:gd name="T90" fmla="*/ 774 w 837"/>
                <a:gd name="T91" fmla="*/ 583 h 835"/>
                <a:gd name="T92" fmla="*/ 793 w 837"/>
                <a:gd name="T93" fmla="*/ 589 h 835"/>
                <a:gd name="T94" fmla="*/ 811 w 837"/>
                <a:gd name="T95" fmla="*/ 560 h 835"/>
                <a:gd name="T96" fmla="*/ 826 w 837"/>
                <a:gd name="T97" fmla="*/ 513 h 835"/>
                <a:gd name="T98" fmla="*/ 834 w 837"/>
                <a:gd name="T99" fmla="*/ 463 h 835"/>
                <a:gd name="T100" fmla="*/ 830 w 837"/>
                <a:gd name="T101" fmla="*/ 340 h 835"/>
                <a:gd name="T102" fmla="*/ 789 w 837"/>
                <a:gd name="T103" fmla="*/ 22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7" h="835">
                  <a:moveTo>
                    <a:pt x="744" y="155"/>
                  </a:moveTo>
                  <a:lnTo>
                    <a:pt x="716" y="123"/>
                  </a:lnTo>
                  <a:lnTo>
                    <a:pt x="686" y="95"/>
                  </a:lnTo>
                  <a:lnTo>
                    <a:pt x="652" y="70"/>
                  </a:lnTo>
                  <a:lnTo>
                    <a:pt x="618" y="49"/>
                  </a:lnTo>
                  <a:lnTo>
                    <a:pt x="581" y="32"/>
                  </a:lnTo>
                  <a:lnTo>
                    <a:pt x="543" y="18"/>
                  </a:lnTo>
                  <a:lnTo>
                    <a:pt x="504" y="8"/>
                  </a:lnTo>
                  <a:lnTo>
                    <a:pt x="464" y="2"/>
                  </a:lnTo>
                  <a:lnTo>
                    <a:pt x="424" y="0"/>
                  </a:lnTo>
                  <a:lnTo>
                    <a:pt x="384" y="1"/>
                  </a:lnTo>
                  <a:lnTo>
                    <a:pt x="343" y="7"/>
                  </a:lnTo>
                  <a:lnTo>
                    <a:pt x="304" y="15"/>
                  </a:lnTo>
                  <a:lnTo>
                    <a:pt x="265" y="29"/>
                  </a:lnTo>
                  <a:lnTo>
                    <a:pt x="228" y="46"/>
                  </a:lnTo>
                  <a:lnTo>
                    <a:pt x="191" y="67"/>
                  </a:lnTo>
                  <a:lnTo>
                    <a:pt x="157" y="92"/>
                  </a:lnTo>
                  <a:lnTo>
                    <a:pt x="157" y="92"/>
                  </a:lnTo>
                  <a:lnTo>
                    <a:pt x="124" y="121"/>
                  </a:lnTo>
                  <a:lnTo>
                    <a:pt x="97" y="151"/>
                  </a:lnTo>
                  <a:lnTo>
                    <a:pt x="71" y="184"/>
                  </a:lnTo>
                  <a:lnTo>
                    <a:pt x="51" y="219"/>
                  </a:lnTo>
                  <a:lnTo>
                    <a:pt x="33" y="256"/>
                  </a:lnTo>
                  <a:lnTo>
                    <a:pt x="20" y="294"/>
                  </a:lnTo>
                  <a:lnTo>
                    <a:pt x="9" y="333"/>
                  </a:lnTo>
                  <a:lnTo>
                    <a:pt x="3" y="372"/>
                  </a:lnTo>
                  <a:lnTo>
                    <a:pt x="0" y="412"/>
                  </a:lnTo>
                  <a:lnTo>
                    <a:pt x="2" y="453"/>
                  </a:lnTo>
                  <a:lnTo>
                    <a:pt x="7" y="493"/>
                  </a:lnTo>
                  <a:lnTo>
                    <a:pt x="16" y="532"/>
                  </a:lnTo>
                  <a:lnTo>
                    <a:pt x="29" y="571"/>
                  </a:lnTo>
                  <a:lnTo>
                    <a:pt x="46" y="608"/>
                  </a:lnTo>
                  <a:lnTo>
                    <a:pt x="67" y="645"/>
                  </a:lnTo>
                  <a:lnTo>
                    <a:pt x="92" y="680"/>
                  </a:lnTo>
                  <a:lnTo>
                    <a:pt x="121" y="712"/>
                  </a:lnTo>
                  <a:lnTo>
                    <a:pt x="152" y="740"/>
                  </a:lnTo>
                  <a:lnTo>
                    <a:pt x="186" y="765"/>
                  </a:lnTo>
                  <a:lnTo>
                    <a:pt x="220" y="786"/>
                  </a:lnTo>
                  <a:lnTo>
                    <a:pt x="257" y="803"/>
                  </a:lnTo>
                  <a:lnTo>
                    <a:pt x="295" y="817"/>
                  </a:lnTo>
                  <a:lnTo>
                    <a:pt x="334" y="827"/>
                  </a:lnTo>
                  <a:lnTo>
                    <a:pt x="373" y="833"/>
                  </a:lnTo>
                  <a:lnTo>
                    <a:pt x="414" y="835"/>
                  </a:lnTo>
                  <a:lnTo>
                    <a:pt x="454" y="834"/>
                  </a:lnTo>
                  <a:lnTo>
                    <a:pt x="494" y="828"/>
                  </a:lnTo>
                  <a:lnTo>
                    <a:pt x="534" y="819"/>
                  </a:lnTo>
                  <a:lnTo>
                    <a:pt x="573" y="806"/>
                  </a:lnTo>
                  <a:lnTo>
                    <a:pt x="610" y="789"/>
                  </a:lnTo>
                  <a:lnTo>
                    <a:pt x="646" y="768"/>
                  </a:lnTo>
                  <a:lnTo>
                    <a:pt x="681" y="743"/>
                  </a:lnTo>
                  <a:lnTo>
                    <a:pt x="699" y="727"/>
                  </a:lnTo>
                  <a:lnTo>
                    <a:pt x="718" y="710"/>
                  </a:lnTo>
                  <a:lnTo>
                    <a:pt x="734" y="692"/>
                  </a:lnTo>
                  <a:lnTo>
                    <a:pt x="750" y="674"/>
                  </a:lnTo>
                  <a:lnTo>
                    <a:pt x="764" y="654"/>
                  </a:lnTo>
                  <a:lnTo>
                    <a:pt x="778" y="634"/>
                  </a:lnTo>
                  <a:lnTo>
                    <a:pt x="789" y="613"/>
                  </a:lnTo>
                  <a:lnTo>
                    <a:pt x="800" y="591"/>
                  </a:lnTo>
                  <a:lnTo>
                    <a:pt x="793" y="589"/>
                  </a:lnTo>
                  <a:lnTo>
                    <a:pt x="787" y="587"/>
                  </a:lnTo>
                  <a:lnTo>
                    <a:pt x="780" y="585"/>
                  </a:lnTo>
                  <a:lnTo>
                    <a:pt x="774" y="583"/>
                  </a:lnTo>
                  <a:lnTo>
                    <a:pt x="767" y="581"/>
                  </a:lnTo>
                  <a:lnTo>
                    <a:pt x="761" y="578"/>
                  </a:lnTo>
                  <a:lnTo>
                    <a:pt x="755" y="577"/>
                  </a:lnTo>
                  <a:lnTo>
                    <a:pt x="748" y="575"/>
                  </a:lnTo>
                  <a:lnTo>
                    <a:pt x="739" y="593"/>
                  </a:lnTo>
                  <a:lnTo>
                    <a:pt x="728" y="611"/>
                  </a:lnTo>
                  <a:lnTo>
                    <a:pt x="717" y="627"/>
                  </a:lnTo>
                  <a:lnTo>
                    <a:pt x="705" y="643"/>
                  </a:lnTo>
                  <a:lnTo>
                    <a:pt x="693" y="659"/>
                  </a:lnTo>
                  <a:lnTo>
                    <a:pt x="678" y="674"/>
                  </a:lnTo>
                  <a:lnTo>
                    <a:pt x="664" y="688"/>
                  </a:lnTo>
                  <a:lnTo>
                    <a:pt x="648" y="702"/>
                  </a:lnTo>
                  <a:lnTo>
                    <a:pt x="618" y="723"/>
                  </a:lnTo>
                  <a:lnTo>
                    <a:pt x="585" y="742"/>
                  </a:lnTo>
                  <a:lnTo>
                    <a:pt x="553" y="757"/>
                  </a:lnTo>
                  <a:lnTo>
                    <a:pt x="519" y="768"/>
                  </a:lnTo>
                  <a:lnTo>
                    <a:pt x="484" y="776"/>
                  </a:lnTo>
                  <a:lnTo>
                    <a:pt x="449" y="781"/>
                  </a:lnTo>
                  <a:lnTo>
                    <a:pt x="415" y="782"/>
                  </a:lnTo>
                  <a:lnTo>
                    <a:pt x="379" y="780"/>
                  </a:lnTo>
                  <a:lnTo>
                    <a:pt x="345" y="775"/>
                  </a:lnTo>
                  <a:lnTo>
                    <a:pt x="311" y="766"/>
                  </a:lnTo>
                  <a:lnTo>
                    <a:pt x="278" y="755"/>
                  </a:lnTo>
                  <a:lnTo>
                    <a:pt x="245" y="738"/>
                  </a:lnTo>
                  <a:lnTo>
                    <a:pt x="215" y="720"/>
                  </a:lnTo>
                  <a:lnTo>
                    <a:pt x="187" y="699"/>
                  </a:lnTo>
                  <a:lnTo>
                    <a:pt x="159" y="674"/>
                  </a:lnTo>
                  <a:lnTo>
                    <a:pt x="135" y="646"/>
                  </a:lnTo>
                  <a:lnTo>
                    <a:pt x="115" y="621"/>
                  </a:lnTo>
                  <a:lnTo>
                    <a:pt x="99" y="593"/>
                  </a:lnTo>
                  <a:lnTo>
                    <a:pt x="85" y="566"/>
                  </a:lnTo>
                  <a:lnTo>
                    <a:pt x="74" y="537"/>
                  </a:lnTo>
                  <a:lnTo>
                    <a:pt x="66" y="508"/>
                  </a:lnTo>
                  <a:lnTo>
                    <a:pt x="59" y="478"/>
                  </a:lnTo>
                  <a:lnTo>
                    <a:pt x="55" y="448"/>
                  </a:lnTo>
                  <a:lnTo>
                    <a:pt x="54" y="418"/>
                  </a:lnTo>
                  <a:lnTo>
                    <a:pt x="56" y="378"/>
                  </a:lnTo>
                  <a:lnTo>
                    <a:pt x="62" y="339"/>
                  </a:lnTo>
                  <a:lnTo>
                    <a:pt x="74" y="299"/>
                  </a:lnTo>
                  <a:lnTo>
                    <a:pt x="89" y="263"/>
                  </a:lnTo>
                  <a:lnTo>
                    <a:pt x="107" y="227"/>
                  </a:lnTo>
                  <a:lnTo>
                    <a:pt x="131" y="193"/>
                  </a:lnTo>
                  <a:lnTo>
                    <a:pt x="159" y="162"/>
                  </a:lnTo>
                  <a:lnTo>
                    <a:pt x="190" y="133"/>
                  </a:lnTo>
                  <a:lnTo>
                    <a:pt x="220" y="112"/>
                  </a:lnTo>
                  <a:lnTo>
                    <a:pt x="252" y="93"/>
                  </a:lnTo>
                  <a:lnTo>
                    <a:pt x="285" y="78"/>
                  </a:lnTo>
                  <a:lnTo>
                    <a:pt x="319" y="67"/>
                  </a:lnTo>
                  <a:lnTo>
                    <a:pt x="354" y="59"/>
                  </a:lnTo>
                  <a:lnTo>
                    <a:pt x="388" y="54"/>
                  </a:lnTo>
                  <a:lnTo>
                    <a:pt x="423" y="53"/>
                  </a:lnTo>
                  <a:lnTo>
                    <a:pt x="459" y="55"/>
                  </a:lnTo>
                  <a:lnTo>
                    <a:pt x="493" y="60"/>
                  </a:lnTo>
                  <a:lnTo>
                    <a:pt x="527" y="69"/>
                  </a:lnTo>
                  <a:lnTo>
                    <a:pt x="560" y="80"/>
                  </a:lnTo>
                  <a:lnTo>
                    <a:pt x="592" y="97"/>
                  </a:lnTo>
                  <a:lnTo>
                    <a:pt x="622" y="115"/>
                  </a:lnTo>
                  <a:lnTo>
                    <a:pt x="651" y="136"/>
                  </a:lnTo>
                  <a:lnTo>
                    <a:pt x="679" y="161"/>
                  </a:lnTo>
                  <a:lnTo>
                    <a:pt x="703" y="189"/>
                  </a:lnTo>
                  <a:lnTo>
                    <a:pt x="725" y="219"/>
                  </a:lnTo>
                  <a:lnTo>
                    <a:pt x="742" y="249"/>
                  </a:lnTo>
                  <a:lnTo>
                    <a:pt x="757" y="282"/>
                  </a:lnTo>
                  <a:lnTo>
                    <a:pt x="769" y="316"/>
                  </a:lnTo>
                  <a:lnTo>
                    <a:pt x="777" y="350"/>
                  </a:lnTo>
                  <a:lnTo>
                    <a:pt x="782" y="385"/>
                  </a:lnTo>
                  <a:lnTo>
                    <a:pt x="784" y="422"/>
                  </a:lnTo>
                  <a:lnTo>
                    <a:pt x="781" y="457"/>
                  </a:lnTo>
                  <a:lnTo>
                    <a:pt x="777" y="488"/>
                  </a:lnTo>
                  <a:lnTo>
                    <a:pt x="770" y="517"/>
                  </a:lnTo>
                  <a:lnTo>
                    <a:pt x="759" y="547"/>
                  </a:lnTo>
                  <a:lnTo>
                    <a:pt x="748" y="575"/>
                  </a:lnTo>
                  <a:lnTo>
                    <a:pt x="755" y="577"/>
                  </a:lnTo>
                  <a:lnTo>
                    <a:pt x="761" y="578"/>
                  </a:lnTo>
                  <a:lnTo>
                    <a:pt x="767" y="581"/>
                  </a:lnTo>
                  <a:lnTo>
                    <a:pt x="774" y="583"/>
                  </a:lnTo>
                  <a:lnTo>
                    <a:pt x="780" y="585"/>
                  </a:lnTo>
                  <a:lnTo>
                    <a:pt x="787" y="587"/>
                  </a:lnTo>
                  <a:lnTo>
                    <a:pt x="793" y="589"/>
                  </a:lnTo>
                  <a:lnTo>
                    <a:pt x="800" y="591"/>
                  </a:lnTo>
                  <a:lnTo>
                    <a:pt x="806" y="576"/>
                  </a:lnTo>
                  <a:lnTo>
                    <a:pt x="811" y="560"/>
                  </a:lnTo>
                  <a:lnTo>
                    <a:pt x="817" y="545"/>
                  </a:lnTo>
                  <a:lnTo>
                    <a:pt x="822" y="529"/>
                  </a:lnTo>
                  <a:lnTo>
                    <a:pt x="826" y="513"/>
                  </a:lnTo>
                  <a:lnTo>
                    <a:pt x="830" y="496"/>
                  </a:lnTo>
                  <a:lnTo>
                    <a:pt x="832" y="480"/>
                  </a:lnTo>
                  <a:lnTo>
                    <a:pt x="834" y="463"/>
                  </a:lnTo>
                  <a:lnTo>
                    <a:pt x="837" y="422"/>
                  </a:lnTo>
                  <a:lnTo>
                    <a:pt x="835" y="380"/>
                  </a:lnTo>
                  <a:lnTo>
                    <a:pt x="830" y="340"/>
                  </a:lnTo>
                  <a:lnTo>
                    <a:pt x="820" y="301"/>
                  </a:lnTo>
                  <a:lnTo>
                    <a:pt x="807" y="261"/>
                  </a:lnTo>
                  <a:lnTo>
                    <a:pt x="789" y="225"/>
                  </a:lnTo>
                  <a:lnTo>
                    <a:pt x="769"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33"/>
            <p:cNvSpPr>
              <a:spLocks/>
            </p:cNvSpPr>
            <p:nvPr/>
          </p:nvSpPr>
          <p:spPr bwMode="auto">
            <a:xfrm>
              <a:off x="3671" y="1904"/>
              <a:ext cx="113" cy="355"/>
            </a:xfrm>
            <a:custGeom>
              <a:avLst/>
              <a:gdLst>
                <a:gd name="T0" fmla="*/ 225 w 225"/>
                <a:gd name="T1" fmla="*/ 5 h 710"/>
                <a:gd name="T2" fmla="*/ 17 w 225"/>
                <a:gd name="T3" fmla="*/ 710 h 710"/>
                <a:gd name="T4" fmla="*/ 0 w 225"/>
                <a:gd name="T5" fmla="*/ 705 h 710"/>
                <a:gd name="T6" fmla="*/ 210 w 225"/>
                <a:gd name="T7" fmla="*/ 0 h 710"/>
                <a:gd name="T8" fmla="*/ 225 w 225"/>
                <a:gd name="T9" fmla="*/ 5 h 710"/>
              </a:gdLst>
              <a:ahLst/>
              <a:cxnLst>
                <a:cxn ang="0">
                  <a:pos x="T0" y="T1"/>
                </a:cxn>
                <a:cxn ang="0">
                  <a:pos x="T2" y="T3"/>
                </a:cxn>
                <a:cxn ang="0">
                  <a:pos x="T4" y="T5"/>
                </a:cxn>
                <a:cxn ang="0">
                  <a:pos x="T6" y="T7"/>
                </a:cxn>
                <a:cxn ang="0">
                  <a:pos x="T8" y="T9"/>
                </a:cxn>
              </a:cxnLst>
              <a:rect l="0" t="0" r="r" b="b"/>
              <a:pathLst>
                <a:path w="225" h="710">
                  <a:moveTo>
                    <a:pt x="225" y="5"/>
                  </a:moveTo>
                  <a:lnTo>
                    <a:pt x="17" y="710"/>
                  </a:lnTo>
                  <a:lnTo>
                    <a:pt x="0" y="705"/>
                  </a:lnTo>
                  <a:lnTo>
                    <a:pt x="210" y="0"/>
                  </a:lnTo>
                  <a:lnTo>
                    <a:pt x="22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34"/>
            <p:cNvSpPr>
              <a:spLocks/>
            </p:cNvSpPr>
            <p:nvPr/>
          </p:nvSpPr>
          <p:spPr bwMode="auto">
            <a:xfrm>
              <a:off x="3539" y="2038"/>
              <a:ext cx="372" cy="89"/>
            </a:xfrm>
            <a:custGeom>
              <a:avLst/>
              <a:gdLst>
                <a:gd name="T0" fmla="*/ 745 w 745"/>
                <a:gd name="T1" fmla="*/ 164 h 179"/>
                <a:gd name="T2" fmla="*/ 743 w 745"/>
                <a:gd name="T3" fmla="*/ 179 h 179"/>
                <a:gd name="T4" fmla="*/ 0 w 745"/>
                <a:gd name="T5" fmla="*/ 15 h 179"/>
                <a:gd name="T6" fmla="*/ 4 w 745"/>
                <a:gd name="T7" fmla="*/ 0 h 179"/>
                <a:gd name="T8" fmla="*/ 745 w 745"/>
                <a:gd name="T9" fmla="*/ 164 h 179"/>
              </a:gdLst>
              <a:ahLst/>
              <a:cxnLst>
                <a:cxn ang="0">
                  <a:pos x="T0" y="T1"/>
                </a:cxn>
                <a:cxn ang="0">
                  <a:pos x="T2" y="T3"/>
                </a:cxn>
                <a:cxn ang="0">
                  <a:pos x="T4" y="T5"/>
                </a:cxn>
                <a:cxn ang="0">
                  <a:pos x="T6" y="T7"/>
                </a:cxn>
                <a:cxn ang="0">
                  <a:pos x="T8" y="T9"/>
                </a:cxn>
              </a:cxnLst>
              <a:rect l="0" t="0" r="r" b="b"/>
              <a:pathLst>
                <a:path w="745" h="179">
                  <a:moveTo>
                    <a:pt x="745" y="164"/>
                  </a:moveTo>
                  <a:lnTo>
                    <a:pt x="743" y="179"/>
                  </a:lnTo>
                  <a:lnTo>
                    <a:pt x="0" y="15"/>
                  </a:lnTo>
                  <a:lnTo>
                    <a:pt x="4" y="0"/>
                  </a:lnTo>
                  <a:lnTo>
                    <a:pt x="745"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35"/>
            <p:cNvSpPr>
              <a:spLocks/>
            </p:cNvSpPr>
            <p:nvPr/>
          </p:nvSpPr>
          <p:spPr bwMode="auto">
            <a:xfrm>
              <a:off x="3560" y="1997"/>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6"/>
            <p:cNvSpPr>
              <a:spLocks/>
            </p:cNvSpPr>
            <p:nvPr/>
          </p:nvSpPr>
          <p:spPr bwMode="auto">
            <a:xfrm>
              <a:off x="3607" y="1923"/>
              <a:ext cx="226" cy="314"/>
            </a:xfrm>
            <a:custGeom>
              <a:avLst/>
              <a:gdLst>
                <a:gd name="T0" fmla="*/ 453 w 453"/>
                <a:gd name="T1" fmla="*/ 619 h 628"/>
                <a:gd name="T2" fmla="*/ 439 w 453"/>
                <a:gd name="T3" fmla="*/ 628 h 628"/>
                <a:gd name="T4" fmla="*/ 0 w 453"/>
                <a:gd name="T5" fmla="*/ 9 h 628"/>
                <a:gd name="T6" fmla="*/ 13 w 453"/>
                <a:gd name="T7" fmla="*/ 0 h 628"/>
                <a:gd name="T8" fmla="*/ 453 w 453"/>
                <a:gd name="T9" fmla="*/ 619 h 628"/>
              </a:gdLst>
              <a:ahLst/>
              <a:cxnLst>
                <a:cxn ang="0">
                  <a:pos x="T0" y="T1"/>
                </a:cxn>
                <a:cxn ang="0">
                  <a:pos x="T2" y="T3"/>
                </a:cxn>
                <a:cxn ang="0">
                  <a:pos x="T4" y="T5"/>
                </a:cxn>
                <a:cxn ang="0">
                  <a:pos x="T6" y="T7"/>
                </a:cxn>
                <a:cxn ang="0">
                  <a:pos x="T8" y="T9"/>
                </a:cxn>
              </a:cxnLst>
              <a:rect l="0" t="0" r="r" b="b"/>
              <a:pathLst>
                <a:path w="453" h="628">
                  <a:moveTo>
                    <a:pt x="453" y="619"/>
                  </a:moveTo>
                  <a:lnTo>
                    <a:pt x="439" y="628"/>
                  </a:lnTo>
                  <a:lnTo>
                    <a:pt x="0" y="9"/>
                  </a:lnTo>
                  <a:lnTo>
                    <a:pt x="13" y="0"/>
                  </a:lnTo>
                  <a:lnTo>
                    <a:pt x="453" y="6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37"/>
            <p:cNvSpPr>
              <a:spLocks/>
            </p:cNvSpPr>
            <p:nvPr/>
          </p:nvSpPr>
          <p:spPr bwMode="auto">
            <a:xfrm>
              <a:off x="3544" y="2059"/>
              <a:ext cx="366" cy="53"/>
            </a:xfrm>
            <a:custGeom>
              <a:avLst/>
              <a:gdLst>
                <a:gd name="T0" fmla="*/ 731 w 731"/>
                <a:gd name="T1" fmla="*/ 16 h 107"/>
                <a:gd name="T2" fmla="*/ 1 w 731"/>
                <a:gd name="T3" fmla="*/ 107 h 107"/>
                <a:gd name="T4" fmla="*/ 0 w 731"/>
                <a:gd name="T5" fmla="*/ 91 h 107"/>
                <a:gd name="T6" fmla="*/ 729 w 731"/>
                <a:gd name="T7" fmla="*/ 0 h 107"/>
                <a:gd name="T8" fmla="*/ 731 w 731"/>
                <a:gd name="T9" fmla="*/ 16 h 107"/>
              </a:gdLst>
              <a:ahLst/>
              <a:cxnLst>
                <a:cxn ang="0">
                  <a:pos x="T0" y="T1"/>
                </a:cxn>
                <a:cxn ang="0">
                  <a:pos x="T2" y="T3"/>
                </a:cxn>
                <a:cxn ang="0">
                  <a:pos x="T4" y="T5"/>
                </a:cxn>
                <a:cxn ang="0">
                  <a:pos x="T6" y="T7"/>
                </a:cxn>
                <a:cxn ang="0">
                  <a:pos x="T8" y="T9"/>
                </a:cxn>
              </a:cxnLst>
              <a:rect l="0" t="0" r="r" b="b"/>
              <a:pathLst>
                <a:path w="731" h="107">
                  <a:moveTo>
                    <a:pt x="731" y="16"/>
                  </a:moveTo>
                  <a:lnTo>
                    <a:pt x="1" y="107"/>
                  </a:lnTo>
                  <a:lnTo>
                    <a:pt x="0" y="91"/>
                  </a:lnTo>
                  <a:lnTo>
                    <a:pt x="729" y="0"/>
                  </a:lnTo>
                  <a:lnTo>
                    <a:pt x="73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38"/>
            <p:cNvSpPr>
              <a:spLocks/>
            </p:cNvSpPr>
            <p:nvPr/>
          </p:nvSpPr>
          <p:spPr bwMode="auto">
            <a:xfrm>
              <a:off x="3676" y="1895"/>
              <a:ext cx="90" cy="373"/>
            </a:xfrm>
            <a:custGeom>
              <a:avLst/>
              <a:gdLst>
                <a:gd name="T0" fmla="*/ 178 w 178"/>
                <a:gd name="T1" fmla="*/ 743 h 746"/>
                <a:gd name="T2" fmla="*/ 163 w 178"/>
                <a:gd name="T3" fmla="*/ 746 h 746"/>
                <a:gd name="T4" fmla="*/ 0 w 178"/>
                <a:gd name="T5" fmla="*/ 4 h 746"/>
                <a:gd name="T6" fmla="*/ 15 w 178"/>
                <a:gd name="T7" fmla="*/ 0 h 746"/>
                <a:gd name="T8" fmla="*/ 178 w 178"/>
                <a:gd name="T9" fmla="*/ 743 h 746"/>
              </a:gdLst>
              <a:ahLst/>
              <a:cxnLst>
                <a:cxn ang="0">
                  <a:pos x="T0" y="T1"/>
                </a:cxn>
                <a:cxn ang="0">
                  <a:pos x="T2" y="T3"/>
                </a:cxn>
                <a:cxn ang="0">
                  <a:pos x="T4" y="T5"/>
                </a:cxn>
                <a:cxn ang="0">
                  <a:pos x="T6" y="T7"/>
                </a:cxn>
                <a:cxn ang="0">
                  <a:pos x="T8" y="T9"/>
                </a:cxn>
              </a:cxnLst>
              <a:rect l="0" t="0" r="r" b="b"/>
              <a:pathLst>
                <a:path w="178" h="746">
                  <a:moveTo>
                    <a:pt x="178" y="743"/>
                  </a:moveTo>
                  <a:lnTo>
                    <a:pt x="163" y="746"/>
                  </a:lnTo>
                  <a:lnTo>
                    <a:pt x="0" y="4"/>
                  </a:lnTo>
                  <a:lnTo>
                    <a:pt x="15" y="0"/>
                  </a:lnTo>
                  <a:lnTo>
                    <a:pt x="178"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39"/>
            <p:cNvSpPr>
              <a:spLocks/>
            </p:cNvSpPr>
            <p:nvPr/>
          </p:nvSpPr>
          <p:spPr bwMode="auto">
            <a:xfrm>
              <a:off x="3603" y="1942"/>
              <a:ext cx="252" cy="279"/>
            </a:xfrm>
            <a:custGeom>
              <a:avLst/>
              <a:gdLst>
                <a:gd name="T0" fmla="*/ 504 w 504"/>
                <a:gd name="T1" fmla="*/ 10 h 557"/>
                <a:gd name="T2" fmla="*/ 13 w 504"/>
                <a:gd name="T3" fmla="*/ 557 h 557"/>
                <a:gd name="T4" fmla="*/ 0 w 504"/>
                <a:gd name="T5" fmla="*/ 547 h 557"/>
                <a:gd name="T6" fmla="*/ 492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3" y="557"/>
                  </a:lnTo>
                  <a:lnTo>
                    <a:pt x="0" y="547"/>
                  </a:lnTo>
                  <a:lnTo>
                    <a:pt x="492"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0"/>
            <p:cNvSpPr>
              <a:spLocks/>
            </p:cNvSpPr>
            <p:nvPr/>
          </p:nvSpPr>
          <p:spPr bwMode="auto">
            <a:xfrm>
              <a:off x="3561" y="1975"/>
              <a:ext cx="323" cy="213"/>
            </a:xfrm>
            <a:custGeom>
              <a:avLst/>
              <a:gdLst>
                <a:gd name="T0" fmla="*/ 647 w 647"/>
                <a:gd name="T1" fmla="*/ 413 h 426"/>
                <a:gd name="T2" fmla="*/ 637 w 647"/>
                <a:gd name="T3" fmla="*/ 426 h 426"/>
                <a:gd name="T4" fmla="*/ 0 w 647"/>
                <a:gd name="T5" fmla="*/ 13 h 426"/>
                <a:gd name="T6" fmla="*/ 9 w 647"/>
                <a:gd name="T7" fmla="*/ 0 h 426"/>
                <a:gd name="T8" fmla="*/ 647 w 647"/>
                <a:gd name="T9" fmla="*/ 413 h 426"/>
              </a:gdLst>
              <a:ahLst/>
              <a:cxnLst>
                <a:cxn ang="0">
                  <a:pos x="T0" y="T1"/>
                </a:cxn>
                <a:cxn ang="0">
                  <a:pos x="T2" y="T3"/>
                </a:cxn>
                <a:cxn ang="0">
                  <a:pos x="T4" y="T5"/>
                </a:cxn>
                <a:cxn ang="0">
                  <a:pos x="T6" y="T7"/>
                </a:cxn>
                <a:cxn ang="0">
                  <a:pos x="T8" y="T9"/>
                </a:cxn>
              </a:cxnLst>
              <a:rect l="0" t="0" r="r" b="b"/>
              <a:pathLst>
                <a:path w="647" h="426">
                  <a:moveTo>
                    <a:pt x="647" y="413"/>
                  </a:moveTo>
                  <a:lnTo>
                    <a:pt x="637" y="426"/>
                  </a:lnTo>
                  <a:lnTo>
                    <a:pt x="0" y="13"/>
                  </a:lnTo>
                  <a:lnTo>
                    <a:pt x="9" y="0"/>
                  </a:lnTo>
                  <a:lnTo>
                    <a:pt x="647"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1"/>
            <p:cNvSpPr>
              <a:spLocks/>
            </p:cNvSpPr>
            <p:nvPr/>
          </p:nvSpPr>
          <p:spPr bwMode="auto">
            <a:xfrm>
              <a:off x="3049" y="1739"/>
              <a:ext cx="688" cy="392"/>
            </a:xfrm>
            <a:custGeom>
              <a:avLst/>
              <a:gdLst>
                <a:gd name="T0" fmla="*/ 1317 w 1376"/>
                <a:gd name="T1" fmla="*/ 629 h 785"/>
                <a:gd name="T2" fmla="*/ 1326 w 1376"/>
                <a:gd name="T3" fmla="*/ 663 h 785"/>
                <a:gd name="T4" fmla="*/ 1311 w 1376"/>
                <a:gd name="T5" fmla="*/ 680 h 785"/>
                <a:gd name="T6" fmla="*/ 1204 w 1376"/>
                <a:gd name="T7" fmla="*/ 692 h 785"/>
                <a:gd name="T8" fmla="*/ 1060 w 1376"/>
                <a:gd name="T9" fmla="*/ 709 h 785"/>
                <a:gd name="T10" fmla="*/ 923 w 1376"/>
                <a:gd name="T11" fmla="*/ 724 h 785"/>
                <a:gd name="T12" fmla="*/ 1007 w 1376"/>
                <a:gd name="T13" fmla="*/ 248 h 785"/>
                <a:gd name="T14" fmla="*/ 1081 w 1376"/>
                <a:gd name="T15" fmla="*/ 344 h 785"/>
                <a:gd name="T16" fmla="*/ 1171 w 1376"/>
                <a:gd name="T17" fmla="*/ 460 h 785"/>
                <a:gd name="T18" fmla="*/ 1256 w 1376"/>
                <a:gd name="T19" fmla="*/ 572 h 785"/>
                <a:gd name="T20" fmla="*/ 1313 w 1376"/>
                <a:gd name="T21" fmla="*/ 633 h 785"/>
                <a:gd name="T22" fmla="*/ 1001 w 1376"/>
                <a:gd name="T23" fmla="*/ 197 h 785"/>
                <a:gd name="T24" fmla="*/ 1022 w 1376"/>
                <a:gd name="T25" fmla="*/ 43 h 785"/>
                <a:gd name="T26" fmla="*/ 985 w 1376"/>
                <a:gd name="T27" fmla="*/ 47 h 785"/>
                <a:gd name="T28" fmla="*/ 967 w 1376"/>
                <a:gd name="T29" fmla="*/ 117 h 785"/>
                <a:gd name="T30" fmla="*/ 938 w 1376"/>
                <a:gd name="T31" fmla="*/ 133 h 785"/>
                <a:gd name="T32" fmla="*/ 852 w 1376"/>
                <a:gd name="T33" fmla="*/ 126 h 785"/>
                <a:gd name="T34" fmla="*/ 724 w 1376"/>
                <a:gd name="T35" fmla="*/ 114 h 785"/>
                <a:gd name="T36" fmla="*/ 576 w 1376"/>
                <a:gd name="T37" fmla="*/ 100 h 785"/>
                <a:gd name="T38" fmla="*/ 535 w 1376"/>
                <a:gd name="T39" fmla="*/ 137 h 785"/>
                <a:gd name="T40" fmla="*/ 640 w 1376"/>
                <a:gd name="T41" fmla="*/ 160 h 785"/>
                <a:gd name="T42" fmla="*/ 776 w 1376"/>
                <a:gd name="T43" fmla="*/ 172 h 785"/>
                <a:gd name="T44" fmla="*/ 885 w 1376"/>
                <a:gd name="T45" fmla="*/ 182 h 785"/>
                <a:gd name="T46" fmla="*/ 944 w 1376"/>
                <a:gd name="T47" fmla="*/ 188 h 785"/>
                <a:gd name="T48" fmla="*/ 895 w 1376"/>
                <a:gd name="T49" fmla="*/ 407 h 785"/>
                <a:gd name="T50" fmla="*/ 830 w 1376"/>
                <a:gd name="T51" fmla="*/ 675 h 785"/>
                <a:gd name="T52" fmla="*/ 748 w 1376"/>
                <a:gd name="T53" fmla="*/ 643 h 785"/>
                <a:gd name="T54" fmla="*/ 567 w 1376"/>
                <a:gd name="T55" fmla="*/ 481 h 785"/>
                <a:gd name="T56" fmla="*/ 371 w 1376"/>
                <a:gd name="T57" fmla="*/ 304 h 785"/>
                <a:gd name="T58" fmla="*/ 248 w 1376"/>
                <a:gd name="T59" fmla="*/ 194 h 785"/>
                <a:gd name="T60" fmla="*/ 248 w 1376"/>
                <a:gd name="T61" fmla="*/ 141 h 785"/>
                <a:gd name="T62" fmla="*/ 272 w 1376"/>
                <a:gd name="T63" fmla="*/ 127 h 785"/>
                <a:gd name="T64" fmla="*/ 328 w 1376"/>
                <a:gd name="T65" fmla="*/ 133 h 785"/>
                <a:gd name="T66" fmla="*/ 409 w 1376"/>
                <a:gd name="T67" fmla="*/ 140 h 785"/>
                <a:gd name="T68" fmla="*/ 506 w 1376"/>
                <a:gd name="T69" fmla="*/ 148 h 785"/>
                <a:gd name="T70" fmla="*/ 538 w 1376"/>
                <a:gd name="T71" fmla="*/ 111 h 785"/>
                <a:gd name="T72" fmla="*/ 474 w 1376"/>
                <a:gd name="T73" fmla="*/ 91 h 785"/>
                <a:gd name="T74" fmla="*/ 393 w 1376"/>
                <a:gd name="T75" fmla="*/ 84 h 785"/>
                <a:gd name="T76" fmla="*/ 323 w 1376"/>
                <a:gd name="T77" fmla="*/ 79 h 785"/>
                <a:gd name="T78" fmla="*/ 271 w 1376"/>
                <a:gd name="T79" fmla="*/ 74 h 785"/>
                <a:gd name="T80" fmla="*/ 265 w 1376"/>
                <a:gd name="T81" fmla="*/ 12 h 785"/>
                <a:gd name="T82" fmla="*/ 228 w 1376"/>
                <a:gd name="T83" fmla="*/ 4 h 785"/>
                <a:gd name="T84" fmla="*/ 0 w 1376"/>
                <a:gd name="T85" fmla="*/ 725 h 785"/>
                <a:gd name="T86" fmla="*/ 11 w 1376"/>
                <a:gd name="T87" fmla="*/ 748 h 785"/>
                <a:gd name="T88" fmla="*/ 35 w 1376"/>
                <a:gd name="T89" fmla="*/ 738 h 785"/>
                <a:gd name="T90" fmla="*/ 215 w 1376"/>
                <a:gd name="T91" fmla="*/ 286 h 785"/>
                <a:gd name="T92" fmla="*/ 825 w 1376"/>
                <a:gd name="T93" fmla="*/ 783 h 785"/>
                <a:gd name="T94" fmla="*/ 852 w 1376"/>
                <a:gd name="T95" fmla="*/ 781 h 785"/>
                <a:gd name="T96" fmla="*/ 864 w 1376"/>
                <a:gd name="T97" fmla="*/ 757 h 785"/>
                <a:gd name="T98" fmla="*/ 1372 w 1376"/>
                <a:gd name="T99" fmla="*/ 696 h 785"/>
                <a:gd name="T100" fmla="*/ 1375 w 1376"/>
                <a:gd name="T101" fmla="*/ 68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6" h="785">
                  <a:moveTo>
                    <a:pt x="1372" y="679"/>
                  </a:moveTo>
                  <a:lnTo>
                    <a:pt x="1330" y="624"/>
                  </a:lnTo>
                  <a:lnTo>
                    <a:pt x="1323" y="626"/>
                  </a:lnTo>
                  <a:lnTo>
                    <a:pt x="1317" y="629"/>
                  </a:lnTo>
                  <a:lnTo>
                    <a:pt x="1313" y="633"/>
                  </a:lnTo>
                  <a:lnTo>
                    <a:pt x="1307" y="637"/>
                  </a:lnTo>
                  <a:lnTo>
                    <a:pt x="1317" y="651"/>
                  </a:lnTo>
                  <a:lnTo>
                    <a:pt x="1326" y="663"/>
                  </a:lnTo>
                  <a:lnTo>
                    <a:pt x="1333" y="672"/>
                  </a:lnTo>
                  <a:lnTo>
                    <a:pt x="1337" y="677"/>
                  </a:lnTo>
                  <a:lnTo>
                    <a:pt x="1328" y="678"/>
                  </a:lnTo>
                  <a:lnTo>
                    <a:pt x="1311" y="680"/>
                  </a:lnTo>
                  <a:lnTo>
                    <a:pt x="1291" y="682"/>
                  </a:lnTo>
                  <a:lnTo>
                    <a:pt x="1265" y="685"/>
                  </a:lnTo>
                  <a:lnTo>
                    <a:pt x="1236" y="688"/>
                  </a:lnTo>
                  <a:lnTo>
                    <a:pt x="1204" y="692"/>
                  </a:lnTo>
                  <a:lnTo>
                    <a:pt x="1171" y="696"/>
                  </a:lnTo>
                  <a:lnTo>
                    <a:pt x="1134" y="700"/>
                  </a:lnTo>
                  <a:lnTo>
                    <a:pt x="1097" y="704"/>
                  </a:lnTo>
                  <a:lnTo>
                    <a:pt x="1060" y="709"/>
                  </a:lnTo>
                  <a:lnTo>
                    <a:pt x="1023" y="712"/>
                  </a:lnTo>
                  <a:lnTo>
                    <a:pt x="988" y="717"/>
                  </a:lnTo>
                  <a:lnTo>
                    <a:pt x="954" y="720"/>
                  </a:lnTo>
                  <a:lnTo>
                    <a:pt x="923" y="724"/>
                  </a:lnTo>
                  <a:lnTo>
                    <a:pt x="895" y="727"/>
                  </a:lnTo>
                  <a:lnTo>
                    <a:pt x="871" y="730"/>
                  </a:lnTo>
                  <a:lnTo>
                    <a:pt x="993" y="231"/>
                  </a:lnTo>
                  <a:lnTo>
                    <a:pt x="1007" y="248"/>
                  </a:lnTo>
                  <a:lnTo>
                    <a:pt x="1022" y="269"/>
                  </a:lnTo>
                  <a:lnTo>
                    <a:pt x="1041" y="292"/>
                  </a:lnTo>
                  <a:lnTo>
                    <a:pt x="1060" y="316"/>
                  </a:lnTo>
                  <a:lnTo>
                    <a:pt x="1081" y="344"/>
                  </a:lnTo>
                  <a:lnTo>
                    <a:pt x="1103" y="371"/>
                  </a:lnTo>
                  <a:lnTo>
                    <a:pt x="1125" y="400"/>
                  </a:lnTo>
                  <a:lnTo>
                    <a:pt x="1148" y="430"/>
                  </a:lnTo>
                  <a:lnTo>
                    <a:pt x="1171" y="460"/>
                  </a:lnTo>
                  <a:lnTo>
                    <a:pt x="1193" y="490"/>
                  </a:lnTo>
                  <a:lnTo>
                    <a:pt x="1215" y="518"/>
                  </a:lnTo>
                  <a:lnTo>
                    <a:pt x="1236" y="546"/>
                  </a:lnTo>
                  <a:lnTo>
                    <a:pt x="1256" y="572"/>
                  </a:lnTo>
                  <a:lnTo>
                    <a:pt x="1276" y="596"/>
                  </a:lnTo>
                  <a:lnTo>
                    <a:pt x="1292" y="618"/>
                  </a:lnTo>
                  <a:lnTo>
                    <a:pt x="1307" y="637"/>
                  </a:lnTo>
                  <a:lnTo>
                    <a:pt x="1313" y="633"/>
                  </a:lnTo>
                  <a:lnTo>
                    <a:pt x="1317" y="629"/>
                  </a:lnTo>
                  <a:lnTo>
                    <a:pt x="1323" y="626"/>
                  </a:lnTo>
                  <a:lnTo>
                    <a:pt x="1330" y="624"/>
                  </a:lnTo>
                  <a:lnTo>
                    <a:pt x="1001" y="197"/>
                  </a:lnTo>
                  <a:lnTo>
                    <a:pt x="1032" y="69"/>
                  </a:lnTo>
                  <a:lnTo>
                    <a:pt x="1032" y="59"/>
                  </a:lnTo>
                  <a:lnTo>
                    <a:pt x="1029" y="50"/>
                  </a:lnTo>
                  <a:lnTo>
                    <a:pt x="1022" y="43"/>
                  </a:lnTo>
                  <a:lnTo>
                    <a:pt x="1013" y="38"/>
                  </a:lnTo>
                  <a:lnTo>
                    <a:pt x="1003" y="38"/>
                  </a:lnTo>
                  <a:lnTo>
                    <a:pt x="993" y="41"/>
                  </a:lnTo>
                  <a:lnTo>
                    <a:pt x="985" y="47"/>
                  </a:lnTo>
                  <a:lnTo>
                    <a:pt x="981" y="58"/>
                  </a:lnTo>
                  <a:lnTo>
                    <a:pt x="978" y="68"/>
                  </a:lnTo>
                  <a:lnTo>
                    <a:pt x="973" y="91"/>
                  </a:lnTo>
                  <a:lnTo>
                    <a:pt x="967" y="117"/>
                  </a:lnTo>
                  <a:lnTo>
                    <a:pt x="962" y="135"/>
                  </a:lnTo>
                  <a:lnTo>
                    <a:pt x="959" y="135"/>
                  </a:lnTo>
                  <a:lnTo>
                    <a:pt x="951" y="134"/>
                  </a:lnTo>
                  <a:lnTo>
                    <a:pt x="938" y="133"/>
                  </a:lnTo>
                  <a:lnTo>
                    <a:pt x="922" y="132"/>
                  </a:lnTo>
                  <a:lnTo>
                    <a:pt x="901" y="130"/>
                  </a:lnTo>
                  <a:lnTo>
                    <a:pt x="878" y="128"/>
                  </a:lnTo>
                  <a:lnTo>
                    <a:pt x="852" y="126"/>
                  </a:lnTo>
                  <a:lnTo>
                    <a:pt x="823" y="122"/>
                  </a:lnTo>
                  <a:lnTo>
                    <a:pt x="792" y="120"/>
                  </a:lnTo>
                  <a:lnTo>
                    <a:pt x="758" y="117"/>
                  </a:lnTo>
                  <a:lnTo>
                    <a:pt x="724" y="114"/>
                  </a:lnTo>
                  <a:lnTo>
                    <a:pt x="688" y="111"/>
                  </a:lnTo>
                  <a:lnTo>
                    <a:pt x="651" y="107"/>
                  </a:lnTo>
                  <a:lnTo>
                    <a:pt x="613" y="104"/>
                  </a:lnTo>
                  <a:lnTo>
                    <a:pt x="576" y="100"/>
                  </a:lnTo>
                  <a:lnTo>
                    <a:pt x="539" y="97"/>
                  </a:lnTo>
                  <a:lnTo>
                    <a:pt x="538" y="111"/>
                  </a:lnTo>
                  <a:lnTo>
                    <a:pt x="536" y="123"/>
                  </a:lnTo>
                  <a:lnTo>
                    <a:pt x="535" y="137"/>
                  </a:lnTo>
                  <a:lnTo>
                    <a:pt x="532" y="150"/>
                  </a:lnTo>
                  <a:lnTo>
                    <a:pt x="568" y="153"/>
                  </a:lnTo>
                  <a:lnTo>
                    <a:pt x="604" y="157"/>
                  </a:lnTo>
                  <a:lnTo>
                    <a:pt x="640" y="160"/>
                  </a:lnTo>
                  <a:lnTo>
                    <a:pt x="675" y="163"/>
                  </a:lnTo>
                  <a:lnTo>
                    <a:pt x="710" y="166"/>
                  </a:lnTo>
                  <a:lnTo>
                    <a:pt x="743" y="170"/>
                  </a:lnTo>
                  <a:lnTo>
                    <a:pt x="776" y="172"/>
                  </a:lnTo>
                  <a:lnTo>
                    <a:pt x="807" y="175"/>
                  </a:lnTo>
                  <a:lnTo>
                    <a:pt x="835" y="178"/>
                  </a:lnTo>
                  <a:lnTo>
                    <a:pt x="861" y="180"/>
                  </a:lnTo>
                  <a:lnTo>
                    <a:pt x="885" y="182"/>
                  </a:lnTo>
                  <a:lnTo>
                    <a:pt x="905" y="185"/>
                  </a:lnTo>
                  <a:lnTo>
                    <a:pt x="922" y="186"/>
                  </a:lnTo>
                  <a:lnTo>
                    <a:pt x="935" y="187"/>
                  </a:lnTo>
                  <a:lnTo>
                    <a:pt x="944" y="188"/>
                  </a:lnTo>
                  <a:lnTo>
                    <a:pt x="948" y="188"/>
                  </a:lnTo>
                  <a:lnTo>
                    <a:pt x="932" y="254"/>
                  </a:lnTo>
                  <a:lnTo>
                    <a:pt x="915" y="327"/>
                  </a:lnTo>
                  <a:lnTo>
                    <a:pt x="895" y="407"/>
                  </a:lnTo>
                  <a:lnTo>
                    <a:pt x="877" y="485"/>
                  </a:lnTo>
                  <a:lnTo>
                    <a:pt x="858" y="559"/>
                  </a:lnTo>
                  <a:lnTo>
                    <a:pt x="842" y="624"/>
                  </a:lnTo>
                  <a:lnTo>
                    <a:pt x="830" y="675"/>
                  </a:lnTo>
                  <a:lnTo>
                    <a:pt x="822" y="709"/>
                  </a:lnTo>
                  <a:lnTo>
                    <a:pt x="805" y="695"/>
                  </a:lnTo>
                  <a:lnTo>
                    <a:pt x="780" y="672"/>
                  </a:lnTo>
                  <a:lnTo>
                    <a:pt x="748" y="643"/>
                  </a:lnTo>
                  <a:lnTo>
                    <a:pt x="709" y="607"/>
                  </a:lnTo>
                  <a:lnTo>
                    <a:pt x="665" y="568"/>
                  </a:lnTo>
                  <a:lnTo>
                    <a:pt x="616" y="526"/>
                  </a:lnTo>
                  <a:lnTo>
                    <a:pt x="567" y="481"/>
                  </a:lnTo>
                  <a:lnTo>
                    <a:pt x="516" y="435"/>
                  </a:lnTo>
                  <a:lnTo>
                    <a:pt x="466" y="390"/>
                  </a:lnTo>
                  <a:lnTo>
                    <a:pt x="417" y="346"/>
                  </a:lnTo>
                  <a:lnTo>
                    <a:pt x="371" y="304"/>
                  </a:lnTo>
                  <a:lnTo>
                    <a:pt x="330" y="268"/>
                  </a:lnTo>
                  <a:lnTo>
                    <a:pt x="295" y="236"/>
                  </a:lnTo>
                  <a:lnTo>
                    <a:pt x="267" y="211"/>
                  </a:lnTo>
                  <a:lnTo>
                    <a:pt x="248" y="194"/>
                  </a:lnTo>
                  <a:lnTo>
                    <a:pt x="238" y="186"/>
                  </a:lnTo>
                  <a:lnTo>
                    <a:pt x="241" y="173"/>
                  </a:lnTo>
                  <a:lnTo>
                    <a:pt x="244" y="158"/>
                  </a:lnTo>
                  <a:lnTo>
                    <a:pt x="248" y="141"/>
                  </a:lnTo>
                  <a:lnTo>
                    <a:pt x="251" y="125"/>
                  </a:lnTo>
                  <a:lnTo>
                    <a:pt x="256" y="125"/>
                  </a:lnTo>
                  <a:lnTo>
                    <a:pt x="263" y="126"/>
                  </a:lnTo>
                  <a:lnTo>
                    <a:pt x="272" y="127"/>
                  </a:lnTo>
                  <a:lnTo>
                    <a:pt x="283" y="128"/>
                  </a:lnTo>
                  <a:lnTo>
                    <a:pt x="296" y="129"/>
                  </a:lnTo>
                  <a:lnTo>
                    <a:pt x="311" y="130"/>
                  </a:lnTo>
                  <a:lnTo>
                    <a:pt x="328" y="133"/>
                  </a:lnTo>
                  <a:lnTo>
                    <a:pt x="347" y="134"/>
                  </a:lnTo>
                  <a:lnTo>
                    <a:pt x="366" y="136"/>
                  </a:lnTo>
                  <a:lnTo>
                    <a:pt x="387" y="137"/>
                  </a:lnTo>
                  <a:lnTo>
                    <a:pt x="409" y="140"/>
                  </a:lnTo>
                  <a:lnTo>
                    <a:pt x="432" y="142"/>
                  </a:lnTo>
                  <a:lnTo>
                    <a:pt x="456" y="143"/>
                  </a:lnTo>
                  <a:lnTo>
                    <a:pt x="480" y="145"/>
                  </a:lnTo>
                  <a:lnTo>
                    <a:pt x="506" y="148"/>
                  </a:lnTo>
                  <a:lnTo>
                    <a:pt x="532" y="150"/>
                  </a:lnTo>
                  <a:lnTo>
                    <a:pt x="535" y="137"/>
                  </a:lnTo>
                  <a:lnTo>
                    <a:pt x="536" y="123"/>
                  </a:lnTo>
                  <a:lnTo>
                    <a:pt x="538" y="111"/>
                  </a:lnTo>
                  <a:lnTo>
                    <a:pt x="539" y="97"/>
                  </a:lnTo>
                  <a:lnTo>
                    <a:pt x="517" y="95"/>
                  </a:lnTo>
                  <a:lnTo>
                    <a:pt x="495" y="94"/>
                  </a:lnTo>
                  <a:lnTo>
                    <a:pt x="474" y="91"/>
                  </a:lnTo>
                  <a:lnTo>
                    <a:pt x="453" y="89"/>
                  </a:lnTo>
                  <a:lnTo>
                    <a:pt x="432" y="88"/>
                  </a:lnTo>
                  <a:lnTo>
                    <a:pt x="413" y="85"/>
                  </a:lnTo>
                  <a:lnTo>
                    <a:pt x="393" y="84"/>
                  </a:lnTo>
                  <a:lnTo>
                    <a:pt x="374" y="83"/>
                  </a:lnTo>
                  <a:lnTo>
                    <a:pt x="356" y="81"/>
                  </a:lnTo>
                  <a:lnTo>
                    <a:pt x="339" y="80"/>
                  </a:lnTo>
                  <a:lnTo>
                    <a:pt x="323" y="79"/>
                  </a:lnTo>
                  <a:lnTo>
                    <a:pt x="308" y="77"/>
                  </a:lnTo>
                  <a:lnTo>
                    <a:pt x="294" y="76"/>
                  </a:lnTo>
                  <a:lnTo>
                    <a:pt x="282" y="75"/>
                  </a:lnTo>
                  <a:lnTo>
                    <a:pt x="271" y="74"/>
                  </a:lnTo>
                  <a:lnTo>
                    <a:pt x="260" y="73"/>
                  </a:lnTo>
                  <a:lnTo>
                    <a:pt x="270" y="31"/>
                  </a:lnTo>
                  <a:lnTo>
                    <a:pt x="270" y="21"/>
                  </a:lnTo>
                  <a:lnTo>
                    <a:pt x="265" y="12"/>
                  </a:lnTo>
                  <a:lnTo>
                    <a:pt x="258" y="4"/>
                  </a:lnTo>
                  <a:lnTo>
                    <a:pt x="249" y="0"/>
                  </a:lnTo>
                  <a:lnTo>
                    <a:pt x="238" y="0"/>
                  </a:lnTo>
                  <a:lnTo>
                    <a:pt x="228" y="4"/>
                  </a:lnTo>
                  <a:lnTo>
                    <a:pt x="221" y="11"/>
                  </a:lnTo>
                  <a:lnTo>
                    <a:pt x="217" y="21"/>
                  </a:lnTo>
                  <a:lnTo>
                    <a:pt x="167" y="264"/>
                  </a:lnTo>
                  <a:lnTo>
                    <a:pt x="0" y="725"/>
                  </a:lnTo>
                  <a:lnTo>
                    <a:pt x="0" y="732"/>
                  </a:lnTo>
                  <a:lnTo>
                    <a:pt x="1" y="739"/>
                  </a:lnTo>
                  <a:lnTo>
                    <a:pt x="6" y="745"/>
                  </a:lnTo>
                  <a:lnTo>
                    <a:pt x="11" y="748"/>
                  </a:lnTo>
                  <a:lnTo>
                    <a:pt x="18" y="749"/>
                  </a:lnTo>
                  <a:lnTo>
                    <a:pt x="25" y="748"/>
                  </a:lnTo>
                  <a:lnTo>
                    <a:pt x="31" y="743"/>
                  </a:lnTo>
                  <a:lnTo>
                    <a:pt x="35" y="738"/>
                  </a:lnTo>
                  <a:lnTo>
                    <a:pt x="192" y="299"/>
                  </a:lnTo>
                  <a:lnTo>
                    <a:pt x="202" y="297"/>
                  </a:lnTo>
                  <a:lnTo>
                    <a:pt x="210" y="293"/>
                  </a:lnTo>
                  <a:lnTo>
                    <a:pt x="215" y="286"/>
                  </a:lnTo>
                  <a:lnTo>
                    <a:pt x="219" y="277"/>
                  </a:lnTo>
                  <a:lnTo>
                    <a:pt x="225" y="246"/>
                  </a:lnTo>
                  <a:lnTo>
                    <a:pt x="819" y="778"/>
                  </a:lnTo>
                  <a:lnTo>
                    <a:pt x="825" y="783"/>
                  </a:lnTo>
                  <a:lnTo>
                    <a:pt x="831" y="785"/>
                  </a:lnTo>
                  <a:lnTo>
                    <a:pt x="838" y="785"/>
                  </a:lnTo>
                  <a:lnTo>
                    <a:pt x="845" y="784"/>
                  </a:lnTo>
                  <a:lnTo>
                    <a:pt x="852" y="781"/>
                  </a:lnTo>
                  <a:lnTo>
                    <a:pt x="856" y="777"/>
                  </a:lnTo>
                  <a:lnTo>
                    <a:pt x="861" y="772"/>
                  </a:lnTo>
                  <a:lnTo>
                    <a:pt x="863" y="765"/>
                  </a:lnTo>
                  <a:lnTo>
                    <a:pt x="864" y="757"/>
                  </a:lnTo>
                  <a:lnTo>
                    <a:pt x="1363" y="701"/>
                  </a:lnTo>
                  <a:lnTo>
                    <a:pt x="1367" y="700"/>
                  </a:lnTo>
                  <a:lnTo>
                    <a:pt x="1370" y="698"/>
                  </a:lnTo>
                  <a:lnTo>
                    <a:pt x="1372" y="696"/>
                  </a:lnTo>
                  <a:lnTo>
                    <a:pt x="1375" y="693"/>
                  </a:lnTo>
                  <a:lnTo>
                    <a:pt x="1376" y="689"/>
                  </a:lnTo>
                  <a:lnTo>
                    <a:pt x="1376" y="686"/>
                  </a:lnTo>
                  <a:lnTo>
                    <a:pt x="1375" y="682"/>
                  </a:lnTo>
                  <a:lnTo>
                    <a:pt x="1372" y="6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42"/>
            <p:cNvSpPr>
              <a:spLocks/>
            </p:cNvSpPr>
            <p:nvPr/>
          </p:nvSpPr>
          <p:spPr bwMode="auto">
            <a:xfrm>
              <a:off x="3045" y="1734"/>
              <a:ext cx="696" cy="402"/>
            </a:xfrm>
            <a:custGeom>
              <a:avLst/>
              <a:gdLst>
                <a:gd name="T0" fmla="*/ 1383 w 1393"/>
                <a:gd name="T1" fmla="*/ 675 h 803"/>
                <a:gd name="T2" fmla="*/ 1357 w 1393"/>
                <a:gd name="T3" fmla="*/ 641 h 803"/>
                <a:gd name="T4" fmla="*/ 1334 w 1393"/>
                <a:gd name="T5" fmla="*/ 634 h 803"/>
                <a:gd name="T6" fmla="*/ 1376 w 1393"/>
                <a:gd name="T7" fmla="*/ 696 h 803"/>
                <a:gd name="T8" fmla="*/ 1375 w 1393"/>
                <a:gd name="T9" fmla="*/ 699 h 803"/>
                <a:gd name="T10" fmla="*/ 1350 w 1393"/>
                <a:gd name="T11" fmla="*/ 703 h 803"/>
                <a:gd name="T12" fmla="*/ 1212 w 1393"/>
                <a:gd name="T13" fmla="*/ 719 h 803"/>
                <a:gd name="T14" fmla="*/ 1027 w 1393"/>
                <a:gd name="T15" fmla="*/ 740 h 803"/>
                <a:gd name="T16" fmla="*/ 888 w 1393"/>
                <a:gd name="T17" fmla="*/ 756 h 803"/>
                <a:gd name="T18" fmla="*/ 862 w 1393"/>
                <a:gd name="T19" fmla="*/ 777 h 803"/>
                <a:gd name="T20" fmla="*/ 847 w 1393"/>
                <a:gd name="T21" fmla="*/ 786 h 803"/>
                <a:gd name="T22" fmla="*/ 228 w 1393"/>
                <a:gd name="T23" fmla="*/ 237 h 803"/>
                <a:gd name="T24" fmla="*/ 207 w 1393"/>
                <a:gd name="T25" fmla="*/ 297 h 803"/>
                <a:gd name="T26" fmla="*/ 33 w 1393"/>
                <a:gd name="T27" fmla="*/ 747 h 803"/>
                <a:gd name="T28" fmla="*/ 20 w 1393"/>
                <a:gd name="T29" fmla="*/ 748 h 803"/>
                <a:gd name="T30" fmla="*/ 17 w 1393"/>
                <a:gd name="T31" fmla="*/ 740 h 803"/>
                <a:gd name="T32" fmla="*/ 184 w 1393"/>
                <a:gd name="T33" fmla="*/ 275 h 803"/>
                <a:gd name="T34" fmla="*/ 249 w 1393"/>
                <a:gd name="T35" fmla="*/ 17 h 803"/>
                <a:gd name="T36" fmla="*/ 265 w 1393"/>
                <a:gd name="T37" fmla="*/ 23 h 803"/>
                <a:gd name="T38" fmla="*/ 269 w 1393"/>
                <a:gd name="T39" fmla="*/ 36 h 803"/>
                <a:gd name="T40" fmla="*/ 547 w 1393"/>
                <a:gd name="T41" fmla="*/ 111 h 803"/>
                <a:gd name="T42" fmla="*/ 524 w 1393"/>
                <a:gd name="T43" fmla="*/ 96 h 803"/>
                <a:gd name="T44" fmla="*/ 427 w 1393"/>
                <a:gd name="T45" fmla="*/ 86 h 803"/>
                <a:gd name="T46" fmla="*/ 349 w 1393"/>
                <a:gd name="T47" fmla="*/ 79 h 803"/>
                <a:gd name="T48" fmla="*/ 297 w 1393"/>
                <a:gd name="T49" fmla="*/ 74 h 803"/>
                <a:gd name="T50" fmla="*/ 283 w 1393"/>
                <a:gd name="T51" fmla="*/ 63 h 803"/>
                <a:gd name="T52" fmla="*/ 288 w 1393"/>
                <a:gd name="T53" fmla="*/ 40 h 803"/>
                <a:gd name="T54" fmla="*/ 288 w 1393"/>
                <a:gd name="T55" fmla="*/ 30 h 803"/>
                <a:gd name="T56" fmla="*/ 277 w 1393"/>
                <a:gd name="T57" fmla="*/ 10 h 803"/>
                <a:gd name="T58" fmla="*/ 252 w 1393"/>
                <a:gd name="T59" fmla="*/ 0 h 803"/>
                <a:gd name="T60" fmla="*/ 227 w 1393"/>
                <a:gd name="T61" fmla="*/ 10 h 803"/>
                <a:gd name="T62" fmla="*/ 215 w 1393"/>
                <a:gd name="T63" fmla="*/ 38 h 803"/>
                <a:gd name="T64" fmla="*/ 183 w 1393"/>
                <a:gd name="T65" fmla="*/ 191 h 803"/>
                <a:gd name="T66" fmla="*/ 160 w 1393"/>
                <a:gd name="T67" fmla="*/ 290 h 803"/>
                <a:gd name="T68" fmla="*/ 54 w 1393"/>
                <a:gd name="T69" fmla="*/ 586 h 803"/>
                <a:gd name="T70" fmla="*/ 0 w 1393"/>
                <a:gd name="T71" fmla="*/ 734 h 803"/>
                <a:gd name="T72" fmla="*/ 1 w 1393"/>
                <a:gd name="T73" fmla="*/ 748 h 803"/>
                <a:gd name="T74" fmla="*/ 17 w 1393"/>
                <a:gd name="T75" fmla="*/ 765 h 803"/>
                <a:gd name="T76" fmla="*/ 38 w 1393"/>
                <a:gd name="T77" fmla="*/ 764 h 803"/>
                <a:gd name="T78" fmla="*/ 52 w 1393"/>
                <a:gd name="T79" fmla="*/ 749 h 803"/>
                <a:gd name="T80" fmla="*/ 123 w 1393"/>
                <a:gd name="T81" fmla="*/ 550 h 803"/>
                <a:gd name="T82" fmla="*/ 208 w 1393"/>
                <a:gd name="T83" fmla="*/ 316 h 803"/>
                <a:gd name="T84" fmla="*/ 236 w 1393"/>
                <a:gd name="T85" fmla="*/ 288 h 803"/>
                <a:gd name="T86" fmla="*/ 239 w 1393"/>
                <a:gd name="T87" fmla="*/ 272 h 803"/>
                <a:gd name="T88" fmla="*/ 340 w 1393"/>
                <a:gd name="T89" fmla="*/ 362 h 803"/>
                <a:gd name="T90" fmla="*/ 539 w 1393"/>
                <a:gd name="T91" fmla="*/ 540 h 803"/>
                <a:gd name="T92" fmla="*/ 735 w 1393"/>
                <a:gd name="T93" fmla="*/ 716 h 803"/>
                <a:gd name="T94" fmla="*/ 823 w 1393"/>
                <a:gd name="T95" fmla="*/ 794 h 803"/>
                <a:gd name="T96" fmla="*/ 856 w 1393"/>
                <a:gd name="T97" fmla="*/ 802 h 803"/>
                <a:gd name="T98" fmla="*/ 881 w 1393"/>
                <a:gd name="T99" fmla="*/ 777 h 803"/>
                <a:gd name="T100" fmla="*/ 881 w 1393"/>
                <a:gd name="T101" fmla="*/ 774 h 803"/>
                <a:gd name="T102" fmla="*/ 963 w 1393"/>
                <a:gd name="T103" fmla="*/ 765 h 803"/>
                <a:gd name="T104" fmla="*/ 1131 w 1393"/>
                <a:gd name="T105" fmla="*/ 747 h 803"/>
                <a:gd name="T106" fmla="*/ 1298 w 1393"/>
                <a:gd name="T107" fmla="*/ 727 h 803"/>
                <a:gd name="T108" fmla="*/ 1373 w 1393"/>
                <a:gd name="T109" fmla="*/ 719 h 803"/>
                <a:gd name="T110" fmla="*/ 1392 w 1393"/>
                <a:gd name="T111" fmla="*/ 705 h 803"/>
                <a:gd name="T112" fmla="*/ 1393 w 1393"/>
                <a:gd name="T113" fmla="*/ 696 h 803"/>
                <a:gd name="T114" fmla="*/ 1388 w 1393"/>
                <a:gd name="T115" fmla="*/ 68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803">
                  <a:moveTo>
                    <a:pt x="1388" y="683"/>
                  </a:moveTo>
                  <a:lnTo>
                    <a:pt x="1387" y="682"/>
                  </a:lnTo>
                  <a:lnTo>
                    <a:pt x="1386" y="680"/>
                  </a:lnTo>
                  <a:lnTo>
                    <a:pt x="1383" y="675"/>
                  </a:lnTo>
                  <a:lnTo>
                    <a:pt x="1378" y="668"/>
                  </a:lnTo>
                  <a:lnTo>
                    <a:pt x="1372" y="661"/>
                  </a:lnTo>
                  <a:lnTo>
                    <a:pt x="1365" y="652"/>
                  </a:lnTo>
                  <a:lnTo>
                    <a:pt x="1357" y="641"/>
                  </a:lnTo>
                  <a:lnTo>
                    <a:pt x="1348" y="629"/>
                  </a:lnTo>
                  <a:lnTo>
                    <a:pt x="1343" y="630"/>
                  </a:lnTo>
                  <a:lnTo>
                    <a:pt x="1339" y="631"/>
                  </a:lnTo>
                  <a:lnTo>
                    <a:pt x="1334" y="634"/>
                  </a:lnTo>
                  <a:lnTo>
                    <a:pt x="1331" y="636"/>
                  </a:lnTo>
                  <a:lnTo>
                    <a:pt x="1375" y="694"/>
                  </a:lnTo>
                  <a:lnTo>
                    <a:pt x="1376" y="695"/>
                  </a:lnTo>
                  <a:lnTo>
                    <a:pt x="1376" y="696"/>
                  </a:lnTo>
                  <a:lnTo>
                    <a:pt x="1376" y="697"/>
                  </a:lnTo>
                  <a:lnTo>
                    <a:pt x="1376" y="698"/>
                  </a:lnTo>
                  <a:lnTo>
                    <a:pt x="1375" y="699"/>
                  </a:lnTo>
                  <a:lnTo>
                    <a:pt x="1375" y="699"/>
                  </a:lnTo>
                  <a:lnTo>
                    <a:pt x="1373" y="701"/>
                  </a:lnTo>
                  <a:lnTo>
                    <a:pt x="1372" y="701"/>
                  </a:lnTo>
                  <a:lnTo>
                    <a:pt x="1366" y="702"/>
                  </a:lnTo>
                  <a:lnTo>
                    <a:pt x="1350" y="703"/>
                  </a:lnTo>
                  <a:lnTo>
                    <a:pt x="1325" y="706"/>
                  </a:lnTo>
                  <a:lnTo>
                    <a:pt x="1293" y="710"/>
                  </a:lnTo>
                  <a:lnTo>
                    <a:pt x="1255" y="714"/>
                  </a:lnTo>
                  <a:lnTo>
                    <a:pt x="1212" y="719"/>
                  </a:lnTo>
                  <a:lnTo>
                    <a:pt x="1166" y="724"/>
                  </a:lnTo>
                  <a:lnTo>
                    <a:pt x="1120" y="729"/>
                  </a:lnTo>
                  <a:lnTo>
                    <a:pt x="1073" y="735"/>
                  </a:lnTo>
                  <a:lnTo>
                    <a:pt x="1027" y="740"/>
                  </a:lnTo>
                  <a:lnTo>
                    <a:pt x="984" y="744"/>
                  </a:lnTo>
                  <a:lnTo>
                    <a:pt x="946" y="749"/>
                  </a:lnTo>
                  <a:lnTo>
                    <a:pt x="914" y="752"/>
                  </a:lnTo>
                  <a:lnTo>
                    <a:pt x="888" y="756"/>
                  </a:lnTo>
                  <a:lnTo>
                    <a:pt x="872" y="757"/>
                  </a:lnTo>
                  <a:lnTo>
                    <a:pt x="866" y="758"/>
                  </a:lnTo>
                  <a:lnTo>
                    <a:pt x="863" y="772"/>
                  </a:lnTo>
                  <a:lnTo>
                    <a:pt x="862" y="777"/>
                  </a:lnTo>
                  <a:lnTo>
                    <a:pt x="859" y="780"/>
                  </a:lnTo>
                  <a:lnTo>
                    <a:pt x="856" y="782"/>
                  </a:lnTo>
                  <a:lnTo>
                    <a:pt x="851" y="785"/>
                  </a:lnTo>
                  <a:lnTo>
                    <a:pt x="847" y="786"/>
                  </a:lnTo>
                  <a:lnTo>
                    <a:pt x="842" y="785"/>
                  </a:lnTo>
                  <a:lnTo>
                    <a:pt x="838" y="784"/>
                  </a:lnTo>
                  <a:lnTo>
                    <a:pt x="834" y="781"/>
                  </a:lnTo>
                  <a:lnTo>
                    <a:pt x="228" y="237"/>
                  </a:lnTo>
                  <a:lnTo>
                    <a:pt x="219" y="285"/>
                  </a:lnTo>
                  <a:lnTo>
                    <a:pt x="216" y="290"/>
                  </a:lnTo>
                  <a:lnTo>
                    <a:pt x="213" y="295"/>
                  </a:lnTo>
                  <a:lnTo>
                    <a:pt x="207" y="297"/>
                  </a:lnTo>
                  <a:lnTo>
                    <a:pt x="201" y="298"/>
                  </a:lnTo>
                  <a:lnTo>
                    <a:pt x="194" y="298"/>
                  </a:lnTo>
                  <a:lnTo>
                    <a:pt x="34" y="743"/>
                  </a:lnTo>
                  <a:lnTo>
                    <a:pt x="33" y="747"/>
                  </a:lnTo>
                  <a:lnTo>
                    <a:pt x="30" y="748"/>
                  </a:lnTo>
                  <a:lnTo>
                    <a:pt x="26" y="749"/>
                  </a:lnTo>
                  <a:lnTo>
                    <a:pt x="23" y="749"/>
                  </a:lnTo>
                  <a:lnTo>
                    <a:pt x="20" y="748"/>
                  </a:lnTo>
                  <a:lnTo>
                    <a:pt x="18" y="745"/>
                  </a:lnTo>
                  <a:lnTo>
                    <a:pt x="17" y="743"/>
                  </a:lnTo>
                  <a:lnTo>
                    <a:pt x="17" y="740"/>
                  </a:lnTo>
                  <a:lnTo>
                    <a:pt x="17" y="740"/>
                  </a:lnTo>
                  <a:lnTo>
                    <a:pt x="17" y="739"/>
                  </a:lnTo>
                  <a:lnTo>
                    <a:pt x="17" y="739"/>
                  </a:lnTo>
                  <a:lnTo>
                    <a:pt x="18" y="737"/>
                  </a:lnTo>
                  <a:lnTo>
                    <a:pt x="184" y="275"/>
                  </a:lnTo>
                  <a:lnTo>
                    <a:pt x="235" y="31"/>
                  </a:lnTo>
                  <a:lnTo>
                    <a:pt x="238" y="25"/>
                  </a:lnTo>
                  <a:lnTo>
                    <a:pt x="243" y="21"/>
                  </a:lnTo>
                  <a:lnTo>
                    <a:pt x="249" y="17"/>
                  </a:lnTo>
                  <a:lnTo>
                    <a:pt x="256" y="17"/>
                  </a:lnTo>
                  <a:lnTo>
                    <a:pt x="259" y="18"/>
                  </a:lnTo>
                  <a:lnTo>
                    <a:pt x="262" y="21"/>
                  </a:lnTo>
                  <a:lnTo>
                    <a:pt x="265" y="23"/>
                  </a:lnTo>
                  <a:lnTo>
                    <a:pt x="267" y="25"/>
                  </a:lnTo>
                  <a:lnTo>
                    <a:pt x="268" y="29"/>
                  </a:lnTo>
                  <a:lnTo>
                    <a:pt x="269" y="32"/>
                  </a:lnTo>
                  <a:lnTo>
                    <a:pt x="269" y="36"/>
                  </a:lnTo>
                  <a:lnTo>
                    <a:pt x="269" y="39"/>
                  </a:lnTo>
                  <a:lnTo>
                    <a:pt x="259" y="90"/>
                  </a:lnTo>
                  <a:lnTo>
                    <a:pt x="547" y="115"/>
                  </a:lnTo>
                  <a:lnTo>
                    <a:pt x="547" y="111"/>
                  </a:lnTo>
                  <a:lnTo>
                    <a:pt x="548" y="106"/>
                  </a:lnTo>
                  <a:lnTo>
                    <a:pt x="548" y="101"/>
                  </a:lnTo>
                  <a:lnTo>
                    <a:pt x="549" y="98"/>
                  </a:lnTo>
                  <a:lnTo>
                    <a:pt x="524" y="96"/>
                  </a:lnTo>
                  <a:lnTo>
                    <a:pt x="499" y="93"/>
                  </a:lnTo>
                  <a:lnTo>
                    <a:pt x="473" y="91"/>
                  </a:lnTo>
                  <a:lnTo>
                    <a:pt x="450" y="89"/>
                  </a:lnTo>
                  <a:lnTo>
                    <a:pt x="427" y="86"/>
                  </a:lnTo>
                  <a:lnTo>
                    <a:pt x="405" y="84"/>
                  </a:lnTo>
                  <a:lnTo>
                    <a:pt x="385" y="83"/>
                  </a:lnTo>
                  <a:lnTo>
                    <a:pt x="366" y="81"/>
                  </a:lnTo>
                  <a:lnTo>
                    <a:pt x="349" y="79"/>
                  </a:lnTo>
                  <a:lnTo>
                    <a:pt x="333" y="77"/>
                  </a:lnTo>
                  <a:lnTo>
                    <a:pt x="319" y="76"/>
                  </a:lnTo>
                  <a:lnTo>
                    <a:pt x="306" y="75"/>
                  </a:lnTo>
                  <a:lnTo>
                    <a:pt x="297" y="74"/>
                  </a:lnTo>
                  <a:lnTo>
                    <a:pt x="289" y="74"/>
                  </a:lnTo>
                  <a:lnTo>
                    <a:pt x="283" y="73"/>
                  </a:lnTo>
                  <a:lnTo>
                    <a:pt x="281" y="73"/>
                  </a:lnTo>
                  <a:lnTo>
                    <a:pt x="283" y="63"/>
                  </a:lnTo>
                  <a:lnTo>
                    <a:pt x="284" y="53"/>
                  </a:lnTo>
                  <a:lnTo>
                    <a:pt x="287" y="45"/>
                  </a:lnTo>
                  <a:lnTo>
                    <a:pt x="287" y="41"/>
                  </a:lnTo>
                  <a:lnTo>
                    <a:pt x="288" y="40"/>
                  </a:lnTo>
                  <a:lnTo>
                    <a:pt x="288" y="39"/>
                  </a:lnTo>
                  <a:lnTo>
                    <a:pt x="288" y="37"/>
                  </a:lnTo>
                  <a:lnTo>
                    <a:pt x="288" y="35"/>
                  </a:lnTo>
                  <a:lnTo>
                    <a:pt x="288" y="30"/>
                  </a:lnTo>
                  <a:lnTo>
                    <a:pt x="287" y="25"/>
                  </a:lnTo>
                  <a:lnTo>
                    <a:pt x="284" y="21"/>
                  </a:lnTo>
                  <a:lnTo>
                    <a:pt x="282" y="16"/>
                  </a:lnTo>
                  <a:lnTo>
                    <a:pt x="277" y="10"/>
                  </a:lnTo>
                  <a:lnTo>
                    <a:pt x="272" y="6"/>
                  </a:lnTo>
                  <a:lnTo>
                    <a:pt x="266" y="2"/>
                  </a:lnTo>
                  <a:lnTo>
                    <a:pt x="259" y="0"/>
                  </a:lnTo>
                  <a:lnTo>
                    <a:pt x="252" y="0"/>
                  </a:lnTo>
                  <a:lnTo>
                    <a:pt x="245" y="0"/>
                  </a:lnTo>
                  <a:lnTo>
                    <a:pt x="238" y="2"/>
                  </a:lnTo>
                  <a:lnTo>
                    <a:pt x="233" y="6"/>
                  </a:lnTo>
                  <a:lnTo>
                    <a:pt x="227" y="10"/>
                  </a:lnTo>
                  <a:lnTo>
                    <a:pt x="223" y="15"/>
                  </a:lnTo>
                  <a:lnTo>
                    <a:pt x="220" y="21"/>
                  </a:lnTo>
                  <a:lnTo>
                    <a:pt x="218" y="28"/>
                  </a:lnTo>
                  <a:lnTo>
                    <a:pt x="215" y="38"/>
                  </a:lnTo>
                  <a:lnTo>
                    <a:pt x="209" y="65"/>
                  </a:lnTo>
                  <a:lnTo>
                    <a:pt x="201" y="103"/>
                  </a:lnTo>
                  <a:lnTo>
                    <a:pt x="192" y="147"/>
                  </a:lnTo>
                  <a:lnTo>
                    <a:pt x="183" y="191"/>
                  </a:lnTo>
                  <a:lnTo>
                    <a:pt x="175" y="230"/>
                  </a:lnTo>
                  <a:lnTo>
                    <a:pt x="169" y="258"/>
                  </a:lnTo>
                  <a:lnTo>
                    <a:pt x="167" y="271"/>
                  </a:lnTo>
                  <a:lnTo>
                    <a:pt x="160" y="290"/>
                  </a:lnTo>
                  <a:lnTo>
                    <a:pt x="141" y="343"/>
                  </a:lnTo>
                  <a:lnTo>
                    <a:pt x="114" y="417"/>
                  </a:lnTo>
                  <a:lnTo>
                    <a:pt x="84" y="501"/>
                  </a:lnTo>
                  <a:lnTo>
                    <a:pt x="54" y="586"/>
                  </a:lnTo>
                  <a:lnTo>
                    <a:pt x="27" y="660"/>
                  </a:lnTo>
                  <a:lnTo>
                    <a:pt x="8" y="712"/>
                  </a:lnTo>
                  <a:lnTo>
                    <a:pt x="1" y="732"/>
                  </a:lnTo>
                  <a:lnTo>
                    <a:pt x="0" y="734"/>
                  </a:lnTo>
                  <a:lnTo>
                    <a:pt x="0" y="735"/>
                  </a:lnTo>
                  <a:lnTo>
                    <a:pt x="0" y="737"/>
                  </a:lnTo>
                  <a:lnTo>
                    <a:pt x="0" y="740"/>
                  </a:lnTo>
                  <a:lnTo>
                    <a:pt x="1" y="748"/>
                  </a:lnTo>
                  <a:lnTo>
                    <a:pt x="4" y="756"/>
                  </a:lnTo>
                  <a:lnTo>
                    <a:pt x="10" y="762"/>
                  </a:lnTo>
                  <a:lnTo>
                    <a:pt x="17" y="765"/>
                  </a:lnTo>
                  <a:lnTo>
                    <a:pt x="17" y="765"/>
                  </a:lnTo>
                  <a:lnTo>
                    <a:pt x="23" y="766"/>
                  </a:lnTo>
                  <a:lnTo>
                    <a:pt x="27" y="767"/>
                  </a:lnTo>
                  <a:lnTo>
                    <a:pt x="32" y="766"/>
                  </a:lnTo>
                  <a:lnTo>
                    <a:pt x="38" y="764"/>
                  </a:lnTo>
                  <a:lnTo>
                    <a:pt x="41" y="762"/>
                  </a:lnTo>
                  <a:lnTo>
                    <a:pt x="46" y="758"/>
                  </a:lnTo>
                  <a:lnTo>
                    <a:pt x="49" y="754"/>
                  </a:lnTo>
                  <a:lnTo>
                    <a:pt x="52" y="749"/>
                  </a:lnTo>
                  <a:lnTo>
                    <a:pt x="57" y="732"/>
                  </a:lnTo>
                  <a:lnTo>
                    <a:pt x="73" y="688"/>
                  </a:lnTo>
                  <a:lnTo>
                    <a:pt x="97" y="625"/>
                  </a:lnTo>
                  <a:lnTo>
                    <a:pt x="123" y="550"/>
                  </a:lnTo>
                  <a:lnTo>
                    <a:pt x="151" y="474"/>
                  </a:lnTo>
                  <a:lnTo>
                    <a:pt x="176" y="403"/>
                  </a:lnTo>
                  <a:lnTo>
                    <a:pt x="197" y="348"/>
                  </a:lnTo>
                  <a:lnTo>
                    <a:pt x="208" y="316"/>
                  </a:lnTo>
                  <a:lnTo>
                    <a:pt x="219" y="312"/>
                  </a:lnTo>
                  <a:lnTo>
                    <a:pt x="227" y="305"/>
                  </a:lnTo>
                  <a:lnTo>
                    <a:pt x="233" y="297"/>
                  </a:lnTo>
                  <a:lnTo>
                    <a:pt x="236" y="288"/>
                  </a:lnTo>
                  <a:lnTo>
                    <a:pt x="236" y="287"/>
                  </a:lnTo>
                  <a:lnTo>
                    <a:pt x="237" y="283"/>
                  </a:lnTo>
                  <a:lnTo>
                    <a:pt x="238" y="278"/>
                  </a:lnTo>
                  <a:lnTo>
                    <a:pt x="239" y="272"/>
                  </a:lnTo>
                  <a:lnTo>
                    <a:pt x="250" y="281"/>
                  </a:lnTo>
                  <a:lnTo>
                    <a:pt x="271" y="300"/>
                  </a:lnTo>
                  <a:lnTo>
                    <a:pt x="302" y="327"/>
                  </a:lnTo>
                  <a:lnTo>
                    <a:pt x="340" y="362"/>
                  </a:lnTo>
                  <a:lnTo>
                    <a:pt x="385" y="402"/>
                  </a:lnTo>
                  <a:lnTo>
                    <a:pt x="433" y="446"/>
                  </a:lnTo>
                  <a:lnTo>
                    <a:pt x="486" y="492"/>
                  </a:lnTo>
                  <a:lnTo>
                    <a:pt x="539" y="540"/>
                  </a:lnTo>
                  <a:lnTo>
                    <a:pt x="592" y="588"/>
                  </a:lnTo>
                  <a:lnTo>
                    <a:pt x="644" y="634"/>
                  </a:lnTo>
                  <a:lnTo>
                    <a:pt x="691" y="676"/>
                  </a:lnTo>
                  <a:lnTo>
                    <a:pt x="735" y="716"/>
                  </a:lnTo>
                  <a:lnTo>
                    <a:pt x="771" y="748"/>
                  </a:lnTo>
                  <a:lnTo>
                    <a:pt x="798" y="772"/>
                  </a:lnTo>
                  <a:lnTo>
                    <a:pt x="817" y="788"/>
                  </a:lnTo>
                  <a:lnTo>
                    <a:pt x="823" y="794"/>
                  </a:lnTo>
                  <a:lnTo>
                    <a:pt x="829" y="798"/>
                  </a:lnTo>
                  <a:lnTo>
                    <a:pt x="838" y="802"/>
                  </a:lnTo>
                  <a:lnTo>
                    <a:pt x="847" y="803"/>
                  </a:lnTo>
                  <a:lnTo>
                    <a:pt x="856" y="802"/>
                  </a:lnTo>
                  <a:lnTo>
                    <a:pt x="864" y="797"/>
                  </a:lnTo>
                  <a:lnTo>
                    <a:pt x="872" y="792"/>
                  </a:lnTo>
                  <a:lnTo>
                    <a:pt x="878" y="785"/>
                  </a:lnTo>
                  <a:lnTo>
                    <a:pt x="881" y="777"/>
                  </a:lnTo>
                  <a:lnTo>
                    <a:pt x="881" y="777"/>
                  </a:lnTo>
                  <a:lnTo>
                    <a:pt x="881" y="775"/>
                  </a:lnTo>
                  <a:lnTo>
                    <a:pt x="881" y="775"/>
                  </a:lnTo>
                  <a:lnTo>
                    <a:pt x="881" y="774"/>
                  </a:lnTo>
                  <a:lnTo>
                    <a:pt x="888" y="773"/>
                  </a:lnTo>
                  <a:lnTo>
                    <a:pt x="906" y="772"/>
                  </a:lnTo>
                  <a:lnTo>
                    <a:pt x="931" y="769"/>
                  </a:lnTo>
                  <a:lnTo>
                    <a:pt x="963" y="765"/>
                  </a:lnTo>
                  <a:lnTo>
                    <a:pt x="1000" y="760"/>
                  </a:lnTo>
                  <a:lnTo>
                    <a:pt x="1043" y="756"/>
                  </a:lnTo>
                  <a:lnTo>
                    <a:pt x="1086" y="751"/>
                  </a:lnTo>
                  <a:lnTo>
                    <a:pt x="1131" y="747"/>
                  </a:lnTo>
                  <a:lnTo>
                    <a:pt x="1177" y="741"/>
                  </a:lnTo>
                  <a:lnTo>
                    <a:pt x="1221" y="736"/>
                  </a:lnTo>
                  <a:lnTo>
                    <a:pt x="1262" y="732"/>
                  </a:lnTo>
                  <a:lnTo>
                    <a:pt x="1298" y="727"/>
                  </a:lnTo>
                  <a:lnTo>
                    <a:pt x="1328" y="724"/>
                  </a:lnTo>
                  <a:lnTo>
                    <a:pt x="1353" y="721"/>
                  </a:lnTo>
                  <a:lnTo>
                    <a:pt x="1368" y="720"/>
                  </a:lnTo>
                  <a:lnTo>
                    <a:pt x="1373" y="719"/>
                  </a:lnTo>
                  <a:lnTo>
                    <a:pt x="1379" y="718"/>
                  </a:lnTo>
                  <a:lnTo>
                    <a:pt x="1385" y="714"/>
                  </a:lnTo>
                  <a:lnTo>
                    <a:pt x="1388" y="710"/>
                  </a:lnTo>
                  <a:lnTo>
                    <a:pt x="1392" y="705"/>
                  </a:lnTo>
                  <a:lnTo>
                    <a:pt x="1393" y="703"/>
                  </a:lnTo>
                  <a:lnTo>
                    <a:pt x="1393" y="701"/>
                  </a:lnTo>
                  <a:lnTo>
                    <a:pt x="1393" y="698"/>
                  </a:lnTo>
                  <a:lnTo>
                    <a:pt x="1393" y="696"/>
                  </a:lnTo>
                  <a:lnTo>
                    <a:pt x="1393" y="692"/>
                  </a:lnTo>
                  <a:lnTo>
                    <a:pt x="1392" y="689"/>
                  </a:lnTo>
                  <a:lnTo>
                    <a:pt x="1391" y="686"/>
                  </a:lnTo>
                  <a:lnTo>
                    <a:pt x="1388" y="6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43"/>
            <p:cNvSpPr>
              <a:spLocks/>
            </p:cNvSpPr>
            <p:nvPr/>
          </p:nvSpPr>
          <p:spPr bwMode="auto">
            <a:xfrm>
              <a:off x="3319" y="1754"/>
              <a:ext cx="400" cy="299"/>
            </a:xfrm>
            <a:custGeom>
              <a:avLst/>
              <a:gdLst>
                <a:gd name="T0" fmla="*/ 452 w 801"/>
                <a:gd name="T1" fmla="*/ 31 h 598"/>
                <a:gd name="T2" fmla="*/ 454 w 801"/>
                <a:gd name="T3" fmla="*/ 24 h 598"/>
                <a:gd name="T4" fmla="*/ 459 w 801"/>
                <a:gd name="T5" fmla="*/ 20 h 598"/>
                <a:gd name="T6" fmla="*/ 466 w 801"/>
                <a:gd name="T7" fmla="*/ 17 h 598"/>
                <a:gd name="T8" fmla="*/ 473 w 801"/>
                <a:gd name="T9" fmla="*/ 17 h 598"/>
                <a:gd name="T10" fmla="*/ 483 w 801"/>
                <a:gd name="T11" fmla="*/ 25 h 598"/>
                <a:gd name="T12" fmla="*/ 485 w 801"/>
                <a:gd name="T13" fmla="*/ 38 h 598"/>
                <a:gd name="T14" fmla="*/ 784 w 801"/>
                <a:gd name="T15" fmla="*/ 598 h 598"/>
                <a:gd name="T16" fmla="*/ 792 w 801"/>
                <a:gd name="T17" fmla="*/ 593 h 598"/>
                <a:gd name="T18" fmla="*/ 801 w 801"/>
                <a:gd name="T19" fmla="*/ 591 h 598"/>
                <a:gd name="T20" fmla="*/ 762 w 801"/>
                <a:gd name="T21" fmla="*/ 540 h 598"/>
                <a:gd name="T22" fmla="*/ 715 w 801"/>
                <a:gd name="T23" fmla="*/ 479 h 598"/>
                <a:gd name="T24" fmla="*/ 664 w 801"/>
                <a:gd name="T25" fmla="*/ 413 h 598"/>
                <a:gd name="T26" fmla="*/ 612 w 801"/>
                <a:gd name="T27" fmla="*/ 346 h 598"/>
                <a:gd name="T28" fmla="*/ 564 w 801"/>
                <a:gd name="T29" fmla="*/ 283 h 598"/>
                <a:gd name="T30" fmla="*/ 522 w 801"/>
                <a:gd name="T31" fmla="*/ 229 h 598"/>
                <a:gd name="T32" fmla="*/ 490 w 801"/>
                <a:gd name="T33" fmla="*/ 189 h 598"/>
                <a:gd name="T34" fmla="*/ 473 w 801"/>
                <a:gd name="T35" fmla="*/ 166 h 598"/>
                <a:gd name="T36" fmla="*/ 489 w 801"/>
                <a:gd name="T37" fmla="*/ 101 h 598"/>
                <a:gd name="T38" fmla="*/ 503 w 801"/>
                <a:gd name="T39" fmla="*/ 43 h 598"/>
                <a:gd name="T40" fmla="*/ 504 w 801"/>
                <a:gd name="T41" fmla="*/ 38 h 598"/>
                <a:gd name="T42" fmla="*/ 504 w 801"/>
                <a:gd name="T43" fmla="*/ 35 h 598"/>
                <a:gd name="T44" fmla="*/ 497 w 801"/>
                <a:gd name="T45" fmla="*/ 13 h 598"/>
                <a:gd name="T46" fmla="*/ 477 w 801"/>
                <a:gd name="T47" fmla="*/ 1 h 598"/>
                <a:gd name="T48" fmla="*/ 463 w 801"/>
                <a:gd name="T49" fmla="*/ 1 h 598"/>
                <a:gd name="T50" fmla="*/ 451 w 801"/>
                <a:gd name="T51" fmla="*/ 5 h 598"/>
                <a:gd name="T52" fmla="*/ 439 w 801"/>
                <a:gd name="T53" fmla="*/ 14 h 598"/>
                <a:gd name="T54" fmla="*/ 433 w 801"/>
                <a:gd name="T55" fmla="*/ 27 h 598"/>
                <a:gd name="T56" fmla="*/ 428 w 801"/>
                <a:gd name="T57" fmla="*/ 54 h 598"/>
                <a:gd name="T58" fmla="*/ 417 w 801"/>
                <a:gd name="T59" fmla="*/ 97 h 598"/>
                <a:gd name="T60" fmla="*/ 405 w 801"/>
                <a:gd name="T61" fmla="*/ 96 h 598"/>
                <a:gd name="T62" fmla="*/ 375 w 801"/>
                <a:gd name="T63" fmla="*/ 93 h 598"/>
                <a:gd name="T64" fmla="*/ 331 w 801"/>
                <a:gd name="T65" fmla="*/ 89 h 598"/>
                <a:gd name="T66" fmla="*/ 277 w 801"/>
                <a:gd name="T67" fmla="*/ 84 h 598"/>
                <a:gd name="T68" fmla="*/ 213 w 801"/>
                <a:gd name="T69" fmla="*/ 78 h 598"/>
                <a:gd name="T70" fmla="*/ 144 w 801"/>
                <a:gd name="T71" fmla="*/ 73 h 598"/>
                <a:gd name="T72" fmla="*/ 74 w 801"/>
                <a:gd name="T73" fmla="*/ 66 h 598"/>
                <a:gd name="T74" fmla="*/ 2 w 801"/>
                <a:gd name="T75" fmla="*/ 60 h 598"/>
                <a:gd name="T76" fmla="*/ 1 w 801"/>
                <a:gd name="T77" fmla="*/ 68 h 598"/>
                <a:gd name="T78" fmla="*/ 0 w 801"/>
                <a:gd name="T79" fmla="*/ 7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598">
                  <a:moveTo>
                    <a:pt x="430" y="116"/>
                  </a:moveTo>
                  <a:lnTo>
                    <a:pt x="452" y="31"/>
                  </a:lnTo>
                  <a:lnTo>
                    <a:pt x="453" y="28"/>
                  </a:lnTo>
                  <a:lnTo>
                    <a:pt x="454" y="24"/>
                  </a:lnTo>
                  <a:lnTo>
                    <a:pt x="456" y="22"/>
                  </a:lnTo>
                  <a:lnTo>
                    <a:pt x="459" y="20"/>
                  </a:lnTo>
                  <a:lnTo>
                    <a:pt x="462" y="18"/>
                  </a:lnTo>
                  <a:lnTo>
                    <a:pt x="466" y="17"/>
                  </a:lnTo>
                  <a:lnTo>
                    <a:pt x="469" y="17"/>
                  </a:lnTo>
                  <a:lnTo>
                    <a:pt x="473" y="17"/>
                  </a:lnTo>
                  <a:lnTo>
                    <a:pt x="478" y="21"/>
                  </a:lnTo>
                  <a:lnTo>
                    <a:pt x="483" y="25"/>
                  </a:lnTo>
                  <a:lnTo>
                    <a:pt x="485" y="32"/>
                  </a:lnTo>
                  <a:lnTo>
                    <a:pt x="485" y="38"/>
                  </a:lnTo>
                  <a:lnTo>
                    <a:pt x="454" y="171"/>
                  </a:lnTo>
                  <a:lnTo>
                    <a:pt x="784" y="598"/>
                  </a:lnTo>
                  <a:lnTo>
                    <a:pt x="787" y="596"/>
                  </a:lnTo>
                  <a:lnTo>
                    <a:pt x="792" y="593"/>
                  </a:lnTo>
                  <a:lnTo>
                    <a:pt x="796" y="592"/>
                  </a:lnTo>
                  <a:lnTo>
                    <a:pt x="801" y="591"/>
                  </a:lnTo>
                  <a:lnTo>
                    <a:pt x="783" y="567"/>
                  </a:lnTo>
                  <a:lnTo>
                    <a:pt x="762" y="540"/>
                  </a:lnTo>
                  <a:lnTo>
                    <a:pt x="739" y="510"/>
                  </a:lnTo>
                  <a:lnTo>
                    <a:pt x="715" y="479"/>
                  </a:lnTo>
                  <a:lnTo>
                    <a:pt x="689" y="446"/>
                  </a:lnTo>
                  <a:lnTo>
                    <a:pt x="664" y="413"/>
                  </a:lnTo>
                  <a:lnTo>
                    <a:pt x="637" y="379"/>
                  </a:lnTo>
                  <a:lnTo>
                    <a:pt x="612" y="346"/>
                  </a:lnTo>
                  <a:lnTo>
                    <a:pt x="588" y="313"/>
                  </a:lnTo>
                  <a:lnTo>
                    <a:pt x="564" y="283"/>
                  </a:lnTo>
                  <a:lnTo>
                    <a:pt x="542" y="255"/>
                  </a:lnTo>
                  <a:lnTo>
                    <a:pt x="522" y="229"/>
                  </a:lnTo>
                  <a:lnTo>
                    <a:pt x="505" y="207"/>
                  </a:lnTo>
                  <a:lnTo>
                    <a:pt x="490" y="189"/>
                  </a:lnTo>
                  <a:lnTo>
                    <a:pt x="480" y="175"/>
                  </a:lnTo>
                  <a:lnTo>
                    <a:pt x="473" y="166"/>
                  </a:lnTo>
                  <a:lnTo>
                    <a:pt x="478" y="143"/>
                  </a:lnTo>
                  <a:lnTo>
                    <a:pt x="489" y="101"/>
                  </a:lnTo>
                  <a:lnTo>
                    <a:pt x="498" y="61"/>
                  </a:lnTo>
                  <a:lnTo>
                    <a:pt x="503" y="43"/>
                  </a:lnTo>
                  <a:lnTo>
                    <a:pt x="504" y="40"/>
                  </a:lnTo>
                  <a:lnTo>
                    <a:pt x="504" y="38"/>
                  </a:lnTo>
                  <a:lnTo>
                    <a:pt x="504" y="37"/>
                  </a:lnTo>
                  <a:lnTo>
                    <a:pt x="504" y="35"/>
                  </a:lnTo>
                  <a:lnTo>
                    <a:pt x="501" y="23"/>
                  </a:lnTo>
                  <a:lnTo>
                    <a:pt x="497" y="13"/>
                  </a:lnTo>
                  <a:lnTo>
                    <a:pt x="489" y="6"/>
                  </a:lnTo>
                  <a:lnTo>
                    <a:pt x="477" y="1"/>
                  </a:lnTo>
                  <a:lnTo>
                    <a:pt x="470" y="0"/>
                  </a:lnTo>
                  <a:lnTo>
                    <a:pt x="463" y="1"/>
                  </a:lnTo>
                  <a:lnTo>
                    <a:pt x="456" y="2"/>
                  </a:lnTo>
                  <a:lnTo>
                    <a:pt x="451" y="5"/>
                  </a:lnTo>
                  <a:lnTo>
                    <a:pt x="445" y="9"/>
                  </a:lnTo>
                  <a:lnTo>
                    <a:pt x="439" y="14"/>
                  </a:lnTo>
                  <a:lnTo>
                    <a:pt x="436" y="20"/>
                  </a:lnTo>
                  <a:lnTo>
                    <a:pt x="433" y="27"/>
                  </a:lnTo>
                  <a:lnTo>
                    <a:pt x="431" y="35"/>
                  </a:lnTo>
                  <a:lnTo>
                    <a:pt x="428" y="54"/>
                  </a:lnTo>
                  <a:lnTo>
                    <a:pt x="422" y="78"/>
                  </a:lnTo>
                  <a:lnTo>
                    <a:pt x="417" y="97"/>
                  </a:lnTo>
                  <a:lnTo>
                    <a:pt x="413" y="97"/>
                  </a:lnTo>
                  <a:lnTo>
                    <a:pt x="405" y="96"/>
                  </a:lnTo>
                  <a:lnTo>
                    <a:pt x="392" y="94"/>
                  </a:lnTo>
                  <a:lnTo>
                    <a:pt x="375" y="93"/>
                  </a:lnTo>
                  <a:lnTo>
                    <a:pt x="355" y="91"/>
                  </a:lnTo>
                  <a:lnTo>
                    <a:pt x="331" y="89"/>
                  </a:lnTo>
                  <a:lnTo>
                    <a:pt x="305" y="86"/>
                  </a:lnTo>
                  <a:lnTo>
                    <a:pt x="277" y="84"/>
                  </a:lnTo>
                  <a:lnTo>
                    <a:pt x="246" y="82"/>
                  </a:lnTo>
                  <a:lnTo>
                    <a:pt x="213" y="78"/>
                  </a:lnTo>
                  <a:lnTo>
                    <a:pt x="180" y="75"/>
                  </a:lnTo>
                  <a:lnTo>
                    <a:pt x="144" y="73"/>
                  </a:lnTo>
                  <a:lnTo>
                    <a:pt x="110" y="69"/>
                  </a:lnTo>
                  <a:lnTo>
                    <a:pt x="74" y="66"/>
                  </a:lnTo>
                  <a:lnTo>
                    <a:pt x="38" y="63"/>
                  </a:lnTo>
                  <a:lnTo>
                    <a:pt x="2" y="60"/>
                  </a:lnTo>
                  <a:lnTo>
                    <a:pt x="1" y="63"/>
                  </a:lnTo>
                  <a:lnTo>
                    <a:pt x="1" y="68"/>
                  </a:lnTo>
                  <a:lnTo>
                    <a:pt x="0" y="73"/>
                  </a:lnTo>
                  <a:lnTo>
                    <a:pt x="0" y="77"/>
                  </a:lnTo>
                  <a:lnTo>
                    <a:pt x="43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44"/>
            <p:cNvSpPr>
              <a:spLocks/>
            </p:cNvSpPr>
            <p:nvPr/>
          </p:nvSpPr>
          <p:spPr bwMode="auto">
            <a:xfrm>
              <a:off x="3479" y="1844"/>
              <a:ext cx="248" cy="265"/>
            </a:xfrm>
            <a:custGeom>
              <a:avLst/>
              <a:gdLst>
                <a:gd name="T0" fmla="*/ 454 w 494"/>
                <a:gd name="T1" fmla="*/ 422 h 530"/>
                <a:gd name="T2" fmla="*/ 450 w 494"/>
                <a:gd name="T3" fmla="*/ 424 h 530"/>
                <a:gd name="T4" fmla="*/ 447 w 494"/>
                <a:gd name="T5" fmla="*/ 427 h 530"/>
                <a:gd name="T6" fmla="*/ 443 w 494"/>
                <a:gd name="T7" fmla="*/ 431 h 530"/>
                <a:gd name="T8" fmla="*/ 440 w 494"/>
                <a:gd name="T9" fmla="*/ 433 h 530"/>
                <a:gd name="T10" fmla="*/ 448 w 494"/>
                <a:gd name="T11" fmla="*/ 442 h 530"/>
                <a:gd name="T12" fmla="*/ 454 w 494"/>
                <a:gd name="T13" fmla="*/ 450 h 530"/>
                <a:gd name="T14" fmla="*/ 458 w 494"/>
                <a:gd name="T15" fmla="*/ 456 h 530"/>
                <a:gd name="T16" fmla="*/ 461 w 494"/>
                <a:gd name="T17" fmla="*/ 460 h 530"/>
                <a:gd name="T18" fmla="*/ 451 w 494"/>
                <a:gd name="T19" fmla="*/ 461 h 530"/>
                <a:gd name="T20" fmla="*/ 435 w 494"/>
                <a:gd name="T21" fmla="*/ 463 h 530"/>
                <a:gd name="T22" fmla="*/ 413 w 494"/>
                <a:gd name="T23" fmla="*/ 465 h 530"/>
                <a:gd name="T24" fmla="*/ 385 w 494"/>
                <a:gd name="T25" fmla="*/ 469 h 530"/>
                <a:gd name="T26" fmla="*/ 352 w 494"/>
                <a:gd name="T27" fmla="*/ 472 h 530"/>
                <a:gd name="T28" fmla="*/ 318 w 494"/>
                <a:gd name="T29" fmla="*/ 476 h 530"/>
                <a:gd name="T30" fmla="*/ 280 w 494"/>
                <a:gd name="T31" fmla="*/ 480 h 530"/>
                <a:gd name="T32" fmla="*/ 242 w 494"/>
                <a:gd name="T33" fmla="*/ 485 h 530"/>
                <a:gd name="T34" fmla="*/ 202 w 494"/>
                <a:gd name="T35" fmla="*/ 490 h 530"/>
                <a:gd name="T36" fmla="*/ 166 w 494"/>
                <a:gd name="T37" fmla="*/ 493 h 530"/>
                <a:gd name="T38" fmla="*/ 130 w 494"/>
                <a:gd name="T39" fmla="*/ 498 h 530"/>
                <a:gd name="T40" fmla="*/ 98 w 494"/>
                <a:gd name="T41" fmla="*/ 501 h 530"/>
                <a:gd name="T42" fmla="*/ 70 w 494"/>
                <a:gd name="T43" fmla="*/ 505 h 530"/>
                <a:gd name="T44" fmla="*/ 47 w 494"/>
                <a:gd name="T45" fmla="*/ 507 h 530"/>
                <a:gd name="T46" fmla="*/ 31 w 494"/>
                <a:gd name="T47" fmla="*/ 508 h 530"/>
                <a:gd name="T48" fmla="*/ 23 w 494"/>
                <a:gd name="T49" fmla="*/ 509 h 530"/>
                <a:gd name="T50" fmla="*/ 28 w 494"/>
                <a:gd name="T51" fmla="*/ 484 h 530"/>
                <a:gd name="T52" fmla="*/ 42 w 494"/>
                <a:gd name="T53" fmla="*/ 431 h 530"/>
                <a:gd name="T54" fmla="*/ 60 w 494"/>
                <a:gd name="T55" fmla="*/ 359 h 530"/>
                <a:gd name="T56" fmla="*/ 79 w 494"/>
                <a:gd name="T57" fmla="*/ 279 h 530"/>
                <a:gd name="T58" fmla="*/ 100 w 494"/>
                <a:gd name="T59" fmla="*/ 197 h 530"/>
                <a:gd name="T60" fmla="*/ 117 w 494"/>
                <a:gd name="T61" fmla="*/ 124 h 530"/>
                <a:gd name="T62" fmla="*/ 131 w 494"/>
                <a:gd name="T63" fmla="*/ 69 h 530"/>
                <a:gd name="T64" fmla="*/ 138 w 494"/>
                <a:gd name="T65" fmla="*/ 40 h 530"/>
                <a:gd name="T66" fmla="*/ 144 w 494"/>
                <a:gd name="T67" fmla="*/ 47 h 530"/>
                <a:gd name="T68" fmla="*/ 153 w 494"/>
                <a:gd name="T69" fmla="*/ 60 h 530"/>
                <a:gd name="T70" fmla="*/ 167 w 494"/>
                <a:gd name="T71" fmla="*/ 77 h 530"/>
                <a:gd name="T72" fmla="*/ 183 w 494"/>
                <a:gd name="T73" fmla="*/ 99 h 530"/>
                <a:gd name="T74" fmla="*/ 201 w 494"/>
                <a:gd name="T75" fmla="*/ 123 h 530"/>
                <a:gd name="T76" fmla="*/ 223 w 494"/>
                <a:gd name="T77" fmla="*/ 151 h 530"/>
                <a:gd name="T78" fmla="*/ 245 w 494"/>
                <a:gd name="T79" fmla="*/ 181 h 530"/>
                <a:gd name="T80" fmla="*/ 269 w 494"/>
                <a:gd name="T81" fmla="*/ 212 h 530"/>
                <a:gd name="T82" fmla="*/ 293 w 494"/>
                <a:gd name="T83" fmla="*/ 243 h 530"/>
                <a:gd name="T84" fmla="*/ 319 w 494"/>
                <a:gd name="T85" fmla="*/ 275 h 530"/>
                <a:gd name="T86" fmla="*/ 343 w 494"/>
                <a:gd name="T87" fmla="*/ 306 h 530"/>
                <a:gd name="T88" fmla="*/ 366 w 494"/>
                <a:gd name="T89" fmla="*/ 338 h 530"/>
                <a:gd name="T90" fmla="*/ 388 w 494"/>
                <a:gd name="T91" fmla="*/ 365 h 530"/>
                <a:gd name="T92" fmla="*/ 408 w 494"/>
                <a:gd name="T93" fmla="*/ 392 h 530"/>
                <a:gd name="T94" fmla="*/ 425 w 494"/>
                <a:gd name="T95" fmla="*/ 415 h 530"/>
                <a:gd name="T96" fmla="*/ 440 w 494"/>
                <a:gd name="T97" fmla="*/ 433 h 530"/>
                <a:gd name="T98" fmla="*/ 443 w 494"/>
                <a:gd name="T99" fmla="*/ 431 h 530"/>
                <a:gd name="T100" fmla="*/ 447 w 494"/>
                <a:gd name="T101" fmla="*/ 427 h 530"/>
                <a:gd name="T102" fmla="*/ 450 w 494"/>
                <a:gd name="T103" fmla="*/ 424 h 530"/>
                <a:gd name="T104" fmla="*/ 454 w 494"/>
                <a:gd name="T105" fmla="*/ 422 h 530"/>
                <a:gd name="T106" fmla="*/ 129 w 494"/>
                <a:gd name="T107" fmla="*/ 0 h 530"/>
                <a:gd name="T108" fmla="*/ 125 w 494"/>
                <a:gd name="T109" fmla="*/ 18 h 530"/>
                <a:gd name="T110" fmla="*/ 0 w 494"/>
                <a:gd name="T111" fmla="*/ 530 h 530"/>
                <a:gd name="T112" fmla="*/ 494 w 494"/>
                <a:gd name="T113" fmla="*/ 473 h 530"/>
                <a:gd name="T114" fmla="*/ 454 w 494"/>
                <a:gd name="T115" fmla="*/ 4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530">
                  <a:moveTo>
                    <a:pt x="454" y="422"/>
                  </a:moveTo>
                  <a:lnTo>
                    <a:pt x="450" y="424"/>
                  </a:lnTo>
                  <a:lnTo>
                    <a:pt x="447" y="427"/>
                  </a:lnTo>
                  <a:lnTo>
                    <a:pt x="443" y="431"/>
                  </a:lnTo>
                  <a:lnTo>
                    <a:pt x="440" y="433"/>
                  </a:lnTo>
                  <a:lnTo>
                    <a:pt x="448" y="442"/>
                  </a:lnTo>
                  <a:lnTo>
                    <a:pt x="454" y="450"/>
                  </a:lnTo>
                  <a:lnTo>
                    <a:pt x="458" y="456"/>
                  </a:lnTo>
                  <a:lnTo>
                    <a:pt x="461" y="460"/>
                  </a:lnTo>
                  <a:lnTo>
                    <a:pt x="451" y="461"/>
                  </a:lnTo>
                  <a:lnTo>
                    <a:pt x="435" y="463"/>
                  </a:lnTo>
                  <a:lnTo>
                    <a:pt x="413" y="465"/>
                  </a:lnTo>
                  <a:lnTo>
                    <a:pt x="385" y="469"/>
                  </a:lnTo>
                  <a:lnTo>
                    <a:pt x="352" y="472"/>
                  </a:lnTo>
                  <a:lnTo>
                    <a:pt x="318" y="476"/>
                  </a:lnTo>
                  <a:lnTo>
                    <a:pt x="280" y="480"/>
                  </a:lnTo>
                  <a:lnTo>
                    <a:pt x="242" y="485"/>
                  </a:lnTo>
                  <a:lnTo>
                    <a:pt x="202" y="490"/>
                  </a:lnTo>
                  <a:lnTo>
                    <a:pt x="166" y="493"/>
                  </a:lnTo>
                  <a:lnTo>
                    <a:pt x="130" y="498"/>
                  </a:lnTo>
                  <a:lnTo>
                    <a:pt x="98" y="501"/>
                  </a:lnTo>
                  <a:lnTo>
                    <a:pt x="70" y="505"/>
                  </a:lnTo>
                  <a:lnTo>
                    <a:pt x="47" y="507"/>
                  </a:lnTo>
                  <a:lnTo>
                    <a:pt x="31" y="508"/>
                  </a:lnTo>
                  <a:lnTo>
                    <a:pt x="23" y="509"/>
                  </a:lnTo>
                  <a:lnTo>
                    <a:pt x="28" y="484"/>
                  </a:lnTo>
                  <a:lnTo>
                    <a:pt x="42" y="431"/>
                  </a:lnTo>
                  <a:lnTo>
                    <a:pt x="60" y="359"/>
                  </a:lnTo>
                  <a:lnTo>
                    <a:pt x="79" y="279"/>
                  </a:lnTo>
                  <a:lnTo>
                    <a:pt x="100" y="197"/>
                  </a:lnTo>
                  <a:lnTo>
                    <a:pt x="117" y="124"/>
                  </a:lnTo>
                  <a:lnTo>
                    <a:pt x="131" y="69"/>
                  </a:lnTo>
                  <a:lnTo>
                    <a:pt x="138" y="40"/>
                  </a:lnTo>
                  <a:lnTo>
                    <a:pt x="144" y="47"/>
                  </a:lnTo>
                  <a:lnTo>
                    <a:pt x="153" y="60"/>
                  </a:lnTo>
                  <a:lnTo>
                    <a:pt x="167" y="77"/>
                  </a:lnTo>
                  <a:lnTo>
                    <a:pt x="183" y="99"/>
                  </a:lnTo>
                  <a:lnTo>
                    <a:pt x="201" y="123"/>
                  </a:lnTo>
                  <a:lnTo>
                    <a:pt x="223" y="151"/>
                  </a:lnTo>
                  <a:lnTo>
                    <a:pt x="245" y="181"/>
                  </a:lnTo>
                  <a:lnTo>
                    <a:pt x="269" y="212"/>
                  </a:lnTo>
                  <a:lnTo>
                    <a:pt x="293" y="243"/>
                  </a:lnTo>
                  <a:lnTo>
                    <a:pt x="319" y="275"/>
                  </a:lnTo>
                  <a:lnTo>
                    <a:pt x="343" y="306"/>
                  </a:lnTo>
                  <a:lnTo>
                    <a:pt x="366" y="338"/>
                  </a:lnTo>
                  <a:lnTo>
                    <a:pt x="388" y="365"/>
                  </a:lnTo>
                  <a:lnTo>
                    <a:pt x="408" y="392"/>
                  </a:lnTo>
                  <a:lnTo>
                    <a:pt x="425" y="415"/>
                  </a:lnTo>
                  <a:lnTo>
                    <a:pt x="440" y="433"/>
                  </a:lnTo>
                  <a:lnTo>
                    <a:pt x="443" y="431"/>
                  </a:lnTo>
                  <a:lnTo>
                    <a:pt x="447" y="427"/>
                  </a:lnTo>
                  <a:lnTo>
                    <a:pt x="450" y="424"/>
                  </a:lnTo>
                  <a:lnTo>
                    <a:pt x="454" y="422"/>
                  </a:lnTo>
                  <a:lnTo>
                    <a:pt x="129" y="0"/>
                  </a:lnTo>
                  <a:lnTo>
                    <a:pt x="125" y="18"/>
                  </a:lnTo>
                  <a:lnTo>
                    <a:pt x="0" y="530"/>
                  </a:lnTo>
                  <a:lnTo>
                    <a:pt x="494" y="473"/>
                  </a:lnTo>
                  <a:lnTo>
                    <a:pt x="45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45"/>
            <p:cNvSpPr>
              <a:spLocks/>
            </p:cNvSpPr>
            <p:nvPr/>
          </p:nvSpPr>
          <p:spPr bwMode="auto">
            <a:xfrm>
              <a:off x="3164" y="1797"/>
              <a:ext cx="365" cy="305"/>
            </a:xfrm>
            <a:custGeom>
              <a:avLst/>
              <a:gdLst>
                <a:gd name="T0" fmla="*/ 304 w 732"/>
                <a:gd name="T1" fmla="*/ 32 h 611"/>
                <a:gd name="T2" fmla="*/ 303 w 732"/>
                <a:gd name="T3" fmla="*/ 40 h 611"/>
                <a:gd name="T4" fmla="*/ 338 w 732"/>
                <a:gd name="T5" fmla="*/ 48 h 611"/>
                <a:gd name="T6" fmla="*/ 408 w 732"/>
                <a:gd name="T7" fmla="*/ 53 h 611"/>
                <a:gd name="T8" fmla="*/ 477 w 732"/>
                <a:gd name="T9" fmla="*/ 60 h 611"/>
                <a:gd name="T10" fmla="*/ 542 w 732"/>
                <a:gd name="T11" fmla="*/ 66 h 611"/>
                <a:gd name="T12" fmla="*/ 599 w 732"/>
                <a:gd name="T13" fmla="*/ 71 h 611"/>
                <a:gd name="T14" fmla="*/ 648 w 732"/>
                <a:gd name="T15" fmla="*/ 75 h 611"/>
                <a:gd name="T16" fmla="*/ 685 w 732"/>
                <a:gd name="T17" fmla="*/ 79 h 611"/>
                <a:gd name="T18" fmla="*/ 705 w 732"/>
                <a:gd name="T19" fmla="*/ 81 h 611"/>
                <a:gd name="T20" fmla="*/ 704 w 732"/>
                <a:gd name="T21" fmla="*/ 106 h 611"/>
                <a:gd name="T22" fmla="*/ 671 w 732"/>
                <a:gd name="T23" fmla="*/ 239 h 611"/>
                <a:gd name="T24" fmla="*/ 628 w 732"/>
                <a:gd name="T25" fmla="*/ 414 h 611"/>
                <a:gd name="T26" fmla="*/ 596 w 732"/>
                <a:gd name="T27" fmla="*/ 550 h 611"/>
                <a:gd name="T28" fmla="*/ 579 w 732"/>
                <a:gd name="T29" fmla="*/ 568 h 611"/>
                <a:gd name="T30" fmla="*/ 529 w 732"/>
                <a:gd name="T31" fmla="*/ 524 h 611"/>
                <a:gd name="T32" fmla="*/ 448 w 732"/>
                <a:gd name="T33" fmla="*/ 452 h 611"/>
                <a:gd name="T34" fmla="*/ 350 w 732"/>
                <a:gd name="T35" fmla="*/ 365 h 611"/>
                <a:gd name="T36" fmla="*/ 248 w 732"/>
                <a:gd name="T37" fmla="*/ 271 h 611"/>
                <a:gd name="T38" fmla="*/ 151 w 732"/>
                <a:gd name="T39" fmla="*/ 185 h 611"/>
                <a:gd name="T40" fmla="*/ 74 w 732"/>
                <a:gd name="T41" fmla="*/ 116 h 611"/>
                <a:gd name="T42" fmla="*/ 27 w 732"/>
                <a:gd name="T43" fmla="*/ 74 h 611"/>
                <a:gd name="T44" fmla="*/ 22 w 732"/>
                <a:gd name="T45" fmla="*/ 58 h 611"/>
                <a:gd name="T46" fmla="*/ 28 w 732"/>
                <a:gd name="T47" fmla="*/ 30 h 611"/>
                <a:gd name="T48" fmla="*/ 32 w 732"/>
                <a:gd name="T49" fmla="*/ 20 h 611"/>
                <a:gd name="T50" fmla="*/ 46 w 732"/>
                <a:gd name="T51" fmla="*/ 21 h 611"/>
                <a:gd name="T52" fmla="*/ 68 w 732"/>
                <a:gd name="T53" fmla="*/ 23 h 611"/>
                <a:gd name="T54" fmla="*/ 98 w 732"/>
                <a:gd name="T55" fmla="*/ 26 h 611"/>
                <a:gd name="T56" fmla="*/ 135 w 732"/>
                <a:gd name="T57" fmla="*/ 29 h 611"/>
                <a:gd name="T58" fmla="*/ 179 w 732"/>
                <a:gd name="T59" fmla="*/ 33 h 611"/>
                <a:gd name="T60" fmla="*/ 226 w 732"/>
                <a:gd name="T61" fmla="*/ 37 h 611"/>
                <a:gd name="T62" fmla="*/ 277 w 732"/>
                <a:gd name="T63" fmla="*/ 42 h 611"/>
                <a:gd name="T64" fmla="*/ 303 w 732"/>
                <a:gd name="T65" fmla="*/ 40 h 611"/>
                <a:gd name="T66" fmla="*/ 304 w 732"/>
                <a:gd name="T67" fmla="*/ 32 h 611"/>
                <a:gd name="T68" fmla="*/ 16 w 732"/>
                <a:gd name="T69" fmla="*/ 0 h 611"/>
                <a:gd name="T70" fmla="*/ 0 w 732"/>
                <a:gd name="T71" fmla="*/ 73 h 611"/>
                <a:gd name="T72" fmla="*/ 732 w 732"/>
                <a:gd name="T73" fmla="*/ 6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611">
                  <a:moveTo>
                    <a:pt x="306" y="27"/>
                  </a:moveTo>
                  <a:lnTo>
                    <a:pt x="304" y="32"/>
                  </a:lnTo>
                  <a:lnTo>
                    <a:pt x="304" y="35"/>
                  </a:lnTo>
                  <a:lnTo>
                    <a:pt x="303" y="40"/>
                  </a:lnTo>
                  <a:lnTo>
                    <a:pt x="303" y="44"/>
                  </a:lnTo>
                  <a:lnTo>
                    <a:pt x="338" y="48"/>
                  </a:lnTo>
                  <a:lnTo>
                    <a:pt x="372" y="51"/>
                  </a:lnTo>
                  <a:lnTo>
                    <a:pt x="408" y="53"/>
                  </a:lnTo>
                  <a:lnTo>
                    <a:pt x="443" y="57"/>
                  </a:lnTo>
                  <a:lnTo>
                    <a:pt x="477" y="60"/>
                  </a:lnTo>
                  <a:lnTo>
                    <a:pt x="509" y="63"/>
                  </a:lnTo>
                  <a:lnTo>
                    <a:pt x="542" y="66"/>
                  </a:lnTo>
                  <a:lnTo>
                    <a:pt x="572" y="68"/>
                  </a:lnTo>
                  <a:lnTo>
                    <a:pt x="599" y="71"/>
                  </a:lnTo>
                  <a:lnTo>
                    <a:pt x="625" y="73"/>
                  </a:lnTo>
                  <a:lnTo>
                    <a:pt x="648" y="75"/>
                  </a:lnTo>
                  <a:lnTo>
                    <a:pt x="667" y="78"/>
                  </a:lnTo>
                  <a:lnTo>
                    <a:pt x="685" y="79"/>
                  </a:lnTo>
                  <a:lnTo>
                    <a:pt x="697" y="80"/>
                  </a:lnTo>
                  <a:lnTo>
                    <a:pt x="705" y="81"/>
                  </a:lnTo>
                  <a:lnTo>
                    <a:pt x="710" y="81"/>
                  </a:lnTo>
                  <a:lnTo>
                    <a:pt x="704" y="106"/>
                  </a:lnTo>
                  <a:lnTo>
                    <a:pt x="690" y="163"/>
                  </a:lnTo>
                  <a:lnTo>
                    <a:pt x="671" y="239"/>
                  </a:lnTo>
                  <a:lnTo>
                    <a:pt x="650" y="327"/>
                  </a:lnTo>
                  <a:lnTo>
                    <a:pt x="628" y="414"/>
                  </a:lnTo>
                  <a:lnTo>
                    <a:pt x="610" y="491"/>
                  </a:lnTo>
                  <a:lnTo>
                    <a:pt x="596" y="550"/>
                  </a:lnTo>
                  <a:lnTo>
                    <a:pt x="589" y="578"/>
                  </a:lnTo>
                  <a:lnTo>
                    <a:pt x="579" y="568"/>
                  </a:lnTo>
                  <a:lnTo>
                    <a:pt x="559" y="550"/>
                  </a:lnTo>
                  <a:lnTo>
                    <a:pt x="529" y="524"/>
                  </a:lnTo>
                  <a:lnTo>
                    <a:pt x="492" y="490"/>
                  </a:lnTo>
                  <a:lnTo>
                    <a:pt x="448" y="452"/>
                  </a:lnTo>
                  <a:lnTo>
                    <a:pt x="401" y="409"/>
                  </a:lnTo>
                  <a:lnTo>
                    <a:pt x="350" y="365"/>
                  </a:lnTo>
                  <a:lnTo>
                    <a:pt x="300" y="317"/>
                  </a:lnTo>
                  <a:lnTo>
                    <a:pt x="248" y="271"/>
                  </a:lnTo>
                  <a:lnTo>
                    <a:pt x="197" y="226"/>
                  </a:lnTo>
                  <a:lnTo>
                    <a:pt x="151" y="185"/>
                  </a:lnTo>
                  <a:lnTo>
                    <a:pt x="108" y="147"/>
                  </a:lnTo>
                  <a:lnTo>
                    <a:pt x="74" y="116"/>
                  </a:lnTo>
                  <a:lnTo>
                    <a:pt x="45" y="90"/>
                  </a:lnTo>
                  <a:lnTo>
                    <a:pt x="27" y="74"/>
                  </a:lnTo>
                  <a:lnTo>
                    <a:pt x="20" y="67"/>
                  </a:lnTo>
                  <a:lnTo>
                    <a:pt x="22" y="58"/>
                  </a:lnTo>
                  <a:lnTo>
                    <a:pt x="25" y="45"/>
                  </a:lnTo>
                  <a:lnTo>
                    <a:pt x="28" y="30"/>
                  </a:lnTo>
                  <a:lnTo>
                    <a:pt x="30" y="20"/>
                  </a:lnTo>
                  <a:lnTo>
                    <a:pt x="32" y="20"/>
                  </a:lnTo>
                  <a:lnTo>
                    <a:pt x="38" y="20"/>
                  </a:lnTo>
                  <a:lnTo>
                    <a:pt x="46" y="21"/>
                  </a:lnTo>
                  <a:lnTo>
                    <a:pt x="55" y="22"/>
                  </a:lnTo>
                  <a:lnTo>
                    <a:pt x="68" y="23"/>
                  </a:lnTo>
                  <a:lnTo>
                    <a:pt x="82" y="25"/>
                  </a:lnTo>
                  <a:lnTo>
                    <a:pt x="98" y="26"/>
                  </a:lnTo>
                  <a:lnTo>
                    <a:pt x="117" y="27"/>
                  </a:lnTo>
                  <a:lnTo>
                    <a:pt x="135" y="29"/>
                  </a:lnTo>
                  <a:lnTo>
                    <a:pt x="157" y="32"/>
                  </a:lnTo>
                  <a:lnTo>
                    <a:pt x="179" y="33"/>
                  </a:lnTo>
                  <a:lnTo>
                    <a:pt x="202" y="35"/>
                  </a:lnTo>
                  <a:lnTo>
                    <a:pt x="226" y="37"/>
                  </a:lnTo>
                  <a:lnTo>
                    <a:pt x="251" y="40"/>
                  </a:lnTo>
                  <a:lnTo>
                    <a:pt x="277" y="42"/>
                  </a:lnTo>
                  <a:lnTo>
                    <a:pt x="303" y="44"/>
                  </a:lnTo>
                  <a:lnTo>
                    <a:pt x="303" y="40"/>
                  </a:lnTo>
                  <a:lnTo>
                    <a:pt x="304" y="35"/>
                  </a:lnTo>
                  <a:lnTo>
                    <a:pt x="304" y="32"/>
                  </a:lnTo>
                  <a:lnTo>
                    <a:pt x="306" y="27"/>
                  </a:lnTo>
                  <a:lnTo>
                    <a:pt x="16" y="0"/>
                  </a:lnTo>
                  <a:lnTo>
                    <a:pt x="15" y="7"/>
                  </a:lnTo>
                  <a:lnTo>
                    <a:pt x="0" y="73"/>
                  </a:lnTo>
                  <a:lnTo>
                    <a:pt x="598" y="611"/>
                  </a:lnTo>
                  <a:lnTo>
                    <a:pt x="732" y="65"/>
                  </a:lnTo>
                  <a:lnTo>
                    <a:pt x="30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46"/>
            <p:cNvSpPr>
              <a:spLocks/>
            </p:cNvSpPr>
            <p:nvPr/>
          </p:nvSpPr>
          <p:spPr bwMode="auto">
            <a:xfrm>
              <a:off x="3396" y="2054"/>
              <a:ext cx="125" cy="126"/>
            </a:xfrm>
            <a:custGeom>
              <a:avLst/>
              <a:gdLst>
                <a:gd name="T0" fmla="*/ 103 w 250"/>
                <a:gd name="T1" fmla="*/ 3 h 252"/>
                <a:gd name="T2" fmla="*/ 63 w 250"/>
                <a:gd name="T3" fmla="*/ 17 h 252"/>
                <a:gd name="T4" fmla="*/ 31 w 250"/>
                <a:gd name="T5" fmla="*/ 43 h 252"/>
                <a:gd name="T6" fmla="*/ 9 w 250"/>
                <a:gd name="T7" fmla="*/ 79 h 252"/>
                <a:gd name="T8" fmla="*/ 8 w 250"/>
                <a:gd name="T9" fmla="*/ 104 h 252"/>
                <a:gd name="T10" fmla="*/ 20 w 250"/>
                <a:gd name="T11" fmla="*/ 111 h 252"/>
                <a:gd name="T12" fmla="*/ 31 w 250"/>
                <a:gd name="T13" fmla="*/ 96 h 252"/>
                <a:gd name="T14" fmla="*/ 47 w 250"/>
                <a:gd name="T15" fmla="*/ 65 h 252"/>
                <a:gd name="T16" fmla="*/ 73 w 250"/>
                <a:gd name="T17" fmla="*/ 42 h 252"/>
                <a:gd name="T18" fmla="*/ 107 w 250"/>
                <a:gd name="T19" fmla="*/ 29 h 252"/>
                <a:gd name="T20" fmla="*/ 145 w 250"/>
                <a:gd name="T21" fmla="*/ 29 h 252"/>
                <a:gd name="T22" fmla="*/ 180 w 250"/>
                <a:gd name="T23" fmla="*/ 44 h 252"/>
                <a:gd name="T24" fmla="*/ 206 w 250"/>
                <a:gd name="T25" fmla="*/ 71 h 252"/>
                <a:gd name="T26" fmla="*/ 221 w 250"/>
                <a:gd name="T27" fmla="*/ 106 h 252"/>
                <a:gd name="T28" fmla="*/ 221 w 250"/>
                <a:gd name="T29" fmla="*/ 146 h 252"/>
                <a:gd name="T30" fmla="*/ 206 w 250"/>
                <a:gd name="T31" fmla="*/ 181 h 252"/>
                <a:gd name="T32" fmla="*/ 180 w 250"/>
                <a:gd name="T33" fmla="*/ 208 h 252"/>
                <a:gd name="T34" fmla="*/ 145 w 250"/>
                <a:gd name="T35" fmla="*/ 223 h 252"/>
                <a:gd name="T36" fmla="*/ 106 w 250"/>
                <a:gd name="T37" fmla="*/ 223 h 252"/>
                <a:gd name="T38" fmla="*/ 70 w 250"/>
                <a:gd name="T39" fmla="*/ 208 h 252"/>
                <a:gd name="T40" fmla="*/ 43 w 250"/>
                <a:gd name="T41" fmla="*/ 181 h 252"/>
                <a:gd name="T42" fmla="*/ 28 w 250"/>
                <a:gd name="T43" fmla="*/ 146 h 252"/>
                <a:gd name="T44" fmla="*/ 26 w 250"/>
                <a:gd name="T45" fmla="*/ 123 h 252"/>
                <a:gd name="T46" fmla="*/ 27 w 250"/>
                <a:gd name="T47" fmla="*/ 117 h 252"/>
                <a:gd name="T48" fmla="*/ 20 w 250"/>
                <a:gd name="T49" fmla="*/ 111 h 252"/>
                <a:gd name="T50" fmla="*/ 8 w 250"/>
                <a:gd name="T51" fmla="*/ 104 h 252"/>
                <a:gd name="T52" fmla="*/ 2 w 250"/>
                <a:gd name="T53" fmla="*/ 106 h 252"/>
                <a:gd name="T54" fmla="*/ 0 w 250"/>
                <a:gd name="T55" fmla="*/ 119 h 252"/>
                <a:gd name="T56" fmla="*/ 2 w 250"/>
                <a:gd name="T57" fmla="*/ 151 h 252"/>
                <a:gd name="T58" fmla="*/ 21 w 250"/>
                <a:gd name="T59" fmla="*/ 196 h 252"/>
                <a:gd name="T60" fmla="*/ 55 w 250"/>
                <a:gd name="T61" fmla="*/ 230 h 252"/>
                <a:gd name="T62" fmla="*/ 100 w 250"/>
                <a:gd name="T63" fmla="*/ 249 h 252"/>
                <a:gd name="T64" fmla="*/ 150 w 250"/>
                <a:gd name="T65" fmla="*/ 249 h 252"/>
                <a:gd name="T66" fmla="*/ 194 w 250"/>
                <a:gd name="T67" fmla="*/ 230 h 252"/>
                <a:gd name="T68" fmla="*/ 228 w 250"/>
                <a:gd name="T69" fmla="*/ 196 h 252"/>
                <a:gd name="T70" fmla="*/ 247 w 250"/>
                <a:gd name="T71" fmla="*/ 151 h 252"/>
                <a:gd name="T72" fmla="*/ 247 w 250"/>
                <a:gd name="T73" fmla="*/ 101 h 252"/>
                <a:gd name="T74" fmla="*/ 228 w 250"/>
                <a:gd name="T75" fmla="*/ 56 h 252"/>
                <a:gd name="T76" fmla="*/ 194 w 250"/>
                <a:gd name="T77" fmla="*/ 22 h 252"/>
                <a:gd name="T78" fmla="*/ 150 w 250"/>
                <a:gd name="T79" fmla="*/ 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52">
                  <a:moveTo>
                    <a:pt x="125" y="0"/>
                  </a:moveTo>
                  <a:lnTo>
                    <a:pt x="103" y="3"/>
                  </a:lnTo>
                  <a:lnTo>
                    <a:pt x="81" y="9"/>
                  </a:lnTo>
                  <a:lnTo>
                    <a:pt x="63" y="17"/>
                  </a:lnTo>
                  <a:lnTo>
                    <a:pt x="46" y="29"/>
                  </a:lnTo>
                  <a:lnTo>
                    <a:pt x="31" y="43"/>
                  </a:lnTo>
                  <a:lnTo>
                    <a:pt x="18" y="60"/>
                  </a:lnTo>
                  <a:lnTo>
                    <a:pt x="9" y="79"/>
                  </a:lnTo>
                  <a:lnTo>
                    <a:pt x="3" y="100"/>
                  </a:lnTo>
                  <a:lnTo>
                    <a:pt x="8" y="104"/>
                  </a:lnTo>
                  <a:lnTo>
                    <a:pt x="13" y="108"/>
                  </a:lnTo>
                  <a:lnTo>
                    <a:pt x="20" y="111"/>
                  </a:lnTo>
                  <a:lnTo>
                    <a:pt x="27" y="115"/>
                  </a:lnTo>
                  <a:lnTo>
                    <a:pt x="31" y="96"/>
                  </a:lnTo>
                  <a:lnTo>
                    <a:pt x="38" y="80"/>
                  </a:lnTo>
                  <a:lnTo>
                    <a:pt x="47" y="65"/>
                  </a:lnTo>
                  <a:lnTo>
                    <a:pt x="59" y="52"/>
                  </a:lnTo>
                  <a:lnTo>
                    <a:pt x="73" y="42"/>
                  </a:lnTo>
                  <a:lnTo>
                    <a:pt x="88" y="34"/>
                  </a:lnTo>
                  <a:lnTo>
                    <a:pt x="107" y="29"/>
                  </a:lnTo>
                  <a:lnTo>
                    <a:pt x="125" y="27"/>
                  </a:lnTo>
                  <a:lnTo>
                    <a:pt x="145" y="29"/>
                  </a:lnTo>
                  <a:lnTo>
                    <a:pt x="163" y="35"/>
                  </a:lnTo>
                  <a:lnTo>
                    <a:pt x="180" y="44"/>
                  </a:lnTo>
                  <a:lnTo>
                    <a:pt x="194" y="56"/>
                  </a:lnTo>
                  <a:lnTo>
                    <a:pt x="206" y="71"/>
                  </a:lnTo>
                  <a:lnTo>
                    <a:pt x="215" y="88"/>
                  </a:lnTo>
                  <a:lnTo>
                    <a:pt x="221" y="106"/>
                  </a:lnTo>
                  <a:lnTo>
                    <a:pt x="223" y="126"/>
                  </a:lnTo>
                  <a:lnTo>
                    <a:pt x="221" y="146"/>
                  </a:lnTo>
                  <a:lnTo>
                    <a:pt x="215" y="164"/>
                  </a:lnTo>
                  <a:lnTo>
                    <a:pt x="206" y="181"/>
                  </a:lnTo>
                  <a:lnTo>
                    <a:pt x="194" y="196"/>
                  </a:lnTo>
                  <a:lnTo>
                    <a:pt x="180" y="208"/>
                  </a:lnTo>
                  <a:lnTo>
                    <a:pt x="163" y="217"/>
                  </a:lnTo>
                  <a:lnTo>
                    <a:pt x="145" y="223"/>
                  </a:lnTo>
                  <a:lnTo>
                    <a:pt x="125" y="225"/>
                  </a:lnTo>
                  <a:lnTo>
                    <a:pt x="106" y="223"/>
                  </a:lnTo>
                  <a:lnTo>
                    <a:pt x="86" y="217"/>
                  </a:lnTo>
                  <a:lnTo>
                    <a:pt x="70" y="208"/>
                  </a:lnTo>
                  <a:lnTo>
                    <a:pt x="55" y="196"/>
                  </a:lnTo>
                  <a:lnTo>
                    <a:pt x="43" y="181"/>
                  </a:lnTo>
                  <a:lnTo>
                    <a:pt x="34" y="164"/>
                  </a:lnTo>
                  <a:lnTo>
                    <a:pt x="28" y="146"/>
                  </a:lnTo>
                  <a:lnTo>
                    <a:pt x="26" y="126"/>
                  </a:lnTo>
                  <a:lnTo>
                    <a:pt x="26" y="123"/>
                  </a:lnTo>
                  <a:lnTo>
                    <a:pt x="27" y="120"/>
                  </a:lnTo>
                  <a:lnTo>
                    <a:pt x="27" y="117"/>
                  </a:lnTo>
                  <a:lnTo>
                    <a:pt x="27" y="115"/>
                  </a:lnTo>
                  <a:lnTo>
                    <a:pt x="20" y="111"/>
                  </a:lnTo>
                  <a:lnTo>
                    <a:pt x="13" y="108"/>
                  </a:lnTo>
                  <a:lnTo>
                    <a:pt x="8" y="104"/>
                  </a:lnTo>
                  <a:lnTo>
                    <a:pt x="3" y="100"/>
                  </a:lnTo>
                  <a:lnTo>
                    <a:pt x="2" y="106"/>
                  </a:lnTo>
                  <a:lnTo>
                    <a:pt x="1" y="112"/>
                  </a:lnTo>
                  <a:lnTo>
                    <a:pt x="0" y="119"/>
                  </a:lnTo>
                  <a:lnTo>
                    <a:pt x="0" y="126"/>
                  </a:lnTo>
                  <a:lnTo>
                    <a:pt x="2" y="151"/>
                  </a:lnTo>
                  <a:lnTo>
                    <a:pt x="10" y="174"/>
                  </a:lnTo>
                  <a:lnTo>
                    <a:pt x="21" y="196"/>
                  </a:lnTo>
                  <a:lnTo>
                    <a:pt x="36" y="215"/>
                  </a:lnTo>
                  <a:lnTo>
                    <a:pt x="55" y="230"/>
                  </a:lnTo>
                  <a:lnTo>
                    <a:pt x="77" y="241"/>
                  </a:lnTo>
                  <a:lnTo>
                    <a:pt x="100" y="249"/>
                  </a:lnTo>
                  <a:lnTo>
                    <a:pt x="125" y="252"/>
                  </a:lnTo>
                  <a:lnTo>
                    <a:pt x="150" y="249"/>
                  </a:lnTo>
                  <a:lnTo>
                    <a:pt x="174" y="241"/>
                  </a:lnTo>
                  <a:lnTo>
                    <a:pt x="194" y="230"/>
                  </a:lnTo>
                  <a:lnTo>
                    <a:pt x="213" y="215"/>
                  </a:lnTo>
                  <a:lnTo>
                    <a:pt x="228" y="196"/>
                  </a:lnTo>
                  <a:lnTo>
                    <a:pt x="239" y="174"/>
                  </a:lnTo>
                  <a:lnTo>
                    <a:pt x="247" y="151"/>
                  </a:lnTo>
                  <a:lnTo>
                    <a:pt x="250" y="126"/>
                  </a:lnTo>
                  <a:lnTo>
                    <a:pt x="247" y="101"/>
                  </a:lnTo>
                  <a:lnTo>
                    <a:pt x="239" y="78"/>
                  </a:lnTo>
                  <a:lnTo>
                    <a:pt x="228" y="56"/>
                  </a:lnTo>
                  <a:lnTo>
                    <a:pt x="213" y="37"/>
                  </a:lnTo>
                  <a:lnTo>
                    <a:pt x="194" y="22"/>
                  </a:lnTo>
                  <a:lnTo>
                    <a:pt x="174" y="11"/>
                  </a:lnTo>
                  <a:lnTo>
                    <a:pt x="150" y="3"/>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47"/>
            <p:cNvSpPr>
              <a:spLocks/>
            </p:cNvSpPr>
            <p:nvPr/>
          </p:nvSpPr>
          <p:spPr bwMode="auto">
            <a:xfrm>
              <a:off x="3414" y="2073"/>
              <a:ext cx="88" cy="88"/>
            </a:xfrm>
            <a:custGeom>
              <a:avLst/>
              <a:gdLst>
                <a:gd name="T0" fmla="*/ 72 w 177"/>
                <a:gd name="T1" fmla="*/ 1 h 175"/>
                <a:gd name="T2" fmla="*/ 42 w 177"/>
                <a:gd name="T3" fmla="*/ 13 h 175"/>
                <a:gd name="T4" fmla="*/ 18 w 177"/>
                <a:gd name="T5" fmla="*/ 35 h 175"/>
                <a:gd name="T6" fmla="*/ 4 w 177"/>
                <a:gd name="T7" fmla="*/ 64 h 175"/>
                <a:gd name="T8" fmla="*/ 3 w 177"/>
                <a:gd name="T9" fmla="*/ 81 h 175"/>
                <a:gd name="T10" fmla="*/ 7 w 177"/>
                <a:gd name="T11" fmla="*/ 82 h 175"/>
                <a:gd name="T12" fmla="*/ 12 w 177"/>
                <a:gd name="T13" fmla="*/ 69 h 175"/>
                <a:gd name="T14" fmla="*/ 25 w 177"/>
                <a:gd name="T15" fmla="*/ 41 h 175"/>
                <a:gd name="T16" fmla="*/ 45 w 177"/>
                <a:gd name="T17" fmla="*/ 20 h 175"/>
                <a:gd name="T18" fmla="*/ 73 w 177"/>
                <a:gd name="T19" fmla="*/ 9 h 175"/>
                <a:gd name="T20" fmla="*/ 105 w 177"/>
                <a:gd name="T21" fmla="*/ 9 h 175"/>
                <a:gd name="T22" fmla="*/ 133 w 177"/>
                <a:gd name="T23" fmla="*/ 21 h 175"/>
                <a:gd name="T24" fmla="*/ 154 w 177"/>
                <a:gd name="T25" fmla="*/ 42 h 175"/>
                <a:gd name="T26" fmla="*/ 166 w 177"/>
                <a:gd name="T27" fmla="*/ 71 h 175"/>
                <a:gd name="T28" fmla="*/ 166 w 177"/>
                <a:gd name="T29" fmla="*/ 103 h 175"/>
                <a:gd name="T30" fmla="*/ 154 w 177"/>
                <a:gd name="T31" fmla="*/ 131 h 175"/>
                <a:gd name="T32" fmla="*/ 133 w 177"/>
                <a:gd name="T33" fmla="*/ 153 h 175"/>
                <a:gd name="T34" fmla="*/ 105 w 177"/>
                <a:gd name="T35" fmla="*/ 164 h 175"/>
                <a:gd name="T36" fmla="*/ 73 w 177"/>
                <a:gd name="T37" fmla="*/ 164 h 175"/>
                <a:gd name="T38" fmla="*/ 44 w 177"/>
                <a:gd name="T39" fmla="*/ 153 h 175"/>
                <a:gd name="T40" fmla="*/ 23 w 177"/>
                <a:gd name="T41" fmla="*/ 131 h 175"/>
                <a:gd name="T42" fmla="*/ 11 w 177"/>
                <a:gd name="T43" fmla="*/ 103 h 175"/>
                <a:gd name="T44" fmla="*/ 10 w 177"/>
                <a:gd name="T45" fmla="*/ 86 h 175"/>
                <a:gd name="T46" fmla="*/ 10 w 177"/>
                <a:gd name="T47" fmla="*/ 85 h 175"/>
                <a:gd name="T48" fmla="*/ 7 w 177"/>
                <a:gd name="T49" fmla="*/ 82 h 175"/>
                <a:gd name="T50" fmla="*/ 3 w 177"/>
                <a:gd name="T51" fmla="*/ 81 h 175"/>
                <a:gd name="T52" fmla="*/ 0 w 177"/>
                <a:gd name="T53" fmla="*/ 81 h 175"/>
                <a:gd name="T54" fmla="*/ 0 w 177"/>
                <a:gd name="T55" fmla="*/ 85 h 175"/>
                <a:gd name="T56" fmla="*/ 3 w 177"/>
                <a:gd name="T57" fmla="*/ 104 h 175"/>
                <a:gd name="T58" fmla="*/ 15 w 177"/>
                <a:gd name="T59" fmla="*/ 137 h 175"/>
                <a:gd name="T60" fmla="*/ 40 w 177"/>
                <a:gd name="T61" fmla="*/ 160 h 175"/>
                <a:gd name="T62" fmla="*/ 71 w 177"/>
                <a:gd name="T63" fmla="*/ 172 h 175"/>
                <a:gd name="T64" fmla="*/ 106 w 177"/>
                <a:gd name="T65" fmla="*/ 172 h 175"/>
                <a:gd name="T66" fmla="*/ 139 w 177"/>
                <a:gd name="T67" fmla="*/ 160 h 175"/>
                <a:gd name="T68" fmla="*/ 162 w 177"/>
                <a:gd name="T69" fmla="*/ 137 h 175"/>
                <a:gd name="T70" fmla="*/ 174 w 177"/>
                <a:gd name="T71" fmla="*/ 104 h 175"/>
                <a:gd name="T72" fmla="*/ 174 w 177"/>
                <a:gd name="T73" fmla="*/ 70 h 175"/>
                <a:gd name="T74" fmla="*/ 162 w 177"/>
                <a:gd name="T75" fmla="*/ 38 h 175"/>
                <a:gd name="T76" fmla="*/ 139 w 177"/>
                <a:gd name="T77" fmla="*/ 14 h 175"/>
                <a:gd name="T78" fmla="*/ 106 w 177"/>
                <a:gd name="T79"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5">
                  <a:moveTo>
                    <a:pt x="89" y="0"/>
                  </a:moveTo>
                  <a:lnTo>
                    <a:pt x="72" y="1"/>
                  </a:lnTo>
                  <a:lnTo>
                    <a:pt x="57" y="5"/>
                  </a:lnTo>
                  <a:lnTo>
                    <a:pt x="42" y="13"/>
                  </a:lnTo>
                  <a:lnTo>
                    <a:pt x="29" y="23"/>
                  </a:lnTo>
                  <a:lnTo>
                    <a:pt x="18" y="35"/>
                  </a:lnTo>
                  <a:lnTo>
                    <a:pt x="10" y="49"/>
                  </a:lnTo>
                  <a:lnTo>
                    <a:pt x="4" y="64"/>
                  </a:lnTo>
                  <a:lnTo>
                    <a:pt x="0" y="80"/>
                  </a:lnTo>
                  <a:lnTo>
                    <a:pt x="3" y="81"/>
                  </a:lnTo>
                  <a:lnTo>
                    <a:pt x="5" y="81"/>
                  </a:lnTo>
                  <a:lnTo>
                    <a:pt x="7" y="82"/>
                  </a:lnTo>
                  <a:lnTo>
                    <a:pt x="10" y="84"/>
                  </a:lnTo>
                  <a:lnTo>
                    <a:pt x="12" y="69"/>
                  </a:lnTo>
                  <a:lnTo>
                    <a:pt x="17" y="54"/>
                  </a:lnTo>
                  <a:lnTo>
                    <a:pt x="25" y="41"/>
                  </a:lnTo>
                  <a:lnTo>
                    <a:pt x="34" y="29"/>
                  </a:lnTo>
                  <a:lnTo>
                    <a:pt x="45" y="20"/>
                  </a:lnTo>
                  <a:lnTo>
                    <a:pt x="59" y="13"/>
                  </a:lnTo>
                  <a:lnTo>
                    <a:pt x="73" y="9"/>
                  </a:lnTo>
                  <a:lnTo>
                    <a:pt x="89" y="8"/>
                  </a:lnTo>
                  <a:lnTo>
                    <a:pt x="105" y="9"/>
                  </a:lnTo>
                  <a:lnTo>
                    <a:pt x="119" y="13"/>
                  </a:lnTo>
                  <a:lnTo>
                    <a:pt x="133" y="21"/>
                  </a:lnTo>
                  <a:lnTo>
                    <a:pt x="144" y="31"/>
                  </a:lnTo>
                  <a:lnTo>
                    <a:pt x="154" y="42"/>
                  </a:lnTo>
                  <a:lnTo>
                    <a:pt x="162" y="56"/>
                  </a:lnTo>
                  <a:lnTo>
                    <a:pt x="166" y="71"/>
                  </a:lnTo>
                  <a:lnTo>
                    <a:pt x="168" y="87"/>
                  </a:lnTo>
                  <a:lnTo>
                    <a:pt x="166" y="103"/>
                  </a:lnTo>
                  <a:lnTo>
                    <a:pt x="162" y="118"/>
                  </a:lnTo>
                  <a:lnTo>
                    <a:pt x="154" y="131"/>
                  </a:lnTo>
                  <a:lnTo>
                    <a:pt x="144" y="142"/>
                  </a:lnTo>
                  <a:lnTo>
                    <a:pt x="133" y="153"/>
                  </a:lnTo>
                  <a:lnTo>
                    <a:pt x="119" y="160"/>
                  </a:lnTo>
                  <a:lnTo>
                    <a:pt x="105" y="164"/>
                  </a:lnTo>
                  <a:lnTo>
                    <a:pt x="89" y="165"/>
                  </a:lnTo>
                  <a:lnTo>
                    <a:pt x="73" y="164"/>
                  </a:lnTo>
                  <a:lnTo>
                    <a:pt x="58" y="160"/>
                  </a:lnTo>
                  <a:lnTo>
                    <a:pt x="44" y="153"/>
                  </a:lnTo>
                  <a:lnTo>
                    <a:pt x="33" y="142"/>
                  </a:lnTo>
                  <a:lnTo>
                    <a:pt x="23" y="131"/>
                  </a:lnTo>
                  <a:lnTo>
                    <a:pt x="15" y="118"/>
                  </a:lnTo>
                  <a:lnTo>
                    <a:pt x="11" y="103"/>
                  </a:lnTo>
                  <a:lnTo>
                    <a:pt x="10" y="87"/>
                  </a:lnTo>
                  <a:lnTo>
                    <a:pt x="10" y="86"/>
                  </a:lnTo>
                  <a:lnTo>
                    <a:pt x="10" y="85"/>
                  </a:lnTo>
                  <a:lnTo>
                    <a:pt x="10" y="85"/>
                  </a:lnTo>
                  <a:lnTo>
                    <a:pt x="10" y="84"/>
                  </a:lnTo>
                  <a:lnTo>
                    <a:pt x="7" y="82"/>
                  </a:lnTo>
                  <a:lnTo>
                    <a:pt x="5" y="81"/>
                  </a:lnTo>
                  <a:lnTo>
                    <a:pt x="3" y="81"/>
                  </a:lnTo>
                  <a:lnTo>
                    <a:pt x="0" y="80"/>
                  </a:lnTo>
                  <a:lnTo>
                    <a:pt x="0" y="81"/>
                  </a:lnTo>
                  <a:lnTo>
                    <a:pt x="0" y="84"/>
                  </a:lnTo>
                  <a:lnTo>
                    <a:pt x="0" y="85"/>
                  </a:lnTo>
                  <a:lnTo>
                    <a:pt x="0" y="87"/>
                  </a:lnTo>
                  <a:lnTo>
                    <a:pt x="3" y="104"/>
                  </a:lnTo>
                  <a:lnTo>
                    <a:pt x="7" y="122"/>
                  </a:lnTo>
                  <a:lnTo>
                    <a:pt x="15" y="137"/>
                  </a:lnTo>
                  <a:lnTo>
                    <a:pt x="26" y="149"/>
                  </a:lnTo>
                  <a:lnTo>
                    <a:pt x="40" y="160"/>
                  </a:lnTo>
                  <a:lnTo>
                    <a:pt x="55" y="168"/>
                  </a:lnTo>
                  <a:lnTo>
                    <a:pt x="71" y="172"/>
                  </a:lnTo>
                  <a:lnTo>
                    <a:pt x="89" y="175"/>
                  </a:lnTo>
                  <a:lnTo>
                    <a:pt x="106" y="172"/>
                  </a:lnTo>
                  <a:lnTo>
                    <a:pt x="124" y="168"/>
                  </a:lnTo>
                  <a:lnTo>
                    <a:pt x="139" y="160"/>
                  </a:lnTo>
                  <a:lnTo>
                    <a:pt x="151" y="149"/>
                  </a:lnTo>
                  <a:lnTo>
                    <a:pt x="162" y="137"/>
                  </a:lnTo>
                  <a:lnTo>
                    <a:pt x="170" y="122"/>
                  </a:lnTo>
                  <a:lnTo>
                    <a:pt x="174" y="104"/>
                  </a:lnTo>
                  <a:lnTo>
                    <a:pt x="177" y="87"/>
                  </a:lnTo>
                  <a:lnTo>
                    <a:pt x="174" y="70"/>
                  </a:lnTo>
                  <a:lnTo>
                    <a:pt x="170" y="53"/>
                  </a:lnTo>
                  <a:lnTo>
                    <a:pt x="162" y="38"/>
                  </a:lnTo>
                  <a:lnTo>
                    <a:pt x="151" y="25"/>
                  </a:lnTo>
                  <a:lnTo>
                    <a:pt x="139" y="14"/>
                  </a:lnTo>
                  <a:lnTo>
                    <a:pt x="124" y="6"/>
                  </a:lnTo>
                  <a:lnTo>
                    <a:pt x="106"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49"/>
            <p:cNvSpPr>
              <a:spLocks/>
            </p:cNvSpPr>
            <p:nvPr/>
          </p:nvSpPr>
          <p:spPr bwMode="auto">
            <a:xfrm>
              <a:off x="3452" y="2054"/>
              <a:ext cx="283" cy="126"/>
            </a:xfrm>
            <a:custGeom>
              <a:avLst/>
              <a:gdLst>
                <a:gd name="T0" fmla="*/ 537 w 567"/>
                <a:gd name="T1" fmla="*/ 23 h 254"/>
                <a:gd name="T2" fmla="*/ 553 w 567"/>
                <a:gd name="T3" fmla="*/ 31 h 254"/>
                <a:gd name="T4" fmla="*/ 563 w 567"/>
                <a:gd name="T5" fmla="*/ 43 h 254"/>
                <a:gd name="T6" fmla="*/ 567 w 567"/>
                <a:gd name="T7" fmla="*/ 53 h 254"/>
                <a:gd name="T8" fmla="*/ 567 w 567"/>
                <a:gd name="T9" fmla="*/ 88 h 254"/>
                <a:gd name="T10" fmla="*/ 0 w 567"/>
                <a:gd name="T11" fmla="*/ 254 h 254"/>
                <a:gd name="T12" fmla="*/ 5 w 567"/>
                <a:gd name="T13" fmla="*/ 235 h 254"/>
                <a:gd name="T14" fmla="*/ 43 w 567"/>
                <a:gd name="T15" fmla="*/ 235 h 254"/>
                <a:gd name="T16" fmla="*/ 107 w 567"/>
                <a:gd name="T17" fmla="*/ 235 h 254"/>
                <a:gd name="T18" fmla="*/ 188 w 567"/>
                <a:gd name="T19" fmla="*/ 235 h 254"/>
                <a:gd name="T20" fmla="*/ 275 w 567"/>
                <a:gd name="T21" fmla="*/ 235 h 254"/>
                <a:gd name="T22" fmla="*/ 356 w 567"/>
                <a:gd name="T23" fmla="*/ 235 h 254"/>
                <a:gd name="T24" fmla="*/ 423 w 567"/>
                <a:gd name="T25" fmla="*/ 235 h 254"/>
                <a:gd name="T26" fmla="*/ 464 w 567"/>
                <a:gd name="T27" fmla="*/ 235 h 254"/>
                <a:gd name="T28" fmla="*/ 475 w 567"/>
                <a:gd name="T29" fmla="*/ 226 h 254"/>
                <a:gd name="T30" fmla="*/ 497 w 567"/>
                <a:gd name="T31" fmla="*/ 185 h 254"/>
                <a:gd name="T32" fmla="*/ 525 w 567"/>
                <a:gd name="T33" fmla="*/ 131 h 254"/>
                <a:gd name="T34" fmla="*/ 545 w 567"/>
                <a:gd name="T35" fmla="*/ 90 h 254"/>
                <a:gd name="T36" fmla="*/ 549 w 567"/>
                <a:gd name="T37" fmla="*/ 78 h 254"/>
                <a:gd name="T38" fmla="*/ 549 w 567"/>
                <a:gd name="T39" fmla="*/ 61 h 254"/>
                <a:gd name="T40" fmla="*/ 549 w 567"/>
                <a:gd name="T41" fmla="*/ 54 h 254"/>
                <a:gd name="T42" fmla="*/ 538 w 567"/>
                <a:gd name="T43" fmla="*/ 42 h 254"/>
                <a:gd name="T44" fmla="*/ 515 w 567"/>
                <a:gd name="T45" fmla="*/ 40 h 254"/>
                <a:gd name="T46" fmla="*/ 470 w 567"/>
                <a:gd name="T47" fmla="*/ 37 h 254"/>
                <a:gd name="T48" fmla="*/ 401 w 567"/>
                <a:gd name="T49" fmla="*/ 35 h 254"/>
                <a:gd name="T50" fmla="*/ 320 w 567"/>
                <a:gd name="T51" fmla="*/ 31 h 254"/>
                <a:gd name="T52" fmla="*/ 233 w 567"/>
                <a:gd name="T53" fmla="*/ 27 h 254"/>
                <a:gd name="T54" fmla="*/ 152 w 567"/>
                <a:gd name="T55" fmla="*/ 23 h 254"/>
                <a:gd name="T56" fmla="*/ 87 w 567"/>
                <a:gd name="T57" fmla="*/ 20 h 254"/>
                <a:gd name="T58" fmla="*/ 46 w 567"/>
                <a:gd name="T59" fmla="*/ 18 h 254"/>
                <a:gd name="T60" fmla="*/ 39 w 567"/>
                <a:gd name="T61" fmla="*/ 0 h 254"/>
                <a:gd name="T62" fmla="*/ 60 w 567"/>
                <a:gd name="T63" fmla="*/ 1 h 254"/>
                <a:gd name="T64" fmla="*/ 112 w 567"/>
                <a:gd name="T65" fmla="*/ 4 h 254"/>
                <a:gd name="T66" fmla="*/ 186 w 567"/>
                <a:gd name="T67" fmla="*/ 7 h 254"/>
                <a:gd name="T68" fmla="*/ 272 w 567"/>
                <a:gd name="T69" fmla="*/ 11 h 254"/>
                <a:gd name="T70" fmla="*/ 359 w 567"/>
                <a:gd name="T71" fmla="*/ 15 h 254"/>
                <a:gd name="T72" fmla="*/ 437 w 567"/>
                <a:gd name="T73" fmla="*/ 19 h 254"/>
                <a:gd name="T74" fmla="*/ 496 w 567"/>
                <a:gd name="T75" fmla="*/ 21 h 254"/>
                <a:gd name="T76" fmla="*/ 526 w 567"/>
                <a:gd name="T77" fmla="*/ 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7" h="254">
                  <a:moveTo>
                    <a:pt x="526" y="22"/>
                  </a:moveTo>
                  <a:lnTo>
                    <a:pt x="537" y="23"/>
                  </a:lnTo>
                  <a:lnTo>
                    <a:pt x="547" y="27"/>
                  </a:lnTo>
                  <a:lnTo>
                    <a:pt x="553" y="31"/>
                  </a:lnTo>
                  <a:lnTo>
                    <a:pt x="559" y="36"/>
                  </a:lnTo>
                  <a:lnTo>
                    <a:pt x="563" y="43"/>
                  </a:lnTo>
                  <a:lnTo>
                    <a:pt x="565" y="49"/>
                  </a:lnTo>
                  <a:lnTo>
                    <a:pt x="567" y="53"/>
                  </a:lnTo>
                  <a:lnTo>
                    <a:pt x="567" y="58"/>
                  </a:lnTo>
                  <a:lnTo>
                    <a:pt x="567" y="88"/>
                  </a:lnTo>
                  <a:lnTo>
                    <a:pt x="482" y="254"/>
                  </a:lnTo>
                  <a:lnTo>
                    <a:pt x="0" y="254"/>
                  </a:lnTo>
                  <a:lnTo>
                    <a:pt x="0" y="235"/>
                  </a:lnTo>
                  <a:lnTo>
                    <a:pt x="5" y="235"/>
                  </a:lnTo>
                  <a:lnTo>
                    <a:pt x="20" y="235"/>
                  </a:lnTo>
                  <a:lnTo>
                    <a:pt x="43" y="235"/>
                  </a:lnTo>
                  <a:lnTo>
                    <a:pt x="72" y="235"/>
                  </a:lnTo>
                  <a:lnTo>
                    <a:pt x="107" y="235"/>
                  </a:lnTo>
                  <a:lnTo>
                    <a:pt x="147" y="235"/>
                  </a:lnTo>
                  <a:lnTo>
                    <a:pt x="188" y="235"/>
                  </a:lnTo>
                  <a:lnTo>
                    <a:pt x="232" y="235"/>
                  </a:lnTo>
                  <a:lnTo>
                    <a:pt x="275" y="235"/>
                  </a:lnTo>
                  <a:lnTo>
                    <a:pt x="317" y="235"/>
                  </a:lnTo>
                  <a:lnTo>
                    <a:pt x="356" y="235"/>
                  </a:lnTo>
                  <a:lnTo>
                    <a:pt x="392" y="235"/>
                  </a:lnTo>
                  <a:lnTo>
                    <a:pt x="423" y="235"/>
                  </a:lnTo>
                  <a:lnTo>
                    <a:pt x="447" y="235"/>
                  </a:lnTo>
                  <a:lnTo>
                    <a:pt x="464" y="235"/>
                  </a:lnTo>
                  <a:lnTo>
                    <a:pt x="470" y="235"/>
                  </a:lnTo>
                  <a:lnTo>
                    <a:pt x="475" y="226"/>
                  </a:lnTo>
                  <a:lnTo>
                    <a:pt x="484" y="208"/>
                  </a:lnTo>
                  <a:lnTo>
                    <a:pt x="497" y="185"/>
                  </a:lnTo>
                  <a:lnTo>
                    <a:pt x="511" y="157"/>
                  </a:lnTo>
                  <a:lnTo>
                    <a:pt x="525" y="131"/>
                  </a:lnTo>
                  <a:lnTo>
                    <a:pt x="537" y="107"/>
                  </a:lnTo>
                  <a:lnTo>
                    <a:pt x="545" y="90"/>
                  </a:lnTo>
                  <a:lnTo>
                    <a:pt x="549" y="83"/>
                  </a:lnTo>
                  <a:lnTo>
                    <a:pt x="549" y="78"/>
                  </a:lnTo>
                  <a:lnTo>
                    <a:pt x="549" y="69"/>
                  </a:lnTo>
                  <a:lnTo>
                    <a:pt x="549" y="61"/>
                  </a:lnTo>
                  <a:lnTo>
                    <a:pt x="549" y="58"/>
                  </a:lnTo>
                  <a:lnTo>
                    <a:pt x="549" y="54"/>
                  </a:lnTo>
                  <a:lnTo>
                    <a:pt x="545" y="48"/>
                  </a:lnTo>
                  <a:lnTo>
                    <a:pt x="538" y="42"/>
                  </a:lnTo>
                  <a:lnTo>
                    <a:pt x="526" y="40"/>
                  </a:lnTo>
                  <a:lnTo>
                    <a:pt x="515" y="40"/>
                  </a:lnTo>
                  <a:lnTo>
                    <a:pt x="496" y="38"/>
                  </a:lnTo>
                  <a:lnTo>
                    <a:pt x="470" y="37"/>
                  </a:lnTo>
                  <a:lnTo>
                    <a:pt x="438" y="36"/>
                  </a:lnTo>
                  <a:lnTo>
                    <a:pt x="401" y="35"/>
                  </a:lnTo>
                  <a:lnTo>
                    <a:pt x="362" y="33"/>
                  </a:lnTo>
                  <a:lnTo>
                    <a:pt x="320" y="31"/>
                  </a:lnTo>
                  <a:lnTo>
                    <a:pt x="277" y="29"/>
                  </a:lnTo>
                  <a:lnTo>
                    <a:pt x="233" y="27"/>
                  </a:lnTo>
                  <a:lnTo>
                    <a:pt x="192" y="25"/>
                  </a:lnTo>
                  <a:lnTo>
                    <a:pt x="152" y="23"/>
                  </a:lnTo>
                  <a:lnTo>
                    <a:pt x="118" y="21"/>
                  </a:lnTo>
                  <a:lnTo>
                    <a:pt x="87" y="20"/>
                  </a:lnTo>
                  <a:lnTo>
                    <a:pt x="64" y="19"/>
                  </a:lnTo>
                  <a:lnTo>
                    <a:pt x="46" y="18"/>
                  </a:lnTo>
                  <a:lnTo>
                    <a:pt x="38" y="18"/>
                  </a:lnTo>
                  <a:lnTo>
                    <a:pt x="39" y="0"/>
                  </a:lnTo>
                  <a:lnTo>
                    <a:pt x="45" y="0"/>
                  </a:lnTo>
                  <a:lnTo>
                    <a:pt x="60" y="1"/>
                  </a:lnTo>
                  <a:lnTo>
                    <a:pt x="83" y="3"/>
                  </a:lnTo>
                  <a:lnTo>
                    <a:pt x="112" y="4"/>
                  </a:lnTo>
                  <a:lnTo>
                    <a:pt x="148" y="5"/>
                  </a:lnTo>
                  <a:lnTo>
                    <a:pt x="186" y="7"/>
                  </a:lnTo>
                  <a:lnTo>
                    <a:pt x="228" y="10"/>
                  </a:lnTo>
                  <a:lnTo>
                    <a:pt x="272" y="11"/>
                  </a:lnTo>
                  <a:lnTo>
                    <a:pt x="316" y="13"/>
                  </a:lnTo>
                  <a:lnTo>
                    <a:pt x="359" y="15"/>
                  </a:lnTo>
                  <a:lnTo>
                    <a:pt x="399" y="18"/>
                  </a:lnTo>
                  <a:lnTo>
                    <a:pt x="437" y="19"/>
                  </a:lnTo>
                  <a:lnTo>
                    <a:pt x="469" y="20"/>
                  </a:lnTo>
                  <a:lnTo>
                    <a:pt x="496" y="21"/>
                  </a:lnTo>
                  <a:lnTo>
                    <a:pt x="515" y="22"/>
                  </a:lnTo>
                  <a:lnTo>
                    <a:pt x="52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0"/>
            <p:cNvSpPr>
              <a:spLocks/>
            </p:cNvSpPr>
            <p:nvPr/>
          </p:nvSpPr>
          <p:spPr bwMode="auto">
            <a:xfrm>
              <a:off x="3681" y="2165"/>
              <a:ext cx="28" cy="28"/>
            </a:xfrm>
            <a:custGeom>
              <a:avLst/>
              <a:gdLst>
                <a:gd name="T0" fmla="*/ 0 w 55"/>
                <a:gd name="T1" fmla="*/ 27 h 55"/>
                <a:gd name="T2" fmla="*/ 2 w 55"/>
                <a:gd name="T3" fmla="*/ 38 h 55"/>
                <a:gd name="T4" fmla="*/ 8 w 55"/>
                <a:gd name="T5" fmla="*/ 47 h 55"/>
                <a:gd name="T6" fmla="*/ 17 w 55"/>
                <a:gd name="T7" fmla="*/ 53 h 55"/>
                <a:gd name="T8" fmla="*/ 28 w 55"/>
                <a:gd name="T9" fmla="*/ 55 h 55"/>
                <a:gd name="T10" fmla="*/ 39 w 55"/>
                <a:gd name="T11" fmla="*/ 53 h 55"/>
                <a:gd name="T12" fmla="*/ 47 w 55"/>
                <a:gd name="T13" fmla="*/ 47 h 55"/>
                <a:gd name="T14" fmla="*/ 53 w 55"/>
                <a:gd name="T15" fmla="*/ 38 h 55"/>
                <a:gd name="T16" fmla="*/ 55 w 55"/>
                <a:gd name="T17" fmla="*/ 27 h 55"/>
                <a:gd name="T18" fmla="*/ 53 w 55"/>
                <a:gd name="T19" fmla="*/ 17 h 55"/>
                <a:gd name="T20" fmla="*/ 47 w 55"/>
                <a:gd name="T21" fmla="*/ 8 h 55"/>
                <a:gd name="T22" fmla="*/ 39 w 55"/>
                <a:gd name="T23" fmla="*/ 2 h 55"/>
                <a:gd name="T24" fmla="*/ 28 w 55"/>
                <a:gd name="T25" fmla="*/ 0 h 55"/>
                <a:gd name="T26" fmla="*/ 17 w 55"/>
                <a:gd name="T27" fmla="*/ 2 h 55"/>
                <a:gd name="T28" fmla="*/ 8 w 55"/>
                <a:gd name="T29" fmla="*/ 8 h 55"/>
                <a:gd name="T30" fmla="*/ 2 w 55"/>
                <a:gd name="T31" fmla="*/ 17 h 55"/>
                <a:gd name="T32" fmla="*/ 0 w 5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5">
                  <a:moveTo>
                    <a:pt x="0" y="27"/>
                  </a:moveTo>
                  <a:lnTo>
                    <a:pt x="2" y="38"/>
                  </a:lnTo>
                  <a:lnTo>
                    <a:pt x="8" y="47"/>
                  </a:lnTo>
                  <a:lnTo>
                    <a:pt x="17" y="53"/>
                  </a:lnTo>
                  <a:lnTo>
                    <a:pt x="28" y="55"/>
                  </a:lnTo>
                  <a:lnTo>
                    <a:pt x="39" y="53"/>
                  </a:lnTo>
                  <a:lnTo>
                    <a:pt x="47" y="47"/>
                  </a:lnTo>
                  <a:lnTo>
                    <a:pt x="53" y="38"/>
                  </a:lnTo>
                  <a:lnTo>
                    <a:pt x="55" y="27"/>
                  </a:lnTo>
                  <a:lnTo>
                    <a:pt x="53" y="17"/>
                  </a:lnTo>
                  <a:lnTo>
                    <a:pt x="47" y="8"/>
                  </a:lnTo>
                  <a:lnTo>
                    <a:pt x="39" y="2"/>
                  </a:lnTo>
                  <a:lnTo>
                    <a:pt x="28" y="0"/>
                  </a:lnTo>
                  <a:lnTo>
                    <a:pt x="17" y="2"/>
                  </a:lnTo>
                  <a:lnTo>
                    <a:pt x="8" y="8"/>
                  </a:lnTo>
                  <a:lnTo>
                    <a:pt x="2" y="1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1"/>
            <p:cNvSpPr>
              <a:spLocks/>
            </p:cNvSpPr>
            <p:nvPr/>
          </p:nvSpPr>
          <p:spPr bwMode="auto">
            <a:xfrm>
              <a:off x="3440" y="2095"/>
              <a:ext cx="42" cy="42"/>
            </a:xfrm>
            <a:custGeom>
              <a:avLst/>
              <a:gdLst>
                <a:gd name="T0" fmla="*/ 0 w 83"/>
                <a:gd name="T1" fmla="*/ 42 h 83"/>
                <a:gd name="T2" fmla="*/ 1 w 83"/>
                <a:gd name="T3" fmla="*/ 50 h 83"/>
                <a:gd name="T4" fmla="*/ 4 w 83"/>
                <a:gd name="T5" fmla="*/ 58 h 83"/>
                <a:gd name="T6" fmla="*/ 7 w 83"/>
                <a:gd name="T7" fmla="*/ 65 h 83"/>
                <a:gd name="T8" fmla="*/ 12 w 83"/>
                <a:gd name="T9" fmla="*/ 71 h 83"/>
                <a:gd name="T10" fmla="*/ 18 w 83"/>
                <a:gd name="T11" fmla="*/ 76 h 83"/>
                <a:gd name="T12" fmla="*/ 24 w 83"/>
                <a:gd name="T13" fmla="*/ 80 h 83"/>
                <a:gd name="T14" fmla="*/ 33 w 83"/>
                <a:gd name="T15" fmla="*/ 82 h 83"/>
                <a:gd name="T16" fmla="*/ 41 w 83"/>
                <a:gd name="T17" fmla="*/ 83 h 83"/>
                <a:gd name="T18" fmla="*/ 50 w 83"/>
                <a:gd name="T19" fmla="*/ 82 h 83"/>
                <a:gd name="T20" fmla="*/ 58 w 83"/>
                <a:gd name="T21" fmla="*/ 80 h 83"/>
                <a:gd name="T22" fmla="*/ 65 w 83"/>
                <a:gd name="T23" fmla="*/ 76 h 83"/>
                <a:gd name="T24" fmla="*/ 71 w 83"/>
                <a:gd name="T25" fmla="*/ 71 h 83"/>
                <a:gd name="T26" fmla="*/ 76 w 83"/>
                <a:gd name="T27" fmla="*/ 65 h 83"/>
                <a:gd name="T28" fmla="*/ 80 w 83"/>
                <a:gd name="T29" fmla="*/ 58 h 83"/>
                <a:gd name="T30" fmla="*/ 82 w 83"/>
                <a:gd name="T31" fmla="*/ 50 h 83"/>
                <a:gd name="T32" fmla="*/ 83 w 83"/>
                <a:gd name="T33" fmla="*/ 42 h 83"/>
                <a:gd name="T34" fmla="*/ 82 w 83"/>
                <a:gd name="T35" fmla="*/ 34 h 83"/>
                <a:gd name="T36" fmla="*/ 80 w 83"/>
                <a:gd name="T37" fmla="*/ 26 h 83"/>
                <a:gd name="T38" fmla="*/ 76 w 83"/>
                <a:gd name="T39" fmla="*/ 19 h 83"/>
                <a:gd name="T40" fmla="*/ 71 w 83"/>
                <a:gd name="T41" fmla="*/ 12 h 83"/>
                <a:gd name="T42" fmla="*/ 65 w 83"/>
                <a:gd name="T43" fmla="*/ 7 h 83"/>
                <a:gd name="T44" fmla="*/ 58 w 83"/>
                <a:gd name="T45" fmla="*/ 4 h 83"/>
                <a:gd name="T46" fmla="*/ 50 w 83"/>
                <a:gd name="T47" fmla="*/ 1 h 83"/>
                <a:gd name="T48" fmla="*/ 41 w 83"/>
                <a:gd name="T49" fmla="*/ 0 h 83"/>
                <a:gd name="T50" fmla="*/ 33 w 83"/>
                <a:gd name="T51" fmla="*/ 1 h 83"/>
                <a:gd name="T52" fmla="*/ 24 w 83"/>
                <a:gd name="T53" fmla="*/ 4 h 83"/>
                <a:gd name="T54" fmla="*/ 18 w 83"/>
                <a:gd name="T55" fmla="*/ 7 h 83"/>
                <a:gd name="T56" fmla="*/ 12 w 83"/>
                <a:gd name="T57" fmla="*/ 12 h 83"/>
                <a:gd name="T58" fmla="*/ 7 w 83"/>
                <a:gd name="T59" fmla="*/ 19 h 83"/>
                <a:gd name="T60" fmla="*/ 4 w 83"/>
                <a:gd name="T61" fmla="*/ 26 h 83"/>
                <a:gd name="T62" fmla="*/ 1 w 83"/>
                <a:gd name="T63" fmla="*/ 34 h 83"/>
                <a:gd name="T64" fmla="*/ 0 w 83"/>
                <a:gd name="T6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3">
                  <a:moveTo>
                    <a:pt x="0" y="42"/>
                  </a:moveTo>
                  <a:lnTo>
                    <a:pt x="1" y="50"/>
                  </a:lnTo>
                  <a:lnTo>
                    <a:pt x="4" y="58"/>
                  </a:lnTo>
                  <a:lnTo>
                    <a:pt x="7" y="65"/>
                  </a:lnTo>
                  <a:lnTo>
                    <a:pt x="12" y="71"/>
                  </a:lnTo>
                  <a:lnTo>
                    <a:pt x="18" y="76"/>
                  </a:lnTo>
                  <a:lnTo>
                    <a:pt x="24" y="80"/>
                  </a:lnTo>
                  <a:lnTo>
                    <a:pt x="33" y="82"/>
                  </a:lnTo>
                  <a:lnTo>
                    <a:pt x="41" y="83"/>
                  </a:lnTo>
                  <a:lnTo>
                    <a:pt x="50" y="82"/>
                  </a:lnTo>
                  <a:lnTo>
                    <a:pt x="58" y="80"/>
                  </a:lnTo>
                  <a:lnTo>
                    <a:pt x="65" y="76"/>
                  </a:lnTo>
                  <a:lnTo>
                    <a:pt x="71" y="71"/>
                  </a:lnTo>
                  <a:lnTo>
                    <a:pt x="76" y="65"/>
                  </a:lnTo>
                  <a:lnTo>
                    <a:pt x="80" y="58"/>
                  </a:lnTo>
                  <a:lnTo>
                    <a:pt x="82" y="50"/>
                  </a:lnTo>
                  <a:lnTo>
                    <a:pt x="83" y="42"/>
                  </a:lnTo>
                  <a:lnTo>
                    <a:pt x="82" y="34"/>
                  </a:lnTo>
                  <a:lnTo>
                    <a:pt x="80" y="26"/>
                  </a:lnTo>
                  <a:lnTo>
                    <a:pt x="76" y="19"/>
                  </a:lnTo>
                  <a:lnTo>
                    <a:pt x="71" y="12"/>
                  </a:lnTo>
                  <a:lnTo>
                    <a:pt x="65" y="7"/>
                  </a:lnTo>
                  <a:lnTo>
                    <a:pt x="58" y="4"/>
                  </a:lnTo>
                  <a:lnTo>
                    <a:pt x="50" y="1"/>
                  </a:lnTo>
                  <a:lnTo>
                    <a:pt x="41" y="0"/>
                  </a:lnTo>
                  <a:lnTo>
                    <a:pt x="33" y="1"/>
                  </a:lnTo>
                  <a:lnTo>
                    <a:pt x="24" y="4"/>
                  </a:lnTo>
                  <a:lnTo>
                    <a:pt x="18" y="7"/>
                  </a:lnTo>
                  <a:lnTo>
                    <a:pt x="12" y="12"/>
                  </a:lnTo>
                  <a:lnTo>
                    <a:pt x="7" y="19"/>
                  </a:lnTo>
                  <a:lnTo>
                    <a:pt x="4" y="26"/>
                  </a:lnTo>
                  <a:lnTo>
                    <a:pt x="1" y="3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4"/>
          <p:cNvGrpSpPr>
            <a:grpSpLocks noChangeAspect="1"/>
          </p:cNvGrpSpPr>
          <p:nvPr/>
        </p:nvGrpSpPr>
        <p:grpSpPr bwMode="auto">
          <a:xfrm>
            <a:off x="6400112" y="1813807"/>
            <a:ext cx="2970470" cy="1804185"/>
            <a:chOff x="2852" y="1654"/>
            <a:chExt cx="1085" cy="659"/>
          </a:xfrm>
        </p:grpSpPr>
        <p:sp>
          <p:nvSpPr>
            <p:cNvPr id="131" name="Freeform 10"/>
            <p:cNvSpPr>
              <a:spLocks/>
            </p:cNvSpPr>
            <p:nvPr/>
          </p:nvSpPr>
          <p:spPr bwMode="auto">
            <a:xfrm>
              <a:off x="3570" y="1905"/>
              <a:ext cx="185" cy="194"/>
            </a:xfrm>
            <a:custGeom>
              <a:avLst/>
              <a:gdLst>
                <a:gd name="T0" fmla="*/ 43 w 369"/>
                <a:gd name="T1" fmla="*/ 387 h 387"/>
                <a:gd name="T2" fmla="*/ 42 w 369"/>
                <a:gd name="T3" fmla="*/ 386 h 387"/>
                <a:gd name="T4" fmla="*/ 26 w 369"/>
                <a:gd name="T5" fmla="*/ 357 h 387"/>
                <a:gd name="T6" fmla="*/ 6 w 369"/>
                <a:gd name="T7" fmla="*/ 325 h 387"/>
                <a:gd name="T8" fmla="*/ 0 w 369"/>
                <a:gd name="T9" fmla="*/ 300 h 387"/>
                <a:gd name="T10" fmla="*/ 3 w 369"/>
                <a:gd name="T11" fmla="*/ 284 h 387"/>
                <a:gd name="T12" fmla="*/ 12 w 369"/>
                <a:gd name="T13" fmla="*/ 267 h 387"/>
                <a:gd name="T14" fmla="*/ 30 w 369"/>
                <a:gd name="T15" fmla="*/ 247 h 387"/>
                <a:gd name="T16" fmla="*/ 55 w 369"/>
                <a:gd name="T17" fmla="*/ 222 h 387"/>
                <a:gd name="T18" fmla="*/ 58 w 369"/>
                <a:gd name="T19" fmla="*/ 218 h 387"/>
                <a:gd name="T20" fmla="*/ 59 w 369"/>
                <a:gd name="T21" fmla="*/ 212 h 387"/>
                <a:gd name="T22" fmla="*/ 59 w 369"/>
                <a:gd name="T23" fmla="*/ 209 h 387"/>
                <a:gd name="T24" fmla="*/ 58 w 369"/>
                <a:gd name="T25" fmla="*/ 205 h 387"/>
                <a:gd name="T26" fmla="*/ 51 w 369"/>
                <a:gd name="T27" fmla="*/ 192 h 387"/>
                <a:gd name="T28" fmla="*/ 34 w 369"/>
                <a:gd name="T29" fmla="*/ 164 h 387"/>
                <a:gd name="T30" fmla="*/ 17 w 369"/>
                <a:gd name="T31" fmla="*/ 134 h 387"/>
                <a:gd name="T32" fmla="*/ 6 w 369"/>
                <a:gd name="T33" fmla="*/ 118 h 387"/>
                <a:gd name="T34" fmla="*/ 10 w 369"/>
                <a:gd name="T35" fmla="*/ 110 h 387"/>
                <a:gd name="T36" fmla="*/ 17 w 369"/>
                <a:gd name="T37" fmla="*/ 106 h 387"/>
                <a:gd name="T38" fmla="*/ 35 w 369"/>
                <a:gd name="T39" fmla="*/ 105 h 387"/>
                <a:gd name="T40" fmla="*/ 48 w 369"/>
                <a:gd name="T41" fmla="*/ 103 h 387"/>
                <a:gd name="T42" fmla="*/ 55 w 369"/>
                <a:gd name="T43" fmla="*/ 101 h 387"/>
                <a:gd name="T44" fmla="*/ 58 w 369"/>
                <a:gd name="T45" fmla="*/ 101 h 387"/>
                <a:gd name="T46" fmla="*/ 62 w 369"/>
                <a:gd name="T47" fmla="*/ 99 h 387"/>
                <a:gd name="T48" fmla="*/ 65 w 369"/>
                <a:gd name="T49" fmla="*/ 97 h 387"/>
                <a:gd name="T50" fmla="*/ 91 w 369"/>
                <a:gd name="T51" fmla="*/ 73 h 387"/>
                <a:gd name="T52" fmla="*/ 125 w 369"/>
                <a:gd name="T53" fmla="*/ 42 h 387"/>
                <a:gd name="T54" fmla="*/ 164 w 369"/>
                <a:gd name="T55" fmla="*/ 15 h 387"/>
                <a:gd name="T56" fmla="*/ 199 w 369"/>
                <a:gd name="T57" fmla="*/ 0 h 387"/>
                <a:gd name="T58" fmla="*/ 239 w 369"/>
                <a:gd name="T59" fmla="*/ 17 h 387"/>
                <a:gd name="T60" fmla="*/ 291 w 369"/>
                <a:gd name="T61" fmla="*/ 68 h 387"/>
                <a:gd name="T62" fmla="*/ 340 w 369"/>
                <a:gd name="T63" fmla="*/ 130 h 387"/>
                <a:gd name="T64" fmla="*/ 369 w 369"/>
                <a:gd name="T65" fmla="*/ 188 h 387"/>
                <a:gd name="T66" fmla="*/ 351 w 369"/>
                <a:gd name="T67" fmla="*/ 199 h 387"/>
                <a:gd name="T68" fmla="*/ 314 w 369"/>
                <a:gd name="T69" fmla="*/ 221 h 387"/>
                <a:gd name="T70" fmla="*/ 265 w 369"/>
                <a:gd name="T71" fmla="*/ 252 h 387"/>
                <a:gd name="T72" fmla="*/ 208 w 369"/>
                <a:gd name="T73" fmla="*/ 287 h 387"/>
                <a:gd name="T74" fmla="*/ 151 w 369"/>
                <a:gd name="T75" fmla="*/ 322 h 387"/>
                <a:gd name="T76" fmla="*/ 101 w 369"/>
                <a:gd name="T77" fmla="*/ 353 h 387"/>
                <a:gd name="T78" fmla="*/ 63 w 369"/>
                <a:gd name="T79" fmla="*/ 376 h 387"/>
                <a:gd name="T80" fmla="*/ 43 w 369"/>
                <a:gd name="T8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 h="387">
                  <a:moveTo>
                    <a:pt x="43" y="387"/>
                  </a:moveTo>
                  <a:lnTo>
                    <a:pt x="43" y="387"/>
                  </a:lnTo>
                  <a:lnTo>
                    <a:pt x="43" y="386"/>
                  </a:lnTo>
                  <a:lnTo>
                    <a:pt x="42" y="386"/>
                  </a:lnTo>
                  <a:lnTo>
                    <a:pt x="42" y="386"/>
                  </a:lnTo>
                  <a:lnTo>
                    <a:pt x="26" y="357"/>
                  </a:lnTo>
                  <a:lnTo>
                    <a:pt x="16" y="340"/>
                  </a:lnTo>
                  <a:lnTo>
                    <a:pt x="6" y="325"/>
                  </a:lnTo>
                  <a:lnTo>
                    <a:pt x="2" y="312"/>
                  </a:lnTo>
                  <a:lnTo>
                    <a:pt x="0" y="300"/>
                  </a:lnTo>
                  <a:lnTo>
                    <a:pt x="1" y="292"/>
                  </a:lnTo>
                  <a:lnTo>
                    <a:pt x="3" y="284"/>
                  </a:lnTo>
                  <a:lnTo>
                    <a:pt x="6" y="275"/>
                  </a:lnTo>
                  <a:lnTo>
                    <a:pt x="12" y="267"/>
                  </a:lnTo>
                  <a:lnTo>
                    <a:pt x="20" y="258"/>
                  </a:lnTo>
                  <a:lnTo>
                    <a:pt x="30" y="247"/>
                  </a:lnTo>
                  <a:lnTo>
                    <a:pt x="41" y="235"/>
                  </a:lnTo>
                  <a:lnTo>
                    <a:pt x="55" y="222"/>
                  </a:lnTo>
                  <a:lnTo>
                    <a:pt x="57" y="220"/>
                  </a:lnTo>
                  <a:lnTo>
                    <a:pt x="58" y="218"/>
                  </a:lnTo>
                  <a:lnTo>
                    <a:pt x="59" y="214"/>
                  </a:lnTo>
                  <a:lnTo>
                    <a:pt x="59" y="212"/>
                  </a:lnTo>
                  <a:lnTo>
                    <a:pt x="59" y="210"/>
                  </a:lnTo>
                  <a:lnTo>
                    <a:pt x="59" y="209"/>
                  </a:lnTo>
                  <a:lnTo>
                    <a:pt x="59" y="206"/>
                  </a:lnTo>
                  <a:lnTo>
                    <a:pt x="58" y="205"/>
                  </a:lnTo>
                  <a:lnTo>
                    <a:pt x="56" y="202"/>
                  </a:lnTo>
                  <a:lnTo>
                    <a:pt x="51" y="192"/>
                  </a:lnTo>
                  <a:lnTo>
                    <a:pt x="43" y="180"/>
                  </a:lnTo>
                  <a:lnTo>
                    <a:pt x="34" y="164"/>
                  </a:lnTo>
                  <a:lnTo>
                    <a:pt x="25" y="149"/>
                  </a:lnTo>
                  <a:lnTo>
                    <a:pt x="17" y="134"/>
                  </a:lnTo>
                  <a:lnTo>
                    <a:pt x="10" y="123"/>
                  </a:lnTo>
                  <a:lnTo>
                    <a:pt x="6" y="118"/>
                  </a:lnTo>
                  <a:lnTo>
                    <a:pt x="8" y="113"/>
                  </a:lnTo>
                  <a:lnTo>
                    <a:pt x="10" y="110"/>
                  </a:lnTo>
                  <a:lnTo>
                    <a:pt x="13" y="107"/>
                  </a:lnTo>
                  <a:lnTo>
                    <a:pt x="17" y="106"/>
                  </a:lnTo>
                  <a:lnTo>
                    <a:pt x="26" y="105"/>
                  </a:lnTo>
                  <a:lnTo>
                    <a:pt x="35" y="105"/>
                  </a:lnTo>
                  <a:lnTo>
                    <a:pt x="42" y="104"/>
                  </a:lnTo>
                  <a:lnTo>
                    <a:pt x="48" y="103"/>
                  </a:lnTo>
                  <a:lnTo>
                    <a:pt x="51" y="103"/>
                  </a:lnTo>
                  <a:lnTo>
                    <a:pt x="55" y="101"/>
                  </a:lnTo>
                  <a:lnTo>
                    <a:pt x="57" y="101"/>
                  </a:lnTo>
                  <a:lnTo>
                    <a:pt x="58" y="101"/>
                  </a:lnTo>
                  <a:lnTo>
                    <a:pt x="61" y="100"/>
                  </a:lnTo>
                  <a:lnTo>
                    <a:pt x="62" y="99"/>
                  </a:lnTo>
                  <a:lnTo>
                    <a:pt x="64" y="98"/>
                  </a:lnTo>
                  <a:lnTo>
                    <a:pt x="65" y="97"/>
                  </a:lnTo>
                  <a:lnTo>
                    <a:pt x="76" y="86"/>
                  </a:lnTo>
                  <a:lnTo>
                    <a:pt x="91" y="73"/>
                  </a:lnTo>
                  <a:lnTo>
                    <a:pt x="107" y="58"/>
                  </a:lnTo>
                  <a:lnTo>
                    <a:pt x="125" y="42"/>
                  </a:lnTo>
                  <a:lnTo>
                    <a:pt x="145" y="28"/>
                  </a:lnTo>
                  <a:lnTo>
                    <a:pt x="164" y="15"/>
                  </a:lnTo>
                  <a:lnTo>
                    <a:pt x="183" y="5"/>
                  </a:lnTo>
                  <a:lnTo>
                    <a:pt x="199" y="0"/>
                  </a:lnTo>
                  <a:lnTo>
                    <a:pt x="216" y="4"/>
                  </a:lnTo>
                  <a:lnTo>
                    <a:pt x="239" y="17"/>
                  </a:lnTo>
                  <a:lnTo>
                    <a:pt x="265" y="39"/>
                  </a:lnTo>
                  <a:lnTo>
                    <a:pt x="291" y="68"/>
                  </a:lnTo>
                  <a:lnTo>
                    <a:pt x="316" y="99"/>
                  </a:lnTo>
                  <a:lnTo>
                    <a:pt x="340" y="130"/>
                  </a:lnTo>
                  <a:lnTo>
                    <a:pt x="358" y="161"/>
                  </a:lnTo>
                  <a:lnTo>
                    <a:pt x="369" y="188"/>
                  </a:lnTo>
                  <a:lnTo>
                    <a:pt x="364" y="191"/>
                  </a:lnTo>
                  <a:lnTo>
                    <a:pt x="351" y="199"/>
                  </a:lnTo>
                  <a:lnTo>
                    <a:pt x="335" y="209"/>
                  </a:lnTo>
                  <a:lnTo>
                    <a:pt x="314" y="221"/>
                  </a:lnTo>
                  <a:lnTo>
                    <a:pt x="290" y="236"/>
                  </a:lnTo>
                  <a:lnTo>
                    <a:pt x="265" y="252"/>
                  </a:lnTo>
                  <a:lnTo>
                    <a:pt x="236" y="270"/>
                  </a:lnTo>
                  <a:lnTo>
                    <a:pt x="208" y="287"/>
                  </a:lnTo>
                  <a:lnTo>
                    <a:pt x="179" y="304"/>
                  </a:lnTo>
                  <a:lnTo>
                    <a:pt x="151" y="322"/>
                  </a:lnTo>
                  <a:lnTo>
                    <a:pt x="125" y="338"/>
                  </a:lnTo>
                  <a:lnTo>
                    <a:pt x="101" y="353"/>
                  </a:lnTo>
                  <a:lnTo>
                    <a:pt x="80" y="365"/>
                  </a:lnTo>
                  <a:lnTo>
                    <a:pt x="63" y="376"/>
                  </a:lnTo>
                  <a:lnTo>
                    <a:pt x="50" y="383"/>
                  </a:lnTo>
                  <a:lnTo>
                    <a:pt x="43"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2"/>
            <p:cNvSpPr>
              <a:spLocks/>
            </p:cNvSpPr>
            <p:nvPr/>
          </p:nvSpPr>
          <p:spPr bwMode="auto">
            <a:xfrm>
              <a:off x="3589" y="1991"/>
              <a:ext cx="166" cy="108"/>
            </a:xfrm>
            <a:custGeom>
              <a:avLst/>
              <a:gdLst>
                <a:gd name="T0" fmla="*/ 5 w 331"/>
                <a:gd name="T1" fmla="*/ 214 h 214"/>
                <a:gd name="T2" fmla="*/ 5 w 331"/>
                <a:gd name="T3" fmla="*/ 214 h 214"/>
                <a:gd name="T4" fmla="*/ 5 w 331"/>
                <a:gd name="T5" fmla="*/ 213 h 214"/>
                <a:gd name="T6" fmla="*/ 4 w 331"/>
                <a:gd name="T7" fmla="*/ 213 h 214"/>
                <a:gd name="T8" fmla="*/ 4 w 331"/>
                <a:gd name="T9" fmla="*/ 213 h 214"/>
                <a:gd name="T10" fmla="*/ 3 w 331"/>
                <a:gd name="T11" fmla="*/ 211 h 214"/>
                <a:gd name="T12" fmla="*/ 2 w 331"/>
                <a:gd name="T13" fmla="*/ 207 h 214"/>
                <a:gd name="T14" fmla="*/ 1 w 331"/>
                <a:gd name="T15" fmla="*/ 204 h 214"/>
                <a:gd name="T16" fmla="*/ 0 w 331"/>
                <a:gd name="T17" fmla="*/ 200 h 214"/>
                <a:gd name="T18" fmla="*/ 6 w 331"/>
                <a:gd name="T19" fmla="*/ 197 h 214"/>
                <a:gd name="T20" fmla="*/ 18 w 331"/>
                <a:gd name="T21" fmla="*/ 189 h 214"/>
                <a:gd name="T22" fmla="*/ 34 w 331"/>
                <a:gd name="T23" fmla="*/ 178 h 214"/>
                <a:gd name="T24" fmla="*/ 55 w 331"/>
                <a:gd name="T25" fmla="*/ 166 h 214"/>
                <a:gd name="T26" fmla="*/ 78 w 331"/>
                <a:gd name="T27" fmla="*/ 152 h 214"/>
                <a:gd name="T28" fmla="*/ 104 w 331"/>
                <a:gd name="T29" fmla="*/ 136 h 214"/>
                <a:gd name="T30" fmla="*/ 132 w 331"/>
                <a:gd name="T31" fmla="*/ 119 h 214"/>
                <a:gd name="T32" fmla="*/ 161 w 331"/>
                <a:gd name="T33" fmla="*/ 101 h 214"/>
                <a:gd name="T34" fmla="*/ 189 w 331"/>
                <a:gd name="T35" fmla="*/ 84 h 214"/>
                <a:gd name="T36" fmla="*/ 216 w 331"/>
                <a:gd name="T37" fmla="*/ 67 h 214"/>
                <a:gd name="T38" fmla="*/ 243 w 331"/>
                <a:gd name="T39" fmla="*/ 51 h 214"/>
                <a:gd name="T40" fmla="*/ 267 w 331"/>
                <a:gd name="T41" fmla="*/ 36 h 214"/>
                <a:gd name="T42" fmla="*/ 288 w 331"/>
                <a:gd name="T43" fmla="*/ 23 h 214"/>
                <a:gd name="T44" fmla="*/ 305 w 331"/>
                <a:gd name="T45" fmla="*/ 13 h 214"/>
                <a:gd name="T46" fmla="*/ 319 w 331"/>
                <a:gd name="T47" fmla="*/ 4 h 214"/>
                <a:gd name="T48" fmla="*/ 326 w 331"/>
                <a:gd name="T49" fmla="*/ 0 h 214"/>
                <a:gd name="T50" fmla="*/ 327 w 331"/>
                <a:gd name="T51" fmla="*/ 4 h 214"/>
                <a:gd name="T52" fmla="*/ 329 w 331"/>
                <a:gd name="T53" fmla="*/ 8 h 214"/>
                <a:gd name="T54" fmla="*/ 330 w 331"/>
                <a:gd name="T55" fmla="*/ 11 h 214"/>
                <a:gd name="T56" fmla="*/ 331 w 331"/>
                <a:gd name="T57" fmla="*/ 15 h 214"/>
                <a:gd name="T58" fmla="*/ 326 w 331"/>
                <a:gd name="T59" fmla="*/ 18 h 214"/>
                <a:gd name="T60" fmla="*/ 313 w 331"/>
                <a:gd name="T61" fmla="*/ 26 h 214"/>
                <a:gd name="T62" fmla="*/ 297 w 331"/>
                <a:gd name="T63" fmla="*/ 36 h 214"/>
                <a:gd name="T64" fmla="*/ 276 w 331"/>
                <a:gd name="T65" fmla="*/ 48 h 214"/>
                <a:gd name="T66" fmla="*/ 252 w 331"/>
                <a:gd name="T67" fmla="*/ 63 h 214"/>
                <a:gd name="T68" fmla="*/ 227 w 331"/>
                <a:gd name="T69" fmla="*/ 79 h 214"/>
                <a:gd name="T70" fmla="*/ 198 w 331"/>
                <a:gd name="T71" fmla="*/ 97 h 214"/>
                <a:gd name="T72" fmla="*/ 170 w 331"/>
                <a:gd name="T73" fmla="*/ 114 h 214"/>
                <a:gd name="T74" fmla="*/ 141 w 331"/>
                <a:gd name="T75" fmla="*/ 131 h 214"/>
                <a:gd name="T76" fmla="*/ 113 w 331"/>
                <a:gd name="T77" fmla="*/ 149 h 214"/>
                <a:gd name="T78" fmla="*/ 87 w 331"/>
                <a:gd name="T79" fmla="*/ 165 h 214"/>
                <a:gd name="T80" fmla="*/ 63 w 331"/>
                <a:gd name="T81" fmla="*/ 180 h 214"/>
                <a:gd name="T82" fmla="*/ 42 w 331"/>
                <a:gd name="T83" fmla="*/ 192 h 214"/>
                <a:gd name="T84" fmla="*/ 25 w 331"/>
                <a:gd name="T85" fmla="*/ 203 h 214"/>
                <a:gd name="T86" fmla="*/ 12 w 331"/>
                <a:gd name="T87" fmla="*/ 210 h 214"/>
                <a:gd name="T88" fmla="*/ 5 w 331"/>
                <a:gd name="T8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214">
                  <a:moveTo>
                    <a:pt x="5" y="214"/>
                  </a:moveTo>
                  <a:lnTo>
                    <a:pt x="5" y="214"/>
                  </a:lnTo>
                  <a:lnTo>
                    <a:pt x="5" y="213"/>
                  </a:lnTo>
                  <a:lnTo>
                    <a:pt x="4" y="213"/>
                  </a:lnTo>
                  <a:lnTo>
                    <a:pt x="4" y="213"/>
                  </a:lnTo>
                  <a:lnTo>
                    <a:pt x="3" y="211"/>
                  </a:lnTo>
                  <a:lnTo>
                    <a:pt x="2" y="207"/>
                  </a:lnTo>
                  <a:lnTo>
                    <a:pt x="1" y="204"/>
                  </a:lnTo>
                  <a:lnTo>
                    <a:pt x="0" y="200"/>
                  </a:lnTo>
                  <a:lnTo>
                    <a:pt x="6" y="197"/>
                  </a:lnTo>
                  <a:lnTo>
                    <a:pt x="18" y="189"/>
                  </a:lnTo>
                  <a:lnTo>
                    <a:pt x="34" y="178"/>
                  </a:lnTo>
                  <a:lnTo>
                    <a:pt x="55" y="166"/>
                  </a:lnTo>
                  <a:lnTo>
                    <a:pt x="78" y="152"/>
                  </a:lnTo>
                  <a:lnTo>
                    <a:pt x="104" y="136"/>
                  </a:lnTo>
                  <a:lnTo>
                    <a:pt x="132" y="119"/>
                  </a:lnTo>
                  <a:lnTo>
                    <a:pt x="161" y="101"/>
                  </a:lnTo>
                  <a:lnTo>
                    <a:pt x="189" y="84"/>
                  </a:lnTo>
                  <a:lnTo>
                    <a:pt x="216" y="67"/>
                  </a:lnTo>
                  <a:lnTo>
                    <a:pt x="243" y="51"/>
                  </a:lnTo>
                  <a:lnTo>
                    <a:pt x="267" y="36"/>
                  </a:lnTo>
                  <a:lnTo>
                    <a:pt x="288" y="23"/>
                  </a:lnTo>
                  <a:lnTo>
                    <a:pt x="305" y="13"/>
                  </a:lnTo>
                  <a:lnTo>
                    <a:pt x="319" y="4"/>
                  </a:lnTo>
                  <a:lnTo>
                    <a:pt x="326" y="0"/>
                  </a:lnTo>
                  <a:lnTo>
                    <a:pt x="327" y="4"/>
                  </a:lnTo>
                  <a:lnTo>
                    <a:pt x="329" y="8"/>
                  </a:lnTo>
                  <a:lnTo>
                    <a:pt x="330" y="11"/>
                  </a:lnTo>
                  <a:lnTo>
                    <a:pt x="331" y="15"/>
                  </a:lnTo>
                  <a:lnTo>
                    <a:pt x="326" y="18"/>
                  </a:lnTo>
                  <a:lnTo>
                    <a:pt x="313" y="26"/>
                  </a:lnTo>
                  <a:lnTo>
                    <a:pt x="297" y="36"/>
                  </a:lnTo>
                  <a:lnTo>
                    <a:pt x="276" y="48"/>
                  </a:lnTo>
                  <a:lnTo>
                    <a:pt x="252" y="63"/>
                  </a:lnTo>
                  <a:lnTo>
                    <a:pt x="227" y="79"/>
                  </a:lnTo>
                  <a:lnTo>
                    <a:pt x="198" y="97"/>
                  </a:lnTo>
                  <a:lnTo>
                    <a:pt x="170" y="114"/>
                  </a:lnTo>
                  <a:lnTo>
                    <a:pt x="141" y="131"/>
                  </a:lnTo>
                  <a:lnTo>
                    <a:pt x="113" y="149"/>
                  </a:lnTo>
                  <a:lnTo>
                    <a:pt x="87" y="165"/>
                  </a:lnTo>
                  <a:lnTo>
                    <a:pt x="63" y="180"/>
                  </a:lnTo>
                  <a:lnTo>
                    <a:pt x="42" y="192"/>
                  </a:lnTo>
                  <a:lnTo>
                    <a:pt x="25" y="203"/>
                  </a:lnTo>
                  <a:lnTo>
                    <a:pt x="12" y="210"/>
                  </a:lnTo>
                  <a:lnTo>
                    <a:pt x="5" y="2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p:cNvSpPr>
              <a:spLocks/>
            </p:cNvSpPr>
            <p:nvPr/>
          </p:nvSpPr>
          <p:spPr bwMode="auto">
            <a:xfrm>
              <a:off x="3544" y="1713"/>
              <a:ext cx="29" cy="75"/>
            </a:xfrm>
            <a:custGeom>
              <a:avLst/>
              <a:gdLst>
                <a:gd name="T0" fmla="*/ 48 w 57"/>
                <a:gd name="T1" fmla="*/ 0 h 150"/>
                <a:gd name="T2" fmla="*/ 53 w 57"/>
                <a:gd name="T3" fmla="*/ 3 h 150"/>
                <a:gd name="T4" fmla="*/ 56 w 57"/>
                <a:gd name="T5" fmla="*/ 6 h 150"/>
                <a:gd name="T6" fmla="*/ 57 w 57"/>
                <a:gd name="T7" fmla="*/ 11 h 150"/>
                <a:gd name="T8" fmla="*/ 57 w 57"/>
                <a:gd name="T9" fmla="*/ 16 h 150"/>
                <a:gd name="T10" fmla="*/ 25 w 57"/>
                <a:gd name="T11" fmla="*/ 141 h 150"/>
                <a:gd name="T12" fmla="*/ 23 w 57"/>
                <a:gd name="T13" fmla="*/ 146 h 150"/>
                <a:gd name="T14" fmla="*/ 19 w 57"/>
                <a:gd name="T15" fmla="*/ 149 h 150"/>
                <a:gd name="T16" fmla="*/ 14 w 57"/>
                <a:gd name="T17" fmla="*/ 150 h 150"/>
                <a:gd name="T18" fmla="*/ 9 w 57"/>
                <a:gd name="T19" fmla="*/ 150 h 150"/>
                <a:gd name="T20" fmla="*/ 4 w 57"/>
                <a:gd name="T21" fmla="*/ 148 h 150"/>
                <a:gd name="T22" fmla="*/ 1 w 57"/>
                <a:gd name="T23" fmla="*/ 144 h 150"/>
                <a:gd name="T24" fmla="*/ 0 w 57"/>
                <a:gd name="T25" fmla="*/ 140 h 150"/>
                <a:gd name="T26" fmla="*/ 0 w 57"/>
                <a:gd name="T27" fmla="*/ 135 h 150"/>
                <a:gd name="T28" fmla="*/ 32 w 57"/>
                <a:gd name="T29" fmla="*/ 10 h 150"/>
                <a:gd name="T30" fmla="*/ 34 w 57"/>
                <a:gd name="T31" fmla="*/ 5 h 150"/>
                <a:gd name="T32" fmla="*/ 39 w 57"/>
                <a:gd name="T33" fmla="*/ 1 h 150"/>
                <a:gd name="T34" fmla="*/ 43 w 57"/>
                <a:gd name="T35" fmla="*/ 0 h 150"/>
                <a:gd name="T36" fmla="*/ 48 w 57"/>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50">
                  <a:moveTo>
                    <a:pt x="48" y="0"/>
                  </a:moveTo>
                  <a:lnTo>
                    <a:pt x="53" y="3"/>
                  </a:lnTo>
                  <a:lnTo>
                    <a:pt x="56" y="6"/>
                  </a:lnTo>
                  <a:lnTo>
                    <a:pt x="57" y="11"/>
                  </a:lnTo>
                  <a:lnTo>
                    <a:pt x="57" y="16"/>
                  </a:lnTo>
                  <a:lnTo>
                    <a:pt x="25" y="141"/>
                  </a:lnTo>
                  <a:lnTo>
                    <a:pt x="23" y="146"/>
                  </a:lnTo>
                  <a:lnTo>
                    <a:pt x="19" y="149"/>
                  </a:lnTo>
                  <a:lnTo>
                    <a:pt x="14" y="150"/>
                  </a:lnTo>
                  <a:lnTo>
                    <a:pt x="9" y="150"/>
                  </a:lnTo>
                  <a:lnTo>
                    <a:pt x="4" y="148"/>
                  </a:lnTo>
                  <a:lnTo>
                    <a:pt x="1" y="144"/>
                  </a:lnTo>
                  <a:lnTo>
                    <a:pt x="0" y="140"/>
                  </a:lnTo>
                  <a:lnTo>
                    <a:pt x="0" y="135"/>
                  </a:lnTo>
                  <a:lnTo>
                    <a:pt x="32" y="10"/>
                  </a:lnTo>
                  <a:lnTo>
                    <a:pt x="34" y="5"/>
                  </a:lnTo>
                  <a:lnTo>
                    <a:pt x="39" y="1"/>
                  </a:lnTo>
                  <a:lnTo>
                    <a:pt x="43"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p:cNvSpPr>
              <a:spLocks/>
            </p:cNvSpPr>
            <p:nvPr/>
          </p:nvSpPr>
          <p:spPr bwMode="auto">
            <a:xfrm>
              <a:off x="3485" y="1662"/>
              <a:ext cx="167" cy="66"/>
            </a:xfrm>
            <a:custGeom>
              <a:avLst/>
              <a:gdLst>
                <a:gd name="T0" fmla="*/ 301 w 335"/>
                <a:gd name="T1" fmla="*/ 0 h 131"/>
                <a:gd name="T2" fmla="*/ 303 w 335"/>
                <a:gd name="T3" fmla="*/ 1 h 131"/>
                <a:gd name="T4" fmla="*/ 310 w 335"/>
                <a:gd name="T5" fmla="*/ 4 h 131"/>
                <a:gd name="T6" fmla="*/ 319 w 335"/>
                <a:gd name="T7" fmla="*/ 10 h 131"/>
                <a:gd name="T8" fmla="*/ 327 w 335"/>
                <a:gd name="T9" fmla="*/ 17 h 131"/>
                <a:gd name="T10" fmla="*/ 333 w 335"/>
                <a:gd name="T11" fmla="*/ 26 h 131"/>
                <a:gd name="T12" fmla="*/ 335 w 335"/>
                <a:gd name="T13" fmla="*/ 37 h 131"/>
                <a:gd name="T14" fmla="*/ 331 w 335"/>
                <a:gd name="T15" fmla="*/ 48 h 131"/>
                <a:gd name="T16" fmla="*/ 317 w 335"/>
                <a:gd name="T17" fmla="*/ 60 h 131"/>
                <a:gd name="T18" fmla="*/ 300 w 335"/>
                <a:gd name="T19" fmla="*/ 72 h 131"/>
                <a:gd name="T20" fmla="*/ 285 w 335"/>
                <a:gd name="T21" fmla="*/ 85 h 131"/>
                <a:gd name="T22" fmla="*/ 270 w 335"/>
                <a:gd name="T23" fmla="*/ 97 h 131"/>
                <a:gd name="T24" fmla="*/ 255 w 335"/>
                <a:gd name="T25" fmla="*/ 108 h 131"/>
                <a:gd name="T26" fmla="*/ 237 w 335"/>
                <a:gd name="T27" fmla="*/ 117 h 131"/>
                <a:gd name="T28" fmla="*/ 218 w 335"/>
                <a:gd name="T29" fmla="*/ 124 h 131"/>
                <a:gd name="T30" fmla="*/ 194 w 335"/>
                <a:gd name="T31" fmla="*/ 130 h 131"/>
                <a:gd name="T32" fmla="*/ 164 w 335"/>
                <a:gd name="T33" fmla="*/ 131 h 131"/>
                <a:gd name="T34" fmla="*/ 161 w 335"/>
                <a:gd name="T35" fmla="*/ 131 h 131"/>
                <a:gd name="T36" fmla="*/ 153 w 335"/>
                <a:gd name="T37" fmla="*/ 129 h 131"/>
                <a:gd name="T38" fmla="*/ 143 w 335"/>
                <a:gd name="T39" fmla="*/ 124 h 131"/>
                <a:gd name="T40" fmla="*/ 131 w 335"/>
                <a:gd name="T41" fmla="*/ 115 h 131"/>
                <a:gd name="T42" fmla="*/ 123 w 335"/>
                <a:gd name="T43" fmla="*/ 109 h 131"/>
                <a:gd name="T44" fmla="*/ 111 w 335"/>
                <a:gd name="T45" fmla="*/ 103 h 131"/>
                <a:gd name="T46" fmla="*/ 94 w 335"/>
                <a:gd name="T47" fmla="*/ 98 h 131"/>
                <a:gd name="T48" fmla="*/ 76 w 335"/>
                <a:gd name="T49" fmla="*/ 92 h 131"/>
                <a:gd name="T50" fmla="*/ 56 w 335"/>
                <a:gd name="T51" fmla="*/ 87 h 131"/>
                <a:gd name="T52" fmla="*/ 37 w 335"/>
                <a:gd name="T53" fmla="*/ 85 h 131"/>
                <a:gd name="T54" fmla="*/ 17 w 335"/>
                <a:gd name="T55" fmla="*/ 83 h 131"/>
                <a:gd name="T56" fmla="*/ 0 w 335"/>
                <a:gd name="T57" fmla="*/ 82 h 131"/>
                <a:gd name="T58" fmla="*/ 0 w 335"/>
                <a:gd name="T59" fmla="*/ 74 h 131"/>
                <a:gd name="T60" fmla="*/ 1 w 335"/>
                <a:gd name="T61" fmla="*/ 54 h 131"/>
                <a:gd name="T62" fmla="*/ 7 w 335"/>
                <a:gd name="T63" fmla="*/ 36 h 131"/>
                <a:gd name="T64" fmla="*/ 22 w 335"/>
                <a:gd name="T65" fmla="*/ 27 h 131"/>
                <a:gd name="T66" fmla="*/ 36 w 335"/>
                <a:gd name="T67" fmla="*/ 27 h 131"/>
                <a:gd name="T68" fmla="*/ 54 w 335"/>
                <a:gd name="T69" fmla="*/ 26 h 131"/>
                <a:gd name="T70" fmla="*/ 75 w 335"/>
                <a:gd name="T71" fmla="*/ 25 h 131"/>
                <a:gd name="T72" fmla="*/ 98 w 335"/>
                <a:gd name="T73" fmla="*/ 24 h 131"/>
                <a:gd name="T74" fmla="*/ 119 w 335"/>
                <a:gd name="T75" fmla="*/ 24 h 131"/>
                <a:gd name="T76" fmla="*/ 136 w 335"/>
                <a:gd name="T77" fmla="*/ 23 h 131"/>
                <a:gd name="T78" fmla="*/ 149 w 335"/>
                <a:gd name="T79" fmla="*/ 22 h 131"/>
                <a:gd name="T80" fmla="*/ 153 w 335"/>
                <a:gd name="T81" fmla="*/ 22 h 131"/>
                <a:gd name="T82" fmla="*/ 158 w 335"/>
                <a:gd name="T83" fmla="*/ 21 h 131"/>
                <a:gd name="T84" fmla="*/ 171 w 335"/>
                <a:gd name="T85" fmla="*/ 18 h 131"/>
                <a:gd name="T86" fmla="*/ 190 w 335"/>
                <a:gd name="T87" fmla="*/ 15 h 131"/>
                <a:gd name="T88" fmla="*/ 213 w 335"/>
                <a:gd name="T89" fmla="*/ 10 h 131"/>
                <a:gd name="T90" fmla="*/ 237 w 335"/>
                <a:gd name="T91" fmla="*/ 7 h 131"/>
                <a:gd name="T92" fmla="*/ 262 w 335"/>
                <a:gd name="T93" fmla="*/ 3 h 131"/>
                <a:gd name="T94" fmla="*/ 283 w 335"/>
                <a:gd name="T95" fmla="*/ 1 h 131"/>
                <a:gd name="T96" fmla="*/ 301 w 335"/>
                <a:gd name="T9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131">
                  <a:moveTo>
                    <a:pt x="301" y="0"/>
                  </a:moveTo>
                  <a:lnTo>
                    <a:pt x="303" y="1"/>
                  </a:lnTo>
                  <a:lnTo>
                    <a:pt x="310" y="4"/>
                  </a:lnTo>
                  <a:lnTo>
                    <a:pt x="319" y="10"/>
                  </a:lnTo>
                  <a:lnTo>
                    <a:pt x="327" y="17"/>
                  </a:lnTo>
                  <a:lnTo>
                    <a:pt x="333" y="26"/>
                  </a:lnTo>
                  <a:lnTo>
                    <a:pt x="335" y="37"/>
                  </a:lnTo>
                  <a:lnTo>
                    <a:pt x="331" y="48"/>
                  </a:lnTo>
                  <a:lnTo>
                    <a:pt x="317" y="60"/>
                  </a:lnTo>
                  <a:lnTo>
                    <a:pt x="300" y="72"/>
                  </a:lnTo>
                  <a:lnTo>
                    <a:pt x="285" y="85"/>
                  </a:lnTo>
                  <a:lnTo>
                    <a:pt x="270" y="97"/>
                  </a:lnTo>
                  <a:lnTo>
                    <a:pt x="255" y="108"/>
                  </a:lnTo>
                  <a:lnTo>
                    <a:pt x="237" y="117"/>
                  </a:lnTo>
                  <a:lnTo>
                    <a:pt x="218" y="124"/>
                  </a:lnTo>
                  <a:lnTo>
                    <a:pt x="194" y="130"/>
                  </a:lnTo>
                  <a:lnTo>
                    <a:pt x="164" y="131"/>
                  </a:lnTo>
                  <a:lnTo>
                    <a:pt x="161" y="131"/>
                  </a:lnTo>
                  <a:lnTo>
                    <a:pt x="153" y="129"/>
                  </a:lnTo>
                  <a:lnTo>
                    <a:pt x="143" y="124"/>
                  </a:lnTo>
                  <a:lnTo>
                    <a:pt x="131" y="115"/>
                  </a:lnTo>
                  <a:lnTo>
                    <a:pt x="123" y="109"/>
                  </a:lnTo>
                  <a:lnTo>
                    <a:pt x="111" y="103"/>
                  </a:lnTo>
                  <a:lnTo>
                    <a:pt x="94" y="98"/>
                  </a:lnTo>
                  <a:lnTo>
                    <a:pt x="76" y="92"/>
                  </a:lnTo>
                  <a:lnTo>
                    <a:pt x="56" y="87"/>
                  </a:lnTo>
                  <a:lnTo>
                    <a:pt x="37" y="85"/>
                  </a:lnTo>
                  <a:lnTo>
                    <a:pt x="17" y="83"/>
                  </a:lnTo>
                  <a:lnTo>
                    <a:pt x="0" y="82"/>
                  </a:lnTo>
                  <a:lnTo>
                    <a:pt x="0" y="74"/>
                  </a:lnTo>
                  <a:lnTo>
                    <a:pt x="1" y="54"/>
                  </a:lnTo>
                  <a:lnTo>
                    <a:pt x="7" y="36"/>
                  </a:lnTo>
                  <a:lnTo>
                    <a:pt x="22" y="27"/>
                  </a:lnTo>
                  <a:lnTo>
                    <a:pt x="36" y="27"/>
                  </a:lnTo>
                  <a:lnTo>
                    <a:pt x="54" y="26"/>
                  </a:lnTo>
                  <a:lnTo>
                    <a:pt x="75" y="25"/>
                  </a:lnTo>
                  <a:lnTo>
                    <a:pt x="98" y="24"/>
                  </a:lnTo>
                  <a:lnTo>
                    <a:pt x="119" y="24"/>
                  </a:lnTo>
                  <a:lnTo>
                    <a:pt x="136" y="23"/>
                  </a:lnTo>
                  <a:lnTo>
                    <a:pt x="149" y="22"/>
                  </a:lnTo>
                  <a:lnTo>
                    <a:pt x="153" y="22"/>
                  </a:lnTo>
                  <a:lnTo>
                    <a:pt x="158" y="21"/>
                  </a:lnTo>
                  <a:lnTo>
                    <a:pt x="171" y="18"/>
                  </a:lnTo>
                  <a:lnTo>
                    <a:pt x="190" y="15"/>
                  </a:lnTo>
                  <a:lnTo>
                    <a:pt x="213" y="10"/>
                  </a:lnTo>
                  <a:lnTo>
                    <a:pt x="237" y="7"/>
                  </a:lnTo>
                  <a:lnTo>
                    <a:pt x="262" y="3"/>
                  </a:lnTo>
                  <a:lnTo>
                    <a:pt x="283" y="1"/>
                  </a:lnTo>
                  <a:lnTo>
                    <a:pt x="3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p:cNvSpPr>
              <a:spLocks/>
            </p:cNvSpPr>
            <p:nvPr/>
          </p:nvSpPr>
          <p:spPr bwMode="auto">
            <a:xfrm>
              <a:off x="3161" y="1710"/>
              <a:ext cx="30" cy="54"/>
            </a:xfrm>
            <a:custGeom>
              <a:avLst/>
              <a:gdLst>
                <a:gd name="T0" fmla="*/ 52 w 60"/>
                <a:gd name="T1" fmla="*/ 2 h 109"/>
                <a:gd name="T2" fmla="*/ 57 w 60"/>
                <a:gd name="T3" fmla="*/ 5 h 109"/>
                <a:gd name="T4" fmla="*/ 59 w 60"/>
                <a:gd name="T5" fmla="*/ 10 h 109"/>
                <a:gd name="T6" fmla="*/ 60 w 60"/>
                <a:gd name="T7" fmla="*/ 14 h 109"/>
                <a:gd name="T8" fmla="*/ 59 w 60"/>
                <a:gd name="T9" fmla="*/ 20 h 109"/>
                <a:gd name="T10" fmla="*/ 27 w 60"/>
                <a:gd name="T11" fmla="*/ 101 h 109"/>
                <a:gd name="T12" fmla="*/ 23 w 60"/>
                <a:gd name="T13" fmla="*/ 105 h 109"/>
                <a:gd name="T14" fmla="*/ 20 w 60"/>
                <a:gd name="T15" fmla="*/ 108 h 109"/>
                <a:gd name="T16" fmla="*/ 14 w 60"/>
                <a:gd name="T17" fmla="*/ 109 h 109"/>
                <a:gd name="T18" fmla="*/ 10 w 60"/>
                <a:gd name="T19" fmla="*/ 108 h 109"/>
                <a:gd name="T20" fmla="*/ 5 w 60"/>
                <a:gd name="T21" fmla="*/ 105 h 109"/>
                <a:gd name="T22" fmla="*/ 3 w 60"/>
                <a:gd name="T23" fmla="*/ 101 h 109"/>
                <a:gd name="T24" fmla="*/ 0 w 60"/>
                <a:gd name="T25" fmla="*/ 96 h 109"/>
                <a:gd name="T26" fmla="*/ 2 w 60"/>
                <a:gd name="T27" fmla="*/ 91 h 109"/>
                <a:gd name="T28" fmla="*/ 35 w 60"/>
                <a:gd name="T29" fmla="*/ 10 h 109"/>
                <a:gd name="T30" fmla="*/ 37 w 60"/>
                <a:gd name="T31" fmla="*/ 5 h 109"/>
                <a:gd name="T32" fmla="*/ 42 w 60"/>
                <a:gd name="T33" fmla="*/ 2 h 109"/>
                <a:gd name="T34" fmla="*/ 46 w 60"/>
                <a:gd name="T35" fmla="*/ 0 h 109"/>
                <a:gd name="T36" fmla="*/ 52 w 60"/>
                <a:gd name="T3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9">
                  <a:moveTo>
                    <a:pt x="52" y="2"/>
                  </a:moveTo>
                  <a:lnTo>
                    <a:pt x="57" y="5"/>
                  </a:lnTo>
                  <a:lnTo>
                    <a:pt x="59" y="10"/>
                  </a:lnTo>
                  <a:lnTo>
                    <a:pt x="60" y="14"/>
                  </a:lnTo>
                  <a:lnTo>
                    <a:pt x="59" y="20"/>
                  </a:lnTo>
                  <a:lnTo>
                    <a:pt x="27" y="101"/>
                  </a:lnTo>
                  <a:lnTo>
                    <a:pt x="23" y="105"/>
                  </a:lnTo>
                  <a:lnTo>
                    <a:pt x="20" y="108"/>
                  </a:lnTo>
                  <a:lnTo>
                    <a:pt x="14" y="109"/>
                  </a:lnTo>
                  <a:lnTo>
                    <a:pt x="10" y="108"/>
                  </a:lnTo>
                  <a:lnTo>
                    <a:pt x="5" y="105"/>
                  </a:lnTo>
                  <a:lnTo>
                    <a:pt x="3" y="101"/>
                  </a:lnTo>
                  <a:lnTo>
                    <a:pt x="0" y="96"/>
                  </a:lnTo>
                  <a:lnTo>
                    <a:pt x="2" y="91"/>
                  </a:lnTo>
                  <a:lnTo>
                    <a:pt x="35" y="10"/>
                  </a:lnTo>
                  <a:lnTo>
                    <a:pt x="37" y="5"/>
                  </a:lnTo>
                  <a:lnTo>
                    <a:pt x="42" y="2"/>
                  </a:lnTo>
                  <a:lnTo>
                    <a:pt x="46" y="0"/>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p:cNvSpPr>
              <a:spLocks/>
            </p:cNvSpPr>
            <p:nvPr/>
          </p:nvSpPr>
          <p:spPr bwMode="auto">
            <a:xfrm>
              <a:off x="3019" y="1680"/>
              <a:ext cx="166" cy="54"/>
            </a:xfrm>
            <a:custGeom>
              <a:avLst/>
              <a:gdLst>
                <a:gd name="T0" fmla="*/ 161 w 332"/>
                <a:gd name="T1" fmla="*/ 1 h 108"/>
                <a:gd name="T2" fmla="*/ 325 w 332"/>
                <a:gd name="T3" fmla="*/ 83 h 108"/>
                <a:gd name="T4" fmla="*/ 329 w 332"/>
                <a:gd name="T5" fmla="*/ 86 h 108"/>
                <a:gd name="T6" fmla="*/ 332 w 332"/>
                <a:gd name="T7" fmla="*/ 91 h 108"/>
                <a:gd name="T8" fmla="*/ 332 w 332"/>
                <a:gd name="T9" fmla="*/ 95 h 108"/>
                <a:gd name="T10" fmla="*/ 331 w 332"/>
                <a:gd name="T11" fmla="*/ 100 h 108"/>
                <a:gd name="T12" fmla="*/ 327 w 332"/>
                <a:gd name="T13" fmla="*/ 105 h 108"/>
                <a:gd name="T14" fmla="*/ 323 w 332"/>
                <a:gd name="T15" fmla="*/ 107 h 108"/>
                <a:gd name="T16" fmla="*/ 318 w 332"/>
                <a:gd name="T17" fmla="*/ 108 h 108"/>
                <a:gd name="T18" fmla="*/ 313 w 332"/>
                <a:gd name="T19" fmla="*/ 107 h 108"/>
                <a:gd name="T20" fmla="*/ 306 w 332"/>
                <a:gd name="T21" fmla="*/ 103 h 108"/>
                <a:gd name="T22" fmla="*/ 289 w 332"/>
                <a:gd name="T23" fmla="*/ 94 h 108"/>
                <a:gd name="T24" fmla="*/ 265 w 332"/>
                <a:gd name="T25" fmla="*/ 83 h 108"/>
                <a:gd name="T26" fmla="*/ 236 w 332"/>
                <a:gd name="T27" fmla="*/ 68 h 108"/>
                <a:gd name="T28" fmla="*/ 207 w 332"/>
                <a:gd name="T29" fmla="*/ 53 h 108"/>
                <a:gd name="T30" fmla="*/ 181 w 332"/>
                <a:gd name="T31" fmla="*/ 40 h 108"/>
                <a:gd name="T32" fmla="*/ 162 w 332"/>
                <a:gd name="T33" fmla="*/ 31 h 108"/>
                <a:gd name="T34" fmla="*/ 153 w 332"/>
                <a:gd name="T35" fmla="*/ 26 h 108"/>
                <a:gd name="T36" fmla="*/ 146 w 332"/>
                <a:gd name="T37" fmla="*/ 27 h 108"/>
                <a:gd name="T38" fmla="*/ 135 w 332"/>
                <a:gd name="T39" fmla="*/ 28 h 108"/>
                <a:gd name="T40" fmla="*/ 119 w 332"/>
                <a:gd name="T41" fmla="*/ 31 h 108"/>
                <a:gd name="T42" fmla="*/ 101 w 332"/>
                <a:gd name="T43" fmla="*/ 33 h 108"/>
                <a:gd name="T44" fmla="*/ 84 w 332"/>
                <a:gd name="T45" fmla="*/ 37 h 108"/>
                <a:gd name="T46" fmla="*/ 68 w 332"/>
                <a:gd name="T47" fmla="*/ 39 h 108"/>
                <a:gd name="T48" fmla="*/ 56 w 332"/>
                <a:gd name="T49" fmla="*/ 40 h 108"/>
                <a:gd name="T50" fmla="*/ 51 w 332"/>
                <a:gd name="T51" fmla="*/ 41 h 108"/>
                <a:gd name="T52" fmla="*/ 44 w 332"/>
                <a:gd name="T53" fmla="*/ 47 h 108"/>
                <a:gd name="T54" fmla="*/ 34 w 332"/>
                <a:gd name="T55" fmla="*/ 55 h 108"/>
                <a:gd name="T56" fmla="*/ 25 w 332"/>
                <a:gd name="T57" fmla="*/ 63 h 108"/>
                <a:gd name="T58" fmla="*/ 21 w 332"/>
                <a:gd name="T59" fmla="*/ 66 h 108"/>
                <a:gd name="T60" fmla="*/ 16 w 332"/>
                <a:gd name="T61" fmla="*/ 69 h 108"/>
                <a:gd name="T62" fmla="*/ 11 w 332"/>
                <a:gd name="T63" fmla="*/ 69 h 108"/>
                <a:gd name="T64" fmla="*/ 7 w 332"/>
                <a:gd name="T65" fmla="*/ 68 h 108"/>
                <a:gd name="T66" fmla="*/ 2 w 332"/>
                <a:gd name="T67" fmla="*/ 64 h 108"/>
                <a:gd name="T68" fmla="*/ 0 w 332"/>
                <a:gd name="T69" fmla="*/ 60 h 108"/>
                <a:gd name="T70" fmla="*/ 0 w 332"/>
                <a:gd name="T71" fmla="*/ 55 h 108"/>
                <a:gd name="T72" fmla="*/ 1 w 332"/>
                <a:gd name="T73" fmla="*/ 49 h 108"/>
                <a:gd name="T74" fmla="*/ 4 w 332"/>
                <a:gd name="T75" fmla="*/ 46 h 108"/>
                <a:gd name="T76" fmla="*/ 37 w 332"/>
                <a:gd name="T77" fmla="*/ 18 h 108"/>
                <a:gd name="T78" fmla="*/ 39 w 332"/>
                <a:gd name="T79" fmla="*/ 17 h 108"/>
                <a:gd name="T80" fmla="*/ 40 w 332"/>
                <a:gd name="T81" fmla="*/ 17 h 108"/>
                <a:gd name="T82" fmla="*/ 43 w 332"/>
                <a:gd name="T83" fmla="*/ 16 h 108"/>
                <a:gd name="T84" fmla="*/ 44 w 332"/>
                <a:gd name="T85" fmla="*/ 16 h 108"/>
                <a:gd name="T86" fmla="*/ 153 w 332"/>
                <a:gd name="T87" fmla="*/ 0 h 108"/>
                <a:gd name="T88" fmla="*/ 155 w 332"/>
                <a:gd name="T89" fmla="*/ 0 h 108"/>
                <a:gd name="T90" fmla="*/ 158 w 332"/>
                <a:gd name="T91" fmla="*/ 0 h 108"/>
                <a:gd name="T92" fmla="*/ 159 w 332"/>
                <a:gd name="T93" fmla="*/ 0 h 108"/>
                <a:gd name="T94" fmla="*/ 161 w 332"/>
                <a:gd name="T95"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108">
                  <a:moveTo>
                    <a:pt x="161" y="1"/>
                  </a:moveTo>
                  <a:lnTo>
                    <a:pt x="325" y="83"/>
                  </a:lnTo>
                  <a:lnTo>
                    <a:pt x="329" y="86"/>
                  </a:lnTo>
                  <a:lnTo>
                    <a:pt x="332" y="91"/>
                  </a:lnTo>
                  <a:lnTo>
                    <a:pt x="332" y="95"/>
                  </a:lnTo>
                  <a:lnTo>
                    <a:pt x="331" y="100"/>
                  </a:lnTo>
                  <a:lnTo>
                    <a:pt x="327" y="105"/>
                  </a:lnTo>
                  <a:lnTo>
                    <a:pt x="323" y="107"/>
                  </a:lnTo>
                  <a:lnTo>
                    <a:pt x="318" y="108"/>
                  </a:lnTo>
                  <a:lnTo>
                    <a:pt x="313" y="107"/>
                  </a:lnTo>
                  <a:lnTo>
                    <a:pt x="306" y="103"/>
                  </a:lnTo>
                  <a:lnTo>
                    <a:pt x="289" y="94"/>
                  </a:lnTo>
                  <a:lnTo>
                    <a:pt x="265" y="83"/>
                  </a:lnTo>
                  <a:lnTo>
                    <a:pt x="236" y="68"/>
                  </a:lnTo>
                  <a:lnTo>
                    <a:pt x="207" y="53"/>
                  </a:lnTo>
                  <a:lnTo>
                    <a:pt x="181" y="40"/>
                  </a:lnTo>
                  <a:lnTo>
                    <a:pt x="162" y="31"/>
                  </a:lnTo>
                  <a:lnTo>
                    <a:pt x="153" y="26"/>
                  </a:lnTo>
                  <a:lnTo>
                    <a:pt x="146" y="27"/>
                  </a:lnTo>
                  <a:lnTo>
                    <a:pt x="135" y="28"/>
                  </a:lnTo>
                  <a:lnTo>
                    <a:pt x="119" y="31"/>
                  </a:lnTo>
                  <a:lnTo>
                    <a:pt x="101" y="33"/>
                  </a:lnTo>
                  <a:lnTo>
                    <a:pt x="84" y="37"/>
                  </a:lnTo>
                  <a:lnTo>
                    <a:pt x="68" y="39"/>
                  </a:lnTo>
                  <a:lnTo>
                    <a:pt x="56" y="40"/>
                  </a:lnTo>
                  <a:lnTo>
                    <a:pt x="51" y="41"/>
                  </a:lnTo>
                  <a:lnTo>
                    <a:pt x="44" y="47"/>
                  </a:lnTo>
                  <a:lnTo>
                    <a:pt x="34" y="55"/>
                  </a:lnTo>
                  <a:lnTo>
                    <a:pt x="25" y="63"/>
                  </a:lnTo>
                  <a:lnTo>
                    <a:pt x="21" y="66"/>
                  </a:lnTo>
                  <a:lnTo>
                    <a:pt x="16" y="69"/>
                  </a:lnTo>
                  <a:lnTo>
                    <a:pt x="11" y="69"/>
                  </a:lnTo>
                  <a:lnTo>
                    <a:pt x="7" y="68"/>
                  </a:lnTo>
                  <a:lnTo>
                    <a:pt x="2" y="64"/>
                  </a:lnTo>
                  <a:lnTo>
                    <a:pt x="0" y="60"/>
                  </a:lnTo>
                  <a:lnTo>
                    <a:pt x="0" y="55"/>
                  </a:lnTo>
                  <a:lnTo>
                    <a:pt x="1" y="49"/>
                  </a:lnTo>
                  <a:lnTo>
                    <a:pt x="4" y="46"/>
                  </a:lnTo>
                  <a:lnTo>
                    <a:pt x="37" y="18"/>
                  </a:lnTo>
                  <a:lnTo>
                    <a:pt x="39" y="17"/>
                  </a:lnTo>
                  <a:lnTo>
                    <a:pt x="40" y="17"/>
                  </a:lnTo>
                  <a:lnTo>
                    <a:pt x="43" y="16"/>
                  </a:lnTo>
                  <a:lnTo>
                    <a:pt x="44" y="16"/>
                  </a:lnTo>
                  <a:lnTo>
                    <a:pt x="153" y="0"/>
                  </a:lnTo>
                  <a:lnTo>
                    <a:pt x="155" y="0"/>
                  </a:lnTo>
                  <a:lnTo>
                    <a:pt x="158" y="0"/>
                  </a:lnTo>
                  <a:lnTo>
                    <a:pt x="159" y="0"/>
                  </a:lnTo>
                  <a:lnTo>
                    <a:pt x="16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20"/>
            <p:cNvSpPr>
              <a:spLocks/>
            </p:cNvSpPr>
            <p:nvPr/>
          </p:nvSpPr>
          <p:spPr bwMode="auto">
            <a:xfrm>
              <a:off x="3093" y="1664"/>
              <a:ext cx="46" cy="24"/>
            </a:xfrm>
            <a:custGeom>
              <a:avLst/>
              <a:gdLst>
                <a:gd name="T0" fmla="*/ 79 w 93"/>
                <a:gd name="T1" fmla="*/ 0 h 49"/>
                <a:gd name="T2" fmla="*/ 85 w 93"/>
                <a:gd name="T3" fmla="*/ 1 h 49"/>
                <a:gd name="T4" fmla="*/ 89 w 93"/>
                <a:gd name="T5" fmla="*/ 4 h 49"/>
                <a:gd name="T6" fmla="*/ 91 w 93"/>
                <a:gd name="T7" fmla="*/ 8 h 49"/>
                <a:gd name="T8" fmla="*/ 93 w 93"/>
                <a:gd name="T9" fmla="*/ 13 h 49"/>
                <a:gd name="T10" fmla="*/ 91 w 93"/>
                <a:gd name="T11" fmla="*/ 19 h 49"/>
                <a:gd name="T12" fmla="*/ 89 w 93"/>
                <a:gd name="T13" fmla="*/ 23 h 49"/>
                <a:gd name="T14" fmla="*/ 85 w 93"/>
                <a:gd name="T15" fmla="*/ 26 h 49"/>
                <a:gd name="T16" fmla="*/ 79 w 93"/>
                <a:gd name="T17" fmla="*/ 27 h 49"/>
                <a:gd name="T18" fmla="*/ 76 w 93"/>
                <a:gd name="T19" fmla="*/ 27 h 49"/>
                <a:gd name="T20" fmla="*/ 72 w 93"/>
                <a:gd name="T21" fmla="*/ 27 h 49"/>
                <a:gd name="T22" fmla="*/ 65 w 93"/>
                <a:gd name="T23" fmla="*/ 27 h 49"/>
                <a:gd name="T24" fmla="*/ 60 w 93"/>
                <a:gd name="T25" fmla="*/ 27 h 49"/>
                <a:gd name="T26" fmla="*/ 57 w 93"/>
                <a:gd name="T27" fmla="*/ 28 h 49"/>
                <a:gd name="T28" fmla="*/ 52 w 93"/>
                <a:gd name="T29" fmla="*/ 31 h 49"/>
                <a:gd name="T30" fmla="*/ 45 w 93"/>
                <a:gd name="T31" fmla="*/ 35 h 49"/>
                <a:gd name="T32" fmla="*/ 38 w 93"/>
                <a:gd name="T33" fmla="*/ 38 h 49"/>
                <a:gd name="T34" fmla="*/ 30 w 93"/>
                <a:gd name="T35" fmla="*/ 42 h 49"/>
                <a:gd name="T36" fmla="*/ 25 w 93"/>
                <a:gd name="T37" fmla="*/ 44 h 49"/>
                <a:gd name="T38" fmla="*/ 20 w 93"/>
                <a:gd name="T39" fmla="*/ 46 h 49"/>
                <a:gd name="T40" fmla="*/ 19 w 93"/>
                <a:gd name="T41" fmla="*/ 47 h 49"/>
                <a:gd name="T42" fmla="*/ 14 w 93"/>
                <a:gd name="T43" fmla="*/ 49 h 49"/>
                <a:gd name="T44" fmla="*/ 10 w 93"/>
                <a:gd name="T45" fmla="*/ 47 h 49"/>
                <a:gd name="T46" fmla="*/ 5 w 93"/>
                <a:gd name="T47" fmla="*/ 45 h 49"/>
                <a:gd name="T48" fmla="*/ 2 w 93"/>
                <a:gd name="T49" fmla="*/ 42 h 49"/>
                <a:gd name="T50" fmla="*/ 0 w 93"/>
                <a:gd name="T51" fmla="*/ 36 h 49"/>
                <a:gd name="T52" fmla="*/ 0 w 93"/>
                <a:gd name="T53" fmla="*/ 31 h 49"/>
                <a:gd name="T54" fmla="*/ 3 w 93"/>
                <a:gd name="T55" fmla="*/ 27 h 49"/>
                <a:gd name="T56" fmla="*/ 7 w 93"/>
                <a:gd name="T57" fmla="*/ 23 h 49"/>
                <a:gd name="T58" fmla="*/ 51 w 93"/>
                <a:gd name="T59" fmla="*/ 1 h 49"/>
                <a:gd name="T60" fmla="*/ 52 w 93"/>
                <a:gd name="T61" fmla="*/ 0 h 49"/>
                <a:gd name="T62" fmla="*/ 55 w 93"/>
                <a:gd name="T63" fmla="*/ 0 h 49"/>
                <a:gd name="T64" fmla="*/ 56 w 93"/>
                <a:gd name="T65" fmla="*/ 0 h 49"/>
                <a:gd name="T66" fmla="*/ 57 w 93"/>
                <a:gd name="T67" fmla="*/ 0 h 49"/>
                <a:gd name="T68" fmla="*/ 79 w 93"/>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49">
                  <a:moveTo>
                    <a:pt x="79" y="0"/>
                  </a:moveTo>
                  <a:lnTo>
                    <a:pt x="85" y="1"/>
                  </a:lnTo>
                  <a:lnTo>
                    <a:pt x="89" y="4"/>
                  </a:lnTo>
                  <a:lnTo>
                    <a:pt x="91" y="8"/>
                  </a:lnTo>
                  <a:lnTo>
                    <a:pt x="93" y="13"/>
                  </a:lnTo>
                  <a:lnTo>
                    <a:pt x="91" y="19"/>
                  </a:lnTo>
                  <a:lnTo>
                    <a:pt x="89" y="23"/>
                  </a:lnTo>
                  <a:lnTo>
                    <a:pt x="85" y="26"/>
                  </a:lnTo>
                  <a:lnTo>
                    <a:pt x="79" y="27"/>
                  </a:lnTo>
                  <a:lnTo>
                    <a:pt x="76" y="27"/>
                  </a:lnTo>
                  <a:lnTo>
                    <a:pt x="72" y="27"/>
                  </a:lnTo>
                  <a:lnTo>
                    <a:pt x="65" y="27"/>
                  </a:lnTo>
                  <a:lnTo>
                    <a:pt x="60" y="27"/>
                  </a:lnTo>
                  <a:lnTo>
                    <a:pt x="57" y="28"/>
                  </a:lnTo>
                  <a:lnTo>
                    <a:pt x="52" y="31"/>
                  </a:lnTo>
                  <a:lnTo>
                    <a:pt x="45" y="35"/>
                  </a:lnTo>
                  <a:lnTo>
                    <a:pt x="38" y="38"/>
                  </a:lnTo>
                  <a:lnTo>
                    <a:pt x="30" y="42"/>
                  </a:lnTo>
                  <a:lnTo>
                    <a:pt x="25" y="44"/>
                  </a:lnTo>
                  <a:lnTo>
                    <a:pt x="20" y="46"/>
                  </a:lnTo>
                  <a:lnTo>
                    <a:pt x="19" y="47"/>
                  </a:lnTo>
                  <a:lnTo>
                    <a:pt x="14" y="49"/>
                  </a:lnTo>
                  <a:lnTo>
                    <a:pt x="10" y="47"/>
                  </a:lnTo>
                  <a:lnTo>
                    <a:pt x="5" y="45"/>
                  </a:lnTo>
                  <a:lnTo>
                    <a:pt x="2" y="42"/>
                  </a:lnTo>
                  <a:lnTo>
                    <a:pt x="0" y="36"/>
                  </a:lnTo>
                  <a:lnTo>
                    <a:pt x="0" y="31"/>
                  </a:lnTo>
                  <a:lnTo>
                    <a:pt x="3" y="27"/>
                  </a:lnTo>
                  <a:lnTo>
                    <a:pt x="7" y="23"/>
                  </a:lnTo>
                  <a:lnTo>
                    <a:pt x="51" y="1"/>
                  </a:lnTo>
                  <a:lnTo>
                    <a:pt x="52" y="0"/>
                  </a:lnTo>
                  <a:lnTo>
                    <a:pt x="55" y="0"/>
                  </a:lnTo>
                  <a:lnTo>
                    <a:pt x="56" y="0"/>
                  </a:lnTo>
                  <a:lnTo>
                    <a:pt x="57"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p:cNvSpPr>
              <a:spLocks/>
            </p:cNvSpPr>
            <p:nvPr/>
          </p:nvSpPr>
          <p:spPr bwMode="auto">
            <a:xfrm>
              <a:off x="3001" y="1684"/>
              <a:ext cx="47" cy="38"/>
            </a:xfrm>
            <a:custGeom>
              <a:avLst/>
              <a:gdLst>
                <a:gd name="T0" fmla="*/ 65 w 93"/>
                <a:gd name="T1" fmla="*/ 0 h 77"/>
                <a:gd name="T2" fmla="*/ 62 w 93"/>
                <a:gd name="T3" fmla="*/ 0 h 77"/>
                <a:gd name="T4" fmla="*/ 55 w 93"/>
                <a:gd name="T5" fmla="*/ 1 h 77"/>
                <a:gd name="T6" fmla="*/ 46 w 93"/>
                <a:gd name="T7" fmla="*/ 2 h 77"/>
                <a:gd name="T8" fmla="*/ 35 w 93"/>
                <a:gd name="T9" fmla="*/ 5 h 77"/>
                <a:gd name="T10" fmla="*/ 23 w 93"/>
                <a:gd name="T11" fmla="*/ 10 h 77"/>
                <a:gd name="T12" fmla="*/ 13 w 93"/>
                <a:gd name="T13" fmla="*/ 16 h 77"/>
                <a:gd name="T14" fmla="*/ 6 w 93"/>
                <a:gd name="T15" fmla="*/ 25 h 77"/>
                <a:gd name="T16" fmla="*/ 1 w 93"/>
                <a:gd name="T17" fmla="*/ 35 h 77"/>
                <a:gd name="T18" fmla="*/ 0 w 93"/>
                <a:gd name="T19" fmla="*/ 47 h 77"/>
                <a:gd name="T20" fmla="*/ 1 w 93"/>
                <a:gd name="T21" fmla="*/ 57 h 77"/>
                <a:gd name="T22" fmla="*/ 4 w 93"/>
                <a:gd name="T23" fmla="*/ 65 h 77"/>
                <a:gd name="T24" fmla="*/ 9 w 93"/>
                <a:gd name="T25" fmla="*/ 72 h 77"/>
                <a:gd name="T26" fmla="*/ 17 w 93"/>
                <a:gd name="T27" fmla="*/ 76 h 77"/>
                <a:gd name="T28" fmla="*/ 28 w 93"/>
                <a:gd name="T29" fmla="*/ 77 h 77"/>
                <a:gd name="T30" fmla="*/ 40 w 93"/>
                <a:gd name="T31" fmla="*/ 74 h 77"/>
                <a:gd name="T32" fmla="*/ 55 w 93"/>
                <a:gd name="T33" fmla="*/ 70 h 77"/>
                <a:gd name="T34" fmla="*/ 92 w 93"/>
                <a:gd name="T35" fmla="*/ 38 h 77"/>
                <a:gd name="T36" fmla="*/ 92 w 93"/>
                <a:gd name="T37" fmla="*/ 35 h 77"/>
                <a:gd name="T38" fmla="*/ 93 w 93"/>
                <a:gd name="T39" fmla="*/ 31 h 77"/>
                <a:gd name="T40" fmla="*/ 93 w 93"/>
                <a:gd name="T41" fmla="*/ 24 h 77"/>
                <a:gd name="T42" fmla="*/ 93 w 93"/>
                <a:gd name="T43" fmla="*/ 17 h 77"/>
                <a:gd name="T44" fmla="*/ 91 w 93"/>
                <a:gd name="T45" fmla="*/ 9 h 77"/>
                <a:gd name="T46" fmla="*/ 85 w 93"/>
                <a:gd name="T47" fmla="*/ 3 h 77"/>
                <a:gd name="T48" fmla="*/ 77 w 93"/>
                <a:gd name="T49" fmla="*/ 0 h 77"/>
                <a:gd name="T50" fmla="*/ 65 w 93"/>
                <a:gd name="T5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7">
                  <a:moveTo>
                    <a:pt x="65" y="0"/>
                  </a:moveTo>
                  <a:lnTo>
                    <a:pt x="62" y="0"/>
                  </a:lnTo>
                  <a:lnTo>
                    <a:pt x="55" y="1"/>
                  </a:lnTo>
                  <a:lnTo>
                    <a:pt x="46" y="2"/>
                  </a:lnTo>
                  <a:lnTo>
                    <a:pt x="35" y="5"/>
                  </a:lnTo>
                  <a:lnTo>
                    <a:pt x="23" y="10"/>
                  </a:lnTo>
                  <a:lnTo>
                    <a:pt x="13" y="16"/>
                  </a:lnTo>
                  <a:lnTo>
                    <a:pt x="6" y="25"/>
                  </a:lnTo>
                  <a:lnTo>
                    <a:pt x="1" y="35"/>
                  </a:lnTo>
                  <a:lnTo>
                    <a:pt x="0" y="47"/>
                  </a:lnTo>
                  <a:lnTo>
                    <a:pt x="1" y="57"/>
                  </a:lnTo>
                  <a:lnTo>
                    <a:pt x="4" y="65"/>
                  </a:lnTo>
                  <a:lnTo>
                    <a:pt x="9" y="72"/>
                  </a:lnTo>
                  <a:lnTo>
                    <a:pt x="17" y="76"/>
                  </a:lnTo>
                  <a:lnTo>
                    <a:pt x="28" y="77"/>
                  </a:lnTo>
                  <a:lnTo>
                    <a:pt x="40" y="74"/>
                  </a:lnTo>
                  <a:lnTo>
                    <a:pt x="55" y="70"/>
                  </a:lnTo>
                  <a:lnTo>
                    <a:pt x="92" y="38"/>
                  </a:lnTo>
                  <a:lnTo>
                    <a:pt x="92" y="35"/>
                  </a:lnTo>
                  <a:lnTo>
                    <a:pt x="93" y="31"/>
                  </a:lnTo>
                  <a:lnTo>
                    <a:pt x="93" y="24"/>
                  </a:lnTo>
                  <a:lnTo>
                    <a:pt x="93" y="17"/>
                  </a:lnTo>
                  <a:lnTo>
                    <a:pt x="91" y="9"/>
                  </a:lnTo>
                  <a:lnTo>
                    <a:pt x="85" y="3"/>
                  </a:lnTo>
                  <a:lnTo>
                    <a:pt x="77"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p:cNvSpPr>
              <a:spLocks/>
            </p:cNvSpPr>
            <p:nvPr/>
          </p:nvSpPr>
          <p:spPr bwMode="auto">
            <a:xfrm>
              <a:off x="3102" y="1654"/>
              <a:ext cx="39" cy="30"/>
            </a:xfrm>
            <a:custGeom>
              <a:avLst/>
              <a:gdLst>
                <a:gd name="T0" fmla="*/ 15 w 76"/>
                <a:gd name="T1" fmla="*/ 16 h 60"/>
                <a:gd name="T2" fmla="*/ 16 w 76"/>
                <a:gd name="T3" fmla="*/ 15 h 60"/>
                <a:gd name="T4" fmla="*/ 22 w 76"/>
                <a:gd name="T5" fmla="*/ 10 h 60"/>
                <a:gd name="T6" fmla="*/ 31 w 76"/>
                <a:gd name="T7" fmla="*/ 4 h 60"/>
                <a:gd name="T8" fmla="*/ 48 w 76"/>
                <a:gd name="T9" fmla="*/ 0 h 60"/>
                <a:gd name="T10" fmla="*/ 51 w 76"/>
                <a:gd name="T11" fmla="*/ 0 h 60"/>
                <a:gd name="T12" fmla="*/ 55 w 76"/>
                <a:gd name="T13" fmla="*/ 1 h 60"/>
                <a:gd name="T14" fmla="*/ 62 w 76"/>
                <a:gd name="T15" fmla="*/ 3 h 60"/>
                <a:gd name="T16" fmla="*/ 69 w 76"/>
                <a:gd name="T17" fmla="*/ 8 h 60"/>
                <a:gd name="T18" fmla="*/ 74 w 76"/>
                <a:gd name="T19" fmla="*/ 13 h 60"/>
                <a:gd name="T20" fmla="*/ 76 w 76"/>
                <a:gd name="T21" fmla="*/ 22 h 60"/>
                <a:gd name="T22" fmla="*/ 74 w 76"/>
                <a:gd name="T23" fmla="*/ 32 h 60"/>
                <a:gd name="T24" fmla="*/ 65 w 76"/>
                <a:gd name="T25" fmla="*/ 45 h 60"/>
                <a:gd name="T26" fmla="*/ 33 w 76"/>
                <a:gd name="T27" fmla="*/ 60 h 60"/>
                <a:gd name="T28" fmla="*/ 31 w 76"/>
                <a:gd name="T29" fmla="*/ 60 h 60"/>
                <a:gd name="T30" fmla="*/ 25 w 76"/>
                <a:gd name="T31" fmla="*/ 58 h 60"/>
                <a:gd name="T32" fmla="*/ 18 w 76"/>
                <a:gd name="T33" fmla="*/ 56 h 60"/>
                <a:gd name="T34" fmla="*/ 10 w 76"/>
                <a:gd name="T35" fmla="*/ 53 h 60"/>
                <a:gd name="T36" fmla="*/ 3 w 76"/>
                <a:gd name="T37" fmla="*/ 48 h 60"/>
                <a:gd name="T38" fmla="*/ 0 w 76"/>
                <a:gd name="T39" fmla="*/ 42 h 60"/>
                <a:gd name="T40" fmla="*/ 0 w 76"/>
                <a:gd name="T41" fmla="*/ 34 h 60"/>
                <a:gd name="T42" fmla="*/ 7 w 76"/>
                <a:gd name="T43" fmla="*/ 25 h 60"/>
                <a:gd name="T44" fmla="*/ 15 w 76"/>
                <a:gd name="T4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60">
                  <a:moveTo>
                    <a:pt x="15" y="16"/>
                  </a:moveTo>
                  <a:lnTo>
                    <a:pt x="16" y="15"/>
                  </a:lnTo>
                  <a:lnTo>
                    <a:pt x="22" y="10"/>
                  </a:lnTo>
                  <a:lnTo>
                    <a:pt x="31" y="4"/>
                  </a:lnTo>
                  <a:lnTo>
                    <a:pt x="48" y="0"/>
                  </a:lnTo>
                  <a:lnTo>
                    <a:pt x="51" y="0"/>
                  </a:lnTo>
                  <a:lnTo>
                    <a:pt x="55" y="1"/>
                  </a:lnTo>
                  <a:lnTo>
                    <a:pt x="62" y="3"/>
                  </a:lnTo>
                  <a:lnTo>
                    <a:pt x="69" y="8"/>
                  </a:lnTo>
                  <a:lnTo>
                    <a:pt x="74" y="13"/>
                  </a:lnTo>
                  <a:lnTo>
                    <a:pt x="76" y="22"/>
                  </a:lnTo>
                  <a:lnTo>
                    <a:pt x="74" y="32"/>
                  </a:lnTo>
                  <a:lnTo>
                    <a:pt x="65" y="45"/>
                  </a:lnTo>
                  <a:lnTo>
                    <a:pt x="33" y="60"/>
                  </a:lnTo>
                  <a:lnTo>
                    <a:pt x="31" y="60"/>
                  </a:lnTo>
                  <a:lnTo>
                    <a:pt x="25" y="58"/>
                  </a:lnTo>
                  <a:lnTo>
                    <a:pt x="18" y="56"/>
                  </a:lnTo>
                  <a:lnTo>
                    <a:pt x="10" y="53"/>
                  </a:lnTo>
                  <a:lnTo>
                    <a:pt x="3" y="48"/>
                  </a:lnTo>
                  <a:lnTo>
                    <a:pt x="0" y="42"/>
                  </a:lnTo>
                  <a:lnTo>
                    <a:pt x="0" y="34"/>
                  </a:lnTo>
                  <a:lnTo>
                    <a:pt x="7" y="25"/>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p:cNvSpPr>
              <a:spLocks/>
            </p:cNvSpPr>
            <p:nvPr/>
          </p:nvSpPr>
          <p:spPr bwMode="auto">
            <a:xfrm>
              <a:off x="2852" y="1896"/>
              <a:ext cx="418" cy="417"/>
            </a:xfrm>
            <a:custGeom>
              <a:avLst/>
              <a:gdLst>
                <a:gd name="T0" fmla="*/ 684 w 836"/>
                <a:gd name="T1" fmla="*/ 95 h 835"/>
                <a:gd name="T2" fmla="*/ 579 w 836"/>
                <a:gd name="T3" fmla="*/ 32 h 835"/>
                <a:gd name="T4" fmla="*/ 463 w 836"/>
                <a:gd name="T5" fmla="*/ 2 h 835"/>
                <a:gd name="T6" fmla="*/ 342 w 836"/>
                <a:gd name="T7" fmla="*/ 7 h 835"/>
                <a:gd name="T8" fmla="*/ 227 w 836"/>
                <a:gd name="T9" fmla="*/ 46 h 835"/>
                <a:gd name="T10" fmla="*/ 116 w 836"/>
                <a:gd name="T11" fmla="*/ 128 h 835"/>
                <a:gd name="T12" fmla="*/ 32 w 836"/>
                <a:gd name="T13" fmla="*/ 254 h 835"/>
                <a:gd name="T14" fmla="*/ 0 w 836"/>
                <a:gd name="T15" fmla="*/ 401 h 835"/>
                <a:gd name="T16" fmla="*/ 14 w 836"/>
                <a:gd name="T17" fmla="*/ 444 h 835"/>
                <a:gd name="T18" fmla="*/ 33 w 836"/>
                <a:gd name="T19" fmla="*/ 436 h 835"/>
                <a:gd name="T20" fmla="*/ 53 w 836"/>
                <a:gd name="T21" fmla="*/ 429 h 835"/>
                <a:gd name="T22" fmla="*/ 53 w 836"/>
                <a:gd name="T23" fmla="*/ 420 h 835"/>
                <a:gd name="T24" fmla="*/ 62 w 836"/>
                <a:gd name="T25" fmla="*/ 338 h 835"/>
                <a:gd name="T26" fmla="*/ 107 w 836"/>
                <a:gd name="T27" fmla="*/ 227 h 835"/>
                <a:gd name="T28" fmla="*/ 189 w 836"/>
                <a:gd name="T29" fmla="*/ 133 h 835"/>
                <a:gd name="T30" fmla="*/ 283 w 836"/>
                <a:gd name="T31" fmla="*/ 78 h 835"/>
                <a:gd name="T32" fmla="*/ 387 w 836"/>
                <a:gd name="T33" fmla="*/ 54 h 835"/>
                <a:gd name="T34" fmla="*/ 492 w 836"/>
                <a:gd name="T35" fmla="*/ 60 h 835"/>
                <a:gd name="T36" fmla="*/ 591 w 836"/>
                <a:gd name="T37" fmla="*/ 96 h 835"/>
                <a:gd name="T38" fmla="*/ 677 w 836"/>
                <a:gd name="T39" fmla="*/ 161 h 835"/>
                <a:gd name="T40" fmla="*/ 741 w 836"/>
                <a:gd name="T41" fmla="*/ 248 h 835"/>
                <a:gd name="T42" fmla="*/ 776 w 836"/>
                <a:gd name="T43" fmla="*/ 350 h 835"/>
                <a:gd name="T44" fmla="*/ 781 w 836"/>
                <a:gd name="T45" fmla="*/ 457 h 835"/>
                <a:gd name="T46" fmla="*/ 753 w 836"/>
                <a:gd name="T47" fmla="*/ 561 h 835"/>
                <a:gd name="T48" fmla="*/ 698 w 836"/>
                <a:gd name="T49" fmla="*/ 651 h 835"/>
                <a:gd name="T50" fmla="*/ 616 w 836"/>
                <a:gd name="T51" fmla="*/ 723 h 835"/>
                <a:gd name="T52" fmla="*/ 517 w 836"/>
                <a:gd name="T53" fmla="*/ 768 h 835"/>
                <a:gd name="T54" fmla="*/ 413 w 836"/>
                <a:gd name="T55" fmla="*/ 782 h 835"/>
                <a:gd name="T56" fmla="*/ 310 w 836"/>
                <a:gd name="T57" fmla="*/ 766 h 835"/>
                <a:gd name="T58" fmla="*/ 214 w 836"/>
                <a:gd name="T59" fmla="*/ 720 h 835"/>
                <a:gd name="T60" fmla="*/ 133 w 836"/>
                <a:gd name="T61" fmla="*/ 646 h 835"/>
                <a:gd name="T62" fmla="*/ 86 w 836"/>
                <a:gd name="T63" fmla="*/ 569 h 835"/>
                <a:gd name="T64" fmla="*/ 60 w 836"/>
                <a:gd name="T65" fmla="*/ 486 h 835"/>
                <a:gd name="T66" fmla="*/ 46 w 836"/>
                <a:gd name="T67" fmla="*/ 432 h 835"/>
                <a:gd name="T68" fmla="*/ 26 w 836"/>
                <a:gd name="T69" fmla="*/ 440 h 835"/>
                <a:gd name="T70" fmla="*/ 7 w 836"/>
                <a:gd name="T71" fmla="*/ 448 h 835"/>
                <a:gd name="T72" fmla="*/ 10 w 836"/>
                <a:gd name="T73" fmla="*/ 510 h 835"/>
                <a:gd name="T74" fmla="*/ 40 w 836"/>
                <a:gd name="T75" fmla="*/ 599 h 835"/>
                <a:gd name="T76" fmla="*/ 92 w 836"/>
                <a:gd name="T77" fmla="*/ 679 h 835"/>
                <a:gd name="T78" fmla="*/ 184 w 836"/>
                <a:gd name="T79" fmla="*/ 765 h 835"/>
                <a:gd name="T80" fmla="*/ 294 w 836"/>
                <a:gd name="T81" fmla="*/ 817 h 835"/>
                <a:gd name="T82" fmla="*/ 412 w 836"/>
                <a:gd name="T83" fmla="*/ 835 h 835"/>
                <a:gd name="T84" fmla="*/ 532 w 836"/>
                <a:gd name="T85" fmla="*/ 819 h 835"/>
                <a:gd name="T86" fmla="*/ 645 w 836"/>
                <a:gd name="T87" fmla="*/ 768 h 835"/>
                <a:gd name="T88" fmla="*/ 738 w 836"/>
                <a:gd name="T89" fmla="*/ 685 h 835"/>
                <a:gd name="T90" fmla="*/ 803 w 836"/>
                <a:gd name="T91" fmla="*/ 582 h 835"/>
                <a:gd name="T92" fmla="*/ 834 w 836"/>
                <a:gd name="T93" fmla="*/ 463 h 835"/>
                <a:gd name="T94" fmla="*/ 829 w 836"/>
                <a:gd name="T95" fmla="*/ 340 h 835"/>
                <a:gd name="T96" fmla="*/ 789 w 836"/>
                <a:gd name="T97" fmla="*/ 2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6" h="835">
                  <a:moveTo>
                    <a:pt x="744" y="155"/>
                  </a:moveTo>
                  <a:lnTo>
                    <a:pt x="715" y="123"/>
                  </a:lnTo>
                  <a:lnTo>
                    <a:pt x="684" y="95"/>
                  </a:lnTo>
                  <a:lnTo>
                    <a:pt x="651" y="70"/>
                  </a:lnTo>
                  <a:lnTo>
                    <a:pt x="616" y="49"/>
                  </a:lnTo>
                  <a:lnTo>
                    <a:pt x="579" y="32"/>
                  </a:lnTo>
                  <a:lnTo>
                    <a:pt x="541" y="18"/>
                  </a:lnTo>
                  <a:lnTo>
                    <a:pt x="502" y="8"/>
                  </a:lnTo>
                  <a:lnTo>
                    <a:pt x="463" y="2"/>
                  </a:lnTo>
                  <a:lnTo>
                    <a:pt x="423" y="0"/>
                  </a:lnTo>
                  <a:lnTo>
                    <a:pt x="382" y="1"/>
                  </a:lnTo>
                  <a:lnTo>
                    <a:pt x="342" y="7"/>
                  </a:lnTo>
                  <a:lnTo>
                    <a:pt x="303" y="15"/>
                  </a:lnTo>
                  <a:lnTo>
                    <a:pt x="264" y="28"/>
                  </a:lnTo>
                  <a:lnTo>
                    <a:pt x="227" y="46"/>
                  </a:lnTo>
                  <a:lnTo>
                    <a:pt x="190" y="66"/>
                  </a:lnTo>
                  <a:lnTo>
                    <a:pt x="155" y="92"/>
                  </a:lnTo>
                  <a:lnTo>
                    <a:pt x="116" y="128"/>
                  </a:lnTo>
                  <a:lnTo>
                    <a:pt x="83" y="167"/>
                  </a:lnTo>
                  <a:lnTo>
                    <a:pt x="55" y="209"/>
                  </a:lnTo>
                  <a:lnTo>
                    <a:pt x="32" y="254"/>
                  </a:lnTo>
                  <a:lnTo>
                    <a:pt x="16" y="302"/>
                  </a:lnTo>
                  <a:lnTo>
                    <a:pt x="5" y="350"/>
                  </a:lnTo>
                  <a:lnTo>
                    <a:pt x="0" y="401"/>
                  </a:lnTo>
                  <a:lnTo>
                    <a:pt x="1" y="450"/>
                  </a:lnTo>
                  <a:lnTo>
                    <a:pt x="7" y="448"/>
                  </a:lnTo>
                  <a:lnTo>
                    <a:pt x="14" y="444"/>
                  </a:lnTo>
                  <a:lnTo>
                    <a:pt x="19" y="442"/>
                  </a:lnTo>
                  <a:lnTo>
                    <a:pt x="26" y="440"/>
                  </a:lnTo>
                  <a:lnTo>
                    <a:pt x="33" y="436"/>
                  </a:lnTo>
                  <a:lnTo>
                    <a:pt x="40" y="434"/>
                  </a:lnTo>
                  <a:lnTo>
                    <a:pt x="46" y="432"/>
                  </a:lnTo>
                  <a:lnTo>
                    <a:pt x="53" y="429"/>
                  </a:lnTo>
                  <a:lnTo>
                    <a:pt x="53" y="426"/>
                  </a:lnTo>
                  <a:lnTo>
                    <a:pt x="53" y="424"/>
                  </a:lnTo>
                  <a:lnTo>
                    <a:pt x="53" y="420"/>
                  </a:lnTo>
                  <a:lnTo>
                    <a:pt x="53" y="418"/>
                  </a:lnTo>
                  <a:lnTo>
                    <a:pt x="55" y="378"/>
                  </a:lnTo>
                  <a:lnTo>
                    <a:pt x="62" y="338"/>
                  </a:lnTo>
                  <a:lnTo>
                    <a:pt x="72" y="299"/>
                  </a:lnTo>
                  <a:lnTo>
                    <a:pt x="87" y="262"/>
                  </a:lnTo>
                  <a:lnTo>
                    <a:pt x="107" y="227"/>
                  </a:lnTo>
                  <a:lnTo>
                    <a:pt x="130" y="193"/>
                  </a:lnTo>
                  <a:lnTo>
                    <a:pt x="158" y="162"/>
                  </a:lnTo>
                  <a:lnTo>
                    <a:pt x="189" y="133"/>
                  </a:lnTo>
                  <a:lnTo>
                    <a:pt x="219" y="111"/>
                  </a:lnTo>
                  <a:lnTo>
                    <a:pt x="251" y="93"/>
                  </a:lnTo>
                  <a:lnTo>
                    <a:pt x="283" y="78"/>
                  </a:lnTo>
                  <a:lnTo>
                    <a:pt x="318" y="66"/>
                  </a:lnTo>
                  <a:lnTo>
                    <a:pt x="352" y="58"/>
                  </a:lnTo>
                  <a:lnTo>
                    <a:pt x="387" y="54"/>
                  </a:lnTo>
                  <a:lnTo>
                    <a:pt x="421" y="53"/>
                  </a:lnTo>
                  <a:lnTo>
                    <a:pt x="457" y="55"/>
                  </a:lnTo>
                  <a:lnTo>
                    <a:pt x="492" y="60"/>
                  </a:lnTo>
                  <a:lnTo>
                    <a:pt x="525" y="69"/>
                  </a:lnTo>
                  <a:lnTo>
                    <a:pt x="559" y="80"/>
                  </a:lnTo>
                  <a:lnTo>
                    <a:pt x="591" y="96"/>
                  </a:lnTo>
                  <a:lnTo>
                    <a:pt x="621" y="115"/>
                  </a:lnTo>
                  <a:lnTo>
                    <a:pt x="650" y="136"/>
                  </a:lnTo>
                  <a:lnTo>
                    <a:pt x="677" y="161"/>
                  </a:lnTo>
                  <a:lnTo>
                    <a:pt x="701" y="189"/>
                  </a:lnTo>
                  <a:lnTo>
                    <a:pt x="723" y="219"/>
                  </a:lnTo>
                  <a:lnTo>
                    <a:pt x="741" y="248"/>
                  </a:lnTo>
                  <a:lnTo>
                    <a:pt x="756" y="282"/>
                  </a:lnTo>
                  <a:lnTo>
                    <a:pt x="768" y="315"/>
                  </a:lnTo>
                  <a:lnTo>
                    <a:pt x="776" y="350"/>
                  </a:lnTo>
                  <a:lnTo>
                    <a:pt x="781" y="384"/>
                  </a:lnTo>
                  <a:lnTo>
                    <a:pt x="783" y="421"/>
                  </a:lnTo>
                  <a:lnTo>
                    <a:pt x="781" y="457"/>
                  </a:lnTo>
                  <a:lnTo>
                    <a:pt x="775" y="493"/>
                  </a:lnTo>
                  <a:lnTo>
                    <a:pt x="766" y="527"/>
                  </a:lnTo>
                  <a:lnTo>
                    <a:pt x="753" y="561"/>
                  </a:lnTo>
                  <a:lnTo>
                    <a:pt x="738" y="593"/>
                  </a:lnTo>
                  <a:lnTo>
                    <a:pt x="719" y="623"/>
                  </a:lnTo>
                  <a:lnTo>
                    <a:pt x="698" y="651"/>
                  </a:lnTo>
                  <a:lnTo>
                    <a:pt x="674" y="677"/>
                  </a:lnTo>
                  <a:lnTo>
                    <a:pt x="646" y="701"/>
                  </a:lnTo>
                  <a:lnTo>
                    <a:pt x="616" y="723"/>
                  </a:lnTo>
                  <a:lnTo>
                    <a:pt x="584" y="742"/>
                  </a:lnTo>
                  <a:lnTo>
                    <a:pt x="552" y="757"/>
                  </a:lnTo>
                  <a:lnTo>
                    <a:pt x="517" y="768"/>
                  </a:lnTo>
                  <a:lnTo>
                    <a:pt x="483" y="776"/>
                  </a:lnTo>
                  <a:lnTo>
                    <a:pt x="448" y="781"/>
                  </a:lnTo>
                  <a:lnTo>
                    <a:pt x="413" y="782"/>
                  </a:lnTo>
                  <a:lnTo>
                    <a:pt x="378" y="780"/>
                  </a:lnTo>
                  <a:lnTo>
                    <a:pt x="343" y="775"/>
                  </a:lnTo>
                  <a:lnTo>
                    <a:pt x="310" y="766"/>
                  </a:lnTo>
                  <a:lnTo>
                    <a:pt x="276" y="754"/>
                  </a:lnTo>
                  <a:lnTo>
                    <a:pt x="244" y="738"/>
                  </a:lnTo>
                  <a:lnTo>
                    <a:pt x="214" y="720"/>
                  </a:lnTo>
                  <a:lnTo>
                    <a:pt x="185" y="699"/>
                  </a:lnTo>
                  <a:lnTo>
                    <a:pt x="158" y="674"/>
                  </a:lnTo>
                  <a:lnTo>
                    <a:pt x="133" y="646"/>
                  </a:lnTo>
                  <a:lnTo>
                    <a:pt x="115" y="622"/>
                  </a:lnTo>
                  <a:lnTo>
                    <a:pt x="100" y="595"/>
                  </a:lnTo>
                  <a:lnTo>
                    <a:pt x="86" y="569"/>
                  </a:lnTo>
                  <a:lnTo>
                    <a:pt x="75" y="542"/>
                  </a:lnTo>
                  <a:lnTo>
                    <a:pt x="67" y="515"/>
                  </a:lnTo>
                  <a:lnTo>
                    <a:pt x="60" y="486"/>
                  </a:lnTo>
                  <a:lnTo>
                    <a:pt x="55" y="458"/>
                  </a:lnTo>
                  <a:lnTo>
                    <a:pt x="53" y="429"/>
                  </a:lnTo>
                  <a:lnTo>
                    <a:pt x="46" y="432"/>
                  </a:lnTo>
                  <a:lnTo>
                    <a:pt x="40" y="434"/>
                  </a:lnTo>
                  <a:lnTo>
                    <a:pt x="33" y="436"/>
                  </a:lnTo>
                  <a:lnTo>
                    <a:pt x="26" y="440"/>
                  </a:lnTo>
                  <a:lnTo>
                    <a:pt x="19" y="442"/>
                  </a:lnTo>
                  <a:lnTo>
                    <a:pt x="14" y="444"/>
                  </a:lnTo>
                  <a:lnTo>
                    <a:pt x="7" y="448"/>
                  </a:lnTo>
                  <a:lnTo>
                    <a:pt x="1" y="450"/>
                  </a:lnTo>
                  <a:lnTo>
                    <a:pt x="4" y="480"/>
                  </a:lnTo>
                  <a:lnTo>
                    <a:pt x="10" y="510"/>
                  </a:lnTo>
                  <a:lnTo>
                    <a:pt x="18" y="540"/>
                  </a:lnTo>
                  <a:lnTo>
                    <a:pt x="28" y="570"/>
                  </a:lnTo>
                  <a:lnTo>
                    <a:pt x="40" y="599"/>
                  </a:lnTo>
                  <a:lnTo>
                    <a:pt x="55" y="626"/>
                  </a:lnTo>
                  <a:lnTo>
                    <a:pt x="72" y="653"/>
                  </a:lnTo>
                  <a:lnTo>
                    <a:pt x="92" y="679"/>
                  </a:lnTo>
                  <a:lnTo>
                    <a:pt x="121" y="712"/>
                  </a:lnTo>
                  <a:lnTo>
                    <a:pt x="151" y="739"/>
                  </a:lnTo>
                  <a:lnTo>
                    <a:pt x="184" y="765"/>
                  </a:lnTo>
                  <a:lnTo>
                    <a:pt x="219" y="785"/>
                  </a:lnTo>
                  <a:lnTo>
                    <a:pt x="256" y="803"/>
                  </a:lnTo>
                  <a:lnTo>
                    <a:pt x="294" y="817"/>
                  </a:lnTo>
                  <a:lnTo>
                    <a:pt x="333" y="827"/>
                  </a:lnTo>
                  <a:lnTo>
                    <a:pt x="372" y="833"/>
                  </a:lnTo>
                  <a:lnTo>
                    <a:pt x="412" y="835"/>
                  </a:lnTo>
                  <a:lnTo>
                    <a:pt x="453" y="834"/>
                  </a:lnTo>
                  <a:lnTo>
                    <a:pt x="493" y="828"/>
                  </a:lnTo>
                  <a:lnTo>
                    <a:pt x="532" y="819"/>
                  </a:lnTo>
                  <a:lnTo>
                    <a:pt x="571" y="806"/>
                  </a:lnTo>
                  <a:lnTo>
                    <a:pt x="608" y="789"/>
                  </a:lnTo>
                  <a:lnTo>
                    <a:pt x="645" y="768"/>
                  </a:lnTo>
                  <a:lnTo>
                    <a:pt x="680" y="743"/>
                  </a:lnTo>
                  <a:lnTo>
                    <a:pt x="711" y="715"/>
                  </a:lnTo>
                  <a:lnTo>
                    <a:pt x="738" y="685"/>
                  </a:lnTo>
                  <a:lnTo>
                    <a:pt x="764" y="653"/>
                  </a:lnTo>
                  <a:lnTo>
                    <a:pt x="784" y="618"/>
                  </a:lnTo>
                  <a:lnTo>
                    <a:pt x="803" y="582"/>
                  </a:lnTo>
                  <a:lnTo>
                    <a:pt x="817" y="543"/>
                  </a:lnTo>
                  <a:lnTo>
                    <a:pt x="827" y="504"/>
                  </a:lnTo>
                  <a:lnTo>
                    <a:pt x="834" y="463"/>
                  </a:lnTo>
                  <a:lnTo>
                    <a:pt x="836" y="421"/>
                  </a:lnTo>
                  <a:lnTo>
                    <a:pt x="834" y="380"/>
                  </a:lnTo>
                  <a:lnTo>
                    <a:pt x="829" y="340"/>
                  </a:lnTo>
                  <a:lnTo>
                    <a:pt x="819" y="300"/>
                  </a:lnTo>
                  <a:lnTo>
                    <a:pt x="806" y="261"/>
                  </a:lnTo>
                  <a:lnTo>
                    <a:pt x="789" y="224"/>
                  </a:lnTo>
                  <a:lnTo>
                    <a:pt x="768"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p:cNvSpPr>
              <a:spLocks/>
            </p:cNvSpPr>
            <p:nvPr/>
          </p:nvSpPr>
          <p:spPr bwMode="auto">
            <a:xfrm>
              <a:off x="3009" y="1925"/>
              <a:ext cx="103" cy="357"/>
            </a:xfrm>
            <a:custGeom>
              <a:avLst/>
              <a:gdLst>
                <a:gd name="T0" fmla="*/ 208 w 208"/>
                <a:gd name="T1" fmla="*/ 4 h 715"/>
                <a:gd name="T2" fmla="*/ 15 w 208"/>
                <a:gd name="T3" fmla="*/ 715 h 715"/>
                <a:gd name="T4" fmla="*/ 0 w 208"/>
                <a:gd name="T5" fmla="*/ 710 h 715"/>
                <a:gd name="T6" fmla="*/ 193 w 208"/>
                <a:gd name="T7" fmla="*/ 0 h 715"/>
                <a:gd name="T8" fmla="*/ 208 w 208"/>
                <a:gd name="T9" fmla="*/ 4 h 715"/>
              </a:gdLst>
              <a:ahLst/>
              <a:cxnLst>
                <a:cxn ang="0">
                  <a:pos x="T0" y="T1"/>
                </a:cxn>
                <a:cxn ang="0">
                  <a:pos x="T2" y="T3"/>
                </a:cxn>
                <a:cxn ang="0">
                  <a:pos x="T4" y="T5"/>
                </a:cxn>
                <a:cxn ang="0">
                  <a:pos x="T6" y="T7"/>
                </a:cxn>
                <a:cxn ang="0">
                  <a:pos x="T8" y="T9"/>
                </a:cxn>
              </a:cxnLst>
              <a:rect l="0" t="0" r="r" b="b"/>
              <a:pathLst>
                <a:path w="208" h="715">
                  <a:moveTo>
                    <a:pt x="208" y="4"/>
                  </a:moveTo>
                  <a:lnTo>
                    <a:pt x="15" y="715"/>
                  </a:lnTo>
                  <a:lnTo>
                    <a:pt x="0" y="710"/>
                  </a:lnTo>
                  <a:lnTo>
                    <a:pt x="193"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p:cNvSpPr>
              <a:spLocks/>
            </p:cNvSpPr>
            <p:nvPr/>
          </p:nvSpPr>
          <p:spPr bwMode="auto">
            <a:xfrm>
              <a:off x="2872" y="2059"/>
              <a:ext cx="373" cy="90"/>
            </a:xfrm>
            <a:custGeom>
              <a:avLst/>
              <a:gdLst>
                <a:gd name="T0" fmla="*/ 746 w 746"/>
                <a:gd name="T1" fmla="*/ 163 h 178"/>
                <a:gd name="T2" fmla="*/ 742 w 746"/>
                <a:gd name="T3" fmla="*/ 178 h 178"/>
                <a:gd name="T4" fmla="*/ 0 w 746"/>
                <a:gd name="T5" fmla="*/ 15 h 178"/>
                <a:gd name="T6" fmla="*/ 3 w 746"/>
                <a:gd name="T7" fmla="*/ 0 h 178"/>
                <a:gd name="T8" fmla="*/ 746 w 746"/>
                <a:gd name="T9" fmla="*/ 163 h 178"/>
              </a:gdLst>
              <a:ahLst/>
              <a:cxnLst>
                <a:cxn ang="0">
                  <a:pos x="T0" y="T1"/>
                </a:cxn>
                <a:cxn ang="0">
                  <a:pos x="T2" y="T3"/>
                </a:cxn>
                <a:cxn ang="0">
                  <a:pos x="T4" y="T5"/>
                </a:cxn>
                <a:cxn ang="0">
                  <a:pos x="T6" y="T7"/>
                </a:cxn>
                <a:cxn ang="0">
                  <a:pos x="T8" y="T9"/>
                </a:cxn>
              </a:cxnLst>
              <a:rect l="0" t="0" r="r" b="b"/>
              <a:pathLst>
                <a:path w="746" h="178">
                  <a:moveTo>
                    <a:pt x="746" y="163"/>
                  </a:moveTo>
                  <a:lnTo>
                    <a:pt x="742" y="178"/>
                  </a:lnTo>
                  <a:lnTo>
                    <a:pt x="0" y="15"/>
                  </a:lnTo>
                  <a:lnTo>
                    <a:pt x="3" y="0"/>
                  </a:lnTo>
                  <a:lnTo>
                    <a:pt x="74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p:cNvSpPr>
              <a:spLocks/>
            </p:cNvSpPr>
            <p:nvPr/>
          </p:nvSpPr>
          <p:spPr bwMode="auto">
            <a:xfrm>
              <a:off x="2893" y="2019"/>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p:cNvSpPr>
            <p:nvPr/>
          </p:nvSpPr>
          <p:spPr bwMode="auto">
            <a:xfrm>
              <a:off x="2939" y="1945"/>
              <a:ext cx="227" cy="314"/>
            </a:xfrm>
            <a:custGeom>
              <a:avLst/>
              <a:gdLst>
                <a:gd name="T0" fmla="*/ 453 w 453"/>
                <a:gd name="T1" fmla="*/ 618 h 628"/>
                <a:gd name="T2" fmla="*/ 440 w 453"/>
                <a:gd name="T3" fmla="*/ 628 h 628"/>
                <a:gd name="T4" fmla="*/ 0 w 453"/>
                <a:gd name="T5" fmla="*/ 9 h 628"/>
                <a:gd name="T6" fmla="*/ 14 w 453"/>
                <a:gd name="T7" fmla="*/ 0 h 628"/>
                <a:gd name="T8" fmla="*/ 453 w 453"/>
                <a:gd name="T9" fmla="*/ 618 h 628"/>
              </a:gdLst>
              <a:ahLst/>
              <a:cxnLst>
                <a:cxn ang="0">
                  <a:pos x="T0" y="T1"/>
                </a:cxn>
                <a:cxn ang="0">
                  <a:pos x="T2" y="T3"/>
                </a:cxn>
                <a:cxn ang="0">
                  <a:pos x="T4" y="T5"/>
                </a:cxn>
                <a:cxn ang="0">
                  <a:pos x="T6" y="T7"/>
                </a:cxn>
                <a:cxn ang="0">
                  <a:pos x="T8" y="T9"/>
                </a:cxn>
              </a:cxnLst>
              <a:rect l="0" t="0" r="r" b="b"/>
              <a:pathLst>
                <a:path w="453" h="628">
                  <a:moveTo>
                    <a:pt x="453" y="618"/>
                  </a:moveTo>
                  <a:lnTo>
                    <a:pt x="440" y="628"/>
                  </a:lnTo>
                  <a:lnTo>
                    <a:pt x="0" y="9"/>
                  </a:lnTo>
                  <a:lnTo>
                    <a:pt x="14" y="0"/>
                  </a:lnTo>
                  <a:lnTo>
                    <a:pt x="453" y="6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p:cNvSpPr>
              <a:spLocks/>
            </p:cNvSpPr>
            <p:nvPr/>
          </p:nvSpPr>
          <p:spPr bwMode="auto">
            <a:xfrm>
              <a:off x="2877" y="2081"/>
              <a:ext cx="365" cy="53"/>
            </a:xfrm>
            <a:custGeom>
              <a:avLst/>
              <a:gdLst>
                <a:gd name="T0" fmla="*/ 732 w 732"/>
                <a:gd name="T1" fmla="*/ 17 h 108"/>
                <a:gd name="T2" fmla="*/ 3 w 732"/>
                <a:gd name="T3" fmla="*/ 108 h 108"/>
                <a:gd name="T4" fmla="*/ 0 w 732"/>
                <a:gd name="T5" fmla="*/ 92 h 108"/>
                <a:gd name="T6" fmla="*/ 731 w 732"/>
                <a:gd name="T7" fmla="*/ 0 h 108"/>
                <a:gd name="T8" fmla="*/ 732 w 732"/>
                <a:gd name="T9" fmla="*/ 17 h 108"/>
              </a:gdLst>
              <a:ahLst/>
              <a:cxnLst>
                <a:cxn ang="0">
                  <a:pos x="T0" y="T1"/>
                </a:cxn>
                <a:cxn ang="0">
                  <a:pos x="T2" y="T3"/>
                </a:cxn>
                <a:cxn ang="0">
                  <a:pos x="T4" y="T5"/>
                </a:cxn>
                <a:cxn ang="0">
                  <a:pos x="T6" y="T7"/>
                </a:cxn>
                <a:cxn ang="0">
                  <a:pos x="T8" y="T9"/>
                </a:cxn>
              </a:cxnLst>
              <a:rect l="0" t="0" r="r" b="b"/>
              <a:pathLst>
                <a:path w="732" h="108">
                  <a:moveTo>
                    <a:pt x="732" y="17"/>
                  </a:moveTo>
                  <a:lnTo>
                    <a:pt x="3" y="108"/>
                  </a:lnTo>
                  <a:lnTo>
                    <a:pt x="0" y="92"/>
                  </a:lnTo>
                  <a:lnTo>
                    <a:pt x="731" y="0"/>
                  </a:lnTo>
                  <a:lnTo>
                    <a:pt x="7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p:cNvSpPr>
              <a:spLocks/>
            </p:cNvSpPr>
            <p:nvPr/>
          </p:nvSpPr>
          <p:spPr bwMode="auto">
            <a:xfrm>
              <a:off x="3019" y="1916"/>
              <a:ext cx="77" cy="375"/>
            </a:xfrm>
            <a:custGeom>
              <a:avLst/>
              <a:gdLst>
                <a:gd name="T0" fmla="*/ 154 w 154"/>
                <a:gd name="T1" fmla="*/ 747 h 750"/>
                <a:gd name="T2" fmla="*/ 139 w 154"/>
                <a:gd name="T3" fmla="*/ 750 h 750"/>
                <a:gd name="T4" fmla="*/ 0 w 154"/>
                <a:gd name="T5" fmla="*/ 3 h 750"/>
                <a:gd name="T6" fmla="*/ 16 w 154"/>
                <a:gd name="T7" fmla="*/ 0 h 750"/>
                <a:gd name="T8" fmla="*/ 154 w 154"/>
                <a:gd name="T9" fmla="*/ 747 h 750"/>
              </a:gdLst>
              <a:ahLst/>
              <a:cxnLst>
                <a:cxn ang="0">
                  <a:pos x="T0" y="T1"/>
                </a:cxn>
                <a:cxn ang="0">
                  <a:pos x="T2" y="T3"/>
                </a:cxn>
                <a:cxn ang="0">
                  <a:pos x="T4" y="T5"/>
                </a:cxn>
                <a:cxn ang="0">
                  <a:pos x="T6" y="T7"/>
                </a:cxn>
                <a:cxn ang="0">
                  <a:pos x="T8" y="T9"/>
                </a:cxn>
              </a:cxnLst>
              <a:rect l="0" t="0" r="r" b="b"/>
              <a:pathLst>
                <a:path w="154" h="750">
                  <a:moveTo>
                    <a:pt x="154" y="747"/>
                  </a:moveTo>
                  <a:lnTo>
                    <a:pt x="139" y="750"/>
                  </a:lnTo>
                  <a:lnTo>
                    <a:pt x="0" y="3"/>
                  </a:lnTo>
                  <a:lnTo>
                    <a:pt x="16" y="0"/>
                  </a:lnTo>
                  <a:lnTo>
                    <a:pt x="154" y="7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p:cNvSpPr>
              <a:spLocks/>
            </p:cNvSpPr>
            <p:nvPr/>
          </p:nvSpPr>
          <p:spPr bwMode="auto">
            <a:xfrm>
              <a:off x="2937" y="1964"/>
              <a:ext cx="251" cy="279"/>
            </a:xfrm>
            <a:custGeom>
              <a:avLst/>
              <a:gdLst>
                <a:gd name="T0" fmla="*/ 504 w 504"/>
                <a:gd name="T1" fmla="*/ 10 h 557"/>
                <a:gd name="T2" fmla="*/ 12 w 504"/>
                <a:gd name="T3" fmla="*/ 557 h 557"/>
                <a:gd name="T4" fmla="*/ 0 w 504"/>
                <a:gd name="T5" fmla="*/ 547 h 557"/>
                <a:gd name="T6" fmla="*/ 491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2" y="557"/>
                  </a:lnTo>
                  <a:lnTo>
                    <a:pt x="0" y="547"/>
                  </a:lnTo>
                  <a:lnTo>
                    <a:pt x="491"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p:cNvSpPr>
              <a:spLocks/>
            </p:cNvSpPr>
            <p:nvPr/>
          </p:nvSpPr>
          <p:spPr bwMode="auto">
            <a:xfrm>
              <a:off x="2894" y="1997"/>
              <a:ext cx="323" cy="213"/>
            </a:xfrm>
            <a:custGeom>
              <a:avLst/>
              <a:gdLst>
                <a:gd name="T0" fmla="*/ 645 w 645"/>
                <a:gd name="T1" fmla="*/ 414 h 427"/>
                <a:gd name="T2" fmla="*/ 637 w 645"/>
                <a:gd name="T3" fmla="*/ 427 h 427"/>
                <a:gd name="T4" fmla="*/ 0 w 645"/>
                <a:gd name="T5" fmla="*/ 14 h 427"/>
                <a:gd name="T6" fmla="*/ 8 w 645"/>
                <a:gd name="T7" fmla="*/ 0 h 427"/>
                <a:gd name="T8" fmla="*/ 645 w 645"/>
                <a:gd name="T9" fmla="*/ 414 h 427"/>
              </a:gdLst>
              <a:ahLst/>
              <a:cxnLst>
                <a:cxn ang="0">
                  <a:pos x="T0" y="T1"/>
                </a:cxn>
                <a:cxn ang="0">
                  <a:pos x="T2" y="T3"/>
                </a:cxn>
                <a:cxn ang="0">
                  <a:pos x="T4" y="T5"/>
                </a:cxn>
                <a:cxn ang="0">
                  <a:pos x="T6" y="T7"/>
                </a:cxn>
                <a:cxn ang="0">
                  <a:pos x="T8" y="T9"/>
                </a:cxn>
              </a:cxnLst>
              <a:rect l="0" t="0" r="r" b="b"/>
              <a:pathLst>
                <a:path w="645" h="427">
                  <a:moveTo>
                    <a:pt x="645" y="414"/>
                  </a:moveTo>
                  <a:lnTo>
                    <a:pt x="637" y="427"/>
                  </a:lnTo>
                  <a:lnTo>
                    <a:pt x="0" y="14"/>
                  </a:lnTo>
                  <a:lnTo>
                    <a:pt x="8" y="0"/>
                  </a:lnTo>
                  <a:lnTo>
                    <a:pt x="645"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p:cNvSpPr>
              <a:spLocks/>
            </p:cNvSpPr>
            <p:nvPr/>
          </p:nvSpPr>
          <p:spPr bwMode="auto">
            <a:xfrm>
              <a:off x="3518" y="1874"/>
              <a:ext cx="419" cy="418"/>
            </a:xfrm>
            <a:custGeom>
              <a:avLst/>
              <a:gdLst>
                <a:gd name="T0" fmla="*/ 686 w 837"/>
                <a:gd name="T1" fmla="*/ 95 h 835"/>
                <a:gd name="T2" fmla="*/ 581 w 837"/>
                <a:gd name="T3" fmla="*/ 32 h 835"/>
                <a:gd name="T4" fmla="*/ 464 w 837"/>
                <a:gd name="T5" fmla="*/ 2 h 835"/>
                <a:gd name="T6" fmla="*/ 343 w 837"/>
                <a:gd name="T7" fmla="*/ 7 h 835"/>
                <a:gd name="T8" fmla="*/ 228 w 837"/>
                <a:gd name="T9" fmla="*/ 46 h 835"/>
                <a:gd name="T10" fmla="*/ 157 w 837"/>
                <a:gd name="T11" fmla="*/ 92 h 835"/>
                <a:gd name="T12" fmla="*/ 71 w 837"/>
                <a:gd name="T13" fmla="*/ 184 h 835"/>
                <a:gd name="T14" fmla="*/ 20 w 837"/>
                <a:gd name="T15" fmla="*/ 294 h 835"/>
                <a:gd name="T16" fmla="*/ 0 w 837"/>
                <a:gd name="T17" fmla="*/ 412 h 835"/>
                <a:gd name="T18" fmla="*/ 16 w 837"/>
                <a:gd name="T19" fmla="*/ 532 h 835"/>
                <a:gd name="T20" fmla="*/ 67 w 837"/>
                <a:gd name="T21" fmla="*/ 645 h 835"/>
                <a:gd name="T22" fmla="*/ 152 w 837"/>
                <a:gd name="T23" fmla="*/ 740 h 835"/>
                <a:gd name="T24" fmla="*/ 257 w 837"/>
                <a:gd name="T25" fmla="*/ 803 h 835"/>
                <a:gd name="T26" fmla="*/ 373 w 837"/>
                <a:gd name="T27" fmla="*/ 833 h 835"/>
                <a:gd name="T28" fmla="*/ 494 w 837"/>
                <a:gd name="T29" fmla="*/ 828 h 835"/>
                <a:gd name="T30" fmla="*/ 610 w 837"/>
                <a:gd name="T31" fmla="*/ 789 h 835"/>
                <a:gd name="T32" fmla="*/ 699 w 837"/>
                <a:gd name="T33" fmla="*/ 727 h 835"/>
                <a:gd name="T34" fmla="*/ 750 w 837"/>
                <a:gd name="T35" fmla="*/ 674 h 835"/>
                <a:gd name="T36" fmla="*/ 789 w 837"/>
                <a:gd name="T37" fmla="*/ 613 h 835"/>
                <a:gd name="T38" fmla="*/ 787 w 837"/>
                <a:gd name="T39" fmla="*/ 587 h 835"/>
                <a:gd name="T40" fmla="*/ 767 w 837"/>
                <a:gd name="T41" fmla="*/ 581 h 835"/>
                <a:gd name="T42" fmla="*/ 748 w 837"/>
                <a:gd name="T43" fmla="*/ 575 h 835"/>
                <a:gd name="T44" fmla="*/ 717 w 837"/>
                <a:gd name="T45" fmla="*/ 627 h 835"/>
                <a:gd name="T46" fmla="*/ 678 w 837"/>
                <a:gd name="T47" fmla="*/ 674 h 835"/>
                <a:gd name="T48" fmla="*/ 618 w 837"/>
                <a:gd name="T49" fmla="*/ 723 h 835"/>
                <a:gd name="T50" fmla="*/ 519 w 837"/>
                <a:gd name="T51" fmla="*/ 768 h 835"/>
                <a:gd name="T52" fmla="*/ 415 w 837"/>
                <a:gd name="T53" fmla="*/ 782 h 835"/>
                <a:gd name="T54" fmla="*/ 311 w 837"/>
                <a:gd name="T55" fmla="*/ 766 h 835"/>
                <a:gd name="T56" fmla="*/ 215 w 837"/>
                <a:gd name="T57" fmla="*/ 720 h 835"/>
                <a:gd name="T58" fmla="*/ 135 w 837"/>
                <a:gd name="T59" fmla="*/ 646 h 835"/>
                <a:gd name="T60" fmla="*/ 85 w 837"/>
                <a:gd name="T61" fmla="*/ 566 h 835"/>
                <a:gd name="T62" fmla="*/ 59 w 837"/>
                <a:gd name="T63" fmla="*/ 478 h 835"/>
                <a:gd name="T64" fmla="*/ 56 w 837"/>
                <a:gd name="T65" fmla="*/ 378 h 835"/>
                <a:gd name="T66" fmla="*/ 89 w 837"/>
                <a:gd name="T67" fmla="*/ 263 h 835"/>
                <a:gd name="T68" fmla="*/ 159 w 837"/>
                <a:gd name="T69" fmla="*/ 162 h 835"/>
                <a:gd name="T70" fmla="*/ 252 w 837"/>
                <a:gd name="T71" fmla="*/ 93 h 835"/>
                <a:gd name="T72" fmla="*/ 354 w 837"/>
                <a:gd name="T73" fmla="*/ 59 h 835"/>
                <a:gd name="T74" fmla="*/ 459 w 837"/>
                <a:gd name="T75" fmla="*/ 55 h 835"/>
                <a:gd name="T76" fmla="*/ 560 w 837"/>
                <a:gd name="T77" fmla="*/ 80 h 835"/>
                <a:gd name="T78" fmla="*/ 651 w 837"/>
                <a:gd name="T79" fmla="*/ 136 h 835"/>
                <a:gd name="T80" fmla="*/ 725 w 837"/>
                <a:gd name="T81" fmla="*/ 219 h 835"/>
                <a:gd name="T82" fmla="*/ 769 w 837"/>
                <a:gd name="T83" fmla="*/ 316 h 835"/>
                <a:gd name="T84" fmla="*/ 784 w 837"/>
                <a:gd name="T85" fmla="*/ 422 h 835"/>
                <a:gd name="T86" fmla="*/ 770 w 837"/>
                <a:gd name="T87" fmla="*/ 517 h 835"/>
                <a:gd name="T88" fmla="*/ 755 w 837"/>
                <a:gd name="T89" fmla="*/ 577 h 835"/>
                <a:gd name="T90" fmla="*/ 774 w 837"/>
                <a:gd name="T91" fmla="*/ 583 h 835"/>
                <a:gd name="T92" fmla="*/ 793 w 837"/>
                <a:gd name="T93" fmla="*/ 589 h 835"/>
                <a:gd name="T94" fmla="*/ 811 w 837"/>
                <a:gd name="T95" fmla="*/ 560 h 835"/>
                <a:gd name="T96" fmla="*/ 826 w 837"/>
                <a:gd name="T97" fmla="*/ 513 h 835"/>
                <a:gd name="T98" fmla="*/ 834 w 837"/>
                <a:gd name="T99" fmla="*/ 463 h 835"/>
                <a:gd name="T100" fmla="*/ 830 w 837"/>
                <a:gd name="T101" fmla="*/ 340 h 835"/>
                <a:gd name="T102" fmla="*/ 789 w 837"/>
                <a:gd name="T103" fmla="*/ 22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7" h="835">
                  <a:moveTo>
                    <a:pt x="744" y="155"/>
                  </a:moveTo>
                  <a:lnTo>
                    <a:pt x="716" y="123"/>
                  </a:lnTo>
                  <a:lnTo>
                    <a:pt x="686" y="95"/>
                  </a:lnTo>
                  <a:lnTo>
                    <a:pt x="652" y="70"/>
                  </a:lnTo>
                  <a:lnTo>
                    <a:pt x="618" y="49"/>
                  </a:lnTo>
                  <a:lnTo>
                    <a:pt x="581" y="32"/>
                  </a:lnTo>
                  <a:lnTo>
                    <a:pt x="543" y="18"/>
                  </a:lnTo>
                  <a:lnTo>
                    <a:pt x="504" y="8"/>
                  </a:lnTo>
                  <a:lnTo>
                    <a:pt x="464" y="2"/>
                  </a:lnTo>
                  <a:lnTo>
                    <a:pt x="424" y="0"/>
                  </a:lnTo>
                  <a:lnTo>
                    <a:pt x="384" y="1"/>
                  </a:lnTo>
                  <a:lnTo>
                    <a:pt x="343" y="7"/>
                  </a:lnTo>
                  <a:lnTo>
                    <a:pt x="304" y="15"/>
                  </a:lnTo>
                  <a:lnTo>
                    <a:pt x="265" y="29"/>
                  </a:lnTo>
                  <a:lnTo>
                    <a:pt x="228" y="46"/>
                  </a:lnTo>
                  <a:lnTo>
                    <a:pt x="191" y="67"/>
                  </a:lnTo>
                  <a:lnTo>
                    <a:pt x="157" y="92"/>
                  </a:lnTo>
                  <a:lnTo>
                    <a:pt x="157" y="92"/>
                  </a:lnTo>
                  <a:lnTo>
                    <a:pt x="124" y="121"/>
                  </a:lnTo>
                  <a:lnTo>
                    <a:pt x="97" y="151"/>
                  </a:lnTo>
                  <a:lnTo>
                    <a:pt x="71" y="184"/>
                  </a:lnTo>
                  <a:lnTo>
                    <a:pt x="51" y="219"/>
                  </a:lnTo>
                  <a:lnTo>
                    <a:pt x="33" y="256"/>
                  </a:lnTo>
                  <a:lnTo>
                    <a:pt x="20" y="294"/>
                  </a:lnTo>
                  <a:lnTo>
                    <a:pt x="9" y="333"/>
                  </a:lnTo>
                  <a:lnTo>
                    <a:pt x="3" y="372"/>
                  </a:lnTo>
                  <a:lnTo>
                    <a:pt x="0" y="412"/>
                  </a:lnTo>
                  <a:lnTo>
                    <a:pt x="2" y="453"/>
                  </a:lnTo>
                  <a:lnTo>
                    <a:pt x="7" y="493"/>
                  </a:lnTo>
                  <a:lnTo>
                    <a:pt x="16" y="532"/>
                  </a:lnTo>
                  <a:lnTo>
                    <a:pt x="29" y="571"/>
                  </a:lnTo>
                  <a:lnTo>
                    <a:pt x="46" y="608"/>
                  </a:lnTo>
                  <a:lnTo>
                    <a:pt x="67" y="645"/>
                  </a:lnTo>
                  <a:lnTo>
                    <a:pt x="92" y="680"/>
                  </a:lnTo>
                  <a:lnTo>
                    <a:pt x="121" y="712"/>
                  </a:lnTo>
                  <a:lnTo>
                    <a:pt x="152" y="740"/>
                  </a:lnTo>
                  <a:lnTo>
                    <a:pt x="186" y="765"/>
                  </a:lnTo>
                  <a:lnTo>
                    <a:pt x="220" y="786"/>
                  </a:lnTo>
                  <a:lnTo>
                    <a:pt x="257" y="803"/>
                  </a:lnTo>
                  <a:lnTo>
                    <a:pt x="295" y="817"/>
                  </a:lnTo>
                  <a:lnTo>
                    <a:pt x="334" y="827"/>
                  </a:lnTo>
                  <a:lnTo>
                    <a:pt x="373" y="833"/>
                  </a:lnTo>
                  <a:lnTo>
                    <a:pt x="414" y="835"/>
                  </a:lnTo>
                  <a:lnTo>
                    <a:pt x="454" y="834"/>
                  </a:lnTo>
                  <a:lnTo>
                    <a:pt x="494" y="828"/>
                  </a:lnTo>
                  <a:lnTo>
                    <a:pt x="534" y="819"/>
                  </a:lnTo>
                  <a:lnTo>
                    <a:pt x="573" y="806"/>
                  </a:lnTo>
                  <a:lnTo>
                    <a:pt x="610" y="789"/>
                  </a:lnTo>
                  <a:lnTo>
                    <a:pt x="646" y="768"/>
                  </a:lnTo>
                  <a:lnTo>
                    <a:pt x="681" y="743"/>
                  </a:lnTo>
                  <a:lnTo>
                    <a:pt x="699" y="727"/>
                  </a:lnTo>
                  <a:lnTo>
                    <a:pt x="718" y="710"/>
                  </a:lnTo>
                  <a:lnTo>
                    <a:pt x="734" y="692"/>
                  </a:lnTo>
                  <a:lnTo>
                    <a:pt x="750" y="674"/>
                  </a:lnTo>
                  <a:lnTo>
                    <a:pt x="764" y="654"/>
                  </a:lnTo>
                  <a:lnTo>
                    <a:pt x="778" y="634"/>
                  </a:lnTo>
                  <a:lnTo>
                    <a:pt x="789" y="613"/>
                  </a:lnTo>
                  <a:lnTo>
                    <a:pt x="800" y="591"/>
                  </a:lnTo>
                  <a:lnTo>
                    <a:pt x="793" y="589"/>
                  </a:lnTo>
                  <a:lnTo>
                    <a:pt x="787" y="587"/>
                  </a:lnTo>
                  <a:lnTo>
                    <a:pt x="780" y="585"/>
                  </a:lnTo>
                  <a:lnTo>
                    <a:pt x="774" y="583"/>
                  </a:lnTo>
                  <a:lnTo>
                    <a:pt x="767" y="581"/>
                  </a:lnTo>
                  <a:lnTo>
                    <a:pt x="761" y="578"/>
                  </a:lnTo>
                  <a:lnTo>
                    <a:pt x="755" y="577"/>
                  </a:lnTo>
                  <a:lnTo>
                    <a:pt x="748" y="575"/>
                  </a:lnTo>
                  <a:lnTo>
                    <a:pt x="739" y="593"/>
                  </a:lnTo>
                  <a:lnTo>
                    <a:pt x="728" y="611"/>
                  </a:lnTo>
                  <a:lnTo>
                    <a:pt x="717" y="627"/>
                  </a:lnTo>
                  <a:lnTo>
                    <a:pt x="705" y="643"/>
                  </a:lnTo>
                  <a:lnTo>
                    <a:pt x="693" y="659"/>
                  </a:lnTo>
                  <a:lnTo>
                    <a:pt x="678" y="674"/>
                  </a:lnTo>
                  <a:lnTo>
                    <a:pt x="664" y="688"/>
                  </a:lnTo>
                  <a:lnTo>
                    <a:pt x="648" y="702"/>
                  </a:lnTo>
                  <a:lnTo>
                    <a:pt x="618" y="723"/>
                  </a:lnTo>
                  <a:lnTo>
                    <a:pt x="585" y="742"/>
                  </a:lnTo>
                  <a:lnTo>
                    <a:pt x="553" y="757"/>
                  </a:lnTo>
                  <a:lnTo>
                    <a:pt x="519" y="768"/>
                  </a:lnTo>
                  <a:lnTo>
                    <a:pt x="484" y="776"/>
                  </a:lnTo>
                  <a:lnTo>
                    <a:pt x="449" y="781"/>
                  </a:lnTo>
                  <a:lnTo>
                    <a:pt x="415" y="782"/>
                  </a:lnTo>
                  <a:lnTo>
                    <a:pt x="379" y="780"/>
                  </a:lnTo>
                  <a:lnTo>
                    <a:pt x="345" y="775"/>
                  </a:lnTo>
                  <a:lnTo>
                    <a:pt x="311" y="766"/>
                  </a:lnTo>
                  <a:lnTo>
                    <a:pt x="278" y="755"/>
                  </a:lnTo>
                  <a:lnTo>
                    <a:pt x="245" y="738"/>
                  </a:lnTo>
                  <a:lnTo>
                    <a:pt x="215" y="720"/>
                  </a:lnTo>
                  <a:lnTo>
                    <a:pt x="187" y="699"/>
                  </a:lnTo>
                  <a:lnTo>
                    <a:pt x="159" y="674"/>
                  </a:lnTo>
                  <a:lnTo>
                    <a:pt x="135" y="646"/>
                  </a:lnTo>
                  <a:lnTo>
                    <a:pt x="115" y="621"/>
                  </a:lnTo>
                  <a:lnTo>
                    <a:pt x="99" y="593"/>
                  </a:lnTo>
                  <a:lnTo>
                    <a:pt x="85" y="566"/>
                  </a:lnTo>
                  <a:lnTo>
                    <a:pt x="74" y="537"/>
                  </a:lnTo>
                  <a:lnTo>
                    <a:pt x="66" y="508"/>
                  </a:lnTo>
                  <a:lnTo>
                    <a:pt x="59" y="478"/>
                  </a:lnTo>
                  <a:lnTo>
                    <a:pt x="55" y="448"/>
                  </a:lnTo>
                  <a:lnTo>
                    <a:pt x="54" y="418"/>
                  </a:lnTo>
                  <a:lnTo>
                    <a:pt x="56" y="378"/>
                  </a:lnTo>
                  <a:lnTo>
                    <a:pt x="62" y="339"/>
                  </a:lnTo>
                  <a:lnTo>
                    <a:pt x="74" y="299"/>
                  </a:lnTo>
                  <a:lnTo>
                    <a:pt x="89" y="263"/>
                  </a:lnTo>
                  <a:lnTo>
                    <a:pt x="107" y="227"/>
                  </a:lnTo>
                  <a:lnTo>
                    <a:pt x="131" y="193"/>
                  </a:lnTo>
                  <a:lnTo>
                    <a:pt x="159" y="162"/>
                  </a:lnTo>
                  <a:lnTo>
                    <a:pt x="190" y="133"/>
                  </a:lnTo>
                  <a:lnTo>
                    <a:pt x="220" y="112"/>
                  </a:lnTo>
                  <a:lnTo>
                    <a:pt x="252" y="93"/>
                  </a:lnTo>
                  <a:lnTo>
                    <a:pt x="285" y="78"/>
                  </a:lnTo>
                  <a:lnTo>
                    <a:pt x="319" y="67"/>
                  </a:lnTo>
                  <a:lnTo>
                    <a:pt x="354" y="59"/>
                  </a:lnTo>
                  <a:lnTo>
                    <a:pt x="388" y="54"/>
                  </a:lnTo>
                  <a:lnTo>
                    <a:pt x="423" y="53"/>
                  </a:lnTo>
                  <a:lnTo>
                    <a:pt x="459" y="55"/>
                  </a:lnTo>
                  <a:lnTo>
                    <a:pt x="493" y="60"/>
                  </a:lnTo>
                  <a:lnTo>
                    <a:pt x="527" y="69"/>
                  </a:lnTo>
                  <a:lnTo>
                    <a:pt x="560" y="80"/>
                  </a:lnTo>
                  <a:lnTo>
                    <a:pt x="592" y="97"/>
                  </a:lnTo>
                  <a:lnTo>
                    <a:pt x="622" y="115"/>
                  </a:lnTo>
                  <a:lnTo>
                    <a:pt x="651" y="136"/>
                  </a:lnTo>
                  <a:lnTo>
                    <a:pt x="679" y="161"/>
                  </a:lnTo>
                  <a:lnTo>
                    <a:pt x="703" y="189"/>
                  </a:lnTo>
                  <a:lnTo>
                    <a:pt x="725" y="219"/>
                  </a:lnTo>
                  <a:lnTo>
                    <a:pt x="742" y="249"/>
                  </a:lnTo>
                  <a:lnTo>
                    <a:pt x="757" y="282"/>
                  </a:lnTo>
                  <a:lnTo>
                    <a:pt x="769" y="316"/>
                  </a:lnTo>
                  <a:lnTo>
                    <a:pt x="777" y="350"/>
                  </a:lnTo>
                  <a:lnTo>
                    <a:pt x="782" y="385"/>
                  </a:lnTo>
                  <a:lnTo>
                    <a:pt x="784" y="422"/>
                  </a:lnTo>
                  <a:lnTo>
                    <a:pt x="781" y="457"/>
                  </a:lnTo>
                  <a:lnTo>
                    <a:pt x="777" y="488"/>
                  </a:lnTo>
                  <a:lnTo>
                    <a:pt x="770" y="517"/>
                  </a:lnTo>
                  <a:lnTo>
                    <a:pt x="759" y="547"/>
                  </a:lnTo>
                  <a:lnTo>
                    <a:pt x="748" y="575"/>
                  </a:lnTo>
                  <a:lnTo>
                    <a:pt x="755" y="577"/>
                  </a:lnTo>
                  <a:lnTo>
                    <a:pt x="761" y="578"/>
                  </a:lnTo>
                  <a:lnTo>
                    <a:pt x="767" y="581"/>
                  </a:lnTo>
                  <a:lnTo>
                    <a:pt x="774" y="583"/>
                  </a:lnTo>
                  <a:lnTo>
                    <a:pt x="780" y="585"/>
                  </a:lnTo>
                  <a:lnTo>
                    <a:pt x="787" y="587"/>
                  </a:lnTo>
                  <a:lnTo>
                    <a:pt x="793" y="589"/>
                  </a:lnTo>
                  <a:lnTo>
                    <a:pt x="800" y="591"/>
                  </a:lnTo>
                  <a:lnTo>
                    <a:pt x="806" y="576"/>
                  </a:lnTo>
                  <a:lnTo>
                    <a:pt x="811" y="560"/>
                  </a:lnTo>
                  <a:lnTo>
                    <a:pt x="817" y="545"/>
                  </a:lnTo>
                  <a:lnTo>
                    <a:pt x="822" y="529"/>
                  </a:lnTo>
                  <a:lnTo>
                    <a:pt x="826" y="513"/>
                  </a:lnTo>
                  <a:lnTo>
                    <a:pt x="830" y="496"/>
                  </a:lnTo>
                  <a:lnTo>
                    <a:pt x="832" y="480"/>
                  </a:lnTo>
                  <a:lnTo>
                    <a:pt x="834" y="463"/>
                  </a:lnTo>
                  <a:lnTo>
                    <a:pt x="837" y="422"/>
                  </a:lnTo>
                  <a:lnTo>
                    <a:pt x="835" y="380"/>
                  </a:lnTo>
                  <a:lnTo>
                    <a:pt x="830" y="340"/>
                  </a:lnTo>
                  <a:lnTo>
                    <a:pt x="820" y="301"/>
                  </a:lnTo>
                  <a:lnTo>
                    <a:pt x="807" y="261"/>
                  </a:lnTo>
                  <a:lnTo>
                    <a:pt x="789" y="225"/>
                  </a:lnTo>
                  <a:lnTo>
                    <a:pt x="769"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p:cNvSpPr>
              <a:spLocks/>
            </p:cNvSpPr>
            <p:nvPr/>
          </p:nvSpPr>
          <p:spPr bwMode="auto">
            <a:xfrm>
              <a:off x="3671" y="1904"/>
              <a:ext cx="113" cy="355"/>
            </a:xfrm>
            <a:custGeom>
              <a:avLst/>
              <a:gdLst>
                <a:gd name="T0" fmla="*/ 225 w 225"/>
                <a:gd name="T1" fmla="*/ 5 h 710"/>
                <a:gd name="T2" fmla="*/ 17 w 225"/>
                <a:gd name="T3" fmla="*/ 710 h 710"/>
                <a:gd name="T4" fmla="*/ 0 w 225"/>
                <a:gd name="T5" fmla="*/ 705 h 710"/>
                <a:gd name="T6" fmla="*/ 210 w 225"/>
                <a:gd name="T7" fmla="*/ 0 h 710"/>
                <a:gd name="T8" fmla="*/ 225 w 225"/>
                <a:gd name="T9" fmla="*/ 5 h 710"/>
              </a:gdLst>
              <a:ahLst/>
              <a:cxnLst>
                <a:cxn ang="0">
                  <a:pos x="T0" y="T1"/>
                </a:cxn>
                <a:cxn ang="0">
                  <a:pos x="T2" y="T3"/>
                </a:cxn>
                <a:cxn ang="0">
                  <a:pos x="T4" y="T5"/>
                </a:cxn>
                <a:cxn ang="0">
                  <a:pos x="T6" y="T7"/>
                </a:cxn>
                <a:cxn ang="0">
                  <a:pos x="T8" y="T9"/>
                </a:cxn>
              </a:cxnLst>
              <a:rect l="0" t="0" r="r" b="b"/>
              <a:pathLst>
                <a:path w="225" h="710">
                  <a:moveTo>
                    <a:pt x="225" y="5"/>
                  </a:moveTo>
                  <a:lnTo>
                    <a:pt x="17" y="710"/>
                  </a:lnTo>
                  <a:lnTo>
                    <a:pt x="0" y="705"/>
                  </a:lnTo>
                  <a:lnTo>
                    <a:pt x="210" y="0"/>
                  </a:lnTo>
                  <a:lnTo>
                    <a:pt x="22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34"/>
            <p:cNvSpPr>
              <a:spLocks/>
            </p:cNvSpPr>
            <p:nvPr/>
          </p:nvSpPr>
          <p:spPr bwMode="auto">
            <a:xfrm>
              <a:off x="3539" y="2038"/>
              <a:ext cx="372" cy="89"/>
            </a:xfrm>
            <a:custGeom>
              <a:avLst/>
              <a:gdLst>
                <a:gd name="T0" fmla="*/ 745 w 745"/>
                <a:gd name="T1" fmla="*/ 164 h 179"/>
                <a:gd name="T2" fmla="*/ 743 w 745"/>
                <a:gd name="T3" fmla="*/ 179 h 179"/>
                <a:gd name="T4" fmla="*/ 0 w 745"/>
                <a:gd name="T5" fmla="*/ 15 h 179"/>
                <a:gd name="T6" fmla="*/ 4 w 745"/>
                <a:gd name="T7" fmla="*/ 0 h 179"/>
                <a:gd name="T8" fmla="*/ 745 w 745"/>
                <a:gd name="T9" fmla="*/ 164 h 179"/>
              </a:gdLst>
              <a:ahLst/>
              <a:cxnLst>
                <a:cxn ang="0">
                  <a:pos x="T0" y="T1"/>
                </a:cxn>
                <a:cxn ang="0">
                  <a:pos x="T2" y="T3"/>
                </a:cxn>
                <a:cxn ang="0">
                  <a:pos x="T4" y="T5"/>
                </a:cxn>
                <a:cxn ang="0">
                  <a:pos x="T6" y="T7"/>
                </a:cxn>
                <a:cxn ang="0">
                  <a:pos x="T8" y="T9"/>
                </a:cxn>
              </a:cxnLst>
              <a:rect l="0" t="0" r="r" b="b"/>
              <a:pathLst>
                <a:path w="745" h="179">
                  <a:moveTo>
                    <a:pt x="745" y="164"/>
                  </a:moveTo>
                  <a:lnTo>
                    <a:pt x="743" y="179"/>
                  </a:lnTo>
                  <a:lnTo>
                    <a:pt x="0" y="15"/>
                  </a:lnTo>
                  <a:lnTo>
                    <a:pt x="4" y="0"/>
                  </a:lnTo>
                  <a:lnTo>
                    <a:pt x="745"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35"/>
            <p:cNvSpPr>
              <a:spLocks/>
            </p:cNvSpPr>
            <p:nvPr/>
          </p:nvSpPr>
          <p:spPr bwMode="auto">
            <a:xfrm>
              <a:off x="3560" y="1997"/>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p:cNvSpPr>
              <a:spLocks/>
            </p:cNvSpPr>
            <p:nvPr/>
          </p:nvSpPr>
          <p:spPr bwMode="auto">
            <a:xfrm>
              <a:off x="3607" y="1923"/>
              <a:ext cx="226" cy="314"/>
            </a:xfrm>
            <a:custGeom>
              <a:avLst/>
              <a:gdLst>
                <a:gd name="T0" fmla="*/ 453 w 453"/>
                <a:gd name="T1" fmla="*/ 619 h 628"/>
                <a:gd name="T2" fmla="*/ 439 w 453"/>
                <a:gd name="T3" fmla="*/ 628 h 628"/>
                <a:gd name="T4" fmla="*/ 0 w 453"/>
                <a:gd name="T5" fmla="*/ 9 h 628"/>
                <a:gd name="T6" fmla="*/ 13 w 453"/>
                <a:gd name="T7" fmla="*/ 0 h 628"/>
                <a:gd name="T8" fmla="*/ 453 w 453"/>
                <a:gd name="T9" fmla="*/ 619 h 628"/>
              </a:gdLst>
              <a:ahLst/>
              <a:cxnLst>
                <a:cxn ang="0">
                  <a:pos x="T0" y="T1"/>
                </a:cxn>
                <a:cxn ang="0">
                  <a:pos x="T2" y="T3"/>
                </a:cxn>
                <a:cxn ang="0">
                  <a:pos x="T4" y="T5"/>
                </a:cxn>
                <a:cxn ang="0">
                  <a:pos x="T6" y="T7"/>
                </a:cxn>
                <a:cxn ang="0">
                  <a:pos x="T8" y="T9"/>
                </a:cxn>
              </a:cxnLst>
              <a:rect l="0" t="0" r="r" b="b"/>
              <a:pathLst>
                <a:path w="453" h="628">
                  <a:moveTo>
                    <a:pt x="453" y="619"/>
                  </a:moveTo>
                  <a:lnTo>
                    <a:pt x="439" y="628"/>
                  </a:lnTo>
                  <a:lnTo>
                    <a:pt x="0" y="9"/>
                  </a:lnTo>
                  <a:lnTo>
                    <a:pt x="13" y="0"/>
                  </a:lnTo>
                  <a:lnTo>
                    <a:pt x="453" y="6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p:cNvSpPr>
              <a:spLocks/>
            </p:cNvSpPr>
            <p:nvPr/>
          </p:nvSpPr>
          <p:spPr bwMode="auto">
            <a:xfrm>
              <a:off x="3544" y="2059"/>
              <a:ext cx="366" cy="53"/>
            </a:xfrm>
            <a:custGeom>
              <a:avLst/>
              <a:gdLst>
                <a:gd name="T0" fmla="*/ 731 w 731"/>
                <a:gd name="T1" fmla="*/ 16 h 107"/>
                <a:gd name="T2" fmla="*/ 1 w 731"/>
                <a:gd name="T3" fmla="*/ 107 h 107"/>
                <a:gd name="T4" fmla="*/ 0 w 731"/>
                <a:gd name="T5" fmla="*/ 91 h 107"/>
                <a:gd name="T6" fmla="*/ 729 w 731"/>
                <a:gd name="T7" fmla="*/ 0 h 107"/>
                <a:gd name="T8" fmla="*/ 731 w 731"/>
                <a:gd name="T9" fmla="*/ 16 h 107"/>
              </a:gdLst>
              <a:ahLst/>
              <a:cxnLst>
                <a:cxn ang="0">
                  <a:pos x="T0" y="T1"/>
                </a:cxn>
                <a:cxn ang="0">
                  <a:pos x="T2" y="T3"/>
                </a:cxn>
                <a:cxn ang="0">
                  <a:pos x="T4" y="T5"/>
                </a:cxn>
                <a:cxn ang="0">
                  <a:pos x="T6" y="T7"/>
                </a:cxn>
                <a:cxn ang="0">
                  <a:pos x="T8" y="T9"/>
                </a:cxn>
              </a:cxnLst>
              <a:rect l="0" t="0" r="r" b="b"/>
              <a:pathLst>
                <a:path w="731" h="107">
                  <a:moveTo>
                    <a:pt x="731" y="16"/>
                  </a:moveTo>
                  <a:lnTo>
                    <a:pt x="1" y="107"/>
                  </a:lnTo>
                  <a:lnTo>
                    <a:pt x="0" y="91"/>
                  </a:lnTo>
                  <a:lnTo>
                    <a:pt x="729" y="0"/>
                  </a:lnTo>
                  <a:lnTo>
                    <a:pt x="73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38"/>
            <p:cNvSpPr>
              <a:spLocks/>
            </p:cNvSpPr>
            <p:nvPr/>
          </p:nvSpPr>
          <p:spPr bwMode="auto">
            <a:xfrm>
              <a:off x="3676" y="1895"/>
              <a:ext cx="90" cy="373"/>
            </a:xfrm>
            <a:custGeom>
              <a:avLst/>
              <a:gdLst>
                <a:gd name="T0" fmla="*/ 178 w 178"/>
                <a:gd name="T1" fmla="*/ 743 h 746"/>
                <a:gd name="T2" fmla="*/ 163 w 178"/>
                <a:gd name="T3" fmla="*/ 746 h 746"/>
                <a:gd name="T4" fmla="*/ 0 w 178"/>
                <a:gd name="T5" fmla="*/ 4 h 746"/>
                <a:gd name="T6" fmla="*/ 15 w 178"/>
                <a:gd name="T7" fmla="*/ 0 h 746"/>
                <a:gd name="T8" fmla="*/ 178 w 178"/>
                <a:gd name="T9" fmla="*/ 743 h 746"/>
              </a:gdLst>
              <a:ahLst/>
              <a:cxnLst>
                <a:cxn ang="0">
                  <a:pos x="T0" y="T1"/>
                </a:cxn>
                <a:cxn ang="0">
                  <a:pos x="T2" y="T3"/>
                </a:cxn>
                <a:cxn ang="0">
                  <a:pos x="T4" y="T5"/>
                </a:cxn>
                <a:cxn ang="0">
                  <a:pos x="T6" y="T7"/>
                </a:cxn>
                <a:cxn ang="0">
                  <a:pos x="T8" y="T9"/>
                </a:cxn>
              </a:cxnLst>
              <a:rect l="0" t="0" r="r" b="b"/>
              <a:pathLst>
                <a:path w="178" h="746">
                  <a:moveTo>
                    <a:pt x="178" y="743"/>
                  </a:moveTo>
                  <a:lnTo>
                    <a:pt x="163" y="746"/>
                  </a:lnTo>
                  <a:lnTo>
                    <a:pt x="0" y="4"/>
                  </a:lnTo>
                  <a:lnTo>
                    <a:pt x="15" y="0"/>
                  </a:lnTo>
                  <a:lnTo>
                    <a:pt x="178"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39"/>
            <p:cNvSpPr>
              <a:spLocks/>
            </p:cNvSpPr>
            <p:nvPr/>
          </p:nvSpPr>
          <p:spPr bwMode="auto">
            <a:xfrm>
              <a:off x="3603" y="1942"/>
              <a:ext cx="252" cy="279"/>
            </a:xfrm>
            <a:custGeom>
              <a:avLst/>
              <a:gdLst>
                <a:gd name="T0" fmla="*/ 504 w 504"/>
                <a:gd name="T1" fmla="*/ 10 h 557"/>
                <a:gd name="T2" fmla="*/ 13 w 504"/>
                <a:gd name="T3" fmla="*/ 557 h 557"/>
                <a:gd name="T4" fmla="*/ 0 w 504"/>
                <a:gd name="T5" fmla="*/ 547 h 557"/>
                <a:gd name="T6" fmla="*/ 492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3" y="557"/>
                  </a:lnTo>
                  <a:lnTo>
                    <a:pt x="0" y="547"/>
                  </a:lnTo>
                  <a:lnTo>
                    <a:pt x="492"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40"/>
            <p:cNvSpPr>
              <a:spLocks/>
            </p:cNvSpPr>
            <p:nvPr/>
          </p:nvSpPr>
          <p:spPr bwMode="auto">
            <a:xfrm>
              <a:off x="3561" y="1975"/>
              <a:ext cx="323" cy="213"/>
            </a:xfrm>
            <a:custGeom>
              <a:avLst/>
              <a:gdLst>
                <a:gd name="T0" fmla="*/ 647 w 647"/>
                <a:gd name="T1" fmla="*/ 413 h 426"/>
                <a:gd name="T2" fmla="*/ 637 w 647"/>
                <a:gd name="T3" fmla="*/ 426 h 426"/>
                <a:gd name="T4" fmla="*/ 0 w 647"/>
                <a:gd name="T5" fmla="*/ 13 h 426"/>
                <a:gd name="T6" fmla="*/ 9 w 647"/>
                <a:gd name="T7" fmla="*/ 0 h 426"/>
                <a:gd name="T8" fmla="*/ 647 w 647"/>
                <a:gd name="T9" fmla="*/ 413 h 426"/>
              </a:gdLst>
              <a:ahLst/>
              <a:cxnLst>
                <a:cxn ang="0">
                  <a:pos x="T0" y="T1"/>
                </a:cxn>
                <a:cxn ang="0">
                  <a:pos x="T2" y="T3"/>
                </a:cxn>
                <a:cxn ang="0">
                  <a:pos x="T4" y="T5"/>
                </a:cxn>
                <a:cxn ang="0">
                  <a:pos x="T6" y="T7"/>
                </a:cxn>
                <a:cxn ang="0">
                  <a:pos x="T8" y="T9"/>
                </a:cxn>
              </a:cxnLst>
              <a:rect l="0" t="0" r="r" b="b"/>
              <a:pathLst>
                <a:path w="647" h="426">
                  <a:moveTo>
                    <a:pt x="647" y="413"/>
                  </a:moveTo>
                  <a:lnTo>
                    <a:pt x="637" y="426"/>
                  </a:lnTo>
                  <a:lnTo>
                    <a:pt x="0" y="13"/>
                  </a:lnTo>
                  <a:lnTo>
                    <a:pt x="9" y="0"/>
                  </a:lnTo>
                  <a:lnTo>
                    <a:pt x="647"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41"/>
            <p:cNvSpPr>
              <a:spLocks/>
            </p:cNvSpPr>
            <p:nvPr/>
          </p:nvSpPr>
          <p:spPr bwMode="auto">
            <a:xfrm>
              <a:off x="3049" y="1739"/>
              <a:ext cx="688" cy="392"/>
            </a:xfrm>
            <a:custGeom>
              <a:avLst/>
              <a:gdLst>
                <a:gd name="T0" fmla="*/ 1317 w 1376"/>
                <a:gd name="T1" fmla="*/ 629 h 785"/>
                <a:gd name="T2" fmla="*/ 1326 w 1376"/>
                <a:gd name="T3" fmla="*/ 663 h 785"/>
                <a:gd name="T4" fmla="*/ 1311 w 1376"/>
                <a:gd name="T5" fmla="*/ 680 h 785"/>
                <a:gd name="T6" fmla="*/ 1204 w 1376"/>
                <a:gd name="T7" fmla="*/ 692 h 785"/>
                <a:gd name="T8" fmla="*/ 1060 w 1376"/>
                <a:gd name="T9" fmla="*/ 709 h 785"/>
                <a:gd name="T10" fmla="*/ 923 w 1376"/>
                <a:gd name="T11" fmla="*/ 724 h 785"/>
                <a:gd name="T12" fmla="*/ 1007 w 1376"/>
                <a:gd name="T13" fmla="*/ 248 h 785"/>
                <a:gd name="T14" fmla="*/ 1081 w 1376"/>
                <a:gd name="T15" fmla="*/ 344 h 785"/>
                <a:gd name="T16" fmla="*/ 1171 w 1376"/>
                <a:gd name="T17" fmla="*/ 460 h 785"/>
                <a:gd name="T18" fmla="*/ 1256 w 1376"/>
                <a:gd name="T19" fmla="*/ 572 h 785"/>
                <a:gd name="T20" fmla="*/ 1313 w 1376"/>
                <a:gd name="T21" fmla="*/ 633 h 785"/>
                <a:gd name="T22" fmla="*/ 1001 w 1376"/>
                <a:gd name="T23" fmla="*/ 197 h 785"/>
                <a:gd name="T24" fmla="*/ 1022 w 1376"/>
                <a:gd name="T25" fmla="*/ 43 h 785"/>
                <a:gd name="T26" fmla="*/ 985 w 1376"/>
                <a:gd name="T27" fmla="*/ 47 h 785"/>
                <a:gd name="T28" fmla="*/ 967 w 1376"/>
                <a:gd name="T29" fmla="*/ 117 h 785"/>
                <a:gd name="T30" fmla="*/ 938 w 1376"/>
                <a:gd name="T31" fmla="*/ 133 h 785"/>
                <a:gd name="T32" fmla="*/ 852 w 1376"/>
                <a:gd name="T33" fmla="*/ 126 h 785"/>
                <a:gd name="T34" fmla="*/ 724 w 1376"/>
                <a:gd name="T35" fmla="*/ 114 h 785"/>
                <a:gd name="T36" fmla="*/ 576 w 1376"/>
                <a:gd name="T37" fmla="*/ 100 h 785"/>
                <a:gd name="T38" fmla="*/ 535 w 1376"/>
                <a:gd name="T39" fmla="*/ 137 h 785"/>
                <a:gd name="T40" fmla="*/ 640 w 1376"/>
                <a:gd name="T41" fmla="*/ 160 h 785"/>
                <a:gd name="T42" fmla="*/ 776 w 1376"/>
                <a:gd name="T43" fmla="*/ 172 h 785"/>
                <a:gd name="T44" fmla="*/ 885 w 1376"/>
                <a:gd name="T45" fmla="*/ 182 h 785"/>
                <a:gd name="T46" fmla="*/ 944 w 1376"/>
                <a:gd name="T47" fmla="*/ 188 h 785"/>
                <a:gd name="T48" fmla="*/ 895 w 1376"/>
                <a:gd name="T49" fmla="*/ 407 h 785"/>
                <a:gd name="T50" fmla="*/ 830 w 1376"/>
                <a:gd name="T51" fmla="*/ 675 h 785"/>
                <a:gd name="T52" fmla="*/ 748 w 1376"/>
                <a:gd name="T53" fmla="*/ 643 h 785"/>
                <a:gd name="T54" fmla="*/ 567 w 1376"/>
                <a:gd name="T55" fmla="*/ 481 h 785"/>
                <a:gd name="T56" fmla="*/ 371 w 1376"/>
                <a:gd name="T57" fmla="*/ 304 h 785"/>
                <a:gd name="T58" fmla="*/ 248 w 1376"/>
                <a:gd name="T59" fmla="*/ 194 h 785"/>
                <a:gd name="T60" fmla="*/ 248 w 1376"/>
                <a:gd name="T61" fmla="*/ 141 h 785"/>
                <a:gd name="T62" fmla="*/ 272 w 1376"/>
                <a:gd name="T63" fmla="*/ 127 h 785"/>
                <a:gd name="T64" fmla="*/ 328 w 1376"/>
                <a:gd name="T65" fmla="*/ 133 h 785"/>
                <a:gd name="T66" fmla="*/ 409 w 1376"/>
                <a:gd name="T67" fmla="*/ 140 h 785"/>
                <a:gd name="T68" fmla="*/ 506 w 1376"/>
                <a:gd name="T69" fmla="*/ 148 h 785"/>
                <a:gd name="T70" fmla="*/ 538 w 1376"/>
                <a:gd name="T71" fmla="*/ 111 h 785"/>
                <a:gd name="T72" fmla="*/ 474 w 1376"/>
                <a:gd name="T73" fmla="*/ 91 h 785"/>
                <a:gd name="T74" fmla="*/ 393 w 1376"/>
                <a:gd name="T75" fmla="*/ 84 h 785"/>
                <a:gd name="T76" fmla="*/ 323 w 1376"/>
                <a:gd name="T77" fmla="*/ 79 h 785"/>
                <a:gd name="T78" fmla="*/ 271 w 1376"/>
                <a:gd name="T79" fmla="*/ 74 h 785"/>
                <a:gd name="T80" fmla="*/ 265 w 1376"/>
                <a:gd name="T81" fmla="*/ 12 h 785"/>
                <a:gd name="T82" fmla="*/ 228 w 1376"/>
                <a:gd name="T83" fmla="*/ 4 h 785"/>
                <a:gd name="T84" fmla="*/ 0 w 1376"/>
                <a:gd name="T85" fmla="*/ 725 h 785"/>
                <a:gd name="T86" fmla="*/ 11 w 1376"/>
                <a:gd name="T87" fmla="*/ 748 h 785"/>
                <a:gd name="T88" fmla="*/ 35 w 1376"/>
                <a:gd name="T89" fmla="*/ 738 h 785"/>
                <a:gd name="T90" fmla="*/ 215 w 1376"/>
                <a:gd name="T91" fmla="*/ 286 h 785"/>
                <a:gd name="T92" fmla="*/ 825 w 1376"/>
                <a:gd name="T93" fmla="*/ 783 h 785"/>
                <a:gd name="T94" fmla="*/ 852 w 1376"/>
                <a:gd name="T95" fmla="*/ 781 h 785"/>
                <a:gd name="T96" fmla="*/ 864 w 1376"/>
                <a:gd name="T97" fmla="*/ 757 h 785"/>
                <a:gd name="T98" fmla="*/ 1372 w 1376"/>
                <a:gd name="T99" fmla="*/ 696 h 785"/>
                <a:gd name="T100" fmla="*/ 1375 w 1376"/>
                <a:gd name="T101" fmla="*/ 68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6" h="785">
                  <a:moveTo>
                    <a:pt x="1372" y="679"/>
                  </a:moveTo>
                  <a:lnTo>
                    <a:pt x="1330" y="624"/>
                  </a:lnTo>
                  <a:lnTo>
                    <a:pt x="1323" y="626"/>
                  </a:lnTo>
                  <a:lnTo>
                    <a:pt x="1317" y="629"/>
                  </a:lnTo>
                  <a:lnTo>
                    <a:pt x="1313" y="633"/>
                  </a:lnTo>
                  <a:lnTo>
                    <a:pt x="1307" y="637"/>
                  </a:lnTo>
                  <a:lnTo>
                    <a:pt x="1317" y="651"/>
                  </a:lnTo>
                  <a:lnTo>
                    <a:pt x="1326" y="663"/>
                  </a:lnTo>
                  <a:lnTo>
                    <a:pt x="1333" y="672"/>
                  </a:lnTo>
                  <a:lnTo>
                    <a:pt x="1337" y="677"/>
                  </a:lnTo>
                  <a:lnTo>
                    <a:pt x="1328" y="678"/>
                  </a:lnTo>
                  <a:lnTo>
                    <a:pt x="1311" y="680"/>
                  </a:lnTo>
                  <a:lnTo>
                    <a:pt x="1291" y="682"/>
                  </a:lnTo>
                  <a:lnTo>
                    <a:pt x="1265" y="685"/>
                  </a:lnTo>
                  <a:lnTo>
                    <a:pt x="1236" y="688"/>
                  </a:lnTo>
                  <a:lnTo>
                    <a:pt x="1204" y="692"/>
                  </a:lnTo>
                  <a:lnTo>
                    <a:pt x="1171" y="696"/>
                  </a:lnTo>
                  <a:lnTo>
                    <a:pt x="1134" y="700"/>
                  </a:lnTo>
                  <a:lnTo>
                    <a:pt x="1097" y="704"/>
                  </a:lnTo>
                  <a:lnTo>
                    <a:pt x="1060" y="709"/>
                  </a:lnTo>
                  <a:lnTo>
                    <a:pt x="1023" y="712"/>
                  </a:lnTo>
                  <a:lnTo>
                    <a:pt x="988" y="717"/>
                  </a:lnTo>
                  <a:lnTo>
                    <a:pt x="954" y="720"/>
                  </a:lnTo>
                  <a:lnTo>
                    <a:pt x="923" y="724"/>
                  </a:lnTo>
                  <a:lnTo>
                    <a:pt x="895" y="727"/>
                  </a:lnTo>
                  <a:lnTo>
                    <a:pt x="871" y="730"/>
                  </a:lnTo>
                  <a:lnTo>
                    <a:pt x="993" y="231"/>
                  </a:lnTo>
                  <a:lnTo>
                    <a:pt x="1007" y="248"/>
                  </a:lnTo>
                  <a:lnTo>
                    <a:pt x="1022" y="269"/>
                  </a:lnTo>
                  <a:lnTo>
                    <a:pt x="1041" y="292"/>
                  </a:lnTo>
                  <a:lnTo>
                    <a:pt x="1060" y="316"/>
                  </a:lnTo>
                  <a:lnTo>
                    <a:pt x="1081" y="344"/>
                  </a:lnTo>
                  <a:lnTo>
                    <a:pt x="1103" y="371"/>
                  </a:lnTo>
                  <a:lnTo>
                    <a:pt x="1125" y="400"/>
                  </a:lnTo>
                  <a:lnTo>
                    <a:pt x="1148" y="430"/>
                  </a:lnTo>
                  <a:lnTo>
                    <a:pt x="1171" y="460"/>
                  </a:lnTo>
                  <a:lnTo>
                    <a:pt x="1193" y="490"/>
                  </a:lnTo>
                  <a:lnTo>
                    <a:pt x="1215" y="518"/>
                  </a:lnTo>
                  <a:lnTo>
                    <a:pt x="1236" y="546"/>
                  </a:lnTo>
                  <a:lnTo>
                    <a:pt x="1256" y="572"/>
                  </a:lnTo>
                  <a:lnTo>
                    <a:pt x="1276" y="596"/>
                  </a:lnTo>
                  <a:lnTo>
                    <a:pt x="1292" y="618"/>
                  </a:lnTo>
                  <a:lnTo>
                    <a:pt x="1307" y="637"/>
                  </a:lnTo>
                  <a:lnTo>
                    <a:pt x="1313" y="633"/>
                  </a:lnTo>
                  <a:lnTo>
                    <a:pt x="1317" y="629"/>
                  </a:lnTo>
                  <a:lnTo>
                    <a:pt x="1323" y="626"/>
                  </a:lnTo>
                  <a:lnTo>
                    <a:pt x="1330" y="624"/>
                  </a:lnTo>
                  <a:lnTo>
                    <a:pt x="1001" y="197"/>
                  </a:lnTo>
                  <a:lnTo>
                    <a:pt x="1032" y="69"/>
                  </a:lnTo>
                  <a:lnTo>
                    <a:pt x="1032" y="59"/>
                  </a:lnTo>
                  <a:lnTo>
                    <a:pt x="1029" y="50"/>
                  </a:lnTo>
                  <a:lnTo>
                    <a:pt x="1022" y="43"/>
                  </a:lnTo>
                  <a:lnTo>
                    <a:pt x="1013" y="38"/>
                  </a:lnTo>
                  <a:lnTo>
                    <a:pt x="1003" y="38"/>
                  </a:lnTo>
                  <a:lnTo>
                    <a:pt x="993" y="41"/>
                  </a:lnTo>
                  <a:lnTo>
                    <a:pt x="985" y="47"/>
                  </a:lnTo>
                  <a:lnTo>
                    <a:pt x="981" y="58"/>
                  </a:lnTo>
                  <a:lnTo>
                    <a:pt x="978" y="68"/>
                  </a:lnTo>
                  <a:lnTo>
                    <a:pt x="973" y="91"/>
                  </a:lnTo>
                  <a:lnTo>
                    <a:pt x="967" y="117"/>
                  </a:lnTo>
                  <a:lnTo>
                    <a:pt x="962" y="135"/>
                  </a:lnTo>
                  <a:lnTo>
                    <a:pt x="959" y="135"/>
                  </a:lnTo>
                  <a:lnTo>
                    <a:pt x="951" y="134"/>
                  </a:lnTo>
                  <a:lnTo>
                    <a:pt x="938" y="133"/>
                  </a:lnTo>
                  <a:lnTo>
                    <a:pt x="922" y="132"/>
                  </a:lnTo>
                  <a:lnTo>
                    <a:pt x="901" y="130"/>
                  </a:lnTo>
                  <a:lnTo>
                    <a:pt x="878" y="128"/>
                  </a:lnTo>
                  <a:lnTo>
                    <a:pt x="852" y="126"/>
                  </a:lnTo>
                  <a:lnTo>
                    <a:pt x="823" y="122"/>
                  </a:lnTo>
                  <a:lnTo>
                    <a:pt x="792" y="120"/>
                  </a:lnTo>
                  <a:lnTo>
                    <a:pt x="758" y="117"/>
                  </a:lnTo>
                  <a:lnTo>
                    <a:pt x="724" y="114"/>
                  </a:lnTo>
                  <a:lnTo>
                    <a:pt x="688" y="111"/>
                  </a:lnTo>
                  <a:lnTo>
                    <a:pt x="651" y="107"/>
                  </a:lnTo>
                  <a:lnTo>
                    <a:pt x="613" y="104"/>
                  </a:lnTo>
                  <a:lnTo>
                    <a:pt x="576" y="100"/>
                  </a:lnTo>
                  <a:lnTo>
                    <a:pt x="539" y="97"/>
                  </a:lnTo>
                  <a:lnTo>
                    <a:pt x="538" y="111"/>
                  </a:lnTo>
                  <a:lnTo>
                    <a:pt x="536" y="123"/>
                  </a:lnTo>
                  <a:lnTo>
                    <a:pt x="535" y="137"/>
                  </a:lnTo>
                  <a:lnTo>
                    <a:pt x="532" y="150"/>
                  </a:lnTo>
                  <a:lnTo>
                    <a:pt x="568" y="153"/>
                  </a:lnTo>
                  <a:lnTo>
                    <a:pt x="604" y="157"/>
                  </a:lnTo>
                  <a:lnTo>
                    <a:pt x="640" y="160"/>
                  </a:lnTo>
                  <a:lnTo>
                    <a:pt x="675" y="163"/>
                  </a:lnTo>
                  <a:lnTo>
                    <a:pt x="710" y="166"/>
                  </a:lnTo>
                  <a:lnTo>
                    <a:pt x="743" y="170"/>
                  </a:lnTo>
                  <a:lnTo>
                    <a:pt x="776" y="172"/>
                  </a:lnTo>
                  <a:lnTo>
                    <a:pt x="807" y="175"/>
                  </a:lnTo>
                  <a:lnTo>
                    <a:pt x="835" y="178"/>
                  </a:lnTo>
                  <a:lnTo>
                    <a:pt x="861" y="180"/>
                  </a:lnTo>
                  <a:lnTo>
                    <a:pt x="885" y="182"/>
                  </a:lnTo>
                  <a:lnTo>
                    <a:pt x="905" y="185"/>
                  </a:lnTo>
                  <a:lnTo>
                    <a:pt x="922" y="186"/>
                  </a:lnTo>
                  <a:lnTo>
                    <a:pt x="935" y="187"/>
                  </a:lnTo>
                  <a:lnTo>
                    <a:pt x="944" y="188"/>
                  </a:lnTo>
                  <a:lnTo>
                    <a:pt x="948" y="188"/>
                  </a:lnTo>
                  <a:lnTo>
                    <a:pt x="932" y="254"/>
                  </a:lnTo>
                  <a:lnTo>
                    <a:pt x="915" y="327"/>
                  </a:lnTo>
                  <a:lnTo>
                    <a:pt x="895" y="407"/>
                  </a:lnTo>
                  <a:lnTo>
                    <a:pt x="877" y="485"/>
                  </a:lnTo>
                  <a:lnTo>
                    <a:pt x="858" y="559"/>
                  </a:lnTo>
                  <a:lnTo>
                    <a:pt x="842" y="624"/>
                  </a:lnTo>
                  <a:lnTo>
                    <a:pt x="830" y="675"/>
                  </a:lnTo>
                  <a:lnTo>
                    <a:pt x="822" y="709"/>
                  </a:lnTo>
                  <a:lnTo>
                    <a:pt x="805" y="695"/>
                  </a:lnTo>
                  <a:lnTo>
                    <a:pt x="780" y="672"/>
                  </a:lnTo>
                  <a:lnTo>
                    <a:pt x="748" y="643"/>
                  </a:lnTo>
                  <a:lnTo>
                    <a:pt x="709" y="607"/>
                  </a:lnTo>
                  <a:lnTo>
                    <a:pt x="665" y="568"/>
                  </a:lnTo>
                  <a:lnTo>
                    <a:pt x="616" y="526"/>
                  </a:lnTo>
                  <a:lnTo>
                    <a:pt x="567" y="481"/>
                  </a:lnTo>
                  <a:lnTo>
                    <a:pt x="516" y="435"/>
                  </a:lnTo>
                  <a:lnTo>
                    <a:pt x="466" y="390"/>
                  </a:lnTo>
                  <a:lnTo>
                    <a:pt x="417" y="346"/>
                  </a:lnTo>
                  <a:lnTo>
                    <a:pt x="371" y="304"/>
                  </a:lnTo>
                  <a:lnTo>
                    <a:pt x="330" y="268"/>
                  </a:lnTo>
                  <a:lnTo>
                    <a:pt x="295" y="236"/>
                  </a:lnTo>
                  <a:lnTo>
                    <a:pt x="267" y="211"/>
                  </a:lnTo>
                  <a:lnTo>
                    <a:pt x="248" y="194"/>
                  </a:lnTo>
                  <a:lnTo>
                    <a:pt x="238" y="186"/>
                  </a:lnTo>
                  <a:lnTo>
                    <a:pt x="241" y="173"/>
                  </a:lnTo>
                  <a:lnTo>
                    <a:pt x="244" y="158"/>
                  </a:lnTo>
                  <a:lnTo>
                    <a:pt x="248" y="141"/>
                  </a:lnTo>
                  <a:lnTo>
                    <a:pt x="251" y="125"/>
                  </a:lnTo>
                  <a:lnTo>
                    <a:pt x="256" y="125"/>
                  </a:lnTo>
                  <a:lnTo>
                    <a:pt x="263" y="126"/>
                  </a:lnTo>
                  <a:lnTo>
                    <a:pt x="272" y="127"/>
                  </a:lnTo>
                  <a:lnTo>
                    <a:pt x="283" y="128"/>
                  </a:lnTo>
                  <a:lnTo>
                    <a:pt x="296" y="129"/>
                  </a:lnTo>
                  <a:lnTo>
                    <a:pt x="311" y="130"/>
                  </a:lnTo>
                  <a:lnTo>
                    <a:pt x="328" y="133"/>
                  </a:lnTo>
                  <a:lnTo>
                    <a:pt x="347" y="134"/>
                  </a:lnTo>
                  <a:lnTo>
                    <a:pt x="366" y="136"/>
                  </a:lnTo>
                  <a:lnTo>
                    <a:pt x="387" y="137"/>
                  </a:lnTo>
                  <a:lnTo>
                    <a:pt x="409" y="140"/>
                  </a:lnTo>
                  <a:lnTo>
                    <a:pt x="432" y="142"/>
                  </a:lnTo>
                  <a:lnTo>
                    <a:pt x="456" y="143"/>
                  </a:lnTo>
                  <a:lnTo>
                    <a:pt x="480" y="145"/>
                  </a:lnTo>
                  <a:lnTo>
                    <a:pt x="506" y="148"/>
                  </a:lnTo>
                  <a:lnTo>
                    <a:pt x="532" y="150"/>
                  </a:lnTo>
                  <a:lnTo>
                    <a:pt x="535" y="137"/>
                  </a:lnTo>
                  <a:lnTo>
                    <a:pt x="536" y="123"/>
                  </a:lnTo>
                  <a:lnTo>
                    <a:pt x="538" y="111"/>
                  </a:lnTo>
                  <a:lnTo>
                    <a:pt x="539" y="97"/>
                  </a:lnTo>
                  <a:lnTo>
                    <a:pt x="517" y="95"/>
                  </a:lnTo>
                  <a:lnTo>
                    <a:pt x="495" y="94"/>
                  </a:lnTo>
                  <a:lnTo>
                    <a:pt x="474" y="91"/>
                  </a:lnTo>
                  <a:lnTo>
                    <a:pt x="453" y="89"/>
                  </a:lnTo>
                  <a:lnTo>
                    <a:pt x="432" y="88"/>
                  </a:lnTo>
                  <a:lnTo>
                    <a:pt x="413" y="85"/>
                  </a:lnTo>
                  <a:lnTo>
                    <a:pt x="393" y="84"/>
                  </a:lnTo>
                  <a:lnTo>
                    <a:pt x="374" y="83"/>
                  </a:lnTo>
                  <a:lnTo>
                    <a:pt x="356" y="81"/>
                  </a:lnTo>
                  <a:lnTo>
                    <a:pt x="339" y="80"/>
                  </a:lnTo>
                  <a:lnTo>
                    <a:pt x="323" y="79"/>
                  </a:lnTo>
                  <a:lnTo>
                    <a:pt x="308" y="77"/>
                  </a:lnTo>
                  <a:lnTo>
                    <a:pt x="294" y="76"/>
                  </a:lnTo>
                  <a:lnTo>
                    <a:pt x="282" y="75"/>
                  </a:lnTo>
                  <a:lnTo>
                    <a:pt x="271" y="74"/>
                  </a:lnTo>
                  <a:lnTo>
                    <a:pt x="260" y="73"/>
                  </a:lnTo>
                  <a:lnTo>
                    <a:pt x="270" y="31"/>
                  </a:lnTo>
                  <a:lnTo>
                    <a:pt x="270" y="21"/>
                  </a:lnTo>
                  <a:lnTo>
                    <a:pt x="265" y="12"/>
                  </a:lnTo>
                  <a:lnTo>
                    <a:pt x="258" y="4"/>
                  </a:lnTo>
                  <a:lnTo>
                    <a:pt x="249" y="0"/>
                  </a:lnTo>
                  <a:lnTo>
                    <a:pt x="238" y="0"/>
                  </a:lnTo>
                  <a:lnTo>
                    <a:pt x="228" y="4"/>
                  </a:lnTo>
                  <a:lnTo>
                    <a:pt x="221" y="11"/>
                  </a:lnTo>
                  <a:lnTo>
                    <a:pt x="217" y="21"/>
                  </a:lnTo>
                  <a:lnTo>
                    <a:pt x="167" y="264"/>
                  </a:lnTo>
                  <a:lnTo>
                    <a:pt x="0" y="725"/>
                  </a:lnTo>
                  <a:lnTo>
                    <a:pt x="0" y="732"/>
                  </a:lnTo>
                  <a:lnTo>
                    <a:pt x="1" y="739"/>
                  </a:lnTo>
                  <a:lnTo>
                    <a:pt x="6" y="745"/>
                  </a:lnTo>
                  <a:lnTo>
                    <a:pt x="11" y="748"/>
                  </a:lnTo>
                  <a:lnTo>
                    <a:pt x="18" y="749"/>
                  </a:lnTo>
                  <a:lnTo>
                    <a:pt x="25" y="748"/>
                  </a:lnTo>
                  <a:lnTo>
                    <a:pt x="31" y="743"/>
                  </a:lnTo>
                  <a:lnTo>
                    <a:pt x="35" y="738"/>
                  </a:lnTo>
                  <a:lnTo>
                    <a:pt x="192" y="299"/>
                  </a:lnTo>
                  <a:lnTo>
                    <a:pt x="202" y="297"/>
                  </a:lnTo>
                  <a:lnTo>
                    <a:pt x="210" y="293"/>
                  </a:lnTo>
                  <a:lnTo>
                    <a:pt x="215" y="286"/>
                  </a:lnTo>
                  <a:lnTo>
                    <a:pt x="219" y="277"/>
                  </a:lnTo>
                  <a:lnTo>
                    <a:pt x="225" y="246"/>
                  </a:lnTo>
                  <a:lnTo>
                    <a:pt x="819" y="778"/>
                  </a:lnTo>
                  <a:lnTo>
                    <a:pt x="825" y="783"/>
                  </a:lnTo>
                  <a:lnTo>
                    <a:pt x="831" y="785"/>
                  </a:lnTo>
                  <a:lnTo>
                    <a:pt x="838" y="785"/>
                  </a:lnTo>
                  <a:lnTo>
                    <a:pt x="845" y="784"/>
                  </a:lnTo>
                  <a:lnTo>
                    <a:pt x="852" y="781"/>
                  </a:lnTo>
                  <a:lnTo>
                    <a:pt x="856" y="777"/>
                  </a:lnTo>
                  <a:lnTo>
                    <a:pt x="861" y="772"/>
                  </a:lnTo>
                  <a:lnTo>
                    <a:pt x="863" y="765"/>
                  </a:lnTo>
                  <a:lnTo>
                    <a:pt x="864" y="757"/>
                  </a:lnTo>
                  <a:lnTo>
                    <a:pt x="1363" y="701"/>
                  </a:lnTo>
                  <a:lnTo>
                    <a:pt x="1367" y="700"/>
                  </a:lnTo>
                  <a:lnTo>
                    <a:pt x="1370" y="698"/>
                  </a:lnTo>
                  <a:lnTo>
                    <a:pt x="1372" y="696"/>
                  </a:lnTo>
                  <a:lnTo>
                    <a:pt x="1375" y="693"/>
                  </a:lnTo>
                  <a:lnTo>
                    <a:pt x="1376" y="689"/>
                  </a:lnTo>
                  <a:lnTo>
                    <a:pt x="1376" y="686"/>
                  </a:lnTo>
                  <a:lnTo>
                    <a:pt x="1375" y="682"/>
                  </a:lnTo>
                  <a:lnTo>
                    <a:pt x="1372" y="679"/>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p:cNvSpPr>
              <a:spLocks/>
            </p:cNvSpPr>
            <p:nvPr/>
          </p:nvSpPr>
          <p:spPr bwMode="auto">
            <a:xfrm>
              <a:off x="3045" y="1734"/>
              <a:ext cx="696" cy="402"/>
            </a:xfrm>
            <a:custGeom>
              <a:avLst/>
              <a:gdLst>
                <a:gd name="T0" fmla="*/ 1383 w 1393"/>
                <a:gd name="T1" fmla="*/ 675 h 803"/>
                <a:gd name="T2" fmla="*/ 1357 w 1393"/>
                <a:gd name="T3" fmla="*/ 641 h 803"/>
                <a:gd name="T4" fmla="*/ 1334 w 1393"/>
                <a:gd name="T5" fmla="*/ 634 h 803"/>
                <a:gd name="T6" fmla="*/ 1376 w 1393"/>
                <a:gd name="T7" fmla="*/ 696 h 803"/>
                <a:gd name="T8" fmla="*/ 1375 w 1393"/>
                <a:gd name="T9" fmla="*/ 699 h 803"/>
                <a:gd name="T10" fmla="*/ 1350 w 1393"/>
                <a:gd name="T11" fmla="*/ 703 h 803"/>
                <a:gd name="T12" fmla="*/ 1212 w 1393"/>
                <a:gd name="T13" fmla="*/ 719 h 803"/>
                <a:gd name="T14" fmla="*/ 1027 w 1393"/>
                <a:gd name="T15" fmla="*/ 740 h 803"/>
                <a:gd name="T16" fmla="*/ 888 w 1393"/>
                <a:gd name="T17" fmla="*/ 756 h 803"/>
                <a:gd name="T18" fmla="*/ 862 w 1393"/>
                <a:gd name="T19" fmla="*/ 777 h 803"/>
                <a:gd name="T20" fmla="*/ 847 w 1393"/>
                <a:gd name="T21" fmla="*/ 786 h 803"/>
                <a:gd name="T22" fmla="*/ 228 w 1393"/>
                <a:gd name="T23" fmla="*/ 237 h 803"/>
                <a:gd name="T24" fmla="*/ 207 w 1393"/>
                <a:gd name="T25" fmla="*/ 297 h 803"/>
                <a:gd name="T26" fmla="*/ 33 w 1393"/>
                <a:gd name="T27" fmla="*/ 747 h 803"/>
                <a:gd name="T28" fmla="*/ 20 w 1393"/>
                <a:gd name="T29" fmla="*/ 748 h 803"/>
                <a:gd name="T30" fmla="*/ 17 w 1393"/>
                <a:gd name="T31" fmla="*/ 740 h 803"/>
                <a:gd name="T32" fmla="*/ 184 w 1393"/>
                <a:gd name="T33" fmla="*/ 275 h 803"/>
                <a:gd name="T34" fmla="*/ 249 w 1393"/>
                <a:gd name="T35" fmla="*/ 17 h 803"/>
                <a:gd name="T36" fmla="*/ 265 w 1393"/>
                <a:gd name="T37" fmla="*/ 23 h 803"/>
                <a:gd name="T38" fmla="*/ 269 w 1393"/>
                <a:gd name="T39" fmla="*/ 36 h 803"/>
                <a:gd name="T40" fmla="*/ 547 w 1393"/>
                <a:gd name="T41" fmla="*/ 111 h 803"/>
                <a:gd name="T42" fmla="*/ 524 w 1393"/>
                <a:gd name="T43" fmla="*/ 96 h 803"/>
                <a:gd name="T44" fmla="*/ 427 w 1393"/>
                <a:gd name="T45" fmla="*/ 86 h 803"/>
                <a:gd name="T46" fmla="*/ 349 w 1393"/>
                <a:gd name="T47" fmla="*/ 79 h 803"/>
                <a:gd name="T48" fmla="*/ 297 w 1393"/>
                <a:gd name="T49" fmla="*/ 74 h 803"/>
                <a:gd name="T50" fmla="*/ 283 w 1393"/>
                <a:gd name="T51" fmla="*/ 63 h 803"/>
                <a:gd name="T52" fmla="*/ 288 w 1393"/>
                <a:gd name="T53" fmla="*/ 40 h 803"/>
                <a:gd name="T54" fmla="*/ 288 w 1393"/>
                <a:gd name="T55" fmla="*/ 30 h 803"/>
                <a:gd name="T56" fmla="*/ 277 w 1393"/>
                <a:gd name="T57" fmla="*/ 10 h 803"/>
                <a:gd name="T58" fmla="*/ 252 w 1393"/>
                <a:gd name="T59" fmla="*/ 0 h 803"/>
                <a:gd name="T60" fmla="*/ 227 w 1393"/>
                <a:gd name="T61" fmla="*/ 10 h 803"/>
                <a:gd name="T62" fmla="*/ 215 w 1393"/>
                <a:gd name="T63" fmla="*/ 38 h 803"/>
                <a:gd name="T64" fmla="*/ 183 w 1393"/>
                <a:gd name="T65" fmla="*/ 191 h 803"/>
                <a:gd name="T66" fmla="*/ 160 w 1393"/>
                <a:gd name="T67" fmla="*/ 290 h 803"/>
                <a:gd name="T68" fmla="*/ 54 w 1393"/>
                <a:gd name="T69" fmla="*/ 586 h 803"/>
                <a:gd name="T70" fmla="*/ 0 w 1393"/>
                <a:gd name="T71" fmla="*/ 734 h 803"/>
                <a:gd name="T72" fmla="*/ 1 w 1393"/>
                <a:gd name="T73" fmla="*/ 748 h 803"/>
                <a:gd name="T74" fmla="*/ 17 w 1393"/>
                <a:gd name="T75" fmla="*/ 765 h 803"/>
                <a:gd name="T76" fmla="*/ 38 w 1393"/>
                <a:gd name="T77" fmla="*/ 764 h 803"/>
                <a:gd name="T78" fmla="*/ 52 w 1393"/>
                <a:gd name="T79" fmla="*/ 749 h 803"/>
                <a:gd name="T80" fmla="*/ 123 w 1393"/>
                <a:gd name="T81" fmla="*/ 550 h 803"/>
                <a:gd name="T82" fmla="*/ 208 w 1393"/>
                <a:gd name="T83" fmla="*/ 316 h 803"/>
                <a:gd name="T84" fmla="*/ 236 w 1393"/>
                <a:gd name="T85" fmla="*/ 288 h 803"/>
                <a:gd name="T86" fmla="*/ 239 w 1393"/>
                <a:gd name="T87" fmla="*/ 272 h 803"/>
                <a:gd name="T88" fmla="*/ 340 w 1393"/>
                <a:gd name="T89" fmla="*/ 362 h 803"/>
                <a:gd name="T90" fmla="*/ 539 w 1393"/>
                <a:gd name="T91" fmla="*/ 540 h 803"/>
                <a:gd name="T92" fmla="*/ 735 w 1393"/>
                <a:gd name="T93" fmla="*/ 716 h 803"/>
                <a:gd name="T94" fmla="*/ 823 w 1393"/>
                <a:gd name="T95" fmla="*/ 794 h 803"/>
                <a:gd name="T96" fmla="*/ 856 w 1393"/>
                <a:gd name="T97" fmla="*/ 802 h 803"/>
                <a:gd name="T98" fmla="*/ 881 w 1393"/>
                <a:gd name="T99" fmla="*/ 777 h 803"/>
                <a:gd name="T100" fmla="*/ 881 w 1393"/>
                <a:gd name="T101" fmla="*/ 774 h 803"/>
                <a:gd name="T102" fmla="*/ 963 w 1393"/>
                <a:gd name="T103" fmla="*/ 765 h 803"/>
                <a:gd name="T104" fmla="*/ 1131 w 1393"/>
                <a:gd name="T105" fmla="*/ 747 h 803"/>
                <a:gd name="T106" fmla="*/ 1298 w 1393"/>
                <a:gd name="T107" fmla="*/ 727 h 803"/>
                <a:gd name="T108" fmla="*/ 1373 w 1393"/>
                <a:gd name="T109" fmla="*/ 719 h 803"/>
                <a:gd name="T110" fmla="*/ 1392 w 1393"/>
                <a:gd name="T111" fmla="*/ 705 h 803"/>
                <a:gd name="T112" fmla="*/ 1393 w 1393"/>
                <a:gd name="T113" fmla="*/ 696 h 803"/>
                <a:gd name="T114" fmla="*/ 1388 w 1393"/>
                <a:gd name="T115" fmla="*/ 68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803">
                  <a:moveTo>
                    <a:pt x="1388" y="683"/>
                  </a:moveTo>
                  <a:lnTo>
                    <a:pt x="1387" y="682"/>
                  </a:lnTo>
                  <a:lnTo>
                    <a:pt x="1386" y="680"/>
                  </a:lnTo>
                  <a:lnTo>
                    <a:pt x="1383" y="675"/>
                  </a:lnTo>
                  <a:lnTo>
                    <a:pt x="1378" y="668"/>
                  </a:lnTo>
                  <a:lnTo>
                    <a:pt x="1372" y="661"/>
                  </a:lnTo>
                  <a:lnTo>
                    <a:pt x="1365" y="652"/>
                  </a:lnTo>
                  <a:lnTo>
                    <a:pt x="1357" y="641"/>
                  </a:lnTo>
                  <a:lnTo>
                    <a:pt x="1348" y="629"/>
                  </a:lnTo>
                  <a:lnTo>
                    <a:pt x="1343" y="630"/>
                  </a:lnTo>
                  <a:lnTo>
                    <a:pt x="1339" y="631"/>
                  </a:lnTo>
                  <a:lnTo>
                    <a:pt x="1334" y="634"/>
                  </a:lnTo>
                  <a:lnTo>
                    <a:pt x="1331" y="636"/>
                  </a:lnTo>
                  <a:lnTo>
                    <a:pt x="1375" y="694"/>
                  </a:lnTo>
                  <a:lnTo>
                    <a:pt x="1376" y="695"/>
                  </a:lnTo>
                  <a:lnTo>
                    <a:pt x="1376" y="696"/>
                  </a:lnTo>
                  <a:lnTo>
                    <a:pt x="1376" y="697"/>
                  </a:lnTo>
                  <a:lnTo>
                    <a:pt x="1376" y="698"/>
                  </a:lnTo>
                  <a:lnTo>
                    <a:pt x="1375" y="699"/>
                  </a:lnTo>
                  <a:lnTo>
                    <a:pt x="1375" y="699"/>
                  </a:lnTo>
                  <a:lnTo>
                    <a:pt x="1373" y="701"/>
                  </a:lnTo>
                  <a:lnTo>
                    <a:pt x="1372" y="701"/>
                  </a:lnTo>
                  <a:lnTo>
                    <a:pt x="1366" y="702"/>
                  </a:lnTo>
                  <a:lnTo>
                    <a:pt x="1350" y="703"/>
                  </a:lnTo>
                  <a:lnTo>
                    <a:pt x="1325" y="706"/>
                  </a:lnTo>
                  <a:lnTo>
                    <a:pt x="1293" y="710"/>
                  </a:lnTo>
                  <a:lnTo>
                    <a:pt x="1255" y="714"/>
                  </a:lnTo>
                  <a:lnTo>
                    <a:pt x="1212" y="719"/>
                  </a:lnTo>
                  <a:lnTo>
                    <a:pt x="1166" y="724"/>
                  </a:lnTo>
                  <a:lnTo>
                    <a:pt x="1120" y="729"/>
                  </a:lnTo>
                  <a:lnTo>
                    <a:pt x="1073" y="735"/>
                  </a:lnTo>
                  <a:lnTo>
                    <a:pt x="1027" y="740"/>
                  </a:lnTo>
                  <a:lnTo>
                    <a:pt x="984" y="744"/>
                  </a:lnTo>
                  <a:lnTo>
                    <a:pt x="946" y="749"/>
                  </a:lnTo>
                  <a:lnTo>
                    <a:pt x="914" y="752"/>
                  </a:lnTo>
                  <a:lnTo>
                    <a:pt x="888" y="756"/>
                  </a:lnTo>
                  <a:lnTo>
                    <a:pt x="872" y="757"/>
                  </a:lnTo>
                  <a:lnTo>
                    <a:pt x="866" y="758"/>
                  </a:lnTo>
                  <a:lnTo>
                    <a:pt x="863" y="772"/>
                  </a:lnTo>
                  <a:lnTo>
                    <a:pt x="862" y="777"/>
                  </a:lnTo>
                  <a:lnTo>
                    <a:pt x="859" y="780"/>
                  </a:lnTo>
                  <a:lnTo>
                    <a:pt x="856" y="782"/>
                  </a:lnTo>
                  <a:lnTo>
                    <a:pt x="851" y="785"/>
                  </a:lnTo>
                  <a:lnTo>
                    <a:pt x="847" y="786"/>
                  </a:lnTo>
                  <a:lnTo>
                    <a:pt x="842" y="785"/>
                  </a:lnTo>
                  <a:lnTo>
                    <a:pt x="838" y="784"/>
                  </a:lnTo>
                  <a:lnTo>
                    <a:pt x="834" y="781"/>
                  </a:lnTo>
                  <a:lnTo>
                    <a:pt x="228" y="237"/>
                  </a:lnTo>
                  <a:lnTo>
                    <a:pt x="219" y="285"/>
                  </a:lnTo>
                  <a:lnTo>
                    <a:pt x="216" y="290"/>
                  </a:lnTo>
                  <a:lnTo>
                    <a:pt x="213" y="295"/>
                  </a:lnTo>
                  <a:lnTo>
                    <a:pt x="207" y="297"/>
                  </a:lnTo>
                  <a:lnTo>
                    <a:pt x="201" y="298"/>
                  </a:lnTo>
                  <a:lnTo>
                    <a:pt x="194" y="298"/>
                  </a:lnTo>
                  <a:lnTo>
                    <a:pt x="34" y="743"/>
                  </a:lnTo>
                  <a:lnTo>
                    <a:pt x="33" y="747"/>
                  </a:lnTo>
                  <a:lnTo>
                    <a:pt x="30" y="748"/>
                  </a:lnTo>
                  <a:lnTo>
                    <a:pt x="26" y="749"/>
                  </a:lnTo>
                  <a:lnTo>
                    <a:pt x="23" y="749"/>
                  </a:lnTo>
                  <a:lnTo>
                    <a:pt x="20" y="748"/>
                  </a:lnTo>
                  <a:lnTo>
                    <a:pt x="18" y="745"/>
                  </a:lnTo>
                  <a:lnTo>
                    <a:pt x="17" y="743"/>
                  </a:lnTo>
                  <a:lnTo>
                    <a:pt x="17" y="740"/>
                  </a:lnTo>
                  <a:lnTo>
                    <a:pt x="17" y="740"/>
                  </a:lnTo>
                  <a:lnTo>
                    <a:pt x="17" y="739"/>
                  </a:lnTo>
                  <a:lnTo>
                    <a:pt x="17" y="739"/>
                  </a:lnTo>
                  <a:lnTo>
                    <a:pt x="18" y="737"/>
                  </a:lnTo>
                  <a:lnTo>
                    <a:pt x="184" y="275"/>
                  </a:lnTo>
                  <a:lnTo>
                    <a:pt x="235" y="31"/>
                  </a:lnTo>
                  <a:lnTo>
                    <a:pt x="238" y="25"/>
                  </a:lnTo>
                  <a:lnTo>
                    <a:pt x="243" y="21"/>
                  </a:lnTo>
                  <a:lnTo>
                    <a:pt x="249" y="17"/>
                  </a:lnTo>
                  <a:lnTo>
                    <a:pt x="256" y="17"/>
                  </a:lnTo>
                  <a:lnTo>
                    <a:pt x="259" y="18"/>
                  </a:lnTo>
                  <a:lnTo>
                    <a:pt x="262" y="21"/>
                  </a:lnTo>
                  <a:lnTo>
                    <a:pt x="265" y="23"/>
                  </a:lnTo>
                  <a:lnTo>
                    <a:pt x="267" y="25"/>
                  </a:lnTo>
                  <a:lnTo>
                    <a:pt x="268" y="29"/>
                  </a:lnTo>
                  <a:lnTo>
                    <a:pt x="269" y="32"/>
                  </a:lnTo>
                  <a:lnTo>
                    <a:pt x="269" y="36"/>
                  </a:lnTo>
                  <a:lnTo>
                    <a:pt x="269" y="39"/>
                  </a:lnTo>
                  <a:lnTo>
                    <a:pt x="259" y="90"/>
                  </a:lnTo>
                  <a:lnTo>
                    <a:pt x="547" y="115"/>
                  </a:lnTo>
                  <a:lnTo>
                    <a:pt x="547" y="111"/>
                  </a:lnTo>
                  <a:lnTo>
                    <a:pt x="548" y="106"/>
                  </a:lnTo>
                  <a:lnTo>
                    <a:pt x="548" y="101"/>
                  </a:lnTo>
                  <a:lnTo>
                    <a:pt x="549" y="98"/>
                  </a:lnTo>
                  <a:lnTo>
                    <a:pt x="524" y="96"/>
                  </a:lnTo>
                  <a:lnTo>
                    <a:pt x="499" y="93"/>
                  </a:lnTo>
                  <a:lnTo>
                    <a:pt x="473" y="91"/>
                  </a:lnTo>
                  <a:lnTo>
                    <a:pt x="450" y="89"/>
                  </a:lnTo>
                  <a:lnTo>
                    <a:pt x="427" y="86"/>
                  </a:lnTo>
                  <a:lnTo>
                    <a:pt x="405" y="84"/>
                  </a:lnTo>
                  <a:lnTo>
                    <a:pt x="385" y="83"/>
                  </a:lnTo>
                  <a:lnTo>
                    <a:pt x="366" y="81"/>
                  </a:lnTo>
                  <a:lnTo>
                    <a:pt x="349" y="79"/>
                  </a:lnTo>
                  <a:lnTo>
                    <a:pt x="333" y="77"/>
                  </a:lnTo>
                  <a:lnTo>
                    <a:pt x="319" y="76"/>
                  </a:lnTo>
                  <a:lnTo>
                    <a:pt x="306" y="75"/>
                  </a:lnTo>
                  <a:lnTo>
                    <a:pt x="297" y="74"/>
                  </a:lnTo>
                  <a:lnTo>
                    <a:pt x="289" y="74"/>
                  </a:lnTo>
                  <a:lnTo>
                    <a:pt x="283" y="73"/>
                  </a:lnTo>
                  <a:lnTo>
                    <a:pt x="281" y="73"/>
                  </a:lnTo>
                  <a:lnTo>
                    <a:pt x="283" y="63"/>
                  </a:lnTo>
                  <a:lnTo>
                    <a:pt x="284" y="53"/>
                  </a:lnTo>
                  <a:lnTo>
                    <a:pt x="287" y="45"/>
                  </a:lnTo>
                  <a:lnTo>
                    <a:pt x="287" y="41"/>
                  </a:lnTo>
                  <a:lnTo>
                    <a:pt x="288" y="40"/>
                  </a:lnTo>
                  <a:lnTo>
                    <a:pt x="288" y="39"/>
                  </a:lnTo>
                  <a:lnTo>
                    <a:pt x="288" y="37"/>
                  </a:lnTo>
                  <a:lnTo>
                    <a:pt x="288" y="35"/>
                  </a:lnTo>
                  <a:lnTo>
                    <a:pt x="288" y="30"/>
                  </a:lnTo>
                  <a:lnTo>
                    <a:pt x="287" y="25"/>
                  </a:lnTo>
                  <a:lnTo>
                    <a:pt x="284" y="21"/>
                  </a:lnTo>
                  <a:lnTo>
                    <a:pt x="282" y="16"/>
                  </a:lnTo>
                  <a:lnTo>
                    <a:pt x="277" y="10"/>
                  </a:lnTo>
                  <a:lnTo>
                    <a:pt x="272" y="6"/>
                  </a:lnTo>
                  <a:lnTo>
                    <a:pt x="266" y="2"/>
                  </a:lnTo>
                  <a:lnTo>
                    <a:pt x="259" y="0"/>
                  </a:lnTo>
                  <a:lnTo>
                    <a:pt x="252" y="0"/>
                  </a:lnTo>
                  <a:lnTo>
                    <a:pt x="245" y="0"/>
                  </a:lnTo>
                  <a:lnTo>
                    <a:pt x="238" y="2"/>
                  </a:lnTo>
                  <a:lnTo>
                    <a:pt x="233" y="6"/>
                  </a:lnTo>
                  <a:lnTo>
                    <a:pt x="227" y="10"/>
                  </a:lnTo>
                  <a:lnTo>
                    <a:pt x="223" y="15"/>
                  </a:lnTo>
                  <a:lnTo>
                    <a:pt x="220" y="21"/>
                  </a:lnTo>
                  <a:lnTo>
                    <a:pt x="218" y="28"/>
                  </a:lnTo>
                  <a:lnTo>
                    <a:pt x="215" y="38"/>
                  </a:lnTo>
                  <a:lnTo>
                    <a:pt x="209" y="65"/>
                  </a:lnTo>
                  <a:lnTo>
                    <a:pt x="201" y="103"/>
                  </a:lnTo>
                  <a:lnTo>
                    <a:pt x="192" y="147"/>
                  </a:lnTo>
                  <a:lnTo>
                    <a:pt x="183" y="191"/>
                  </a:lnTo>
                  <a:lnTo>
                    <a:pt x="175" y="230"/>
                  </a:lnTo>
                  <a:lnTo>
                    <a:pt x="169" y="258"/>
                  </a:lnTo>
                  <a:lnTo>
                    <a:pt x="167" y="271"/>
                  </a:lnTo>
                  <a:lnTo>
                    <a:pt x="160" y="290"/>
                  </a:lnTo>
                  <a:lnTo>
                    <a:pt x="141" y="343"/>
                  </a:lnTo>
                  <a:lnTo>
                    <a:pt x="114" y="417"/>
                  </a:lnTo>
                  <a:lnTo>
                    <a:pt x="84" y="501"/>
                  </a:lnTo>
                  <a:lnTo>
                    <a:pt x="54" y="586"/>
                  </a:lnTo>
                  <a:lnTo>
                    <a:pt x="27" y="660"/>
                  </a:lnTo>
                  <a:lnTo>
                    <a:pt x="8" y="712"/>
                  </a:lnTo>
                  <a:lnTo>
                    <a:pt x="1" y="732"/>
                  </a:lnTo>
                  <a:lnTo>
                    <a:pt x="0" y="734"/>
                  </a:lnTo>
                  <a:lnTo>
                    <a:pt x="0" y="735"/>
                  </a:lnTo>
                  <a:lnTo>
                    <a:pt x="0" y="737"/>
                  </a:lnTo>
                  <a:lnTo>
                    <a:pt x="0" y="740"/>
                  </a:lnTo>
                  <a:lnTo>
                    <a:pt x="1" y="748"/>
                  </a:lnTo>
                  <a:lnTo>
                    <a:pt x="4" y="756"/>
                  </a:lnTo>
                  <a:lnTo>
                    <a:pt x="10" y="762"/>
                  </a:lnTo>
                  <a:lnTo>
                    <a:pt x="17" y="765"/>
                  </a:lnTo>
                  <a:lnTo>
                    <a:pt x="17" y="765"/>
                  </a:lnTo>
                  <a:lnTo>
                    <a:pt x="23" y="766"/>
                  </a:lnTo>
                  <a:lnTo>
                    <a:pt x="27" y="767"/>
                  </a:lnTo>
                  <a:lnTo>
                    <a:pt x="32" y="766"/>
                  </a:lnTo>
                  <a:lnTo>
                    <a:pt x="38" y="764"/>
                  </a:lnTo>
                  <a:lnTo>
                    <a:pt x="41" y="762"/>
                  </a:lnTo>
                  <a:lnTo>
                    <a:pt x="46" y="758"/>
                  </a:lnTo>
                  <a:lnTo>
                    <a:pt x="49" y="754"/>
                  </a:lnTo>
                  <a:lnTo>
                    <a:pt x="52" y="749"/>
                  </a:lnTo>
                  <a:lnTo>
                    <a:pt x="57" y="732"/>
                  </a:lnTo>
                  <a:lnTo>
                    <a:pt x="73" y="688"/>
                  </a:lnTo>
                  <a:lnTo>
                    <a:pt x="97" y="625"/>
                  </a:lnTo>
                  <a:lnTo>
                    <a:pt x="123" y="550"/>
                  </a:lnTo>
                  <a:lnTo>
                    <a:pt x="151" y="474"/>
                  </a:lnTo>
                  <a:lnTo>
                    <a:pt x="176" y="403"/>
                  </a:lnTo>
                  <a:lnTo>
                    <a:pt x="197" y="348"/>
                  </a:lnTo>
                  <a:lnTo>
                    <a:pt x="208" y="316"/>
                  </a:lnTo>
                  <a:lnTo>
                    <a:pt x="219" y="312"/>
                  </a:lnTo>
                  <a:lnTo>
                    <a:pt x="227" y="305"/>
                  </a:lnTo>
                  <a:lnTo>
                    <a:pt x="233" y="297"/>
                  </a:lnTo>
                  <a:lnTo>
                    <a:pt x="236" y="288"/>
                  </a:lnTo>
                  <a:lnTo>
                    <a:pt x="236" y="287"/>
                  </a:lnTo>
                  <a:lnTo>
                    <a:pt x="237" y="283"/>
                  </a:lnTo>
                  <a:lnTo>
                    <a:pt x="238" y="278"/>
                  </a:lnTo>
                  <a:lnTo>
                    <a:pt x="239" y="272"/>
                  </a:lnTo>
                  <a:lnTo>
                    <a:pt x="250" y="281"/>
                  </a:lnTo>
                  <a:lnTo>
                    <a:pt x="271" y="300"/>
                  </a:lnTo>
                  <a:lnTo>
                    <a:pt x="302" y="327"/>
                  </a:lnTo>
                  <a:lnTo>
                    <a:pt x="340" y="362"/>
                  </a:lnTo>
                  <a:lnTo>
                    <a:pt x="385" y="402"/>
                  </a:lnTo>
                  <a:lnTo>
                    <a:pt x="433" y="446"/>
                  </a:lnTo>
                  <a:lnTo>
                    <a:pt x="486" y="492"/>
                  </a:lnTo>
                  <a:lnTo>
                    <a:pt x="539" y="540"/>
                  </a:lnTo>
                  <a:lnTo>
                    <a:pt x="592" y="588"/>
                  </a:lnTo>
                  <a:lnTo>
                    <a:pt x="644" y="634"/>
                  </a:lnTo>
                  <a:lnTo>
                    <a:pt x="691" y="676"/>
                  </a:lnTo>
                  <a:lnTo>
                    <a:pt x="735" y="716"/>
                  </a:lnTo>
                  <a:lnTo>
                    <a:pt x="771" y="748"/>
                  </a:lnTo>
                  <a:lnTo>
                    <a:pt x="798" y="772"/>
                  </a:lnTo>
                  <a:lnTo>
                    <a:pt x="817" y="788"/>
                  </a:lnTo>
                  <a:lnTo>
                    <a:pt x="823" y="794"/>
                  </a:lnTo>
                  <a:lnTo>
                    <a:pt x="829" y="798"/>
                  </a:lnTo>
                  <a:lnTo>
                    <a:pt x="838" y="802"/>
                  </a:lnTo>
                  <a:lnTo>
                    <a:pt x="847" y="803"/>
                  </a:lnTo>
                  <a:lnTo>
                    <a:pt x="856" y="802"/>
                  </a:lnTo>
                  <a:lnTo>
                    <a:pt x="864" y="797"/>
                  </a:lnTo>
                  <a:lnTo>
                    <a:pt x="872" y="792"/>
                  </a:lnTo>
                  <a:lnTo>
                    <a:pt x="878" y="785"/>
                  </a:lnTo>
                  <a:lnTo>
                    <a:pt x="881" y="777"/>
                  </a:lnTo>
                  <a:lnTo>
                    <a:pt x="881" y="777"/>
                  </a:lnTo>
                  <a:lnTo>
                    <a:pt x="881" y="775"/>
                  </a:lnTo>
                  <a:lnTo>
                    <a:pt x="881" y="775"/>
                  </a:lnTo>
                  <a:lnTo>
                    <a:pt x="881" y="774"/>
                  </a:lnTo>
                  <a:lnTo>
                    <a:pt x="888" y="773"/>
                  </a:lnTo>
                  <a:lnTo>
                    <a:pt x="906" y="772"/>
                  </a:lnTo>
                  <a:lnTo>
                    <a:pt x="931" y="769"/>
                  </a:lnTo>
                  <a:lnTo>
                    <a:pt x="963" y="765"/>
                  </a:lnTo>
                  <a:lnTo>
                    <a:pt x="1000" y="760"/>
                  </a:lnTo>
                  <a:lnTo>
                    <a:pt x="1043" y="756"/>
                  </a:lnTo>
                  <a:lnTo>
                    <a:pt x="1086" y="751"/>
                  </a:lnTo>
                  <a:lnTo>
                    <a:pt x="1131" y="747"/>
                  </a:lnTo>
                  <a:lnTo>
                    <a:pt x="1177" y="741"/>
                  </a:lnTo>
                  <a:lnTo>
                    <a:pt x="1221" y="736"/>
                  </a:lnTo>
                  <a:lnTo>
                    <a:pt x="1262" y="732"/>
                  </a:lnTo>
                  <a:lnTo>
                    <a:pt x="1298" y="727"/>
                  </a:lnTo>
                  <a:lnTo>
                    <a:pt x="1328" y="724"/>
                  </a:lnTo>
                  <a:lnTo>
                    <a:pt x="1353" y="721"/>
                  </a:lnTo>
                  <a:lnTo>
                    <a:pt x="1368" y="720"/>
                  </a:lnTo>
                  <a:lnTo>
                    <a:pt x="1373" y="719"/>
                  </a:lnTo>
                  <a:lnTo>
                    <a:pt x="1379" y="718"/>
                  </a:lnTo>
                  <a:lnTo>
                    <a:pt x="1385" y="714"/>
                  </a:lnTo>
                  <a:lnTo>
                    <a:pt x="1388" y="710"/>
                  </a:lnTo>
                  <a:lnTo>
                    <a:pt x="1392" y="705"/>
                  </a:lnTo>
                  <a:lnTo>
                    <a:pt x="1393" y="703"/>
                  </a:lnTo>
                  <a:lnTo>
                    <a:pt x="1393" y="701"/>
                  </a:lnTo>
                  <a:lnTo>
                    <a:pt x="1393" y="698"/>
                  </a:lnTo>
                  <a:lnTo>
                    <a:pt x="1393" y="696"/>
                  </a:lnTo>
                  <a:lnTo>
                    <a:pt x="1393" y="692"/>
                  </a:lnTo>
                  <a:lnTo>
                    <a:pt x="1392" y="689"/>
                  </a:lnTo>
                  <a:lnTo>
                    <a:pt x="1391" y="686"/>
                  </a:lnTo>
                  <a:lnTo>
                    <a:pt x="1388" y="6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p:cNvSpPr>
              <a:spLocks/>
            </p:cNvSpPr>
            <p:nvPr/>
          </p:nvSpPr>
          <p:spPr bwMode="auto">
            <a:xfrm>
              <a:off x="3319" y="1754"/>
              <a:ext cx="400" cy="299"/>
            </a:xfrm>
            <a:custGeom>
              <a:avLst/>
              <a:gdLst>
                <a:gd name="T0" fmla="*/ 452 w 801"/>
                <a:gd name="T1" fmla="*/ 31 h 598"/>
                <a:gd name="T2" fmla="*/ 454 w 801"/>
                <a:gd name="T3" fmla="*/ 24 h 598"/>
                <a:gd name="T4" fmla="*/ 459 w 801"/>
                <a:gd name="T5" fmla="*/ 20 h 598"/>
                <a:gd name="T6" fmla="*/ 466 w 801"/>
                <a:gd name="T7" fmla="*/ 17 h 598"/>
                <a:gd name="T8" fmla="*/ 473 w 801"/>
                <a:gd name="T9" fmla="*/ 17 h 598"/>
                <a:gd name="T10" fmla="*/ 483 w 801"/>
                <a:gd name="T11" fmla="*/ 25 h 598"/>
                <a:gd name="T12" fmla="*/ 485 w 801"/>
                <a:gd name="T13" fmla="*/ 38 h 598"/>
                <a:gd name="T14" fmla="*/ 784 w 801"/>
                <a:gd name="T15" fmla="*/ 598 h 598"/>
                <a:gd name="T16" fmla="*/ 792 w 801"/>
                <a:gd name="T17" fmla="*/ 593 h 598"/>
                <a:gd name="T18" fmla="*/ 801 w 801"/>
                <a:gd name="T19" fmla="*/ 591 h 598"/>
                <a:gd name="T20" fmla="*/ 762 w 801"/>
                <a:gd name="T21" fmla="*/ 540 h 598"/>
                <a:gd name="T22" fmla="*/ 715 w 801"/>
                <a:gd name="T23" fmla="*/ 479 h 598"/>
                <a:gd name="T24" fmla="*/ 664 w 801"/>
                <a:gd name="T25" fmla="*/ 413 h 598"/>
                <a:gd name="T26" fmla="*/ 612 w 801"/>
                <a:gd name="T27" fmla="*/ 346 h 598"/>
                <a:gd name="T28" fmla="*/ 564 w 801"/>
                <a:gd name="T29" fmla="*/ 283 h 598"/>
                <a:gd name="T30" fmla="*/ 522 w 801"/>
                <a:gd name="T31" fmla="*/ 229 h 598"/>
                <a:gd name="T32" fmla="*/ 490 w 801"/>
                <a:gd name="T33" fmla="*/ 189 h 598"/>
                <a:gd name="T34" fmla="*/ 473 w 801"/>
                <a:gd name="T35" fmla="*/ 166 h 598"/>
                <a:gd name="T36" fmla="*/ 489 w 801"/>
                <a:gd name="T37" fmla="*/ 101 h 598"/>
                <a:gd name="T38" fmla="*/ 503 w 801"/>
                <a:gd name="T39" fmla="*/ 43 h 598"/>
                <a:gd name="T40" fmla="*/ 504 w 801"/>
                <a:gd name="T41" fmla="*/ 38 h 598"/>
                <a:gd name="T42" fmla="*/ 504 w 801"/>
                <a:gd name="T43" fmla="*/ 35 h 598"/>
                <a:gd name="T44" fmla="*/ 497 w 801"/>
                <a:gd name="T45" fmla="*/ 13 h 598"/>
                <a:gd name="T46" fmla="*/ 477 w 801"/>
                <a:gd name="T47" fmla="*/ 1 h 598"/>
                <a:gd name="T48" fmla="*/ 463 w 801"/>
                <a:gd name="T49" fmla="*/ 1 h 598"/>
                <a:gd name="T50" fmla="*/ 451 w 801"/>
                <a:gd name="T51" fmla="*/ 5 h 598"/>
                <a:gd name="T52" fmla="*/ 439 w 801"/>
                <a:gd name="T53" fmla="*/ 14 h 598"/>
                <a:gd name="T54" fmla="*/ 433 w 801"/>
                <a:gd name="T55" fmla="*/ 27 h 598"/>
                <a:gd name="T56" fmla="*/ 428 w 801"/>
                <a:gd name="T57" fmla="*/ 54 h 598"/>
                <a:gd name="T58" fmla="*/ 417 w 801"/>
                <a:gd name="T59" fmla="*/ 97 h 598"/>
                <a:gd name="T60" fmla="*/ 405 w 801"/>
                <a:gd name="T61" fmla="*/ 96 h 598"/>
                <a:gd name="T62" fmla="*/ 375 w 801"/>
                <a:gd name="T63" fmla="*/ 93 h 598"/>
                <a:gd name="T64" fmla="*/ 331 w 801"/>
                <a:gd name="T65" fmla="*/ 89 h 598"/>
                <a:gd name="T66" fmla="*/ 277 w 801"/>
                <a:gd name="T67" fmla="*/ 84 h 598"/>
                <a:gd name="T68" fmla="*/ 213 w 801"/>
                <a:gd name="T69" fmla="*/ 78 h 598"/>
                <a:gd name="T70" fmla="*/ 144 w 801"/>
                <a:gd name="T71" fmla="*/ 73 h 598"/>
                <a:gd name="T72" fmla="*/ 74 w 801"/>
                <a:gd name="T73" fmla="*/ 66 h 598"/>
                <a:gd name="T74" fmla="*/ 2 w 801"/>
                <a:gd name="T75" fmla="*/ 60 h 598"/>
                <a:gd name="T76" fmla="*/ 1 w 801"/>
                <a:gd name="T77" fmla="*/ 68 h 598"/>
                <a:gd name="T78" fmla="*/ 0 w 801"/>
                <a:gd name="T79" fmla="*/ 7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598">
                  <a:moveTo>
                    <a:pt x="430" y="116"/>
                  </a:moveTo>
                  <a:lnTo>
                    <a:pt x="452" y="31"/>
                  </a:lnTo>
                  <a:lnTo>
                    <a:pt x="453" y="28"/>
                  </a:lnTo>
                  <a:lnTo>
                    <a:pt x="454" y="24"/>
                  </a:lnTo>
                  <a:lnTo>
                    <a:pt x="456" y="22"/>
                  </a:lnTo>
                  <a:lnTo>
                    <a:pt x="459" y="20"/>
                  </a:lnTo>
                  <a:lnTo>
                    <a:pt x="462" y="18"/>
                  </a:lnTo>
                  <a:lnTo>
                    <a:pt x="466" y="17"/>
                  </a:lnTo>
                  <a:lnTo>
                    <a:pt x="469" y="17"/>
                  </a:lnTo>
                  <a:lnTo>
                    <a:pt x="473" y="17"/>
                  </a:lnTo>
                  <a:lnTo>
                    <a:pt x="478" y="21"/>
                  </a:lnTo>
                  <a:lnTo>
                    <a:pt x="483" y="25"/>
                  </a:lnTo>
                  <a:lnTo>
                    <a:pt x="485" y="32"/>
                  </a:lnTo>
                  <a:lnTo>
                    <a:pt x="485" y="38"/>
                  </a:lnTo>
                  <a:lnTo>
                    <a:pt x="454" y="171"/>
                  </a:lnTo>
                  <a:lnTo>
                    <a:pt x="784" y="598"/>
                  </a:lnTo>
                  <a:lnTo>
                    <a:pt x="787" y="596"/>
                  </a:lnTo>
                  <a:lnTo>
                    <a:pt x="792" y="593"/>
                  </a:lnTo>
                  <a:lnTo>
                    <a:pt x="796" y="592"/>
                  </a:lnTo>
                  <a:lnTo>
                    <a:pt x="801" y="591"/>
                  </a:lnTo>
                  <a:lnTo>
                    <a:pt x="783" y="567"/>
                  </a:lnTo>
                  <a:lnTo>
                    <a:pt x="762" y="540"/>
                  </a:lnTo>
                  <a:lnTo>
                    <a:pt x="739" y="510"/>
                  </a:lnTo>
                  <a:lnTo>
                    <a:pt x="715" y="479"/>
                  </a:lnTo>
                  <a:lnTo>
                    <a:pt x="689" y="446"/>
                  </a:lnTo>
                  <a:lnTo>
                    <a:pt x="664" y="413"/>
                  </a:lnTo>
                  <a:lnTo>
                    <a:pt x="637" y="379"/>
                  </a:lnTo>
                  <a:lnTo>
                    <a:pt x="612" y="346"/>
                  </a:lnTo>
                  <a:lnTo>
                    <a:pt x="588" y="313"/>
                  </a:lnTo>
                  <a:lnTo>
                    <a:pt x="564" y="283"/>
                  </a:lnTo>
                  <a:lnTo>
                    <a:pt x="542" y="255"/>
                  </a:lnTo>
                  <a:lnTo>
                    <a:pt x="522" y="229"/>
                  </a:lnTo>
                  <a:lnTo>
                    <a:pt x="505" y="207"/>
                  </a:lnTo>
                  <a:lnTo>
                    <a:pt x="490" y="189"/>
                  </a:lnTo>
                  <a:lnTo>
                    <a:pt x="480" y="175"/>
                  </a:lnTo>
                  <a:lnTo>
                    <a:pt x="473" y="166"/>
                  </a:lnTo>
                  <a:lnTo>
                    <a:pt x="478" y="143"/>
                  </a:lnTo>
                  <a:lnTo>
                    <a:pt x="489" y="101"/>
                  </a:lnTo>
                  <a:lnTo>
                    <a:pt x="498" y="61"/>
                  </a:lnTo>
                  <a:lnTo>
                    <a:pt x="503" y="43"/>
                  </a:lnTo>
                  <a:lnTo>
                    <a:pt x="504" y="40"/>
                  </a:lnTo>
                  <a:lnTo>
                    <a:pt x="504" y="38"/>
                  </a:lnTo>
                  <a:lnTo>
                    <a:pt x="504" y="37"/>
                  </a:lnTo>
                  <a:lnTo>
                    <a:pt x="504" y="35"/>
                  </a:lnTo>
                  <a:lnTo>
                    <a:pt x="501" y="23"/>
                  </a:lnTo>
                  <a:lnTo>
                    <a:pt x="497" y="13"/>
                  </a:lnTo>
                  <a:lnTo>
                    <a:pt x="489" y="6"/>
                  </a:lnTo>
                  <a:lnTo>
                    <a:pt x="477" y="1"/>
                  </a:lnTo>
                  <a:lnTo>
                    <a:pt x="470" y="0"/>
                  </a:lnTo>
                  <a:lnTo>
                    <a:pt x="463" y="1"/>
                  </a:lnTo>
                  <a:lnTo>
                    <a:pt x="456" y="2"/>
                  </a:lnTo>
                  <a:lnTo>
                    <a:pt x="451" y="5"/>
                  </a:lnTo>
                  <a:lnTo>
                    <a:pt x="445" y="9"/>
                  </a:lnTo>
                  <a:lnTo>
                    <a:pt x="439" y="14"/>
                  </a:lnTo>
                  <a:lnTo>
                    <a:pt x="436" y="20"/>
                  </a:lnTo>
                  <a:lnTo>
                    <a:pt x="433" y="27"/>
                  </a:lnTo>
                  <a:lnTo>
                    <a:pt x="431" y="35"/>
                  </a:lnTo>
                  <a:lnTo>
                    <a:pt x="428" y="54"/>
                  </a:lnTo>
                  <a:lnTo>
                    <a:pt x="422" y="78"/>
                  </a:lnTo>
                  <a:lnTo>
                    <a:pt x="417" y="97"/>
                  </a:lnTo>
                  <a:lnTo>
                    <a:pt x="413" y="97"/>
                  </a:lnTo>
                  <a:lnTo>
                    <a:pt x="405" y="96"/>
                  </a:lnTo>
                  <a:lnTo>
                    <a:pt x="392" y="94"/>
                  </a:lnTo>
                  <a:lnTo>
                    <a:pt x="375" y="93"/>
                  </a:lnTo>
                  <a:lnTo>
                    <a:pt x="355" y="91"/>
                  </a:lnTo>
                  <a:lnTo>
                    <a:pt x="331" y="89"/>
                  </a:lnTo>
                  <a:lnTo>
                    <a:pt x="305" y="86"/>
                  </a:lnTo>
                  <a:lnTo>
                    <a:pt x="277" y="84"/>
                  </a:lnTo>
                  <a:lnTo>
                    <a:pt x="246" y="82"/>
                  </a:lnTo>
                  <a:lnTo>
                    <a:pt x="213" y="78"/>
                  </a:lnTo>
                  <a:lnTo>
                    <a:pt x="180" y="75"/>
                  </a:lnTo>
                  <a:lnTo>
                    <a:pt x="144" y="73"/>
                  </a:lnTo>
                  <a:lnTo>
                    <a:pt x="110" y="69"/>
                  </a:lnTo>
                  <a:lnTo>
                    <a:pt x="74" y="66"/>
                  </a:lnTo>
                  <a:lnTo>
                    <a:pt x="38" y="63"/>
                  </a:lnTo>
                  <a:lnTo>
                    <a:pt x="2" y="60"/>
                  </a:lnTo>
                  <a:lnTo>
                    <a:pt x="1" y="63"/>
                  </a:lnTo>
                  <a:lnTo>
                    <a:pt x="1" y="68"/>
                  </a:lnTo>
                  <a:lnTo>
                    <a:pt x="0" y="73"/>
                  </a:lnTo>
                  <a:lnTo>
                    <a:pt x="0" y="77"/>
                  </a:lnTo>
                  <a:lnTo>
                    <a:pt x="43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p:cNvSpPr>
              <a:spLocks/>
            </p:cNvSpPr>
            <p:nvPr/>
          </p:nvSpPr>
          <p:spPr bwMode="auto">
            <a:xfrm>
              <a:off x="3479" y="1844"/>
              <a:ext cx="248" cy="265"/>
            </a:xfrm>
            <a:custGeom>
              <a:avLst/>
              <a:gdLst>
                <a:gd name="T0" fmla="*/ 454 w 494"/>
                <a:gd name="T1" fmla="*/ 422 h 530"/>
                <a:gd name="T2" fmla="*/ 450 w 494"/>
                <a:gd name="T3" fmla="*/ 424 h 530"/>
                <a:gd name="T4" fmla="*/ 447 w 494"/>
                <a:gd name="T5" fmla="*/ 427 h 530"/>
                <a:gd name="T6" fmla="*/ 443 w 494"/>
                <a:gd name="T7" fmla="*/ 431 h 530"/>
                <a:gd name="T8" fmla="*/ 440 w 494"/>
                <a:gd name="T9" fmla="*/ 433 h 530"/>
                <a:gd name="T10" fmla="*/ 448 w 494"/>
                <a:gd name="T11" fmla="*/ 442 h 530"/>
                <a:gd name="T12" fmla="*/ 454 w 494"/>
                <a:gd name="T13" fmla="*/ 450 h 530"/>
                <a:gd name="T14" fmla="*/ 458 w 494"/>
                <a:gd name="T15" fmla="*/ 456 h 530"/>
                <a:gd name="T16" fmla="*/ 461 w 494"/>
                <a:gd name="T17" fmla="*/ 460 h 530"/>
                <a:gd name="T18" fmla="*/ 451 w 494"/>
                <a:gd name="T19" fmla="*/ 461 h 530"/>
                <a:gd name="T20" fmla="*/ 435 w 494"/>
                <a:gd name="T21" fmla="*/ 463 h 530"/>
                <a:gd name="T22" fmla="*/ 413 w 494"/>
                <a:gd name="T23" fmla="*/ 465 h 530"/>
                <a:gd name="T24" fmla="*/ 385 w 494"/>
                <a:gd name="T25" fmla="*/ 469 h 530"/>
                <a:gd name="T26" fmla="*/ 352 w 494"/>
                <a:gd name="T27" fmla="*/ 472 h 530"/>
                <a:gd name="T28" fmla="*/ 318 w 494"/>
                <a:gd name="T29" fmla="*/ 476 h 530"/>
                <a:gd name="T30" fmla="*/ 280 w 494"/>
                <a:gd name="T31" fmla="*/ 480 h 530"/>
                <a:gd name="T32" fmla="*/ 242 w 494"/>
                <a:gd name="T33" fmla="*/ 485 h 530"/>
                <a:gd name="T34" fmla="*/ 202 w 494"/>
                <a:gd name="T35" fmla="*/ 490 h 530"/>
                <a:gd name="T36" fmla="*/ 166 w 494"/>
                <a:gd name="T37" fmla="*/ 493 h 530"/>
                <a:gd name="T38" fmla="*/ 130 w 494"/>
                <a:gd name="T39" fmla="*/ 498 h 530"/>
                <a:gd name="T40" fmla="*/ 98 w 494"/>
                <a:gd name="T41" fmla="*/ 501 h 530"/>
                <a:gd name="T42" fmla="*/ 70 w 494"/>
                <a:gd name="T43" fmla="*/ 505 h 530"/>
                <a:gd name="T44" fmla="*/ 47 w 494"/>
                <a:gd name="T45" fmla="*/ 507 h 530"/>
                <a:gd name="T46" fmla="*/ 31 w 494"/>
                <a:gd name="T47" fmla="*/ 508 h 530"/>
                <a:gd name="T48" fmla="*/ 23 w 494"/>
                <a:gd name="T49" fmla="*/ 509 h 530"/>
                <a:gd name="T50" fmla="*/ 28 w 494"/>
                <a:gd name="T51" fmla="*/ 484 h 530"/>
                <a:gd name="T52" fmla="*/ 42 w 494"/>
                <a:gd name="T53" fmla="*/ 431 h 530"/>
                <a:gd name="T54" fmla="*/ 60 w 494"/>
                <a:gd name="T55" fmla="*/ 359 h 530"/>
                <a:gd name="T56" fmla="*/ 79 w 494"/>
                <a:gd name="T57" fmla="*/ 279 h 530"/>
                <a:gd name="T58" fmla="*/ 100 w 494"/>
                <a:gd name="T59" fmla="*/ 197 h 530"/>
                <a:gd name="T60" fmla="*/ 117 w 494"/>
                <a:gd name="T61" fmla="*/ 124 h 530"/>
                <a:gd name="T62" fmla="*/ 131 w 494"/>
                <a:gd name="T63" fmla="*/ 69 h 530"/>
                <a:gd name="T64" fmla="*/ 138 w 494"/>
                <a:gd name="T65" fmla="*/ 40 h 530"/>
                <a:gd name="T66" fmla="*/ 144 w 494"/>
                <a:gd name="T67" fmla="*/ 47 h 530"/>
                <a:gd name="T68" fmla="*/ 153 w 494"/>
                <a:gd name="T69" fmla="*/ 60 h 530"/>
                <a:gd name="T70" fmla="*/ 167 w 494"/>
                <a:gd name="T71" fmla="*/ 77 h 530"/>
                <a:gd name="T72" fmla="*/ 183 w 494"/>
                <a:gd name="T73" fmla="*/ 99 h 530"/>
                <a:gd name="T74" fmla="*/ 201 w 494"/>
                <a:gd name="T75" fmla="*/ 123 h 530"/>
                <a:gd name="T76" fmla="*/ 223 w 494"/>
                <a:gd name="T77" fmla="*/ 151 h 530"/>
                <a:gd name="T78" fmla="*/ 245 w 494"/>
                <a:gd name="T79" fmla="*/ 181 h 530"/>
                <a:gd name="T80" fmla="*/ 269 w 494"/>
                <a:gd name="T81" fmla="*/ 212 h 530"/>
                <a:gd name="T82" fmla="*/ 293 w 494"/>
                <a:gd name="T83" fmla="*/ 243 h 530"/>
                <a:gd name="T84" fmla="*/ 319 w 494"/>
                <a:gd name="T85" fmla="*/ 275 h 530"/>
                <a:gd name="T86" fmla="*/ 343 w 494"/>
                <a:gd name="T87" fmla="*/ 306 h 530"/>
                <a:gd name="T88" fmla="*/ 366 w 494"/>
                <a:gd name="T89" fmla="*/ 338 h 530"/>
                <a:gd name="T90" fmla="*/ 388 w 494"/>
                <a:gd name="T91" fmla="*/ 365 h 530"/>
                <a:gd name="T92" fmla="*/ 408 w 494"/>
                <a:gd name="T93" fmla="*/ 392 h 530"/>
                <a:gd name="T94" fmla="*/ 425 w 494"/>
                <a:gd name="T95" fmla="*/ 415 h 530"/>
                <a:gd name="T96" fmla="*/ 440 w 494"/>
                <a:gd name="T97" fmla="*/ 433 h 530"/>
                <a:gd name="T98" fmla="*/ 443 w 494"/>
                <a:gd name="T99" fmla="*/ 431 h 530"/>
                <a:gd name="T100" fmla="*/ 447 w 494"/>
                <a:gd name="T101" fmla="*/ 427 h 530"/>
                <a:gd name="T102" fmla="*/ 450 w 494"/>
                <a:gd name="T103" fmla="*/ 424 h 530"/>
                <a:gd name="T104" fmla="*/ 454 w 494"/>
                <a:gd name="T105" fmla="*/ 422 h 530"/>
                <a:gd name="T106" fmla="*/ 129 w 494"/>
                <a:gd name="T107" fmla="*/ 0 h 530"/>
                <a:gd name="T108" fmla="*/ 125 w 494"/>
                <a:gd name="T109" fmla="*/ 18 h 530"/>
                <a:gd name="T110" fmla="*/ 0 w 494"/>
                <a:gd name="T111" fmla="*/ 530 h 530"/>
                <a:gd name="T112" fmla="*/ 494 w 494"/>
                <a:gd name="T113" fmla="*/ 473 h 530"/>
                <a:gd name="T114" fmla="*/ 454 w 494"/>
                <a:gd name="T115" fmla="*/ 4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530">
                  <a:moveTo>
                    <a:pt x="454" y="422"/>
                  </a:moveTo>
                  <a:lnTo>
                    <a:pt x="450" y="424"/>
                  </a:lnTo>
                  <a:lnTo>
                    <a:pt x="447" y="427"/>
                  </a:lnTo>
                  <a:lnTo>
                    <a:pt x="443" y="431"/>
                  </a:lnTo>
                  <a:lnTo>
                    <a:pt x="440" y="433"/>
                  </a:lnTo>
                  <a:lnTo>
                    <a:pt x="448" y="442"/>
                  </a:lnTo>
                  <a:lnTo>
                    <a:pt x="454" y="450"/>
                  </a:lnTo>
                  <a:lnTo>
                    <a:pt x="458" y="456"/>
                  </a:lnTo>
                  <a:lnTo>
                    <a:pt x="461" y="460"/>
                  </a:lnTo>
                  <a:lnTo>
                    <a:pt x="451" y="461"/>
                  </a:lnTo>
                  <a:lnTo>
                    <a:pt x="435" y="463"/>
                  </a:lnTo>
                  <a:lnTo>
                    <a:pt x="413" y="465"/>
                  </a:lnTo>
                  <a:lnTo>
                    <a:pt x="385" y="469"/>
                  </a:lnTo>
                  <a:lnTo>
                    <a:pt x="352" y="472"/>
                  </a:lnTo>
                  <a:lnTo>
                    <a:pt x="318" y="476"/>
                  </a:lnTo>
                  <a:lnTo>
                    <a:pt x="280" y="480"/>
                  </a:lnTo>
                  <a:lnTo>
                    <a:pt x="242" y="485"/>
                  </a:lnTo>
                  <a:lnTo>
                    <a:pt x="202" y="490"/>
                  </a:lnTo>
                  <a:lnTo>
                    <a:pt x="166" y="493"/>
                  </a:lnTo>
                  <a:lnTo>
                    <a:pt x="130" y="498"/>
                  </a:lnTo>
                  <a:lnTo>
                    <a:pt x="98" y="501"/>
                  </a:lnTo>
                  <a:lnTo>
                    <a:pt x="70" y="505"/>
                  </a:lnTo>
                  <a:lnTo>
                    <a:pt x="47" y="507"/>
                  </a:lnTo>
                  <a:lnTo>
                    <a:pt x="31" y="508"/>
                  </a:lnTo>
                  <a:lnTo>
                    <a:pt x="23" y="509"/>
                  </a:lnTo>
                  <a:lnTo>
                    <a:pt x="28" y="484"/>
                  </a:lnTo>
                  <a:lnTo>
                    <a:pt x="42" y="431"/>
                  </a:lnTo>
                  <a:lnTo>
                    <a:pt x="60" y="359"/>
                  </a:lnTo>
                  <a:lnTo>
                    <a:pt x="79" y="279"/>
                  </a:lnTo>
                  <a:lnTo>
                    <a:pt x="100" y="197"/>
                  </a:lnTo>
                  <a:lnTo>
                    <a:pt x="117" y="124"/>
                  </a:lnTo>
                  <a:lnTo>
                    <a:pt x="131" y="69"/>
                  </a:lnTo>
                  <a:lnTo>
                    <a:pt x="138" y="40"/>
                  </a:lnTo>
                  <a:lnTo>
                    <a:pt x="144" y="47"/>
                  </a:lnTo>
                  <a:lnTo>
                    <a:pt x="153" y="60"/>
                  </a:lnTo>
                  <a:lnTo>
                    <a:pt x="167" y="77"/>
                  </a:lnTo>
                  <a:lnTo>
                    <a:pt x="183" y="99"/>
                  </a:lnTo>
                  <a:lnTo>
                    <a:pt x="201" y="123"/>
                  </a:lnTo>
                  <a:lnTo>
                    <a:pt x="223" y="151"/>
                  </a:lnTo>
                  <a:lnTo>
                    <a:pt x="245" y="181"/>
                  </a:lnTo>
                  <a:lnTo>
                    <a:pt x="269" y="212"/>
                  </a:lnTo>
                  <a:lnTo>
                    <a:pt x="293" y="243"/>
                  </a:lnTo>
                  <a:lnTo>
                    <a:pt x="319" y="275"/>
                  </a:lnTo>
                  <a:lnTo>
                    <a:pt x="343" y="306"/>
                  </a:lnTo>
                  <a:lnTo>
                    <a:pt x="366" y="338"/>
                  </a:lnTo>
                  <a:lnTo>
                    <a:pt x="388" y="365"/>
                  </a:lnTo>
                  <a:lnTo>
                    <a:pt x="408" y="392"/>
                  </a:lnTo>
                  <a:lnTo>
                    <a:pt x="425" y="415"/>
                  </a:lnTo>
                  <a:lnTo>
                    <a:pt x="440" y="433"/>
                  </a:lnTo>
                  <a:lnTo>
                    <a:pt x="443" y="431"/>
                  </a:lnTo>
                  <a:lnTo>
                    <a:pt x="447" y="427"/>
                  </a:lnTo>
                  <a:lnTo>
                    <a:pt x="450" y="424"/>
                  </a:lnTo>
                  <a:lnTo>
                    <a:pt x="454" y="422"/>
                  </a:lnTo>
                  <a:lnTo>
                    <a:pt x="129" y="0"/>
                  </a:lnTo>
                  <a:lnTo>
                    <a:pt x="125" y="18"/>
                  </a:lnTo>
                  <a:lnTo>
                    <a:pt x="0" y="530"/>
                  </a:lnTo>
                  <a:lnTo>
                    <a:pt x="494" y="473"/>
                  </a:lnTo>
                  <a:lnTo>
                    <a:pt x="45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p:cNvSpPr>
              <a:spLocks/>
            </p:cNvSpPr>
            <p:nvPr/>
          </p:nvSpPr>
          <p:spPr bwMode="auto">
            <a:xfrm>
              <a:off x="3164" y="1797"/>
              <a:ext cx="365" cy="305"/>
            </a:xfrm>
            <a:custGeom>
              <a:avLst/>
              <a:gdLst>
                <a:gd name="T0" fmla="*/ 304 w 732"/>
                <a:gd name="T1" fmla="*/ 32 h 611"/>
                <a:gd name="T2" fmla="*/ 303 w 732"/>
                <a:gd name="T3" fmla="*/ 40 h 611"/>
                <a:gd name="T4" fmla="*/ 338 w 732"/>
                <a:gd name="T5" fmla="*/ 48 h 611"/>
                <a:gd name="T6" fmla="*/ 408 w 732"/>
                <a:gd name="T7" fmla="*/ 53 h 611"/>
                <a:gd name="T8" fmla="*/ 477 w 732"/>
                <a:gd name="T9" fmla="*/ 60 h 611"/>
                <a:gd name="T10" fmla="*/ 542 w 732"/>
                <a:gd name="T11" fmla="*/ 66 h 611"/>
                <a:gd name="T12" fmla="*/ 599 w 732"/>
                <a:gd name="T13" fmla="*/ 71 h 611"/>
                <a:gd name="T14" fmla="*/ 648 w 732"/>
                <a:gd name="T15" fmla="*/ 75 h 611"/>
                <a:gd name="T16" fmla="*/ 685 w 732"/>
                <a:gd name="T17" fmla="*/ 79 h 611"/>
                <a:gd name="T18" fmla="*/ 705 w 732"/>
                <a:gd name="T19" fmla="*/ 81 h 611"/>
                <a:gd name="T20" fmla="*/ 704 w 732"/>
                <a:gd name="T21" fmla="*/ 106 h 611"/>
                <a:gd name="T22" fmla="*/ 671 w 732"/>
                <a:gd name="T23" fmla="*/ 239 h 611"/>
                <a:gd name="T24" fmla="*/ 628 w 732"/>
                <a:gd name="T25" fmla="*/ 414 h 611"/>
                <a:gd name="T26" fmla="*/ 596 w 732"/>
                <a:gd name="T27" fmla="*/ 550 h 611"/>
                <a:gd name="T28" fmla="*/ 579 w 732"/>
                <a:gd name="T29" fmla="*/ 568 h 611"/>
                <a:gd name="T30" fmla="*/ 529 w 732"/>
                <a:gd name="T31" fmla="*/ 524 h 611"/>
                <a:gd name="T32" fmla="*/ 448 w 732"/>
                <a:gd name="T33" fmla="*/ 452 h 611"/>
                <a:gd name="T34" fmla="*/ 350 w 732"/>
                <a:gd name="T35" fmla="*/ 365 h 611"/>
                <a:gd name="T36" fmla="*/ 248 w 732"/>
                <a:gd name="T37" fmla="*/ 271 h 611"/>
                <a:gd name="T38" fmla="*/ 151 w 732"/>
                <a:gd name="T39" fmla="*/ 185 h 611"/>
                <a:gd name="T40" fmla="*/ 74 w 732"/>
                <a:gd name="T41" fmla="*/ 116 h 611"/>
                <a:gd name="T42" fmla="*/ 27 w 732"/>
                <a:gd name="T43" fmla="*/ 74 h 611"/>
                <a:gd name="T44" fmla="*/ 22 w 732"/>
                <a:gd name="T45" fmla="*/ 58 h 611"/>
                <a:gd name="T46" fmla="*/ 28 w 732"/>
                <a:gd name="T47" fmla="*/ 30 h 611"/>
                <a:gd name="T48" fmla="*/ 32 w 732"/>
                <a:gd name="T49" fmla="*/ 20 h 611"/>
                <a:gd name="T50" fmla="*/ 46 w 732"/>
                <a:gd name="T51" fmla="*/ 21 h 611"/>
                <a:gd name="T52" fmla="*/ 68 w 732"/>
                <a:gd name="T53" fmla="*/ 23 h 611"/>
                <a:gd name="T54" fmla="*/ 98 w 732"/>
                <a:gd name="T55" fmla="*/ 26 h 611"/>
                <a:gd name="T56" fmla="*/ 135 w 732"/>
                <a:gd name="T57" fmla="*/ 29 h 611"/>
                <a:gd name="T58" fmla="*/ 179 w 732"/>
                <a:gd name="T59" fmla="*/ 33 h 611"/>
                <a:gd name="T60" fmla="*/ 226 w 732"/>
                <a:gd name="T61" fmla="*/ 37 h 611"/>
                <a:gd name="T62" fmla="*/ 277 w 732"/>
                <a:gd name="T63" fmla="*/ 42 h 611"/>
                <a:gd name="T64" fmla="*/ 303 w 732"/>
                <a:gd name="T65" fmla="*/ 40 h 611"/>
                <a:gd name="T66" fmla="*/ 304 w 732"/>
                <a:gd name="T67" fmla="*/ 32 h 611"/>
                <a:gd name="T68" fmla="*/ 16 w 732"/>
                <a:gd name="T69" fmla="*/ 0 h 611"/>
                <a:gd name="T70" fmla="*/ 0 w 732"/>
                <a:gd name="T71" fmla="*/ 73 h 611"/>
                <a:gd name="T72" fmla="*/ 732 w 732"/>
                <a:gd name="T73" fmla="*/ 6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611">
                  <a:moveTo>
                    <a:pt x="306" y="27"/>
                  </a:moveTo>
                  <a:lnTo>
                    <a:pt x="304" y="32"/>
                  </a:lnTo>
                  <a:lnTo>
                    <a:pt x="304" y="35"/>
                  </a:lnTo>
                  <a:lnTo>
                    <a:pt x="303" y="40"/>
                  </a:lnTo>
                  <a:lnTo>
                    <a:pt x="303" y="44"/>
                  </a:lnTo>
                  <a:lnTo>
                    <a:pt x="338" y="48"/>
                  </a:lnTo>
                  <a:lnTo>
                    <a:pt x="372" y="51"/>
                  </a:lnTo>
                  <a:lnTo>
                    <a:pt x="408" y="53"/>
                  </a:lnTo>
                  <a:lnTo>
                    <a:pt x="443" y="57"/>
                  </a:lnTo>
                  <a:lnTo>
                    <a:pt x="477" y="60"/>
                  </a:lnTo>
                  <a:lnTo>
                    <a:pt x="509" y="63"/>
                  </a:lnTo>
                  <a:lnTo>
                    <a:pt x="542" y="66"/>
                  </a:lnTo>
                  <a:lnTo>
                    <a:pt x="572" y="68"/>
                  </a:lnTo>
                  <a:lnTo>
                    <a:pt x="599" y="71"/>
                  </a:lnTo>
                  <a:lnTo>
                    <a:pt x="625" y="73"/>
                  </a:lnTo>
                  <a:lnTo>
                    <a:pt x="648" y="75"/>
                  </a:lnTo>
                  <a:lnTo>
                    <a:pt x="667" y="78"/>
                  </a:lnTo>
                  <a:lnTo>
                    <a:pt x="685" y="79"/>
                  </a:lnTo>
                  <a:lnTo>
                    <a:pt x="697" y="80"/>
                  </a:lnTo>
                  <a:lnTo>
                    <a:pt x="705" y="81"/>
                  </a:lnTo>
                  <a:lnTo>
                    <a:pt x="710" y="81"/>
                  </a:lnTo>
                  <a:lnTo>
                    <a:pt x="704" y="106"/>
                  </a:lnTo>
                  <a:lnTo>
                    <a:pt x="690" y="163"/>
                  </a:lnTo>
                  <a:lnTo>
                    <a:pt x="671" y="239"/>
                  </a:lnTo>
                  <a:lnTo>
                    <a:pt x="650" y="327"/>
                  </a:lnTo>
                  <a:lnTo>
                    <a:pt x="628" y="414"/>
                  </a:lnTo>
                  <a:lnTo>
                    <a:pt x="610" y="491"/>
                  </a:lnTo>
                  <a:lnTo>
                    <a:pt x="596" y="550"/>
                  </a:lnTo>
                  <a:lnTo>
                    <a:pt x="589" y="578"/>
                  </a:lnTo>
                  <a:lnTo>
                    <a:pt x="579" y="568"/>
                  </a:lnTo>
                  <a:lnTo>
                    <a:pt x="559" y="550"/>
                  </a:lnTo>
                  <a:lnTo>
                    <a:pt x="529" y="524"/>
                  </a:lnTo>
                  <a:lnTo>
                    <a:pt x="492" y="490"/>
                  </a:lnTo>
                  <a:lnTo>
                    <a:pt x="448" y="452"/>
                  </a:lnTo>
                  <a:lnTo>
                    <a:pt x="401" y="409"/>
                  </a:lnTo>
                  <a:lnTo>
                    <a:pt x="350" y="365"/>
                  </a:lnTo>
                  <a:lnTo>
                    <a:pt x="300" y="317"/>
                  </a:lnTo>
                  <a:lnTo>
                    <a:pt x="248" y="271"/>
                  </a:lnTo>
                  <a:lnTo>
                    <a:pt x="197" y="226"/>
                  </a:lnTo>
                  <a:lnTo>
                    <a:pt x="151" y="185"/>
                  </a:lnTo>
                  <a:lnTo>
                    <a:pt x="108" y="147"/>
                  </a:lnTo>
                  <a:lnTo>
                    <a:pt x="74" y="116"/>
                  </a:lnTo>
                  <a:lnTo>
                    <a:pt x="45" y="90"/>
                  </a:lnTo>
                  <a:lnTo>
                    <a:pt x="27" y="74"/>
                  </a:lnTo>
                  <a:lnTo>
                    <a:pt x="20" y="67"/>
                  </a:lnTo>
                  <a:lnTo>
                    <a:pt x="22" y="58"/>
                  </a:lnTo>
                  <a:lnTo>
                    <a:pt x="25" y="45"/>
                  </a:lnTo>
                  <a:lnTo>
                    <a:pt x="28" y="30"/>
                  </a:lnTo>
                  <a:lnTo>
                    <a:pt x="30" y="20"/>
                  </a:lnTo>
                  <a:lnTo>
                    <a:pt x="32" y="20"/>
                  </a:lnTo>
                  <a:lnTo>
                    <a:pt x="38" y="20"/>
                  </a:lnTo>
                  <a:lnTo>
                    <a:pt x="46" y="21"/>
                  </a:lnTo>
                  <a:lnTo>
                    <a:pt x="55" y="22"/>
                  </a:lnTo>
                  <a:lnTo>
                    <a:pt x="68" y="23"/>
                  </a:lnTo>
                  <a:lnTo>
                    <a:pt x="82" y="25"/>
                  </a:lnTo>
                  <a:lnTo>
                    <a:pt x="98" y="26"/>
                  </a:lnTo>
                  <a:lnTo>
                    <a:pt x="117" y="27"/>
                  </a:lnTo>
                  <a:lnTo>
                    <a:pt x="135" y="29"/>
                  </a:lnTo>
                  <a:lnTo>
                    <a:pt x="157" y="32"/>
                  </a:lnTo>
                  <a:lnTo>
                    <a:pt x="179" y="33"/>
                  </a:lnTo>
                  <a:lnTo>
                    <a:pt x="202" y="35"/>
                  </a:lnTo>
                  <a:lnTo>
                    <a:pt x="226" y="37"/>
                  </a:lnTo>
                  <a:lnTo>
                    <a:pt x="251" y="40"/>
                  </a:lnTo>
                  <a:lnTo>
                    <a:pt x="277" y="42"/>
                  </a:lnTo>
                  <a:lnTo>
                    <a:pt x="303" y="44"/>
                  </a:lnTo>
                  <a:lnTo>
                    <a:pt x="303" y="40"/>
                  </a:lnTo>
                  <a:lnTo>
                    <a:pt x="304" y="35"/>
                  </a:lnTo>
                  <a:lnTo>
                    <a:pt x="304" y="32"/>
                  </a:lnTo>
                  <a:lnTo>
                    <a:pt x="306" y="27"/>
                  </a:lnTo>
                  <a:lnTo>
                    <a:pt x="16" y="0"/>
                  </a:lnTo>
                  <a:lnTo>
                    <a:pt x="15" y="7"/>
                  </a:lnTo>
                  <a:lnTo>
                    <a:pt x="0" y="73"/>
                  </a:lnTo>
                  <a:lnTo>
                    <a:pt x="598" y="611"/>
                  </a:lnTo>
                  <a:lnTo>
                    <a:pt x="732" y="65"/>
                  </a:lnTo>
                  <a:lnTo>
                    <a:pt x="30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p:cNvSpPr>
              <a:spLocks/>
            </p:cNvSpPr>
            <p:nvPr/>
          </p:nvSpPr>
          <p:spPr bwMode="auto">
            <a:xfrm>
              <a:off x="3396" y="2054"/>
              <a:ext cx="125" cy="126"/>
            </a:xfrm>
            <a:custGeom>
              <a:avLst/>
              <a:gdLst>
                <a:gd name="T0" fmla="*/ 103 w 250"/>
                <a:gd name="T1" fmla="*/ 3 h 252"/>
                <a:gd name="T2" fmla="*/ 63 w 250"/>
                <a:gd name="T3" fmla="*/ 17 h 252"/>
                <a:gd name="T4" fmla="*/ 31 w 250"/>
                <a:gd name="T5" fmla="*/ 43 h 252"/>
                <a:gd name="T6" fmla="*/ 9 w 250"/>
                <a:gd name="T7" fmla="*/ 79 h 252"/>
                <a:gd name="T8" fmla="*/ 8 w 250"/>
                <a:gd name="T9" fmla="*/ 104 h 252"/>
                <a:gd name="T10" fmla="*/ 20 w 250"/>
                <a:gd name="T11" fmla="*/ 111 h 252"/>
                <a:gd name="T12" fmla="*/ 31 w 250"/>
                <a:gd name="T13" fmla="*/ 96 h 252"/>
                <a:gd name="T14" fmla="*/ 47 w 250"/>
                <a:gd name="T15" fmla="*/ 65 h 252"/>
                <a:gd name="T16" fmla="*/ 73 w 250"/>
                <a:gd name="T17" fmla="*/ 42 h 252"/>
                <a:gd name="T18" fmla="*/ 107 w 250"/>
                <a:gd name="T19" fmla="*/ 29 h 252"/>
                <a:gd name="T20" fmla="*/ 145 w 250"/>
                <a:gd name="T21" fmla="*/ 29 h 252"/>
                <a:gd name="T22" fmla="*/ 180 w 250"/>
                <a:gd name="T23" fmla="*/ 44 h 252"/>
                <a:gd name="T24" fmla="*/ 206 w 250"/>
                <a:gd name="T25" fmla="*/ 71 h 252"/>
                <a:gd name="T26" fmla="*/ 221 w 250"/>
                <a:gd name="T27" fmla="*/ 106 h 252"/>
                <a:gd name="T28" fmla="*/ 221 w 250"/>
                <a:gd name="T29" fmla="*/ 146 h 252"/>
                <a:gd name="T30" fmla="*/ 206 w 250"/>
                <a:gd name="T31" fmla="*/ 181 h 252"/>
                <a:gd name="T32" fmla="*/ 180 w 250"/>
                <a:gd name="T33" fmla="*/ 208 h 252"/>
                <a:gd name="T34" fmla="*/ 145 w 250"/>
                <a:gd name="T35" fmla="*/ 223 h 252"/>
                <a:gd name="T36" fmla="*/ 106 w 250"/>
                <a:gd name="T37" fmla="*/ 223 h 252"/>
                <a:gd name="T38" fmla="*/ 70 w 250"/>
                <a:gd name="T39" fmla="*/ 208 h 252"/>
                <a:gd name="T40" fmla="*/ 43 w 250"/>
                <a:gd name="T41" fmla="*/ 181 h 252"/>
                <a:gd name="T42" fmla="*/ 28 w 250"/>
                <a:gd name="T43" fmla="*/ 146 h 252"/>
                <a:gd name="T44" fmla="*/ 26 w 250"/>
                <a:gd name="T45" fmla="*/ 123 h 252"/>
                <a:gd name="T46" fmla="*/ 27 w 250"/>
                <a:gd name="T47" fmla="*/ 117 h 252"/>
                <a:gd name="T48" fmla="*/ 20 w 250"/>
                <a:gd name="T49" fmla="*/ 111 h 252"/>
                <a:gd name="T50" fmla="*/ 8 w 250"/>
                <a:gd name="T51" fmla="*/ 104 h 252"/>
                <a:gd name="T52" fmla="*/ 2 w 250"/>
                <a:gd name="T53" fmla="*/ 106 h 252"/>
                <a:gd name="T54" fmla="*/ 0 w 250"/>
                <a:gd name="T55" fmla="*/ 119 h 252"/>
                <a:gd name="T56" fmla="*/ 2 w 250"/>
                <a:gd name="T57" fmla="*/ 151 h 252"/>
                <a:gd name="T58" fmla="*/ 21 w 250"/>
                <a:gd name="T59" fmla="*/ 196 h 252"/>
                <a:gd name="T60" fmla="*/ 55 w 250"/>
                <a:gd name="T61" fmla="*/ 230 h 252"/>
                <a:gd name="T62" fmla="*/ 100 w 250"/>
                <a:gd name="T63" fmla="*/ 249 h 252"/>
                <a:gd name="T64" fmla="*/ 150 w 250"/>
                <a:gd name="T65" fmla="*/ 249 h 252"/>
                <a:gd name="T66" fmla="*/ 194 w 250"/>
                <a:gd name="T67" fmla="*/ 230 h 252"/>
                <a:gd name="T68" fmla="*/ 228 w 250"/>
                <a:gd name="T69" fmla="*/ 196 h 252"/>
                <a:gd name="T70" fmla="*/ 247 w 250"/>
                <a:gd name="T71" fmla="*/ 151 h 252"/>
                <a:gd name="T72" fmla="*/ 247 w 250"/>
                <a:gd name="T73" fmla="*/ 101 h 252"/>
                <a:gd name="T74" fmla="*/ 228 w 250"/>
                <a:gd name="T75" fmla="*/ 56 h 252"/>
                <a:gd name="T76" fmla="*/ 194 w 250"/>
                <a:gd name="T77" fmla="*/ 22 h 252"/>
                <a:gd name="T78" fmla="*/ 150 w 250"/>
                <a:gd name="T79" fmla="*/ 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52">
                  <a:moveTo>
                    <a:pt x="125" y="0"/>
                  </a:moveTo>
                  <a:lnTo>
                    <a:pt x="103" y="3"/>
                  </a:lnTo>
                  <a:lnTo>
                    <a:pt x="81" y="9"/>
                  </a:lnTo>
                  <a:lnTo>
                    <a:pt x="63" y="17"/>
                  </a:lnTo>
                  <a:lnTo>
                    <a:pt x="46" y="29"/>
                  </a:lnTo>
                  <a:lnTo>
                    <a:pt x="31" y="43"/>
                  </a:lnTo>
                  <a:lnTo>
                    <a:pt x="18" y="60"/>
                  </a:lnTo>
                  <a:lnTo>
                    <a:pt x="9" y="79"/>
                  </a:lnTo>
                  <a:lnTo>
                    <a:pt x="3" y="100"/>
                  </a:lnTo>
                  <a:lnTo>
                    <a:pt x="8" y="104"/>
                  </a:lnTo>
                  <a:lnTo>
                    <a:pt x="13" y="108"/>
                  </a:lnTo>
                  <a:lnTo>
                    <a:pt x="20" y="111"/>
                  </a:lnTo>
                  <a:lnTo>
                    <a:pt x="27" y="115"/>
                  </a:lnTo>
                  <a:lnTo>
                    <a:pt x="31" y="96"/>
                  </a:lnTo>
                  <a:lnTo>
                    <a:pt x="38" y="80"/>
                  </a:lnTo>
                  <a:lnTo>
                    <a:pt x="47" y="65"/>
                  </a:lnTo>
                  <a:lnTo>
                    <a:pt x="59" y="52"/>
                  </a:lnTo>
                  <a:lnTo>
                    <a:pt x="73" y="42"/>
                  </a:lnTo>
                  <a:lnTo>
                    <a:pt x="88" y="34"/>
                  </a:lnTo>
                  <a:lnTo>
                    <a:pt x="107" y="29"/>
                  </a:lnTo>
                  <a:lnTo>
                    <a:pt x="125" y="27"/>
                  </a:lnTo>
                  <a:lnTo>
                    <a:pt x="145" y="29"/>
                  </a:lnTo>
                  <a:lnTo>
                    <a:pt x="163" y="35"/>
                  </a:lnTo>
                  <a:lnTo>
                    <a:pt x="180" y="44"/>
                  </a:lnTo>
                  <a:lnTo>
                    <a:pt x="194" y="56"/>
                  </a:lnTo>
                  <a:lnTo>
                    <a:pt x="206" y="71"/>
                  </a:lnTo>
                  <a:lnTo>
                    <a:pt x="215" y="88"/>
                  </a:lnTo>
                  <a:lnTo>
                    <a:pt x="221" y="106"/>
                  </a:lnTo>
                  <a:lnTo>
                    <a:pt x="223" y="126"/>
                  </a:lnTo>
                  <a:lnTo>
                    <a:pt x="221" y="146"/>
                  </a:lnTo>
                  <a:lnTo>
                    <a:pt x="215" y="164"/>
                  </a:lnTo>
                  <a:lnTo>
                    <a:pt x="206" y="181"/>
                  </a:lnTo>
                  <a:lnTo>
                    <a:pt x="194" y="196"/>
                  </a:lnTo>
                  <a:lnTo>
                    <a:pt x="180" y="208"/>
                  </a:lnTo>
                  <a:lnTo>
                    <a:pt x="163" y="217"/>
                  </a:lnTo>
                  <a:lnTo>
                    <a:pt x="145" y="223"/>
                  </a:lnTo>
                  <a:lnTo>
                    <a:pt x="125" y="225"/>
                  </a:lnTo>
                  <a:lnTo>
                    <a:pt x="106" y="223"/>
                  </a:lnTo>
                  <a:lnTo>
                    <a:pt x="86" y="217"/>
                  </a:lnTo>
                  <a:lnTo>
                    <a:pt x="70" y="208"/>
                  </a:lnTo>
                  <a:lnTo>
                    <a:pt x="55" y="196"/>
                  </a:lnTo>
                  <a:lnTo>
                    <a:pt x="43" y="181"/>
                  </a:lnTo>
                  <a:lnTo>
                    <a:pt x="34" y="164"/>
                  </a:lnTo>
                  <a:lnTo>
                    <a:pt x="28" y="146"/>
                  </a:lnTo>
                  <a:lnTo>
                    <a:pt x="26" y="126"/>
                  </a:lnTo>
                  <a:lnTo>
                    <a:pt x="26" y="123"/>
                  </a:lnTo>
                  <a:lnTo>
                    <a:pt x="27" y="120"/>
                  </a:lnTo>
                  <a:lnTo>
                    <a:pt x="27" y="117"/>
                  </a:lnTo>
                  <a:lnTo>
                    <a:pt x="27" y="115"/>
                  </a:lnTo>
                  <a:lnTo>
                    <a:pt x="20" y="111"/>
                  </a:lnTo>
                  <a:lnTo>
                    <a:pt x="13" y="108"/>
                  </a:lnTo>
                  <a:lnTo>
                    <a:pt x="8" y="104"/>
                  </a:lnTo>
                  <a:lnTo>
                    <a:pt x="3" y="100"/>
                  </a:lnTo>
                  <a:lnTo>
                    <a:pt x="2" y="106"/>
                  </a:lnTo>
                  <a:lnTo>
                    <a:pt x="1" y="112"/>
                  </a:lnTo>
                  <a:lnTo>
                    <a:pt x="0" y="119"/>
                  </a:lnTo>
                  <a:lnTo>
                    <a:pt x="0" y="126"/>
                  </a:lnTo>
                  <a:lnTo>
                    <a:pt x="2" y="151"/>
                  </a:lnTo>
                  <a:lnTo>
                    <a:pt x="10" y="174"/>
                  </a:lnTo>
                  <a:lnTo>
                    <a:pt x="21" y="196"/>
                  </a:lnTo>
                  <a:lnTo>
                    <a:pt x="36" y="215"/>
                  </a:lnTo>
                  <a:lnTo>
                    <a:pt x="55" y="230"/>
                  </a:lnTo>
                  <a:lnTo>
                    <a:pt x="77" y="241"/>
                  </a:lnTo>
                  <a:lnTo>
                    <a:pt x="100" y="249"/>
                  </a:lnTo>
                  <a:lnTo>
                    <a:pt x="125" y="252"/>
                  </a:lnTo>
                  <a:lnTo>
                    <a:pt x="150" y="249"/>
                  </a:lnTo>
                  <a:lnTo>
                    <a:pt x="174" y="241"/>
                  </a:lnTo>
                  <a:lnTo>
                    <a:pt x="194" y="230"/>
                  </a:lnTo>
                  <a:lnTo>
                    <a:pt x="213" y="215"/>
                  </a:lnTo>
                  <a:lnTo>
                    <a:pt x="228" y="196"/>
                  </a:lnTo>
                  <a:lnTo>
                    <a:pt x="239" y="174"/>
                  </a:lnTo>
                  <a:lnTo>
                    <a:pt x="247" y="151"/>
                  </a:lnTo>
                  <a:lnTo>
                    <a:pt x="250" y="126"/>
                  </a:lnTo>
                  <a:lnTo>
                    <a:pt x="247" y="101"/>
                  </a:lnTo>
                  <a:lnTo>
                    <a:pt x="239" y="78"/>
                  </a:lnTo>
                  <a:lnTo>
                    <a:pt x="228" y="56"/>
                  </a:lnTo>
                  <a:lnTo>
                    <a:pt x="213" y="37"/>
                  </a:lnTo>
                  <a:lnTo>
                    <a:pt x="194" y="22"/>
                  </a:lnTo>
                  <a:lnTo>
                    <a:pt x="174" y="11"/>
                  </a:lnTo>
                  <a:lnTo>
                    <a:pt x="150" y="3"/>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47"/>
            <p:cNvSpPr>
              <a:spLocks/>
            </p:cNvSpPr>
            <p:nvPr/>
          </p:nvSpPr>
          <p:spPr bwMode="auto">
            <a:xfrm>
              <a:off x="3414" y="2073"/>
              <a:ext cx="88" cy="88"/>
            </a:xfrm>
            <a:custGeom>
              <a:avLst/>
              <a:gdLst>
                <a:gd name="T0" fmla="*/ 72 w 177"/>
                <a:gd name="T1" fmla="*/ 1 h 175"/>
                <a:gd name="T2" fmla="*/ 42 w 177"/>
                <a:gd name="T3" fmla="*/ 13 h 175"/>
                <a:gd name="T4" fmla="*/ 18 w 177"/>
                <a:gd name="T5" fmla="*/ 35 h 175"/>
                <a:gd name="T6" fmla="*/ 4 w 177"/>
                <a:gd name="T7" fmla="*/ 64 h 175"/>
                <a:gd name="T8" fmla="*/ 3 w 177"/>
                <a:gd name="T9" fmla="*/ 81 h 175"/>
                <a:gd name="T10" fmla="*/ 7 w 177"/>
                <a:gd name="T11" fmla="*/ 82 h 175"/>
                <a:gd name="T12" fmla="*/ 12 w 177"/>
                <a:gd name="T13" fmla="*/ 69 h 175"/>
                <a:gd name="T14" fmla="*/ 25 w 177"/>
                <a:gd name="T15" fmla="*/ 41 h 175"/>
                <a:gd name="T16" fmla="*/ 45 w 177"/>
                <a:gd name="T17" fmla="*/ 20 h 175"/>
                <a:gd name="T18" fmla="*/ 73 w 177"/>
                <a:gd name="T19" fmla="*/ 9 h 175"/>
                <a:gd name="T20" fmla="*/ 105 w 177"/>
                <a:gd name="T21" fmla="*/ 9 h 175"/>
                <a:gd name="T22" fmla="*/ 133 w 177"/>
                <a:gd name="T23" fmla="*/ 21 h 175"/>
                <a:gd name="T24" fmla="*/ 154 w 177"/>
                <a:gd name="T25" fmla="*/ 42 h 175"/>
                <a:gd name="T26" fmla="*/ 166 w 177"/>
                <a:gd name="T27" fmla="*/ 71 h 175"/>
                <a:gd name="T28" fmla="*/ 166 w 177"/>
                <a:gd name="T29" fmla="*/ 103 h 175"/>
                <a:gd name="T30" fmla="*/ 154 w 177"/>
                <a:gd name="T31" fmla="*/ 131 h 175"/>
                <a:gd name="T32" fmla="*/ 133 w 177"/>
                <a:gd name="T33" fmla="*/ 153 h 175"/>
                <a:gd name="T34" fmla="*/ 105 w 177"/>
                <a:gd name="T35" fmla="*/ 164 h 175"/>
                <a:gd name="T36" fmla="*/ 73 w 177"/>
                <a:gd name="T37" fmla="*/ 164 h 175"/>
                <a:gd name="T38" fmla="*/ 44 w 177"/>
                <a:gd name="T39" fmla="*/ 153 h 175"/>
                <a:gd name="T40" fmla="*/ 23 w 177"/>
                <a:gd name="T41" fmla="*/ 131 h 175"/>
                <a:gd name="T42" fmla="*/ 11 w 177"/>
                <a:gd name="T43" fmla="*/ 103 h 175"/>
                <a:gd name="T44" fmla="*/ 10 w 177"/>
                <a:gd name="T45" fmla="*/ 86 h 175"/>
                <a:gd name="T46" fmla="*/ 10 w 177"/>
                <a:gd name="T47" fmla="*/ 85 h 175"/>
                <a:gd name="T48" fmla="*/ 7 w 177"/>
                <a:gd name="T49" fmla="*/ 82 h 175"/>
                <a:gd name="T50" fmla="*/ 3 w 177"/>
                <a:gd name="T51" fmla="*/ 81 h 175"/>
                <a:gd name="T52" fmla="*/ 0 w 177"/>
                <a:gd name="T53" fmla="*/ 81 h 175"/>
                <a:gd name="T54" fmla="*/ 0 w 177"/>
                <a:gd name="T55" fmla="*/ 85 h 175"/>
                <a:gd name="T56" fmla="*/ 3 w 177"/>
                <a:gd name="T57" fmla="*/ 104 h 175"/>
                <a:gd name="T58" fmla="*/ 15 w 177"/>
                <a:gd name="T59" fmla="*/ 137 h 175"/>
                <a:gd name="T60" fmla="*/ 40 w 177"/>
                <a:gd name="T61" fmla="*/ 160 h 175"/>
                <a:gd name="T62" fmla="*/ 71 w 177"/>
                <a:gd name="T63" fmla="*/ 172 h 175"/>
                <a:gd name="T64" fmla="*/ 106 w 177"/>
                <a:gd name="T65" fmla="*/ 172 h 175"/>
                <a:gd name="T66" fmla="*/ 139 w 177"/>
                <a:gd name="T67" fmla="*/ 160 h 175"/>
                <a:gd name="T68" fmla="*/ 162 w 177"/>
                <a:gd name="T69" fmla="*/ 137 h 175"/>
                <a:gd name="T70" fmla="*/ 174 w 177"/>
                <a:gd name="T71" fmla="*/ 104 h 175"/>
                <a:gd name="T72" fmla="*/ 174 w 177"/>
                <a:gd name="T73" fmla="*/ 70 h 175"/>
                <a:gd name="T74" fmla="*/ 162 w 177"/>
                <a:gd name="T75" fmla="*/ 38 h 175"/>
                <a:gd name="T76" fmla="*/ 139 w 177"/>
                <a:gd name="T77" fmla="*/ 14 h 175"/>
                <a:gd name="T78" fmla="*/ 106 w 177"/>
                <a:gd name="T79"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5">
                  <a:moveTo>
                    <a:pt x="89" y="0"/>
                  </a:moveTo>
                  <a:lnTo>
                    <a:pt x="72" y="1"/>
                  </a:lnTo>
                  <a:lnTo>
                    <a:pt x="57" y="5"/>
                  </a:lnTo>
                  <a:lnTo>
                    <a:pt x="42" y="13"/>
                  </a:lnTo>
                  <a:lnTo>
                    <a:pt x="29" y="23"/>
                  </a:lnTo>
                  <a:lnTo>
                    <a:pt x="18" y="35"/>
                  </a:lnTo>
                  <a:lnTo>
                    <a:pt x="10" y="49"/>
                  </a:lnTo>
                  <a:lnTo>
                    <a:pt x="4" y="64"/>
                  </a:lnTo>
                  <a:lnTo>
                    <a:pt x="0" y="80"/>
                  </a:lnTo>
                  <a:lnTo>
                    <a:pt x="3" y="81"/>
                  </a:lnTo>
                  <a:lnTo>
                    <a:pt x="5" y="81"/>
                  </a:lnTo>
                  <a:lnTo>
                    <a:pt x="7" y="82"/>
                  </a:lnTo>
                  <a:lnTo>
                    <a:pt x="10" y="84"/>
                  </a:lnTo>
                  <a:lnTo>
                    <a:pt x="12" y="69"/>
                  </a:lnTo>
                  <a:lnTo>
                    <a:pt x="17" y="54"/>
                  </a:lnTo>
                  <a:lnTo>
                    <a:pt x="25" y="41"/>
                  </a:lnTo>
                  <a:lnTo>
                    <a:pt x="34" y="29"/>
                  </a:lnTo>
                  <a:lnTo>
                    <a:pt x="45" y="20"/>
                  </a:lnTo>
                  <a:lnTo>
                    <a:pt x="59" y="13"/>
                  </a:lnTo>
                  <a:lnTo>
                    <a:pt x="73" y="9"/>
                  </a:lnTo>
                  <a:lnTo>
                    <a:pt x="89" y="8"/>
                  </a:lnTo>
                  <a:lnTo>
                    <a:pt x="105" y="9"/>
                  </a:lnTo>
                  <a:lnTo>
                    <a:pt x="119" y="13"/>
                  </a:lnTo>
                  <a:lnTo>
                    <a:pt x="133" y="21"/>
                  </a:lnTo>
                  <a:lnTo>
                    <a:pt x="144" y="31"/>
                  </a:lnTo>
                  <a:lnTo>
                    <a:pt x="154" y="42"/>
                  </a:lnTo>
                  <a:lnTo>
                    <a:pt x="162" y="56"/>
                  </a:lnTo>
                  <a:lnTo>
                    <a:pt x="166" y="71"/>
                  </a:lnTo>
                  <a:lnTo>
                    <a:pt x="168" y="87"/>
                  </a:lnTo>
                  <a:lnTo>
                    <a:pt x="166" y="103"/>
                  </a:lnTo>
                  <a:lnTo>
                    <a:pt x="162" y="118"/>
                  </a:lnTo>
                  <a:lnTo>
                    <a:pt x="154" y="131"/>
                  </a:lnTo>
                  <a:lnTo>
                    <a:pt x="144" y="142"/>
                  </a:lnTo>
                  <a:lnTo>
                    <a:pt x="133" y="153"/>
                  </a:lnTo>
                  <a:lnTo>
                    <a:pt x="119" y="160"/>
                  </a:lnTo>
                  <a:lnTo>
                    <a:pt x="105" y="164"/>
                  </a:lnTo>
                  <a:lnTo>
                    <a:pt x="89" y="165"/>
                  </a:lnTo>
                  <a:lnTo>
                    <a:pt x="73" y="164"/>
                  </a:lnTo>
                  <a:lnTo>
                    <a:pt x="58" y="160"/>
                  </a:lnTo>
                  <a:lnTo>
                    <a:pt x="44" y="153"/>
                  </a:lnTo>
                  <a:lnTo>
                    <a:pt x="33" y="142"/>
                  </a:lnTo>
                  <a:lnTo>
                    <a:pt x="23" y="131"/>
                  </a:lnTo>
                  <a:lnTo>
                    <a:pt x="15" y="118"/>
                  </a:lnTo>
                  <a:lnTo>
                    <a:pt x="11" y="103"/>
                  </a:lnTo>
                  <a:lnTo>
                    <a:pt x="10" y="87"/>
                  </a:lnTo>
                  <a:lnTo>
                    <a:pt x="10" y="86"/>
                  </a:lnTo>
                  <a:lnTo>
                    <a:pt x="10" y="85"/>
                  </a:lnTo>
                  <a:lnTo>
                    <a:pt x="10" y="85"/>
                  </a:lnTo>
                  <a:lnTo>
                    <a:pt x="10" y="84"/>
                  </a:lnTo>
                  <a:lnTo>
                    <a:pt x="7" y="82"/>
                  </a:lnTo>
                  <a:lnTo>
                    <a:pt x="5" y="81"/>
                  </a:lnTo>
                  <a:lnTo>
                    <a:pt x="3" y="81"/>
                  </a:lnTo>
                  <a:lnTo>
                    <a:pt x="0" y="80"/>
                  </a:lnTo>
                  <a:lnTo>
                    <a:pt x="0" y="81"/>
                  </a:lnTo>
                  <a:lnTo>
                    <a:pt x="0" y="84"/>
                  </a:lnTo>
                  <a:lnTo>
                    <a:pt x="0" y="85"/>
                  </a:lnTo>
                  <a:lnTo>
                    <a:pt x="0" y="87"/>
                  </a:lnTo>
                  <a:lnTo>
                    <a:pt x="3" y="104"/>
                  </a:lnTo>
                  <a:lnTo>
                    <a:pt x="7" y="122"/>
                  </a:lnTo>
                  <a:lnTo>
                    <a:pt x="15" y="137"/>
                  </a:lnTo>
                  <a:lnTo>
                    <a:pt x="26" y="149"/>
                  </a:lnTo>
                  <a:lnTo>
                    <a:pt x="40" y="160"/>
                  </a:lnTo>
                  <a:lnTo>
                    <a:pt x="55" y="168"/>
                  </a:lnTo>
                  <a:lnTo>
                    <a:pt x="71" y="172"/>
                  </a:lnTo>
                  <a:lnTo>
                    <a:pt x="89" y="175"/>
                  </a:lnTo>
                  <a:lnTo>
                    <a:pt x="106" y="172"/>
                  </a:lnTo>
                  <a:lnTo>
                    <a:pt x="124" y="168"/>
                  </a:lnTo>
                  <a:lnTo>
                    <a:pt x="139" y="160"/>
                  </a:lnTo>
                  <a:lnTo>
                    <a:pt x="151" y="149"/>
                  </a:lnTo>
                  <a:lnTo>
                    <a:pt x="162" y="137"/>
                  </a:lnTo>
                  <a:lnTo>
                    <a:pt x="170" y="122"/>
                  </a:lnTo>
                  <a:lnTo>
                    <a:pt x="174" y="104"/>
                  </a:lnTo>
                  <a:lnTo>
                    <a:pt x="177" y="87"/>
                  </a:lnTo>
                  <a:lnTo>
                    <a:pt x="174" y="70"/>
                  </a:lnTo>
                  <a:lnTo>
                    <a:pt x="170" y="53"/>
                  </a:lnTo>
                  <a:lnTo>
                    <a:pt x="162" y="38"/>
                  </a:lnTo>
                  <a:lnTo>
                    <a:pt x="151" y="25"/>
                  </a:lnTo>
                  <a:lnTo>
                    <a:pt x="139" y="14"/>
                  </a:lnTo>
                  <a:lnTo>
                    <a:pt x="124" y="6"/>
                  </a:lnTo>
                  <a:lnTo>
                    <a:pt x="106"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49"/>
            <p:cNvSpPr>
              <a:spLocks/>
            </p:cNvSpPr>
            <p:nvPr/>
          </p:nvSpPr>
          <p:spPr bwMode="auto">
            <a:xfrm>
              <a:off x="3452" y="2054"/>
              <a:ext cx="283" cy="126"/>
            </a:xfrm>
            <a:custGeom>
              <a:avLst/>
              <a:gdLst>
                <a:gd name="T0" fmla="*/ 537 w 567"/>
                <a:gd name="T1" fmla="*/ 23 h 254"/>
                <a:gd name="T2" fmla="*/ 553 w 567"/>
                <a:gd name="T3" fmla="*/ 31 h 254"/>
                <a:gd name="T4" fmla="*/ 563 w 567"/>
                <a:gd name="T5" fmla="*/ 43 h 254"/>
                <a:gd name="T6" fmla="*/ 567 w 567"/>
                <a:gd name="T7" fmla="*/ 53 h 254"/>
                <a:gd name="T8" fmla="*/ 567 w 567"/>
                <a:gd name="T9" fmla="*/ 88 h 254"/>
                <a:gd name="T10" fmla="*/ 0 w 567"/>
                <a:gd name="T11" fmla="*/ 254 h 254"/>
                <a:gd name="T12" fmla="*/ 5 w 567"/>
                <a:gd name="T13" fmla="*/ 235 h 254"/>
                <a:gd name="T14" fmla="*/ 43 w 567"/>
                <a:gd name="T15" fmla="*/ 235 h 254"/>
                <a:gd name="T16" fmla="*/ 107 w 567"/>
                <a:gd name="T17" fmla="*/ 235 h 254"/>
                <a:gd name="T18" fmla="*/ 188 w 567"/>
                <a:gd name="T19" fmla="*/ 235 h 254"/>
                <a:gd name="T20" fmla="*/ 275 w 567"/>
                <a:gd name="T21" fmla="*/ 235 h 254"/>
                <a:gd name="T22" fmla="*/ 356 w 567"/>
                <a:gd name="T23" fmla="*/ 235 h 254"/>
                <a:gd name="T24" fmla="*/ 423 w 567"/>
                <a:gd name="T25" fmla="*/ 235 h 254"/>
                <a:gd name="T26" fmla="*/ 464 w 567"/>
                <a:gd name="T27" fmla="*/ 235 h 254"/>
                <a:gd name="T28" fmla="*/ 475 w 567"/>
                <a:gd name="T29" fmla="*/ 226 h 254"/>
                <a:gd name="T30" fmla="*/ 497 w 567"/>
                <a:gd name="T31" fmla="*/ 185 h 254"/>
                <a:gd name="T32" fmla="*/ 525 w 567"/>
                <a:gd name="T33" fmla="*/ 131 h 254"/>
                <a:gd name="T34" fmla="*/ 545 w 567"/>
                <a:gd name="T35" fmla="*/ 90 h 254"/>
                <a:gd name="T36" fmla="*/ 549 w 567"/>
                <a:gd name="T37" fmla="*/ 78 h 254"/>
                <a:gd name="T38" fmla="*/ 549 w 567"/>
                <a:gd name="T39" fmla="*/ 61 h 254"/>
                <a:gd name="T40" fmla="*/ 549 w 567"/>
                <a:gd name="T41" fmla="*/ 54 h 254"/>
                <a:gd name="T42" fmla="*/ 538 w 567"/>
                <a:gd name="T43" fmla="*/ 42 h 254"/>
                <a:gd name="T44" fmla="*/ 515 w 567"/>
                <a:gd name="T45" fmla="*/ 40 h 254"/>
                <a:gd name="T46" fmla="*/ 470 w 567"/>
                <a:gd name="T47" fmla="*/ 37 h 254"/>
                <a:gd name="T48" fmla="*/ 401 w 567"/>
                <a:gd name="T49" fmla="*/ 35 h 254"/>
                <a:gd name="T50" fmla="*/ 320 w 567"/>
                <a:gd name="T51" fmla="*/ 31 h 254"/>
                <a:gd name="T52" fmla="*/ 233 w 567"/>
                <a:gd name="T53" fmla="*/ 27 h 254"/>
                <a:gd name="T54" fmla="*/ 152 w 567"/>
                <a:gd name="T55" fmla="*/ 23 h 254"/>
                <a:gd name="T56" fmla="*/ 87 w 567"/>
                <a:gd name="T57" fmla="*/ 20 h 254"/>
                <a:gd name="T58" fmla="*/ 46 w 567"/>
                <a:gd name="T59" fmla="*/ 18 h 254"/>
                <a:gd name="T60" fmla="*/ 39 w 567"/>
                <a:gd name="T61" fmla="*/ 0 h 254"/>
                <a:gd name="T62" fmla="*/ 60 w 567"/>
                <a:gd name="T63" fmla="*/ 1 h 254"/>
                <a:gd name="T64" fmla="*/ 112 w 567"/>
                <a:gd name="T65" fmla="*/ 4 h 254"/>
                <a:gd name="T66" fmla="*/ 186 w 567"/>
                <a:gd name="T67" fmla="*/ 7 h 254"/>
                <a:gd name="T68" fmla="*/ 272 w 567"/>
                <a:gd name="T69" fmla="*/ 11 h 254"/>
                <a:gd name="T70" fmla="*/ 359 w 567"/>
                <a:gd name="T71" fmla="*/ 15 h 254"/>
                <a:gd name="T72" fmla="*/ 437 w 567"/>
                <a:gd name="T73" fmla="*/ 19 h 254"/>
                <a:gd name="T74" fmla="*/ 496 w 567"/>
                <a:gd name="T75" fmla="*/ 21 h 254"/>
                <a:gd name="T76" fmla="*/ 526 w 567"/>
                <a:gd name="T77" fmla="*/ 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7" h="254">
                  <a:moveTo>
                    <a:pt x="526" y="22"/>
                  </a:moveTo>
                  <a:lnTo>
                    <a:pt x="537" y="23"/>
                  </a:lnTo>
                  <a:lnTo>
                    <a:pt x="547" y="27"/>
                  </a:lnTo>
                  <a:lnTo>
                    <a:pt x="553" y="31"/>
                  </a:lnTo>
                  <a:lnTo>
                    <a:pt x="559" y="36"/>
                  </a:lnTo>
                  <a:lnTo>
                    <a:pt x="563" y="43"/>
                  </a:lnTo>
                  <a:lnTo>
                    <a:pt x="565" y="49"/>
                  </a:lnTo>
                  <a:lnTo>
                    <a:pt x="567" y="53"/>
                  </a:lnTo>
                  <a:lnTo>
                    <a:pt x="567" y="58"/>
                  </a:lnTo>
                  <a:lnTo>
                    <a:pt x="567" y="88"/>
                  </a:lnTo>
                  <a:lnTo>
                    <a:pt x="482" y="254"/>
                  </a:lnTo>
                  <a:lnTo>
                    <a:pt x="0" y="254"/>
                  </a:lnTo>
                  <a:lnTo>
                    <a:pt x="0" y="235"/>
                  </a:lnTo>
                  <a:lnTo>
                    <a:pt x="5" y="235"/>
                  </a:lnTo>
                  <a:lnTo>
                    <a:pt x="20" y="235"/>
                  </a:lnTo>
                  <a:lnTo>
                    <a:pt x="43" y="235"/>
                  </a:lnTo>
                  <a:lnTo>
                    <a:pt x="72" y="235"/>
                  </a:lnTo>
                  <a:lnTo>
                    <a:pt x="107" y="235"/>
                  </a:lnTo>
                  <a:lnTo>
                    <a:pt x="147" y="235"/>
                  </a:lnTo>
                  <a:lnTo>
                    <a:pt x="188" y="235"/>
                  </a:lnTo>
                  <a:lnTo>
                    <a:pt x="232" y="235"/>
                  </a:lnTo>
                  <a:lnTo>
                    <a:pt x="275" y="235"/>
                  </a:lnTo>
                  <a:lnTo>
                    <a:pt x="317" y="235"/>
                  </a:lnTo>
                  <a:lnTo>
                    <a:pt x="356" y="235"/>
                  </a:lnTo>
                  <a:lnTo>
                    <a:pt x="392" y="235"/>
                  </a:lnTo>
                  <a:lnTo>
                    <a:pt x="423" y="235"/>
                  </a:lnTo>
                  <a:lnTo>
                    <a:pt x="447" y="235"/>
                  </a:lnTo>
                  <a:lnTo>
                    <a:pt x="464" y="235"/>
                  </a:lnTo>
                  <a:lnTo>
                    <a:pt x="470" y="235"/>
                  </a:lnTo>
                  <a:lnTo>
                    <a:pt x="475" y="226"/>
                  </a:lnTo>
                  <a:lnTo>
                    <a:pt x="484" y="208"/>
                  </a:lnTo>
                  <a:lnTo>
                    <a:pt x="497" y="185"/>
                  </a:lnTo>
                  <a:lnTo>
                    <a:pt x="511" y="157"/>
                  </a:lnTo>
                  <a:lnTo>
                    <a:pt x="525" y="131"/>
                  </a:lnTo>
                  <a:lnTo>
                    <a:pt x="537" y="107"/>
                  </a:lnTo>
                  <a:lnTo>
                    <a:pt x="545" y="90"/>
                  </a:lnTo>
                  <a:lnTo>
                    <a:pt x="549" y="83"/>
                  </a:lnTo>
                  <a:lnTo>
                    <a:pt x="549" y="78"/>
                  </a:lnTo>
                  <a:lnTo>
                    <a:pt x="549" y="69"/>
                  </a:lnTo>
                  <a:lnTo>
                    <a:pt x="549" y="61"/>
                  </a:lnTo>
                  <a:lnTo>
                    <a:pt x="549" y="58"/>
                  </a:lnTo>
                  <a:lnTo>
                    <a:pt x="549" y="54"/>
                  </a:lnTo>
                  <a:lnTo>
                    <a:pt x="545" y="48"/>
                  </a:lnTo>
                  <a:lnTo>
                    <a:pt x="538" y="42"/>
                  </a:lnTo>
                  <a:lnTo>
                    <a:pt x="526" y="40"/>
                  </a:lnTo>
                  <a:lnTo>
                    <a:pt x="515" y="40"/>
                  </a:lnTo>
                  <a:lnTo>
                    <a:pt x="496" y="38"/>
                  </a:lnTo>
                  <a:lnTo>
                    <a:pt x="470" y="37"/>
                  </a:lnTo>
                  <a:lnTo>
                    <a:pt x="438" y="36"/>
                  </a:lnTo>
                  <a:lnTo>
                    <a:pt x="401" y="35"/>
                  </a:lnTo>
                  <a:lnTo>
                    <a:pt x="362" y="33"/>
                  </a:lnTo>
                  <a:lnTo>
                    <a:pt x="320" y="31"/>
                  </a:lnTo>
                  <a:lnTo>
                    <a:pt x="277" y="29"/>
                  </a:lnTo>
                  <a:lnTo>
                    <a:pt x="233" y="27"/>
                  </a:lnTo>
                  <a:lnTo>
                    <a:pt x="192" y="25"/>
                  </a:lnTo>
                  <a:lnTo>
                    <a:pt x="152" y="23"/>
                  </a:lnTo>
                  <a:lnTo>
                    <a:pt x="118" y="21"/>
                  </a:lnTo>
                  <a:lnTo>
                    <a:pt x="87" y="20"/>
                  </a:lnTo>
                  <a:lnTo>
                    <a:pt x="64" y="19"/>
                  </a:lnTo>
                  <a:lnTo>
                    <a:pt x="46" y="18"/>
                  </a:lnTo>
                  <a:lnTo>
                    <a:pt x="38" y="18"/>
                  </a:lnTo>
                  <a:lnTo>
                    <a:pt x="39" y="0"/>
                  </a:lnTo>
                  <a:lnTo>
                    <a:pt x="45" y="0"/>
                  </a:lnTo>
                  <a:lnTo>
                    <a:pt x="60" y="1"/>
                  </a:lnTo>
                  <a:lnTo>
                    <a:pt x="83" y="3"/>
                  </a:lnTo>
                  <a:lnTo>
                    <a:pt x="112" y="4"/>
                  </a:lnTo>
                  <a:lnTo>
                    <a:pt x="148" y="5"/>
                  </a:lnTo>
                  <a:lnTo>
                    <a:pt x="186" y="7"/>
                  </a:lnTo>
                  <a:lnTo>
                    <a:pt x="228" y="10"/>
                  </a:lnTo>
                  <a:lnTo>
                    <a:pt x="272" y="11"/>
                  </a:lnTo>
                  <a:lnTo>
                    <a:pt x="316" y="13"/>
                  </a:lnTo>
                  <a:lnTo>
                    <a:pt x="359" y="15"/>
                  </a:lnTo>
                  <a:lnTo>
                    <a:pt x="399" y="18"/>
                  </a:lnTo>
                  <a:lnTo>
                    <a:pt x="437" y="19"/>
                  </a:lnTo>
                  <a:lnTo>
                    <a:pt x="469" y="20"/>
                  </a:lnTo>
                  <a:lnTo>
                    <a:pt x="496" y="21"/>
                  </a:lnTo>
                  <a:lnTo>
                    <a:pt x="515" y="22"/>
                  </a:lnTo>
                  <a:lnTo>
                    <a:pt x="52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50"/>
            <p:cNvSpPr>
              <a:spLocks/>
            </p:cNvSpPr>
            <p:nvPr/>
          </p:nvSpPr>
          <p:spPr bwMode="auto">
            <a:xfrm>
              <a:off x="3681" y="2165"/>
              <a:ext cx="28" cy="28"/>
            </a:xfrm>
            <a:custGeom>
              <a:avLst/>
              <a:gdLst>
                <a:gd name="T0" fmla="*/ 0 w 55"/>
                <a:gd name="T1" fmla="*/ 27 h 55"/>
                <a:gd name="T2" fmla="*/ 2 w 55"/>
                <a:gd name="T3" fmla="*/ 38 h 55"/>
                <a:gd name="T4" fmla="*/ 8 w 55"/>
                <a:gd name="T5" fmla="*/ 47 h 55"/>
                <a:gd name="T6" fmla="*/ 17 w 55"/>
                <a:gd name="T7" fmla="*/ 53 h 55"/>
                <a:gd name="T8" fmla="*/ 28 w 55"/>
                <a:gd name="T9" fmla="*/ 55 h 55"/>
                <a:gd name="T10" fmla="*/ 39 w 55"/>
                <a:gd name="T11" fmla="*/ 53 h 55"/>
                <a:gd name="T12" fmla="*/ 47 w 55"/>
                <a:gd name="T13" fmla="*/ 47 h 55"/>
                <a:gd name="T14" fmla="*/ 53 w 55"/>
                <a:gd name="T15" fmla="*/ 38 h 55"/>
                <a:gd name="T16" fmla="*/ 55 w 55"/>
                <a:gd name="T17" fmla="*/ 27 h 55"/>
                <a:gd name="T18" fmla="*/ 53 w 55"/>
                <a:gd name="T19" fmla="*/ 17 h 55"/>
                <a:gd name="T20" fmla="*/ 47 w 55"/>
                <a:gd name="T21" fmla="*/ 8 h 55"/>
                <a:gd name="T22" fmla="*/ 39 w 55"/>
                <a:gd name="T23" fmla="*/ 2 h 55"/>
                <a:gd name="T24" fmla="*/ 28 w 55"/>
                <a:gd name="T25" fmla="*/ 0 h 55"/>
                <a:gd name="T26" fmla="*/ 17 w 55"/>
                <a:gd name="T27" fmla="*/ 2 h 55"/>
                <a:gd name="T28" fmla="*/ 8 w 55"/>
                <a:gd name="T29" fmla="*/ 8 h 55"/>
                <a:gd name="T30" fmla="*/ 2 w 55"/>
                <a:gd name="T31" fmla="*/ 17 h 55"/>
                <a:gd name="T32" fmla="*/ 0 w 5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5">
                  <a:moveTo>
                    <a:pt x="0" y="27"/>
                  </a:moveTo>
                  <a:lnTo>
                    <a:pt x="2" y="38"/>
                  </a:lnTo>
                  <a:lnTo>
                    <a:pt x="8" y="47"/>
                  </a:lnTo>
                  <a:lnTo>
                    <a:pt x="17" y="53"/>
                  </a:lnTo>
                  <a:lnTo>
                    <a:pt x="28" y="55"/>
                  </a:lnTo>
                  <a:lnTo>
                    <a:pt x="39" y="53"/>
                  </a:lnTo>
                  <a:lnTo>
                    <a:pt x="47" y="47"/>
                  </a:lnTo>
                  <a:lnTo>
                    <a:pt x="53" y="38"/>
                  </a:lnTo>
                  <a:lnTo>
                    <a:pt x="55" y="27"/>
                  </a:lnTo>
                  <a:lnTo>
                    <a:pt x="53" y="17"/>
                  </a:lnTo>
                  <a:lnTo>
                    <a:pt x="47" y="8"/>
                  </a:lnTo>
                  <a:lnTo>
                    <a:pt x="39" y="2"/>
                  </a:lnTo>
                  <a:lnTo>
                    <a:pt x="28" y="0"/>
                  </a:lnTo>
                  <a:lnTo>
                    <a:pt x="17" y="2"/>
                  </a:lnTo>
                  <a:lnTo>
                    <a:pt x="8" y="8"/>
                  </a:lnTo>
                  <a:lnTo>
                    <a:pt x="2" y="1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51"/>
            <p:cNvSpPr>
              <a:spLocks/>
            </p:cNvSpPr>
            <p:nvPr/>
          </p:nvSpPr>
          <p:spPr bwMode="auto">
            <a:xfrm>
              <a:off x="3440" y="2095"/>
              <a:ext cx="42" cy="42"/>
            </a:xfrm>
            <a:custGeom>
              <a:avLst/>
              <a:gdLst>
                <a:gd name="T0" fmla="*/ 0 w 83"/>
                <a:gd name="T1" fmla="*/ 42 h 83"/>
                <a:gd name="T2" fmla="*/ 1 w 83"/>
                <a:gd name="T3" fmla="*/ 50 h 83"/>
                <a:gd name="T4" fmla="*/ 4 w 83"/>
                <a:gd name="T5" fmla="*/ 58 h 83"/>
                <a:gd name="T6" fmla="*/ 7 w 83"/>
                <a:gd name="T7" fmla="*/ 65 h 83"/>
                <a:gd name="T8" fmla="*/ 12 w 83"/>
                <a:gd name="T9" fmla="*/ 71 h 83"/>
                <a:gd name="T10" fmla="*/ 18 w 83"/>
                <a:gd name="T11" fmla="*/ 76 h 83"/>
                <a:gd name="T12" fmla="*/ 24 w 83"/>
                <a:gd name="T13" fmla="*/ 80 h 83"/>
                <a:gd name="T14" fmla="*/ 33 w 83"/>
                <a:gd name="T15" fmla="*/ 82 h 83"/>
                <a:gd name="T16" fmla="*/ 41 w 83"/>
                <a:gd name="T17" fmla="*/ 83 h 83"/>
                <a:gd name="T18" fmla="*/ 50 w 83"/>
                <a:gd name="T19" fmla="*/ 82 h 83"/>
                <a:gd name="T20" fmla="*/ 58 w 83"/>
                <a:gd name="T21" fmla="*/ 80 h 83"/>
                <a:gd name="T22" fmla="*/ 65 w 83"/>
                <a:gd name="T23" fmla="*/ 76 h 83"/>
                <a:gd name="T24" fmla="*/ 71 w 83"/>
                <a:gd name="T25" fmla="*/ 71 h 83"/>
                <a:gd name="T26" fmla="*/ 76 w 83"/>
                <a:gd name="T27" fmla="*/ 65 h 83"/>
                <a:gd name="T28" fmla="*/ 80 w 83"/>
                <a:gd name="T29" fmla="*/ 58 h 83"/>
                <a:gd name="T30" fmla="*/ 82 w 83"/>
                <a:gd name="T31" fmla="*/ 50 h 83"/>
                <a:gd name="T32" fmla="*/ 83 w 83"/>
                <a:gd name="T33" fmla="*/ 42 h 83"/>
                <a:gd name="T34" fmla="*/ 82 w 83"/>
                <a:gd name="T35" fmla="*/ 34 h 83"/>
                <a:gd name="T36" fmla="*/ 80 w 83"/>
                <a:gd name="T37" fmla="*/ 26 h 83"/>
                <a:gd name="T38" fmla="*/ 76 w 83"/>
                <a:gd name="T39" fmla="*/ 19 h 83"/>
                <a:gd name="T40" fmla="*/ 71 w 83"/>
                <a:gd name="T41" fmla="*/ 12 h 83"/>
                <a:gd name="T42" fmla="*/ 65 w 83"/>
                <a:gd name="T43" fmla="*/ 7 h 83"/>
                <a:gd name="T44" fmla="*/ 58 w 83"/>
                <a:gd name="T45" fmla="*/ 4 h 83"/>
                <a:gd name="T46" fmla="*/ 50 w 83"/>
                <a:gd name="T47" fmla="*/ 1 h 83"/>
                <a:gd name="T48" fmla="*/ 41 w 83"/>
                <a:gd name="T49" fmla="*/ 0 h 83"/>
                <a:gd name="T50" fmla="*/ 33 w 83"/>
                <a:gd name="T51" fmla="*/ 1 h 83"/>
                <a:gd name="T52" fmla="*/ 24 w 83"/>
                <a:gd name="T53" fmla="*/ 4 h 83"/>
                <a:gd name="T54" fmla="*/ 18 w 83"/>
                <a:gd name="T55" fmla="*/ 7 h 83"/>
                <a:gd name="T56" fmla="*/ 12 w 83"/>
                <a:gd name="T57" fmla="*/ 12 h 83"/>
                <a:gd name="T58" fmla="*/ 7 w 83"/>
                <a:gd name="T59" fmla="*/ 19 h 83"/>
                <a:gd name="T60" fmla="*/ 4 w 83"/>
                <a:gd name="T61" fmla="*/ 26 h 83"/>
                <a:gd name="T62" fmla="*/ 1 w 83"/>
                <a:gd name="T63" fmla="*/ 34 h 83"/>
                <a:gd name="T64" fmla="*/ 0 w 83"/>
                <a:gd name="T6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3">
                  <a:moveTo>
                    <a:pt x="0" y="42"/>
                  </a:moveTo>
                  <a:lnTo>
                    <a:pt x="1" y="50"/>
                  </a:lnTo>
                  <a:lnTo>
                    <a:pt x="4" y="58"/>
                  </a:lnTo>
                  <a:lnTo>
                    <a:pt x="7" y="65"/>
                  </a:lnTo>
                  <a:lnTo>
                    <a:pt x="12" y="71"/>
                  </a:lnTo>
                  <a:lnTo>
                    <a:pt x="18" y="76"/>
                  </a:lnTo>
                  <a:lnTo>
                    <a:pt x="24" y="80"/>
                  </a:lnTo>
                  <a:lnTo>
                    <a:pt x="33" y="82"/>
                  </a:lnTo>
                  <a:lnTo>
                    <a:pt x="41" y="83"/>
                  </a:lnTo>
                  <a:lnTo>
                    <a:pt x="50" y="82"/>
                  </a:lnTo>
                  <a:lnTo>
                    <a:pt x="58" y="80"/>
                  </a:lnTo>
                  <a:lnTo>
                    <a:pt x="65" y="76"/>
                  </a:lnTo>
                  <a:lnTo>
                    <a:pt x="71" y="71"/>
                  </a:lnTo>
                  <a:lnTo>
                    <a:pt x="76" y="65"/>
                  </a:lnTo>
                  <a:lnTo>
                    <a:pt x="80" y="58"/>
                  </a:lnTo>
                  <a:lnTo>
                    <a:pt x="82" y="50"/>
                  </a:lnTo>
                  <a:lnTo>
                    <a:pt x="83" y="42"/>
                  </a:lnTo>
                  <a:lnTo>
                    <a:pt x="82" y="34"/>
                  </a:lnTo>
                  <a:lnTo>
                    <a:pt x="80" y="26"/>
                  </a:lnTo>
                  <a:lnTo>
                    <a:pt x="76" y="19"/>
                  </a:lnTo>
                  <a:lnTo>
                    <a:pt x="71" y="12"/>
                  </a:lnTo>
                  <a:lnTo>
                    <a:pt x="65" y="7"/>
                  </a:lnTo>
                  <a:lnTo>
                    <a:pt x="58" y="4"/>
                  </a:lnTo>
                  <a:lnTo>
                    <a:pt x="50" y="1"/>
                  </a:lnTo>
                  <a:lnTo>
                    <a:pt x="41" y="0"/>
                  </a:lnTo>
                  <a:lnTo>
                    <a:pt x="33" y="1"/>
                  </a:lnTo>
                  <a:lnTo>
                    <a:pt x="24" y="4"/>
                  </a:lnTo>
                  <a:lnTo>
                    <a:pt x="18" y="7"/>
                  </a:lnTo>
                  <a:lnTo>
                    <a:pt x="12" y="12"/>
                  </a:lnTo>
                  <a:lnTo>
                    <a:pt x="7" y="19"/>
                  </a:lnTo>
                  <a:lnTo>
                    <a:pt x="4" y="26"/>
                  </a:lnTo>
                  <a:lnTo>
                    <a:pt x="1" y="3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4"/>
          <p:cNvGrpSpPr>
            <a:grpSpLocks noChangeAspect="1"/>
          </p:cNvGrpSpPr>
          <p:nvPr/>
        </p:nvGrpSpPr>
        <p:grpSpPr bwMode="auto">
          <a:xfrm rot="1800000">
            <a:off x="9533677" y="3187785"/>
            <a:ext cx="2077865" cy="1262040"/>
            <a:chOff x="2852" y="1654"/>
            <a:chExt cx="1085" cy="659"/>
          </a:xfrm>
        </p:grpSpPr>
        <p:sp>
          <p:nvSpPr>
            <p:cNvPr id="169" name="Freeform 10"/>
            <p:cNvSpPr>
              <a:spLocks/>
            </p:cNvSpPr>
            <p:nvPr/>
          </p:nvSpPr>
          <p:spPr bwMode="auto">
            <a:xfrm>
              <a:off x="3570" y="1905"/>
              <a:ext cx="185" cy="194"/>
            </a:xfrm>
            <a:custGeom>
              <a:avLst/>
              <a:gdLst>
                <a:gd name="T0" fmla="*/ 43 w 369"/>
                <a:gd name="T1" fmla="*/ 387 h 387"/>
                <a:gd name="T2" fmla="*/ 42 w 369"/>
                <a:gd name="T3" fmla="*/ 386 h 387"/>
                <a:gd name="T4" fmla="*/ 26 w 369"/>
                <a:gd name="T5" fmla="*/ 357 h 387"/>
                <a:gd name="T6" fmla="*/ 6 w 369"/>
                <a:gd name="T7" fmla="*/ 325 h 387"/>
                <a:gd name="T8" fmla="*/ 0 w 369"/>
                <a:gd name="T9" fmla="*/ 300 h 387"/>
                <a:gd name="T10" fmla="*/ 3 w 369"/>
                <a:gd name="T11" fmla="*/ 284 h 387"/>
                <a:gd name="T12" fmla="*/ 12 w 369"/>
                <a:gd name="T13" fmla="*/ 267 h 387"/>
                <a:gd name="T14" fmla="*/ 30 w 369"/>
                <a:gd name="T15" fmla="*/ 247 h 387"/>
                <a:gd name="T16" fmla="*/ 55 w 369"/>
                <a:gd name="T17" fmla="*/ 222 h 387"/>
                <a:gd name="T18" fmla="*/ 58 w 369"/>
                <a:gd name="T19" fmla="*/ 218 h 387"/>
                <a:gd name="T20" fmla="*/ 59 w 369"/>
                <a:gd name="T21" fmla="*/ 212 h 387"/>
                <a:gd name="T22" fmla="*/ 59 w 369"/>
                <a:gd name="T23" fmla="*/ 209 h 387"/>
                <a:gd name="T24" fmla="*/ 58 w 369"/>
                <a:gd name="T25" fmla="*/ 205 h 387"/>
                <a:gd name="T26" fmla="*/ 51 w 369"/>
                <a:gd name="T27" fmla="*/ 192 h 387"/>
                <a:gd name="T28" fmla="*/ 34 w 369"/>
                <a:gd name="T29" fmla="*/ 164 h 387"/>
                <a:gd name="T30" fmla="*/ 17 w 369"/>
                <a:gd name="T31" fmla="*/ 134 h 387"/>
                <a:gd name="T32" fmla="*/ 6 w 369"/>
                <a:gd name="T33" fmla="*/ 118 h 387"/>
                <a:gd name="T34" fmla="*/ 10 w 369"/>
                <a:gd name="T35" fmla="*/ 110 h 387"/>
                <a:gd name="T36" fmla="*/ 17 w 369"/>
                <a:gd name="T37" fmla="*/ 106 h 387"/>
                <a:gd name="T38" fmla="*/ 35 w 369"/>
                <a:gd name="T39" fmla="*/ 105 h 387"/>
                <a:gd name="T40" fmla="*/ 48 w 369"/>
                <a:gd name="T41" fmla="*/ 103 h 387"/>
                <a:gd name="T42" fmla="*/ 55 w 369"/>
                <a:gd name="T43" fmla="*/ 101 h 387"/>
                <a:gd name="T44" fmla="*/ 58 w 369"/>
                <a:gd name="T45" fmla="*/ 101 h 387"/>
                <a:gd name="T46" fmla="*/ 62 w 369"/>
                <a:gd name="T47" fmla="*/ 99 h 387"/>
                <a:gd name="T48" fmla="*/ 65 w 369"/>
                <a:gd name="T49" fmla="*/ 97 h 387"/>
                <a:gd name="T50" fmla="*/ 91 w 369"/>
                <a:gd name="T51" fmla="*/ 73 h 387"/>
                <a:gd name="T52" fmla="*/ 125 w 369"/>
                <a:gd name="T53" fmla="*/ 42 h 387"/>
                <a:gd name="T54" fmla="*/ 164 w 369"/>
                <a:gd name="T55" fmla="*/ 15 h 387"/>
                <a:gd name="T56" fmla="*/ 199 w 369"/>
                <a:gd name="T57" fmla="*/ 0 h 387"/>
                <a:gd name="T58" fmla="*/ 239 w 369"/>
                <a:gd name="T59" fmla="*/ 17 h 387"/>
                <a:gd name="T60" fmla="*/ 291 w 369"/>
                <a:gd name="T61" fmla="*/ 68 h 387"/>
                <a:gd name="T62" fmla="*/ 340 w 369"/>
                <a:gd name="T63" fmla="*/ 130 h 387"/>
                <a:gd name="T64" fmla="*/ 369 w 369"/>
                <a:gd name="T65" fmla="*/ 188 h 387"/>
                <a:gd name="T66" fmla="*/ 351 w 369"/>
                <a:gd name="T67" fmla="*/ 199 h 387"/>
                <a:gd name="T68" fmla="*/ 314 w 369"/>
                <a:gd name="T69" fmla="*/ 221 h 387"/>
                <a:gd name="T70" fmla="*/ 265 w 369"/>
                <a:gd name="T71" fmla="*/ 252 h 387"/>
                <a:gd name="T72" fmla="*/ 208 w 369"/>
                <a:gd name="T73" fmla="*/ 287 h 387"/>
                <a:gd name="T74" fmla="*/ 151 w 369"/>
                <a:gd name="T75" fmla="*/ 322 h 387"/>
                <a:gd name="T76" fmla="*/ 101 w 369"/>
                <a:gd name="T77" fmla="*/ 353 h 387"/>
                <a:gd name="T78" fmla="*/ 63 w 369"/>
                <a:gd name="T79" fmla="*/ 376 h 387"/>
                <a:gd name="T80" fmla="*/ 43 w 369"/>
                <a:gd name="T8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69" h="387">
                  <a:moveTo>
                    <a:pt x="43" y="387"/>
                  </a:moveTo>
                  <a:lnTo>
                    <a:pt x="43" y="387"/>
                  </a:lnTo>
                  <a:lnTo>
                    <a:pt x="43" y="386"/>
                  </a:lnTo>
                  <a:lnTo>
                    <a:pt x="42" y="386"/>
                  </a:lnTo>
                  <a:lnTo>
                    <a:pt x="42" y="386"/>
                  </a:lnTo>
                  <a:lnTo>
                    <a:pt x="26" y="357"/>
                  </a:lnTo>
                  <a:lnTo>
                    <a:pt x="16" y="340"/>
                  </a:lnTo>
                  <a:lnTo>
                    <a:pt x="6" y="325"/>
                  </a:lnTo>
                  <a:lnTo>
                    <a:pt x="2" y="312"/>
                  </a:lnTo>
                  <a:lnTo>
                    <a:pt x="0" y="300"/>
                  </a:lnTo>
                  <a:lnTo>
                    <a:pt x="1" y="292"/>
                  </a:lnTo>
                  <a:lnTo>
                    <a:pt x="3" y="284"/>
                  </a:lnTo>
                  <a:lnTo>
                    <a:pt x="6" y="275"/>
                  </a:lnTo>
                  <a:lnTo>
                    <a:pt x="12" y="267"/>
                  </a:lnTo>
                  <a:lnTo>
                    <a:pt x="20" y="258"/>
                  </a:lnTo>
                  <a:lnTo>
                    <a:pt x="30" y="247"/>
                  </a:lnTo>
                  <a:lnTo>
                    <a:pt x="41" y="235"/>
                  </a:lnTo>
                  <a:lnTo>
                    <a:pt x="55" y="222"/>
                  </a:lnTo>
                  <a:lnTo>
                    <a:pt x="57" y="220"/>
                  </a:lnTo>
                  <a:lnTo>
                    <a:pt x="58" y="218"/>
                  </a:lnTo>
                  <a:lnTo>
                    <a:pt x="59" y="214"/>
                  </a:lnTo>
                  <a:lnTo>
                    <a:pt x="59" y="212"/>
                  </a:lnTo>
                  <a:lnTo>
                    <a:pt x="59" y="210"/>
                  </a:lnTo>
                  <a:lnTo>
                    <a:pt x="59" y="209"/>
                  </a:lnTo>
                  <a:lnTo>
                    <a:pt x="59" y="206"/>
                  </a:lnTo>
                  <a:lnTo>
                    <a:pt x="58" y="205"/>
                  </a:lnTo>
                  <a:lnTo>
                    <a:pt x="56" y="202"/>
                  </a:lnTo>
                  <a:lnTo>
                    <a:pt x="51" y="192"/>
                  </a:lnTo>
                  <a:lnTo>
                    <a:pt x="43" y="180"/>
                  </a:lnTo>
                  <a:lnTo>
                    <a:pt x="34" y="164"/>
                  </a:lnTo>
                  <a:lnTo>
                    <a:pt x="25" y="149"/>
                  </a:lnTo>
                  <a:lnTo>
                    <a:pt x="17" y="134"/>
                  </a:lnTo>
                  <a:lnTo>
                    <a:pt x="10" y="123"/>
                  </a:lnTo>
                  <a:lnTo>
                    <a:pt x="6" y="118"/>
                  </a:lnTo>
                  <a:lnTo>
                    <a:pt x="8" y="113"/>
                  </a:lnTo>
                  <a:lnTo>
                    <a:pt x="10" y="110"/>
                  </a:lnTo>
                  <a:lnTo>
                    <a:pt x="13" y="107"/>
                  </a:lnTo>
                  <a:lnTo>
                    <a:pt x="17" y="106"/>
                  </a:lnTo>
                  <a:lnTo>
                    <a:pt x="26" y="105"/>
                  </a:lnTo>
                  <a:lnTo>
                    <a:pt x="35" y="105"/>
                  </a:lnTo>
                  <a:lnTo>
                    <a:pt x="42" y="104"/>
                  </a:lnTo>
                  <a:lnTo>
                    <a:pt x="48" y="103"/>
                  </a:lnTo>
                  <a:lnTo>
                    <a:pt x="51" y="103"/>
                  </a:lnTo>
                  <a:lnTo>
                    <a:pt x="55" y="101"/>
                  </a:lnTo>
                  <a:lnTo>
                    <a:pt x="57" y="101"/>
                  </a:lnTo>
                  <a:lnTo>
                    <a:pt x="58" y="101"/>
                  </a:lnTo>
                  <a:lnTo>
                    <a:pt x="61" y="100"/>
                  </a:lnTo>
                  <a:lnTo>
                    <a:pt x="62" y="99"/>
                  </a:lnTo>
                  <a:lnTo>
                    <a:pt x="64" y="98"/>
                  </a:lnTo>
                  <a:lnTo>
                    <a:pt x="65" y="97"/>
                  </a:lnTo>
                  <a:lnTo>
                    <a:pt x="76" y="86"/>
                  </a:lnTo>
                  <a:lnTo>
                    <a:pt x="91" y="73"/>
                  </a:lnTo>
                  <a:lnTo>
                    <a:pt x="107" y="58"/>
                  </a:lnTo>
                  <a:lnTo>
                    <a:pt x="125" y="42"/>
                  </a:lnTo>
                  <a:lnTo>
                    <a:pt x="145" y="28"/>
                  </a:lnTo>
                  <a:lnTo>
                    <a:pt x="164" y="15"/>
                  </a:lnTo>
                  <a:lnTo>
                    <a:pt x="183" y="5"/>
                  </a:lnTo>
                  <a:lnTo>
                    <a:pt x="199" y="0"/>
                  </a:lnTo>
                  <a:lnTo>
                    <a:pt x="216" y="4"/>
                  </a:lnTo>
                  <a:lnTo>
                    <a:pt x="239" y="17"/>
                  </a:lnTo>
                  <a:lnTo>
                    <a:pt x="265" y="39"/>
                  </a:lnTo>
                  <a:lnTo>
                    <a:pt x="291" y="68"/>
                  </a:lnTo>
                  <a:lnTo>
                    <a:pt x="316" y="99"/>
                  </a:lnTo>
                  <a:lnTo>
                    <a:pt x="340" y="130"/>
                  </a:lnTo>
                  <a:lnTo>
                    <a:pt x="358" y="161"/>
                  </a:lnTo>
                  <a:lnTo>
                    <a:pt x="369" y="188"/>
                  </a:lnTo>
                  <a:lnTo>
                    <a:pt x="364" y="191"/>
                  </a:lnTo>
                  <a:lnTo>
                    <a:pt x="351" y="199"/>
                  </a:lnTo>
                  <a:lnTo>
                    <a:pt x="335" y="209"/>
                  </a:lnTo>
                  <a:lnTo>
                    <a:pt x="314" y="221"/>
                  </a:lnTo>
                  <a:lnTo>
                    <a:pt x="290" y="236"/>
                  </a:lnTo>
                  <a:lnTo>
                    <a:pt x="265" y="252"/>
                  </a:lnTo>
                  <a:lnTo>
                    <a:pt x="236" y="270"/>
                  </a:lnTo>
                  <a:lnTo>
                    <a:pt x="208" y="287"/>
                  </a:lnTo>
                  <a:lnTo>
                    <a:pt x="179" y="304"/>
                  </a:lnTo>
                  <a:lnTo>
                    <a:pt x="151" y="322"/>
                  </a:lnTo>
                  <a:lnTo>
                    <a:pt x="125" y="338"/>
                  </a:lnTo>
                  <a:lnTo>
                    <a:pt x="101" y="353"/>
                  </a:lnTo>
                  <a:lnTo>
                    <a:pt x="80" y="365"/>
                  </a:lnTo>
                  <a:lnTo>
                    <a:pt x="63" y="376"/>
                  </a:lnTo>
                  <a:lnTo>
                    <a:pt x="50" y="383"/>
                  </a:lnTo>
                  <a:lnTo>
                    <a:pt x="43" y="3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2"/>
            <p:cNvSpPr>
              <a:spLocks/>
            </p:cNvSpPr>
            <p:nvPr/>
          </p:nvSpPr>
          <p:spPr bwMode="auto">
            <a:xfrm>
              <a:off x="3589" y="1991"/>
              <a:ext cx="166" cy="108"/>
            </a:xfrm>
            <a:custGeom>
              <a:avLst/>
              <a:gdLst>
                <a:gd name="T0" fmla="*/ 5 w 331"/>
                <a:gd name="T1" fmla="*/ 214 h 214"/>
                <a:gd name="T2" fmla="*/ 5 w 331"/>
                <a:gd name="T3" fmla="*/ 214 h 214"/>
                <a:gd name="T4" fmla="*/ 5 w 331"/>
                <a:gd name="T5" fmla="*/ 213 h 214"/>
                <a:gd name="T6" fmla="*/ 4 w 331"/>
                <a:gd name="T7" fmla="*/ 213 h 214"/>
                <a:gd name="T8" fmla="*/ 4 w 331"/>
                <a:gd name="T9" fmla="*/ 213 h 214"/>
                <a:gd name="T10" fmla="*/ 3 w 331"/>
                <a:gd name="T11" fmla="*/ 211 h 214"/>
                <a:gd name="T12" fmla="*/ 2 w 331"/>
                <a:gd name="T13" fmla="*/ 207 h 214"/>
                <a:gd name="T14" fmla="*/ 1 w 331"/>
                <a:gd name="T15" fmla="*/ 204 h 214"/>
                <a:gd name="T16" fmla="*/ 0 w 331"/>
                <a:gd name="T17" fmla="*/ 200 h 214"/>
                <a:gd name="T18" fmla="*/ 6 w 331"/>
                <a:gd name="T19" fmla="*/ 197 h 214"/>
                <a:gd name="T20" fmla="*/ 18 w 331"/>
                <a:gd name="T21" fmla="*/ 189 h 214"/>
                <a:gd name="T22" fmla="*/ 34 w 331"/>
                <a:gd name="T23" fmla="*/ 178 h 214"/>
                <a:gd name="T24" fmla="*/ 55 w 331"/>
                <a:gd name="T25" fmla="*/ 166 h 214"/>
                <a:gd name="T26" fmla="*/ 78 w 331"/>
                <a:gd name="T27" fmla="*/ 152 h 214"/>
                <a:gd name="T28" fmla="*/ 104 w 331"/>
                <a:gd name="T29" fmla="*/ 136 h 214"/>
                <a:gd name="T30" fmla="*/ 132 w 331"/>
                <a:gd name="T31" fmla="*/ 119 h 214"/>
                <a:gd name="T32" fmla="*/ 161 w 331"/>
                <a:gd name="T33" fmla="*/ 101 h 214"/>
                <a:gd name="T34" fmla="*/ 189 w 331"/>
                <a:gd name="T35" fmla="*/ 84 h 214"/>
                <a:gd name="T36" fmla="*/ 216 w 331"/>
                <a:gd name="T37" fmla="*/ 67 h 214"/>
                <a:gd name="T38" fmla="*/ 243 w 331"/>
                <a:gd name="T39" fmla="*/ 51 h 214"/>
                <a:gd name="T40" fmla="*/ 267 w 331"/>
                <a:gd name="T41" fmla="*/ 36 h 214"/>
                <a:gd name="T42" fmla="*/ 288 w 331"/>
                <a:gd name="T43" fmla="*/ 23 h 214"/>
                <a:gd name="T44" fmla="*/ 305 w 331"/>
                <a:gd name="T45" fmla="*/ 13 h 214"/>
                <a:gd name="T46" fmla="*/ 319 w 331"/>
                <a:gd name="T47" fmla="*/ 4 h 214"/>
                <a:gd name="T48" fmla="*/ 326 w 331"/>
                <a:gd name="T49" fmla="*/ 0 h 214"/>
                <a:gd name="T50" fmla="*/ 327 w 331"/>
                <a:gd name="T51" fmla="*/ 4 h 214"/>
                <a:gd name="T52" fmla="*/ 329 w 331"/>
                <a:gd name="T53" fmla="*/ 8 h 214"/>
                <a:gd name="T54" fmla="*/ 330 w 331"/>
                <a:gd name="T55" fmla="*/ 11 h 214"/>
                <a:gd name="T56" fmla="*/ 331 w 331"/>
                <a:gd name="T57" fmla="*/ 15 h 214"/>
                <a:gd name="T58" fmla="*/ 326 w 331"/>
                <a:gd name="T59" fmla="*/ 18 h 214"/>
                <a:gd name="T60" fmla="*/ 313 w 331"/>
                <a:gd name="T61" fmla="*/ 26 h 214"/>
                <a:gd name="T62" fmla="*/ 297 w 331"/>
                <a:gd name="T63" fmla="*/ 36 h 214"/>
                <a:gd name="T64" fmla="*/ 276 w 331"/>
                <a:gd name="T65" fmla="*/ 48 h 214"/>
                <a:gd name="T66" fmla="*/ 252 w 331"/>
                <a:gd name="T67" fmla="*/ 63 h 214"/>
                <a:gd name="T68" fmla="*/ 227 w 331"/>
                <a:gd name="T69" fmla="*/ 79 h 214"/>
                <a:gd name="T70" fmla="*/ 198 w 331"/>
                <a:gd name="T71" fmla="*/ 97 h 214"/>
                <a:gd name="T72" fmla="*/ 170 w 331"/>
                <a:gd name="T73" fmla="*/ 114 h 214"/>
                <a:gd name="T74" fmla="*/ 141 w 331"/>
                <a:gd name="T75" fmla="*/ 131 h 214"/>
                <a:gd name="T76" fmla="*/ 113 w 331"/>
                <a:gd name="T77" fmla="*/ 149 h 214"/>
                <a:gd name="T78" fmla="*/ 87 w 331"/>
                <a:gd name="T79" fmla="*/ 165 h 214"/>
                <a:gd name="T80" fmla="*/ 63 w 331"/>
                <a:gd name="T81" fmla="*/ 180 h 214"/>
                <a:gd name="T82" fmla="*/ 42 w 331"/>
                <a:gd name="T83" fmla="*/ 192 h 214"/>
                <a:gd name="T84" fmla="*/ 25 w 331"/>
                <a:gd name="T85" fmla="*/ 203 h 214"/>
                <a:gd name="T86" fmla="*/ 12 w 331"/>
                <a:gd name="T87" fmla="*/ 210 h 214"/>
                <a:gd name="T88" fmla="*/ 5 w 331"/>
                <a:gd name="T8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1" h="214">
                  <a:moveTo>
                    <a:pt x="5" y="214"/>
                  </a:moveTo>
                  <a:lnTo>
                    <a:pt x="5" y="214"/>
                  </a:lnTo>
                  <a:lnTo>
                    <a:pt x="5" y="213"/>
                  </a:lnTo>
                  <a:lnTo>
                    <a:pt x="4" y="213"/>
                  </a:lnTo>
                  <a:lnTo>
                    <a:pt x="4" y="213"/>
                  </a:lnTo>
                  <a:lnTo>
                    <a:pt x="3" y="211"/>
                  </a:lnTo>
                  <a:lnTo>
                    <a:pt x="2" y="207"/>
                  </a:lnTo>
                  <a:lnTo>
                    <a:pt x="1" y="204"/>
                  </a:lnTo>
                  <a:lnTo>
                    <a:pt x="0" y="200"/>
                  </a:lnTo>
                  <a:lnTo>
                    <a:pt x="6" y="197"/>
                  </a:lnTo>
                  <a:lnTo>
                    <a:pt x="18" y="189"/>
                  </a:lnTo>
                  <a:lnTo>
                    <a:pt x="34" y="178"/>
                  </a:lnTo>
                  <a:lnTo>
                    <a:pt x="55" y="166"/>
                  </a:lnTo>
                  <a:lnTo>
                    <a:pt x="78" y="152"/>
                  </a:lnTo>
                  <a:lnTo>
                    <a:pt x="104" y="136"/>
                  </a:lnTo>
                  <a:lnTo>
                    <a:pt x="132" y="119"/>
                  </a:lnTo>
                  <a:lnTo>
                    <a:pt x="161" y="101"/>
                  </a:lnTo>
                  <a:lnTo>
                    <a:pt x="189" y="84"/>
                  </a:lnTo>
                  <a:lnTo>
                    <a:pt x="216" y="67"/>
                  </a:lnTo>
                  <a:lnTo>
                    <a:pt x="243" y="51"/>
                  </a:lnTo>
                  <a:lnTo>
                    <a:pt x="267" y="36"/>
                  </a:lnTo>
                  <a:lnTo>
                    <a:pt x="288" y="23"/>
                  </a:lnTo>
                  <a:lnTo>
                    <a:pt x="305" y="13"/>
                  </a:lnTo>
                  <a:lnTo>
                    <a:pt x="319" y="4"/>
                  </a:lnTo>
                  <a:lnTo>
                    <a:pt x="326" y="0"/>
                  </a:lnTo>
                  <a:lnTo>
                    <a:pt x="327" y="4"/>
                  </a:lnTo>
                  <a:lnTo>
                    <a:pt x="329" y="8"/>
                  </a:lnTo>
                  <a:lnTo>
                    <a:pt x="330" y="11"/>
                  </a:lnTo>
                  <a:lnTo>
                    <a:pt x="331" y="15"/>
                  </a:lnTo>
                  <a:lnTo>
                    <a:pt x="326" y="18"/>
                  </a:lnTo>
                  <a:lnTo>
                    <a:pt x="313" y="26"/>
                  </a:lnTo>
                  <a:lnTo>
                    <a:pt x="297" y="36"/>
                  </a:lnTo>
                  <a:lnTo>
                    <a:pt x="276" y="48"/>
                  </a:lnTo>
                  <a:lnTo>
                    <a:pt x="252" y="63"/>
                  </a:lnTo>
                  <a:lnTo>
                    <a:pt x="227" y="79"/>
                  </a:lnTo>
                  <a:lnTo>
                    <a:pt x="198" y="97"/>
                  </a:lnTo>
                  <a:lnTo>
                    <a:pt x="170" y="114"/>
                  </a:lnTo>
                  <a:lnTo>
                    <a:pt x="141" y="131"/>
                  </a:lnTo>
                  <a:lnTo>
                    <a:pt x="113" y="149"/>
                  </a:lnTo>
                  <a:lnTo>
                    <a:pt x="87" y="165"/>
                  </a:lnTo>
                  <a:lnTo>
                    <a:pt x="63" y="180"/>
                  </a:lnTo>
                  <a:lnTo>
                    <a:pt x="42" y="192"/>
                  </a:lnTo>
                  <a:lnTo>
                    <a:pt x="25" y="203"/>
                  </a:lnTo>
                  <a:lnTo>
                    <a:pt x="12" y="210"/>
                  </a:lnTo>
                  <a:lnTo>
                    <a:pt x="5" y="2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6"/>
            <p:cNvSpPr>
              <a:spLocks/>
            </p:cNvSpPr>
            <p:nvPr/>
          </p:nvSpPr>
          <p:spPr bwMode="auto">
            <a:xfrm>
              <a:off x="3544" y="1713"/>
              <a:ext cx="29" cy="75"/>
            </a:xfrm>
            <a:custGeom>
              <a:avLst/>
              <a:gdLst>
                <a:gd name="T0" fmla="*/ 48 w 57"/>
                <a:gd name="T1" fmla="*/ 0 h 150"/>
                <a:gd name="T2" fmla="*/ 53 w 57"/>
                <a:gd name="T3" fmla="*/ 3 h 150"/>
                <a:gd name="T4" fmla="*/ 56 w 57"/>
                <a:gd name="T5" fmla="*/ 6 h 150"/>
                <a:gd name="T6" fmla="*/ 57 w 57"/>
                <a:gd name="T7" fmla="*/ 11 h 150"/>
                <a:gd name="T8" fmla="*/ 57 w 57"/>
                <a:gd name="T9" fmla="*/ 16 h 150"/>
                <a:gd name="T10" fmla="*/ 25 w 57"/>
                <a:gd name="T11" fmla="*/ 141 h 150"/>
                <a:gd name="T12" fmla="*/ 23 w 57"/>
                <a:gd name="T13" fmla="*/ 146 h 150"/>
                <a:gd name="T14" fmla="*/ 19 w 57"/>
                <a:gd name="T15" fmla="*/ 149 h 150"/>
                <a:gd name="T16" fmla="*/ 14 w 57"/>
                <a:gd name="T17" fmla="*/ 150 h 150"/>
                <a:gd name="T18" fmla="*/ 9 w 57"/>
                <a:gd name="T19" fmla="*/ 150 h 150"/>
                <a:gd name="T20" fmla="*/ 4 w 57"/>
                <a:gd name="T21" fmla="*/ 148 h 150"/>
                <a:gd name="T22" fmla="*/ 1 w 57"/>
                <a:gd name="T23" fmla="*/ 144 h 150"/>
                <a:gd name="T24" fmla="*/ 0 w 57"/>
                <a:gd name="T25" fmla="*/ 140 h 150"/>
                <a:gd name="T26" fmla="*/ 0 w 57"/>
                <a:gd name="T27" fmla="*/ 135 h 150"/>
                <a:gd name="T28" fmla="*/ 32 w 57"/>
                <a:gd name="T29" fmla="*/ 10 h 150"/>
                <a:gd name="T30" fmla="*/ 34 w 57"/>
                <a:gd name="T31" fmla="*/ 5 h 150"/>
                <a:gd name="T32" fmla="*/ 39 w 57"/>
                <a:gd name="T33" fmla="*/ 1 h 150"/>
                <a:gd name="T34" fmla="*/ 43 w 57"/>
                <a:gd name="T35" fmla="*/ 0 h 150"/>
                <a:gd name="T36" fmla="*/ 48 w 57"/>
                <a:gd name="T3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150">
                  <a:moveTo>
                    <a:pt x="48" y="0"/>
                  </a:moveTo>
                  <a:lnTo>
                    <a:pt x="53" y="3"/>
                  </a:lnTo>
                  <a:lnTo>
                    <a:pt x="56" y="6"/>
                  </a:lnTo>
                  <a:lnTo>
                    <a:pt x="57" y="11"/>
                  </a:lnTo>
                  <a:lnTo>
                    <a:pt x="57" y="16"/>
                  </a:lnTo>
                  <a:lnTo>
                    <a:pt x="25" y="141"/>
                  </a:lnTo>
                  <a:lnTo>
                    <a:pt x="23" y="146"/>
                  </a:lnTo>
                  <a:lnTo>
                    <a:pt x="19" y="149"/>
                  </a:lnTo>
                  <a:lnTo>
                    <a:pt x="14" y="150"/>
                  </a:lnTo>
                  <a:lnTo>
                    <a:pt x="9" y="150"/>
                  </a:lnTo>
                  <a:lnTo>
                    <a:pt x="4" y="148"/>
                  </a:lnTo>
                  <a:lnTo>
                    <a:pt x="1" y="144"/>
                  </a:lnTo>
                  <a:lnTo>
                    <a:pt x="0" y="140"/>
                  </a:lnTo>
                  <a:lnTo>
                    <a:pt x="0" y="135"/>
                  </a:lnTo>
                  <a:lnTo>
                    <a:pt x="32" y="10"/>
                  </a:lnTo>
                  <a:lnTo>
                    <a:pt x="34" y="5"/>
                  </a:lnTo>
                  <a:lnTo>
                    <a:pt x="39" y="1"/>
                  </a:lnTo>
                  <a:lnTo>
                    <a:pt x="43" y="0"/>
                  </a:lnTo>
                  <a:lnTo>
                    <a:pt x="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7"/>
            <p:cNvSpPr>
              <a:spLocks/>
            </p:cNvSpPr>
            <p:nvPr/>
          </p:nvSpPr>
          <p:spPr bwMode="auto">
            <a:xfrm>
              <a:off x="3485" y="1662"/>
              <a:ext cx="167" cy="66"/>
            </a:xfrm>
            <a:custGeom>
              <a:avLst/>
              <a:gdLst>
                <a:gd name="T0" fmla="*/ 301 w 335"/>
                <a:gd name="T1" fmla="*/ 0 h 131"/>
                <a:gd name="T2" fmla="*/ 303 w 335"/>
                <a:gd name="T3" fmla="*/ 1 h 131"/>
                <a:gd name="T4" fmla="*/ 310 w 335"/>
                <a:gd name="T5" fmla="*/ 4 h 131"/>
                <a:gd name="T6" fmla="*/ 319 w 335"/>
                <a:gd name="T7" fmla="*/ 10 h 131"/>
                <a:gd name="T8" fmla="*/ 327 w 335"/>
                <a:gd name="T9" fmla="*/ 17 h 131"/>
                <a:gd name="T10" fmla="*/ 333 w 335"/>
                <a:gd name="T11" fmla="*/ 26 h 131"/>
                <a:gd name="T12" fmla="*/ 335 w 335"/>
                <a:gd name="T13" fmla="*/ 37 h 131"/>
                <a:gd name="T14" fmla="*/ 331 w 335"/>
                <a:gd name="T15" fmla="*/ 48 h 131"/>
                <a:gd name="T16" fmla="*/ 317 w 335"/>
                <a:gd name="T17" fmla="*/ 60 h 131"/>
                <a:gd name="T18" fmla="*/ 300 w 335"/>
                <a:gd name="T19" fmla="*/ 72 h 131"/>
                <a:gd name="T20" fmla="*/ 285 w 335"/>
                <a:gd name="T21" fmla="*/ 85 h 131"/>
                <a:gd name="T22" fmla="*/ 270 w 335"/>
                <a:gd name="T23" fmla="*/ 97 h 131"/>
                <a:gd name="T24" fmla="*/ 255 w 335"/>
                <a:gd name="T25" fmla="*/ 108 h 131"/>
                <a:gd name="T26" fmla="*/ 237 w 335"/>
                <a:gd name="T27" fmla="*/ 117 h 131"/>
                <a:gd name="T28" fmla="*/ 218 w 335"/>
                <a:gd name="T29" fmla="*/ 124 h 131"/>
                <a:gd name="T30" fmla="*/ 194 w 335"/>
                <a:gd name="T31" fmla="*/ 130 h 131"/>
                <a:gd name="T32" fmla="*/ 164 w 335"/>
                <a:gd name="T33" fmla="*/ 131 h 131"/>
                <a:gd name="T34" fmla="*/ 161 w 335"/>
                <a:gd name="T35" fmla="*/ 131 h 131"/>
                <a:gd name="T36" fmla="*/ 153 w 335"/>
                <a:gd name="T37" fmla="*/ 129 h 131"/>
                <a:gd name="T38" fmla="*/ 143 w 335"/>
                <a:gd name="T39" fmla="*/ 124 h 131"/>
                <a:gd name="T40" fmla="*/ 131 w 335"/>
                <a:gd name="T41" fmla="*/ 115 h 131"/>
                <a:gd name="T42" fmla="*/ 123 w 335"/>
                <a:gd name="T43" fmla="*/ 109 h 131"/>
                <a:gd name="T44" fmla="*/ 111 w 335"/>
                <a:gd name="T45" fmla="*/ 103 h 131"/>
                <a:gd name="T46" fmla="*/ 94 w 335"/>
                <a:gd name="T47" fmla="*/ 98 h 131"/>
                <a:gd name="T48" fmla="*/ 76 w 335"/>
                <a:gd name="T49" fmla="*/ 92 h 131"/>
                <a:gd name="T50" fmla="*/ 56 w 335"/>
                <a:gd name="T51" fmla="*/ 87 h 131"/>
                <a:gd name="T52" fmla="*/ 37 w 335"/>
                <a:gd name="T53" fmla="*/ 85 h 131"/>
                <a:gd name="T54" fmla="*/ 17 w 335"/>
                <a:gd name="T55" fmla="*/ 83 h 131"/>
                <a:gd name="T56" fmla="*/ 0 w 335"/>
                <a:gd name="T57" fmla="*/ 82 h 131"/>
                <a:gd name="T58" fmla="*/ 0 w 335"/>
                <a:gd name="T59" fmla="*/ 74 h 131"/>
                <a:gd name="T60" fmla="*/ 1 w 335"/>
                <a:gd name="T61" fmla="*/ 54 h 131"/>
                <a:gd name="T62" fmla="*/ 7 w 335"/>
                <a:gd name="T63" fmla="*/ 36 h 131"/>
                <a:gd name="T64" fmla="*/ 22 w 335"/>
                <a:gd name="T65" fmla="*/ 27 h 131"/>
                <a:gd name="T66" fmla="*/ 36 w 335"/>
                <a:gd name="T67" fmla="*/ 27 h 131"/>
                <a:gd name="T68" fmla="*/ 54 w 335"/>
                <a:gd name="T69" fmla="*/ 26 h 131"/>
                <a:gd name="T70" fmla="*/ 75 w 335"/>
                <a:gd name="T71" fmla="*/ 25 h 131"/>
                <a:gd name="T72" fmla="*/ 98 w 335"/>
                <a:gd name="T73" fmla="*/ 24 h 131"/>
                <a:gd name="T74" fmla="*/ 119 w 335"/>
                <a:gd name="T75" fmla="*/ 24 h 131"/>
                <a:gd name="T76" fmla="*/ 136 w 335"/>
                <a:gd name="T77" fmla="*/ 23 h 131"/>
                <a:gd name="T78" fmla="*/ 149 w 335"/>
                <a:gd name="T79" fmla="*/ 22 h 131"/>
                <a:gd name="T80" fmla="*/ 153 w 335"/>
                <a:gd name="T81" fmla="*/ 22 h 131"/>
                <a:gd name="T82" fmla="*/ 158 w 335"/>
                <a:gd name="T83" fmla="*/ 21 h 131"/>
                <a:gd name="T84" fmla="*/ 171 w 335"/>
                <a:gd name="T85" fmla="*/ 18 h 131"/>
                <a:gd name="T86" fmla="*/ 190 w 335"/>
                <a:gd name="T87" fmla="*/ 15 h 131"/>
                <a:gd name="T88" fmla="*/ 213 w 335"/>
                <a:gd name="T89" fmla="*/ 10 h 131"/>
                <a:gd name="T90" fmla="*/ 237 w 335"/>
                <a:gd name="T91" fmla="*/ 7 h 131"/>
                <a:gd name="T92" fmla="*/ 262 w 335"/>
                <a:gd name="T93" fmla="*/ 3 h 131"/>
                <a:gd name="T94" fmla="*/ 283 w 335"/>
                <a:gd name="T95" fmla="*/ 1 h 131"/>
                <a:gd name="T96" fmla="*/ 301 w 335"/>
                <a:gd name="T97"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5" h="131">
                  <a:moveTo>
                    <a:pt x="301" y="0"/>
                  </a:moveTo>
                  <a:lnTo>
                    <a:pt x="303" y="1"/>
                  </a:lnTo>
                  <a:lnTo>
                    <a:pt x="310" y="4"/>
                  </a:lnTo>
                  <a:lnTo>
                    <a:pt x="319" y="10"/>
                  </a:lnTo>
                  <a:lnTo>
                    <a:pt x="327" y="17"/>
                  </a:lnTo>
                  <a:lnTo>
                    <a:pt x="333" y="26"/>
                  </a:lnTo>
                  <a:lnTo>
                    <a:pt x="335" y="37"/>
                  </a:lnTo>
                  <a:lnTo>
                    <a:pt x="331" y="48"/>
                  </a:lnTo>
                  <a:lnTo>
                    <a:pt x="317" y="60"/>
                  </a:lnTo>
                  <a:lnTo>
                    <a:pt x="300" y="72"/>
                  </a:lnTo>
                  <a:lnTo>
                    <a:pt x="285" y="85"/>
                  </a:lnTo>
                  <a:lnTo>
                    <a:pt x="270" y="97"/>
                  </a:lnTo>
                  <a:lnTo>
                    <a:pt x="255" y="108"/>
                  </a:lnTo>
                  <a:lnTo>
                    <a:pt x="237" y="117"/>
                  </a:lnTo>
                  <a:lnTo>
                    <a:pt x="218" y="124"/>
                  </a:lnTo>
                  <a:lnTo>
                    <a:pt x="194" y="130"/>
                  </a:lnTo>
                  <a:lnTo>
                    <a:pt x="164" y="131"/>
                  </a:lnTo>
                  <a:lnTo>
                    <a:pt x="161" y="131"/>
                  </a:lnTo>
                  <a:lnTo>
                    <a:pt x="153" y="129"/>
                  </a:lnTo>
                  <a:lnTo>
                    <a:pt x="143" y="124"/>
                  </a:lnTo>
                  <a:lnTo>
                    <a:pt x="131" y="115"/>
                  </a:lnTo>
                  <a:lnTo>
                    <a:pt x="123" y="109"/>
                  </a:lnTo>
                  <a:lnTo>
                    <a:pt x="111" y="103"/>
                  </a:lnTo>
                  <a:lnTo>
                    <a:pt x="94" y="98"/>
                  </a:lnTo>
                  <a:lnTo>
                    <a:pt x="76" y="92"/>
                  </a:lnTo>
                  <a:lnTo>
                    <a:pt x="56" y="87"/>
                  </a:lnTo>
                  <a:lnTo>
                    <a:pt x="37" y="85"/>
                  </a:lnTo>
                  <a:lnTo>
                    <a:pt x="17" y="83"/>
                  </a:lnTo>
                  <a:lnTo>
                    <a:pt x="0" y="82"/>
                  </a:lnTo>
                  <a:lnTo>
                    <a:pt x="0" y="74"/>
                  </a:lnTo>
                  <a:lnTo>
                    <a:pt x="1" y="54"/>
                  </a:lnTo>
                  <a:lnTo>
                    <a:pt x="7" y="36"/>
                  </a:lnTo>
                  <a:lnTo>
                    <a:pt x="22" y="27"/>
                  </a:lnTo>
                  <a:lnTo>
                    <a:pt x="36" y="27"/>
                  </a:lnTo>
                  <a:lnTo>
                    <a:pt x="54" y="26"/>
                  </a:lnTo>
                  <a:lnTo>
                    <a:pt x="75" y="25"/>
                  </a:lnTo>
                  <a:lnTo>
                    <a:pt x="98" y="24"/>
                  </a:lnTo>
                  <a:lnTo>
                    <a:pt x="119" y="24"/>
                  </a:lnTo>
                  <a:lnTo>
                    <a:pt x="136" y="23"/>
                  </a:lnTo>
                  <a:lnTo>
                    <a:pt x="149" y="22"/>
                  </a:lnTo>
                  <a:lnTo>
                    <a:pt x="153" y="22"/>
                  </a:lnTo>
                  <a:lnTo>
                    <a:pt x="158" y="21"/>
                  </a:lnTo>
                  <a:lnTo>
                    <a:pt x="171" y="18"/>
                  </a:lnTo>
                  <a:lnTo>
                    <a:pt x="190" y="15"/>
                  </a:lnTo>
                  <a:lnTo>
                    <a:pt x="213" y="10"/>
                  </a:lnTo>
                  <a:lnTo>
                    <a:pt x="237" y="7"/>
                  </a:lnTo>
                  <a:lnTo>
                    <a:pt x="262" y="3"/>
                  </a:lnTo>
                  <a:lnTo>
                    <a:pt x="283" y="1"/>
                  </a:lnTo>
                  <a:lnTo>
                    <a:pt x="3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8"/>
            <p:cNvSpPr>
              <a:spLocks/>
            </p:cNvSpPr>
            <p:nvPr/>
          </p:nvSpPr>
          <p:spPr bwMode="auto">
            <a:xfrm>
              <a:off x="3161" y="1710"/>
              <a:ext cx="30" cy="54"/>
            </a:xfrm>
            <a:custGeom>
              <a:avLst/>
              <a:gdLst>
                <a:gd name="T0" fmla="*/ 52 w 60"/>
                <a:gd name="T1" fmla="*/ 2 h 109"/>
                <a:gd name="T2" fmla="*/ 57 w 60"/>
                <a:gd name="T3" fmla="*/ 5 h 109"/>
                <a:gd name="T4" fmla="*/ 59 w 60"/>
                <a:gd name="T5" fmla="*/ 10 h 109"/>
                <a:gd name="T6" fmla="*/ 60 w 60"/>
                <a:gd name="T7" fmla="*/ 14 h 109"/>
                <a:gd name="T8" fmla="*/ 59 w 60"/>
                <a:gd name="T9" fmla="*/ 20 h 109"/>
                <a:gd name="T10" fmla="*/ 27 w 60"/>
                <a:gd name="T11" fmla="*/ 101 h 109"/>
                <a:gd name="T12" fmla="*/ 23 w 60"/>
                <a:gd name="T13" fmla="*/ 105 h 109"/>
                <a:gd name="T14" fmla="*/ 20 w 60"/>
                <a:gd name="T15" fmla="*/ 108 h 109"/>
                <a:gd name="T16" fmla="*/ 14 w 60"/>
                <a:gd name="T17" fmla="*/ 109 h 109"/>
                <a:gd name="T18" fmla="*/ 10 w 60"/>
                <a:gd name="T19" fmla="*/ 108 h 109"/>
                <a:gd name="T20" fmla="*/ 5 w 60"/>
                <a:gd name="T21" fmla="*/ 105 h 109"/>
                <a:gd name="T22" fmla="*/ 3 w 60"/>
                <a:gd name="T23" fmla="*/ 101 h 109"/>
                <a:gd name="T24" fmla="*/ 0 w 60"/>
                <a:gd name="T25" fmla="*/ 96 h 109"/>
                <a:gd name="T26" fmla="*/ 2 w 60"/>
                <a:gd name="T27" fmla="*/ 91 h 109"/>
                <a:gd name="T28" fmla="*/ 35 w 60"/>
                <a:gd name="T29" fmla="*/ 10 h 109"/>
                <a:gd name="T30" fmla="*/ 37 w 60"/>
                <a:gd name="T31" fmla="*/ 5 h 109"/>
                <a:gd name="T32" fmla="*/ 42 w 60"/>
                <a:gd name="T33" fmla="*/ 2 h 109"/>
                <a:gd name="T34" fmla="*/ 46 w 60"/>
                <a:gd name="T35" fmla="*/ 0 h 109"/>
                <a:gd name="T36" fmla="*/ 52 w 60"/>
                <a:gd name="T37" fmla="*/ 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109">
                  <a:moveTo>
                    <a:pt x="52" y="2"/>
                  </a:moveTo>
                  <a:lnTo>
                    <a:pt x="57" y="5"/>
                  </a:lnTo>
                  <a:lnTo>
                    <a:pt x="59" y="10"/>
                  </a:lnTo>
                  <a:lnTo>
                    <a:pt x="60" y="14"/>
                  </a:lnTo>
                  <a:lnTo>
                    <a:pt x="59" y="20"/>
                  </a:lnTo>
                  <a:lnTo>
                    <a:pt x="27" y="101"/>
                  </a:lnTo>
                  <a:lnTo>
                    <a:pt x="23" y="105"/>
                  </a:lnTo>
                  <a:lnTo>
                    <a:pt x="20" y="108"/>
                  </a:lnTo>
                  <a:lnTo>
                    <a:pt x="14" y="109"/>
                  </a:lnTo>
                  <a:lnTo>
                    <a:pt x="10" y="108"/>
                  </a:lnTo>
                  <a:lnTo>
                    <a:pt x="5" y="105"/>
                  </a:lnTo>
                  <a:lnTo>
                    <a:pt x="3" y="101"/>
                  </a:lnTo>
                  <a:lnTo>
                    <a:pt x="0" y="96"/>
                  </a:lnTo>
                  <a:lnTo>
                    <a:pt x="2" y="91"/>
                  </a:lnTo>
                  <a:lnTo>
                    <a:pt x="35" y="10"/>
                  </a:lnTo>
                  <a:lnTo>
                    <a:pt x="37" y="5"/>
                  </a:lnTo>
                  <a:lnTo>
                    <a:pt x="42" y="2"/>
                  </a:lnTo>
                  <a:lnTo>
                    <a:pt x="46" y="0"/>
                  </a:lnTo>
                  <a:lnTo>
                    <a:pt x="5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9"/>
            <p:cNvSpPr>
              <a:spLocks/>
            </p:cNvSpPr>
            <p:nvPr/>
          </p:nvSpPr>
          <p:spPr bwMode="auto">
            <a:xfrm>
              <a:off x="3019" y="1680"/>
              <a:ext cx="166" cy="54"/>
            </a:xfrm>
            <a:custGeom>
              <a:avLst/>
              <a:gdLst>
                <a:gd name="T0" fmla="*/ 161 w 332"/>
                <a:gd name="T1" fmla="*/ 1 h 108"/>
                <a:gd name="T2" fmla="*/ 325 w 332"/>
                <a:gd name="T3" fmla="*/ 83 h 108"/>
                <a:gd name="T4" fmla="*/ 329 w 332"/>
                <a:gd name="T5" fmla="*/ 86 h 108"/>
                <a:gd name="T6" fmla="*/ 332 w 332"/>
                <a:gd name="T7" fmla="*/ 91 h 108"/>
                <a:gd name="T8" fmla="*/ 332 w 332"/>
                <a:gd name="T9" fmla="*/ 95 h 108"/>
                <a:gd name="T10" fmla="*/ 331 w 332"/>
                <a:gd name="T11" fmla="*/ 100 h 108"/>
                <a:gd name="T12" fmla="*/ 327 w 332"/>
                <a:gd name="T13" fmla="*/ 105 h 108"/>
                <a:gd name="T14" fmla="*/ 323 w 332"/>
                <a:gd name="T15" fmla="*/ 107 h 108"/>
                <a:gd name="T16" fmla="*/ 318 w 332"/>
                <a:gd name="T17" fmla="*/ 108 h 108"/>
                <a:gd name="T18" fmla="*/ 313 w 332"/>
                <a:gd name="T19" fmla="*/ 107 h 108"/>
                <a:gd name="T20" fmla="*/ 306 w 332"/>
                <a:gd name="T21" fmla="*/ 103 h 108"/>
                <a:gd name="T22" fmla="*/ 289 w 332"/>
                <a:gd name="T23" fmla="*/ 94 h 108"/>
                <a:gd name="T24" fmla="*/ 265 w 332"/>
                <a:gd name="T25" fmla="*/ 83 h 108"/>
                <a:gd name="T26" fmla="*/ 236 w 332"/>
                <a:gd name="T27" fmla="*/ 68 h 108"/>
                <a:gd name="T28" fmla="*/ 207 w 332"/>
                <a:gd name="T29" fmla="*/ 53 h 108"/>
                <a:gd name="T30" fmla="*/ 181 w 332"/>
                <a:gd name="T31" fmla="*/ 40 h 108"/>
                <a:gd name="T32" fmla="*/ 162 w 332"/>
                <a:gd name="T33" fmla="*/ 31 h 108"/>
                <a:gd name="T34" fmla="*/ 153 w 332"/>
                <a:gd name="T35" fmla="*/ 26 h 108"/>
                <a:gd name="T36" fmla="*/ 146 w 332"/>
                <a:gd name="T37" fmla="*/ 27 h 108"/>
                <a:gd name="T38" fmla="*/ 135 w 332"/>
                <a:gd name="T39" fmla="*/ 28 h 108"/>
                <a:gd name="T40" fmla="*/ 119 w 332"/>
                <a:gd name="T41" fmla="*/ 31 h 108"/>
                <a:gd name="T42" fmla="*/ 101 w 332"/>
                <a:gd name="T43" fmla="*/ 33 h 108"/>
                <a:gd name="T44" fmla="*/ 84 w 332"/>
                <a:gd name="T45" fmla="*/ 37 h 108"/>
                <a:gd name="T46" fmla="*/ 68 w 332"/>
                <a:gd name="T47" fmla="*/ 39 h 108"/>
                <a:gd name="T48" fmla="*/ 56 w 332"/>
                <a:gd name="T49" fmla="*/ 40 h 108"/>
                <a:gd name="T50" fmla="*/ 51 w 332"/>
                <a:gd name="T51" fmla="*/ 41 h 108"/>
                <a:gd name="T52" fmla="*/ 44 w 332"/>
                <a:gd name="T53" fmla="*/ 47 h 108"/>
                <a:gd name="T54" fmla="*/ 34 w 332"/>
                <a:gd name="T55" fmla="*/ 55 h 108"/>
                <a:gd name="T56" fmla="*/ 25 w 332"/>
                <a:gd name="T57" fmla="*/ 63 h 108"/>
                <a:gd name="T58" fmla="*/ 21 w 332"/>
                <a:gd name="T59" fmla="*/ 66 h 108"/>
                <a:gd name="T60" fmla="*/ 16 w 332"/>
                <a:gd name="T61" fmla="*/ 69 h 108"/>
                <a:gd name="T62" fmla="*/ 11 w 332"/>
                <a:gd name="T63" fmla="*/ 69 h 108"/>
                <a:gd name="T64" fmla="*/ 7 w 332"/>
                <a:gd name="T65" fmla="*/ 68 h 108"/>
                <a:gd name="T66" fmla="*/ 2 w 332"/>
                <a:gd name="T67" fmla="*/ 64 h 108"/>
                <a:gd name="T68" fmla="*/ 0 w 332"/>
                <a:gd name="T69" fmla="*/ 60 h 108"/>
                <a:gd name="T70" fmla="*/ 0 w 332"/>
                <a:gd name="T71" fmla="*/ 55 h 108"/>
                <a:gd name="T72" fmla="*/ 1 w 332"/>
                <a:gd name="T73" fmla="*/ 49 h 108"/>
                <a:gd name="T74" fmla="*/ 4 w 332"/>
                <a:gd name="T75" fmla="*/ 46 h 108"/>
                <a:gd name="T76" fmla="*/ 37 w 332"/>
                <a:gd name="T77" fmla="*/ 18 h 108"/>
                <a:gd name="T78" fmla="*/ 39 w 332"/>
                <a:gd name="T79" fmla="*/ 17 h 108"/>
                <a:gd name="T80" fmla="*/ 40 w 332"/>
                <a:gd name="T81" fmla="*/ 17 h 108"/>
                <a:gd name="T82" fmla="*/ 43 w 332"/>
                <a:gd name="T83" fmla="*/ 16 h 108"/>
                <a:gd name="T84" fmla="*/ 44 w 332"/>
                <a:gd name="T85" fmla="*/ 16 h 108"/>
                <a:gd name="T86" fmla="*/ 153 w 332"/>
                <a:gd name="T87" fmla="*/ 0 h 108"/>
                <a:gd name="T88" fmla="*/ 155 w 332"/>
                <a:gd name="T89" fmla="*/ 0 h 108"/>
                <a:gd name="T90" fmla="*/ 158 w 332"/>
                <a:gd name="T91" fmla="*/ 0 h 108"/>
                <a:gd name="T92" fmla="*/ 159 w 332"/>
                <a:gd name="T93" fmla="*/ 0 h 108"/>
                <a:gd name="T94" fmla="*/ 161 w 332"/>
                <a:gd name="T95"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2" h="108">
                  <a:moveTo>
                    <a:pt x="161" y="1"/>
                  </a:moveTo>
                  <a:lnTo>
                    <a:pt x="325" y="83"/>
                  </a:lnTo>
                  <a:lnTo>
                    <a:pt x="329" y="86"/>
                  </a:lnTo>
                  <a:lnTo>
                    <a:pt x="332" y="91"/>
                  </a:lnTo>
                  <a:lnTo>
                    <a:pt x="332" y="95"/>
                  </a:lnTo>
                  <a:lnTo>
                    <a:pt x="331" y="100"/>
                  </a:lnTo>
                  <a:lnTo>
                    <a:pt x="327" y="105"/>
                  </a:lnTo>
                  <a:lnTo>
                    <a:pt x="323" y="107"/>
                  </a:lnTo>
                  <a:lnTo>
                    <a:pt x="318" y="108"/>
                  </a:lnTo>
                  <a:lnTo>
                    <a:pt x="313" y="107"/>
                  </a:lnTo>
                  <a:lnTo>
                    <a:pt x="306" y="103"/>
                  </a:lnTo>
                  <a:lnTo>
                    <a:pt x="289" y="94"/>
                  </a:lnTo>
                  <a:lnTo>
                    <a:pt x="265" y="83"/>
                  </a:lnTo>
                  <a:lnTo>
                    <a:pt x="236" y="68"/>
                  </a:lnTo>
                  <a:lnTo>
                    <a:pt x="207" y="53"/>
                  </a:lnTo>
                  <a:lnTo>
                    <a:pt x="181" y="40"/>
                  </a:lnTo>
                  <a:lnTo>
                    <a:pt x="162" y="31"/>
                  </a:lnTo>
                  <a:lnTo>
                    <a:pt x="153" y="26"/>
                  </a:lnTo>
                  <a:lnTo>
                    <a:pt x="146" y="27"/>
                  </a:lnTo>
                  <a:lnTo>
                    <a:pt x="135" y="28"/>
                  </a:lnTo>
                  <a:lnTo>
                    <a:pt x="119" y="31"/>
                  </a:lnTo>
                  <a:lnTo>
                    <a:pt x="101" y="33"/>
                  </a:lnTo>
                  <a:lnTo>
                    <a:pt x="84" y="37"/>
                  </a:lnTo>
                  <a:lnTo>
                    <a:pt x="68" y="39"/>
                  </a:lnTo>
                  <a:lnTo>
                    <a:pt x="56" y="40"/>
                  </a:lnTo>
                  <a:lnTo>
                    <a:pt x="51" y="41"/>
                  </a:lnTo>
                  <a:lnTo>
                    <a:pt x="44" y="47"/>
                  </a:lnTo>
                  <a:lnTo>
                    <a:pt x="34" y="55"/>
                  </a:lnTo>
                  <a:lnTo>
                    <a:pt x="25" y="63"/>
                  </a:lnTo>
                  <a:lnTo>
                    <a:pt x="21" y="66"/>
                  </a:lnTo>
                  <a:lnTo>
                    <a:pt x="16" y="69"/>
                  </a:lnTo>
                  <a:lnTo>
                    <a:pt x="11" y="69"/>
                  </a:lnTo>
                  <a:lnTo>
                    <a:pt x="7" y="68"/>
                  </a:lnTo>
                  <a:lnTo>
                    <a:pt x="2" y="64"/>
                  </a:lnTo>
                  <a:lnTo>
                    <a:pt x="0" y="60"/>
                  </a:lnTo>
                  <a:lnTo>
                    <a:pt x="0" y="55"/>
                  </a:lnTo>
                  <a:lnTo>
                    <a:pt x="1" y="49"/>
                  </a:lnTo>
                  <a:lnTo>
                    <a:pt x="4" y="46"/>
                  </a:lnTo>
                  <a:lnTo>
                    <a:pt x="37" y="18"/>
                  </a:lnTo>
                  <a:lnTo>
                    <a:pt x="39" y="17"/>
                  </a:lnTo>
                  <a:lnTo>
                    <a:pt x="40" y="17"/>
                  </a:lnTo>
                  <a:lnTo>
                    <a:pt x="43" y="16"/>
                  </a:lnTo>
                  <a:lnTo>
                    <a:pt x="44" y="16"/>
                  </a:lnTo>
                  <a:lnTo>
                    <a:pt x="153" y="0"/>
                  </a:lnTo>
                  <a:lnTo>
                    <a:pt x="155" y="0"/>
                  </a:lnTo>
                  <a:lnTo>
                    <a:pt x="158" y="0"/>
                  </a:lnTo>
                  <a:lnTo>
                    <a:pt x="159" y="0"/>
                  </a:lnTo>
                  <a:lnTo>
                    <a:pt x="16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0"/>
            <p:cNvSpPr>
              <a:spLocks/>
            </p:cNvSpPr>
            <p:nvPr/>
          </p:nvSpPr>
          <p:spPr bwMode="auto">
            <a:xfrm>
              <a:off x="3093" y="1664"/>
              <a:ext cx="46" cy="24"/>
            </a:xfrm>
            <a:custGeom>
              <a:avLst/>
              <a:gdLst>
                <a:gd name="T0" fmla="*/ 79 w 93"/>
                <a:gd name="T1" fmla="*/ 0 h 49"/>
                <a:gd name="T2" fmla="*/ 85 w 93"/>
                <a:gd name="T3" fmla="*/ 1 h 49"/>
                <a:gd name="T4" fmla="*/ 89 w 93"/>
                <a:gd name="T5" fmla="*/ 4 h 49"/>
                <a:gd name="T6" fmla="*/ 91 w 93"/>
                <a:gd name="T7" fmla="*/ 8 h 49"/>
                <a:gd name="T8" fmla="*/ 93 w 93"/>
                <a:gd name="T9" fmla="*/ 13 h 49"/>
                <a:gd name="T10" fmla="*/ 91 w 93"/>
                <a:gd name="T11" fmla="*/ 19 h 49"/>
                <a:gd name="T12" fmla="*/ 89 w 93"/>
                <a:gd name="T13" fmla="*/ 23 h 49"/>
                <a:gd name="T14" fmla="*/ 85 w 93"/>
                <a:gd name="T15" fmla="*/ 26 h 49"/>
                <a:gd name="T16" fmla="*/ 79 w 93"/>
                <a:gd name="T17" fmla="*/ 27 h 49"/>
                <a:gd name="T18" fmla="*/ 76 w 93"/>
                <a:gd name="T19" fmla="*/ 27 h 49"/>
                <a:gd name="T20" fmla="*/ 72 w 93"/>
                <a:gd name="T21" fmla="*/ 27 h 49"/>
                <a:gd name="T22" fmla="*/ 65 w 93"/>
                <a:gd name="T23" fmla="*/ 27 h 49"/>
                <a:gd name="T24" fmla="*/ 60 w 93"/>
                <a:gd name="T25" fmla="*/ 27 h 49"/>
                <a:gd name="T26" fmla="*/ 57 w 93"/>
                <a:gd name="T27" fmla="*/ 28 h 49"/>
                <a:gd name="T28" fmla="*/ 52 w 93"/>
                <a:gd name="T29" fmla="*/ 31 h 49"/>
                <a:gd name="T30" fmla="*/ 45 w 93"/>
                <a:gd name="T31" fmla="*/ 35 h 49"/>
                <a:gd name="T32" fmla="*/ 38 w 93"/>
                <a:gd name="T33" fmla="*/ 38 h 49"/>
                <a:gd name="T34" fmla="*/ 30 w 93"/>
                <a:gd name="T35" fmla="*/ 42 h 49"/>
                <a:gd name="T36" fmla="*/ 25 w 93"/>
                <a:gd name="T37" fmla="*/ 44 h 49"/>
                <a:gd name="T38" fmla="*/ 20 w 93"/>
                <a:gd name="T39" fmla="*/ 46 h 49"/>
                <a:gd name="T40" fmla="*/ 19 w 93"/>
                <a:gd name="T41" fmla="*/ 47 h 49"/>
                <a:gd name="T42" fmla="*/ 14 w 93"/>
                <a:gd name="T43" fmla="*/ 49 h 49"/>
                <a:gd name="T44" fmla="*/ 10 w 93"/>
                <a:gd name="T45" fmla="*/ 47 h 49"/>
                <a:gd name="T46" fmla="*/ 5 w 93"/>
                <a:gd name="T47" fmla="*/ 45 h 49"/>
                <a:gd name="T48" fmla="*/ 2 w 93"/>
                <a:gd name="T49" fmla="*/ 42 h 49"/>
                <a:gd name="T50" fmla="*/ 0 w 93"/>
                <a:gd name="T51" fmla="*/ 36 h 49"/>
                <a:gd name="T52" fmla="*/ 0 w 93"/>
                <a:gd name="T53" fmla="*/ 31 h 49"/>
                <a:gd name="T54" fmla="*/ 3 w 93"/>
                <a:gd name="T55" fmla="*/ 27 h 49"/>
                <a:gd name="T56" fmla="*/ 7 w 93"/>
                <a:gd name="T57" fmla="*/ 23 h 49"/>
                <a:gd name="T58" fmla="*/ 51 w 93"/>
                <a:gd name="T59" fmla="*/ 1 h 49"/>
                <a:gd name="T60" fmla="*/ 52 w 93"/>
                <a:gd name="T61" fmla="*/ 0 h 49"/>
                <a:gd name="T62" fmla="*/ 55 w 93"/>
                <a:gd name="T63" fmla="*/ 0 h 49"/>
                <a:gd name="T64" fmla="*/ 56 w 93"/>
                <a:gd name="T65" fmla="*/ 0 h 49"/>
                <a:gd name="T66" fmla="*/ 57 w 93"/>
                <a:gd name="T67" fmla="*/ 0 h 49"/>
                <a:gd name="T68" fmla="*/ 79 w 93"/>
                <a:gd name="T6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 h="49">
                  <a:moveTo>
                    <a:pt x="79" y="0"/>
                  </a:moveTo>
                  <a:lnTo>
                    <a:pt x="85" y="1"/>
                  </a:lnTo>
                  <a:lnTo>
                    <a:pt x="89" y="4"/>
                  </a:lnTo>
                  <a:lnTo>
                    <a:pt x="91" y="8"/>
                  </a:lnTo>
                  <a:lnTo>
                    <a:pt x="93" y="13"/>
                  </a:lnTo>
                  <a:lnTo>
                    <a:pt x="91" y="19"/>
                  </a:lnTo>
                  <a:lnTo>
                    <a:pt x="89" y="23"/>
                  </a:lnTo>
                  <a:lnTo>
                    <a:pt x="85" y="26"/>
                  </a:lnTo>
                  <a:lnTo>
                    <a:pt x="79" y="27"/>
                  </a:lnTo>
                  <a:lnTo>
                    <a:pt x="76" y="27"/>
                  </a:lnTo>
                  <a:lnTo>
                    <a:pt x="72" y="27"/>
                  </a:lnTo>
                  <a:lnTo>
                    <a:pt x="65" y="27"/>
                  </a:lnTo>
                  <a:lnTo>
                    <a:pt x="60" y="27"/>
                  </a:lnTo>
                  <a:lnTo>
                    <a:pt x="57" y="28"/>
                  </a:lnTo>
                  <a:lnTo>
                    <a:pt x="52" y="31"/>
                  </a:lnTo>
                  <a:lnTo>
                    <a:pt x="45" y="35"/>
                  </a:lnTo>
                  <a:lnTo>
                    <a:pt x="38" y="38"/>
                  </a:lnTo>
                  <a:lnTo>
                    <a:pt x="30" y="42"/>
                  </a:lnTo>
                  <a:lnTo>
                    <a:pt x="25" y="44"/>
                  </a:lnTo>
                  <a:lnTo>
                    <a:pt x="20" y="46"/>
                  </a:lnTo>
                  <a:lnTo>
                    <a:pt x="19" y="47"/>
                  </a:lnTo>
                  <a:lnTo>
                    <a:pt x="14" y="49"/>
                  </a:lnTo>
                  <a:lnTo>
                    <a:pt x="10" y="47"/>
                  </a:lnTo>
                  <a:lnTo>
                    <a:pt x="5" y="45"/>
                  </a:lnTo>
                  <a:lnTo>
                    <a:pt x="2" y="42"/>
                  </a:lnTo>
                  <a:lnTo>
                    <a:pt x="0" y="36"/>
                  </a:lnTo>
                  <a:lnTo>
                    <a:pt x="0" y="31"/>
                  </a:lnTo>
                  <a:lnTo>
                    <a:pt x="3" y="27"/>
                  </a:lnTo>
                  <a:lnTo>
                    <a:pt x="7" y="23"/>
                  </a:lnTo>
                  <a:lnTo>
                    <a:pt x="51" y="1"/>
                  </a:lnTo>
                  <a:lnTo>
                    <a:pt x="52" y="0"/>
                  </a:lnTo>
                  <a:lnTo>
                    <a:pt x="55" y="0"/>
                  </a:lnTo>
                  <a:lnTo>
                    <a:pt x="56" y="0"/>
                  </a:lnTo>
                  <a:lnTo>
                    <a:pt x="57"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1"/>
            <p:cNvSpPr>
              <a:spLocks/>
            </p:cNvSpPr>
            <p:nvPr/>
          </p:nvSpPr>
          <p:spPr bwMode="auto">
            <a:xfrm>
              <a:off x="3001" y="1684"/>
              <a:ext cx="47" cy="38"/>
            </a:xfrm>
            <a:custGeom>
              <a:avLst/>
              <a:gdLst>
                <a:gd name="T0" fmla="*/ 65 w 93"/>
                <a:gd name="T1" fmla="*/ 0 h 77"/>
                <a:gd name="T2" fmla="*/ 62 w 93"/>
                <a:gd name="T3" fmla="*/ 0 h 77"/>
                <a:gd name="T4" fmla="*/ 55 w 93"/>
                <a:gd name="T5" fmla="*/ 1 h 77"/>
                <a:gd name="T6" fmla="*/ 46 w 93"/>
                <a:gd name="T7" fmla="*/ 2 h 77"/>
                <a:gd name="T8" fmla="*/ 35 w 93"/>
                <a:gd name="T9" fmla="*/ 5 h 77"/>
                <a:gd name="T10" fmla="*/ 23 w 93"/>
                <a:gd name="T11" fmla="*/ 10 h 77"/>
                <a:gd name="T12" fmla="*/ 13 w 93"/>
                <a:gd name="T13" fmla="*/ 16 h 77"/>
                <a:gd name="T14" fmla="*/ 6 w 93"/>
                <a:gd name="T15" fmla="*/ 25 h 77"/>
                <a:gd name="T16" fmla="*/ 1 w 93"/>
                <a:gd name="T17" fmla="*/ 35 h 77"/>
                <a:gd name="T18" fmla="*/ 0 w 93"/>
                <a:gd name="T19" fmla="*/ 47 h 77"/>
                <a:gd name="T20" fmla="*/ 1 w 93"/>
                <a:gd name="T21" fmla="*/ 57 h 77"/>
                <a:gd name="T22" fmla="*/ 4 w 93"/>
                <a:gd name="T23" fmla="*/ 65 h 77"/>
                <a:gd name="T24" fmla="*/ 9 w 93"/>
                <a:gd name="T25" fmla="*/ 72 h 77"/>
                <a:gd name="T26" fmla="*/ 17 w 93"/>
                <a:gd name="T27" fmla="*/ 76 h 77"/>
                <a:gd name="T28" fmla="*/ 28 w 93"/>
                <a:gd name="T29" fmla="*/ 77 h 77"/>
                <a:gd name="T30" fmla="*/ 40 w 93"/>
                <a:gd name="T31" fmla="*/ 74 h 77"/>
                <a:gd name="T32" fmla="*/ 55 w 93"/>
                <a:gd name="T33" fmla="*/ 70 h 77"/>
                <a:gd name="T34" fmla="*/ 92 w 93"/>
                <a:gd name="T35" fmla="*/ 38 h 77"/>
                <a:gd name="T36" fmla="*/ 92 w 93"/>
                <a:gd name="T37" fmla="*/ 35 h 77"/>
                <a:gd name="T38" fmla="*/ 93 w 93"/>
                <a:gd name="T39" fmla="*/ 31 h 77"/>
                <a:gd name="T40" fmla="*/ 93 w 93"/>
                <a:gd name="T41" fmla="*/ 24 h 77"/>
                <a:gd name="T42" fmla="*/ 93 w 93"/>
                <a:gd name="T43" fmla="*/ 17 h 77"/>
                <a:gd name="T44" fmla="*/ 91 w 93"/>
                <a:gd name="T45" fmla="*/ 9 h 77"/>
                <a:gd name="T46" fmla="*/ 85 w 93"/>
                <a:gd name="T47" fmla="*/ 3 h 77"/>
                <a:gd name="T48" fmla="*/ 77 w 93"/>
                <a:gd name="T49" fmla="*/ 0 h 77"/>
                <a:gd name="T50" fmla="*/ 65 w 93"/>
                <a:gd name="T5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3" h="77">
                  <a:moveTo>
                    <a:pt x="65" y="0"/>
                  </a:moveTo>
                  <a:lnTo>
                    <a:pt x="62" y="0"/>
                  </a:lnTo>
                  <a:lnTo>
                    <a:pt x="55" y="1"/>
                  </a:lnTo>
                  <a:lnTo>
                    <a:pt x="46" y="2"/>
                  </a:lnTo>
                  <a:lnTo>
                    <a:pt x="35" y="5"/>
                  </a:lnTo>
                  <a:lnTo>
                    <a:pt x="23" y="10"/>
                  </a:lnTo>
                  <a:lnTo>
                    <a:pt x="13" y="16"/>
                  </a:lnTo>
                  <a:lnTo>
                    <a:pt x="6" y="25"/>
                  </a:lnTo>
                  <a:lnTo>
                    <a:pt x="1" y="35"/>
                  </a:lnTo>
                  <a:lnTo>
                    <a:pt x="0" y="47"/>
                  </a:lnTo>
                  <a:lnTo>
                    <a:pt x="1" y="57"/>
                  </a:lnTo>
                  <a:lnTo>
                    <a:pt x="4" y="65"/>
                  </a:lnTo>
                  <a:lnTo>
                    <a:pt x="9" y="72"/>
                  </a:lnTo>
                  <a:lnTo>
                    <a:pt x="17" y="76"/>
                  </a:lnTo>
                  <a:lnTo>
                    <a:pt x="28" y="77"/>
                  </a:lnTo>
                  <a:lnTo>
                    <a:pt x="40" y="74"/>
                  </a:lnTo>
                  <a:lnTo>
                    <a:pt x="55" y="70"/>
                  </a:lnTo>
                  <a:lnTo>
                    <a:pt x="92" y="38"/>
                  </a:lnTo>
                  <a:lnTo>
                    <a:pt x="92" y="35"/>
                  </a:lnTo>
                  <a:lnTo>
                    <a:pt x="93" y="31"/>
                  </a:lnTo>
                  <a:lnTo>
                    <a:pt x="93" y="24"/>
                  </a:lnTo>
                  <a:lnTo>
                    <a:pt x="93" y="17"/>
                  </a:lnTo>
                  <a:lnTo>
                    <a:pt x="91" y="9"/>
                  </a:lnTo>
                  <a:lnTo>
                    <a:pt x="85" y="3"/>
                  </a:lnTo>
                  <a:lnTo>
                    <a:pt x="77" y="0"/>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2"/>
            <p:cNvSpPr>
              <a:spLocks/>
            </p:cNvSpPr>
            <p:nvPr/>
          </p:nvSpPr>
          <p:spPr bwMode="auto">
            <a:xfrm>
              <a:off x="3102" y="1654"/>
              <a:ext cx="39" cy="30"/>
            </a:xfrm>
            <a:custGeom>
              <a:avLst/>
              <a:gdLst>
                <a:gd name="T0" fmla="*/ 15 w 76"/>
                <a:gd name="T1" fmla="*/ 16 h 60"/>
                <a:gd name="T2" fmla="*/ 16 w 76"/>
                <a:gd name="T3" fmla="*/ 15 h 60"/>
                <a:gd name="T4" fmla="*/ 22 w 76"/>
                <a:gd name="T5" fmla="*/ 10 h 60"/>
                <a:gd name="T6" fmla="*/ 31 w 76"/>
                <a:gd name="T7" fmla="*/ 4 h 60"/>
                <a:gd name="T8" fmla="*/ 48 w 76"/>
                <a:gd name="T9" fmla="*/ 0 h 60"/>
                <a:gd name="T10" fmla="*/ 51 w 76"/>
                <a:gd name="T11" fmla="*/ 0 h 60"/>
                <a:gd name="T12" fmla="*/ 55 w 76"/>
                <a:gd name="T13" fmla="*/ 1 h 60"/>
                <a:gd name="T14" fmla="*/ 62 w 76"/>
                <a:gd name="T15" fmla="*/ 3 h 60"/>
                <a:gd name="T16" fmla="*/ 69 w 76"/>
                <a:gd name="T17" fmla="*/ 8 h 60"/>
                <a:gd name="T18" fmla="*/ 74 w 76"/>
                <a:gd name="T19" fmla="*/ 13 h 60"/>
                <a:gd name="T20" fmla="*/ 76 w 76"/>
                <a:gd name="T21" fmla="*/ 22 h 60"/>
                <a:gd name="T22" fmla="*/ 74 w 76"/>
                <a:gd name="T23" fmla="*/ 32 h 60"/>
                <a:gd name="T24" fmla="*/ 65 w 76"/>
                <a:gd name="T25" fmla="*/ 45 h 60"/>
                <a:gd name="T26" fmla="*/ 33 w 76"/>
                <a:gd name="T27" fmla="*/ 60 h 60"/>
                <a:gd name="T28" fmla="*/ 31 w 76"/>
                <a:gd name="T29" fmla="*/ 60 h 60"/>
                <a:gd name="T30" fmla="*/ 25 w 76"/>
                <a:gd name="T31" fmla="*/ 58 h 60"/>
                <a:gd name="T32" fmla="*/ 18 w 76"/>
                <a:gd name="T33" fmla="*/ 56 h 60"/>
                <a:gd name="T34" fmla="*/ 10 w 76"/>
                <a:gd name="T35" fmla="*/ 53 h 60"/>
                <a:gd name="T36" fmla="*/ 3 w 76"/>
                <a:gd name="T37" fmla="*/ 48 h 60"/>
                <a:gd name="T38" fmla="*/ 0 w 76"/>
                <a:gd name="T39" fmla="*/ 42 h 60"/>
                <a:gd name="T40" fmla="*/ 0 w 76"/>
                <a:gd name="T41" fmla="*/ 34 h 60"/>
                <a:gd name="T42" fmla="*/ 7 w 76"/>
                <a:gd name="T43" fmla="*/ 25 h 60"/>
                <a:gd name="T44" fmla="*/ 15 w 76"/>
                <a:gd name="T45"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 h="60">
                  <a:moveTo>
                    <a:pt x="15" y="16"/>
                  </a:moveTo>
                  <a:lnTo>
                    <a:pt x="16" y="15"/>
                  </a:lnTo>
                  <a:lnTo>
                    <a:pt x="22" y="10"/>
                  </a:lnTo>
                  <a:lnTo>
                    <a:pt x="31" y="4"/>
                  </a:lnTo>
                  <a:lnTo>
                    <a:pt x="48" y="0"/>
                  </a:lnTo>
                  <a:lnTo>
                    <a:pt x="51" y="0"/>
                  </a:lnTo>
                  <a:lnTo>
                    <a:pt x="55" y="1"/>
                  </a:lnTo>
                  <a:lnTo>
                    <a:pt x="62" y="3"/>
                  </a:lnTo>
                  <a:lnTo>
                    <a:pt x="69" y="8"/>
                  </a:lnTo>
                  <a:lnTo>
                    <a:pt x="74" y="13"/>
                  </a:lnTo>
                  <a:lnTo>
                    <a:pt x="76" y="22"/>
                  </a:lnTo>
                  <a:lnTo>
                    <a:pt x="74" y="32"/>
                  </a:lnTo>
                  <a:lnTo>
                    <a:pt x="65" y="45"/>
                  </a:lnTo>
                  <a:lnTo>
                    <a:pt x="33" y="60"/>
                  </a:lnTo>
                  <a:lnTo>
                    <a:pt x="31" y="60"/>
                  </a:lnTo>
                  <a:lnTo>
                    <a:pt x="25" y="58"/>
                  </a:lnTo>
                  <a:lnTo>
                    <a:pt x="18" y="56"/>
                  </a:lnTo>
                  <a:lnTo>
                    <a:pt x="10" y="53"/>
                  </a:lnTo>
                  <a:lnTo>
                    <a:pt x="3" y="48"/>
                  </a:lnTo>
                  <a:lnTo>
                    <a:pt x="0" y="42"/>
                  </a:lnTo>
                  <a:lnTo>
                    <a:pt x="0" y="34"/>
                  </a:lnTo>
                  <a:lnTo>
                    <a:pt x="7" y="25"/>
                  </a:lnTo>
                  <a:lnTo>
                    <a:pt x="1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3"/>
            <p:cNvSpPr>
              <a:spLocks/>
            </p:cNvSpPr>
            <p:nvPr/>
          </p:nvSpPr>
          <p:spPr bwMode="auto">
            <a:xfrm>
              <a:off x="2852" y="1896"/>
              <a:ext cx="418" cy="417"/>
            </a:xfrm>
            <a:custGeom>
              <a:avLst/>
              <a:gdLst>
                <a:gd name="T0" fmla="*/ 684 w 836"/>
                <a:gd name="T1" fmla="*/ 95 h 835"/>
                <a:gd name="T2" fmla="*/ 579 w 836"/>
                <a:gd name="T3" fmla="*/ 32 h 835"/>
                <a:gd name="T4" fmla="*/ 463 w 836"/>
                <a:gd name="T5" fmla="*/ 2 h 835"/>
                <a:gd name="T6" fmla="*/ 342 w 836"/>
                <a:gd name="T7" fmla="*/ 7 h 835"/>
                <a:gd name="T8" fmla="*/ 227 w 836"/>
                <a:gd name="T9" fmla="*/ 46 h 835"/>
                <a:gd name="T10" fmla="*/ 116 w 836"/>
                <a:gd name="T11" fmla="*/ 128 h 835"/>
                <a:gd name="T12" fmla="*/ 32 w 836"/>
                <a:gd name="T13" fmla="*/ 254 h 835"/>
                <a:gd name="T14" fmla="*/ 0 w 836"/>
                <a:gd name="T15" fmla="*/ 401 h 835"/>
                <a:gd name="T16" fmla="*/ 14 w 836"/>
                <a:gd name="T17" fmla="*/ 444 h 835"/>
                <a:gd name="T18" fmla="*/ 33 w 836"/>
                <a:gd name="T19" fmla="*/ 436 h 835"/>
                <a:gd name="T20" fmla="*/ 53 w 836"/>
                <a:gd name="T21" fmla="*/ 429 h 835"/>
                <a:gd name="T22" fmla="*/ 53 w 836"/>
                <a:gd name="T23" fmla="*/ 420 h 835"/>
                <a:gd name="T24" fmla="*/ 62 w 836"/>
                <a:gd name="T25" fmla="*/ 338 h 835"/>
                <a:gd name="T26" fmla="*/ 107 w 836"/>
                <a:gd name="T27" fmla="*/ 227 h 835"/>
                <a:gd name="T28" fmla="*/ 189 w 836"/>
                <a:gd name="T29" fmla="*/ 133 h 835"/>
                <a:gd name="T30" fmla="*/ 283 w 836"/>
                <a:gd name="T31" fmla="*/ 78 h 835"/>
                <a:gd name="T32" fmla="*/ 387 w 836"/>
                <a:gd name="T33" fmla="*/ 54 h 835"/>
                <a:gd name="T34" fmla="*/ 492 w 836"/>
                <a:gd name="T35" fmla="*/ 60 h 835"/>
                <a:gd name="T36" fmla="*/ 591 w 836"/>
                <a:gd name="T37" fmla="*/ 96 h 835"/>
                <a:gd name="T38" fmla="*/ 677 w 836"/>
                <a:gd name="T39" fmla="*/ 161 h 835"/>
                <a:gd name="T40" fmla="*/ 741 w 836"/>
                <a:gd name="T41" fmla="*/ 248 h 835"/>
                <a:gd name="T42" fmla="*/ 776 w 836"/>
                <a:gd name="T43" fmla="*/ 350 h 835"/>
                <a:gd name="T44" fmla="*/ 781 w 836"/>
                <a:gd name="T45" fmla="*/ 457 h 835"/>
                <a:gd name="T46" fmla="*/ 753 w 836"/>
                <a:gd name="T47" fmla="*/ 561 h 835"/>
                <a:gd name="T48" fmla="*/ 698 w 836"/>
                <a:gd name="T49" fmla="*/ 651 h 835"/>
                <a:gd name="T50" fmla="*/ 616 w 836"/>
                <a:gd name="T51" fmla="*/ 723 h 835"/>
                <a:gd name="T52" fmla="*/ 517 w 836"/>
                <a:gd name="T53" fmla="*/ 768 h 835"/>
                <a:gd name="T54" fmla="*/ 413 w 836"/>
                <a:gd name="T55" fmla="*/ 782 h 835"/>
                <a:gd name="T56" fmla="*/ 310 w 836"/>
                <a:gd name="T57" fmla="*/ 766 h 835"/>
                <a:gd name="T58" fmla="*/ 214 w 836"/>
                <a:gd name="T59" fmla="*/ 720 h 835"/>
                <a:gd name="T60" fmla="*/ 133 w 836"/>
                <a:gd name="T61" fmla="*/ 646 h 835"/>
                <a:gd name="T62" fmla="*/ 86 w 836"/>
                <a:gd name="T63" fmla="*/ 569 h 835"/>
                <a:gd name="T64" fmla="*/ 60 w 836"/>
                <a:gd name="T65" fmla="*/ 486 h 835"/>
                <a:gd name="T66" fmla="*/ 46 w 836"/>
                <a:gd name="T67" fmla="*/ 432 h 835"/>
                <a:gd name="T68" fmla="*/ 26 w 836"/>
                <a:gd name="T69" fmla="*/ 440 h 835"/>
                <a:gd name="T70" fmla="*/ 7 w 836"/>
                <a:gd name="T71" fmla="*/ 448 h 835"/>
                <a:gd name="T72" fmla="*/ 10 w 836"/>
                <a:gd name="T73" fmla="*/ 510 h 835"/>
                <a:gd name="T74" fmla="*/ 40 w 836"/>
                <a:gd name="T75" fmla="*/ 599 h 835"/>
                <a:gd name="T76" fmla="*/ 92 w 836"/>
                <a:gd name="T77" fmla="*/ 679 h 835"/>
                <a:gd name="T78" fmla="*/ 184 w 836"/>
                <a:gd name="T79" fmla="*/ 765 h 835"/>
                <a:gd name="T80" fmla="*/ 294 w 836"/>
                <a:gd name="T81" fmla="*/ 817 h 835"/>
                <a:gd name="T82" fmla="*/ 412 w 836"/>
                <a:gd name="T83" fmla="*/ 835 h 835"/>
                <a:gd name="T84" fmla="*/ 532 w 836"/>
                <a:gd name="T85" fmla="*/ 819 h 835"/>
                <a:gd name="T86" fmla="*/ 645 w 836"/>
                <a:gd name="T87" fmla="*/ 768 h 835"/>
                <a:gd name="T88" fmla="*/ 738 w 836"/>
                <a:gd name="T89" fmla="*/ 685 h 835"/>
                <a:gd name="T90" fmla="*/ 803 w 836"/>
                <a:gd name="T91" fmla="*/ 582 h 835"/>
                <a:gd name="T92" fmla="*/ 834 w 836"/>
                <a:gd name="T93" fmla="*/ 463 h 835"/>
                <a:gd name="T94" fmla="*/ 829 w 836"/>
                <a:gd name="T95" fmla="*/ 340 h 835"/>
                <a:gd name="T96" fmla="*/ 789 w 836"/>
                <a:gd name="T97" fmla="*/ 224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36" h="835">
                  <a:moveTo>
                    <a:pt x="744" y="155"/>
                  </a:moveTo>
                  <a:lnTo>
                    <a:pt x="715" y="123"/>
                  </a:lnTo>
                  <a:lnTo>
                    <a:pt x="684" y="95"/>
                  </a:lnTo>
                  <a:lnTo>
                    <a:pt x="651" y="70"/>
                  </a:lnTo>
                  <a:lnTo>
                    <a:pt x="616" y="49"/>
                  </a:lnTo>
                  <a:lnTo>
                    <a:pt x="579" y="32"/>
                  </a:lnTo>
                  <a:lnTo>
                    <a:pt x="541" y="18"/>
                  </a:lnTo>
                  <a:lnTo>
                    <a:pt x="502" y="8"/>
                  </a:lnTo>
                  <a:lnTo>
                    <a:pt x="463" y="2"/>
                  </a:lnTo>
                  <a:lnTo>
                    <a:pt x="423" y="0"/>
                  </a:lnTo>
                  <a:lnTo>
                    <a:pt x="382" y="1"/>
                  </a:lnTo>
                  <a:lnTo>
                    <a:pt x="342" y="7"/>
                  </a:lnTo>
                  <a:lnTo>
                    <a:pt x="303" y="15"/>
                  </a:lnTo>
                  <a:lnTo>
                    <a:pt x="264" y="28"/>
                  </a:lnTo>
                  <a:lnTo>
                    <a:pt x="227" y="46"/>
                  </a:lnTo>
                  <a:lnTo>
                    <a:pt x="190" y="66"/>
                  </a:lnTo>
                  <a:lnTo>
                    <a:pt x="155" y="92"/>
                  </a:lnTo>
                  <a:lnTo>
                    <a:pt x="116" y="128"/>
                  </a:lnTo>
                  <a:lnTo>
                    <a:pt x="83" y="167"/>
                  </a:lnTo>
                  <a:lnTo>
                    <a:pt x="55" y="209"/>
                  </a:lnTo>
                  <a:lnTo>
                    <a:pt x="32" y="254"/>
                  </a:lnTo>
                  <a:lnTo>
                    <a:pt x="16" y="302"/>
                  </a:lnTo>
                  <a:lnTo>
                    <a:pt x="5" y="350"/>
                  </a:lnTo>
                  <a:lnTo>
                    <a:pt x="0" y="401"/>
                  </a:lnTo>
                  <a:lnTo>
                    <a:pt x="1" y="450"/>
                  </a:lnTo>
                  <a:lnTo>
                    <a:pt x="7" y="448"/>
                  </a:lnTo>
                  <a:lnTo>
                    <a:pt x="14" y="444"/>
                  </a:lnTo>
                  <a:lnTo>
                    <a:pt x="19" y="442"/>
                  </a:lnTo>
                  <a:lnTo>
                    <a:pt x="26" y="440"/>
                  </a:lnTo>
                  <a:lnTo>
                    <a:pt x="33" y="436"/>
                  </a:lnTo>
                  <a:lnTo>
                    <a:pt x="40" y="434"/>
                  </a:lnTo>
                  <a:lnTo>
                    <a:pt x="46" y="432"/>
                  </a:lnTo>
                  <a:lnTo>
                    <a:pt x="53" y="429"/>
                  </a:lnTo>
                  <a:lnTo>
                    <a:pt x="53" y="426"/>
                  </a:lnTo>
                  <a:lnTo>
                    <a:pt x="53" y="424"/>
                  </a:lnTo>
                  <a:lnTo>
                    <a:pt x="53" y="420"/>
                  </a:lnTo>
                  <a:lnTo>
                    <a:pt x="53" y="418"/>
                  </a:lnTo>
                  <a:lnTo>
                    <a:pt x="55" y="378"/>
                  </a:lnTo>
                  <a:lnTo>
                    <a:pt x="62" y="338"/>
                  </a:lnTo>
                  <a:lnTo>
                    <a:pt x="72" y="299"/>
                  </a:lnTo>
                  <a:lnTo>
                    <a:pt x="87" y="262"/>
                  </a:lnTo>
                  <a:lnTo>
                    <a:pt x="107" y="227"/>
                  </a:lnTo>
                  <a:lnTo>
                    <a:pt x="130" y="193"/>
                  </a:lnTo>
                  <a:lnTo>
                    <a:pt x="158" y="162"/>
                  </a:lnTo>
                  <a:lnTo>
                    <a:pt x="189" y="133"/>
                  </a:lnTo>
                  <a:lnTo>
                    <a:pt x="219" y="111"/>
                  </a:lnTo>
                  <a:lnTo>
                    <a:pt x="251" y="93"/>
                  </a:lnTo>
                  <a:lnTo>
                    <a:pt x="283" y="78"/>
                  </a:lnTo>
                  <a:lnTo>
                    <a:pt x="318" y="66"/>
                  </a:lnTo>
                  <a:lnTo>
                    <a:pt x="352" y="58"/>
                  </a:lnTo>
                  <a:lnTo>
                    <a:pt x="387" y="54"/>
                  </a:lnTo>
                  <a:lnTo>
                    <a:pt x="421" y="53"/>
                  </a:lnTo>
                  <a:lnTo>
                    <a:pt x="457" y="55"/>
                  </a:lnTo>
                  <a:lnTo>
                    <a:pt x="492" y="60"/>
                  </a:lnTo>
                  <a:lnTo>
                    <a:pt x="525" y="69"/>
                  </a:lnTo>
                  <a:lnTo>
                    <a:pt x="559" y="80"/>
                  </a:lnTo>
                  <a:lnTo>
                    <a:pt x="591" y="96"/>
                  </a:lnTo>
                  <a:lnTo>
                    <a:pt x="621" y="115"/>
                  </a:lnTo>
                  <a:lnTo>
                    <a:pt x="650" y="136"/>
                  </a:lnTo>
                  <a:lnTo>
                    <a:pt x="677" y="161"/>
                  </a:lnTo>
                  <a:lnTo>
                    <a:pt x="701" y="189"/>
                  </a:lnTo>
                  <a:lnTo>
                    <a:pt x="723" y="219"/>
                  </a:lnTo>
                  <a:lnTo>
                    <a:pt x="741" y="248"/>
                  </a:lnTo>
                  <a:lnTo>
                    <a:pt x="756" y="282"/>
                  </a:lnTo>
                  <a:lnTo>
                    <a:pt x="768" y="315"/>
                  </a:lnTo>
                  <a:lnTo>
                    <a:pt x="776" y="350"/>
                  </a:lnTo>
                  <a:lnTo>
                    <a:pt x="781" y="384"/>
                  </a:lnTo>
                  <a:lnTo>
                    <a:pt x="783" y="421"/>
                  </a:lnTo>
                  <a:lnTo>
                    <a:pt x="781" y="457"/>
                  </a:lnTo>
                  <a:lnTo>
                    <a:pt x="775" y="493"/>
                  </a:lnTo>
                  <a:lnTo>
                    <a:pt x="766" y="527"/>
                  </a:lnTo>
                  <a:lnTo>
                    <a:pt x="753" y="561"/>
                  </a:lnTo>
                  <a:lnTo>
                    <a:pt x="738" y="593"/>
                  </a:lnTo>
                  <a:lnTo>
                    <a:pt x="719" y="623"/>
                  </a:lnTo>
                  <a:lnTo>
                    <a:pt x="698" y="651"/>
                  </a:lnTo>
                  <a:lnTo>
                    <a:pt x="674" y="677"/>
                  </a:lnTo>
                  <a:lnTo>
                    <a:pt x="646" y="701"/>
                  </a:lnTo>
                  <a:lnTo>
                    <a:pt x="616" y="723"/>
                  </a:lnTo>
                  <a:lnTo>
                    <a:pt x="584" y="742"/>
                  </a:lnTo>
                  <a:lnTo>
                    <a:pt x="552" y="757"/>
                  </a:lnTo>
                  <a:lnTo>
                    <a:pt x="517" y="768"/>
                  </a:lnTo>
                  <a:lnTo>
                    <a:pt x="483" y="776"/>
                  </a:lnTo>
                  <a:lnTo>
                    <a:pt x="448" y="781"/>
                  </a:lnTo>
                  <a:lnTo>
                    <a:pt x="413" y="782"/>
                  </a:lnTo>
                  <a:lnTo>
                    <a:pt x="378" y="780"/>
                  </a:lnTo>
                  <a:lnTo>
                    <a:pt x="343" y="775"/>
                  </a:lnTo>
                  <a:lnTo>
                    <a:pt x="310" y="766"/>
                  </a:lnTo>
                  <a:lnTo>
                    <a:pt x="276" y="754"/>
                  </a:lnTo>
                  <a:lnTo>
                    <a:pt x="244" y="738"/>
                  </a:lnTo>
                  <a:lnTo>
                    <a:pt x="214" y="720"/>
                  </a:lnTo>
                  <a:lnTo>
                    <a:pt x="185" y="699"/>
                  </a:lnTo>
                  <a:lnTo>
                    <a:pt x="158" y="674"/>
                  </a:lnTo>
                  <a:lnTo>
                    <a:pt x="133" y="646"/>
                  </a:lnTo>
                  <a:lnTo>
                    <a:pt x="115" y="622"/>
                  </a:lnTo>
                  <a:lnTo>
                    <a:pt x="100" y="595"/>
                  </a:lnTo>
                  <a:lnTo>
                    <a:pt x="86" y="569"/>
                  </a:lnTo>
                  <a:lnTo>
                    <a:pt x="75" y="542"/>
                  </a:lnTo>
                  <a:lnTo>
                    <a:pt x="67" y="515"/>
                  </a:lnTo>
                  <a:lnTo>
                    <a:pt x="60" y="486"/>
                  </a:lnTo>
                  <a:lnTo>
                    <a:pt x="55" y="458"/>
                  </a:lnTo>
                  <a:lnTo>
                    <a:pt x="53" y="429"/>
                  </a:lnTo>
                  <a:lnTo>
                    <a:pt x="46" y="432"/>
                  </a:lnTo>
                  <a:lnTo>
                    <a:pt x="40" y="434"/>
                  </a:lnTo>
                  <a:lnTo>
                    <a:pt x="33" y="436"/>
                  </a:lnTo>
                  <a:lnTo>
                    <a:pt x="26" y="440"/>
                  </a:lnTo>
                  <a:lnTo>
                    <a:pt x="19" y="442"/>
                  </a:lnTo>
                  <a:lnTo>
                    <a:pt x="14" y="444"/>
                  </a:lnTo>
                  <a:lnTo>
                    <a:pt x="7" y="448"/>
                  </a:lnTo>
                  <a:lnTo>
                    <a:pt x="1" y="450"/>
                  </a:lnTo>
                  <a:lnTo>
                    <a:pt x="4" y="480"/>
                  </a:lnTo>
                  <a:lnTo>
                    <a:pt x="10" y="510"/>
                  </a:lnTo>
                  <a:lnTo>
                    <a:pt x="18" y="540"/>
                  </a:lnTo>
                  <a:lnTo>
                    <a:pt x="28" y="570"/>
                  </a:lnTo>
                  <a:lnTo>
                    <a:pt x="40" y="599"/>
                  </a:lnTo>
                  <a:lnTo>
                    <a:pt x="55" y="626"/>
                  </a:lnTo>
                  <a:lnTo>
                    <a:pt x="72" y="653"/>
                  </a:lnTo>
                  <a:lnTo>
                    <a:pt x="92" y="679"/>
                  </a:lnTo>
                  <a:lnTo>
                    <a:pt x="121" y="712"/>
                  </a:lnTo>
                  <a:lnTo>
                    <a:pt x="151" y="739"/>
                  </a:lnTo>
                  <a:lnTo>
                    <a:pt x="184" y="765"/>
                  </a:lnTo>
                  <a:lnTo>
                    <a:pt x="219" y="785"/>
                  </a:lnTo>
                  <a:lnTo>
                    <a:pt x="256" y="803"/>
                  </a:lnTo>
                  <a:lnTo>
                    <a:pt x="294" y="817"/>
                  </a:lnTo>
                  <a:lnTo>
                    <a:pt x="333" y="827"/>
                  </a:lnTo>
                  <a:lnTo>
                    <a:pt x="372" y="833"/>
                  </a:lnTo>
                  <a:lnTo>
                    <a:pt x="412" y="835"/>
                  </a:lnTo>
                  <a:lnTo>
                    <a:pt x="453" y="834"/>
                  </a:lnTo>
                  <a:lnTo>
                    <a:pt x="493" y="828"/>
                  </a:lnTo>
                  <a:lnTo>
                    <a:pt x="532" y="819"/>
                  </a:lnTo>
                  <a:lnTo>
                    <a:pt x="571" y="806"/>
                  </a:lnTo>
                  <a:lnTo>
                    <a:pt x="608" y="789"/>
                  </a:lnTo>
                  <a:lnTo>
                    <a:pt x="645" y="768"/>
                  </a:lnTo>
                  <a:lnTo>
                    <a:pt x="680" y="743"/>
                  </a:lnTo>
                  <a:lnTo>
                    <a:pt x="711" y="715"/>
                  </a:lnTo>
                  <a:lnTo>
                    <a:pt x="738" y="685"/>
                  </a:lnTo>
                  <a:lnTo>
                    <a:pt x="764" y="653"/>
                  </a:lnTo>
                  <a:lnTo>
                    <a:pt x="784" y="618"/>
                  </a:lnTo>
                  <a:lnTo>
                    <a:pt x="803" y="582"/>
                  </a:lnTo>
                  <a:lnTo>
                    <a:pt x="817" y="543"/>
                  </a:lnTo>
                  <a:lnTo>
                    <a:pt x="827" y="504"/>
                  </a:lnTo>
                  <a:lnTo>
                    <a:pt x="834" y="463"/>
                  </a:lnTo>
                  <a:lnTo>
                    <a:pt x="836" y="421"/>
                  </a:lnTo>
                  <a:lnTo>
                    <a:pt x="834" y="380"/>
                  </a:lnTo>
                  <a:lnTo>
                    <a:pt x="829" y="340"/>
                  </a:lnTo>
                  <a:lnTo>
                    <a:pt x="819" y="300"/>
                  </a:lnTo>
                  <a:lnTo>
                    <a:pt x="806" y="261"/>
                  </a:lnTo>
                  <a:lnTo>
                    <a:pt x="789" y="224"/>
                  </a:lnTo>
                  <a:lnTo>
                    <a:pt x="768"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4"/>
            <p:cNvSpPr>
              <a:spLocks/>
            </p:cNvSpPr>
            <p:nvPr/>
          </p:nvSpPr>
          <p:spPr bwMode="auto">
            <a:xfrm>
              <a:off x="3009" y="1925"/>
              <a:ext cx="103" cy="357"/>
            </a:xfrm>
            <a:custGeom>
              <a:avLst/>
              <a:gdLst>
                <a:gd name="T0" fmla="*/ 208 w 208"/>
                <a:gd name="T1" fmla="*/ 4 h 715"/>
                <a:gd name="T2" fmla="*/ 15 w 208"/>
                <a:gd name="T3" fmla="*/ 715 h 715"/>
                <a:gd name="T4" fmla="*/ 0 w 208"/>
                <a:gd name="T5" fmla="*/ 710 h 715"/>
                <a:gd name="T6" fmla="*/ 193 w 208"/>
                <a:gd name="T7" fmla="*/ 0 h 715"/>
                <a:gd name="T8" fmla="*/ 208 w 208"/>
                <a:gd name="T9" fmla="*/ 4 h 715"/>
              </a:gdLst>
              <a:ahLst/>
              <a:cxnLst>
                <a:cxn ang="0">
                  <a:pos x="T0" y="T1"/>
                </a:cxn>
                <a:cxn ang="0">
                  <a:pos x="T2" y="T3"/>
                </a:cxn>
                <a:cxn ang="0">
                  <a:pos x="T4" y="T5"/>
                </a:cxn>
                <a:cxn ang="0">
                  <a:pos x="T6" y="T7"/>
                </a:cxn>
                <a:cxn ang="0">
                  <a:pos x="T8" y="T9"/>
                </a:cxn>
              </a:cxnLst>
              <a:rect l="0" t="0" r="r" b="b"/>
              <a:pathLst>
                <a:path w="208" h="715">
                  <a:moveTo>
                    <a:pt x="208" y="4"/>
                  </a:moveTo>
                  <a:lnTo>
                    <a:pt x="15" y="715"/>
                  </a:lnTo>
                  <a:lnTo>
                    <a:pt x="0" y="710"/>
                  </a:lnTo>
                  <a:lnTo>
                    <a:pt x="193" y="0"/>
                  </a:lnTo>
                  <a:lnTo>
                    <a:pt x="20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5"/>
            <p:cNvSpPr>
              <a:spLocks/>
            </p:cNvSpPr>
            <p:nvPr/>
          </p:nvSpPr>
          <p:spPr bwMode="auto">
            <a:xfrm>
              <a:off x="2872" y="2059"/>
              <a:ext cx="373" cy="90"/>
            </a:xfrm>
            <a:custGeom>
              <a:avLst/>
              <a:gdLst>
                <a:gd name="T0" fmla="*/ 746 w 746"/>
                <a:gd name="T1" fmla="*/ 163 h 178"/>
                <a:gd name="T2" fmla="*/ 742 w 746"/>
                <a:gd name="T3" fmla="*/ 178 h 178"/>
                <a:gd name="T4" fmla="*/ 0 w 746"/>
                <a:gd name="T5" fmla="*/ 15 h 178"/>
                <a:gd name="T6" fmla="*/ 3 w 746"/>
                <a:gd name="T7" fmla="*/ 0 h 178"/>
                <a:gd name="T8" fmla="*/ 746 w 746"/>
                <a:gd name="T9" fmla="*/ 163 h 178"/>
              </a:gdLst>
              <a:ahLst/>
              <a:cxnLst>
                <a:cxn ang="0">
                  <a:pos x="T0" y="T1"/>
                </a:cxn>
                <a:cxn ang="0">
                  <a:pos x="T2" y="T3"/>
                </a:cxn>
                <a:cxn ang="0">
                  <a:pos x="T4" y="T5"/>
                </a:cxn>
                <a:cxn ang="0">
                  <a:pos x="T6" y="T7"/>
                </a:cxn>
                <a:cxn ang="0">
                  <a:pos x="T8" y="T9"/>
                </a:cxn>
              </a:cxnLst>
              <a:rect l="0" t="0" r="r" b="b"/>
              <a:pathLst>
                <a:path w="746" h="178">
                  <a:moveTo>
                    <a:pt x="746" y="163"/>
                  </a:moveTo>
                  <a:lnTo>
                    <a:pt x="742" y="178"/>
                  </a:lnTo>
                  <a:lnTo>
                    <a:pt x="0" y="15"/>
                  </a:lnTo>
                  <a:lnTo>
                    <a:pt x="3" y="0"/>
                  </a:lnTo>
                  <a:lnTo>
                    <a:pt x="746" y="1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6"/>
            <p:cNvSpPr>
              <a:spLocks/>
            </p:cNvSpPr>
            <p:nvPr/>
          </p:nvSpPr>
          <p:spPr bwMode="auto">
            <a:xfrm>
              <a:off x="2893" y="2019"/>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7"/>
            <p:cNvSpPr>
              <a:spLocks/>
            </p:cNvSpPr>
            <p:nvPr/>
          </p:nvSpPr>
          <p:spPr bwMode="auto">
            <a:xfrm>
              <a:off x="2939" y="1945"/>
              <a:ext cx="227" cy="314"/>
            </a:xfrm>
            <a:custGeom>
              <a:avLst/>
              <a:gdLst>
                <a:gd name="T0" fmla="*/ 453 w 453"/>
                <a:gd name="T1" fmla="*/ 618 h 628"/>
                <a:gd name="T2" fmla="*/ 440 w 453"/>
                <a:gd name="T3" fmla="*/ 628 h 628"/>
                <a:gd name="T4" fmla="*/ 0 w 453"/>
                <a:gd name="T5" fmla="*/ 9 h 628"/>
                <a:gd name="T6" fmla="*/ 14 w 453"/>
                <a:gd name="T7" fmla="*/ 0 h 628"/>
                <a:gd name="T8" fmla="*/ 453 w 453"/>
                <a:gd name="T9" fmla="*/ 618 h 628"/>
              </a:gdLst>
              <a:ahLst/>
              <a:cxnLst>
                <a:cxn ang="0">
                  <a:pos x="T0" y="T1"/>
                </a:cxn>
                <a:cxn ang="0">
                  <a:pos x="T2" y="T3"/>
                </a:cxn>
                <a:cxn ang="0">
                  <a:pos x="T4" y="T5"/>
                </a:cxn>
                <a:cxn ang="0">
                  <a:pos x="T6" y="T7"/>
                </a:cxn>
                <a:cxn ang="0">
                  <a:pos x="T8" y="T9"/>
                </a:cxn>
              </a:cxnLst>
              <a:rect l="0" t="0" r="r" b="b"/>
              <a:pathLst>
                <a:path w="453" h="628">
                  <a:moveTo>
                    <a:pt x="453" y="618"/>
                  </a:moveTo>
                  <a:lnTo>
                    <a:pt x="440" y="628"/>
                  </a:lnTo>
                  <a:lnTo>
                    <a:pt x="0" y="9"/>
                  </a:lnTo>
                  <a:lnTo>
                    <a:pt x="14" y="0"/>
                  </a:lnTo>
                  <a:lnTo>
                    <a:pt x="453" y="6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8"/>
            <p:cNvSpPr>
              <a:spLocks/>
            </p:cNvSpPr>
            <p:nvPr/>
          </p:nvSpPr>
          <p:spPr bwMode="auto">
            <a:xfrm>
              <a:off x="2877" y="2081"/>
              <a:ext cx="365" cy="53"/>
            </a:xfrm>
            <a:custGeom>
              <a:avLst/>
              <a:gdLst>
                <a:gd name="T0" fmla="*/ 732 w 732"/>
                <a:gd name="T1" fmla="*/ 17 h 108"/>
                <a:gd name="T2" fmla="*/ 3 w 732"/>
                <a:gd name="T3" fmla="*/ 108 h 108"/>
                <a:gd name="T4" fmla="*/ 0 w 732"/>
                <a:gd name="T5" fmla="*/ 92 h 108"/>
                <a:gd name="T6" fmla="*/ 731 w 732"/>
                <a:gd name="T7" fmla="*/ 0 h 108"/>
                <a:gd name="T8" fmla="*/ 732 w 732"/>
                <a:gd name="T9" fmla="*/ 17 h 108"/>
              </a:gdLst>
              <a:ahLst/>
              <a:cxnLst>
                <a:cxn ang="0">
                  <a:pos x="T0" y="T1"/>
                </a:cxn>
                <a:cxn ang="0">
                  <a:pos x="T2" y="T3"/>
                </a:cxn>
                <a:cxn ang="0">
                  <a:pos x="T4" y="T5"/>
                </a:cxn>
                <a:cxn ang="0">
                  <a:pos x="T6" y="T7"/>
                </a:cxn>
                <a:cxn ang="0">
                  <a:pos x="T8" y="T9"/>
                </a:cxn>
              </a:cxnLst>
              <a:rect l="0" t="0" r="r" b="b"/>
              <a:pathLst>
                <a:path w="732" h="108">
                  <a:moveTo>
                    <a:pt x="732" y="17"/>
                  </a:moveTo>
                  <a:lnTo>
                    <a:pt x="3" y="108"/>
                  </a:lnTo>
                  <a:lnTo>
                    <a:pt x="0" y="92"/>
                  </a:lnTo>
                  <a:lnTo>
                    <a:pt x="731" y="0"/>
                  </a:lnTo>
                  <a:lnTo>
                    <a:pt x="73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9"/>
            <p:cNvSpPr>
              <a:spLocks/>
            </p:cNvSpPr>
            <p:nvPr/>
          </p:nvSpPr>
          <p:spPr bwMode="auto">
            <a:xfrm>
              <a:off x="3019" y="1916"/>
              <a:ext cx="77" cy="375"/>
            </a:xfrm>
            <a:custGeom>
              <a:avLst/>
              <a:gdLst>
                <a:gd name="T0" fmla="*/ 154 w 154"/>
                <a:gd name="T1" fmla="*/ 747 h 750"/>
                <a:gd name="T2" fmla="*/ 139 w 154"/>
                <a:gd name="T3" fmla="*/ 750 h 750"/>
                <a:gd name="T4" fmla="*/ 0 w 154"/>
                <a:gd name="T5" fmla="*/ 3 h 750"/>
                <a:gd name="T6" fmla="*/ 16 w 154"/>
                <a:gd name="T7" fmla="*/ 0 h 750"/>
                <a:gd name="T8" fmla="*/ 154 w 154"/>
                <a:gd name="T9" fmla="*/ 747 h 750"/>
              </a:gdLst>
              <a:ahLst/>
              <a:cxnLst>
                <a:cxn ang="0">
                  <a:pos x="T0" y="T1"/>
                </a:cxn>
                <a:cxn ang="0">
                  <a:pos x="T2" y="T3"/>
                </a:cxn>
                <a:cxn ang="0">
                  <a:pos x="T4" y="T5"/>
                </a:cxn>
                <a:cxn ang="0">
                  <a:pos x="T6" y="T7"/>
                </a:cxn>
                <a:cxn ang="0">
                  <a:pos x="T8" y="T9"/>
                </a:cxn>
              </a:cxnLst>
              <a:rect l="0" t="0" r="r" b="b"/>
              <a:pathLst>
                <a:path w="154" h="750">
                  <a:moveTo>
                    <a:pt x="154" y="747"/>
                  </a:moveTo>
                  <a:lnTo>
                    <a:pt x="139" y="750"/>
                  </a:lnTo>
                  <a:lnTo>
                    <a:pt x="0" y="3"/>
                  </a:lnTo>
                  <a:lnTo>
                    <a:pt x="16" y="0"/>
                  </a:lnTo>
                  <a:lnTo>
                    <a:pt x="154" y="7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30"/>
            <p:cNvSpPr>
              <a:spLocks/>
            </p:cNvSpPr>
            <p:nvPr/>
          </p:nvSpPr>
          <p:spPr bwMode="auto">
            <a:xfrm>
              <a:off x="2937" y="1964"/>
              <a:ext cx="251" cy="279"/>
            </a:xfrm>
            <a:custGeom>
              <a:avLst/>
              <a:gdLst>
                <a:gd name="T0" fmla="*/ 504 w 504"/>
                <a:gd name="T1" fmla="*/ 10 h 557"/>
                <a:gd name="T2" fmla="*/ 12 w 504"/>
                <a:gd name="T3" fmla="*/ 557 h 557"/>
                <a:gd name="T4" fmla="*/ 0 w 504"/>
                <a:gd name="T5" fmla="*/ 547 h 557"/>
                <a:gd name="T6" fmla="*/ 491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2" y="557"/>
                  </a:lnTo>
                  <a:lnTo>
                    <a:pt x="0" y="547"/>
                  </a:lnTo>
                  <a:lnTo>
                    <a:pt x="491"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31"/>
            <p:cNvSpPr>
              <a:spLocks/>
            </p:cNvSpPr>
            <p:nvPr/>
          </p:nvSpPr>
          <p:spPr bwMode="auto">
            <a:xfrm>
              <a:off x="2894" y="1997"/>
              <a:ext cx="323" cy="213"/>
            </a:xfrm>
            <a:custGeom>
              <a:avLst/>
              <a:gdLst>
                <a:gd name="T0" fmla="*/ 645 w 645"/>
                <a:gd name="T1" fmla="*/ 414 h 427"/>
                <a:gd name="T2" fmla="*/ 637 w 645"/>
                <a:gd name="T3" fmla="*/ 427 h 427"/>
                <a:gd name="T4" fmla="*/ 0 w 645"/>
                <a:gd name="T5" fmla="*/ 14 h 427"/>
                <a:gd name="T6" fmla="*/ 8 w 645"/>
                <a:gd name="T7" fmla="*/ 0 h 427"/>
                <a:gd name="T8" fmla="*/ 645 w 645"/>
                <a:gd name="T9" fmla="*/ 414 h 427"/>
              </a:gdLst>
              <a:ahLst/>
              <a:cxnLst>
                <a:cxn ang="0">
                  <a:pos x="T0" y="T1"/>
                </a:cxn>
                <a:cxn ang="0">
                  <a:pos x="T2" y="T3"/>
                </a:cxn>
                <a:cxn ang="0">
                  <a:pos x="T4" y="T5"/>
                </a:cxn>
                <a:cxn ang="0">
                  <a:pos x="T6" y="T7"/>
                </a:cxn>
                <a:cxn ang="0">
                  <a:pos x="T8" y="T9"/>
                </a:cxn>
              </a:cxnLst>
              <a:rect l="0" t="0" r="r" b="b"/>
              <a:pathLst>
                <a:path w="645" h="427">
                  <a:moveTo>
                    <a:pt x="645" y="414"/>
                  </a:moveTo>
                  <a:lnTo>
                    <a:pt x="637" y="427"/>
                  </a:lnTo>
                  <a:lnTo>
                    <a:pt x="0" y="14"/>
                  </a:lnTo>
                  <a:lnTo>
                    <a:pt x="8" y="0"/>
                  </a:lnTo>
                  <a:lnTo>
                    <a:pt x="645" y="4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32"/>
            <p:cNvSpPr>
              <a:spLocks/>
            </p:cNvSpPr>
            <p:nvPr/>
          </p:nvSpPr>
          <p:spPr bwMode="auto">
            <a:xfrm>
              <a:off x="3518" y="1874"/>
              <a:ext cx="419" cy="418"/>
            </a:xfrm>
            <a:custGeom>
              <a:avLst/>
              <a:gdLst>
                <a:gd name="T0" fmla="*/ 686 w 837"/>
                <a:gd name="T1" fmla="*/ 95 h 835"/>
                <a:gd name="T2" fmla="*/ 581 w 837"/>
                <a:gd name="T3" fmla="*/ 32 h 835"/>
                <a:gd name="T4" fmla="*/ 464 w 837"/>
                <a:gd name="T5" fmla="*/ 2 h 835"/>
                <a:gd name="T6" fmla="*/ 343 w 837"/>
                <a:gd name="T7" fmla="*/ 7 h 835"/>
                <a:gd name="T8" fmla="*/ 228 w 837"/>
                <a:gd name="T9" fmla="*/ 46 h 835"/>
                <a:gd name="T10" fmla="*/ 157 w 837"/>
                <a:gd name="T11" fmla="*/ 92 h 835"/>
                <a:gd name="T12" fmla="*/ 71 w 837"/>
                <a:gd name="T13" fmla="*/ 184 h 835"/>
                <a:gd name="T14" fmla="*/ 20 w 837"/>
                <a:gd name="T15" fmla="*/ 294 h 835"/>
                <a:gd name="T16" fmla="*/ 0 w 837"/>
                <a:gd name="T17" fmla="*/ 412 h 835"/>
                <a:gd name="T18" fmla="*/ 16 w 837"/>
                <a:gd name="T19" fmla="*/ 532 h 835"/>
                <a:gd name="T20" fmla="*/ 67 w 837"/>
                <a:gd name="T21" fmla="*/ 645 h 835"/>
                <a:gd name="T22" fmla="*/ 152 w 837"/>
                <a:gd name="T23" fmla="*/ 740 h 835"/>
                <a:gd name="T24" fmla="*/ 257 w 837"/>
                <a:gd name="T25" fmla="*/ 803 h 835"/>
                <a:gd name="T26" fmla="*/ 373 w 837"/>
                <a:gd name="T27" fmla="*/ 833 h 835"/>
                <a:gd name="T28" fmla="*/ 494 w 837"/>
                <a:gd name="T29" fmla="*/ 828 h 835"/>
                <a:gd name="T30" fmla="*/ 610 w 837"/>
                <a:gd name="T31" fmla="*/ 789 h 835"/>
                <a:gd name="T32" fmla="*/ 699 w 837"/>
                <a:gd name="T33" fmla="*/ 727 h 835"/>
                <a:gd name="T34" fmla="*/ 750 w 837"/>
                <a:gd name="T35" fmla="*/ 674 h 835"/>
                <a:gd name="T36" fmla="*/ 789 w 837"/>
                <a:gd name="T37" fmla="*/ 613 h 835"/>
                <a:gd name="T38" fmla="*/ 787 w 837"/>
                <a:gd name="T39" fmla="*/ 587 h 835"/>
                <a:gd name="T40" fmla="*/ 767 w 837"/>
                <a:gd name="T41" fmla="*/ 581 h 835"/>
                <a:gd name="T42" fmla="*/ 748 w 837"/>
                <a:gd name="T43" fmla="*/ 575 h 835"/>
                <a:gd name="T44" fmla="*/ 717 w 837"/>
                <a:gd name="T45" fmla="*/ 627 h 835"/>
                <a:gd name="T46" fmla="*/ 678 w 837"/>
                <a:gd name="T47" fmla="*/ 674 h 835"/>
                <a:gd name="T48" fmla="*/ 618 w 837"/>
                <a:gd name="T49" fmla="*/ 723 h 835"/>
                <a:gd name="T50" fmla="*/ 519 w 837"/>
                <a:gd name="T51" fmla="*/ 768 h 835"/>
                <a:gd name="T52" fmla="*/ 415 w 837"/>
                <a:gd name="T53" fmla="*/ 782 h 835"/>
                <a:gd name="T54" fmla="*/ 311 w 837"/>
                <a:gd name="T55" fmla="*/ 766 h 835"/>
                <a:gd name="T56" fmla="*/ 215 w 837"/>
                <a:gd name="T57" fmla="*/ 720 h 835"/>
                <a:gd name="T58" fmla="*/ 135 w 837"/>
                <a:gd name="T59" fmla="*/ 646 h 835"/>
                <a:gd name="T60" fmla="*/ 85 w 837"/>
                <a:gd name="T61" fmla="*/ 566 h 835"/>
                <a:gd name="T62" fmla="*/ 59 w 837"/>
                <a:gd name="T63" fmla="*/ 478 h 835"/>
                <a:gd name="T64" fmla="*/ 56 w 837"/>
                <a:gd name="T65" fmla="*/ 378 h 835"/>
                <a:gd name="T66" fmla="*/ 89 w 837"/>
                <a:gd name="T67" fmla="*/ 263 h 835"/>
                <a:gd name="T68" fmla="*/ 159 w 837"/>
                <a:gd name="T69" fmla="*/ 162 h 835"/>
                <a:gd name="T70" fmla="*/ 252 w 837"/>
                <a:gd name="T71" fmla="*/ 93 h 835"/>
                <a:gd name="T72" fmla="*/ 354 w 837"/>
                <a:gd name="T73" fmla="*/ 59 h 835"/>
                <a:gd name="T74" fmla="*/ 459 w 837"/>
                <a:gd name="T75" fmla="*/ 55 h 835"/>
                <a:gd name="T76" fmla="*/ 560 w 837"/>
                <a:gd name="T77" fmla="*/ 80 h 835"/>
                <a:gd name="T78" fmla="*/ 651 w 837"/>
                <a:gd name="T79" fmla="*/ 136 h 835"/>
                <a:gd name="T80" fmla="*/ 725 w 837"/>
                <a:gd name="T81" fmla="*/ 219 h 835"/>
                <a:gd name="T82" fmla="*/ 769 w 837"/>
                <a:gd name="T83" fmla="*/ 316 h 835"/>
                <a:gd name="T84" fmla="*/ 784 w 837"/>
                <a:gd name="T85" fmla="*/ 422 h 835"/>
                <a:gd name="T86" fmla="*/ 770 w 837"/>
                <a:gd name="T87" fmla="*/ 517 h 835"/>
                <a:gd name="T88" fmla="*/ 755 w 837"/>
                <a:gd name="T89" fmla="*/ 577 h 835"/>
                <a:gd name="T90" fmla="*/ 774 w 837"/>
                <a:gd name="T91" fmla="*/ 583 h 835"/>
                <a:gd name="T92" fmla="*/ 793 w 837"/>
                <a:gd name="T93" fmla="*/ 589 h 835"/>
                <a:gd name="T94" fmla="*/ 811 w 837"/>
                <a:gd name="T95" fmla="*/ 560 h 835"/>
                <a:gd name="T96" fmla="*/ 826 w 837"/>
                <a:gd name="T97" fmla="*/ 513 h 835"/>
                <a:gd name="T98" fmla="*/ 834 w 837"/>
                <a:gd name="T99" fmla="*/ 463 h 835"/>
                <a:gd name="T100" fmla="*/ 830 w 837"/>
                <a:gd name="T101" fmla="*/ 340 h 835"/>
                <a:gd name="T102" fmla="*/ 789 w 837"/>
                <a:gd name="T103" fmla="*/ 22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7" h="835">
                  <a:moveTo>
                    <a:pt x="744" y="155"/>
                  </a:moveTo>
                  <a:lnTo>
                    <a:pt x="716" y="123"/>
                  </a:lnTo>
                  <a:lnTo>
                    <a:pt x="686" y="95"/>
                  </a:lnTo>
                  <a:lnTo>
                    <a:pt x="652" y="70"/>
                  </a:lnTo>
                  <a:lnTo>
                    <a:pt x="618" y="49"/>
                  </a:lnTo>
                  <a:lnTo>
                    <a:pt x="581" y="32"/>
                  </a:lnTo>
                  <a:lnTo>
                    <a:pt x="543" y="18"/>
                  </a:lnTo>
                  <a:lnTo>
                    <a:pt x="504" y="8"/>
                  </a:lnTo>
                  <a:lnTo>
                    <a:pt x="464" y="2"/>
                  </a:lnTo>
                  <a:lnTo>
                    <a:pt x="424" y="0"/>
                  </a:lnTo>
                  <a:lnTo>
                    <a:pt x="384" y="1"/>
                  </a:lnTo>
                  <a:lnTo>
                    <a:pt x="343" y="7"/>
                  </a:lnTo>
                  <a:lnTo>
                    <a:pt x="304" y="15"/>
                  </a:lnTo>
                  <a:lnTo>
                    <a:pt x="265" y="29"/>
                  </a:lnTo>
                  <a:lnTo>
                    <a:pt x="228" y="46"/>
                  </a:lnTo>
                  <a:lnTo>
                    <a:pt x="191" y="67"/>
                  </a:lnTo>
                  <a:lnTo>
                    <a:pt x="157" y="92"/>
                  </a:lnTo>
                  <a:lnTo>
                    <a:pt x="157" y="92"/>
                  </a:lnTo>
                  <a:lnTo>
                    <a:pt x="124" y="121"/>
                  </a:lnTo>
                  <a:lnTo>
                    <a:pt x="97" y="151"/>
                  </a:lnTo>
                  <a:lnTo>
                    <a:pt x="71" y="184"/>
                  </a:lnTo>
                  <a:lnTo>
                    <a:pt x="51" y="219"/>
                  </a:lnTo>
                  <a:lnTo>
                    <a:pt x="33" y="256"/>
                  </a:lnTo>
                  <a:lnTo>
                    <a:pt x="20" y="294"/>
                  </a:lnTo>
                  <a:lnTo>
                    <a:pt x="9" y="333"/>
                  </a:lnTo>
                  <a:lnTo>
                    <a:pt x="3" y="372"/>
                  </a:lnTo>
                  <a:lnTo>
                    <a:pt x="0" y="412"/>
                  </a:lnTo>
                  <a:lnTo>
                    <a:pt x="2" y="453"/>
                  </a:lnTo>
                  <a:lnTo>
                    <a:pt x="7" y="493"/>
                  </a:lnTo>
                  <a:lnTo>
                    <a:pt x="16" y="532"/>
                  </a:lnTo>
                  <a:lnTo>
                    <a:pt x="29" y="571"/>
                  </a:lnTo>
                  <a:lnTo>
                    <a:pt x="46" y="608"/>
                  </a:lnTo>
                  <a:lnTo>
                    <a:pt x="67" y="645"/>
                  </a:lnTo>
                  <a:lnTo>
                    <a:pt x="92" y="680"/>
                  </a:lnTo>
                  <a:lnTo>
                    <a:pt x="121" y="712"/>
                  </a:lnTo>
                  <a:lnTo>
                    <a:pt x="152" y="740"/>
                  </a:lnTo>
                  <a:lnTo>
                    <a:pt x="186" y="765"/>
                  </a:lnTo>
                  <a:lnTo>
                    <a:pt x="220" y="786"/>
                  </a:lnTo>
                  <a:lnTo>
                    <a:pt x="257" y="803"/>
                  </a:lnTo>
                  <a:lnTo>
                    <a:pt x="295" y="817"/>
                  </a:lnTo>
                  <a:lnTo>
                    <a:pt x="334" y="827"/>
                  </a:lnTo>
                  <a:lnTo>
                    <a:pt x="373" y="833"/>
                  </a:lnTo>
                  <a:lnTo>
                    <a:pt x="414" y="835"/>
                  </a:lnTo>
                  <a:lnTo>
                    <a:pt x="454" y="834"/>
                  </a:lnTo>
                  <a:lnTo>
                    <a:pt x="494" y="828"/>
                  </a:lnTo>
                  <a:lnTo>
                    <a:pt x="534" y="819"/>
                  </a:lnTo>
                  <a:lnTo>
                    <a:pt x="573" y="806"/>
                  </a:lnTo>
                  <a:lnTo>
                    <a:pt x="610" y="789"/>
                  </a:lnTo>
                  <a:lnTo>
                    <a:pt x="646" y="768"/>
                  </a:lnTo>
                  <a:lnTo>
                    <a:pt x="681" y="743"/>
                  </a:lnTo>
                  <a:lnTo>
                    <a:pt x="699" y="727"/>
                  </a:lnTo>
                  <a:lnTo>
                    <a:pt x="718" y="710"/>
                  </a:lnTo>
                  <a:lnTo>
                    <a:pt x="734" y="692"/>
                  </a:lnTo>
                  <a:lnTo>
                    <a:pt x="750" y="674"/>
                  </a:lnTo>
                  <a:lnTo>
                    <a:pt x="764" y="654"/>
                  </a:lnTo>
                  <a:lnTo>
                    <a:pt x="778" y="634"/>
                  </a:lnTo>
                  <a:lnTo>
                    <a:pt x="789" y="613"/>
                  </a:lnTo>
                  <a:lnTo>
                    <a:pt x="800" y="591"/>
                  </a:lnTo>
                  <a:lnTo>
                    <a:pt x="793" y="589"/>
                  </a:lnTo>
                  <a:lnTo>
                    <a:pt x="787" y="587"/>
                  </a:lnTo>
                  <a:lnTo>
                    <a:pt x="780" y="585"/>
                  </a:lnTo>
                  <a:lnTo>
                    <a:pt x="774" y="583"/>
                  </a:lnTo>
                  <a:lnTo>
                    <a:pt x="767" y="581"/>
                  </a:lnTo>
                  <a:lnTo>
                    <a:pt x="761" y="578"/>
                  </a:lnTo>
                  <a:lnTo>
                    <a:pt x="755" y="577"/>
                  </a:lnTo>
                  <a:lnTo>
                    <a:pt x="748" y="575"/>
                  </a:lnTo>
                  <a:lnTo>
                    <a:pt x="739" y="593"/>
                  </a:lnTo>
                  <a:lnTo>
                    <a:pt x="728" y="611"/>
                  </a:lnTo>
                  <a:lnTo>
                    <a:pt x="717" y="627"/>
                  </a:lnTo>
                  <a:lnTo>
                    <a:pt x="705" y="643"/>
                  </a:lnTo>
                  <a:lnTo>
                    <a:pt x="693" y="659"/>
                  </a:lnTo>
                  <a:lnTo>
                    <a:pt x="678" y="674"/>
                  </a:lnTo>
                  <a:lnTo>
                    <a:pt x="664" y="688"/>
                  </a:lnTo>
                  <a:lnTo>
                    <a:pt x="648" y="702"/>
                  </a:lnTo>
                  <a:lnTo>
                    <a:pt x="618" y="723"/>
                  </a:lnTo>
                  <a:lnTo>
                    <a:pt x="585" y="742"/>
                  </a:lnTo>
                  <a:lnTo>
                    <a:pt x="553" y="757"/>
                  </a:lnTo>
                  <a:lnTo>
                    <a:pt x="519" y="768"/>
                  </a:lnTo>
                  <a:lnTo>
                    <a:pt x="484" y="776"/>
                  </a:lnTo>
                  <a:lnTo>
                    <a:pt x="449" y="781"/>
                  </a:lnTo>
                  <a:lnTo>
                    <a:pt x="415" y="782"/>
                  </a:lnTo>
                  <a:lnTo>
                    <a:pt x="379" y="780"/>
                  </a:lnTo>
                  <a:lnTo>
                    <a:pt x="345" y="775"/>
                  </a:lnTo>
                  <a:lnTo>
                    <a:pt x="311" y="766"/>
                  </a:lnTo>
                  <a:lnTo>
                    <a:pt x="278" y="755"/>
                  </a:lnTo>
                  <a:lnTo>
                    <a:pt x="245" y="738"/>
                  </a:lnTo>
                  <a:lnTo>
                    <a:pt x="215" y="720"/>
                  </a:lnTo>
                  <a:lnTo>
                    <a:pt x="187" y="699"/>
                  </a:lnTo>
                  <a:lnTo>
                    <a:pt x="159" y="674"/>
                  </a:lnTo>
                  <a:lnTo>
                    <a:pt x="135" y="646"/>
                  </a:lnTo>
                  <a:lnTo>
                    <a:pt x="115" y="621"/>
                  </a:lnTo>
                  <a:lnTo>
                    <a:pt x="99" y="593"/>
                  </a:lnTo>
                  <a:lnTo>
                    <a:pt x="85" y="566"/>
                  </a:lnTo>
                  <a:lnTo>
                    <a:pt x="74" y="537"/>
                  </a:lnTo>
                  <a:lnTo>
                    <a:pt x="66" y="508"/>
                  </a:lnTo>
                  <a:lnTo>
                    <a:pt x="59" y="478"/>
                  </a:lnTo>
                  <a:lnTo>
                    <a:pt x="55" y="448"/>
                  </a:lnTo>
                  <a:lnTo>
                    <a:pt x="54" y="418"/>
                  </a:lnTo>
                  <a:lnTo>
                    <a:pt x="56" y="378"/>
                  </a:lnTo>
                  <a:lnTo>
                    <a:pt x="62" y="339"/>
                  </a:lnTo>
                  <a:lnTo>
                    <a:pt x="74" y="299"/>
                  </a:lnTo>
                  <a:lnTo>
                    <a:pt x="89" y="263"/>
                  </a:lnTo>
                  <a:lnTo>
                    <a:pt x="107" y="227"/>
                  </a:lnTo>
                  <a:lnTo>
                    <a:pt x="131" y="193"/>
                  </a:lnTo>
                  <a:lnTo>
                    <a:pt x="159" y="162"/>
                  </a:lnTo>
                  <a:lnTo>
                    <a:pt x="190" y="133"/>
                  </a:lnTo>
                  <a:lnTo>
                    <a:pt x="220" y="112"/>
                  </a:lnTo>
                  <a:lnTo>
                    <a:pt x="252" y="93"/>
                  </a:lnTo>
                  <a:lnTo>
                    <a:pt x="285" y="78"/>
                  </a:lnTo>
                  <a:lnTo>
                    <a:pt x="319" y="67"/>
                  </a:lnTo>
                  <a:lnTo>
                    <a:pt x="354" y="59"/>
                  </a:lnTo>
                  <a:lnTo>
                    <a:pt x="388" y="54"/>
                  </a:lnTo>
                  <a:lnTo>
                    <a:pt x="423" y="53"/>
                  </a:lnTo>
                  <a:lnTo>
                    <a:pt x="459" y="55"/>
                  </a:lnTo>
                  <a:lnTo>
                    <a:pt x="493" y="60"/>
                  </a:lnTo>
                  <a:lnTo>
                    <a:pt x="527" y="69"/>
                  </a:lnTo>
                  <a:lnTo>
                    <a:pt x="560" y="80"/>
                  </a:lnTo>
                  <a:lnTo>
                    <a:pt x="592" y="97"/>
                  </a:lnTo>
                  <a:lnTo>
                    <a:pt x="622" y="115"/>
                  </a:lnTo>
                  <a:lnTo>
                    <a:pt x="651" y="136"/>
                  </a:lnTo>
                  <a:lnTo>
                    <a:pt x="679" y="161"/>
                  </a:lnTo>
                  <a:lnTo>
                    <a:pt x="703" y="189"/>
                  </a:lnTo>
                  <a:lnTo>
                    <a:pt x="725" y="219"/>
                  </a:lnTo>
                  <a:lnTo>
                    <a:pt x="742" y="249"/>
                  </a:lnTo>
                  <a:lnTo>
                    <a:pt x="757" y="282"/>
                  </a:lnTo>
                  <a:lnTo>
                    <a:pt x="769" y="316"/>
                  </a:lnTo>
                  <a:lnTo>
                    <a:pt x="777" y="350"/>
                  </a:lnTo>
                  <a:lnTo>
                    <a:pt x="782" y="385"/>
                  </a:lnTo>
                  <a:lnTo>
                    <a:pt x="784" y="422"/>
                  </a:lnTo>
                  <a:lnTo>
                    <a:pt x="781" y="457"/>
                  </a:lnTo>
                  <a:lnTo>
                    <a:pt x="777" y="488"/>
                  </a:lnTo>
                  <a:lnTo>
                    <a:pt x="770" y="517"/>
                  </a:lnTo>
                  <a:lnTo>
                    <a:pt x="759" y="547"/>
                  </a:lnTo>
                  <a:lnTo>
                    <a:pt x="748" y="575"/>
                  </a:lnTo>
                  <a:lnTo>
                    <a:pt x="755" y="577"/>
                  </a:lnTo>
                  <a:lnTo>
                    <a:pt x="761" y="578"/>
                  </a:lnTo>
                  <a:lnTo>
                    <a:pt x="767" y="581"/>
                  </a:lnTo>
                  <a:lnTo>
                    <a:pt x="774" y="583"/>
                  </a:lnTo>
                  <a:lnTo>
                    <a:pt x="780" y="585"/>
                  </a:lnTo>
                  <a:lnTo>
                    <a:pt x="787" y="587"/>
                  </a:lnTo>
                  <a:lnTo>
                    <a:pt x="793" y="589"/>
                  </a:lnTo>
                  <a:lnTo>
                    <a:pt x="800" y="591"/>
                  </a:lnTo>
                  <a:lnTo>
                    <a:pt x="806" y="576"/>
                  </a:lnTo>
                  <a:lnTo>
                    <a:pt x="811" y="560"/>
                  </a:lnTo>
                  <a:lnTo>
                    <a:pt x="817" y="545"/>
                  </a:lnTo>
                  <a:lnTo>
                    <a:pt x="822" y="529"/>
                  </a:lnTo>
                  <a:lnTo>
                    <a:pt x="826" y="513"/>
                  </a:lnTo>
                  <a:lnTo>
                    <a:pt x="830" y="496"/>
                  </a:lnTo>
                  <a:lnTo>
                    <a:pt x="832" y="480"/>
                  </a:lnTo>
                  <a:lnTo>
                    <a:pt x="834" y="463"/>
                  </a:lnTo>
                  <a:lnTo>
                    <a:pt x="837" y="422"/>
                  </a:lnTo>
                  <a:lnTo>
                    <a:pt x="835" y="380"/>
                  </a:lnTo>
                  <a:lnTo>
                    <a:pt x="830" y="340"/>
                  </a:lnTo>
                  <a:lnTo>
                    <a:pt x="820" y="301"/>
                  </a:lnTo>
                  <a:lnTo>
                    <a:pt x="807" y="261"/>
                  </a:lnTo>
                  <a:lnTo>
                    <a:pt x="789" y="225"/>
                  </a:lnTo>
                  <a:lnTo>
                    <a:pt x="769" y="189"/>
                  </a:lnTo>
                  <a:lnTo>
                    <a:pt x="744"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3"/>
            <p:cNvSpPr>
              <a:spLocks/>
            </p:cNvSpPr>
            <p:nvPr/>
          </p:nvSpPr>
          <p:spPr bwMode="auto">
            <a:xfrm>
              <a:off x="3671" y="1904"/>
              <a:ext cx="113" cy="355"/>
            </a:xfrm>
            <a:custGeom>
              <a:avLst/>
              <a:gdLst>
                <a:gd name="T0" fmla="*/ 225 w 225"/>
                <a:gd name="T1" fmla="*/ 5 h 710"/>
                <a:gd name="T2" fmla="*/ 17 w 225"/>
                <a:gd name="T3" fmla="*/ 710 h 710"/>
                <a:gd name="T4" fmla="*/ 0 w 225"/>
                <a:gd name="T5" fmla="*/ 705 h 710"/>
                <a:gd name="T6" fmla="*/ 210 w 225"/>
                <a:gd name="T7" fmla="*/ 0 h 710"/>
                <a:gd name="T8" fmla="*/ 225 w 225"/>
                <a:gd name="T9" fmla="*/ 5 h 710"/>
              </a:gdLst>
              <a:ahLst/>
              <a:cxnLst>
                <a:cxn ang="0">
                  <a:pos x="T0" y="T1"/>
                </a:cxn>
                <a:cxn ang="0">
                  <a:pos x="T2" y="T3"/>
                </a:cxn>
                <a:cxn ang="0">
                  <a:pos x="T4" y="T5"/>
                </a:cxn>
                <a:cxn ang="0">
                  <a:pos x="T6" y="T7"/>
                </a:cxn>
                <a:cxn ang="0">
                  <a:pos x="T8" y="T9"/>
                </a:cxn>
              </a:cxnLst>
              <a:rect l="0" t="0" r="r" b="b"/>
              <a:pathLst>
                <a:path w="225" h="710">
                  <a:moveTo>
                    <a:pt x="225" y="5"/>
                  </a:moveTo>
                  <a:lnTo>
                    <a:pt x="17" y="710"/>
                  </a:lnTo>
                  <a:lnTo>
                    <a:pt x="0" y="705"/>
                  </a:lnTo>
                  <a:lnTo>
                    <a:pt x="210" y="0"/>
                  </a:lnTo>
                  <a:lnTo>
                    <a:pt x="22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34"/>
            <p:cNvSpPr>
              <a:spLocks/>
            </p:cNvSpPr>
            <p:nvPr/>
          </p:nvSpPr>
          <p:spPr bwMode="auto">
            <a:xfrm>
              <a:off x="3539" y="2038"/>
              <a:ext cx="372" cy="89"/>
            </a:xfrm>
            <a:custGeom>
              <a:avLst/>
              <a:gdLst>
                <a:gd name="T0" fmla="*/ 745 w 745"/>
                <a:gd name="T1" fmla="*/ 164 h 179"/>
                <a:gd name="T2" fmla="*/ 743 w 745"/>
                <a:gd name="T3" fmla="*/ 179 h 179"/>
                <a:gd name="T4" fmla="*/ 0 w 745"/>
                <a:gd name="T5" fmla="*/ 15 h 179"/>
                <a:gd name="T6" fmla="*/ 4 w 745"/>
                <a:gd name="T7" fmla="*/ 0 h 179"/>
                <a:gd name="T8" fmla="*/ 745 w 745"/>
                <a:gd name="T9" fmla="*/ 164 h 179"/>
              </a:gdLst>
              <a:ahLst/>
              <a:cxnLst>
                <a:cxn ang="0">
                  <a:pos x="T0" y="T1"/>
                </a:cxn>
                <a:cxn ang="0">
                  <a:pos x="T2" y="T3"/>
                </a:cxn>
                <a:cxn ang="0">
                  <a:pos x="T4" y="T5"/>
                </a:cxn>
                <a:cxn ang="0">
                  <a:pos x="T6" y="T7"/>
                </a:cxn>
                <a:cxn ang="0">
                  <a:pos x="T8" y="T9"/>
                </a:cxn>
              </a:cxnLst>
              <a:rect l="0" t="0" r="r" b="b"/>
              <a:pathLst>
                <a:path w="745" h="179">
                  <a:moveTo>
                    <a:pt x="745" y="164"/>
                  </a:moveTo>
                  <a:lnTo>
                    <a:pt x="743" y="179"/>
                  </a:lnTo>
                  <a:lnTo>
                    <a:pt x="0" y="15"/>
                  </a:lnTo>
                  <a:lnTo>
                    <a:pt x="4" y="0"/>
                  </a:lnTo>
                  <a:lnTo>
                    <a:pt x="745" y="1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35"/>
            <p:cNvSpPr>
              <a:spLocks/>
            </p:cNvSpPr>
            <p:nvPr/>
          </p:nvSpPr>
          <p:spPr bwMode="auto">
            <a:xfrm>
              <a:off x="3560" y="1997"/>
              <a:ext cx="333" cy="170"/>
            </a:xfrm>
            <a:custGeom>
              <a:avLst/>
              <a:gdLst>
                <a:gd name="T0" fmla="*/ 666 w 666"/>
                <a:gd name="T1" fmla="*/ 15 h 341"/>
                <a:gd name="T2" fmla="*/ 7 w 666"/>
                <a:gd name="T3" fmla="*/ 341 h 341"/>
                <a:gd name="T4" fmla="*/ 0 w 666"/>
                <a:gd name="T5" fmla="*/ 327 h 341"/>
                <a:gd name="T6" fmla="*/ 659 w 666"/>
                <a:gd name="T7" fmla="*/ 0 h 341"/>
                <a:gd name="T8" fmla="*/ 666 w 666"/>
                <a:gd name="T9" fmla="*/ 15 h 341"/>
              </a:gdLst>
              <a:ahLst/>
              <a:cxnLst>
                <a:cxn ang="0">
                  <a:pos x="T0" y="T1"/>
                </a:cxn>
                <a:cxn ang="0">
                  <a:pos x="T2" y="T3"/>
                </a:cxn>
                <a:cxn ang="0">
                  <a:pos x="T4" y="T5"/>
                </a:cxn>
                <a:cxn ang="0">
                  <a:pos x="T6" y="T7"/>
                </a:cxn>
                <a:cxn ang="0">
                  <a:pos x="T8" y="T9"/>
                </a:cxn>
              </a:cxnLst>
              <a:rect l="0" t="0" r="r" b="b"/>
              <a:pathLst>
                <a:path w="666" h="341">
                  <a:moveTo>
                    <a:pt x="666" y="15"/>
                  </a:moveTo>
                  <a:lnTo>
                    <a:pt x="7" y="341"/>
                  </a:lnTo>
                  <a:lnTo>
                    <a:pt x="0" y="327"/>
                  </a:lnTo>
                  <a:lnTo>
                    <a:pt x="659" y="0"/>
                  </a:lnTo>
                  <a:lnTo>
                    <a:pt x="666"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36"/>
            <p:cNvSpPr>
              <a:spLocks/>
            </p:cNvSpPr>
            <p:nvPr/>
          </p:nvSpPr>
          <p:spPr bwMode="auto">
            <a:xfrm>
              <a:off x="3607" y="1923"/>
              <a:ext cx="226" cy="314"/>
            </a:xfrm>
            <a:custGeom>
              <a:avLst/>
              <a:gdLst>
                <a:gd name="T0" fmla="*/ 453 w 453"/>
                <a:gd name="T1" fmla="*/ 619 h 628"/>
                <a:gd name="T2" fmla="*/ 439 w 453"/>
                <a:gd name="T3" fmla="*/ 628 h 628"/>
                <a:gd name="T4" fmla="*/ 0 w 453"/>
                <a:gd name="T5" fmla="*/ 9 h 628"/>
                <a:gd name="T6" fmla="*/ 13 w 453"/>
                <a:gd name="T7" fmla="*/ 0 h 628"/>
                <a:gd name="T8" fmla="*/ 453 w 453"/>
                <a:gd name="T9" fmla="*/ 619 h 628"/>
              </a:gdLst>
              <a:ahLst/>
              <a:cxnLst>
                <a:cxn ang="0">
                  <a:pos x="T0" y="T1"/>
                </a:cxn>
                <a:cxn ang="0">
                  <a:pos x="T2" y="T3"/>
                </a:cxn>
                <a:cxn ang="0">
                  <a:pos x="T4" y="T5"/>
                </a:cxn>
                <a:cxn ang="0">
                  <a:pos x="T6" y="T7"/>
                </a:cxn>
                <a:cxn ang="0">
                  <a:pos x="T8" y="T9"/>
                </a:cxn>
              </a:cxnLst>
              <a:rect l="0" t="0" r="r" b="b"/>
              <a:pathLst>
                <a:path w="453" h="628">
                  <a:moveTo>
                    <a:pt x="453" y="619"/>
                  </a:moveTo>
                  <a:lnTo>
                    <a:pt x="439" y="628"/>
                  </a:lnTo>
                  <a:lnTo>
                    <a:pt x="0" y="9"/>
                  </a:lnTo>
                  <a:lnTo>
                    <a:pt x="13" y="0"/>
                  </a:lnTo>
                  <a:lnTo>
                    <a:pt x="453" y="6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37"/>
            <p:cNvSpPr>
              <a:spLocks/>
            </p:cNvSpPr>
            <p:nvPr/>
          </p:nvSpPr>
          <p:spPr bwMode="auto">
            <a:xfrm>
              <a:off x="3544" y="2059"/>
              <a:ext cx="366" cy="53"/>
            </a:xfrm>
            <a:custGeom>
              <a:avLst/>
              <a:gdLst>
                <a:gd name="T0" fmla="*/ 731 w 731"/>
                <a:gd name="T1" fmla="*/ 16 h 107"/>
                <a:gd name="T2" fmla="*/ 1 w 731"/>
                <a:gd name="T3" fmla="*/ 107 h 107"/>
                <a:gd name="T4" fmla="*/ 0 w 731"/>
                <a:gd name="T5" fmla="*/ 91 h 107"/>
                <a:gd name="T6" fmla="*/ 729 w 731"/>
                <a:gd name="T7" fmla="*/ 0 h 107"/>
                <a:gd name="T8" fmla="*/ 731 w 731"/>
                <a:gd name="T9" fmla="*/ 16 h 107"/>
              </a:gdLst>
              <a:ahLst/>
              <a:cxnLst>
                <a:cxn ang="0">
                  <a:pos x="T0" y="T1"/>
                </a:cxn>
                <a:cxn ang="0">
                  <a:pos x="T2" y="T3"/>
                </a:cxn>
                <a:cxn ang="0">
                  <a:pos x="T4" y="T5"/>
                </a:cxn>
                <a:cxn ang="0">
                  <a:pos x="T6" y="T7"/>
                </a:cxn>
                <a:cxn ang="0">
                  <a:pos x="T8" y="T9"/>
                </a:cxn>
              </a:cxnLst>
              <a:rect l="0" t="0" r="r" b="b"/>
              <a:pathLst>
                <a:path w="731" h="107">
                  <a:moveTo>
                    <a:pt x="731" y="16"/>
                  </a:moveTo>
                  <a:lnTo>
                    <a:pt x="1" y="107"/>
                  </a:lnTo>
                  <a:lnTo>
                    <a:pt x="0" y="91"/>
                  </a:lnTo>
                  <a:lnTo>
                    <a:pt x="729" y="0"/>
                  </a:lnTo>
                  <a:lnTo>
                    <a:pt x="731"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38"/>
            <p:cNvSpPr>
              <a:spLocks/>
            </p:cNvSpPr>
            <p:nvPr/>
          </p:nvSpPr>
          <p:spPr bwMode="auto">
            <a:xfrm>
              <a:off x="3676" y="1895"/>
              <a:ext cx="90" cy="373"/>
            </a:xfrm>
            <a:custGeom>
              <a:avLst/>
              <a:gdLst>
                <a:gd name="T0" fmla="*/ 178 w 178"/>
                <a:gd name="T1" fmla="*/ 743 h 746"/>
                <a:gd name="T2" fmla="*/ 163 w 178"/>
                <a:gd name="T3" fmla="*/ 746 h 746"/>
                <a:gd name="T4" fmla="*/ 0 w 178"/>
                <a:gd name="T5" fmla="*/ 4 h 746"/>
                <a:gd name="T6" fmla="*/ 15 w 178"/>
                <a:gd name="T7" fmla="*/ 0 h 746"/>
                <a:gd name="T8" fmla="*/ 178 w 178"/>
                <a:gd name="T9" fmla="*/ 743 h 746"/>
              </a:gdLst>
              <a:ahLst/>
              <a:cxnLst>
                <a:cxn ang="0">
                  <a:pos x="T0" y="T1"/>
                </a:cxn>
                <a:cxn ang="0">
                  <a:pos x="T2" y="T3"/>
                </a:cxn>
                <a:cxn ang="0">
                  <a:pos x="T4" y="T5"/>
                </a:cxn>
                <a:cxn ang="0">
                  <a:pos x="T6" y="T7"/>
                </a:cxn>
                <a:cxn ang="0">
                  <a:pos x="T8" y="T9"/>
                </a:cxn>
              </a:cxnLst>
              <a:rect l="0" t="0" r="r" b="b"/>
              <a:pathLst>
                <a:path w="178" h="746">
                  <a:moveTo>
                    <a:pt x="178" y="743"/>
                  </a:moveTo>
                  <a:lnTo>
                    <a:pt x="163" y="746"/>
                  </a:lnTo>
                  <a:lnTo>
                    <a:pt x="0" y="4"/>
                  </a:lnTo>
                  <a:lnTo>
                    <a:pt x="15" y="0"/>
                  </a:lnTo>
                  <a:lnTo>
                    <a:pt x="178" y="7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39"/>
            <p:cNvSpPr>
              <a:spLocks/>
            </p:cNvSpPr>
            <p:nvPr/>
          </p:nvSpPr>
          <p:spPr bwMode="auto">
            <a:xfrm>
              <a:off x="3603" y="1942"/>
              <a:ext cx="252" cy="279"/>
            </a:xfrm>
            <a:custGeom>
              <a:avLst/>
              <a:gdLst>
                <a:gd name="T0" fmla="*/ 504 w 504"/>
                <a:gd name="T1" fmla="*/ 10 h 557"/>
                <a:gd name="T2" fmla="*/ 13 w 504"/>
                <a:gd name="T3" fmla="*/ 557 h 557"/>
                <a:gd name="T4" fmla="*/ 0 w 504"/>
                <a:gd name="T5" fmla="*/ 547 h 557"/>
                <a:gd name="T6" fmla="*/ 492 w 504"/>
                <a:gd name="T7" fmla="*/ 0 h 557"/>
                <a:gd name="T8" fmla="*/ 504 w 504"/>
                <a:gd name="T9" fmla="*/ 10 h 557"/>
              </a:gdLst>
              <a:ahLst/>
              <a:cxnLst>
                <a:cxn ang="0">
                  <a:pos x="T0" y="T1"/>
                </a:cxn>
                <a:cxn ang="0">
                  <a:pos x="T2" y="T3"/>
                </a:cxn>
                <a:cxn ang="0">
                  <a:pos x="T4" y="T5"/>
                </a:cxn>
                <a:cxn ang="0">
                  <a:pos x="T6" y="T7"/>
                </a:cxn>
                <a:cxn ang="0">
                  <a:pos x="T8" y="T9"/>
                </a:cxn>
              </a:cxnLst>
              <a:rect l="0" t="0" r="r" b="b"/>
              <a:pathLst>
                <a:path w="504" h="557">
                  <a:moveTo>
                    <a:pt x="504" y="10"/>
                  </a:moveTo>
                  <a:lnTo>
                    <a:pt x="13" y="557"/>
                  </a:lnTo>
                  <a:lnTo>
                    <a:pt x="0" y="547"/>
                  </a:lnTo>
                  <a:lnTo>
                    <a:pt x="492" y="0"/>
                  </a:lnTo>
                  <a:lnTo>
                    <a:pt x="504"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40"/>
            <p:cNvSpPr>
              <a:spLocks/>
            </p:cNvSpPr>
            <p:nvPr/>
          </p:nvSpPr>
          <p:spPr bwMode="auto">
            <a:xfrm>
              <a:off x="3561" y="1975"/>
              <a:ext cx="323" cy="213"/>
            </a:xfrm>
            <a:custGeom>
              <a:avLst/>
              <a:gdLst>
                <a:gd name="T0" fmla="*/ 647 w 647"/>
                <a:gd name="T1" fmla="*/ 413 h 426"/>
                <a:gd name="T2" fmla="*/ 637 w 647"/>
                <a:gd name="T3" fmla="*/ 426 h 426"/>
                <a:gd name="T4" fmla="*/ 0 w 647"/>
                <a:gd name="T5" fmla="*/ 13 h 426"/>
                <a:gd name="T6" fmla="*/ 9 w 647"/>
                <a:gd name="T7" fmla="*/ 0 h 426"/>
                <a:gd name="T8" fmla="*/ 647 w 647"/>
                <a:gd name="T9" fmla="*/ 413 h 426"/>
              </a:gdLst>
              <a:ahLst/>
              <a:cxnLst>
                <a:cxn ang="0">
                  <a:pos x="T0" y="T1"/>
                </a:cxn>
                <a:cxn ang="0">
                  <a:pos x="T2" y="T3"/>
                </a:cxn>
                <a:cxn ang="0">
                  <a:pos x="T4" y="T5"/>
                </a:cxn>
                <a:cxn ang="0">
                  <a:pos x="T6" y="T7"/>
                </a:cxn>
                <a:cxn ang="0">
                  <a:pos x="T8" y="T9"/>
                </a:cxn>
              </a:cxnLst>
              <a:rect l="0" t="0" r="r" b="b"/>
              <a:pathLst>
                <a:path w="647" h="426">
                  <a:moveTo>
                    <a:pt x="647" y="413"/>
                  </a:moveTo>
                  <a:lnTo>
                    <a:pt x="637" y="426"/>
                  </a:lnTo>
                  <a:lnTo>
                    <a:pt x="0" y="13"/>
                  </a:lnTo>
                  <a:lnTo>
                    <a:pt x="9" y="0"/>
                  </a:lnTo>
                  <a:lnTo>
                    <a:pt x="647" y="4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41"/>
            <p:cNvSpPr>
              <a:spLocks/>
            </p:cNvSpPr>
            <p:nvPr/>
          </p:nvSpPr>
          <p:spPr bwMode="auto">
            <a:xfrm>
              <a:off x="3049" y="1739"/>
              <a:ext cx="688" cy="392"/>
            </a:xfrm>
            <a:custGeom>
              <a:avLst/>
              <a:gdLst>
                <a:gd name="T0" fmla="*/ 1317 w 1376"/>
                <a:gd name="T1" fmla="*/ 629 h 785"/>
                <a:gd name="T2" fmla="*/ 1326 w 1376"/>
                <a:gd name="T3" fmla="*/ 663 h 785"/>
                <a:gd name="T4" fmla="*/ 1311 w 1376"/>
                <a:gd name="T5" fmla="*/ 680 h 785"/>
                <a:gd name="T6" fmla="*/ 1204 w 1376"/>
                <a:gd name="T7" fmla="*/ 692 h 785"/>
                <a:gd name="T8" fmla="*/ 1060 w 1376"/>
                <a:gd name="T9" fmla="*/ 709 h 785"/>
                <a:gd name="T10" fmla="*/ 923 w 1376"/>
                <a:gd name="T11" fmla="*/ 724 h 785"/>
                <a:gd name="T12" fmla="*/ 1007 w 1376"/>
                <a:gd name="T13" fmla="*/ 248 h 785"/>
                <a:gd name="T14" fmla="*/ 1081 w 1376"/>
                <a:gd name="T15" fmla="*/ 344 h 785"/>
                <a:gd name="T16" fmla="*/ 1171 w 1376"/>
                <a:gd name="T17" fmla="*/ 460 h 785"/>
                <a:gd name="T18" fmla="*/ 1256 w 1376"/>
                <a:gd name="T19" fmla="*/ 572 h 785"/>
                <a:gd name="T20" fmla="*/ 1313 w 1376"/>
                <a:gd name="T21" fmla="*/ 633 h 785"/>
                <a:gd name="T22" fmla="*/ 1001 w 1376"/>
                <a:gd name="T23" fmla="*/ 197 h 785"/>
                <a:gd name="T24" fmla="*/ 1022 w 1376"/>
                <a:gd name="T25" fmla="*/ 43 h 785"/>
                <a:gd name="T26" fmla="*/ 985 w 1376"/>
                <a:gd name="T27" fmla="*/ 47 h 785"/>
                <a:gd name="T28" fmla="*/ 967 w 1376"/>
                <a:gd name="T29" fmla="*/ 117 h 785"/>
                <a:gd name="T30" fmla="*/ 938 w 1376"/>
                <a:gd name="T31" fmla="*/ 133 h 785"/>
                <a:gd name="T32" fmla="*/ 852 w 1376"/>
                <a:gd name="T33" fmla="*/ 126 h 785"/>
                <a:gd name="T34" fmla="*/ 724 w 1376"/>
                <a:gd name="T35" fmla="*/ 114 h 785"/>
                <a:gd name="T36" fmla="*/ 576 w 1376"/>
                <a:gd name="T37" fmla="*/ 100 h 785"/>
                <a:gd name="T38" fmla="*/ 535 w 1376"/>
                <a:gd name="T39" fmla="*/ 137 h 785"/>
                <a:gd name="T40" fmla="*/ 640 w 1376"/>
                <a:gd name="T41" fmla="*/ 160 h 785"/>
                <a:gd name="T42" fmla="*/ 776 w 1376"/>
                <a:gd name="T43" fmla="*/ 172 h 785"/>
                <a:gd name="T44" fmla="*/ 885 w 1376"/>
                <a:gd name="T45" fmla="*/ 182 h 785"/>
                <a:gd name="T46" fmla="*/ 944 w 1376"/>
                <a:gd name="T47" fmla="*/ 188 h 785"/>
                <a:gd name="T48" fmla="*/ 895 w 1376"/>
                <a:gd name="T49" fmla="*/ 407 h 785"/>
                <a:gd name="T50" fmla="*/ 830 w 1376"/>
                <a:gd name="T51" fmla="*/ 675 h 785"/>
                <a:gd name="T52" fmla="*/ 748 w 1376"/>
                <a:gd name="T53" fmla="*/ 643 h 785"/>
                <a:gd name="T54" fmla="*/ 567 w 1376"/>
                <a:gd name="T55" fmla="*/ 481 h 785"/>
                <a:gd name="T56" fmla="*/ 371 w 1376"/>
                <a:gd name="T57" fmla="*/ 304 h 785"/>
                <a:gd name="T58" fmla="*/ 248 w 1376"/>
                <a:gd name="T59" fmla="*/ 194 h 785"/>
                <a:gd name="T60" fmla="*/ 248 w 1376"/>
                <a:gd name="T61" fmla="*/ 141 h 785"/>
                <a:gd name="T62" fmla="*/ 272 w 1376"/>
                <a:gd name="T63" fmla="*/ 127 h 785"/>
                <a:gd name="T64" fmla="*/ 328 w 1376"/>
                <a:gd name="T65" fmla="*/ 133 h 785"/>
                <a:gd name="T66" fmla="*/ 409 w 1376"/>
                <a:gd name="T67" fmla="*/ 140 h 785"/>
                <a:gd name="T68" fmla="*/ 506 w 1376"/>
                <a:gd name="T69" fmla="*/ 148 h 785"/>
                <a:gd name="T70" fmla="*/ 538 w 1376"/>
                <a:gd name="T71" fmla="*/ 111 h 785"/>
                <a:gd name="T72" fmla="*/ 474 w 1376"/>
                <a:gd name="T73" fmla="*/ 91 h 785"/>
                <a:gd name="T74" fmla="*/ 393 w 1376"/>
                <a:gd name="T75" fmla="*/ 84 h 785"/>
                <a:gd name="T76" fmla="*/ 323 w 1376"/>
                <a:gd name="T77" fmla="*/ 79 h 785"/>
                <a:gd name="T78" fmla="*/ 271 w 1376"/>
                <a:gd name="T79" fmla="*/ 74 h 785"/>
                <a:gd name="T80" fmla="*/ 265 w 1376"/>
                <a:gd name="T81" fmla="*/ 12 h 785"/>
                <a:gd name="T82" fmla="*/ 228 w 1376"/>
                <a:gd name="T83" fmla="*/ 4 h 785"/>
                <a:gd name="T84" fmla="*/ 0 w 1376"/>
                <a:gd name="T85" fmla="*/ 725 h 785"/>
                <a:gd name="T86" fmla="*/ 11 w 1376"/>
                <a:gd name="T87" fmla="*/ 748 h 785"/>
                <a:gd name="T88" fmla="*/ 35 w 1376"/>
                <a:gd name="T89" fmla="*/ 738 h 785"/>
                <a:gd name="T90" fmla="*/ 215 w 1376"/>
                <a:gd name="T91" fmla="*/ 286 h 785"/>
                <a:gd name="T92" fmla="*/ 825 w 1376"/>
                <a:gd name="T93" fmla="*/ 783 h 785"/>
                <a:gd name="T94" fmla="*/ 852 w 1376"/>
                <a:gd name="T95" fmla="*/ 781 h 785"/>
                <a:gd name="T96" fmla="*/ 864 w 1376"/>
                <a:gd name="T97" fmla="*/ 757 h 785"/>
                <a:gd name="T98" fmla="*/ 1372 w 1376"/>
                <a:gd name="T99" fmla="*/ 696 h 785"/>
                <a:gd name="T100" fmla="*/ 1375 w 1376"/>
                <a:gd name="T101" fmla="*/ 68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76" h="785">
                  <a:moveTo>
                    <a:pt x="1372" y="679"/>
                  </a:moveTo>
                  <a:lnTo>
                    <a:pt x="1330" y="624"/>
                  </a:lnTo>
                  <a:lnTo>
                    <a:pt x="1323" y="626"/>
                  </a:lnTo>
                  <a:lnTo>
                    <a:pt x="1317" y="629"/>
                  </a:lnTo>
                  <a:lnTo>
                    <a:pt x="1313" y="633"/>
                  </a:lnTo>
                  <a:lnTo>
                    <a:pt x="1307" y="637"/>
                  </a:lnTo>
                  <a:lnTo>
                    <a:pt x="1317" y="651"/>
                  </a:lnTo>
                  <a:lnTo>
                    <a:pt x="1326" y="663"/>
                  </a:lnTo>
                  <a:lnTo>
                    <a:pt x="1333" y="672"/>
                  </a:lnTo>
                  <a:lnTo>
                    <a:pt x="1337" y="677"/>
                  </a:lnTo>
                  <a:lnTo>
                    <a:pt x="1328" y="678"/>
                  </a:lnTo>
                  <a:lnTo>
                    <a:pt x="1311" y="680"/>
                  </a:lnTo>
                  <a:lnTo>
                    <a:pt x="1291" y="682"/>
                  </a:lnTo>
                  <a:lnTo>
                    <a:pt x="1265" y="685"/>
                  </a:lnTo>
                  <a:lnTo>
                    <a:pt x="1236" y="688"/>
                  </a:lnTo>
                  <a:lnTo>
                    <a:pt x="1204" y="692"/>
                  </a:lnTo>
                  <a:lnTo>
                    <a:pt x="1171" y="696"/>
                  </a:lnTo>
                  <a:lnTo>
                    <a:pt x="1134" y="700"/>
                  </a:lnTo>
                  <a:lnTo>
                    <a:pt x="1097" y="704"/>
                  </a:lnTo>
                  <a:lnTo>
                    <a:pt x="1060" y="709"/>
                  </a:lnTo>
                  <a:lnTo>
                    <a:pt x="1023" y="712"/>
                  </a:lnTo>
                  <a:lnTo>
                    <a:pt x="988" y="717"/>
                  </a:lnTo>
                  <a:lnTo>
                    <a:pt x="954" y="720"/>
                  </a:lnTo>
                  <a:lnTo>
                    <a:pt x="923" y="724"/>
                  </a:lnTo>
                  <a:lnTo>
                    <a:pt x="895" y="727"/>
                  </a:lnTo>
                  <a:lnTo>
                    <a:pt x="871" y="730"/>
                  </a:lnTo>
                  <a:lnTo>
                    <a:pt x="993" y="231"/>
                  </a:lnTo>
                  <a:lnTo>
                    <a:pt x="1007" y="248"/>
                  </a:lnTo>
                  <a:lnTo>
                    <a:pt x="1022" y="269"/>
                  </a:lnTo>
                  <a:lnTo>
                    <a:pt x="1041" y="292"/>
                  </a:lnTo>
                  <a:lnTo>
                    <a:pt x="1060" y="316"/>
                  </a:lnTo>
                  <a:lnTo>
                    <a:pt x="1081" y="344"/>
                  </a:lnTo>
                  <a:lnTo>
                    <a:pt x="1103" y="371"/>
                  </a:lnTo>
                  <a:lnTo>
                    <a:pt x="1125" y="400"/>
                  </a:lnTo>
                  <a:lnTo>
                    <a:pt x="1148" y="430"/>
                  </a:lnTo>
                  <a:lnTo>
                    <a:pt x="1171" y="460"/>
                  </a:lnTo>
                  <a:lnTo>
                    <a:pt x="1193" y="490"/>
                  </a:lnTo>
                  <a:lnTo>
                    <a:pt x="1215" y="518"/>
                  </a:lnTo>
                  <a:lnTo>
                    <a:pt x="1236" y="546"/>
                  </a:lnTo>
                  <a:lnTo>
                    <a:pt x="1256" y="572"/>
                  </a:lnTo>
                  <a:lnTo>
                    <a:pt x="1276" y="596"/>
                  </a:lnTo>
                  <a:lnTo>
                    <a:pt x="1292" y="618"/>
                  </a:lnTo>
                  <a:lnTo>
                    <a:pt x="1307" y="637"/>
                  </a:lnTo>
                  <a:lnTo>
                    <a:pt x="1313" y="633"/>
                  </a:lnTo>
                  <a:lnTo>
                    <a:pt x="1317" y="629"/>
                  </a:lnTo>
                  <a:lnTo>
                    <a:pt x="1323" y="626"/>
                  </a:lnTo>
                  <a:lnTo>
                    <a:pt x="1330" y="624"/>
                  </a:lnTo>
                  <a:lnTo>
                    <a:pt x="1001" y="197"/>
                  </a:lnTo>
                  <a:lnTo>
                    <a:pt x="1032" y="69"/>
                  </a:lnTo>
                  <a:lnTo>
                    <a:pt x="1032" y="59"/>
                  </a:lnTo>
                  <a:lnTo>
                    <a:pt x="1029" y="50"/>
                  </a:lnTo>
                  <a:lnTo>
                    <a:pt x="1022" y="43"/>
                  </a:lnTo>
                  <a:lnTo>
                    <a:pt x="1013" y="38"/>
                  </a:lnTo>
                  <a:lnTo>
                    <a:pt x="1003" y="38"/>
                  </a:lnTo>
                  <a:lnTo>
                    <a:pt x="993" y="41"/>
                  </a:lnTo>
                  <a:lnTo>
                    <a:pt x="985" y="47"/>
                  </a:lnTo>
                  <a:lnTo>
                    <a:pt x="981" y="58"/>
                  </a:lnTo>
                  <a:lnTo>
                    <a:pt x="978" y="68"/>
                  </a:lnTo>
                  <a:lnTo>
                    <a:pt x="973" y="91"/>
                  </a:lnTo>
                  <a:lnTo>
                    <a:pt x="967" y="117"/>
                  </a:lnTo>
                  <a:lnTo>
                    <a:pt x="962" y="135"/>
                  </a:lnTo>
                  <a:lnTo>
                    <a:pt x="959" y="135"/>
                  </a:lnTo>
                  <a:lnTo>
                    <a:pt x="951" y="134"/>
                  </a:lnTo>
                  <a:lnTo>
                    <a:pt x="938" y="133"/>
                  </a:lnTo>
                  <a:lnTo>
                    <a:pt x="922" y="132"/>
                  </a:lnTo>
                  <a:lnTo>
                    <a:pt x="901" y="130"/>
                  </a:lnTo>
                  <a:lnTo>
                    <a:pt x="878" y="128"/>
                  </a:lnTo>
                  <a:lnTo>
                    <a:pt x="852" y="126"/>
                  </a:lnTo>
                  <a:lnTo>
                    <a:pt x="823" y="122"/>
                  </a:lnTo>
                  <a:lnTo>
                    <a:pt x="792" y="120"/>
                  </a:lnTo>
                  <a:lnTo>
                    <a:pt x="758" y="117"/>
                  </a:lnTo>
                  <a:lnTo>
                    <a:pt x="724" y="114"/>
                  </a:lnTo>
                  <a:lnTo>
                    <a:pt x="688" y="111"/>
                  </a:lnTo>
                  <a:lnTo>
                    <a:pt x="651" y="107"/>
                  </a:lnTo>
                  <a:lnTo>
                    <a:pt x="613" y="104"/>
                  </a:lnTo>
                  <a:lnTo>
                    <a:pt x="576" y="100"/>
                  </a:lnTo>
                  <a:lnTo>
                    <a:pt x="539" y="97"/>
                  </a:lnTo>
                  <a:lnTo>
                    <a:pt x="538" y="111"/>
                  </a:lnTo>
                  <a:lnTo>
                    <a:pt x="536" y="123"/>
                  </a:lnTo>
                  <a:lnTo>
                    <a:pt x="535" y="137"/>
                  </a:lnTo>
                  <a:lnTo>
                    <a:pt x="532" y="150"/>
                  </a:lnTo>
                  <a:lnTo>
                    <a:pt x="568" y="153"/>
                  </a:lnTo>
                  <a:lnTo>
                    <a:pt x="604" y="157"/>
                  </a:lnTo>
                  <a:lnTo>
                    <a:pt x="640" y="160"/>
                  </a:lnTo>
                  <a:lnTo>
                    <a:pt x="675" y="163"/>
                  </a:lnTo>
                  <a:lnTo>
                    <a:pt x="710" y="166"/>
                  </a:lnTo>
                  <a:lnTo>
                    <a:pt x="743" y="170"/>
                  </a:lnTo>
                  <a:lnTo>
                    <a:pt x="776" y="172"/>
                  </a:lnTo>
                  <a:lnTo>
                    <a:pt x="807" y="175"/>
                  </a:lnTo>
                  <a:lnTo>
                    <a:pt x="835" y="178"/>
                  </a:lnTo>
                  <a:lnTo>
                    <a:pt x="861" y="180"/>
                  </a:lnTo>
                  <a:lnTo>
                    <a:pt x="885" y="182"/>
                  </a:lnTo>
                  <a:lnTo>
                    <a:pt x="905" y="185"/>
                  </a:lnTo>
                  <a:lnTo>
                    <a:pt x="922" y="186"/>
                  </a:lnTo>
                  <a:lnTo>
                    <a:pt x="935" y="187"/>
                  </a:lnTo>
                  <a:lnTo>
                    <a:pt x="944" y="188"/>
                  </a:lnTo>
                  <a:lnTo>
                    <a:pt x="948" y="188"/>
                  </a:lnTo>
                  <a:lnTo>
                    <a:pt x="932" y="254"/>
                  </a:lnTo>
                  <a:lnTo>
                    <a:pt x="915" y="327"/>
                  </a:lnTo>
                  <a:lnTo>
                    <a:pt x="895" y="407"/>
                  </a:lnTo>
                  <a:lnTo>
                    <a:pt x="877" y="485"/>
                  </a:lnTo>
                  <a:lnTo>
                    <a:pt x="858" y="559"/>
                  </a:lnTo>
                  <a:lnTo>
                    <a:pt x="842" y="624"/>
                  </a:lnTo>
                  <a:lnTo>
                    <a:pt x="830" y="675"/>
                  </a:lnTo>
                  <a:lnTo>
                    <a:pt x="822" y="709"/>
                  </a:lnTo>
                  <a:lnTo>
                    <a:pt x="805" y="695"/>
                  </a:lnTo>
                  <a:lnTo>
                    <a:pt x="780" y="672"/>
                  </a:lnTo>
                  <a:lnTo>
                    <a:pt x="748" y="643"/>
                  </a:lnTo>
                  <a:lnTo>
                    <a:pt x="709" y="607"/>
                  </a:lnTo>
                  <a:lnTo>
                    <a:pt x="665" y="568"/>
                  </a:lnTo>
                  <a:lnTo>
                    <a:pt x="616" y="526"/>
                  </a:lnTo>
                  <a:lnTo>
                    <a:pt x="567" y="481"/>
                  </a:lnTo>
                  <a:lnTo>
                    <a:pt x="516" y="435"/>
                  </a:lnTo>
                  <a:lnTo>
                    <a:pt x="466" y="390"/>
                  </a:lnTo>
                  <a:lnTo>
                    <a:pt x="417" y="346"/>
                  </a:lnTo>
                  <a:lnTo>
                    <a:pt x="371" y="304"/>
                  </a:lnTo>
                  <a:lnTo>
                    <a:pt x="330" y="268"/>
                  </a:lnTo>
                  <a:lnTo>
                    <a:pt x="295" y="236"/>
                  </a:lnTo>
                  <a:lnTo>
                    <a:pt x="267" y="211"/>
                  </a:lnTo>
                  <a:lnTo>
                    <a:pt x="248" y="194"/>
                  </a:lnTo>
                  <a:lnTo>
                    <a:pt x="238" y="186"/>
                  </a:lnTo>
                  <a:lnTo>
                    <a:pt x="241" y="173"/>
                  </a:lnTo>
                  <a:lnTo>
                    <a:pt x="244" y="158"/>
                  </a:lnTo>
                  <a:lnTo>
                    <a:pt x="248" y="141"/>
                  </a:lnTo>
                  <a:lnTo>
                    <a:pt x="251" y="125"/>
                  </a:lnTo>
                  <a:lnTo>
                    <a:pt x="256" y="125"/>
                  </a:lnTo>
                  <a:lnTo>
                    <a:pt x="263" y="126"/>
                  </a:lnTo>
                  <a:lnTo>
                    <a:pt x="272" y="127"/>
                  </a:lnTo>
                  <a:lnTo>
                    <a:pt x="283" y="128"/>
                  </a:lnTo>
                  <a:lnTo>
                    <a:pt x="296" y="129"/>
                  </a:lnTo>
                  <a:lnTo>
                    <a:pt x="311" y="130"/>
                  </a:lnTo>
                  <a:lnTo>
                    <a:pt x="328" y="133"/>
                  </a:lnTo>
                  <a:lnTo>
                    <a:pt x="347" y="134"/>
                  </a:lnTo>
                  <a:lnTo>
                    <a:pt x="366" y="136"/>
                  </a:lnTo>
                  <a:lnTo>
                    <a:pt x="387" y="137"/>
                  </a:lnTo>
                  <a:lnTo>
                    <a:pt x="409" y="140"/>
                  </a:lnTo>
                  <a:lnTo>
                    <a:pt x="432" y="142"/>
                  </a:lnTo>
                  <a:lnTo>
                    <a:pt x="456" y="143"/>
                  </a:lnTo>
                  <a:lnTo>
                    <a:pt x="480" y="145"/>
                  </a:lnTo>
                  <a:lnTo>
                    <a:pt x="506" y="148"/>
                  </a:lnTo>
                  <a:lnTo>
                    <a:pt x="532" y="150"/>
                  </a:lnTo>
                  <a:lnTo>
                    <a:pt x="535" y="137"/>
                  </a:lnTo>
                  <a:lnTo>
                    <a:pt x="536" y="123"/>
                  </a:lnTo>
                  <a:lnTo>
                    <a:pt x="538" y="111"/>
                  </a:lnTo>
                  <a:lnTo>
                    <a:pt x="539" y="97"/>
                  </a:lnTo>
                  <a:lnTo>
                    <a:pt x="517" y="95"/>
                  </a:lnTo>
                  <a:lnTo>
                    <a:pt x="495" y="94"/>
                  </a:lnTo>
                  <a:lnTo>
                    <a:pt x="474" y="91"/>
                  </a:lnTo>
                  <a:lnTo>
                    <a:pt x="453" y="89"/>
                  </a:lnTo>
                  <a:lnTo>
                    <a:pt x="432" y="88"/>
                  </a:lnTo>
                  <a:lnTo>
                    <a:pt x="413" y="85"/>
                  </a:lnTo>
                  <a:lnTo>
                    <a:pt x="393" y="84"/>
                  </a:lnTo>
                  <a:lnTo>
                    <a:pt x="374" y="83"/>
                  </a:lnTo>
                  <a:lnTo>
                    <a:pt x="356" y="81"/>
                  </a:lnTo>
                  <a:lnTo>
                    <a:pt x="339" y="80"/>
                  </a:lnTo>
                  <a:lnTo>
                    <a:pt x="323" y="79"/>
                  </a:lnTo>
                  <a:lnTo>
                    <a:pt x="308" y="77"/>
                  </a:lnTo>
                  <a:lnTo>
                    <a:pt x="294" y="76"/>
                  </a:lnTo>
                  <a:lnTo>
                    <a:pt x="282" y="75"/>
                  </a:lnTo>
                  <a:lnTo>
                    <a:pt x="271" y="74"/>
                  </a:lnTo>
                  <a:lnTo>
                    <a:pt x="260" y="73"/>
                  </a:lnTo>
                  <a:lnTo>
                    <a:pt x="270" y="31"/>
                  </a:lnTo>
                  <a:lnTo>
                    <a:pt x="270" y="21"/>
                  </a:lnTo>
                  <a:lnTo>
                    <a:pt x="265" y="12"/>
                  </a:lnTo>
                  <a:lnTo>
                    <a:pt x="258" y="4"/>
                  </a:lnTo>
                  <a:lnTo>
                    <a:pt x="249" y="0"/>
                  </a:lnTo>
                  <a:lnTo>
                    <a:pt x="238" y="0"/>
                  </a:lnTo>
                  <a:lnTo>
                    <a:pt x="228" y="4"/>
                  </a:lnTo>
                  <a:lnTo>
                    <a:pt x="221" y="11"/>
                  </a:lnTo>
                  <a:lnTo>
                    <a:pt x="217" y="21"/>
                  </a:lnTo>
                  <a:lnTo>
                    <a:pt x="167" y="264"/>
                  </a:lnTo>
                  <a:lnTo>
                    <a:pt x="0" y="725"/>
                  </a:lnTo>
                  <a:lnTo>
                    <a:pt x="0" y="732"/>
                  </a:lnTo>
                  <a:lnTo>
                    <a:pt x="1" y="739"/>
                  </a:lnTo>
                  <a:lnTo>
                    <a:pt x="6" y="745"/>
                  </a:lnTo>
                  <a:lnTo>
                    <a:pt x="11" y="748"/>
                  </a:lnTo>
                  <a:lnTo>
                    <a:pt x="18" y="749"/>
                  </a:lnTo>
                  <a:lnTo>
                    <a:pt x="25" y="748"/>
                  </a:lnTo>
                  <a:lnTo>
                    <a:pt x="31" y="743"/>
                  </a:lnTo>
                  <a:lnTo>
                    <a:pt x="35" y="738"/>
                  </a:lnTo>
                  <a:lnTo>
                    <a:pt x="192" y="299"/>
                  </a:lnTo>
                  <a:lnTo>
                    <a:pt x="202" y="297"/>
                  </a:lnTo>
                  <a:lnTo>
                    <a:pt x="210" y="293"/>
                  </a:lnTo>
                  <a:lnTo>
                    <a:pt x="215" y="286"/>
                  </a:lnTo>
                  <a:lnTo>
                    <a:pt x="219" y="277"/>
                  </a:lnTo>
                  <a:lnTo>
                    <a:pt x="225" y="246"/>
                  </a:lnTo>
                  <a:lnTo>
                    <a:pt x="819" y="778"/>
                  </a:lnTo>
                  <a:lnTo>
                    <a:pt x="825" y="783"/>
                  </a:lnTo>
                  <a:lnTo>
                    <a:pt x="831" y="785"/>
                  </a:lnTo>
                  <a:lnTo>
                    <a:pt x="838" y="785"/>
                  </a:lnTo>
                  <a:lnTo>
                    <a:pt x="845" y="784"/>
                  </a:lnTo>
                  <a:lnTo>
                    <a:pt x="852" y="781"/>
                  </a:lnTo>
                  <a:lnTo>
                    <a:pt x="856" y="777"/>
                  </a:lnTo>
                  <a:lnTo>
                    <a:pt x="861" y="772"/>
                  </a:lnTo>
                  <a:lnTo>
                    <a:pt x="863" y="765"/>
                  </a:lnTo>
                  <a:lnTo>
                    <a:pt x="864" y="757"/>
                  </a:lnTo>
                  <a:lnTo>
                    <a:pt x="1363" y="701"/>
                  </a:lnTo>
                  <a:lnTo>
                    <a:pt x="1367" y="700"/>
                  </a:lnTo>
                  <a:lnTo>
                    <a:pt x="1370" y="698"/>
                  </a:lnTo>
                  <a:lnTo>
                    <a:pt x="1372" y="696"/>
                  </a:lnTo>
                  <a:lnTo>
                    <a:pt x="1375" y="693"/>
                  </a:lnTo>
                  <a:lnTo>
                    <a:pt x="1376" y="689"/>
                  </a:lnTo>
                  <a:lnTo>
                    <a:pt x="1376" y="686"/>
                  </a:lnTo>
                  <a:lnTo>
                    <a:pt x="1375" y="682"/>
                  </a:lnTo>
                  <a:lnTo>
                    <a:pt x="1372" y="67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42"/>
            <p:cNvSpPr>
              <a:spLocks/>
            </p:cNvSpPr>
            <p:nvPr/>
          </p:nvSpPr>
          <p:spPr bwMode="auto">
            <a:xfrm>
              <a:off x="3045" y="1734"/>
              <a:ext cx="696" cy="402"/>
            </a:xfrm>
            <a:custGeom>
              <a:avLst/>
              <a:gdLst>
                <a:gd name="T0" fmla="*/ 1383 w 1393"/>
                <a:gd name="T1" fmla="*/ 675 h 803"/>
                <a:gd name="T2" fmla="*/ 1357 w 1393"/>
                <a:gd name="T3" fmla="*/ 641 h 803"/>
                <a:gd name="T4" fmla="*/ 1334 w 1393"/>
                <a:gd name="T5" fmla="*/ 634 h 803"/>
                <a:gd name="T6" fmla="*/ 1376 w 1393"/>
                <a:gd name="T7" fmla="*/ 696 h 803"/>
                <a:gd name="T8" fmla="*/ 1375 w 1393"/>
                <a:gd name="T9" fmla="*/ 699 h 803"/>
                <a:gd name="T10" fmla="*/ 1350 w 1393"/>
                <a:gd name="T11" fmla="*/ 703 h 803"/>
                <a:gd name="T12" fmla="*/ 1212 w 1393"/>
                <a:gd name="T13" fmla="*/ 719 h 803"/>
                <a:gd name="T14" fmla="*/ 1027 w 1393"/>
                <a:gd name="T15" fmla="*/ 740 h 803"/>
                <a:gd name="T16" fmla="*/ 888 w 1393"/>
                <a:gd name="T17" fmla="*/ 756 h 803"/>
                <a:gd name="T18" fmla="*/ 862 w 1393"/>
                <a:gd name="T19" fmla="*/ 777 h 803"/>
                <a:gd name="T20" fmla="*/ 847 w 1393"/>
                <a:gd name="T21" fmla="*/ 786 h 803"/>
                <a:gd name="T22" fmla="*/ 228 w 1393"/>
                <a:gd name="T23" fmla="*/ 237 h 803"/>
                <a:gd name="T24" fmla="*/ 207 w 1393"/>
                <a:gd name="T25" fmla="*/ 297 h 803"/>
                <a:gd name="T26" fmla="*/ 33 w 1393"/>
                <a:gd name="T27" fmla="*/ 747 h 803"/>
                <a:gd name="T28" fmla="*/ 20 w 1393"/>
                <a:gd name="T29" fmla="*/ 748 h 803"/>
                <a:gd name="T30" fmla="*/ 17 w 1393"/>
                <a:gd name="T31" fmla="*/ 740 h 803"/>
                <a:gd name="T32" fmla="*/ 184 w 1393"/>
                <a:gd name="T33" fmla="*/ 275 h 803"/>
                <a:gd name="T34" fmla="*/ 249 w 1393"/>
                <a:gd name="T35" fmla="*/ 17 h 803"/>
                <a:gd name="T36" fmla="*/ 265 w 1393"/>
                <a:gd name="T37" fmla="*/ 23 h 803"/>
                <a:gd name="T38" fmla="*/ 269 w 1393"/>
                <a:gd name="T39" fmla="*/ 36 h 803"/>
                <a:gd name="T40" fmla="*/ 547 w 1393"/>
                <a:gd name="T41" fmla="*/ 111 h 803"/>
                <a:gd name="T42" fmla="*/ 524 w 1393"/>
                <a:gd name="T43" fmla="*/ 96 h 803"/>
                <a:gd name="T44" fmla="*/ 427 w 1393"/>
                <a:gd name="T45" fmla="*/ 86 h 803"/>
                <a:gd name="T46" fmla="*/ 349 w 1393"/>
                <a:gd name="T47" fmla="*/ 79 h 803"/>
                <a:gd name="T48" fmla="*/ 297 w 1393"/>
                <a:gd name="T49" fmla="*/ 74 h 803"/>
                <a:gd name="T50" fmla="*/ 283 w 1393"/>
                <a:gd name="T51" fmla="*/ 63 h 803"/>
                <a:gd name="T52" fmla="*/ 288 w 1393"/>
                <a:gd name="T53" fmla="*/ 40 h 803"/>
                <a:gd name="T54" fmla="*/ 288 w 1393"/>
                <a:gd name="T55" fmla="*/ 30 h 803"/>
                <a:gd name="T56" fmla="*/ 277 w 1393"/>
                <a:gd name="T57" fmla="*/ 10 h 803"/>
                <a:gd name="T58" fmla="*/ 252 w 1393"/>
                <a:gd name="T59" fmla="*/ 0 h 803"/>
                <a:gd name="T60" fmla="*/ 227 w 1393"/>
                <a:gd name="T61" fmla="*/ 10 h 803"/>
                <a:gd name="T62" fmla="*/ 215 w 1393"/>
                <a:gd name="T63" fmla="*/ 38 h 803"/>
                <a:gd name="T64" fmla="*/ 183 w 1393"/>
                <a:gd name="T65" fmla="*/ 191 h 803"/>
                <a:gd name="T66" fmla="*/ 160 w 1393"/>
                <a:gd name="T67" fmla="*/ 290 h 803"/>
                <a:gd name="T68" fmla="*/ 54 w 1393"/>
                <a:gd name="T69" fmla="*/ 586 h 803"/>
                <a:gd name="T70" fmla="*/ 0 w 1393"/>
                <a:gd name="T71" fmla="*/ 734 h 803"/>
                <a:gd name="T72" fmla="*/ 1 w 1393"/>
                <a:gd name="T73" fmla="*/ 748 h 803"/>
                <a:gd name="T74" fmla="*/ 17 w 1393"/>
                <a:gd name="T75" fmla="*/ 765 h 803"/>
                <a:gd name="T76" fmla="*/ 38 w 1393"/>
                <a:gd name="T77" fmla="*/ 764 h 803"/>
                <a:gd name="T78" fmla="*/ 52 w 1393"/>
                <a:gd name="T79" fmla="*/ 749 h 803"/>
                <a:gd name="T80" fmla="*/ 123 w 1393"/>
                <a:gd name="T81" fmla="*/ 550 h 803"/>
                <a:gd name="T82" fmla="*/ 208 w 1393"/>
                <a:gd name="T83" fmla="*/ 316 h 803"/>
                <a:gd name="T84" fmla="*/ 236 w 1393"/>
                <a:gd name="T85" fmla="*/ 288 h 803"/>
                <a:gd name="T86" fmla="*/ 239 w 1393"/>
                <a:gd name="T87" fmla="*/ 272 h 803"/>
                <a:gd name="T88" fmla="*/ 340 w 1393"/>
                <a:gd name="T89" fmla="*/ 362 h 803"/>
                <a:gd name="T90" fmla="*/ 539 w 1393"/>
                <a:gd name="T91" fmla="*/ 540 h 803"/>
                <a:gd name="T92" fmla="*/ 735 w 1393"/>
                <a:gd name="T93" fmla="*/ 716 h 803"/>
                <a:gd name="T94" fmla="*/ 823 w 1393"/>
                <a:gd name="T95" fmla="*/ 794 h 803"/>
                <a:gd name="T96" fmla="*/ 856 w 1393"/>
                <a:gd name="T97" fmla="*/ 802 h 803"/>
                <a:gd name="T98" fmla="*/ 881 w 1393"/>
                <a:gd name="T99" fmla="*/ 777 h 803"/>
                <a:gd name="T100" fmla="*/ 881 w 1393"/>
                <a:gd name="T101" fmla="*/ 774 h 803"/>
                <a:gd name="T102" fmla="*/ 963 w 1393"/>
                <a:gd name="T103" fmla="*/ 765 h 803"/>
                <a:gd name="T104" fmla="*/ 1131 w 1393"/>
                <a:gd name="T105" fmla="*/ 747 h 803"/>
                <a:gd name="T106" fmla="*/ 1298 w 1393"/>
                <a:gd name="T107" fmla="*/ 727 h 803"/>
                <a:gd name="T108" fmla="*/ 1373 w 1393"/>
                <a:gd name="T109" fmla="*/ 719 h 803"/>
                <a:gd name="T110" fmla="*/ 1392 w 1393"/>
                <a:gd name="T111" fmla="*/ 705 h 803"/>
                <a:gd name="T112" fmla="*/ 1393 w 1393"/>
                <a:gd name="T113" fmla="*/ 696 h 803"/>
                <a:gd name="T114" fmla="*/ 1388 w 1393"/>
                <a:gd name="T115" fmla="*/ 683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3" h="803">
                  <a:moveTo>
                    <a:pt x="1388" y="683"/>
                  </a:moveTo>
                  <a:lnTo>
                    <a:pt x="1387" y="682"/>
                  </a:lnTo>
                  <a:lnTo>
                    <a:pt x="1386" y="680"/>
                  </a:lnTo>
                  <a:lnTo>
                    <a:pt x="1383" y="675"/>
                  </a:lnTo>
                  <a:lnTo>
                    <a:pt x="1378" y="668"/>
                  </a:lnTo>
                  <a:lnTo>
                    <a:pt x="1372" y="661"/>
                  </a:lnTo>
                  <a:lnTo>
                    <a:pt x="1365" y="652"/>
                  </a:lnTo>
                  <a:lnTo>
                    <a:pt x="1357" y="641"/>
                  </a:lnTo>
                  <a:lnTo>
                    <a:pt x="1348" y="629"/>
                  </a:lnTo>
                  <a:lnTo>
                    <a:pt x="1343" y="630"/>
                  </a:lnTo>
                  <a:lnTo>
                    <a:pt x="1339" y="631"/>
                  </a:lnTo>
                  <a:lnTo>
                    <a:pt x="1334" y="634"/>
                  </a:lnTo>
                  <a:lnTo>
                    <a:pt x="1331" y="636"/>
                  </a:lnTo>
                  <a:lnTo>
                    <a:pt x="1375" y="694"/>
                  </a:lnTo>
                  <a:lnTo>
                    <a:pt x="1376" y="695"/>
                  </a:lnTo>
                  <a:lnTo>
                    <a:pt x="1376" y="696"/>
                  </a:lnTo>
                  <a:lnTo>
                    <a:pt x="1376" y="697"/>
                  </a:lnTo>
                  <a:lnTo>
                    <a:pt x="1376" y="698"/>
                  </a:lnTo>
                  <a:lnTo>
                    <a:pt x="1375" y="699"/>
                  </a:lnTo>
                  <a:lnTo>
                    <a:pt x="1375" y="699"/>
                  </a:lnTo>
                  <a:lnTo>
                    <a:pt x="1373" y="701"/>
                  </a:lnTo>
                  <a:lnTo>
                    <a:pt x="1372" y="701"/>
                  </a:lnTo>
                  <a:lnTo>
                    <a:pt x="1366" y="702"/>
                  </a:lnTo>
                  <a:lnTo>
                    <a:pt x="1350" y="703"/>
                  </a:lnTo>
                  <a:lnTo>
                    <a:pt x="1325" y="706"/>
                  </a:lnTo>
                  <a:lnTo>
                    <a:pt x="1293" y="710"/>
                  </a:lnTo>
                  <a:lnTo>
                    <a:pt x="1255" y="714"/>
                  </a:lnTo>
                  <a:lnTo>
                    <a:pt x="1212" y="719"/>
                  </a:lnTo>
                  <a:lnTo>
                    <a:pt x="1166" y="724"/>
                  </a:lnTo>
                  <a:lnTo>
                    <a:pt x="1120" y="729"/>
                  </a:lnTo>
                  <a:lnTo>
                    <a:pt x="1073" y="735"/>
                  </a:lnTo>
                  <a:lnTo>
                    <a:pt x="1027" y="740"/>
                  </a:lnTo>
                  <a:lnTo>
                    <a:pt x="984" y="744"/>
                  </a:lnTo>
                  <a:lnTo>
                    <a:pt x="946" y="749"/>
                  </a:lnTo>
                  <a:lnTo>
                    <a:pt x="914" y="752"/>
                  </a:lnTo>
                  <a:lnTo>
                    <a:pt x="888" y="756"/>
                  </a:lnTo>
                  <a:lnTo>
                    <a:pt x="872" y="757"/>
                  </a:lnTo>
                  <a:lnTo>
                    <a:pt x="866" y="758"/>
                  </a:lnTo>
                  <a:lnTo>
                    <a:pt x="863" y="772"/>
                  </a:lnTo>
                  <a:lnTo>
                    <a:pt x="862" y="777"/>
                  </a:lnTo>
                  <a:lnTo>
                    <a:pt x="859" y="780"/>
                  </a:lnTo>
                  <a:lnTo>
                    <a:pt x="856" y="782"/>
                  </a:lnTo>
                  <a:lnTo>
                    <a:pt x="851" y="785"/>
                  </a:lnTo>
                  <a:lnTo>
                    <a:pt x="847" y="786"/>
                  </a:lnTo>
                  <a:lnTo>
                    <a:pt x="842" y="785"/>
                  </a:lnTo>
                  <a:lnTo>
                    <a:pt x="838" y="784"/>
                  </a:lnTo>
                  <a:lnTo>
                    <a:pt x="834" y="781"/>
                  </a:lnTo>
                  <a:lnTo>
                    <a:pt x="228" y="237"/>
                  </a:lnTo>
                  <a:lnTo>
                    <a:pt x="219" y="285"/>
                  </a:lnTo>
                  <a:lnTo>
                    <a:pt x="216" y="290"/>
                  </a:lnTo>
                  <a:lnTo>
                    <a:pt x="213" y="295"/>
                  </a:lnTo>
                  <a:lnTo>
                    <a:pt x="207" y="297"/>
                  </a:lnTo>
                  <a:lnTo>
                    <a:pt x="201" y="298"/>
                  </a:lnTo>
                  <a:lnTo>
                    <a:pt x="194" y="298"/>
                  </a:lnTo>
                  <a:lnTo>
                    <a:pt x="34" y="743"/>
                  </a:lnTo>
                  <a:lnTo>
                    <a:pt x="33" y="747"/>
                  </a:lnTo>
                  <a:lnTo>
                    <a:pt x="30" y="748"/>
                  </a:lnTo>
                  <a:lnTo>
                    <a:pt x="26" y="749"/>
                  </a:lnTo>
                  <a:lnTo>
                    <a:pt x="23" y="749"/>
                  </a:lnTo>
                  <a:lnTo>
                    <a:pt x="20" y="748"/>
                  </a:lnTo>
                  <a:lnTo>
                    <a:pt x="18" y="745"/>
                  </a:lnTo>
                  <a:lnTo>
                    <a:pt x="17" y="743"/>
                  </a:lnTo>
                  <a:lnTo>
                    <a:pt x="17" y="740"/>
                  </a:lnTo>
                  <a:lnTo>
                    <a:pt x="17" y="740"/>
                  </a:lnTo>
                  <a:lnTo>
                    <a:pt x="17" y="739"/>
                  </a:lnTo>
                  <a:lnTo>
                    <a:pt x="17" y="739"/>
                  </a:lnTo>
                  <a:lnTo>
                    <a:pt x="18" y="737"/>
                  </a:lnTo>
                  <a:lnTo>
                    <a:pt x="184" y="275"/>
                  </a:lnTo>
                  <a:lnTo>
                    <a:pt x="235" y="31"/>
                  </a:lnTo>
                  <a:lnTo>
                    <a:pt x="238" y="25"/>
                  </a:lnTo>
                  <a:lnTo>
                    <a:pt x="243" y="21"/>
                  </a:lnTo>
                  <a:lnTo>
                    <a:pt x="249" y="17"/>
                  </a:lnTo>
                  <a:lnTo>
                    <a:pt x="256" y="17"/>
                  </a:lnTo>
                  <a:lnTo>
                    <a:pt x="259" y="18"/>
                  </a:lnTo>
                  <a:lnTo>
                    <a:pt x="262" y="21"/>
                  </a:lnTo>
                  <a:lnTo>
                    <a:pt x="265" y="23"/>
                  </a:lnTo>
                  <a:lnTo>
                    <a:pt x="267" y="25"/>
                  </a:lnTo>
                  <a:lnTo>
                    <a:pt x="268" y="29"/>
                  </a:lnTo>
                  <a:lnTo>
                    <a:pt x="269" y="32"/>
                  </a:lnTo>
                  <a:lnTo>
                    <a:pt x="269" y="36"/>
                  </a:lnTo>
                  <a:lnTo>
                    <a:pt x="269" y="39"/>
                  </a:lnTo>
                  <a:lnTo>
                    <a:pt x="259" y="90"/>
                  </a:lnTo>
                  <a:lnTo>
                    <a:pt x="547" y="115"/>
                  </a:lnTo>
                  <a:lnTo>
                    <a:pt x="547" y="111"/>
                  </a:lnTo>
                  <a:lnTo>
                    <a:pt x="548" y="106"/>
                  </a:lnTo>
                  <a:lnTo>
                    <a:pt x="548" y="101"/>
                  </a:lnTo>
                  <a:lnTo>
                    <a:pt x="549" y="98"/>
                  </a:lnTo>
                  <a:lnTo>
                    <a:pt x="524" y="96"/>
                  </a:lnTo>
                  <a:lnTo>
                    <a:pt x="499" y="93"/>
                  </a:lnTo>
                  <a:lnTo>
                    <a:pt x="473" y="91"/>
                  </a:lnTo>
                  <a:lnTo>
                    <a:pt x="450" y="89"/>
                  </a:lnTo>
                  <a:lnTo>
                    <a:pt x="427" y="86"/>
                  </a:lnTo>
                  <a:lnTo>
                    <a:pt x="405" y="84"/>
                  </a:lnTo>
                  <a:lnTo>
                    <a:pt x="385" y="83"/>
                  </a:lnTo>
                  <a:lnTo>
                    <a:pt x="366" y="81"/>
                  </a:lnTo>
                  <a:lnTo>
                    <a:pt x="349" y="79"/>
                  </a:lnTo>
                  <a:lnTo>
                    <a:pt x="333" y="77"/>
                  </a:lnTo>
                  <a:lnTo>
                    <a:pt x="319" y="76"/>
                  </a:lnTo>
                  <a:lnTo>
                    <a:pt x="306" y="75"/>
                  </a:lnTo>
                  <a:lnTo>
                    <a:pt x="297" y="74"/>
                  </a:lnTo>
                  <a:lnTo>
                    <a:pt x="289" y="74"/>
                  </a:lnTo>
                  <a:lnTo>
                    <a:pt x="283" y="73"/>
                  </a:lnTo>
                  <a:lnTo>
                    <a:pt x="281" y="73"/>
                  </a:lnTo>
                  <a:lnTo>
                    <a:pt x="283" y="63"/>
                  </a:lnTo>
                  <a:lnTo>
                    <a:pt x="284" y="53"/>
                  </a:lnTo>
                  <a:lnTo>
                    <a:pt x="287" y="45"/>
                  </a:lnTo>
                  <a:lnTo>
                    <a:pt x="287" y="41"/>
                  </a:lnTo>
                  <a:lnTo>
                    <a:pt x="288" y="40"/>
                  </a:lnTo>
                  <a:lnTo>
                    <a:pt x="288" y="39"/>
                  </a:lnTo>
                  <a:lnTo>
                    <a:pt x="288" y="37"/>
                  </a:lnTo>
                  <a:lnTo>
                    <a:pt x="288" y="35"/>
                  </a:lnTo>
                  <a:lnTo>
                    <a:pt x="288" y="30"/>
                  </a:lnTo>
                  <a:lnTo>
                    <a:pt x="287" y="25"/>
                  </a:lnTo>
                  <a:lnTo>
                    <a:pt x="284" y="21"/>
                  </a:lnTo>
                  <a:lnTo>
                    <a:pt x="282" y="16"/>
                  </a:lnTo>
                  <a:lnTo>
                    <a:pt x="277" y="10"/>
                  </a:lnTo>
                  <a:lnTo>
                    <a:pt x="272" y="6"/>
                  </a:lnTo>
                  <a:lnTo>
                    <a:pt x="266" y="2"/>
                  </a:lnTo>
                  <a:lnTo>
                    <a:pt x="259" y="0"/>
                  </a:lnTo>
                  <a:lnTo>
                    <a:pt x="252" y="0"/>
                  </a:lnTo>
                  <a:lnTo>
                    <a:pt x="245" y="0"/>
                  </a:lnTo>
                  <a:lnTo>
                    <a:pt x="238" y="2"/>
                  </a:lnTo>
                  <a:lnTo>
                    <a:pt x="233" y="6"/>
                  </a:lnTo>
                  <a:lnTo>
                    <a:pt x="227" y="10"/>
                  </a:lnTo>
                  <a:lnTo>
                    <a:pt x="223" y="15"/>
                  </a:lnTo>
                  <a:lnTo>
                    <a:pt x="220" y="21"/>
                  </a:lnTo>
                  <a:lnTo>
                    <a:pt x="218" y="28"/>
                  </a:lnTo>
                  <a:lnTo>
                    <a:pt x="215" y="38"/>
                  </a:lnTo>
                  <a:lnTo>
                    <a:pt x="209" y="65"/>
                  </a:lnTo>
                  <a:lnTo>
                    <a:pt x="201" y="103"/>
                  </a:lnTo>
                  <a:lnTo>
                    <a:pt x="192" y="147"/>
                  </a:lnTo>
                  <a:lnTo>
                    <a:pt x="183" y="191"/>
                  </a:lnTo>
                  <a:lnTo>
                    <a:pt x="175" y="230"/>
                  </a:lnTo>
                  <a:lnTo>
                    <a:pt x="169" y="258"/>
                  </a:lnTo>
                  <a:lnTo>
                    <a:pt x="167" y="271"/>
                  </a:lnTo>
                  <a:lnTo>
                    <a:pt x="160" y="290"/>
                  </a:lnTo>
                  <a:lnTo>
                    <a:pt x="141" y="343"/>
                  </a:lnTo>
                  <a:lnTo>
                    <a:pt x="114" y="417"/>
                  </a:lnTo>
                  <a:lnTo>
                    <a:pt x="84" y="501"/>
                  </a:lnTo>
                  <a:lnTo>
                    <a:pt x="54" y="586"/>
                  </a:lnTo>
                  <a:lnTo>
                    <a:pt x="27" y="660"/>
                  </a:lnTo>
                  <a:lnTo>
                    <a:pt x="8" y="712"/>
                  </a:lnTo>
                  <a:lnTo>
                    <a:pt x="1" y="732"/>
                  </a:lnTo>
                  <a:lnTo>
                    <a:pt x="0" y="734"/>
                  </a:lnTo>
                  <a:lnTo>
                    <a:pt x="0" y="735"/>
                  </a:lnTo>
                  <a:lnTo>
                    <a:pt x="0" y="737"/>
                  </a:lnTo>
                  <a:lnTo>
                    <a:pt x="0" y="740"/>
                  </a:lnTo>
                  <a:lnTo>
                    <a:pt x="1" y="748"/>
                  </a:lnTo>
                  <a:lnTo>
                    <a:pt x="4" y="756"/>
                  </a:lnTo>
                  <a:lnTo>
                    <a:pt x="10" y="762"/>
                  </a:lnTo>
                  <a:lnTo>
                    <a:pt x="17" y="765"/>
                  </a:lnTo>
                  <a:lnTo>
                    <a:pt x="17" y="765"/>
                  </a:lnTo>
                  <a:lnTo>
                    <a:pt x="23" y="766"/>
                  </a:lnTo>
                  <a:lnTo>
                    <a:pt x="27" y="767"/>
                  </a:lnTo>
                  <a:lnTo>
                    <a:pt x="32" y="766"/>
                  </a:lnTo>
                  <a:lnTo>
                    <a:pt x="38" y="764"/>
                  </a:lnTo>
                  <a:lnTo>
                    <a:pt x="41" y="762"/>
                  </a:lnTo>
                  <a:lnTo>
                    <a:pt x="46" y="758"/>
                  </a:lnTo>
                  <a:lnTo>
                    <a:pt x="49" y="754"/>
                  </a:lnTo>
                  <a:lnTo>
                    <a:pt x="52" y="749"/>
                  </a:lnTo>
                  <a:lnTo>
                    <a:pt x="57" y="732"/>
                  </a:lnTo>
                  <a:lnTo>
                    <a:pt x="73" y="688"/>
                  </a:lnTo>
                  <a:lnTo>
                    <a:pt x="97" y="625"/>
                  </a:lnTo>
                  <a:lnTo>
                    <a:pt x="123" y="550"/>
                  </a:lnTo>
                  <a:lnTo>
                    <a:pt x="151" y="474"/>
                  </a:lnTo>
                  <a:lnTo>
                    <a:pt x="176" y="403"/>
                  </a:lnTo>
                  <a:lnTo>
                    <a:pt x="197" y="348"/>
                  </a:lnTo>
                  <a:lnTo>
                    <a:pt x="208" y="316"/>
                  </a:lnTo>
                  <a:lnTo>
                    <a:pt x="219" y="312"/>
                  </a:lnTo>
                  <a:lnTo>
                    <a:pt x="227" y="305"/>
                  </a:lnTo>
                  <a:lnTo>
                    <a:pt x="233" y="297"/>
                  </a:lnTo>
                  <a:lnTo>
                    <a:pt x="236" y="288"/>
                  </a:lnTo>
                  <a:lnTo>
                    <a:pt x="236" y="287"/>
                  </a:lnTo>
                  <a:lnTo>
                    <a:pt x="237" y="283"/>
                  </a:lnTo>
                  <a:lnTo>
                    <a:pt x="238" y="278"/>
                  </a:lnTo>
                  <a:lnTo>
                    <a:pt x="239" y="272"/>
                  </a:lnTo>
                  <a:lnTo>
                    <a:pt x="250" y="281"/>
                  </a:lnTo>
                  <a:lnTo>
                    <a:pt x="271" y="300"/>
                  </a:lnTo>
                  <a:lnTo>
                    <a:pt x="302" y="327"/>
                  </a:lnTo>
                  <a:lnTo>
                    <a:pt x="340" y="362"/>
                  </a:lnTo>
                  <a:lnTo>
                    <a:pt x="385" y="402"/>
                  </a:lnTo>
                  <a:lnTo>
                    <a:pt x="433" y="446"/>
                  </a:lnTo>
                  <a:lnTo>
                    <a:pt x="486" y="492"/>
                  </a:lnTo>
                  <a:lnTo>
                    <a:pt x="539" y="540"/>
                  </a:lnTo>
                  <a:lnTo>
                    <a:pt x="592" y="588"/>
                  </a:lnTo>
                  <a:lnTo>
                    <a:pt x="644" y="634"/>
                  </a:lnTo>
                  <a:lnTo>
                    <a:pt x="691" y="676"/>
                  </a:lnTo>
                  <a:lnTo>
                    <a:pt x="735" y="716"/>
                  </a:lnTo>
                  <a:lnTo>
                    <a:pt x="771" y="748"/>
                  </a:lnTo>
                  <a:lnTo>
                    <a:pt x="798" y="772"/>
                  </a:lnTo>
                  <a:lnTo>
                    <a:pt x="817" y="788"/>
                  </a:lnTo>
                  <a:lnTo>
                    <a:pt x="823" y="794"/>
                  </a:lnTo>
                  <a:lnTo>
                    <a:pt x="829" y="798"/>
                  </a:lnTo>
                  <a:lnTo>
                    <a:pt x="838" y="802"/>
                  </a:lnTo>
                  <a:lnTo>
                    <a:pt x="847" y="803"/>
                  </a:lnTo>
                  <a:lnTo>
                    <a:pt x="856" y="802"/>
                  </a:lnTo>
                  <a:lnTo>
                    <a:pt x="864" y="797"/>
                  </a:lnTo>
                  <a:lnTo>
                    <a:pt x="872" y="792"/>
                  </a:lnTo>
                  <a:lnTo>
                    <a:pt x="878" y="785"/>
                  </a:lnTo>
                  <a:lnTo>
                    <a:pt x="881" y="777"/>
                  </a:lnTo>
                  <a:lnTo>
                    <a:pt x="881" y="777"/>
                  </a:lnTo>
                  <a:lnTo>
                    <a:pt x="881" y="775"/>
                  </a:lnTo>
                  <a:lnTo>
                    <a:pt x="881" y="775"/>
                  </a:lnTo>
                  <a:lnTo>
                    <a:pt x="881" y="774"/>
                  </a:lnTo>
                  <a:lnTo>
                    <a:pt x="888" y="773"/>
                  </a:lnTo>
                  <a:lnTo>
                    <a:pt x="906" y="772"/>
                  </a:lnTo>
                  <a:lnTo>
                    <a:pt x="931" y="769"/>
                  </a:lnTo>
                  <a:lnTo>
                    <a:pt x="963" y="765"/>
                  </a:lnTo>
                  <a:lnTo>
                    <a:pt x="1000" y="760"/>
                  </a:lnTo>
                  <a:lnTo>
                    <a:pt x="1043" y="756"/>
                  </a:lnTo>
                  <a:lnTo>
                    <a:pt x="1086" y="751"/>
                  </a:lnTo>
                  <a:lnTo>
                    <a:pt x="1131" y="747"/>
                  </a:lnTo>
                  <a:lnTo>
                    <a:pt x="1177" y="741"/>
                  </a:lnTo>
                  <a:lnTo>
                    <a:pt x="1221" y="736"/>
                  </a:lnTo>
                  <a:lnTo>
                    <a:pt x="1262" y="732"/>
                  </a:lnTo>
                  <a:lnTo>
                    <a:pt x="1298" y="727"/>
                  </a:lnTo>
                  <a:lnTo>
                    <a:pt x="1328" y="724"/>
                  </a:lnTo>
                  <a:lnTo>
                    <a:pt x="1353" y="721"/>
                  </a:lnTo>
                  <a:lnTo>
                    <a:pt x="1368" y="720"/>
                  </a:lnTo>
                  <a:lnTo>
                    <a:pt x="1373" y="719"/>
                  </a:lnTo>
                  <a:lnTo>
                    <a:pt x="1379" y="718"/>
                  </a:lnTo>
                  <a:lnTo>
                    <a:pt x="1385" y="714"/>
                  </a:lnTo>
                  <a:lnTo>
                    <a:pt x="1388" y="710"/>
                  </a:lnTo>
                  <a:lnTo>
                    <a:pt x="1392" y="705"/>
                  </a:lnTo>
                  <a:lnTo>
                    <a:pt x="1393" y="703"/>
                  </a:lnTo>
                  <a:lnTo>
                    <a:pt x="1393" y="701"/>
                  </a:lnTo>
                  <a:lnTo>
                    <a:pt x="1393" y="698"/>
                  </a:lnTo>
                  <a:lnTo>
                    <a:pt x="1393" y="696"/>
                  </a:lnTo>
                  <a:lnTo>
                    <a:pt x="1393" y="692"/>
                  </a:lnTo>
                  <a:lnTo>
                    <a:pt x="1392" y="689"/>
                  </a:lnTo>
                  <a:lnTo>
                    <a:pt x="1391" y="686"/>
                  </a:lnTo>
                  <a:lnTo>
                    <a:pt x="1388" y="6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43"/>
            <p:cNvSpPr>
              <a:spLocks/>
            </p:cNvSpPr>
            <p:nvPr/>
          </p:nvSpPr>
          <p:spPr bwMode="auto">
            <a:xfrm>
              <a:off x="3319" y="1754"/>
              <a:ext cx="400" cy="299"/>
            </a:xfrm>
            <a:custGeom>
              <a:avLst/>
              <a:gdLst>
                <a:gd name="T0" fmla="*/ 452 w 801"/>
                <a:gd name="T1" fmla="*/ 31 h 598"/>
                <a:gd name="T2" fmla="*/ 454 w 801"/>
                <a:gd name="T3" fmla="*/ 24 h 598"/>
                <a:gd name="T4" fmla="*/ 459 w 801"/>
                <a:gd name="T5" fmla="*/ 20 h 598"/>
                <a:gd name="T6" fmla="*/ 466 w 801"/>
                <a:gd name="T7" fmla="*/ 17 h 598"/>
                <a:gd name="T8" fmla="*/ 473 w 801"/>
                <a:gd name="T9" fmla="*/ 17 h 598"/>
                <a:gd name="T10" fmla="*/ 483 w 801"/>
                <a:gd name="T11" fmla="*/ 25 h 598"/>
                <a:gd name="T12" fmla="*/ 485 w 801"/>
                <a:gd name="T13" fmla="*/ 38 h 598"/>
                <a:gd name="T14" fmla="*/ 784 w 801"/>
                <a:gd name="T15" fmla="*/ 598 h 598"/>
                <a:gd name="T16" fmla="*/ 792 w 801"/>
                <a:gd name="T17" fmla="*/ 593 h 598"/>
                <a:gd name="T18" fmla="*/ 801 w 801"/>
                <a:gd name="T19" fmla="*/ 591 h 598"/>
                <a:gd name="T20" fmla="*/ 762 w 801"/>
                <a:gd name="T21" fmla="*/ 540 h 598"/>
                <a:gd name="T22" fmla="*/ 715 w 801"/>
                <a:gd name="T23" fmla="*/ 479 h 598"/>
                <a:gd name="T24" fmla="*/ 664 w 801"/>
                <a:gd name="T25" fmla="*/ 413 h 598"/>
                <a:gd name="T26" fmla="*/ 612 w 801"/>
                <a:gd name="T27" fmla="*/ 346 h 598"/>
                <a:gd name="T28" fmla="*/ 564 w 801"/>
                <a:gd name="T29" fmla="*/ 283 h 598"/>
                <a:gd name="T30" fmla="*/ 522 w 801"/>
                <a:gd name="T31" fmla="*/ 229 h 598"/>
                <a:gd name="T32" fmla="*/ 490 w 801"/>
                <a:gd name="T33" fmla="*/ 189 h 598"/>
                <a:gd name="T34" fmla="*/ 473 w 801"/>
                <a:gd name="T35" fmla="*/ 166 h 598"/>
                <a:gd name="T36" fmla="*/ 489 w 801"/>
                <a:gd name="T37" fmla="*/ 101 h 598"/>
                <a:gd name="T38" fmla="*/ 503 w 801"/>
                <a:gd name="T39" fmla="*/ 43 h 598"/>
                <a:gd name="T40" fmla="*/ 504 w 801"/>
                <a:gd name="T41" fmla="*/ 38 h 598"/>
                <a:gd name="T42" fmla="*/ 504 w 801"/>
                <a:gd name="T43" fmla="*/ 35 h 598"/>
                <a:gd name="T44" fmla="*/ 497 w 801"/>
                <a:gd name="T45" fmla="*/ 13 h 598"/>
                <a:gd name="T46" fmla="*/ 477 w 801"/>
                <a:gd name="T47" fmla="*/ 1 h 598"/>
                <a:gd name="T48" fmla="*/ 463 w 801"/>
                <a:gd name="T49" fmla="*/ 1 h 598"/>
                <a:gd name="T50" fmla="*/ 451 w 801"/>
                <a:gd name="T51" fmla="*/ 5 h 598"/>
                <a:gd name="T52" fmla="*/ 439 w 801"/>
                <a:gd name="T53" fmla="*/ 14 h 598"/>
                <a:gd name="T54" fmla="*/ 433 w 801"/>
                <a:gd name="T55" fmla="*/ 27 h 598"/>
                <a:gd name="T56" fmla="*/ 428 w 801"/>
                <a:gd name="T57" fmla="*/ 54 h 598"/>
                <a:gd name="T58" fmla="*/ 417 w 801"/>
                <a:gd name="T59" fmla="*/ 97 h 598"/>
                <a:gd name="T60" fmla="*/ 405 w 801"/>
                <a:gd name="T61" fmla="*/ 96 h 598"/>
                <a:gd name="T62" fmla="*/ 375 w 801"/>
                <a:gd name="T63" fmla="*/ 93 h 598"/>
                <a:gd name="T64" fmla="*/ 331 w 801"/>
                <a:gd name="T65" fmla="*/ 89 h 598"/>
                <a:gd name="T66" fmla="*/ 277 w 801"/>
                <a:gd name="T67" fmla="*/ 84 h 598"/>
                <a:gd name="T68" fmla="*/ 213 w 801"/>
                <a:gd name="T69" fmla="*/ 78 h 598"/>
                <a:gd name="T70" fmla="*/ 144 w 801"/>
                <a:gd name="T71" fmla="*/ 73 h 598"/>
                <a:gd name="T72" fmla="*/ 74 w 801"/>
                <a:gd name="T73" fmla="*/ 66 h 598"/>
                <a:gd name="T74" fmla="*/ 2 w 801"/>
                <a:gd name="T75" fmla="*/ 60 h 598"/>
                <a:gd name="T76" fmla="*/ 1 w 801"/>
                <a:gd name="T77" fmla="*/ 68 h 598"/>
                <a:gd name="T78" fmla="*/ 0 w 801"/>
                <a:gd name="T79" fmla="*/ 77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1" h="598">
                  <a:moveTo>
                    <a:pt x="430" y="116"/>
                  </a:moveTo>
                  <a:lnTo>
                    <a:pt x="452" y="31"/>
                  </a:lnTo>
                  <a:lnTo>
                    <a:pt x="453" y="28"/>
                  </a:lnTo>
                  <a:lnTo>
                    <a:pt x="454" y="24"/>
                  </a:lnTo>
                  <a:lnTo>
                    <a:pt x="456" y="22"/>
                  </a:lnTo>
                  <a:lnTo>
                    <a:pt x="459" y="20"/>
                  </a:lnTo>
                  <a:lnTo>
                    <a:pt x="462" y="18"/>
                  </a:lnTo>
                  <a:lnTo>
                    <a:pt x="466" y="17"/>
                  </a:lnTo>
                  <a:lnTo>
                    <a:pt x="469" y="17"/>
                  </a:lnTo>
                  <a:lnTo>
                    <a:pt x="473" y="17"/>
                  </a:lnTo>
                  <a:lnTo>
                    <a:pt x="478" y="21"/>
                  </a:lnTo>
                  <a:lnTo>
                    <a:pt x="483" y="25"/>
                  </a:lnTo>
                  <a:lnTo>
                    <a:pt x="485" y="32"/>
                  </a:lnTo>
                  <a:lnTo>
                    <a:pt x="485" y="38"/>
                  </a:lnTo>
                  <a:lnTo>
                    <a:pt x="454" y="171"/>
                  </a:lnTo>
                  <a:lnTo>
                    <a:pt x="784" y="598"/>
                  </a:lnTo>
                  <a:lnTo>
                    <a:pt x="787" y="596"/>
                  </a:lnTo>
                  <a:lnTo>
                    <a:pt x="792" y="593"/>
                  </a:lnTo>
                  <a:lnTo>
                    <a:pt x="796" y="592"/>
                  </a:lnTo>
                  <a:lnTo>
                    <a:pt x="801" y="591"/>
                  </a:lnTo>
                  <a:lnTo>
                    <a:pt x="783" y="567"/>
                  </a:lnTo>
                  <a:lnTo>
                    <a:pt x="762" y="540"/>
                  </a:lnTo>
                  <a:lnTo>
                    <a:pt x="739" y="510"/>
                  </a:lnTo>
                  <a:lnTo>
                    <a:pt x="715" y="479"/>
                  </a:lnTo>
                  <a:lnTo>
                    <a:pt x="689" y="446"/>
                  </a:lnTo>
                  <a:lnTo>
                    <a:pt x="664" y="413"/>
                  </a:lnTo>
                  <a:lnTo>
                    <a:pt x="637" y="379"/>
                  </a:lnTo>
                  <a:lnTo>
                    <a:pt x="612" y="346"/>
                  </a:lnTo>
                  <a:lnTo>
                    <a:pt x="588" y="313"/>
                  </a:lnTo>
                  <a:lnTo>
                    <a:pt x="564" y="283"/>
                  </a:lnTo>
                  <a:lnTo>
                    <a:pt x="542" y="255"/>
                  </a:lnTo>
                  <a:lnTo>
                    <a:pt x="522" y="229"/>
                  </a:lnTo>
                  <a:lnTo>
                    <a:pt x="505" y="207"/>
                  </a:lnTo>
                  <a:lnTo>
                    <a:pt x="490" y="189"/>
                  </a:lnTo>
                  <a:lnTo>
                    <a:pt x="480" y="175"/>
                  </a:lnTo>
                  <a:lnTo>
                    <a:pt x="473" y="166"/>
                  </a:lnTo>
                  <a:lnTo>
                    <a:pt x="478" y="143"/>
                  </a:lnTo>
                  <a:lnTo>
                    <a:pt x="489" y="101"/>
                  </a:lnTo>
                  <a:lnTo>
                    <a:pt x="498" y="61"/>
                  </a:lnTo>
                  <a:lnTo>
                    <a:pt x="503" y="43"/>
                  </a:lnTo>
                  <a:lnTo>
                    <a:pt x="504" y="40"/>
                  </a:lnTo>
                  <a:lnTo>
                    <a:pt x="504" y="38"/>
                  </a:lnTo>
                  <a:lnTo>
                    <a:pt x="504" y="37"/>
                  </a:lnTo>
                  <a:lnTo>
                    <a:pt x="504" y="35"/>
                  </a:lnTo>
                  <a:lnTo>
                    <a:pt x="501" y="23"/>
                  </a:lnTo>
                  <a:lnTo>
                    <a:pt x="497" y="13"/>
                  </a:lnTo>
                  <a:lnTo>
                    <a:pt x="489" y="6"/>
                  </a:lnTo>
                  <a:lnTo>
                    <a:pt x="477" y="1"/>
                  </a:lnTo>
                  <a:lnTo>
                    <a:pt x="470" y="0"/>
                  </a:lnTo>
                  <a:lnTo>
                    <a:pt x="463" y="1"/>
                  </a:lnTo>
                  <a:lnTo>
                    <a:pt x="456" y="2"/>
                  </a:lnTo>
                  <a:lnTo>
                    <a:pt x="451" y="5"/>
                  </a:lnTo>
                  <a:lnTo>
                    <a:pt x="445" y="9"/>
                  </a:lnTo>
                  <a:lnTo>
                    <a:pt x="439" y="14"/>
                  </a:lnTo>
                  <a:lnTo>
                    <a:pt x="436" y="20"/>
                  </a:lnTo>
                  <a:lnTo>
                    <a:pt x="433" y="27"/>
                  </a:lnTo>
                  <a:lnTo>
                    <a:pt x="431" y="35"/>
                  </a:lnTo>
                  <a:lnTo>
                    <a:pt x="428" y="54"/>
                  </a:lnTo>
                  <a:lnTo>
                    <a:pt x="422" y="78"/>
                  </a:lnTo>
                  <a:lnTo>
                    <a:pt x="417" y="97"/>
                  </a:lnTo>
                  <a:lnTo>
                    <a:pt x="413" y="97"/>
                  </a:lnTo>
                  <a:lnTo>
                    <a:pt x="405" y="96"/>
                  </a:lnTo>
                  <a:lnTo>
                    <a:pt x="392" y="94"/>
                  </a:lnTo>
                  <a:lnTo>
                    <a:pt x="375" y="93"/>
                  </a:lnTo>
                  <a:lnTo>
                    <a:pt x="355" y="91"/>
                  </a:lnTo>
                  <a:lnTo>
                    <a:pt x="331" y="89"/>
                  </a:lnTo>
                  <a:lnTo>
                    <a:pt x="305" y="86"/>
                  </a:lnTo>
                  <a:lnTo>
                    <a:pt x="277" y="84"/>
                  </a:lnTo>
                  <a:lnTo>
                    <a:pt x="246" y="82"/>
                  </a:lnTo>
                  <a:lnTo>
                    <a:pt x="213" y="78"/>
                  </a:lnTo>
                  <a:lnTo>
                    <a:pt x="180" y="75"/>
                  </a:lnTo>
                  <a:lnTo>
                    <a:pt x="144" y="73"/>
                  </a:lnTo>
                  <a:lnTo>
                    <a:pt x="110" y="69"/>
                  </a:lnTo>
                  <a:lnTo>
                    <a:pt x="74" y="66"/>
                  </a:lnTo>
                  <a:lnTo>
                    <a:pt x="38" y="63"/>
                  </a:lnTo>
                  <a:lnTo>
                    <a:pt x="2" y="60"/>
                  </a:lnTo>
                  <a:lnTo>
                    <a:pt x="1" y="63"/>
                  </a:lnTo>
                  <a:lnTo>
                    <a:pt x="1" y="68"/>
                  </a:lnTo>
                  <a:lnTo>
                    <a:pt x="0" y="73"/>
                  </a:lnTo>
                  <a:lnTo>
                    <a:pt x="0" y="77"/>
                  </a:lnTo>
                  <a:lnTo>
                    <a:pt x="43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44"/>
            <p:cNvSpPr>
              <a:spLocks/>
            </p:cNvSpPr>
            <p:nvPr/>
          </p:nvSpPr>
          <p:spPr bwMode="auto">
            <a:xfrm>
              <a:off x="3479" y="1844"/>
              <a:ext cx="248" cy="265"/>
            </a:xfrm>
            <a:custGeom>
              <a:avLst/>
              <a:gdLst>
                <a:gd name="T0" fmla="*/ 454 w 494"/>
                <a:gd name="T1" fmla="*/ 422 h 530"/>
                <a:gd name="T2" fmla="*/ 450 w 494"/>
                <a:gd name="T3" fmla="*/ 424 h 530"/>
                <a:gd name="T4" fmla="*/ 447 w 494"/>
                <a:gd name="T5" fmla="*/ 427 h 530"/>
                <a:gd name="T6" fmla="*/ 443 w 494"/>
                <a:gd name="T7" fmla="*/ 431 h 530"/>
                <a:gd name="T8" fmla="*/ 440 w 494"/>
                <a:gd name="T9" fmla="*/ 433 h 530"/>
                <a:gd name="T10" fmla="*/ 448 w 494"/>
                <a:gd name="T11" fmla="*/ 442 h 530"/>
                <a:gd name="T12" fmla="*/ 454 w 494"/>
                <a:gd name="T13" fmla="*/ 450 h 530"/>
                <a:gd name="T14" fmla="*/ 458 w 494"/>
                <a:gd name="T15" fmla="*/ 456 h 530"/>
                <a:gd name="T16" fmla="*/ 461 w 494"/>
                <a:gd name="T17" fmla="*/ 460 h 530"/>
                <a:gd name="T18" fmla="*/ 451 w 494"/>
                <a:gd name="T19" fmla="*/ 461 h 530"/>
                <a:gd name="T20" fmla="*/ 435 w 494"/>
                <a:gd name="T21" fmla="*/ 463 h 530"/>
                <a:gd name="T22" fmla="*/ 413 w 494"/>
                <a:gd name="T23" fmla="*/ 465 h 530"/>
                <a:gd name="T24" fmla="*/ 385 w 494"/>
                <a:gd name="T25" fmla="*/ 469 h 530"/>
                <a:gd name="T26" fmla="*/ 352 w 494"/>
                <a:gd name="T27" fmla="*/ 472 h 530"/>
                <a:gd name="T28" fmla="*/ 318 w 494"/>
                <a:gd name="T29" fmla="*/ 476 h 530"/>
                <a:gd name="T30" fmla="*/ 280 w 494"/>
                <a:gd name="T31" fmla="*/ 480 h 530"/>
                <a:gd name="T32" fmla="*/ 242 w 494"/>
                <a:gd name="T33" fmla="*/ 485 h 530"/>
                <a:gd name="T34" fmla="*/ 202 w 494"/>
                <a:gd name="T35" fmla="*/ 490 h 530"/>
                <a:gd name="T36" fmla="*/ 166 w 494"/>
                <a:gd name="T37" fmla="*/ 493 h 530"/>
                <a:gd name="T38" fmla="*/ 130 w 494"/>
                <a:gd name="T39" fmla="*/ 498 h 530"/>
                <a:gd name="T40" fmla="*/ 98 w 494"/>
                <a:gd name="T41" fmla="*/ 501 h 530"/>
                <a:gd name="T42" fmla="*/ 70 w 494"/>
                <a:gd name="T43" fmla="*/ 505 h 530"/>
                <a:gd name="T44" fmla="*/ 47 w 494"/>
                <a:gd name="T45" fmla="*/ 507 h 530"/>
                <a:gd name="T46" fmla="*/ 31 w 494"/>
                <a:gd name="T47" fmla="*/ 508 h 530"/>
                <a:gd name="T48" fmla="*/ 23 w 494"/>
                <a:gd name="T49" fmla="*/ 509 h 530"/>
                <a:gd name="T50" fmla="*/ 28 w 494"/>
                <a:gd name="T51" fmla="*/ 484 h 530"/>
                <a:gd name="T52" fmla="*/ 42 w 494"/>
                <a:gd name="T53" fmla="*/ 431 h 530"/>
                <a:gd name="T54" fmla="*/ 60 w 494"/>
                <a:gd name="T55" fmla="*/ 359 h 530"/>
                <a:gd name="T56" fmla="*/ 79 w 494"/>
                <a:gd name="T57" fmla="*/ 279 h 530"/>
                <a:gd name="T58" fmla="*/ 100 w 494"/>
                <a:gd name="T59" fmla="*/ 197 h 530"/>
                <a:gd name="T60" fmla="*/ 117 w 494"/>
                <a:gd name="T61" fmla="*/ 124 h 530"/>
                <a:gd name="T62" fmla="*/ 131 w 494"/>
                <a:gd name="T63" fmla="*/ 69 h 530"/>
                <a:gd name="T64" fmla="*/ 138 w 494"/>
                <a:gd name="T65" fmla="*/ 40 h 530"/>
                <a:gd name="T66" fmla="*/ 144 w 494"/>
                <a:gd name="T67" fmla="*/ 47 h 530"/>
                <a:gd name="T68" fmla="*/ 153 w 494"/>
                <a:gd name="T69" fmla="*/ 60 h 530"/>
                <a:gd name="T70" fmla="*/ 167 w 494"/>
                <a:gd name="T71" fmla="*/ 77 h 530"/>
                <a:gd name="T72" fmla="*/ 183 w 494"/>
                <a:gd name="T73" fmla="*/ 99 h 530"/>
                <a:gd name="T74" fmla="*/ 201 w 494"/>
                <a:gd name="T75" fmla="*/ 123 h 530"/>
                <a:gd name="T76" fmla="*/ 223 w 494"/>
                <a:gd name="T77" fmla="*/ 151 h 530"/>
                <a:gd name="T78" fmla="*/ 245 w 494"/>
                <a:gd name="T79" fmla="*/ 181 h 530"/>
                <a:gd name="T80" fmla="*/ 269 w 494"/>
                <a:gd name="T81" fmla="*/ 212 h 530"/>
                <a:gd name="T82" fmla="*/ 293 w 494"/>
                <a:gd name="T83" fmla="*/ 243 h 530"/>
                <a:gd name="T84" fmla="*/ 319 w 494"/>
                <a:gd name="T85" fmla="*/ 275 h 530"/>
                <a:gd name="T86" fmla="*/ 343 w 494"/>
                <a:gd name="T87" fmla="*/ 306 h 530"/>
                <a:gd name="T88" fmla="*/ 366 w 494"/>
                <a:gd name="T89" fmla="*/ 338 h 530"/>
                <a:gd name="T90" fmla="*/ 388 w 494"/>
                <a:gd name="T91" fmla="*/ 365 h 530"/>
                <a:gd name="T92" fmla="*/ 408 w 494"/>
                <a:gd name="T93" fmla="*/ 392 h 530"/>
                <a:gd name="T94" fmla="*/ 425 w 494"/>
                <a:gd name="T95" fmla="*/ 415 h 530"/>
                <a:gd name="T96" fmla="*/ 440 w 494"/>
                <a:gd name="T97" fmla="*/ 433 h 530"/>
                <a:gd name="T98" fmla="*/ 443 w 494"/>
                <a:gd name="T99" fmla="*/ 431 h 530"/>
                <a:gd name="T100" fmla="*/ 447 w 494"/>
                <a:gd name="T101" fmla="*/ 427 h 530"/>
                <a:gd name="T102" fmla="*/ 450 w 494"/>
                <a:gd name="T103" fmla="*/ 424 h 530"/>
                <a:gd name="T104" fmla="*/ 454 w 494"/>
                <a:gd name="T105" fmla="*/ 422 h 530"/>
                <a:gd name="T106" fmla="*/ 129 w 494"/>
                <a:gd name="T107" fmla="*/ 0 h 530"/>
                <a:gd name="T108" fmla="*/ 125 w 494"/>
                <a:gd name="T109" fmla="*/ 18 h 530"/>
                <a:gd name="T110" fmla="*/ 0 w 494"/>
                <a:gd name="T111" fmla="*/ 530 h 530"/>
                <a:gd name="T112" fmla="*/ 494 w 494"/>
                <a:gd name="T113" fmla="*/ 473 h 530"/>
                <a:gd name="T114" fmla="*/ 454 w 494"/>
                <a:gd name="T115" fmla="*/ 42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4" h="530">
                  <a:moveTo>
                    <a:pt x="454" y="422"/>
                  </a:moveTo>
                  <a:lnTo>
                    <a:pt x="450" y="424"/>
                  </a:lnTo>
                  <a:lnTo>
                    <a:pt x="447" y="427"/>
                  </a:lnTo>
                  <a:lnTo>
                    <a:pt x="443" y="431"/>
                  </a:lnTo>
                  <a:lnTo>
                    <a:pt x="440" y="433"/>
                  </a:lnTo>
                  <a:lnTo>
                    <a:pt x="448" y="442"/>
                  </a:lnTo>
                  <a:lnTo>
                    <a:pt x="454" y="450"/>
                  </a:lnTo>
                  <a:lnTo>
                    <a:pt x="458" y="456"/>
                  </a:lnTo>
                  <a:lnTo>
                    <a:pt x="461" y="460"/>
                  </a:lnTo>
                  <a:lnTo>
                    <a:pt x="451" y="461"/>
                  </a:lnTo>
                  <a:lnTo>
                    <a:pt x="435" y="463"/>
                  </a:lnTo>
                  <a:lnTo>
                    <a:pt x="413" y="465"/>
                  </a:lnTo>
                  <a:lnTo>
                    <a:pt x="385" y="469"/>
                  </a:lnTo>
                  <a:lnTo>
                    <a:pt x="352" y="472"/>
                  </a:lnTo>
                  <a:lnTo>
                    <a:pt x="318" y="476"/>
                  </a:lnTo>
                  <a:lnTo>
                    <a:pt x="280" y="480"/>
                  </a:lnTo>
                  <a:lnTo>
                    <a:pt x="242" y="485"/>
                  </a:lnTo>
                  <a:lnTo>
                    <a:pt x="202" y="490"/>
                  </a:lnTo>
                  <a:lnTo>
                    <a:pt x="166" y="493"/>
                  </a:lnTo>
                  <a:lnTo>
                    <a:pt x="130" y="498"/>
                  </a:lnTo>
                  <a:lnTo>
                    <a:pt x="98" y="501"/>
                  </a:lnTo>
                  <a:lnTo>
                    <a:pt x="70" y="505"/>
                  </a:lnTo>
                  <a:lnTo>
                    <a:pt x="47" y="507"/>
                  </a:lnTo>
                  <a:lnTo>
                    <a:pt x="31" y="508"/>
                  </a:lnTo>
                  <a:lnTo>
                    <a:pt x="23" y="509"/>
                  </a:lnTo>
                  <a:lnTo>
                    <a:pt x="28" y="484"/>
                  </a:lnTo>
                  <a:lnTo>
                    <a:pt x="42" y="431"/>
                  </a:lnTo>
                  <a:lnTo>
                    <a:pt x="60" y="359"/>
                  </a:lnTo>
                  <a:lnTo>
                    <a:pt x="79" y="279"/>
                  </a:lnTo>
                  <a:lnTo>
                    <a:pt x="100" y="197"/>
                  </a:lnTo>
                  <a:lnTo>
                    <a:pt x="117" y="124"/>
                  </a:lnTo>
                  <a:lnTo>
                    <a:pt x="131" y="69"/>
                  </a:lnTo>
                  <a:lnTo>
                    <a:pt x="138" y="40"/>
                  </a:lnTo>
                  <a:lnTo>
                    <a:pt x="144" y="47"/>
                  </a:lnTo>
                  <a:lnTo>
                    <a:pt x="153" y="60"/>
                  </a:lnTo>
                  <a:lnTo>
                    <a:pt x="167" y="77"/>
                  </a:lnTo>
                  <a:lnTo>
                    <a:pt x="183" y="99"/>
                  </a:lnTo>
                  <a:lnTo>
                    <a:pt x="201" y="123"/>
                  </a:lnTo>
                  <a:lnTo>
                    <a:pt x="223" y="151"/>
                  </a:lnTo>
                  <a:lnTo>
                    <a:pt x="245" y="181"/>
                  </a:lnTo>
                  <a:lnTo>
                    <a:pt x="269" y="212"/>
                  </a:lnTo>
                  <a:lnTo>
                    <a:pt x="293" y="243"/>
                  </a:lnTo>
                  <a:lnTo>
                    <a:pt x="319" y="275"/>
                  </a:lnTo>
                  <a:lnTo>
                    <a:pt x="343" y="306"/>
                  </a:lnTo>
                  <a:lnTo>
                    <a:pt x="366" y="338"/>
                  </a:lnTo>
                  <a:lnTo>
                    <a:pt x="388" y="365"/>
                  </a:lnTo>
                  <a:lnTo>
                    <a:pt x="408" y="392"/>
                  </a:lnTo>
                  <a:lnTo>
                    <a:pt x="425" y="415"/>
                  </a:lnTo>
                  <a:lnTo>
                    <a:pt x="440" y="433"/>
                  </a:lnTo>
                  <a:lnTo>
                    <a:pt x="443" y="431"/>
                  </a:lnTo>
                  <a:lnTo>
                    <a:pt x="447" y="427"/>
                  </a:lnTo>
                  <a:lnTo>
                    <a:pt x="450" y="424"/>
                  </a:lnTo>
                  <a:lnTo>
                    <a:pt x="454" y="422"/>
                  </a:lnTo>
                  <a:lnTo>
                    <a:pt x="129" y="0"/>
                  </a:lnTo>
                  <a:lnTo>
                    <a:pt x="125" y="18"/>
                  </a:lnTo>
                  <a:lnTo>
                    <a:pt x="0" y="530"/>
                  </a:lnTo>
                  <a:lnTo>
                    <a:pt x="494" y="473"/>
                  </a:lnTo>
                  <a:lnTo>
                    <a:pt x="454"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45"/>
            <p:cNvSpPr>
              <a:spLocks/>
            </p:cNvSpPr>
            <p:nvPr/>
          </p:nvSpPr>
          <p:spPr bwMode="auto">
            <a:xfrm>
              <a:off x="3164" y="1797"/>
              <a:ext cx="365" cy="305"/>
            </a:xfrm>
            <a:custGeom>
              <a:avLst/>
              <a:gdLst>
                <a:gd name="T0" fmla="*/ 304 w 732"/>
                <a:gd name="T1" fmla="*/ 32 h 611"/>
                <a:gd name="T2" fmla="*/ 303 w 732"/>
                <a:gd name="T3" fmla="*/ 40 h 611"/>
                <a:gd name="T4" fmla="*/ 338 w 732"/>
                <a:gd name="T5" fmla="*/ 48 h 611"/>
                <a:gd name="T6" fmla="*/ 408 w 732"/>
                <a:gd name="T7" fmla="*/ 53 h 611"/>
                <a:gd name="T8" fmla="*/ 477 w 732"/>
                <a:gd name="T9" fmla="*/ 60 h 611"/>
                <a:gd name="T10" fmla="*/ 542 w 732"/>
                <a:gd name="T11" fmla="*/ 66 h 611"/>
                <a:gd name="T12" fmla="*/ 599 w 732"/>
                <a:gd name="T13" fmla="*/ 71 h 611"/>
                <a:gd name="T14" fmla="*/ 648 w 732"/>
                <a:gd name="T15" fmla="*/ 75 h 611"/>
                <a:gd name="T16" fmla="*/ 685 w 732"/>
                <a:gd name="T17" fmla="*/ 79 h 611"/>
                <a:gd name="T18" fmla="*/ 705 w 732"/>
                <a:gd name="T19" fmla="*/ 81 h 611"/>
                <a:gd name="T20" fmla="*/ 704 w 732"/>
                <a:gd name="T21" fmla="*/ 106 h 611"/>
                <a:gd name="T22" fmla="*/ 671 w 732"/>
                <a:gd name="T23" fmla="*/ 239 h 611"/>
                <a:gd name="T24" fmla="*/ 628 w 732"/>
                <a:gd name="T25" fmla="*/ 414 h 611"/>
                <a:gd name="T26" fmla="*/ 596 w 732"/>
                <a:gd name="T27" fmla="*/ 550 h 611"/>
                <a:gd name="T28" fmla="*/ 579 w 732"/>
                <a:gd name="T29" fmla="*/ 568 h 611"/>
                <a:gd name="T30" fmla="*/ 529 w 732"/>
                <a:gd name="T31" fmla="*/ 524 h 611"/>
                <a:gd name="T32" fmla="*/ 448 w 732"/>
                <a:gd name="T33" fmla="*/ 452 h 611"/>
                <a:gd name="T34" fmla="*/ 350 w 732"/>
                <a:gd name="T35" fmla="*/ 365 h 611"/>
                <a:gd name="T36" fmla="*/ 248 w 732"/>
                <a:gd name="T37" fmla="*/ 271 h 611"/>
                <a:gd name="T38" fmla="*/ 151 w 732"/>
                <a:gd name="T39" fmla="*/ 185 h 611"/>
                <a:gd name="T40" fmla="*/ 74 w 732"/>
                <a:gd name="T41" fmla="*/ 116 h 611"/>
                <a:gd name="T42" fmla="*/ 27 w 732"/>
                <a:gd name="T43" fmla="*/ 74 h 611"/>
                <a:gd name="T44" fmla="*/ 22 w 732"/>
                <a:gd name="T45" fmla="*/ 58 h 611"/>
                <a:gd name="T46" fmla="*/ 28 w 732"/>
                <a:gd name="T47" fmla="*/ 30 h 611"/>
                <a:gd name="T48" fmla="*/ 32 w 732"/>
                <a:gd name="T49" fmla="*/ 20 h 611"/>
                <a:gd name="T50" fmla="*/ 46 w 732"/>
                <a:gd name="T51" fmla="*/ 21 h 611"/>
                <a:gd name="T52" fmla="*/ 68 w 732"/>
                <a:gd name="T53" fmla="*/ 23 h 611"/>
                <a:gd name="T54" fmla="*/ 98 w 732"/>
                <a:gd name="T55" fmla="*/ 26 h 611"/>
                <a:gd name="T56" fmla="*/ 135 w 732"/>
                <a:gd name="T57" fmla="*/ 29 h 611"/>
                <a:gd name="T58" fmla="*/ 179 w 732"/>
                <a:gd name="T59" fmla="*/ 33 h 611"/>
                <a:gd name="T60" fmla="*/ 226 w 732"/>
                <a:gd name="T61" fmla="*/ 37 h 611"/>
                <a:gd name="T62" fmla="*/ 277 w 732"/>
                <a:gd name="T63" fmla="*/ 42 h 611"/>
                <a:gd name="T64" fmla="*/ 303 w 732"/>
                <a:gd name="T65" fmla="*/ 40 h 611"/>
                <a:gd name="T66" fmla="*/ 304 w 732"/>
                <a:gd name="T67" fmla="*/ 32 h 611"/>
                <a:gd name="T68" fmla="*/ 16 w 732"/>
                <a:gd name="T69" fmla="*/ 0 h 611"/>
                <a:gd name="T70" fmla="*/ 0 w 732"/>
                <a:gd name="T71" fmla="*/ 73 h 611"/>
                <a:gd name="T72" fmla="*/ 732 w 732"/>
                <a:gd name="T73" fmla="*/ 65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611">
                  <a:moveTo>
                    <a:pt x="306" y="27"/>
                  </a:moveTo>
                  <a:lnTo>
                    <a:pt x="304" y="32"/>
                  </a:lnTo>
                  <a:lnTo>
                    <a:pt x="304" y="35"/>
                  </a:lnTo>
                  <a:lnTo>
                    <a:pt x="303" y="40"/>
                  </a:lnTo>
                  <a:lnTo>
                    <a:pt x="303" y="44"/>
                  </a:lnTo>
                  <a:lnTo>
                    <a:pt x="338" y="48"/>
                  </a:lnTo>
                  <a:lnTo>
                    <a:pt x="372" y="51"/>
                  </a:lnTo>
                  <a:lnTo>
                    <a:pt x="408" y="53"/>
                  </a:lnTo>
                  <a:lnTo>
                    <a:pt x="443" y="57"/>
                  </a:lnTo>
                  <a:lnTo>
                    <a:pt x="477" y="60"/>
                  </a:lnTo>
                  <a:lnTo>
                    <a:pt x="509" y="63"/>
                  </a:lnTo>
                  <a:lnTo>
                    <a:pt x="542" y="66"/>
                  </a:lnTo>
                  <a:lnTo>
                    <a:pt x="572" y="68"/>
                  </a:lnTo>
                  <a:lnTo>
                    <a:pt x="599" y="71"/>
                  </a:lnTo>
                  <a:lnTo>
                    <a:pt x="625" y="73"/>
                  </a:lnTo>
                  <a:lnTo>
                    <a:pt x="648" y="75"/>
                  </a:lnTo>
                  <a:lnTo>
                    <a:pt x="667" y="78"/>
                  </a:lnTo>
                  <a:lnTo>
                    <a:pt x="685" y="79"/>
                  </a:lnTo>
                  <a:lnTo>
                    <a:pt x="697" y="80"/>
                  </a:lnTo>
                  <a:lnTo>
                    <a:pt x="705" y="81"/>
                  </a:lnTo>
                  <a:lnTo>
                    <a:pt x="710" y="81"/>
                  </a:lnTo>
                  <a:lnTo>
                    <a:pt x="704" y="106"/>
                  </a:lnTo>
                  <a:lnTo>
                    <a:pt x="690" y="163"/>
                  </a:lnTo>
                  <a:lnTo>
                    <a:pt x="671" y="239"/>
                  </a:lnTo>
                  <a:lnTo>
                    <a:pt x="650" y="327"/>
                  </a:lnTo>
                  <a:lnTo>
                    <a:pt x="628" y="414"/>
                  </a:lnTo>
                  <a:lnTo>
                    <a:pt x="610" y="491"/>
                  </a:lnTo>
                  <a:lnTo>
                    <a:pt x="596" y="550"/>
                  </a:lnTo>
                  <a:lnTo>
                    <a:pt x="589" y="578"/>
                  </a:lnTo>
                  <a:lnTo>
                    <a:pt x="579" y="568"/>
                  </a:lnTo>
                  <a:lnTo>
                    <a:pt x="559" y="550"/>
                  </a:lnTo>
                  <a:lnTo>
                    <a:pt x="529" y="524"/>
                  </a:lnTo>
                  <a:lnTo>
                    <a:pt x="492" y="490"/>
                  </a:lnTo>
                  <a:lnTo>
                    <a:pt x="448" y="452"/>
                  </a:lnTo>
                  <a:lnTo>
                    <a:pt x="401" y="409"/>
                  </a:lnTo>
                  <a:lnTo>
                    <a:pt x="350" y="365"/>
                  </a:lnTo>
                  <a:lnTo>
                    <a:pt x="300" y="317"/>
                  </a:lnTo>
                  <a:lnTo>
                    <a:pt x="248" y="271"/>
                  </a:lnTo>
                  <a:lnTo>
                    <a:pt x="197" y="226"/>
                  </a:lnTo>
                  <a:lnTo>
                    <a:pt x="151" y="185"/>
                  </a:lnTo>
                  <a:lnTo>
                    <a:pt x="108" y="147"/>
                  </a:lnTo>
                  <a:lnTo>
                    <a:pt x="74" y="116"/>
                  </a:lnTo>
                  <a:lnTo>
                    <a:pt x="45" y="90"/>
                  </a:lnTo>
                  <a:lnTo>
                    <a:pt x="27" y="74"/>
                  </a:lnTo>
                  <a:lnTo>
                    <a:pt x="20" y="67"/>
                  </a:lnTo>
                  <a:lnTo>
                    <a:pt x="22" y="58"/>
                  </a:lnTo>
                  <a:lnTo>
                    <a:pt x="25" y="45"/>
                  </a:lnTo>
                  <a:lnTo>
                    <a:pt x="28" y="30"/>
                  </a:lnTo>
                  <a:lnTo>
                    <a:pt x="30" y="20"/>
                  </a:lnTo>
                  <a:lnTo>
                    <a:pt x="32" y="20"/>
                  </a:lnTo>
                  <a:lnTo>
                    <a:pt x="38" y="20"/>
                  </a:lnTo>
                  <a:lnTo>
                    <a:pt x="46" y="21"/>
                  </a:lnTo>
                  <a:lnTo>
                    <a:pt x="55" y="22"/>
                  </a:lnTo>
                  <a:lnTo>
                    <a:pt x="68" y="23"/>
                  </a:lnTo>
                  <a:lnTo>
                    <a:pt x="82" y="25"/>
                  </a:lnTo>
                  <a:lnTo>
                    <a:pt x="98" y="26"/>
                  </a:lnTo>
                  <a:lnTo>
                    <a:pt x="117" y="27"/>
                  </a:lnTo>
                  <a:lnTo>
                    <a:pt x="135" y="29"/>
                  </a:lnTo>
                  <a:lnTo>
                    <a:pt x="157" y="32"/>
                  </a:lnTo>
                  <a:lnTo>
                    <a:pt x="179" y="33"/>
                  </a:lnTo>
                  <a:lnTo>
                    <a:pt x="202" y="35"/>
                  </a:lnTo>
                  <a:lnTo>
                    <a:pt x="226" y="37"/>
                  </a:lnTo>
                  <a:lnTo>
                    <a:pt x="251" y="40"/>
                  </a:lnTo>
                  <a:lnTo>
                    <a:pt x="277" y="42"/>
                  </a:lnTo>
                  <a:lnTo>
                    <a:pt x="303" y="44"/>
                  </a:lnTo>
                  <a:lnTo>
                    <a:pt x="303" y="40"/>
                  </a:lnTo>
                  <a:lnTo>
                    <a:pt x="304" y="35"/>
                  </a:lnTo>
                  <a:lnTo>
                    <a:pt x="304" y="32"/>
                  </a:lnTo>
                  <a:lnTo>
                    <a:pt x="306" y="27"/>
                  </a:lnTo>
                  <a:lnTo>
                    <a:pt x="16" y="0"/>
                  </a:lnTo>
                  <a:lnTo>
                    <a:pt x="15" y="7"/>
                  </a:lnTo>
                  <a:lnTo>
                    <a:pt x="0" y="73"/>
                  </a:lnTo>
                  <a:lnTo>
                    <a:pt x="598" y="611"/>
                  </a:lnTo>
                  <a:lnTo>
                    <a:pt x="732" y="65"/>
                  </a:lnTo>
                  <a:lnTo>
                    <a:pt x="306"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46"/>
            <p:cNvSpPr>
              <a:spLocks/>
            </p:cNvSpPr>
            <p:nvPr/>
          </p:nvSpPr>
          <p:spPr bwMode="auto">
            <a:xfrm>
              <a:off x="3396" y="2054"/>
              <a:ext cx="125" cy="126"/>
            </a:xfrm>
            <a:custGeom>
              <a:avLst/>
              <a:gdLst>
                <a:gd name="T0" fmla="*/ 103 w 250"/>
                <a:gd name="T1" fmla="*/ 3 h 252"/>
                <a:gd name="T2" fmla="*/ 63 w 250"/>
                <a:gd name="T3" fmla="*/ 17 h 252"/>
                <a:gd name="T4" fmla="*/ 31 w 250"/>
                <a:gd name="T5" fmla="*/ 43 h 252"/>
                <a:gd name="T6" fmla="*/ 9 w 250"/>
                <a:gd name="T7" fmla="*/ 79 h 252"/>
                <a:gd name="T8" fmla="*/ 8 w 250"/>
                <a:gd name="T9" fmla="*/ 104 h 252"/>
                <a:gd name="T10" fmla="*/ 20 w 250"/>
                <a:gd name="T11" fmla="*/ 111 h 252"/>
                <a:gd name="T12" fmla="*/ 31 w 250"/>
                <a:gd name="T13" fmla="*/ 96 h 252"/>
                <a:gd name="T14" fmla="*/ 47 w 250"/>
                <a:gd name="T15" fmla="*/ 65 h 252"/>
                <a:gd name="T16" fmla="*/ 73 w 250"/>
                <a:gd name="T17" fmla="*/ 42 h 252"/>
                <a:gd name="T18" fmla="*/ 107 w 250"/>
                <a:gd name="T19" fmla="*/ 29 h 252"/>
                <a:gd name="T20" fmla="*/ 145 w 250"/>
                <a:gd name="T21" fmla="*/ 29 h 252"/>
                <a:gd name="T22" fmla="*/ 180 w 250"/>
                <a:gd name="T23" fmla="*/ 44 h 252"/>
                <a:gd name="T24" fmla="*/ 206 w 250"/>
                <a:gd name="T25" fmla="*/ 71 h 252"/>
                <a:gd name="T26" fmla="*/ 221 w 250"/>
                <a:gd name="T27" fmla="*/ 106 h 252"/>
                <a:gd name="T28" fmla="*/ 221 w 250"/>
                <a:gd name="T29" fmla="*/ 146 h 252"/>
                <a:gd name="T30" fmla="*/ 206 w 250"/>
                <a:gd name="T31" fmla="*/ 181 h 252"/>
                <a:gd name="T32" fmla="*/ 180 w 250"/>
                <a:gd name="T33" fmla="*/ 208 h 252"/>
                <a:gd name="T34" fmla="*/ 145 w 250"/>
                <a:gd name="T35" fmla="*/ 223 h 252"/>
                <a:gd name="T36" fmla="*/ 106 w 250"/>
                <a:gd name="T37" fmla="*/ 223 h 252"/>
                <a:gd name="T38" fmla="*/ 70 w 250"/>
                <a:gd name="T39" fmla="*/ 208 h 252"/>
                <a:gd name="T40" fmla="*/ 43 w 250"/>
                <a:gd name="T41" fmla="*/ 181 h 252"/>
                <a:gd name="T42" fmla="*/ 28 w 250"/>
                <a:gd name="T43" fmla="*/ 146 h 252"/>
                <a:gd name="T44" fmla="*/ 26 w 250"/>
                <a:gd name="T45" fmla="*/ 123 h 252"/>
                <a:gd name="T46" fmla="*/ 27 w 250"/>
                <a:gd name="T47" fmla="*/ 117 h 252"/>
                <a:gd name="T48" fmla="*/ 20 w 250"/>
                <a:gd name="T49" fmla="*/ 111 h 252"/>
                <a:gd name="T50" fmla="*/ 8 w 250"/>
                <a:gd name="T51" fmla="*/ 104 h 252"/>
                <a:gd name="T52" fmla="*/ 2 w 250"/>
                <a:gd name="T53" fmla="*/ 106 h 252"/>
                <a:gd name="T54" fmla="*/ 0 w 250"/>
                <a:gd name="T55" fmla="*/ 119 h 252"/>
                <a:gd name="T56" fmla="*/ 2 w 250"/>
                <a:gd name="T57" fmla="*/ 151 h 252"/>
                <a:gd name="T58" fmla="*/ 21 w 250"/>
                <a:gd name="T59" fmla="*/ 196 h 252"/>
                <a:gd name="T60" fmla="*/ 55 w 250"/>
                <a:gd name="T61" fmla="*/ 230 h 252"/>
                <a:gd name="T62" fmla="*/ 100 w 250"/>
                <a:gd name="T63" fmla="*/ 249 h 252"/>
                <a:gd name="T64" fmla="*/ 150 w 250"/>
                <a:gd name="T65" fmla="*/ 249 h 252"/>
                <a:gd name="T66" fmla="*/ 194 w 250"/>
                <a:gd name="T67" fmla="*/ 230 h 252"/>
                <a:gd name="T68" fmla="*/ 228 w 250"/>
                <a:gd name="T69" fmla="*/ 196 h 252"/>
                <a:gd name="T70" fmla="*/ 247 w 250"/>
                <a:gd name="T71" fmla="*/ 151 h 252"/>
                <a:gd name="T72" fmla="*/ 247 w 250"/>
                <a:gd name="T73" fmla="*/ 101 h 252"/>
                <a:gd name="T74" fmla="*/ 228 w 250"/>
                <a:gd name="T75" fmla="*/ 56 h 252"/>
                <a:gd name="T76" fmla="*/ 194 w 250"/>
                <a:gd name="T77" fmla="*/ 22 h 252"/>
                <a:gd name="T78" fmla="*/ 150 w 250"/>
                <a:gd name="T79" fmla="*/ 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 h="252">
                  <a:moveTo>
                    <a:pt x="125" y="0"/>
                  </a:moveTo>
                  <a:lnTo>
                    <a:pt x="103" y="3"/>
                  </a:lnTo>
                  <a:lnTo>
                    <a:pt x="81" y="9"/>
                  </a:lnTo>
                  <a:lnTo>
                    <a:pt x="63" y="17"/>
                  </a:lnTo>
                  <a:lnTo>
                    <a:pt x="46" y="29"/>
                  </a:lnTo>
                  <a:lnTo>
                    <a:pt x="31" y="43"/>
                  </a:lnTo>
                  <a:lnTo>
                    <a:pt x="18" y="60"/>
                  </a:lnTo>
                  <a:lnTo>
                    <a:pt x="9" y="79"/>
                  </a:lnTo>
                  <a:lnTo>
                    <a:pt x="3" y="100"/>
                  </a:lnTo>
                  <a:lnTo>
                    <a:pt x="8" y="104"/>
                  </a:lnTo>
                  <a:lnTo>
                    <a:pt x="13" y="108"/>
                  </a:lnTo>
                  <a:lnTo>
                    <a:pt x="20" y="111"/>
                  </a:lnTo>
                  <a:lnTo>
                    <a:pt x="27" y="115"/>
                  </a:lnTo>
                  <a:lnTo>
                    <a:pt x="31" y="96"/>
                  </a:lnTo>
                  <a:lnTo>
                    <a:pt x="38" y="80"/>
                  </a:lnTo>
                  <a:lnTo>
                    <a:pt x="47" y="65"/>
                  </a:lnTo>
                  <a:lnTo>
                    <a:pt x="59" y="52"/>
                  </a:lnTo>
                  <a:lnTo>
                    <a:pt x="73" y="42"/>
                  </a:lnTo>
                  <a:lnTo>
                    <a:pt x="88" y="34"/>
                  </a:lnTo>
                  <a:lnTo>
                    <a:pt x="107" y="29"/>
                  </a:lnTo>
                  <a:lnTo>
                    <a:pt x="125" y="27"/>
                  </a:lnTo>
                  <a:lnTo>
                    <a:pt x="145" y="29"/>
                  </a:lnTo>
                  <a:lnTo>
                    <a:pt x="163" y="35"/>
                  </a:lnTo>
                  <a:lnTo>
                    <a:pt x="180" y="44"/>
                  </a:lnTo>
                  <a:lnTo>
                    <a:pt x="194" y="56"/>
                  </a:lnTo>
                  <a:lnTo>
                    <a:pt x="206" y="71"/>
                  </a:lnTo>
                  <a:lnTo>
                    <a:pt x="215" y="88"/>
                  </a:lnTo>
                  <a:lnTo>
                    <a:pt x="221" y="106"/>
                  </a:lnTo>
                  <a:lnTo>
                    <a:pt x="223" y="126"/>
                  </a:lnTo>
                  <a:lnTo>
                    <a:pt x="221" y="146"/>
                  </a:lnTo>
                  <a:lnTo>
                    <a:pt x="215" y="164"/>
                  </a:lnTo>
                  <a:lnTo>
                    <a:pt x="206" y="181"/>
                  </a:lnTo>
                  <a:lnTo>
                    <a:pt x="194" y="196"/>
                  </a:lnTo>
                  <a:lnTo>
                    <a:pt x="180" y="208"/>
                  </a:lnTo>
                  <a:lnTo>
                    <a:pt x="163" y="217"/>
                  </a:lnTo>
                  <a:lnTo>
                    <a:pt x="145" y="223"/>
                  </a:lnTo>
                  <a:lnTo>
                    <a:pt x="125" y="225"/>
                  </a:lnTo>
                  <a:lnTo>
                    <a:pt x="106" y="223"/>
                  </a:lnTo>
                  <a:lnTo>
                    <a:pt x="86" y="217"/>
                  </a:lnTo>
                  <a:lnTo>
                    <a:pt x="70" y="208"/>
                  </a:lnTo>
                  <a:lnTo>
                    <a:pt x="55" y="196"/>
                  </a:lnTo>
                  <a:lnTo>
                    <a:pt x="43" y="181"/>
                  </a:lnTo>
                  <a:lnTo>
                    <a:pt x="34" y="164"/>
                  </a:lnTo>
                  <a:lnTo>
                    <a:pt x="28" y="146"/>
                  </a:lnTo>
                  <a:lnTo>
                    <a:pt x="26" y="126"/>
                  </a:lnTo>
                  <a:lnTo>
                    <a:pt x="26" y="123"/>
                  </a:lnTo>
                  <a:lnTo>
                    <a:pt x="27" y="120"/>
                  </a:lnTo>
                  <a:lnTo>
                    <a:pt x="27" y="117"/>
                  </a:lnTo>
                  <a:lnTo>
                    <a:pt x="27" y="115"/>
                  </a:lnTo>
                  <a:lnTo>
                    <a:pt x="20" y="111"/>
                  </a:lnTo>
                  <a:lnTo>
                    <a:pt x="13" y="108"/>
                  </a:lnTo>
                  <a:lnTo>
                    <a:pt x="8" y="104"/>
                  </a:lnTo>
                  <a:lnTo>
                    <a:pt x="3" y="100"/>
                  </a:lnTo>
                  <a:lnTo>
                    <a:pt x="2" y="106"/>
                  </a:lnTo>
                  <a:lnTo>
                    <a:pt x="1" y="112"/>
                  </a:lnTo>
                  <a:lnTo>
                    <a:pt x="0" y="119"/>
                  </a:lnTo>
                  <a:lnTo>
                    <a:pt x="0" y="126"/>
                  </a:lnTo>
                  <a:lnTo>
                    <a:pt x="2" y="151"/>
                  </a:lnTo>
                  <a:lnTo>
                    <a:pt x="10" y="174"/>
                  </a:lnTo>
                  <a:lnTo>
                    <a:pt x="21" y="196"/>
                  </a:lnTo>
                  <a:lnTo>
                    <a:pt x="36" y="215"/>
                  </a:lnTo>
                  <a:lnTo>
                    <a:pt x="55" y="230"/>
                  </a:lnTo>
                  <a:lnTo>
                    <a:pt x="77" y="241"/>
                  </a:lnTo>
                  <a:lnTo>
                    <a:pt x="100" y="249"/>
                  </a:lnTo>
                  <a:lnTo>
                    <a:pt x="125" y="252"/>
                  </a:lnTo>
                  <a:lnTo>
                    <a:pt x="150" y="249"/>
                  </a:lnTo>
                  <a:lnTo>
                    <a:pt x="174" y="241"/>
                  </a:lnTo>
                  <a:lnTo>
                    <a:pt x="194" y="230"/>
                  </a:lnTo>
                  <a:lnTo>
                    <a:pt x="213" y="215"/>
                  </a:lnTo>
                  <a:lnTo>
                    <a:pt x="228" y="196"/>
                  </a:lnTo>
                  <a:lnTo>
                    <a:pt x="239" y="174"/>
                  </a:lnTo>
                  <a:lnTo>
                    <a:pt x="247" y="151"/>
                  </a:lnTo>
                  <a:lnTo>
                    <a:pt x="250" y="126"/>
                  </a:lnTo>
                  <a:lnTo>
                    <a:pt x="247" y="101"/>
                  </a:lnTo>
                  <a:lnTo>
                    <a:pt x="239" y="78"/>
                  </a:lnTo>
                  <a:lnTo>
                    <a:pt x="228" y="56"/>
                  </a:lnTo>
                  <a:lnTo>
                    <a:pt x="213" y="37"/>
                  </a:lnTo>
                  <a:lnTo>
                    <a:pt x="194" y="22"/>
                  </a:lnTo>
                  <a:lnTo>
                    <a:pt x="174" y="11"/>
                  </a:lnTo>
                  <a:lnTo>
                    <a:pt x="150" y="3"/>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47"/>
            <p:cNvSpPr>
              <a:spLocks/>
            </p:cNvSpPr>
            <p:nvPr/>
          </p:nvSpPr>
          <p:spPr bwMode="auto">
            <a:xfrm>
              <a:off x="3414" y="2073"/>
              <a:ext cx="88" cy="88"/>
            </a:xfrm>
            <a:custGeom>
              <a:avLst/>
              <a:gdLst>
                <a:gd name="T0" fmla="*/ 72 w 177"/>
                <a:gd name="T1" fmla="*/ 1 h 175"/>
                <a:gd name="T2" fmla="*/ 42 w 177"/>
                <a:gd name="T3" fmla="*/ 13 h 175"/>
                <a:gd name="T4" fmla="*/ 18 w 177"/>
                <a:gd name="T5" fmla="*/ 35 h 175"/>
                <a:gd name="T6" fmla="*/ 4 w 177"/>
                <a:gd name="T7" fmla="*/ 64 h 175"/>
                <a:gd name="T8" fmla="*/ 3 w 177"/>
                <a:gd name="T9" fmla="*/ 81 h 175"/>
                <a:gd name="T10" fmla="*/ 7 w 177"/>
                <a:gd name="T11" fmla="*/ 82 h 175"/>
                <a:gd name="T12" fmla="*/ 12 w 177"/>
                <a:gd name="T13" fmla="*/ 69 h 175"/>
                <a:gd name="T14" fmla="*/ 25 w 177"/>
                <a:gd name="T15" fmla="*/ 41 h 175"/>
                <a:gd name="T16" fmla="*/ 45 w 177"/>
                <a:gd name="T17" fmla="*/ 20 h 175"/>
                <a:gd name="T18" fmla="*/ 73 w 177"/>
                <a:gd name="T19" fmla="*/ 9 h 175"/>
                <a:gd name="T20" fmla="*/ 105 w 177"/>
                <a:gd name="T21" fmla="*/ 9 h 175"/>
                <a:gd name="T22" fmla="*/ 133 w 177"/>
                <a:gd name="T23" fmla="*/ 21 h 175"/>
                <a:gd name="T24" fmla="*/ 154 w 177"/>
                <a:gd name="T25" fmla="*/ 42 h 175"/>
                <a:gd name="T26" fmla="*/ 166 w 177"/>
                <a:gd name="T27" fmla="*/ 71 h 175"/>
                <a:gd name="T28" fmla="*/ 166 w 177"/>
                <a:gd name="T29" fmla="*/ 103 h 175"/>
                <a:gd name="T30" fmla="*/ 154 w 177"/>
                <a:gd name="T31" fmla="*/ 131 h 175"/>
                <a:gd name="T32" fmla="*/ 133 w 177"/>
                <a:gd name="T33" fmla="*/ 153 h 175"/>
                <a:gd name="T34" fmla="*/ 105 w 177"/>
                <a:gd name="T35" fmla="*/ 164 h 175"/>
                <a:gd name="T36" fmla="*/ 73 w 177"/>
                <a:gd name="T37" fmla="*/ 164 h 175"/>
                <a:gd name="T38" fmla="*/ 44 w 177"/>
                <a:gd name="T39" fmla="*/ 153 h 175"/>
                <a:gd name="T40" fmla="*/ 23 w 177"/>
                <a:gd name="T41" fmla="*/ 131 h 175"/>
                <a:gd name="T42" fmla="*/ 11 w 177"/>
                <a:gd name="T43" fmla="*/ 103 h 175"/>
                <a:gd name="T44" fmla="*/ 10 w 177"/>
                <a:gd name="T45" fmla="*/ 86 h 175"/>
                <a:gd name="T46" fmla="*/ 10 w 177"/>
                <a:gd name="T47" fmla="*/ 85 h 175"/>
                <a:gd name="T48" fmla="*/ 7 w 177"/>
                <a:gd name="T49" fmla="*/ 82 h 175"/>
                <a:gd name="T50" fmla="*/ 3 w 177"/>
                <a:gd name="T51" fmla="*/ 81 h 175"/>
                <a:gd name="T52" fmla="*/ 0 w 177"/>
                <a:gd name="T53" fmla="*/ 81 h 175"/>
                <a:gd name="T54" fmla="*/ 0 w 177"/>
                <a:gd name="T55" fmla="*/ 85 h 175"/>
                <a:gd name="T56" fmla="*/ 3 w 177"/>
                <a:gd name="T57" fmla="*/ 104 h 175"/>
                <a:gd name="T58" fmla="*/ 15 w 177"/>
                <a:gd name="T59" fmla="*/ 137 h 175"/>
                <a:gd name="T60" fmla="*/ 40 w 177"/>
                <a:gd name="T61" fmla="*/ 160 h 175"/>
                <a:gd name="T62" fmla="*/ 71 w 177"/>
                <a:gd name="T63" fmla="*/ 172 h 175"/>
                <a:gd name="T64" fmla="*/ 106 w 177"/>
                <a:gd name="T65" fmla="*/ 172 h 175"/>
                <a:gd name="T66" fmla="*/ 139 w 177"/>
                <a:gd name="T67" fmla="*/ 160 h 175"/>
                <a:gd name="T68" fmla="*/ 162 w 177"/>
                <a:gd name="T69" fmla="*/ 137 h 175"/>
                <a:gd name="T70" fmla="*/ 174 w 177"/>
                <a:gd name="T71" fmla="*/ 104 h 175"/>
                <a:gd name="T72" fmla="*/ 174 w 177"/>
                <a:gd name="T73" fmla="*/ 70 h 175"/>
                <a:gd name="T74" fmla="*/ 162 w 177"/>
                <a:gd name="T75" fmla="*/ 38 h 175"/>
                <a:gd name="T76" fmla="*/ 139 w 177"/>
                <a:gd name="T77" fmla="*/ 14 h 175"/>
                <a:gd name="T78" fmla="*/ 106 w 177"/>
                <a:gd name="T79" fmla="*/ 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7" h="175">
                  <a:moveTo>
                    <a:pt x="89" y="0"/>
                  </a:moveTo>
                  <a:lnTo>
                    <a:pt x="72" y="1"/>
                  </a:lnTo>
                  <a:lnTo>
                    <a:pt x="57" y="5"/>
                  </a:lnTo>
                  <a:lnTo>
                    <a:pt x="42" y="13"/>
                  </a:lnTo>
                  <a:lnTo>
                    <a:pt x="29" y="23"/>
                  </a:lnTo>
                  <a:lnTo>
                    <a:pt x="18" y="35"/>
                  </a:lnTo>
                  <a:lnTo>
                    <a:pt x="10" y="49"/>
                  </a:lnTo>
                  <a:lnTo>
                    <a:pt x="4" y="64"/>
                  </a:lnTo>
                  <a:lnTo>
                    <a:pt x="0" y="80"/>
                  </a:lnTo>
                  <a:lnTo>
                    <a:pt x="3" y="81"/>
                  </a:lnTo>
                  <a:lnTo>
                    <a:pt x="5" y="81"/>
                  </a:lnTo>
                  <a:lnTo>
                    <a:pt x="7" y="82"/>
                  </a:lnTo>
                  <a:lnTo>
                    <a:pt x="10" y="84"/>
                  </a:lnTo>
                  <a:lnTo>
                    <a:pt x="12" y="69"/>
                  </a:lnTo>
                  <a:lnTo>
                    <a:pt x="17" y="54"/>
                  </a:lnTo>
                  <a:lnTo>
                    <a:pt x="25" y="41"/>
                  </a:lnTo>
                  <a:lnTo>
                    <a:pt x="34" y="29"/>
                  </a:lnTo>
                  <a:lnTo>
                    <a:pt x="45" y="20"/>
                  </a:lnTo>
                  <a:lnTo>
                    <a:pt x="59" y="13"/>
                  </a:lnTo>
                  <a:lnTo>
                    <a:pt x="73" y="9"/>
                  </a:lnTo>
                  <a:lnTo>
                    <a:pt x="89" y="8"/>
                  </a:lnTo>
                  <a:lnTo>
                    <a:pt x="105" y="9"/>
                  </a:lnTo>
                  <a:lnTo>
                    <a:pt x="119" y="13"/>
                  </a:lnTo>
                  <a:lnTo>
                    <a:pt x="133" y="21"/>
                  </a:lnTo>
                  <a:lnTo>
                    <a:pt x="144" y="31"/>
                  </a:lnTo>
                  <a:lnTo>
                    <a:pt x="154" y="42"/>
                  </a:lnTo>
                  <a:lnTo>
                    <a:pt x="162" y="56"/>
                  </a:lnTo>
                  <a:lnTo>
                    <a:pt x="166" y="71"/>
                  </a:lnTo>
                  <a:lnTo>
                    <a:pt x="168" y="87"/>
                  </a:lnTo>
                  <a:lnTo>
                    <a:pt x="166" y="103"/>
                  </a:lnTo>
                  <a:lnTo>
                    <a:pt x="162" y="118"/>
                  </a:lnTo>
                  <a:lnTo>
                    <a:pt x="154" y="131"/>
                  </a:lnTo>
                  <a:lnTo>
                    <a:pt x="144" y="142"/>
                  </a:lnTo>
                  <a:lnTo>
                    <a:pt x="133" y="153"/>
                  </a:lnTo>
                  <a:lnTo>
                    <a:pt x="119" y="160"/>
                  </a:lnTo>
                  <a:lnTo>
                    <a:pt x="105" y="164"/>
                  </a:lnTo>
                  <a:lnTo>
                    <a:pt x="89" y="165"/>
                  </a:lnTo>
                  <a:lnTo>
                    <a:pt x="73" y="164"/>
                  </a:lnTo>
                  <a:lnTo>
                    <a:pt x="58" y="160"/>
                  </a:lnTo>
                  <a:lnTo>
                    <a:pt x="44" y="153"/>
                  </a:lnTo>
                  <a:lnTo>
                    <a:pt x="33" y="142"/>
                  </a:lnTo>
                  <a:lnTo>
                    <a:pt x="23" y="131"/>
                  </a:lnTo>
                  <a:lnTo>
                    <a:pt x="15" y="118"/>
                  </a:lnTo>
                  <a:lnTo>
                    <a:pt x="11" y="103"/>
                  </a:lnTo>
                  <a:lnTo>
                    <a:pt x="10" y="87"/>
                  </a:lnTo>
                  <a:lnTo>
                    <a:pt x="10" y="86"/>
                  </a:lnTo>
                  <a:lnTo>
                    <a:pt x="10" y="85"/>
                  </a:lnTo>
                  <a:lnTo>
                    <a:pt x="10" y="85"/>
                  </a:lnTo>
                  <a:lnTo>
                    <a:pt x="10" y="84"/>
                  </a:lnTo>
                  <a:lnTo>
                    <a:pt x="7" y="82"/>
                  </a:lnTo>
                  <a:lnTo>
                    <a:pt x="5" y="81"/>
                  </a:lnTo>
                  <a:lnTo>
                    <a:pt x="3" y="81"/>
                  </a:lnTo>
                  <a:lnTo>
                    <a:pt x="0" y="80"/>
                  </a:lnTo>
                  <a:lnTo>
                    <a:pt x="0" y="81"/>
                  </a:lnTo>
                  <a:lnTo>
                    <a:pt x="0" y="84"/>
                  </a:lnTo>
                  <a:lnTo>
                    <a:pt x="0" y="85"/>
                  </a:lnTo>
                  <a:lnTo>
                    <a:pt x="0" y="87"/>
                  </a:lnTo>
                  <a:lnTo>
                    <a:pt x="3" y="104"/>
                  </a:lnTo>
                  <a:lnTo>
                    <a:pt x="7" y="122"/>
                  </a:lnTo>
                  <a:lnTo>
                    <a:pt x="15" y="137"/>
                  </a:lnTo>
                  <a:lnTo>
                    <a:pt x="26" y="149"/>
                  </a:lnTo>
                  <a:lnTo>
                    <a:pt x="40" y="160"/>
                  </a:lnTo>
                  <a:lnTo>
                    <a:pt x="55" y="168"/>
                  </a:lnTo>
                  <a:lnTo>
                    <a:pt x="71" y="172"/>
                  </a:lnTo>
                  <a:lnTo>
                    <a:pt x="89" y="175"/>
                  </a:lnTo>
                  <a:lnTo>
                    <a:pt x="106" y="172"/>
                  </a:lnTo>
                  <a:lnTo>
                    <a:pt x="124" y="168"/>
                  </a:lnTo>
                  <a:lnTo>
                    <a:pt x="139" y="160"/>
                  </a:lnTo>
                  <a:lnTo>
                    <a:pt x="151" y="149"/>
                  </a:lnTo>
                  <a:lnTo>
                    <a:pt x="162" y="137"/>
                  </a:lnTo>
                  <a:lnTo>
                    <a:pt x="170" y="122"/>
                  </a:lnTo>
                  <a:lnTo>
                    <a:pt x="174" y="104"/>
                  </a:lnTo>
                  <a:lnTo>
                    <a:pt x="177" y="87"/>
                  </a:lnTo>
                  <a:lnTo>
                    <a:pt x="174" y="70"/>
                  </a:lnTo>
                  <a:lnTo>
                    <a:pt x="170" y="53"/>
                  </a:lnTo>
                  <a:lnTo>
                    <a:pt x="162" y="38"/>
                  </a:lnTo>
                  <a:lnTo>
                    <a:pt x="151" y="25"/>
                  </a:lnTo>
                  <a:lnTo>
                    <a:pt x="139" y="14"/>
                  </a:lnTo>
                  <a:lnTo>
                    <a:pt x="124" y="6"/>
                  </a:lnTo>
                  <a:lnTo>
                    <a:pt x="106" y="2"/>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49"/>
            <p:cNvSpPr>
              <a:spLocks/>
            </p:cNvSpPr>
            <p:nvPr/>
          </p:nvSpPr>
          <p:spPr bwMode="auto">
            <a:xfrm>
              <a:off x="3452" y="2054"/>
              <a:ext cx="283" cy="126"/>
            </a:xfrm>
            <a:custGeom>
              <a:avLst/>
              <a:gdLst>
                <a:gd name="T0" fmla="*/ 537 w 567"/>
                <a:gd name="T1" fmla="*/ 23 h 254"/>
                <a:gd name="T2" fmla="*/ 553 w 567"/>
                <a:gd name="T3" fmla="*/ 31 h 254"/>
                <a:gd name="T4" fmla="*/ 563 w 567"/>
                <a:gd name="T5" fmla="*/ 43 h 254"/>
                <a:gd name="T6" fmla="*/ 567 w 567"/>
                <a:gd name="T7" fmla="*/ 53 h 254"/>
                <a:gd name="T8" fmla="*/ 567 w 567"/>
                <a:gd name="T9" fmla="*/ 88 h 254"/>
                <a:gd name="T10" fmla="*/ 0 w 567"/>
                <a:gd name="T11" fmla="*/ 254 h 254"/>
                <a:gd name="T12" fmla="*/ 5 w 567"/>
                <a:gd name="T13" fmla="*/ 235 h 254"/>
                <a:gd name="T14" fmla="*/ 43 w 567"/>
                <a:gd name="T15" fmla="*/ 235 h 254"/>
                <a:gd name="T16" fmla="*/ 107 w 567"/>
                <a:gd name="T17" fmla="*/ 235 h 254"/>
                <a:gd name="T18" fmla="*/ 188 w 567"/>
                <a:gd name="T19" fmla="*/ 235 h 254"/>
                <a:gd name="T20" fmla="*/ 275 w 567"/>
                <a:gd name="T21" fmla="*/ 235 h 254"/>
                <a:gd name="T22" fmla="*/ 356 w 567"/>
                <a:gd name="T23" fmla="*/ 235 h 254"/>
                <a:gd name="T24" fmla="*/ 423 w 567"/>
                <a:gd name="T25" fmla="*/ 235 h 254"/>
                <a:gd name="T26" fmla="*/ 464 w 567"/>
                <a:gd name="T27" fmla="*/ 235 h 254"/>
                <a:gd name="T28" fmla="*/ 475 w 567"/>
                <a:gd name="T29" fmla="*/ 226 h 254"/>
                <a:gd name="T30" fmla="*/ 497 w 567"/>
                <a:gd name="T31" fmla="*/ 185 h 254"/>
                <a:gd name="T32" fmla="*/ 525 w 567"/>
                <a:gd name="T33" fmla="*/ 131 h 254"/>
                <a:gd name="T34" fmla="*/ 545 w 567"/>
                <a:gd name="T35" fmla="*/ 90 h 254"/>
                <a:gd name="T36" fmla="*/ 549 w 567"/>
                <a:gd name="T37" fmla="*/ 78 h 254"/>
                <a:gd name="T38" fmla="*/ 549 w 567"/>
                <a:gd name="T39" fmla="*/ 61 h 254"/>
                <a:gd name="T40" fmla="*/ 549 w 567"/>
                <a:gd name="T41" fmla="*/ 54 h 254"/>
                <a:gd name="T42" fmla="*/ 538 w 567"/>
                <a:gd name="T43" fmla="*/ 42 h 254"/>
                <a:gd name="T44" fmla="*/ 515 w 567"/>
                <a:gd name="T45" fmla="*/ 40 h 254"/>
                <a:gd name="T46" fmla="*/ 470 w 567"/>
                <a:gd name="T47" fmla="*/ 37 h 254"/>
                <a:gd name="T48" fmla="*/ 401 w 567"/>
                <a:gd name="T49" fmla="*/ 35 h 254"/>
                <a:gd name="T50" fmla="*/ 320 w 567"/>
                <a:gd name="T51" fmla="*/ 31 h 254"/>
                <a:gd name="T52" fmla="*/ 233 w 567"/>
                <a:gd name="T53" fmla="*/ 27 h 254"/>
                <a:gd name="T54" fmla="*/ 152 w 567"/>
                <a:gd name="T55" fmla="*/ 23 h 254"/>
                <a:gd name="T56" fmla="*/ 87 w 567"/>
                <a:gd name="T57" fmla="*/ 20 h 254"/>
                <a:gd name="T58" fmla="*/ 46 w 567"/>
                <a:gd name="T59" fmla="*/ 18 h 254"/>
                <a:gd name="T60" fmla="*/ 39 w 567"/>
                <a:gd name="T61" fmla="*/ 0 h 254"/>
                <a:gd name="T62" fmla="*/ 60 w 567"/>
                <a:gd name="T63" fmla="*/ 1 h 254"/>
                <a:gd name="T64" fmla="*/ 112 w 567"/>
                <a:gd name="T65" fmla="*/ 4 h 254"/>
                <a:gd name="T66" fmla="*/ 186 w 567"/>
                <a:gd name="T67" fmla="*/ 7 h 254"/>
                <a:gd name="T68" fmla="*/ 272 w 567"/>
                <a:gd name="T69" fmla="*/ 11 h 254"/>
                <a:gd name="T70" fmla="*/ 359 w 567"/>
                <a:gd name="T71" fmla="*/ 15 h 254"/>
                <a:gd name="T72" fmla="*/ 437 w 567"/>
                <a:gd name="T73" fmla="*/ 19 h 254"/>
                <a:gd name="T74" fmla="*/ 496 w 567"/>
                <a:gd name="T75" fmla="*/ 21 h 254"/>
                <a:gd name="T76" fmla="*/ 526 w 567"/>
                <a:gd name="T77" fmla="*/ 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7" h="254">
                  <a:moveTo>
                    <a:pt x="526" y="22"/>
                  </a:moveTo>
                  <a:lnTo>
                    <a:pt x="537" y="23"/>
                  </a:lnTo>
                  <a:lnTo>
                    <a:pt x="547" y="27"/>
                  </a:lnTo>
                  <a:lnTo>
                    <a:pt x="553" y="31"/>
                  </a:lnTo>
                  <a:lnTo>
                    <a:pt x="559" y="36"/>
                  </a:lnTo>
                  <a:lnTo>
                    <a:pt x="563" y="43"/>
                  </a:lnTo>
                  <a:lnTo>
                    <a:pt x="565" y="49"/>
                  </a:lnTo>
                  <a:lnTo>
                    <a:pt x="567" y="53"/>
                  </a:lnTo>
                  <a:lnTo>
                    <a:pt x="567" y="58"/>
                  </a:lnTo>
                  <a:lnTo>
                    <a:pt x="567" y="88"/>
                  </a:lnTo>
                  <a:lnTo>
                    <a:pt x="482" y="254"/>
                  </a:lnTo>
                  <a:lnTo>
                    <a:pt x="0" y="254"/>
                  </a:lnTo>
                  <a:lnTo>
                    <a:pt x="0" y="235"/>
                  </a:lnTo>
                  <a:lnTo>
                    <a:pt x="5" y="235"/>
                  </a:lnTo>
                  <a:lnTo>
                    <a:pt x="20" y="235"/>
                  </a:lnTo>
                  <a:lnTo>
                    <a:pt x="43" y="235"/>
                  </a:lnTo>
                  <a:lnTo>
                    <a:pt x="72" y="235"/>
                  </a:lnTo>
                  <a:lnTo>
                    <a:pt x="107" y="235"/>
                  </a:lnTo>
                  <a:lnTo>
                    <a:pt x="147" y="235"/>
                  </a:lnTo>
                  <a:lnTo>
                    <a:pt x="188" y="235"/>
                  </a:lnTo>
                  <a:lnTo>
                    <a:pt x="232" y="235"/>
                  </a:lnTo>
                  <a:lnTo>
                    <a:pt x="275" y="235"/>
                  </a:lnTo>
                  <a:lnTo>
                    <a:pt x="317" y="235"/>
                  </a:lnTo>
                  <a:lnTo>
                    <a:pt x="356" y="235"/>
                  </a:lnTo>
                  <a:lnTo>
                    <a:pt x="392" y="235"/>
                  </a:lnTo>
                  <a:lnTo>
                    <a:pt x="423" y="235"/>
                  </a:lnTo>
                  <a:lnTo>
                    <a:pt x="447" y="235"/>
                  </a:lnTo>
                  <a:lnTo>
                    <a:pt x="464" y="235"/>
                  </a:lnTo>
                  <a:lnTo>
                    <a:pt x="470" y="235"/>
                  </a:lnTo>
                  <a:lnTo>
                    <a:pt x="475" y="226"/>
                  </a:lnTo>
                  <a:lnTo>
                    <a:pt x="484" y="208"/>
                  </a:lnTo>
                  <a:lnTo>
                    <a:pt x="497" y="185"/>
                  </a:lnTo>
                  <a:lnTo>
                    <a:pt x="511" y="157"/>
                  </a:lnTo>
                  <a:lnTo>
                    <a:pt x="525" y="131"/>
                  </a:lnTo>
                  <a:lnTo>
                    <a:pt x="537" y="107"/>
                  </a:lnTo>
                  <a:lnTo>
                    <a:pt x="545" y="90"/>
                  </a:lnTo>
                  <a:lnTo>
                    <a:pt x="549" y="83"/>
                  </a:lnTo>
                  <a:lnTo>
                    <a:pt x="549" y="78"/>
                  </a:lnTo>
                  <a:lnTo>
                    <a:pt x="549" y="69"/>
                  </a:lnTo>
                  <a:lnTo>
                    <a:pt x="549" y="61"/>
                  </a:lnTo>
                  <a:lnTo>
                    <a:pt x="549" y="58"/>
                  </a:lnTo>
                  <a:lnTo>
                    <a:pt x="549" y="54"/>
                  </a:lnTo>
                  <a:lnTo>
                    <a:pt x="545" y="48"/>
                  </a:lnTo>
                  <a:lnTo>
                    <a:pt x="538" y="42"/>
                  </a:lnTo>
                  <a:lnTo>
                    <a:pt x="526" y="40"/>
                  </a:lnTo>
                  <a:lnTo>
                    <a:pt x="515" y="40"/>
                  </a:lnTo>
                  <a:lnTo>
                    <a:pt x="496" y="38"/>
                  </a:lnTo>
                  <a:lnTo>
                    <a:pt x="470" y="37"/>
                  </a:lnTo>
                  <a:lnTo>
                    <a:pt x="438" y="36"/>
                  </a:lnTo>
                  <a:lnTo>
                    <a:pt x="401" y="35"/>
                  </a:lnTo>
                  <a:lnTo>
                    <a:pt x="362" y="33"/>
                  </a:lnTo>
                  <a:lnTo>
                    <a:pt x="320" y="31"/>
                  </a:lnTo>
                  <a:lnTo>
                    <a:pt x="277" y="29"/>
                  </a:lnTo>
                  <a:lnTo>
                    <a:pt x="233" y="27"/>
                  </a:lnTo>
                  <a:lnTo>
                    <a:pt x="192" y="25"/>
                  </a:lnTo>
                  <a:lnTo>
                    <a:pt x="152" y="23"/>
                  </a:lnTo>
                  <a:lnTo>
                    <a:pt x="118" y="21"/>
                  </a:lnTo>
                  <a:lnTo>
                    <a:pt x="87" y="20"/>
                  </a:lnTo>
                  <a:lnTo>
                    <a:pt x="64" y="19"/>
                  </a:lnTo>
                  <a:lnTo>
                    <a:pt x="46" y="18"/>
                  </a:lnTo>
                  <a:lnTo>
                    <a:pt x="38" y="18"/>
                  </a:lnTo>
                  <a:lnTo>
                    <a:pt x="39" y="0"/>
                  </a:lnTo>
                  <a:lnTo>
                    <a:pt x="45" y="0"/>
                  </a:lnTo>
                  <a:lnTo>
                    <a:pt x="60" y="1"/>
                  </a:lnTo>
                  <a:lnTo>
                    <a:pt x="83" y="3"/>
                  </a:lnTo>
                  <a:lnTo>
                    <a:pt x="112" y="4"/>
                  </a:lnTo>
                  <a:lnTo>
                    <a:pt x="148" y="5"/>
                  </a:lnTo>
                  <a:lnTo>
                    <a:pt x="186" y="7"/>
                  </a:lnTo>
                  <a:lnTo>
                    <a:pt x="228" y="10"/>
                  </a:lnTo>
                  <a:lnTo>
                    <a:pt x="272" y="11"/>
                  </a:lnTo>
                  <a:lnTo>
                    <a:pt x="316" y="13"/>
                  </a:lnTo>
                  <a:lnTo>
                    <a:pt x="359" y="15"/>
                  </a:lnTo>
                  <a:lnTo>
                    <a:pt x="399" y="18"/>
                  </a:lnTo>
                  <a:lnTo>
                    <a:pt x="437" y="19"/>
                  </a:lnTo>
                  <a:lnTo>
                    <a:pt x="469" y="20"/>
                  </a:lnTo>
                  <a:lnTo>
                    <a:pt x="496" y="21"/>
                  </a:lnTo>
                  <a:lnTo>
                    <a:pt x="515" y="22"/>
                  </a:lnTo>
                  <a:lnTo>
                    <a:pt x="526"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50"/>
            <p:cNvSpPr>
              <a:spLocks/>
            </p:cNvSpPr>
            <p:nvPr/>
          </p:nvSpPr>
          <p:spPr bwMode="auto">
            <a:xfrm>
              <a:off x="3681" y="2165"/>
              <a:ext cx="28" cy="28"/>
            </a:xfrm>
            <a:custGeom>
              <a:avLst/>
              <a:gdLst>
                <a:gd name="T0" fmla="*/ 0 w 55"/>
                <a:gd name="T1" fmla="*/ 27 h 55"/>
                <a:gd name="T2" fmla="*/ 2 w 55"/>
                <a:gd name="T3" fmla="*/ 38 h 55"/>
                <a:gd name="T4" fmla="*/ 8 w 55"/>
                <a:gd name="T5" fmla="*/ 47 h 55"/>
                <a:gd name="T6" fmla="*/ 17 w 55"/>
                <a:gd name="T7" fmla="*/ 53 h 55"/>
                <a:gd name="T8" fmla="*/ 28 w 55"/>
                <a:gd name="T9" fmla="*/ 55 h 55"/>
                <a:gd name="T10" fmla="*/ 39 w 55"/>
                <a:gd name="T11" fmla="*/ 53 h 55"/>
                <a:gd name="T12" fmla="*/ 47 w 55"/>
                <a:gd name="T13" fmla="*/ 47 h 55"/>
                <a:gd name="T14" fmla="*/ 53 w 55"/>
                <a:gd name="T15" fmla="*/ 38 h 55"/>
                <a:gd name="T16" fmla="*/ 55 w 55"/>
                <a:gd name="T17" fmla="*/ 27 h 55"/>
                <a:gd name="T18" fmla="*/ 53 w 55"/>
                <a:gd name="T19" fmla="*/ 17 h 55"/>
                <a:gd name="T20" fmla="*/ 47 w 55"/>
                <a:gd name="T21" fmla="*/ 8 h 55"/>
                <a:gd name="T22" fmla="*/ 39 w 55"/>
                <a:gd name="T23" fmla="*/ 2 h 55"/>
                <a:gd name="T24" fmla="*/ 28 w 55"/>
                <a:gd name="T25" fmla="*/ 0 h 55"/>
                <a:gd name="T26" fmla="*/ 17 w 55"/>
                <a:gd name="T27" fmla="*/ 2 h 55"/>
                <a:gd name="T28" fmla="*/ 8 w 55"/>
                <a:gd name="T29" fmla="*/ 8 h 55"/>
                <a:gd name="T30" fmla="*/ 2 w 55"/>
                <a:gd name="T31" fmla="*/ 17 h 55"/>
                <a:gd name="T32" fmla="*/ 0 w 55"/>
                <a:gd name="T33"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55">
                  <a:moveTo>
                    <a:pt x="0" y="27"/>
                  </a:moveTo>
                  <a:lnTo>
                    <a:pt x="2" y="38"/>
                  </a:lnTo>
                  <a:lnTo>
                    <a:pt x="8" y="47"/>
                  </a:lnTo>
                  <a:lnTo>
                    <a:pt x="17" y="53"/>
                  </a:lnTo>
                  <a:lnTo>
                    <a:pt x="28" y="55"/>
                  </a:lnTo>
                  <a:lnTo>
                    <a:pt x="39" y="53"/>
                  </a:lnTo>
                  <a:lnTo>
                    <a:pt x="47" y="47"/>
                  </a:lnTo>
                  <a:lnTo>
                    <a:pt x="53" y="38"/>
                  </a:lnTo>
                  <a:lnTo>
                    <a:pt x="55" y="27"/>
                  </a:lnTo>
                  <a:lnTo>
                    <a:pt x="53" y="17"/>
                  </a:lnTo>
                  <a:lnTo>
                    <a:pt x="47" y="8"/>
                  </a:lnTo>
                  <a:lnTo>
                    <a:pt x="39" y="2"/>
                  </a:lnTo>
                  <a:lnTo>
                    <a:pt x="28" y="0"/>
                  </a:lnTo>
                  <a:lnTo>
                    <a:pt x="17" y="2"/>
                  </a:lnTo>
                  <a:lnTo>
                    <a:pt x="8" y="8"/>
                  </a:lnTo>
                  <a:lnTo>
                    <a:pt x="2" y="17"/>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51"/>
            <p:cNvSpPr>
              <a:spLocks/>
            </p:cNvSpPr>
            <p:nvPr/>
          </p:nvSpPr>
          <p:spPr bwMode="auto">
            <a:xfrm>
              <a:off x="3440" y="2095"/>
              <a:ext cx="42" cy="42"/>
            </a:xfrm>
            <a:custGeom>
              <a:avLst/>
              <a:gdLst>
                <a:gd name="T0" fmla="*/ 0 w 83"/>
                <a:gd name="T1" fmla="*/ 42 h 83"/>
                <a:gd name="T2" fmla="*/ 1 w 83"/>
                <a:gd name="T3" fmla="*/ 50 h 83"/>
                <a:gd name="T4" fmla="*/ 4 w 83"/>
                <a:gd name="T5" fmla="*/ 58 h 83"/>
                <a:gd name="T6" fmla="*/ 7 w 83"/>
                <a:gd name="T7" fmla="*/ 65 h 83"/>
                <a:gd name="T8" fmla="*/ 12 w 83"/>
                <a:gd name="T9" fmla="*/ 71 h 83"/>
                <a:gd name="T10" fmla="*/ 18 w 83"/>
                <a:gd name="T11" fmla="*/ 76 h 83"/>
                <a:gd name="T12" fmla="*/ 24 w 83"/>
                <a:gd name="T13" fmla="*/ 80 h 83"/>
                <a:gd name="T14" fmla="*/ 33 w 83"/>
                <a:gd name="T15" fmla="*/ 82 h 83"/>
                <a:gd name="T16" fmla="*/ 41 w 83"/>
                <a:gd name="T17" fmla="*/ 83 h 83"/>
                <a:gd name="T18" fmla="*/ 50 w 83"/>
                <a:gd name="T19" fmla="*/ 82 h 83"/>
                <a:gd name="T20" fmla="*/ 58 w 83"/>
                <a:gd name="T21" fmla="*/ 80 h 83"/>
                <a:gd name="T22" fmla="*/ 65 w 83"/>
                <a:gd name="T23" fmla="*/ 76 h 83"/>
                <a:gd name="T24" fmla="*/ 71 w 83"/>
                <a:gd name="T25" fmla="*/ 71 h 83"/>
                <a:gd name="T26" fmla="*/ 76 w 83"/>
                <a:gd name="T27" fmla="*/ 65 h 83"/>
                <a:gd name="T28" fmla="*/ 80 w 83"/>
                <a:gd name="T29" fmla="*/ 58 h 83"/>
                <a:gd name="T30" fmla="*/ 82 w 83"/>
                <a:gd name="T31" fmla="*/ 50 h 83"/>
                <a:gd name="T32" fmla="*/ 83 w 83"/>
                <a:gd name="T33" fmla="*/ 42 h 83"/>
                <a:gd name="T34" fmla="*/ 82 w 83"/>
                <a:gd name="T35" fmla="*/ 34 h 83"/>
                <a:gd name="T36" fmla="*/ 80 w 83"/>
                <a:gd name="T37" fmla="*/ 26 h 83"/>
                <a:gd name="T38" fmla="*/ 76 w 83"/>
                <a:gd name="T39" fmla="*/ 19 h 83"/>
                <a:gd name="T40" fmla="*/ 71 w 83"/>
                <a:gd name="T41" fmla="*/ 12 h 83"/>
                <a:gd name="T42" fmla="*/ 65 w 83"/>
                <a:gd name="T43" fmla="*/ 7 h 83"/>
                <a:gd name="T44" fmla="*/ 58 w 83"/>
                <a:gd name="T45" fmla="*/ 4 h 83"/>
                <a:gd name="T46" fmla="*/ 50 w 83"/>
                <a:gd name="T47" fmla="*/ 1 h 83"/>
                <a:gd name="T48" fmla="*/ 41 w 83"/>
                <a:gd name="T49" fmla="*/ 0 h 83"/>
                <a:gd name="T50" fmla="*/ 33 w 83"/>
                <a:gd name="T51" fmla="*/ 1 h 83"/>
                <a:gd name="T52" fmla="*/ 24 w 83"/>
                <a:gd name="T53" fmla="*/ 4 h 83"/>
                <a:gd name="T54" fmla="*/ 18 w 83"/>
                <a:gd name="T55" fmla="*/ 7 h 83"/>
                <a:gd name="T56" fmla="*/ 12 w 83"/>
                <a:gd name="T57" fmla="*/ 12 h 83"/>
                <a:gd name="T58" fmla="*/ 7 w 83"/>
                <a:gd name="T59" fmla="*/ 19 h 83"/>
                <a:gd name="T60" fmla="*/ 4 w 83"/>
                <a:gd name="T61" fmla="*/ 26 h 83"/>
                <a:gd name="T62" fmla="*/ 1 w 83"/>
                <a:gd name="T63" fmla="*/ 34 h 83"/>
                <a:gd name="T64" fmla="*/ 0 w 83"/>
                <a:gd name="T6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 h="83">
                  <a:moveTo>
                    <a:pt x="0" y="42"/>
                  </a:moveTo>
                  <a:lnTo>
                    <a:pt x="1" y="50"/>
                  </a:lnTo>
                  <a:lnTo>
                    <a:pt x="4" y="58"/>
                  </a:lnTo>
                  <a:lnTo>
                    <a:pt x="7" y="65"/>
                  </a:lnTo>
                  <a:lnTo>
                    <a:pt x="12" y="71"/>
                  </a:lnTo>
                  <a:lnTo>
                    <a:pt x="18" y="76"/>
                  </a:lnTo>
                  <a:lnTo>
                    <a:pt x="24" y="80"/>
                  </a:lnTo>
                  <a:lnTo>
                    <a:pt x="33" y="82"/>
                  </a:lnTo>
                  <a:lnTo>
                    <a:pt x="41" y="83"/>
                  </a:lnTo>
                  <a:lnTo>
                    <a:pt x="50" y="82"/>
                  </a:lnTo>
                  <a:lnTo>
                    <a:pt x="58" y="80"/>
                  </a:lnTo>
                  <a:lnTo>
                    <a:pt x="65" y="76"/>
                  </a:lnTo>
                  <a:lnTo>
                    <a:pt x="71" y="71"/>
                  </a:lnTo>
                  <a:lnTo>
                    <a:pt x="76" y="65"/>
                  </a:lnTo>
                  <a:lnTo>
                    <a:pt x="80" y="58"/>
                  </a:lnTo>
                  <a:lnTo>
                    <a:pt x="82" y="50"/>
                  </a:lnTo>
                  <a:lnTo>
                    <a:pt x="83" y="42"/>
                  </a:lnTo>
                  <a:lnTo>
                    <a:pt x="82" y="34"/>
                  </a:lnTo>
                  <a:lnTo>
                    <a:pt x="80" y="26"/>
                  </a:lnTo>
                  <a:lnTo>
                    <a:pt x="76" y="19"/>
                  </a:lnTo>
                  <a:lnTo>
                    <a:pt x="71" y="12"/>
                  </a:lnTo>
                  <a:lnTo>
                    <a:pt x="65" y="7"/>
                  </a:lnTo>
                  <a:lnTo>
                    <a:pt x="58" y="4"/>
                  </a:lnTo>
                  <a:lnTo>
                    <a:pt x="50" y="1"/>
                  </a:lnTo>
                  <a:lnTo>
                    <a:pt x="41" y="0"/>
                  </a:lnTo>
                  <a:lnTo>
                    <a:pt x="33" y="1"/>
                  </a:lnTo>
                  <a:lnTo>
                    <a:pt x="24" y="4"/>
                  </a:lnTo>
                  <a:lnTo>
                    <a:pt x="18" y="7"/>
                  </a:lnTo>
                  <a:lnTo>
                    <a:pt x="12" y="12"/>
                  </a:lnTo>
                  <a:lnTo>
                    <a:pt x="7" y="19"/>
                  </a:lnTo>
                  <a:lnTo>
                    <a:pt x="4" y="26"/>
                  </a:lnTo>
                  <a:lnTo>
                    <a:pt x="1" y="34"/>
                  </a:lnTo>
                  <a:lnTo>
                    <a:pt x="0"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6" name="TextBox 205"/>
          <p:cNvSpPr txBox="1"/>
          <p:nvPr/>
        </p:nvSpPr>
        <p:spPr>
          <a:xfrm>
            <a:off x="6330661" y="3646957"/>
            <a:ext cx="3147015" cy="584775"/>
          </a:xfrm>
          <a:prstGeom prst="rect">
            <a:avLst/>
          </a:prstGeom>
          <a:noFill/>
        </p:spPr>
        <p:txBody>
          <a:bodyPr wrap="none" rtlCol="0">
            <a:spAutoFit/>
          </a:bodyPr>
          <a:lstStyle/>
          <a:p>
            <a:r>
              <a:rPr lang="en-US" sz="1600" dirty="0" smtClean="0">
                <a:solidFill>
                  <a:srgbClr val="FF4500"/>
                </a:solidFill>
                <a:latin typeface="Lucida Console" panose="020B0609040504020204" pitchFamily="49" charset="0"/>
              </a:rPr>
              <a:t>$</a:t>
            </a:r>
            <a:r>
              <a:rPr lang="en-US" sz="1600" dirty="0">
                <a:solidFill>
                  <a:srgbClr val="FF4500"/>
                </a:solidFill>
                <a:latin typeface="Lucida Console" panose="020B0609040504020204" pitchFamily="49" charset="0"/>
              </a:rPr>
              <a:t>Bike1</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Size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"Large" </a:t>
            </a:r>
          </a:p>
          <a:p>
            <a:r>
              <a:rPr lang="en-US" sz="1600" dirty="0" smtClean="0">
                <a:solidFill>
                  <a:srgbClr val="FF4500"/>
                </a:solidFill>
                <a:latin typeface="Lucida Console" panose="020B0609040504020204" pitchFamily="49" charset="0"/>
              </a:rPr>
              <a:t>$</a:t>
            </a:r>
            <a:r>
              <a:rPr lang="en-US" sz="1600" dirty="0">
                <a:solidFill>
                  <a:srgbClr val="FF4500"/>
                </a:solidFill>
                <a:latin typeface="Lucida Console" panose="020B0609040504020204" pitchFamily="49" charset="0"/>
              </a:rPr>
              <a:t>Bike1</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Colour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"Green" </a:t>
            </a:r>
            <a:endParaRPr lang="en-US" sz="1600" dirty="0">
              <a:solidFill>
                <a:srgbClr val="8B0000"/>
              </a:solidFill>
              <a:latin typeface="Lucida Console" panose="020B0609040504020204" pitchFamily="49" charset="0"/>
            </a:endParaRPr>
          </a:p>
        </p:txBody>
      </p:sp>
      <p:sp>
        <p:nvSpPr>
          <p:cNvPr id="207" name="TextBox 206"/>
          <p:cNvSpPr txBox="1"/>
          <p:nvPr/>
        </p:nvSpPr>
        <p:spPr>
          <a:xfrm>
            <a:off x="6377660" y="5539085"/>
            <a:ext cx="3023585" cy="584775"/>
          </a:xfrm>
          <a:prstGeom prst="rect">
            <a:avLst/>
          </a:prstGeom>
          <a:noFill/>
        </p:spPr>
        <p:txBody>
          <a:bodyPr wrap="none" rtlCol="0">
            <a:spAutoFit/>
          </a:bodyPr>
          <a:lstStyle/>
          <a:p>
            <a:r>
              <a:rPr lang="en-US" sz="1600" dirty="0" smtClean="0">
                <a:solidFill>
                  <a:srgbClr val="FF4500"/>
                </a:solidFill>
                <a:latin typeface="Lucida Console" panose="020B0609040504020204" pitchFamily="49" charset="0"/>
              </a:rPr>
              <a:t>$</a:t>
            </a:r>
            <a:r>
              <a:rPr lang="en-US" sz="1600" dirty="0">
                <a:solidFill>
                  <a:srgbClr val="FF4500"/>
                </a:solidFill>
                <a:latin typeface="Lucida Console" panose="020B0609040504020204" pitchFamily="49" charset="0"/>
              </a:rPr>
              <a:t>Bike2</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Size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"Small"</a:t>
            </a:r>
          </a:p>
          <a:p>
            <a:r>
              <a:rPr lang="en-US" sz="1600" dirty="0" smtClean="0">
                <a:solidFill>
                  <a:srgbClr val="FF4500"/>
                </a:solidFill>
                <a:latin typeface="Lucida Console" panose="020B0609040504020204" pitchFamily="49" charset="0"/>
              </a:rPr>
              <a:t>$</a:t>
            </a:r>
            <a:r>
              <a:rPr lang="en-US" sz="1600" dirty="0">
                <a:solidFill>
                  <a:srgbClr val="FF4500"/>
                </a:solidFill>
                <a:latin typeface="Lucida Console" panose="020B0609040504020204" pitchFamily="49" charset="0"/>
              </a:rPr>
              <a:t>Bike2</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Colour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"Blue" </a:t>
            </a:r>
            <a:endParaRPr lang="en-US" sz="1600" dirty="0">
              <a:solidFill>
                <a:srgbClr val="8B0000"/>
              </a:solidFill>
              <a:latin typeface="Lucida Console" panose="020B0609040504020204" pitchFamily="49" charset="0"/>
            </a:endParaRPr>
          </a:p>
        </p:txBody>
      </p:sp>
      <p:sp>
        <p:nvSpPr>
          <p:cNvPr id="208" name="TextBox 207"/>
          <p:cNvSpPr txBox="1"/>
          <p:nvPr/>
        </p:nvSpPr>
        <p:spPr>
          <a:xfrm>
            <a:off x="9079426" y="4701541"/>
            <a:ext cx="3270447" cy="830997"/>
          </a:xfrm>
          <a:prstGeom prst="rect">
            <a:avLst/>
          </a:prstGeom>
          <a:noFill/>
        </p:spPr>
        <p:txBody>
          <a:bodyPr wrap="none" rtlCol="0">
            <a:spAutoFit/>
          </a:bodyPr>
          <a:lstStyle/>
          <a:p>
            <a:r>
              <a:rPr lang="en-US" sz="1600" dirty="0" smtClean="0">
                <a:solidFill>
                  <a:srgbClr val="FF4500"/>
                </a:solidFill>
                <a:latin typeface="Lucida Console" panose="020B0609040504020204" pitchFamily="49" charset="0"/>
              </a:rPr>
              <a:t>$</a:t>
            </a:r>
            <a:r>
              <a:rPr lang="en-US" sz="1600" dirty="0">
                <a:solidFill>
                  <a:srgbClr val="FF4500"/>
                </a:solidFill>
                <a:latin typeface="Lucida Console" panose="020B0609040504020204" pitchFamily="49" charset="0"/>
              </a:rPr>
              <a:t>Bike3</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Size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"Medium"</a:t>
            </a:r>
            <a:endParaRPr lang="en-US" sz="1600" dirty="0">
              <a:solidFill>
                <a:prstClr val="black"/>
              </a:solidFill>
              <a:latin typeface="Lucida Console" panose="020B0609040504020204" pitchFamily="49" charset="0"/>
            </a:endParaRPr>
          </a:p>
          <a:p>
            <a:r>
              <a:rPr lang="en-US" sz="1600" dirty="0">
                <a:solidFill>
                  <a:srgbClr val="FF4500"/>
                </a:solidFill>
                <a:latin typeface="Lucida Console" panose="020B0609040504020204" pitchFamily="49" charset="0"/>
              </a:rPr>
              <a:t>$Bike3</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Colour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smtClean="0">
                <a:solidFill>
                  <a:srgbClr val="8B0000"/>
                </a:solidFill>
                <a:latin typeface="Lucida Console" panose="020B0609040504020204" pitchFamily="49" charset="0"/>
              </a:rPr>
              <a:t>"Yellow"</a:t>
            </a:r>
            <a:endParaRPr lang="en-US" sz="1600" dirty="0">
              <a:solidFill>
                <a:prstClr val="black"/>
              </a:solidFill>
              <a:latin typeface="Lucida Console" panose="020B0609040504020204" pitchFamily="49" charset="0"/>
            </a:endParaRPr>
          </a:p>
          <a:p>
            <a:r>
              <a:rPr lang="en-US" sz="1600" dirty="0">
                <a:solidFill>
                  <a:srgbClr val="FF4500"/>
                </a:solidFill>
                <a:latin typeface="Lucida Console" panose="020B0609040504020204" pitchFamily="49" charset="0"/>
              </a:rPr>
              <a:t>$Bike3</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Wheelie() </a:t>
            </a:r>
          </a:p>
        </p:txBody>
      </p:sp>
    </p:spTree>
    <p:extLst>
      <p:ext uri="{BB962C8B-B14F-4D97-AF65-F5344CB8AC3E}">
        <p14:creationId xmlns:p14="http://schemas.microsoft.com/office/powerpoint/2010/main" val="32795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6" grpId="0"/>
      <p:bldP spid="207" grpId="0"/>
      <p:bldP spid="2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a:t>
            </a:r>
            <a:r>
              <a:rPr lang="en-US" sz="2400" dirty="0">
                <a:latin typeface="Segoe UI Light" panose="020B0502040204020203" pitchFamily="34" charset="0"/>
              </a:rPr>
              <a:t>PowerShell Features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Interactive </a:t>
            </a:r>
            <a:r>
              <a:rPr lang="en-US" sz="2400" b="1" dirty="0">
                <a:solidFill>
                  <a:schemeClr val="tx1"/>
                </a:solidFill>
                <a:latin typeface="Segoe UI Light" panose="020B0502040204020203" pitchFamily="34" charset="0"/>
              </a:rPr>
              <a:t>Scripting Environment (ISE</a:t>
            </a:r>
            <a:r>
              <a:rPr lang="en-US" sz="2400" b="1" dirty="0" smtClean="0">
                <a:solidFill>
                  <a:schemeClr val="tx1"/>
                </a:solidFill>
                <a:latin typeface="Segoe UI Light" panose="020B0502040204020203" pitchFamily="34" charset="0"/>
              </a:rPr>
              <a: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a:t>
            </a:fld>
            <a:endParaRPr lang="en-US"/>
          </a:p>
        </p:txBody>
      </p:sp>
    </p:spTree>
    <p:extLst>
      <p:ext uri="{BB962C8B-B14F-4D97-AF65-F5344CB8AC3E}">
        <p14:creationId xmlns:p14="http://schemas.microsoft.com/office/powerpoint/2010/main" val="2892251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Object-Based Shell</a:t>
            </a:r>
            <a:endParaRPr lang="en-US" dirty="0"/>
          </a:p>
        </p:txBody>
      </p:sp>
      <p:sp>
        <p:nvSpPr>
          <p:cNvPr id="7" name="Content Placeholder 6"/>
          <p:cNvSpPr>
            <a:spLocks noGrp="1"/>
          </p:cNvSpPr>
          <p:nvPr>
            <p:ph sz="quarter" idx="13"/>
          </p:nvPr>
        </p:nvSpPr>
        <p:spPr/>
        <p:txBody>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Everything is represented as an OBJECT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OBJECTS have data fields (PROPERTIES) and procedures (METHODS)</a:t>
            </a:r>
          </a:p>
          <a:p>
            <a:pPr marL="1200150" lvl="2" indent="-28575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PROPERTIES and METHODS are collectively known as MEMBERS</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An OBJECT is an INSTANCE of a TYPE</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AU" dirty="0" smtClean="0"/>
              <a:t>A TYPE represents a construct that defines a template of MEMBERS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250</a:t>
            </a:fld>
            <a:endParaRPr lang="en-US"/>
          </a:p>
        </p:txBody>
      </p:sp>
    </p:spTree>
    <p:extLst>
      <p:ext uri="{BB962C8B-B14F-4D97-AF65-F5344CB8AC3E}">
        <p14:creationId xmlns:p14="http://schemas.microsoft.com/office/powerpoint/2010/main" val="17211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7: Object Models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Objects in PowerShell</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2: Identify PROPERTIES and METHODS for an object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251</a:t>
            </a:fld>
            <a:endParaRPr lang="en-US"/>
          </a:p>
        </p:txBody>
      </p:sp>
    </p:spTree>
    <p:extLst>
      <p:ext uri="{BB962C8B-B14F-4D97-AF65-F5344CB8AC3E}">
        <p14:creationId xmlns:p14="http://schemas.microsoft.com/office/powerpoint/2010/main" val="142262792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Get-Member</a:t>
            </a:r>
            <a:endParaRPr lang="en-US" dirty="0"/>
          </a:p>
        </p:txBody>
      </p:sp>
      <p:sp>
        <p:nvSpPr>
          <p:cNvPr id="3" name="Content Placeholder 2"/>
          <p:cNvSpPr>
            <a:spLocks noGrp="1"/>
          </p:cNvSpPr>
          <p:nvPr>
            <p:ph sz="quarter" idx="13"/>
          </p:nvPr>
        </p:nvSpPr>
        <p:spPr>
          <a:xfrm>
            <a:off x="406400" y="1406236"/>
            <a:ext cx="11176000" cy="4953000"/>
          </a:xfrm>
        </p:spPr>
        <p:txBody>
          <a:bodyPr>
            <a:normAutofit/>
          </a:bodyPr>
          <a:lstStyle/>
          <a:p>
            <a:pPr marL="285750" indent="-285750">
              <a:lnSpc>
                <a:spcPct val="150000"/>
              </a:lnSpc>
              <a:buFont typeface="Arial" panose="020B0604020202020204" pitchFamily="34" charset="0"/>
              <a:buChar char="•"/>
            </a:pPr>
            <a:r>
              <a:rPr lang="en-AU" sz="2800" dirty="0">
                <a:cs typeface="Segoe UI Light" panose="020B0502040204020203" pitchFamily="34" charset="0"/>
              </a:rPr>
              <a:t>Get-Member displays PROPERTIES and METHODS</a:t>
            </a:r>
          </a:p>
          <a:p>
            <a:pPr marL="285750" indent="-285750">
              <a:lnSpc>
                <a:spcPct val="150000"/>
              </a:lnSpc>
              <a:buFont typeface="Arial" panose="020B0604020202020204" pitchFamily="34" charset="0"/>
              <a:buChar char="•"/>
            </a:pPr>
            <a:r>
              <a:rPr lang="en-AU" sz="2800" dirty="0">
                <a:cs typeface="Segoe UI Light" panose="020B0502040204020203" pitchFamily="34" charset="0"/>
              </a:rPr>
              <a:t>PROPERTIES are </a:t>
            </a:r>
            <a:r>
              <a:rPr lang="en-AU" sz="2800" dirty="0" smtClean="0">
                <a:cs typeface="Segoe UI Light" panose="020B0502040204020203" pitchFamily="34" charset="0"/>
              </a:rPr>
              <a:t>columns </a:t>
            </a:r>
            <a:r>
              <a:rPr lang="en-AU" sz="2800" dirty="0">
                <a:cs typeface="Segoe UI Light" panose="020B0502040204020203" pitchFamily="34" charset="0"/>
              </a:rPr>
              <a:t>of information</a:t>
            </a:r>
          </a:p>
          <a:p>
            <a:pPr marL="285750" indent="-285750">
              <a:lnSpc>
                <a:spcPct val="150000"/>
              </a:lnSpc>
              <a:buFont typeface="Arial" panose="020B0604020202020204" pitchFamily="34" charset="0"/>
              <a:buChar char="•"/>
            </a:pPr>
            <a:r>
              <a:rPr lang="en-AU" sz="2800" dirty="0">
                <a:cs typeface="Segoe UI Light" panose="020B0502040204020203" pitchFamily="34" charset="0"/>
              </a:rPr>
              <a:t>METHODS are </a:t>
            </a:r>
            <a:r>
              <a:rPr lang="en-AU" sz="2800" dirty="0" smtClean="0">
                <a:cs typeface="Segoe UI Light" panose="020B0502040204020203" pitchFamily="34" charset="0"/>
              </a:rPr>
              <a:t>actions </a:t>
            </a:r>
            <a:r>
              <a:rPr lang="en-AU" sz="2800" dirty="0">
                <a:cs typeface="Segoe UI Light" panose="020B0502040204020203" pitchFamily="34" charset="0"/>
              </a:rPr>
              <a:t>that can be </a:t>
            </a:r>
            <a:r>
              <a:rPr lang="en-AU" sz="2800" dirty="0" smtClean="0">
                <a:cs typeface="Segoe UI Light" panose="020B0502040204020203" pitchFamily="34" charset="0"/>
              </a:rPr>
              <a:t>taken</a:t>
            </a:r>
          </a:p>
          <a:p>
            <a:pPr marL="285750" indent="-285750">
              <a:lnSpc>
                <a:spcPct val="150000"/>
              </a:lnSpc>
              <a:buFont typeface="Arial" panose="020B0604020202020204" pitchFamily="34" charset="0"/>
              <a:buChar char="•"/>
            </a:pPr>
            <a:r>
              <a:rPr lang="en-AU" sz="2800" dirty="0" smtClean="0">
                <a:cs typeface="Segoe UI Light" panose="020B0502040204020203" pitchFamily="34" charset="0"/>
              </a:rPr>
              <a:t>Typically used in pipeline</a:t>
            </a:r>
            <a:endParaRPr lang="en-AU" sz="2800" dirty="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252</a:t>
            </a:fld>
            <a:endParaRPr lang="en-US"/>
          </a:p>
        </p:txBody>
      </p:sp>
    </p:spTree>
    <p:extLst>
      <p:ext uri="{BB962C8B-B14F-4D97-AF65-F5344CB8AC3E}">
        <p14:creationId xmlns:p14="http://schemas.microsoft.com/office/powerpoint/2010/main" val="238522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143000"/>
            <a:ext cx="1703512" cy="2286000"/>
          </a:xfrm>
        </p:spPr>
        <p:txBody>
          <a:bodyPr>
            <a:normAutofit/>
          </a:bodyPr>
          <a:lstStyle/>
          <a:p>
            <a:r>
              <a:rPr lang="en-US" dirty="0" smtClean="0">
                <a:latin typeface="Segoe UI Light" panose="020B0502040204020203" pitchFamily="34" charset="0"/>
                <a:cs typeface="Segoe UI Light" panose="020B0502040204020203" pitchFamily="34" charset="0"/>
              </a:rPr>
              <a:t>Example:</a:t>
            </a:r>
            <a:r>
              <a:rPr lang="en-US" dirty="0">
                <a:latin typeface="Segoe UI Light" panose="020B0502040204020203" pitchFamily="34" charset="0"/>
                <a:cs typeface="Segoe UI Light" panose="020B0502040204020203" pitchFamily="34" charset="0"/>
              </a:rPr>
              <a:t/>
            </a:r>
            <a:br>
              <a:rPr lang="en-US" dirty="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Find object members </a:t>
            </a:r>
            <a:endParaRPr lang="en-US" dirty="0">
              <a:solidFill>
                <a:schemeClr val="accent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253</a:t>
            </a:fld>
            <a:endParaRPr lang="en-US"/>
          </a:p>
        </p:txBody>
      </p:sp>
      <p:sp>
        <p:nvSpPr>
          <p:cNvPr id="5" name="Rectangle 4"/>
          <p:cNvSpPr/>
          <p:nvPr/>
        </p:nvSpPr>
        <p:spPr>
          <a:xfrm>
            <a:off x="2020268" y="1146195"/>
            <a:ext cx="9716620" cy="4278094"/>
          </a:xfrm>
          <a:prstGeom prst="rect">
            <a:avLst/>
          </a:prstGeom>
          <a:solidFill>
            <a:srgbClr val="012456"/>
          </a:solidFill>
        </p:spPr>
        <p:txBody>
          <a:bodyPr wrap="square">
            <a:spAutoFit/>
          </a:bodyPr>
          <a:lstStyle/>
          <a:p>
            <a:r>
              <a:rPr lang="en-AU" sz="1600" dirty="0" smtClean="0">
                <a:solidFill>
                  <a:srgbClr val="F5F5F5"/>
                </a:solidFill>
                <a:latin typeface="Lucida Console" panose="020B0609040504020204" pitchFamily="49" charset="0"/>
              </a:rPr>
              <a:t>PS </a:t>
            </a:r>
            <a:r>
              <a:rPr lang="en-AU" sz="1600" dirty="0">
                <a:solidFill>
                  <a:srgbClr val="F5F5F5"/>
                </a:solidFill>
                <a:latin typeface="Lucida Console" panose="020B0609040504020204" pitchFamily="49" charset="0"/>
              </a:rPr>
              <a:t>C:\&gt; </a:t>
            </a:r>
            <a:r>
              <a:rPr lang="en-AU" sz="1600" dirty="0">
                <a:solidFill>
                  <a:srgbClr val="E0FFFF"/>
                </a:solidFill>
                <a:latin typeface="Lucida Console" panose="020B0609040504020204" pitchFamily="49" charset="0"/>
              </a:rPr>
              <a:t>Get-</a:t>
            </a:r>
            <a:r>
              <a:rPr lang="en-AU" sz="1600" dirty="0" err="1">
                <a:solidFill>
                  <a:srgbClr val="E0FFFF"/>
                </a:solidFill>
                <a:latin typeface="Lucida Console" panose="020B0609040504020204" pitchFamily="49" charset="0"/>
              </a:rPr>
              <a:t>ChildItem</a:t>
            </a:r>
            <a:r>
              <a:rPr lang="en-AU" sz="1600" dirty="0">
                <a:solidFill>
                  <a:srgbClr val="F5F5F5"/>
                </a:solidFill>
                <a:latin typeface="Lucida Console" panose="020B0609040504020204" pitchFamily="49" charset="0"/>
              </a:rPr>
              <a:t> </a:t>
            </a:r>
            <a:r>
              <a:rPr lang="en-AU" sz="1600" dirty="0">
                <a:solidFill>
                  <a:srgbClr val="EE82EE"/>
                </a:solidFill>
                <a:latin typeface="Lucida Console" panose="020B0609040504020204" pitchFamily="49" charset="0"/>
              </a:rPr>
              <a:t>c:\windows\windowsupdate.log</a:t>
            </a:r>
            <a:r>
              <a:rPr lang="en-AU" sz="1600" dirty="0">
                <a:solidFill>
                  <a:srgbClr val="F5F5F5"/>
                </a:solidFill>
                <a:latin typeface="Lucida Console" panose="020B0609040504020204" pitchFamily="49" charset="0"/>
              </a:rPr>
              <a:t> </a:t>
            </a:r>
            <a:r>
              <a:rPr lang="en-AU" sz="1600" dirty="0">
                <a:solidFill>
                  <a:srgbClr val="D3D3D3"/>
                </a:solidFill>
                <a:latin typeface="Lucida Console" panose="020B0609040504020204" pitchFamily="49" charset="0"/>
              </a:rPr>
              <a:t>|</a:t>
            </a:r>
            <a:r>
              <a:rPr lang="en-AU" sz="1600" dirty="0">
                <a:solidFill>
                  <a:srgbClr val="F5F5F5"/>
                </a:solidFill>
                <a:latin typeface="Lucida Console" panose="020B0609040504020204" pitchFamily="49" charset="0"/>
              </a:rPr>
              <a:t> </a:t>
            </a:r>
            <a:r>
              <a:rPr lang="en-AU" sz="1600" dirty="0">
                <a:solidFill>
                  <a:srgbClr val="E0FFFF"/>
                </a:solidFill>
                <a:latin typeface="Lucida Console" panose="020B0609040504020204" pitchFamily="49" charset="0"/>
              </a:rPr>
              <a:t>Get-Member </a:t>
            </a:r>
          </a:p>
          <a:p>
            <a:endParaRPr lang="en-AU" sz="1600" dirty="0" smtClean="0">
              <a:latin typeface="Lucida Console" panose="020B0609040504020204" pitchFamily="49" charset="0"/>
            </a:endParaRPr>
          </a:p>
          <a:p>
            <a:r>
              <a:rPr lang="en-AU" sz="1600" dirty="0" err="1" smtClean="0">
                <a:latin typeface="Lucida Console" panose="020B0609040504020204" pitchFamily="49" charset="0"/>
              </a:rPr>
              <a:t>TypeName</a:t>
            </a:r>
            <a:r>
              <a:rPr lang="en-AU" sz="1600" dirty="0">
                <a:latin typeface="Lucida Console" panose="020B0609040504020204" pitchFamily="49" charset="0"/>
              </a:rPr>
              <a:t>: </a:t>
            </a:r>
            <a:r>
              <a:rPr lang="en-AU" sz="1600" dirty="0" err="1">
                <a:latin typeface="Lucida Console" panose="020B0609040504020204" pitchFamily="49" charset="0"/>
              </a:rPr>
              <a:t>System.IO.FileInfo</a:t>
            </a:r>
            <a:endParaRPr lang="en-AU" sz="1600" dirty="0">
              <a:latin typeface="Lucida Console" panose="020B0609040504020204" pitchFamily="49" charset="0"/>
            </a:endParaRPr>
          </a:p>
          <a:p>
            <a:endParaRPr lang="en-AU" sz="1600" dirty="0">
              <a:latin typeface="Lucida Console" panose="020B0609040504020204" pitchFamily="49" charset="0"/>
            </a:endParaRPr>
          </a:p>
          <a:p>
            <a:r>
              <a:rPr lang="en-AU" sz="1600" dirty="0" smtClean="0">
                <a:latin typeface="Lucida Console" panose="020B0609040504020204" pitchFamily="49" charset="0"/>
              </a:rPr>
              <a:t>Name                  </a:t>
            </a:r>
            <a:r>
              <a:rPr lang="en-AU" sz="1600" dirty="0" err="1" smtClean="0">
                <a:latin typeface="Lucida Console" panose="020B0609040504020204" pitchFamily="49" charset="0"/>
              </a:rPr>
              <a:t>MemberType</a:t>
            </a:r>
            <a:r>
              <a:rPr lang="en-AU" sz="1600" dirty="0" smtClean="0">
                <a:latin typeface="Lucida Console" panose="020B0609040504020204" pitchFamily="49" charset="0"/>
              </a:rPr>
              <a:t>     Definition</a:t>
            </a:r>
          </a:p>
          <a:p>
            <a:r>
              <a:rPr lang="en-AU" sz="1600" dirty="0" smtClean="0">
                <a:latin typeface="Lucida Console" panose="020B0609040504020204" pitchFamily="49" charset="0"/>
              </a:rPr>
              <a:t>----                  ----------     ----------</a:t>
            </a:r>
            <a:endParaRPr lang="en-AU" sz="1600" dirty="0">
              <a:latin typeface="Lucida Console" panose="020B0609040504020204" pitchFamily="49" charset="0"/>
            </a:endParaRPr>
          </a:p>
          <a:p>
            <a:r>
              <a:rPr lang="en-AU" sz="1600" dirty="0" err="1" smtClean="0">
                <a:latin typeface="Lucida Console" panose="020B0609040504020204" pitchFamily="49" charset="0"/>
              </a:rPr>
              <a:t>AppendText</a:t>
            </a:r>
            <a:r>
              <a:rPr lang="en-AU" sz="1600" dirty="0" smtClean="0">
                <a:latin typeface="Lucida Console" panose="020B0609040504020204" pitchFamily="49" charset="0"/>
              </a:rPr>
              <a:t>            Method         </a:t>
            </a:r>
            <a:r>
              <a:rPr lang="en-AU" sz="1600" dirty="0" err="1">
                <a:latin typeface="Lucida Console" panose="020B0609040504020204" pitchFamily="49" charset="0"/>
              </a:rPr>
              <a:t>System.IO.StreamWriter</a:t>
            </a:r>
            <a:r>
              <a:rPr lang="en-AU" sz="1600" dirty="0">
                <a:latin typeface="Lucida Console" panose="020B0609040504020204" pitchFamily="49" charset="0"/>
              </a:rPr>
              <a:t> </a:t>
            </a:r>
            <a:r>
              <a:rPr lang="en-AU" sz="1600" dirty="0" err="1">
                <a:latin typeface="Lucida Console" panose="020B0609040504020204" pitchFamily="49" charset="0"/>
              </a:rPr>
              <a:t>AppendText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smtClean="0">
                <a:latin typeface="Lucida Console" panose="020B0609040504020204" pitchFamily="49" charset="0"/>
              </a:rPr>
              <a:t>Create                Method         </a:t>
            </a:r>
            <a:r>
              <a:rPr lang="en-AU" sz="1600" dirty="0" err="1">
                <a:latin typeface="Lucida Console" panose="020B0609040504020204" pitchFamily="49" charset="0"/>
              </a:rPr>
              <a:t>System.IO.FileStream</a:t>
            </a:r>
            <a:r>
              <a:rPr lang="en-AU" sz="1600" dirty="0">
                <a:latin typeface="Lucida Console" panose="020B0609040504020204" pitchFamily="49" charset="0"/>
              </a:rPr>
              <a:t> Create</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err="1" smtClean="0">
                <a:latin typeface="Lucida Console" panose="020B0609040504020204" pitchFamily="49" charset="0"/>
              </a:rPr>
              <a:t>CreateText</a:t>
            </a:r>
            <a:r>
              <a:rPr lang="en-AU" sz="1600" dirty="0" smtClean="0">
                <a:latin typeface="Lucida Console" panose="020B0609040504020204" pitchFamily="49" charset="0"/>
              </a:rPr>
              <a:t>            Method         </a:t>
            </a:r>
            <a:r>
              <a:rPr lang="en-AU" sz="1600" dirty="0" err="1">
                <a:latin typeface="Lucida Console" panose="020B0609040504020204" pitchFamily="49" charset="0"/>
              </a:rPr>
              <a:t>System.IO.StreamWriter</a:t>
            </a:r>
            <a:r>
              <a:rPr lang="en-AU" sz="1600" dirty="0">
                <a:latin typeface="Lucida Console" panose="020B0609040504020204" pitchFamily="49" charset="0"/>
              </a:rPr>
              <a:t> </a:t>
            </a:r>
            <a:r>
              <a:rPr lang="en-AU" sz="1600" dirty="0" err="1">
                <a:latin typeface="Lucida Console" panose="020B0609040504020204" pitchFamily="49" charset="0"/>
              </a:rPr>
              <a:t>CreateText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smtClean="0">
                <a:latin typeface="Lucida Console" panose="020B0609040504020204" pitchFamily="49" charset="0"/>
              </a:rPr>
              <a:t>Decrypt               Method         </a:t>
            </a:r>
            <a:r>
              <a:rPr lang="en-AU" sz="1600" dirty="0">
                <a:latin typeface="Lucida Console" panose="020B0609040504020204" pitchFamily="49" charset="0"/>
              </a:rPr>
              <a:t>void Decrypt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smtClean="0">
                <a:latin typeface="Lucida Console" panose="020B0609040504020204" pitchFamily="49" charset="0"/>
              </a:rPr>
              <a:t>Delete                Method         </a:t>
            </a:r>
            <a:r>
              <a:rPr lang="en-AU" sz="1600" dirty="0">
                <a:latin typeface="Lucida Console" panose="020B0609040504020204" pitchFamily="49" charset="0"/>
              </a:rPr>
              <a:t>void Delete</a:t>
            </a:r>
            <a:r>
              <a:rPr lang="en-AU" sz="1600" dirty="0" smtClean="0">
                <a:latin typeface="Lucida Console" panose="020B0609040504020204" pitchFamily="49" charset="0"/>
              </a:rPr>
              <a:t>()</a:t>
            </a:r>
          </a:p>
          <a:p>
            <a:r>
              <a:rPr lang="en-AU" sz="1600" dirty="0" smtClean="0">
                <a:solidFill>
                  <a:srgbClr val="F5F5F5"/>
                </a:solidFill>
                <a:latin typeface="Lucida Console" panose="020B0609040504020204" pitchFamily="49" charset="0"/>
              </a:rPr>
              <a:t>...</a:t>
            </a:r>
            <a:endParaRPr lang="en-AU" sz="1600" dirty="0">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Attributes            Property       </a:t>
            </a:r>
            <a:r>
              <a:rPr lang="en-AU" sz="1600" dirty="0" err="1">
                <a:solidFill>
                  <a:schemeClr val="tx2">
                    <a:lumMod val="50000"/>
                  </a:schemeClr>
                </a:solidFill>
                <a:latin typeface="Lucida Console" panose="020B0609040504020204" pitchFamily="49" charset="0"/>
              </a:rPr>
              <a:t>System.IO.FileAttributes</a:t>
            </a:r>
            <a:r>
              <a:rPr lang="en-AU" sz="1600" dirty="0">
                <a:solidFill>
                  <a:schemeClr val="tx2">
                    <a:lumMod val="50000"/>
                  </a:schemeClr>
                </a:solidFill>
                <a:latin typeface="Lucida Console" panose="020B0609040504020204" pitchFamily="49" charset="0"/>
              </a:rPr>
              <a:t> Attributes </a:t>
            </a:r>
            <a:r>
              <a:rPr lang="en-AU" sz="1600" dirty="0" err="1" smtClean="0">
                <a:solidFill>
                  <a:schemeClr val="tx2">
                    <a:lumMod val="50000"/>
                  </a:schemeClr>
                </a:solidFill>
                <a:latin typeface="Lucida Console" panose="020B0609040504020204" pitchFamily="49" charset="0"/>
              </a:rPr>
              <a:t>CreationTime</a:t>
            </a:r>
            <a:r>
              <a:rPr lang="en-AU" sz="1600" dirty="0" smtClean="0">
                <a:solidFill>
                  <a:schemeClr val="tx2">
                    <a:lumMod val="50000"/>
                  </a:schemeClr>
                </a:solidFill>
                <a:latin typeface="Lucida Console" panose="020B0609040504020204" pitchFamily="49" charset="0"/>
              </a:rPr>
              <a:t>          Property       </a:t>
            </a:r>
            <a:r>
              <a:rPr lang="en-AU" sz="1600" dirty="0" err="1">
                <a:solidFill>
                  <a:schemeClr val="tx2">
                    <a:lumMod val="50000"/>
                  </a:schemeClr>
                </a:solidFill>
                <a:latin typeface="Lucida Console" panose="020B0609040504020204" pitchFamily="49" charset="0"/>
              </a:rPr>
              <a:t>datetime</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CreationTime</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get;set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err="1">
                <a:solidFill>
                  <a:schemeClr val="tx2">
                    <a:lumMod val="50000"/>
                  </a:schemeClr>
                </a:solidFill>
                <a:latin typeface="Lucida Console" panose="020B0609040504020204" pitchFamily="49" charset="0"/>
              </a:rPr>
              <a:t>CreationTimeUtc</a:t>
            </a:r>
            <a:r>
              <a:rPr lang="en-AU" sz="1600" dirty="0">
                <a:solidFill>
                  <a:schemeClr val="tx2">
                    <a:lumMod val="50000"/>
                  </a:schemeClr>
                </a:solidFill>
                <a:latin typeface="Lucida Console" panose="020B0609040504020204" pitchFamily="49" charset="0"/>
              </a:rPr>
              <a:t>     </a:t>
            </a:r>
            <a:r>
              <a:rPr lang="en-AU" sz="1600" dirty="0" smtClean="0">
                <a:solidFill>
                  <a:schemeClr val="tx2">
                    <a:lumMod val="50000"/>
                  </a:schemeClr>
                </a:solidFill>
                <a:latin typeface="Lucida Console" panose="020B0609040504020204" pitchFamily="49" charset="0"/>
              </a:rPr>
              <a:t>  Property       </a:t>
            </a:r>
            <a:r>
              <a:rPr lang="en-AU" sz="1600" dirty="0" err="1">
                <a:solidFill>
                  <a:schemeClr val="tx2">
                    <a:lumMod val="50000"/>
                  </a:schemeClr>
                </a:solidFill>
                <a:latin typeface="Lucida Console" panose="020B0609040504020204" pitchFamily="49" charset="0"/>
              </a:rPr>
              <a:t>datetime</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CreationTimeUtc</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get;set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Directory             Property       </a:t>
            </a:r>
            <a:r>
              <a:rPr lang="en-AU" sz="1600" dirty="0" err="1">
                <a:solidFill>
                  <a:schemeClr val="tx2">
                    <a:lumMod val="50000"/>
                  </a:schemeClr>
                </a:solidFill>
                <a:latin typeface="Lucida Console" panose="020B0609040504020204" pitchFamily="49" charset="0"/>
              </a:rPr>
              <a:t>System.IO.DirectoryInfo</a:t>
            </a:r>
            <a:r>
              <a:rPr lang="en-AU" sz="1600" dirty="0">
                <a:solidFill>
                  <a:schemeClr val="tx2">
                    <a:lumMod val="50000"/>
                  </a:schemeClr>
                </a:solidFill>
                <a:latin typeface="Lucida Console" panose="020B0609040504020204" pitchFamily="49" charset="0"/>
              </a:rPr>
              <a:t> Directory {get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p:txBody>
      </p:sp>
    </p:spTree>
    <p:extLst>
      <p:ext uri="{BB962C8B-B14F-4D97-AF65-F5344CB8AC3E}">
        <p14:creationId xmlns:p14="http://schemas.microsoft.com/office/powerpoint/2010/main" val="124681249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143000"/>
            <a:ext cx="1703512" cy="2286000"/>
          </a:xfrm>
        </p:spPr>
        <p:txBody>
          <a:bodyPr>
            <a:normAutofit/>
          </a:bodyPr>
          <a:lstStyle/>
          <a:p>
            <a:r>
              <a:rPr lang="en-US" dirty="0" smtClean="0">
                <a:latin typeface="Segoe UI Light" panose="020B0502040204020203" pitchFamily="34" charset="0"/>
                <a:cs typeface="Segoe UI Light" panose="020B0502040204020203" pitchFamily="34" charset="0"/>
              </a:rPr>
              <a:t>Example:</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Find object members </a:t>
            </a:r>
            <a:endParaRPr lang="en-US" dirty="0">
              <a:solidFill>
                <a:schemeClr val="accent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254</a:t>
            </a:fld>
            <a:endParaRPr lang="en-US"/>
          </a:p>
        </p:txBody>
      </p:sp>
      <p:sp>
        <p:nvSpPr>
          <p:cNvPr id="5" name="Rectangle 4"/>
          <p:cNvSpPr/>
          <p:nvPr/>
        </p:nvSpPr>
        <p:spPr>
          <a:xfrm>
            <a:off x="2019822" y="1143000"/>
            <a:ext cx="9750896" cy="4278094"/>
          </a:xfrm>
          <a:prstGeom prst="rect">
            <a:avLst/>
          </a:prstGeom>
          <a:solidFill>
            <a:srgbClr val="012456"/>
          </a:solidFill>
        </p:spPr>
        <p:txBody>
          <a:bodyPr wrap="square">
            <a:spAutoFit/>
          </a:bodyPr>
          <a:lstStyle/>
          <a:p>
            <a:r>
              <a:rPr lang="en-AU" sz="1600" dirty="0" smtClean="0">
                <a:solidFill>
                  <a:srgbClr val="F5F5F5"/>
                </a:solidFill>
                <a:latin typeface="Lucida Console" panose="020B0609040504020204" pitchFamily="49" charset="0"/>
              </a:rPr>
              <a:t>PS </a:t>
            </a:r>
            <a:r>
              <a:rPr lang="en-AU" sz="1600" dirty="0">
                <a:solidFill>
                  <a:srgbClr val="F5F5F5"/>
                </a:solidFill>
                <a:latin typeface="Lucida Console" panose="020B0609040504020204" pitchFamily="49" charset="0"/>
              </a:rPr>
              <a:t>C:\&gt; </a:t>
            </a:r>
            <a:r>
              <a:rPr lang="en-AU" sz="1600" dirty="0">
                <a:solidFill>
                  <a:srgbClr val="E0FFFF"/>
                </a:solidFill>
                <a:latin typeface="Lucida Console" panose="020B0609040504020204" pitchFamily="49" charset="0"/>
              </a:rPr>
              <a:t>Get-</a:t>
            </a:r>
            <a:r>
              <a:rPr lang="en-AU" sz="1600" dirty="0" err="1">
                <a:solidFill>
                  <a:srgbClr val="E0FFFF"/>
                </a:solidFill>
                <a:latin typeface="Lucida Console" panose="020B0609040504020204" pitchFamily="49" charset="0"/>
              </a:rPr>
              <a:t>ChildItem</a:t>
            </a:r>
            <a:r>
              <a:rPr lang="en-AU" sz="1600" dirty="0">
                <a:solidFill>
                  <a:srgbClr val="F5F5F5"/>
                </a:solidFill>
                <a:latin typeface="Lucida Console" panose="020B0609040504020204" pitchFamily="49" charset="0"/>
              </a:rPr>
              <a:t> </a:t>
            </a:r>
            <a:r>
              <a:rPr lang="en-AU" sz="1600" dirty="0">
                <a:solidFill>
                  <a:srgbClr val="EE82EE"/>
                </a:solidFill>
                <a:latin typeface="Lucida Console" panose="020B0609040504020204" pitchFamily="49" charset="0"/>
              </a:rPr>
              <a:t>c:\windows\windowsupdate.log</a:t>
            </a:r>
            <a:r>
              <a:rPr lang="en-AU" sz="1600" dirty="0">
                <a:solidFill>
                  <a:srgbClr val="F5F5F5"/>
                </a:solidFill>
                <a:latin typeface="Lucida Console" panose="020B0609040504020204" pitchFamily="49" charset="0"/>
              </a:rPr>
              <a:t> </a:t>
            </a:r>
            <a:r>
              <a:rPr lang="en-AU" sz="1600" dirty="0">
                <a:solidFill>
                  <a:srgbClr val="D3D3D3"/>
                </a:solidFill>
                <a:latin typeface="Lucida Console" panose="020B0609040504020204" pitchFamily="49" charset="0"/>
              </a:rPr>
              <a:t>|</a:t>
            </a:r>
            <a:r>
              <a:rPr lang="en-AU" sz="1600" dirty="0">
                <a:solidFill>
                  <a:srgbClr val="F5F5F5"/>
                </a:solidFill>
                <a:latin typeface="Lucida Console" panose="020B0609040504020204" pitchFamily="49" charset="0"/>
              </a:rPr>
              <a:t> </a:t>
            </a:r>
            <a:r>
              <a:rPr lang="en-AU" sz="1600" dirty="0">
                <a:solidFill>
                  <a:srgbClr val="E0FFFF"/>
                </a:solidFill>
                <a:latin typeface="Lucida Console" panose="020B0609040504020204" pitchFamily="49" charset="0"/>
              </a:rPr>
              <a:t>Get-Member </a:t>
            </a:r>
          </a:p>
          <a:p>
            <a:endParaRPr lang="en-AU" sz="1600" dirty="0" smtClean="0">
              <a:latin typeface="Lucida Console" panose="020B0609040504020204" pitchFamily="49" charset="0"/>
            </a:endParaRPr>
          </a:p>
          <a:p>
            <a:r>
              <a:rPr lang="en-AU" sz="1600" dirty="0" err="1" smtClean="0">
                <a:latin typeface="Lucida Console" panose="020B0609040504020204" pitchFamily="49" charset="0"/>
              </a:rPr>
              <a:t>TypeName</a:t>
            </a:r>
            <a:r>
              <a:rPr lang="en-AU" sz="1600" dirty="0">
                <a:latin typeface="Lucida Console" panose="020B0609040504020204" pitchFamily="49" charset="0"/>
              </a:rPr>
              <a:t>: </a:t>
            </a:r>
            <a:r>
              <a:rPr lang="en-AU" sz="1600" dirty="0" err="1">
                <a:latin typeface="Lucida Console" panose="020B0609040504020204" pitchFamily="49" charset="0"/>
              </a:rPr>
              <a:t>System.IO.FileInfo</a:t>
            </a:r>
            <a:endParaRPr lang="en-AU" sz="1600" dirty="0">
              <a:latin typeface="Lucida Console" panose="020B0609040504020204" pitchFamily="49" charset="0"/>
            </a:endParaRPr>
          </a:p>
          <a:p>
            <a:endParaRPr lang="en-AU" sz="1600" dirty="0">
              <a:latin typeface="Lucida Console" panose="020B0609040504020204" pitchFamily="49" charset="0"/>
            </a:endParaRPr>
          </a:p>
          <a:p>
            <a:r>
              <a:rPr lang="en-AU" sz="1600" dirty="0" smtClean="0">
                <a:latin typeface="Lucida Console" panose="020B0609040504020204" pitchFamily="49" charset="0"/>
              </a:rPr>
              <a:t>Name                  </a:t>
            </a:r>
            <a:r>
              <a:rPr lang="en-AU" sz="1600" dirty="0" err="1" smtClean="0">
                <a:latin typeface="Lucida Console" panose="020B0609040504020204" pitchFamily="49" charset="0"/>
              </a:rPr>
              <a:t>MemberType</a:t>
            </a:r>
            <a:r>
              <a:rPr lang="en-AU" sz="1600" dirty="0" smtClean="0">
                <a:latin typeface="Lucida Console" panose="020B0609040504020204" pitchFamily="49" charset="0"/>
              </a:rPr>
              <a:t>     Definition</a:t>
            </a:r>
          </a:p>
          <a:p>
            <a:r>
              <a:rPr lang="en-AU" sz="1600" dirty="0" smtClean="0">
                <a:latin typeface="Lucida Console" panose="020B0609040504020204" pitchFamily="49" charset="0"/>
              </a:rPr>
              <a:t>----                  ----------     ----------</a:t>
            </a:r>
            <a:endParaRPr lang="en-AU" sz="1600" dirty="0">
              <a:latin typeface="Lucida Console" panose="020B0609040504020204" pitchFamily="49" charset="0"/>
            </a:endParaRPr>
          </a:p>
          <a:p>
            <a:r>
              <a:rPr lang="en-AU" sz="1600" dirty="0" err="1" smtClean="0">
                <a:solidFill>
                  <a:schemeClr val="tx2">
                    <a:lumMod val="50000"/>
                  </a:schemeClr>
                </a:solidFill>
                <a:latin typeface="Lucida Console" panose="020B0609040504020204" pitchFamily="49" charset="0"/>
              </a:rPr>
              <a:t>AppendText</a:t>
            </a:r>
            <a:r>
              <a:rPr lang="en-AU" sz="1600" dirty="0" smtClean="0">
                <a:solidFill>
                  <a:schemeClr val="tx2">
                    <a:lumMod val="50000"/>
                  </a:schemeClr>
                </a:solidFill>
                <a:latin typeface="Lucida Console" panose="020B0609040504020204" pitchFamily="49" charset="0"/>
              </a:rPr>
              <a:t>            Method         </a:t>
            </a:r>
            <a:r>
              <a:rPr lang="en-AU" sz="1600" dirty="0" err="1">
                <a:solidFill>
                  <a:schemeClr val="tx2">
                    <a:lumMod val="50000"/>
                  </a:schemeClr>
                </a:solidFill>
                <a:latin typeface="Lucida Console" panose="020B0609040504020204" pitchFamily="49" charset="0"/>
              </a:rPr>
              <a:t>System.IO.StreamWriter</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AppendText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Create                Method         </a:t>
            </a:r>
            <a:r>
              <a:rPr lang="en-AU" sz="1600" dirty="0" err="1">
                <a:solidFill>
                  <a:schemeClr val="tx2">
                    <a:lumMod val="50000"/>
                  </a:schemeClr>
                </a:solidFill>
                <a:latin typeface="Lucida Console" panose="020B0609040504020204" pitchFamily="49" charset="0"/>
              </a:rPr>
              <a:t>System.IO.FileStream</a:t>
            </a:r>
            <a:r>
              <a:rPr lang="en-AU" sz="1600" dirty="0">
                <a:solidFill>
                  <a:schemeClr val="tx2">
                    <a:lumMod val="50000"/>
                  </a:schemeClr>
                </a:solidFill>
                <a:latin typeface="Lucida Console" panose="020B0609040504020204" pitchFamily="49" charset="0"/>
              </a:rPr>
              <a:t> Create</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err="1" smtClean="0">
                <a:solidFill>
                  <a:schemeClr val="tx2">
                    <a:lumMod val="50000"/>
                  </a:schemeClr>
                </a:solidFill>
                <a:latin typeface="Lucida Console" panose="020B0609040504020204" pitchFamily="49" charset="0"/>
              </a:rPr>
              <a:t>CreateText</a:t>
            </a:r>
            <a:r>
              <a:rPr lang="en-AU" sz="1600" dirty="0" smtClean="0">
                <a:solidFill>
                  <a:schemeClr val="tx2">
                    <a:lumMod val="50000"/>
                  </a:schemeClr>
                </a:solidFill>
                <a:latin typeface="Lucida Console" panose="020B0609040504020204" pitchFamily="49" charset="0"/>
              </a:rPr>
              <a:t>            Method         </a:t>
            </a:r>
            <a:r>
              <a:rPr lang="en-AU" sz="1600" dirty="0" err="1">
                <a:solidFill>
                  <a:schemeClr val="tx2">
                    <a:lumMod val="50000"/>
                  </a:schemeClr>
                </a:solidFill>
                <a:latin typeface="Lucida Console" panose="020B0609040504020204" pitchFamily="49" charset="0"/>
              </a:rPr>
              <a:t>System.IO.StreamWriter</a:t>
            </a:r>
            <a:r>
              <a:rPr lang="en-AU" sz="1600" dirty="0">
                <a:solidFill>
                  <a:schemeClr val="tx2">
                    <a:lumMod val="50000"/>
                  </a:schemeClr>
                </a:solidFill>
                <a:latin typeface="Lucida Console" panose="020B0609040504020204" pitchFamily="49" charset="0"/>
              </a:rPr>
              <a:t> </a:t>
            </a:r>
            <a:r>
              <a:rPr lang="en-AU" sz="1600" dirty="0" err="1">
                <a:solidFill>
                  <a:schemeClr val="tx2">
                    <a:lumMod val="50000"/>
                  </a:schemeClr>
                </a:solidFill>
                <a:latin typeface="Lucida Console" panose="020B0609040504020204" pitchFamily="49" charset="0"/>
              </a:rPr>
              <a:t>CreateText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Decrypt               Method         </a:t>
            </a:r>
            <a:r>
              <a:rPr lang="en-AU" sz="1600" dirty="0">
                <a:solidFill>
                  <a:schemeClr val="tx2">
                    <a:lumMod val="50000"/>
                  </a:schemeClr>
                </a:solidFill>
                <a:latin typeface="Lucida Console" panose="020B0609040504020204" pitchFamily="49" charset="0"/>
              </a:rPr>
              <a:t>void Decrypt</a:t>
            </a:r>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solidFill>
                  <a:schemeClr val="tx2">
                    <a:lumMod val="50000"/>
                  </a:schemeClr>
                </a:solidFill>
                <a:latin typeface="Lucida Console" panose="020B0609040504020204" pitchFamily="49" charset="0"/>
              </a:rPr>
              <a:t>Delete                Method         </a:t>
            </a:r>
            <a:r>
              <a:rPr lang="en-AU" sz="1600" dirty="0">
                <a:solidFill>
                  <a:schemeClr val="tx2">
                    <a:lumMod val="50000"/>
                  </a:schemeClr>
                </a:solidFill>
                <a:latin typeface="Lucida Console" panose="020B0609040504020204" pitchFamily="49" charset="0"/>
              </a:rPr>
              <a:t>void Delete</a:t>
            </a:r>
            <a:r>
              <a:rPr lang="en-AU" sz="1600" dirty="0" smtClean="0">
                <a:solidFill>
                  <a:schemeClr val="tx2">
                    <a:lumMod val="50000"/>
                  </a:schemeClr>
                </a:solidFill>
                <a:latin typeface="Lucida Console" panose="020B0609040504020204" pitchFamily="49" charset="0"/>
              </a:rPr>
              <a:t>()</a:t>
            </a:r>
          </a:p>
          <a:p>
            <a:r>
              <a:rPr lang="en-AU" sz="1600" dirty="0" smtClean="0">
                <a:solidFill>
                  <a:schemeClr val="tx2">
                    <a:lumMod val="50000"/>
                  </a:schemeClr>
                </a:solidFill>
                <a:latin typeface="Lucida Console" panose="020B0609040504020204" pitchFamily="49" charset="0"/>
              </a:rPr>
              <a:t>...</a:t>
            </a:r>
            <a:endParaRPr lang="en-AU" sz="1600" dirty="0">
              <a:solidFill>
                <a:schemeClr val="tx2">
                  <a:lumMod val="50000"/>
                </a:schemeClr>
              </a:solidFill>
              <a:latin typeface="Lucida Console" panose="020B0609040504020204" pitchFamily="49" charset="0"/>
            </a:endParaRPr>
          </a:p>
          <a:p>
            <a:r>
              <a:rPr lang="en-AU" sz="1600" dirty="0" smtClean="0">
                <a:latin typeface="Lucida Console" panose="020B0609040504020204" pitchFamily="49" charset="0"/>
              </a:rPr>
              <a:t>Attributes            Property       </a:t>
            </a:r>
            <a:r>
              <a:rPr lang="en-AU" sz="1600" dirty="0" err="1">
                <a:latin typeface="Lucida Console" panose="020B0609040504020204" pitchFamily="49" charset="0"/>
              </a:rPr>
              <a:t>System.IO.FileAttributes</a:t>
            </a:r>
            <a:r>
              <a:rPr lang="en-AU" sz="1600" dirty="0">
                <a:latin typeface="Lucida Console" panose="020B0609040504020204" pitchFamily="49" charset="0"/>
              </a:rPr>
              <a:t> </a:t>
            </a:r>
            <a:r>
              <a:rPr lang="en-AU" sz="1600" dirty="0" smtClean="0">
                <a:latin typeface="Lucida Console" panose="020B0609040504020204" pitchFamily="49" charset="0"/>
              </a:rPr>
              <a:t>Attributes</a:t>
            </a:r>
          </a:p>
          <a:p>
            <a:r>
              <a:rPr lang="en-AU" sz="1600" dirty="0" err="1" smtClean="0">
                <a:latin typeface="Lucida Console" panose="020B0609040504020204" pitchFamily="49" charset="0"/>
              </a:rPr>
              <a:t>CreationTime</a:t>
            </a:r>
            <a:r>
              <a:rPr lang="en-AU" sz="1600" dirty="0" smtClean="0">
                <a:latin typeface="Lucida Console" panose="020B0609040504020204" pitchFamily="49" charset="0"/>
              </a:rPr>
              <a:t>          Property       </a:t>
            </a:r>
            <a:r>
              <a:rPr lang="en-AU" sz="1600" dirty="0" err="1">
                <a:latin typeface="Lucida Console" panose="020B0609040504020204" pitchFamily="49" charset="0"/>
              </a:rPr>
              <a:t>datetime</a:t>
            </a:r>
            <a:r>
              <a:rPr lang="en-AU" sz="1600" dirty="0">
                <a:latin typeface="Lucida Console" panose="020B0609040504020204" pitchFamily="49" charset="0"/>
              </a:rPr>
              <a:t> </a:t>
            </a:r>
            <a:r>
              <a:rPr lang="en-AU" sz="1600" dirty="0" err="1">
                <a:latin typeface="Lucida Console" panose="020B0609040504020204" pitchFamily="49" charset="0"/>
              </a:rPr>
              <a:t>CreationTime</a:t>
            </a:r>
            <a:r>
              <a:rPr lang="en-AU" sz="1600" dirty="0">
                <a:latin typeface="Lucida Console" panose="020B0609040504020204" pitchFamily="49" charset="0"/>
              </a:rPr>
              <a:t> {</a:t>
            </a:r>
            <a:r>
              <a:rPr lang="en-AU" sz="1600" dirty="0" err="1">
                <a:latin typeface="Lucida Console" panose="020B0609040504020204" pitchFamily="49" charset="0"/>
              </a:rPr>
              <a:t>get;set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err="1">
                <a:latin typeface="Lucida Console" panose="020B0609040504020204" pitchFamily="49" charset="0"/>
              </a:rPr>
              <a:t>CreationTimeUtc</a:t>
            </a:r>
            <a:r>
              <a:rPr lang="en-AU" sz="1600" dirty="0">
                <a:latin typeface="Lucida Console" panose="020B0609040504020204" pitchFamily="49" charset="0"/>
              </a:rPr>
              <a:t>     </a:t>
            </a:r>
            <a:r>
              <a:rPr lang="en-AU" sz="1600" dirty="0" smtClean="0">
                <a:latin typeface="Lucida Console" panose="020B0609040504020204" pitchFamily="49" charset="0"/>
              </a:rPr>
              <a:t>  Property       </a:t>
            </a:r>
            <a:r>
              <a:rPr lang="en-AU" sz="1600" dirty="0" err="1">
                <a:latin typeface="Lucida Console" panose="020B0609040504020204" pitchFamily="49" charset="0"/>
              </a:rPr>
              <a:t>datetime</a:t>
            </a:r>
            <a:r>
              <a:rPr lang="en-AU" sz="1600" dirty="0">
                <a:latin typeface="Lucida Console" panose="020B0609040504020204" pitchFamily="49" charset="0"/>
              </a:rPr>
              <a:t> </a:t>
            </a:r>
            <a:r>
              <a:rPr lang="en-AU" sz="1600" dirty="0" err="1">
                <a:latin typeface="Lucida Console" panose="020B0609040504020204" pitchFamily="49" charset="0"/>
              </a:rPr>
              <a:t>CreationTimeUtc</a:t>
            </a:r>
            <a:r>
              <a:rPr lang="en-AU" sz="1600" dirty="0">
                <a:latin typeface="Lucida Console" panose="020B0609040504020204" pitchFamily="49" charset="0"/>
              </a:rPr>
              <a:t> {</a:t>
            </a:r>
            <a:r>
              <a:rPr lang="en-AU" sz="1600" dirty="0" err="1">
                <a:latin typeface="Lucida Console" panose="020B0609040504020204" pitchFamily="49" charset="0"/>
              </a:rPr>
              <a:t>get;set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smtClean="0">
                <a:latin typeface="Lucida Console" panose="020B0609040504020204" pitchFamily="49" charset="0"/>
              </a:rPr>
              <a:t>Directory             Property       </a:t>
            </a:r>
            <a:r>
              <a:rPr lang="en-AU" sz="1600" dirty="0" err="1">
                <a:latin typeface="Lucida Console" panose="020B0609040504020204" pitchFamily="49" charset="0"/>
              </a:rPr>
              <a:t>System.IO.DirectoryInfo</a:t>
            </a:r>
            <a:r>
              <a:rPr lang="en-AU" sz="1600" dirty="0">
                <a:latin typeface="Lucida Console" panose="020B0609040504020204" pitchFamily="49" charset="0"/>
              </a:rPr>
              <a:t> Directory {get</a:t>
            </a:r>
            <a:r>
              <a:rPr lang="en-AU" sz="1600" dirty="0" smtClean="0">
                <a:latin typeface="Lucida Console" panose="020B0609040504020204" pitchFamily="49" charset="0"/>
              </a:rPr>
              <a:t>;}</a:t>
            </a:r>
            <a:endParaRPr lang="en-AU" sz="1600" dirty="0">
              <a:latin typeface="Lucida Console" panose="020B0609040504020204" pitchFamily="49" charset="0"/>
            </a:endParaRPr>
          </a:p>
          <a:p>
            <a:r>
              <a:rPr lang="en-AU" sz="1600" dirty="0" smtClean="0">
                <a:latin typeface="Lucida Console" panose="020B0609040504020204" pitchFamily="49" charset="0"/>
              </a:rPr>
              <a:t>...</a:t>
            </a:r>
            <a:endParaRPr lang="en-AU" sz="1600" dirty="0">
              <a:latin typeface="Lucida Console" panose="020B0609040504020204" pitchFamily="49" charset="0"/>
            </a:endParaRPr>
          </a:p>
        </p:txBody>
      </p:sp>
    </p:spTree>
    <p:extLst>
      <p:ext uri="{BB962C8B-B14F-4D97-AF65-F5344CB8AC3E}">
        <p14:creationId xmlns:p14="http://schemas.microsoft.com/office/powerpoint/2010/main" val="28339683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Retrieving Property using dot notation</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(Variable)</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00785591"/>
              </p:ext>
            </p:extLst>
          </p:nvPr>
        </p:nvGraphicFramePr>
        <p:xfrm>
          <a:off x="1703512" y="188640"/>
          <a:ext cx="10225136" cy="6103818"/>
        </p:xfrm>
        <a:graphic>
          <a:graphicData uri="http://schemas.openxmlformats.org/drawingml/2006/table">
            <a:tbl>
              <a:tblPr firstRow="1" bandRow="1"/>
              <a:tblGrid>
                <a:gridCol w="10225136">
                  <a:extLst>
                    <a:ext uri="{9D8B030D-6E8A-4147-A177-3AD203B41FA5}">
                      <a16:colId xmlns:a16="http://schemas.microsoft.com/office/drawing/2014/main" val="407705623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000" b="0" dirty="0" smtClean="0">
                          <a:solidFill>
                            <a:schemeClr val="bg1"/>
                          </a:solidFill>
                          <a:latin typeface="Segoe UI Light" panose="020B0502040204020203" pitchFamily="34" charset="0"/>
                          <a:cs typeface="Segoe UI Light" panose="020B0502040204020203" pitchFamily="34" charset="0"/>
                        </a:rPr>
                        <a:t>Object stored in a variable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7728645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b="0" dirty="0" smtClean="0">
                          <a:solidFill>
                            <a:srgbClr val="F5F5F5"/>
                          </a:solidFill>
                          <a:latin typeface="Lucida Console" panose="020B0609040504020204" pitchFamily="49" charset="0"/>
                        </a:rPr>
                        <a:t>PS C:\&gt; </a:t>
                      </a:r>
                      <a:r>
                        <a:rPr lang="en-AU" sz="1800" b="0" dirty="0" smtClean="0">
                          <a:solidFill>
                            <a:srgbClr val="E0FFFF"/>
                          </a:solidFill>
                          <a:latin typeface="Lucida Console" panose="020B0609040504020204" pitchFamily="49" charset="0"/>
                        </a:rPr>
                        <a:t>Get-</a:t>
                      </a:r>
                      <a:r>
                        <a:rPr lang="en-AU" sz="1800" b="0" dirty="0" err="1" smtClean="0">
                          <a:solidFill>
                            <a:srgbClr val="E0FFFF"/>
                          </a:solidFill>
                          <a:latin typeface="Lucida Console" panose="020B0609040504020204" pitchFamily="49" charset="0"/>
                        </a:rPr>
                        <a:t>FileHash</a:t>
                      </a:r>
                      <a:r>
                        <a:rPr lang="en-AU" sz="1800" b="0" dirty="0" smtClean="0">
                          <a:solidFill>
                            <a:srgbClr val="F5F5F5"/>
                          </a:solidFill>
                          <a:latin typeface="Lucida Console" panose="020B0609040504020204" pitchFamily="49" charset="0"/>
                        </a:rPr>
                        <a:t> </a:t>
                      </a:r>
                      <a:r>
                        <a:rPr lang="en-AU" sz="1800" b="0" dirty="0" smtClean="0">
                          <a:solidFill>
                            <a:srgbClr val="EE82EE"/>
                          </a:solidFill>
                          <a:latin typeface="Lucida Console" panose="020B0609040504020204" pitchFamily="49" charset="0"/>
                        </a:rPr>
                        <a:t>.\iExploreProcesses.csv</a:t>
                      </a:r>
                      <a:r>
                        <a:rPr lang="en-AU" sz="1800" b="0" dirty="0" smtClean="0">
                          <a:solidFill>
                            <a:srgbClr val="F5F5F5"/>
                          </a:solidFill>
                          <a:latin typeface="Lucida Console" panose="020B0609040504020204" pitchFamily="49" charset="0"/>
                        </a:rPr>
                        <a:t> </a:t>
                      </a:r>
                      <a:r>
                        <a:rPr lang="en-AU" sz="1800" b="0" dirty="0" smtClean="0">
                          <a:solidFill>
                            <a:srgbClr val="FFE4B5"/>
                          </a:solidFill>
                          <a:latin typeface="Lucida Console" panose="020B0609040504020204" pitchFamily="49" charset="0"/>
                        </a:rPr>
                        <a:t>-</a:t>
                      </a:r>
                      <a:r>
                        <a:rPr lang="en-AU" sz="1800" b="0" dirty="0" err="1" smtClean="0">
                          <a:solidFill>
                            <a:srgbClr val="FFE4B5"/>
                          </a:solidFill>
                          <a:latin typeface="Lucida Console" panose="020B0609040504020204" pitchFamily="49" charset="0"/>
                        </a:rPr>
                        <a:t>OutVariable</a:t>
                      </a:r>
                      <a:r>
                        <a:rPr lang="en-AU" sz="1800" b="0" dirty="0" smtClean="0">
                          <a:solidFill>
                            <a:srgbClr val="F5F5F5"/>
                          </a:solidFill>
                          <a:latin typeface="Lucida Console" panose="020B0609040504020204" pitchFamily="49" charset="0"/>
                        </a:rPr>
                        <a:t> </a:t>
                      </a:r>
                      <a:r>
                        <a:rPr lang="en-AU" sz="1800" b="0" dirty="0" err="1" smtClean="0">
                          <a:solidFill>
                            <a:srgbClr val="EE82EE"/>
                          </a:solidFill>
                          <a:latin typeface="Lucida Console" panose="020B0609040504020204" pitchFamily="49" charset="0"/>
                        </a:rPr>
                        <a:t>csvhash</a:t>
                      </a:r>
                      <a:endParaRPr lang="en-AU" sz="1800" b="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4111751"/>
                  </a:ext>
                </a:extLst>
              </a:tr>
              <a:tr h="469966">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Pipe variable to Get-Member to list properties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05215"/>
                  </a:ext>
                </a:extLst>
              </a:tr>
              <a:tr h="469966">
                <a:tc>
                  <a:txBody>
                    <a:bodyPr/>
                    <a:lstStyle/>
                    <a:p>
                      <a:r>
                        <a:rPr lang="en-AU" sz="1800" dirty="0" smtClean="0">
                          <a:solidFill>
                            <a:srgbClr val="F5F5F5"/>
                          </a:solidFill>
                          <a:latin typeface="Lucida Console" panose="020B0609040504020204" pitchFamily="49" charset="0"/>
                        </a:rPr>
                        <a:t>PS C:\&gt; </a:t>
                      </a:r>
                      <a:r>
                        <a:rPr lang="en-AU" sz="1800" dirty="0" smtClean="0"/>
                        <a:t> </a:t>
                      </a:r>
                      <a:r>
                        <a:rPr lang="en-AU" sz="1800" dirty="0" smtClean="0">
                          <a:solidFill>
                            <a:srgbClr val="FF4500"/>
                          </a:solidFill>
                          <a:latin typeface="Lucida Console" panose="020B0609040504020204" pitchFamily="49" charset="0"/>
                        </a:rPr>
                        <a:t>$</a:t>
                      </a:r>
                      <a:r>
                        <a:rPr lang="en-AU" sz="1800" dirty="0" err="1" smtClean="0">
                          <a:solidFill>
                            <a:srgbClr val="FF4500"/>
                          </a:solidFill>
                          <a:latin typeface="Lucida Console" panose="020B0609040504020204" pitchFamily="49" charset="0"/>
                        </a:rPr>
                        <a:t>csvhash</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Get-Member </a:t>
                      </a: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TypeName</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Microsoft.Powershell.Utility.FileHash</a:t>
                      </a:r>
                      <a:endParaRPr lang="en-AU" sz="1800" dirty="0" smtClean="0">
                        <a:solidFill>
                          <a:srgbClr val="F5F5F5"/>
                        </a:solidFill>
                        <a:latin typeface="Lucida Console" panose="020B0609040504020204" pitchFamily="49" charset="0"/>
                      </a:endParaRP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Name        </a:t>
                      </a:r>
                      <a:r>
                        <a:rPr lang="en-AU" sz="1800" dirty="0" err="1" smtClean="0">
                          <a:solidFill>
                            <a:srgbClr val="F5F5F5"/>
                          </a:solidFill>
                          <a:latin typeface="Lucida Console" panose="020B0609040504020204" pitchFamily="49" charset="0"/>
                        </a:rPr>
                        <a:t>MemberType</a:t>
                      </a:r>
                      <a:r>
                        <a:rPr lang="en-AU" sz="1800" dirty="0" smtClean="0">
                          <a:solidFill>
                            <a:srgbClr val="F5F5F5"/>
                          </a:solidFill>
                          <a:latin typeface="Lucida Console" panose="020B0609040504020204" pitchFamily="49" charset="0"/>
                        </a:rPr>
                        <a:t>   Definition</a:t>
                      </a:r>
                    </a:p>
                    <a:p>
                      <a:r>
                        <a:rPr lang="en-AU" sz="1800" dirty="0" smtClean="0">
                          <a:solidFill>
                            <a:srgbClr val="F5F5F5"/>
                          </a:solidFill>
                          <a:latin typeface="Lucida Console" panose="020B0609040504020204" pitchFamily="49" charset="0"/>
                        </a:rPr>
                        <a:t>----        ----------   ----------</a:t>
                      </a:r>
                    </a:p>
                    <a:p>
                      <a:r>
                        <a:rPr lang="en-AU" sz="1800" dirty="0" smtClean="0">
                          <a:solidFill>
                            <a:srgbClr val="F5F5F5"/>
                          </a:solidFill>
                          <a:latin typeface="Lucida Console" panose="020B0609040504020204" pitchFamily="49" charset="0"/>
                        </a:rPr>
                        <a:t>Equals      Method       </a:t>
                      </a:r>
                      <a:r>
                        <a:rPr lang="en-AU" sz="1800" dirty="0" err="1" smtClean="0">
                          <a:solidFill>
                            <a:srgbClr val="F5F5F5"/>
                          </a:solidFill>
                          <a:latin typeface="Lucida Console" panose="020B0609040504020204" pitchFamily="49" charset="0"/>
                        </a:rPr>
                        <a:t>bool</a:t>
                      </a:r>
                      <a:r>
                        <a:rPr lang="en-AU" sz="1800" dirty="0" smtClean="0">
                          <a:solidFill>
                            <a:srgbClr val="F5F5F5"/>
                          </a:solidFill>
                          <a:latin typeface="Lucida Console" panose="020B0609040504020204" pitchFamily="49" charset="0"/>
                        </a:rPr>
                        <a:t> Equals(</a:t>
                      </a:r>
                      <a:r>
                        <a:rPr lang="en-AU" sz="1800" dirty="0" err="1" smtClean="0">
                          <a:solidFill>
                            <a:srgbClr val="F5F5F5"/>
                          </a:solidFill>
                          <a:latin typeface="Lucida Console" panose="020B0609040504020204" pitchFamily="49" charset="0"/>
                        </a:rPr>
                        <a:t>System.Object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obj</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 Method       </a:t>
                      </a:r>
                      <a:r>
                        <a:rPr lang="en-AU" sz="1800" dirty="0" err="1" smtClean="0">
                          <a:solidFill>
                            <a:srgbClr val="F5F5F5"/>
                          </a:solidFill>
                          <a:latin typeface="Lucida Console" panose="020B0609040504020204" pitchFamily="49" charset="0"/>
                        </a:rPr>
                        <a:t>int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     Method       type </a:t>
                      </a:r>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    Method       string </a:t>
                      </a:r>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a:t>
                      </a:r>
                    </a:p>
                    <a:p>
                      <a:r>
                        <a:rPr lang="en-AU" sz="1800" dirty="0" smtClean="0">
                          <a:solidFill>
                            <a:srgbClr val="F5F5F5"/>
                          </a:solidFill>
                          <a:latin typeface="Lucida Console" panose="020B0609040504020204" pitchFamily="49" charset="0"/>
                        </a:rPr>
                        <a:t>Algorithm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Algorithm=SHA256</a:t>
                      </a:r>
                    </a:p>
                    <a:p>
                      <a:r>
                        <a:rPr lang="en-AU" sz="1800" dirty="0" smtClean="0">
                          <a:solidFill>
                            <a:srgbClr val="F5F5F5"/>
                          </a:solidFill>
                          <a:latin typeface="Lucida Console" panose="020B0609040504020204" pitchFamily="49" charset="0"/>
                        </a:rPr>
                        <a:t>Hash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Hash=207...</a:t>
                      </a:r>
                    </a:p>
                    <a:p>
                      <a:r>
                        <a:rPr lang="en-AU" sz="1800" dirty="0" smtClean="0">
                          <a:solidFill>
                            <a:srgbClr val="F5F5F5"/>
                          </a:solidFill>
                          <a:latin typeface="Lucida Console" panose="020B0609040504020204" pitchFamily="49" charset="0"/>
                        </a:rPr>
                        <a:t>Path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Path=C:\</a:t>
                      </a:r>
                      <a:r>
                        <a:rPr lang="en-AU" sz="1800" dirty="0" err="1" smtClean="0">
                          <a:solidFill>
                            <a:srgbClr val="F5F5F5"/>
                          </a:solidFill>
                          <a:latin typeface="Lucida Console" panose="020B0609040504020204" pitchFamily="49" charset="0"/>
                        </a:rPr>
                        <a:t>iExplo</a:t>
                      </a:r>
                      <a:r>
                        <a:rPr lang="en-AU" sz="18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183280151"/>
                  </a:ext>
                </a:extLst>
              </a:tr>
              <a:tr h="469966">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Dot (.) followed by the property name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9855123"/>
                  </a:ext>
                </a:extLst>
              </a:tr>
              <a:tr h="469966">
                <a:tc>
                  <a:txBody>
                    <a:bodyPr/>
                    <a:lstStyle/>
                    <a:p>
                      <a:r>
                        <a:rPr lang="en-AU" sz="1800" dirty="0" smtClean="0">
                          <a:solidFill>
                            <a:srgbClr val="F5F5F5"/>
                          </a:solidFill>
                          <a:latin typeface="Lucida Console" panose="020B0609040504020204" pitchFamily="49" charset="0"/>
                        </a:rPr>
                        <a:t>PS C:\&gt; </a:t>
                      </a:r>
                      <a:r>
                        <a:rPr lang="en-AU" sz="1800" dirty="0" smtClean="0"/>
                        <a:t> </a:t>
                      </a:r>
                      <a:r>
                        <a:rPr lang="en-AU" sz="1800" dirty="0" smtClean="0">
                          <a:solidFill>
                            <a:srgbClr val="FF4500"/>
                          </a:solidFill>
                          <a:latin typeface="Lucida Console" panose="020B0609040504020204" pitchFamily="49" charset="0"/>
                        </a:rPr>
                        <a:t>$</a:t>
                      </a:r>
                      <a:r>
                        <a:rPr lang="en-AU" sz="1800" dirty="0" err="1" smtClean="0">
                          <a:solidFill>
                            <a:srgbClr val="FF4500"/>
                          </a:solidFill>
                          <a:latin typeface="Lucida Console" panose="020B0609040504020204" pitchFamily="49" charset="0"/>
                        </a:rPr>
                        <a:t>csvhash</a:t>
                      </a:r>
                      <a:r>
                        <a:rPr lang="en-AU" sz="1800" dirty="0" err="1" smtClean="0">
                          <a:solidFill>
                            <a:srgbClr val="D3D3D3"/>
                          </a:solidFill>
                          <a:latin typeface="Lucida Console" panose="020B0609040504020204" pitchFamily="49" charset="0"/>
                        </a:rPr>
                        <a:t>.</a:t>
                      </a:r>
                      <a:r>
                        <a:rPr lang="en-AU" sz="1800" dirty="0" err="1" smtClean="0">
                          <a:solidFill>
                            <a:srgbClr val="F5F5F5"/>
                          </a:solidFill>
                          <a:latin typeface="Lucida Console" panose="020B0609040504020204" pitchFamily="49" charset="0"/>
                        </a:rPr>
                        <a:t>Hash</a:t>
                      </a:r>
                      <a:r>
                        <a:rPr lang="en-AU" sz="1800" dirty="0" smtClean="0">
                          <a:solidFill>
                            <a:srgbClr val="F5F5F5"/>
                          </a:solidFill>
                          <a:latin typeface="Lucida Console" panose="020B0609040504020204" pitchFamily="49" charset="0"/>
                        </a:rPr>
                        <a:t> </a:t>
                      </a:r>
                      <a:endParaRPr lang="en-AU" sz="1800" dirty="0" smtClean="0">
                        <a:solidFill>
                          <a:srgbClr val="FF4500"/>
                        </a:solidFill>
                        <a:latin typeface="Lucida Console" panose="020B0609040504020204" pitchFamily="49" charset="0"/>
                      </a:endParaRPr>
                    </a:p>
                    <a:p>
                      <a:r>
                        <a:rPr lang="en-AU" sz="1800" dirty="0" smtClean="0">
                          <a:solidFill>
                            <a:srgbClr val="F5F5F5"/>
                          </a:solidFill>
                          <a:latin typeface="Lucida Console" panose="020B0609040504020204" pitchFamily="49" charset="0"/>
                        </a:rPr>
                        <a:t>207267C4B159E53C2272E6574DD89C78CF83648133698D793AB727D8CDF9</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393990064"/>
                  </a:ext>
                </a:extLst>
              </a:tr>
            </a:tbl>
          </a:graphicData>
        </a:graphic>
      </p:graphicFrame>
    </p:spTree>
    <p:extLst>
      <p:ext uri="{BB962C8B-B14F-4D97-AF65-F5344CB8AC3E}">
        <p14:creationId xmlns:p14="http://schemas.microsoft.com/office/powerpoint/2010/main" val="1190255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Retrieving Property using dot notation</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(Variable)</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97643931"/>
              </p:ext>
            </p:extLst>
          </p:nvPr>
        </p:nvGraphicFramePr>
        <p:xfrm>
          <a:off x="1703512" y="1165385"/>
          <a:ext cx="10225136" cy="866206"/>
        </p:xfrm>
        <a:graphic>
          <a:graphicData uri="http://schemas.openxmlformats.org/drawingml/2006/table">
            <a:tbl>
              <a:tblPr firstRow="1" bandRow="1"/>
              <a:tblGrid>
                <a:gridCol w="10225136">
                  <a:extLst>
                    <a:ext uri="{9D8B030D-6E8A-4147-A177-3AD203B41FA5}">
                      <a16:colId xmlns:a16="http://schemas.microsoft.com/office/drawing/2014/main" val="143288024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000" b="0" dirty="0" smtClean="0">
                          <a:solidFill>
                            <a:schemeClr val="bg1"/>
                          </a:solidFill>
                          <a:latin typeface="Segoe UI Light" panose="020B0502040204020203" pitchFamily="34" charset="0"/>
                          <a:cs typeface="Segoe UI Light" panose="020B0502040204020203" pitchFamily="34" charset="0"/>
                        </a:rPr>
                        <a:t>Object stored in a variable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0675288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b="0" dirty="0" smtClean="0">
                          <a:solidFill>
                            <a:srgbClr val="F5F5F5"/>
                          </a:solidFill>
                          <a:latin typeface="Lucida Console" panose="020B0609040504020204" pitchFamily="49" charset="0"/>
                        </a:rPr>
                        <a:t>PS C:\&gt;</a:t>
                      </a:r>
                      <a:r>
                        <a:rPr lang="en-US" sz="2000" dirty="0" smtClean="0">
                          <a:solidFill>
                            <a:srgbClr val="F5F5F5"/>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csvhash</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Get-</a:t>
                      </a:r>
                      <a:r>
                        <a:rPr lang="en-US" sz="2000" dirty="0" err="1" smtClean="0">
                          <a:solidFill>
                            <a:srgbClr val="E0FFFF"/>
                          </a:solidFill>
                          <a:latin typeface="Lucida Console" panose="020B0609040504020204" pitchFamily="49" charset="0"/>
                        </a:rPr>
                        <a:t>FileHash</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.\iExploreProcesses.csv </a:t>
                      </a:r>
                      <a:endParaRPr lang="en-AU" sz="2000" b="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2389314"/>
                  </a:ext>
                </a:extLst>
              </a:tr>
            </a:tbl>
          </a:graphicData>
        </a:graphic>
      </p:graphicFrame>
    </p:spTree>
    <p:extLst>
      <p:ext uri="{BB962C8B-B14F-4D97-AF65-F5344CB8AC3E}">
        <p14:creationId xmlns:p14="http://schemas.microsoft.com/office/powerpoint/2010/main" val="175590728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Retrieving Property using dot notation</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(Variable)</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730596304"/>
              </p:ext>
            </p:extLst>
          </p:nvPr>
        </p:nvGraphicFramePr>
        <p:xfrm>
          <a:off x="1703512" y="1143000"/>
          <a:ext cx="10225136" cy="3883726"/>
        </p:xfrm>
        <a:graphic>
          <a:graphicData uri="http://schemas.openxmlformats.org/drawingml/2006/table">
            <a:tbl>
              <a:tblPr firstRow="1" bandRow="1"/>
              <a:tblGrid>
                <a:gridCol w="10225136">
                  <a:extLst>
                    <a:ext uri="{9D8B030D-6E8A-4147-A177-3AD203B41FA5}">
                      <a16:colId xmlns:a16="http://schemas.microsoft.com/office/drawing/2014/main" val="4031403248"/>
                    </a:ext>
                  </a:extLst>
                </a:gridCol>
              </a:tblGrid>
              <a:tr h="469966">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Pipe variable to Get-Member to list properties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2115598"/>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csvhash</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Get-Member </a:t>
                      </a: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TypeName</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Microsoft.Powershell.Utility.FileHash</a:t>
                      </a:r>
                      <a:endParaRPr lang="en-AU" sz="1800" dirty="0" smtClean="0">
                        <a:solidFill>
                          <a:srgbClr val="F5F5F5"/>
                        </a:solidFill>
                        <a:latin typeface="Lucida Console" panose="020B0609040504020204" pitchFamily="49" charset="0"/>
                      </a:endParaRP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Name        </a:t>
                      </a:r>
                      <a:r>
                        <a:rPr lang="en-AU" sz="1800" dirty="0" err="1" smtClean="0">
                          <a:solidFill>
                            <a:srgbClr val="F5F5F5"/>
                          </a:solidFill>
                          <a:latin typeface="Lucida Console" panose="020B0609040504020204" pitchFamily="49" charset="0"/>
                        </a:rPr>
                        <a:t>MemberType</a:t>
                      </a:r>
                      <a:r>
                        <a:rPr lang="en-AU" sz="1800" dirty="0" smtClean="0">
                          <a:solidFill>
                            <a:srgbClr val="F5F5F5"/>
                          </a:solidFill>
                          <a:latin typeface="Lucida Console" panose="020B0609040504020204" pitchFamily="49" charset="0"/>
                        </a:rPr>
                        <a:t>   Definition</a:t>
                      </a:r>
                    </a:p>
                    <a:p>
                      <a:r>
                        <a:rPr lang="en-AU" sz="1800" dirty="0" smtClean="0">
                          <a:solidFill>
                            <a:srgbClr val="F5F5F5"/>
                          </a:solidFill>
                          <a:latin typeface="Lucida Console" panose="020B0609040504020204" pitchFamily="49" charset="0"/>
                        </a:rPr>
                        <a:t>----        ----------   ----------</a:t>
                      </a:r>
                    </a:p>
                    <a:p>
                      <a:r>
                        <a:rPr lang="en-AU" sz="1800" dirty="0" smtClean="0">
                          <a:solidFill>
                            <a:srgbClr val="F5F5F5"/>
                          </a:solidFill>
                          <a:latin typeface="Lucida Console" panose="020B0609040504020204" pitchFamily="49" charset="0"/>
                        </a:rPr>
                        <a:t>Equals      Method       </a:t>
                      </a:r>
                      <a:r>
                        <a:rPr lang="en-AU" sz="1800" dirty="0" err="1" smtClean="0">
                          <a:solidFill>
                            <a:srgbClr val="F5F5F5"/>
                          </a:solidFill>
                          <a:latin typeface="Lucida Console" panose="020B0609040504020204" pitchFamily="49" charset="0"/>
                        </a:rPr>
                        <a:t>bool</a:t>
                      </a:r>
                      <a:r>
                        <a:rPr lang="en-AU" sz="1800" dirty="0" smtClean="0">
                          <a:solidFill>
                            <a:srgbClr val="F5F5F5"/>
                          </a:solidFill>
                          <a:latin typeface="Lucida Console" panose="020B0609040504020204" pitchFamily="49" charset="0"/>
                        </a:rPr>
                        <a:t> Equals(</a:t>
                      </a:r>
                      <a:r>
                        <a:rPr lang="en-AU" sz="1800" dirty="0" err="1" smtClean="0">
                          <a:solidFill>
                            <a:srgbClr val="F5F5F5"/>
                          </a:solidFill>
                          <a:latin typeface="Lucida Console" panose="020B0609040504020204" pitchFamily="49" charset="0"/>
                        </a:rPr>
                        <a:t>System.Object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obj</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 Method       </a:t>
                      </a:r>
                      <a:r>
                        <a:rPr lang="en-AU" sz="1800" dirty="0" err="1" smtClean="0">
                          <a:solidFill>
                            <a:srgbClr val="F5F5F5"/>
                          </a:solidFill>
                          <a:latin typeface="Lucida Console" panose="020B0609040504020204" pitchFamily="49" charset="0"/>
                        </a:rPr>
                        <a:t>int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     Method       type </a:t>
                      </a:r>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    Method       string </a:t>
                      </a:r>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a:t>
                      </a:r>
                    </a:p>
                    <a:p>
                      <a:r>
                        <a:rPr lang="en-AU" sz="1800" dirty="0" smtClean="0">
                          <a:solidFill>
                            <a:srgbClr val="F5F5F5"/>
                          </a:solidFill>
                          <a:latin typeface="Lucida Console" panose="020B0609040504020204" pitchFamily="49" charset="0"/>
                        </a:rPr>
                        <a:t>Algorithm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Algorithm=SHA256</a:t>
                      </a:r>
                    </a:p>
                    <a:p>
                      <a:r>
                        <a:rPr lang="en-AU" sz="1800" dirty="0" smtClean="0">
                          <a:solidFill>
                            <a:srgbClr val="F5F5F5"/>
                          </a:solidFill>
                          <a:latin typeface="Lucida Console" panose="020B0609040504020204" pitchFamily="49" charset="0"/>
                        </a:rPr>
                        <a:t>Hash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Hash=207...</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84557230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124467661"/>
              </p:ext>
            </p:extLst>
          </p:nvPr>
        </p:nvGraphicFramePr>
        <p:xfrm>
          <a:off x="1703512" y="5352350"/>
          <a:ext cx="10225136" cy="1140526"/>
        </p:xfrm>
        <a:graphic>
          <a:graphicData uri="http://schemas.openxmlformats.org/drawingml/2006/table">
            <a:tbl>
              <a:tblPr firstRow="1" bandRow="1"/>
              <a:tblGrid>
                <a:gridCol w="10225136">
                  <a:extLst>
                    <a:ext uri="{9D8B030D-6E8A-4147-A177-3AD203B41FA5}">
                      <a16:colId xmlns:a16="http://schemas.microsoft.com/office/drawing/2014/main" val="475231980"/>
                    </a:ext>
                  </a:extLst>
                </a:gridCol>
              </a:tblGrid>
              <a:tr h="469966">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Dot (.) followed by the property name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696875"/>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csvhash</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Hash</a:t>
                      </a:r>
                      <a:r>
                        <a:rPr lang="en-AU" sz="2000" dirty="0" smtClean="0">
                          <a:solidFill>
                            <a:srgbClr val="F5F5F5"/>
                          </a:solidFill>
                          <a:latin typeface="Lucida Console" panose="020B0609040504020204" pitchFamily="49" charset="0"/>
                        </a:rPr>
                        <a:t> </a:t>
                      </a:r>
                      <a:endParaRPr lang="en-AU" sz="2000" dirty="0" smtClean="0">
                        <a:solidFill>
                          <a:srgbClr val="FF4500"/>
                        </a:solidFill>
                        <a:latin typeface="Lucida Console" panose="020B0609040504020204" pitchFamily="49" charset="0"/>
                      </a:endParaRPr>
                    </a:p>
                    <a:p>
                      <a:r>
                        <a:rPr lang="en-AU" sz="1800" dirty="0" smtClean="0">
                          <a:solidFill>
                            <a:srgbClr val="F5F5F5"/>
                          </a:solidFill>
                          <a:latin typeface="Lucida Console" panose="020B0609040504020204" pitchFamily="49" charset="0"/>
                        </a:rPr>
                        <a:t>207267C4B159E53C2272E6574DD89C78CF83648133698D793AB727D8CDF9</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48060496"/>
                  </a:ext>
                </a:extLst>
              </a:tr>
            </a:tbl>
          </a:graphicData>
        </a:graphic>
      </p:graphicFrame>
    </p:spTree>
    <p:extLst>
      <p:ext uri="{BB962C8B-B14F-4D97-AF65-F5344CB8AC3E}">
        <p14:creationId xmlns:p14="http://schemas.microsoft.com/office/powerpoint/2010/main" val="371305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Retrieving Property using dot notation</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(Command)</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70498305"/>
              </p:ext>
            </p:extLst>
          </p:nvPr>
        </p:nvGraphicFramePr>
        <p:xfrm>
          <a:off x="1968696" y="1154088"/>
          <a:ext cx="9937104" cy="3810000"/>
        </p:xfrm>
        <a:graphic>
          <a:graphicData uri="http://schemas.openxmlformats.org/drawingml/2006/table">
            <a:tbl>
              <a:tblPr firstRow="1" bandRow="1"/>
              <a:tblGrid>
                <a:gridCol w="9937104">
                  <a:extLst>
                    <a:ext uri="{9D8B030D-6E8A-4147-A177-3AD203B41FA5}">
                      <a16:colId xmlns:a16="http://schemas.microsoft.com/office/drawing/2014/main" val="340432370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000" b="0" dirty="0" smtClean="0">
                          <a:solidFill>
                            <a:schemeClr val="bg1"/>
                          </a:solidFill>
                          <a:latin typeface="Segoe UI Light" panose="020B0502040204020203" pitchFamily="34" charset="0"/>
                          <a:cs typeface="Segoe UI Light" panose="020B0502040204020203" pitchFamily="34" charset="0"/>
                        </a:rPr>
                        <a:t>Object property can also be accessed using parenthesis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481459026"/>
                  </a:ext>
                </a:extLst>
              </a:tr>
              <a:tr h="469966">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a:t>
                      </a:r>
                      <a:r>
                        <a:rPr kumimoji="0" lang="en-AU" sz="2000" b="0" i="0" u="none" strike="noStrike" kern="0" cap="none" spc="0" normalizeH="0" baseline="0" noProof="0" dirty="0" smtClean="0">
                          <a:ln>
                            <a:noFill/>
                          </a:ln>
                          <a:solidFill>
                            <a:srgbClr val="E0FFFF"/>
                          </a:solidFill>
                          <a:effectLst/>
                          <a:uLnTx/>
                          <a:uFillTx/>
                          <a:latin typeface="Lucida Console" panose="020B0609040504020204" pitchFamily="49" charset="0"/>
                        </a:rPr>
                        <a:t>Get-</a:t>
                      </a:r>
                      <a:r>
                        <a:rPr kumimoji="0" lang="en-AU" sz="2000" b="0" i="0" u="none" strike="noStrike" kern="0" cap="none" spc="0" normalizeH="0" baseline="0" noProof="0" dirty="0" err="1" smtClean="0">
                          <a:ln>
                            <a:noFill/>
                          </a:ln>
                          <a:solidFill>
                            <a:srgbClr val="E0FFFF"/>
                          </a:solidFill>
                          <a:effectLst/>
                          <a:uLnTx/>
                          <a:uFillTx/>
                          <a:latin typeface="Lucida Console" panose="020B0609040504020204" pitchFamily="49" charset="0"/>
                        </a:rPr>
                        <a:t>FileHash</a:t>
                      </a: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 </a:t>
                      </a:r>
                      <a:r>
                        <a:rPr kumimoji="0" lang="en-AU" sz="2000" b="0" i="0" u="none" strike="noStrike" kern="0" cap="none" spc="0" normalizeH="0" baseline="0" noProof="0" dirty="0" smtClean="0">
                          <a:ln>
                            <a:noFill/>
                          </a:ln>
                          <a:solidFill>
                            <a:srgbClr val="EE82EE"/>
                          </a:solidFill>
                          <a:effectLst/>
                          <a:uLnTx/>
                          <a:uFillTx/>
                          <a:latin typeface="Lucida Console" panose="020B0609040504020204" pitchFamily="49" charset="0"/>
                        </a:rPr>
                        <a:t>.\iExploreProcesses.csv</a:t>
                      </a: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 </a:t>
                      </a:r>
                      <a:r>
                        <a:rPr kumimoji="0" lang="en-AU" sz="2000" b="0" i="0" u="none" strike="noStrike" kern="0" cap="none" spc="0" normalizeH="0" baseline="0" noProof="0" dirty="0" smtClean="0">
                          <a:ln>
                            <a:noFill/>
                          </a:ln>
                          <a:solidFill>
                            <a:srgbClr val="D3D3D3"/>
                          </a:solidFill>
                          <a:effectLst/>
                          <a:uLnTx/>
                          <a:uFillTx/>
                          <a:latin typeface="Lucida Console" panose="020B0609040504020204" pitchFamily="49" charset="0"/>
                        </a:rPr>
                        <a:t>|</a:t>
                      </a: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 </a:t>
                      </a:r>
                      <a:r>
                        <a:rPr kumimoji="0" lang="en-AU" sz="2000" b="0" i="0" u="none" strike="noStrike" kern="0" cap="none" spc="0" normalizeH="0" baseline="0" noProof="0" dirty="0" smtClean="0">
                          <a:ln>
                            <a:noFill/>
                          </a:ln>
                          <a:solidFill>
                            <a:srgbClr val="E0FFFF"/>
                          </a:solidFill>
                          <a:effectLst/>
                          <a:uLnTx/>
                          <a:uFillTx/>
                          <a:latin typeface="Lucida Console" panose="020B0609040504020204" pitchFamily="49" charset="0"/>
                        </a:rPr>
                        <a:t>Get-Member </a:t>
                      </a: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TypeName</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Microsoft.Powershell.Utility.FileHash</a:t>
                      </a:r>
                      <a:endParaRPr lang="en-AU" sz="1800" dirty="0" smtClean="0">
                        <a:solidFill>
                          <a:srgbClr val="F5F5F5"/>
                        </a:solidFill>
                        <a:latin typeface="Lucida Console" panose="020B0609040504020204" pitchFamily="49" charset="0"/>
                      </a:endParaRPr>
                    </a:p>
                    <a:p>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Name        </a:t>
                      </a:r>
                      <a:r>
                        <a:rPr lang="en-AU" sz="1800" dirty="0" err="1" smtClean="0">
                          <a:solidFill>
                            <a:srgbClr val="F5F5F5"/>
                          </a:solidFill>
                          <a:latin typeface="Lucida Console" panose="020B0609040504020204" pitchFamily="49" charset="0"/>
                        </a:rPr>
                        <a:t>MemberType</a:t>
                      </a:r>
                      <a:r>
                        <a:rPr lang="en-AU" sz="1800" dirty="0" smtClean="0">
                          <a:solidFill>
                            <a:srgbClr val="F5F5F5"/>
                          </a:solidFill>
                          <a:latin typeface="Lucida Console" panose="020B0609040504020204" pitchFamily="49" charset="0"/>
                        </a:rPr>
                        <a:t>   Definition</a:t>
                      </a:r>
                    </a:p>
                    <a:p>
                      <a:r>
                        <a:rPr lang="en-AU" sz="1800" dirty="0" smtClean="0">
                          <a:solidFill>
                            <a:srgbClr val="F5F5F5"/>
                          </a:solidFill>
                          <a:latin typeface="Lucida Console" panose="020B0609040504020204" pitchFamily="49" charset="0"/>
                        </a:rPr>
                        <a:t>----        ----------   ----------</a:t>
                      </a:r>
                    </a:p>
                    <a:p>
                      <a:r>
                        <a:rPr lang="en-AU" sz="1800" dirty="0" smtClean="0">
                          <a:solidFill>
                            <a:srgbClr val="F5F5F5"/>
                          </a:solidFill>
                          <a:latin typeface="Lucida Console" panose="020B0609040504020204" pitchFamily="49" charset="0"/>
                        </a:rPr>
                        <a:t>Equals      Method       </a:t>
                      </a:r>
                      <a:r>
                        <a:rPr lang="en-AU" sz="1800" dirty="0" err="1" smtClean="0">
                          <a:solidFill>
                            <a:srgbClr val="F5F5F5"/>
                          </a:solidFill>
                          <a:latin typeface="Lucida Console" panose="020B0609040504020204" pitchFamily="49" charset="0"/>
                        </a:rPr>
                        <a:t>bool</a:t>
                      </a:r>
                      <a:r>
                        <a:rPr lang="en-AU" sz="1800" dirty="0" smtClean="0">
                          <a:solidFill>
                            <a:srgbClr val="F5F5F5"/>
                          </a:solidFill>
                          <a:latin typeface="Lucida Console" panose="020B0609040504020204" pitchFamily="49" charset="0"/>
                        </a:rPr>
                        <a:t> Equals(</a:t>
                      </a:r>
                      <a:r>
                        <a:rPr lang="en-AU" sz="1800" dirty="0" err="1" smtClean="0">
                          <a:solidFill>
                            <a:srgbClr val="F5F5F5"/>
                          </a:solidFill>
                          <a:latin typeface="Lucida Console" panose="020B0609040504020204" pitchFamily="49" charset="0"/>
                        </a:rPr>
                        <a:t>System.Object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obj</a:t>
                      </a:r>
                      <a:r>
                        <a:rPr lang="en-AU" sz="1800" dirty="0" smtClean="0">
                          <a:solidFill>
                            <a:srgbClr val="F5F5F5"/>
                          </a:solidFill>
                          <a:latin typeface="Lucida Console" panose="020B0609040504020204" pitchFamily="49" charset="0"/>
                        </a:rPr>
                        <a:t>)                        </a:t>
                      </a:r>
                    </a:p>
                    <a:p>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 Method       </a:t>
                      </a:r>
                      <a:r>
                        <a:rPr lang="en-AU" sz="1800" dirty="0" err="1" smtClean="0">
                          <a:solidFill>
                            <a:srgbClr val="F5F5F5"/>
                          </a:solidFill>
                          <a:latin typeface="Lucida Console" panose="020B0609040504020204" pitchFamily="49" charset="0"/>
                        </a:rPr>
                        <a:t>int</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GetHashCode</a:t>
                      </a:r>
                      <a:r>
                        <a:rPr lang="en-AU" sz="1800" dirty="0" smtClean="0">
                          <a:solidFill>
                            <a:srgbClr val="F5F5F5"/>
                          </a:solidFill>
                          <a:latin typeface="Lucida Console" panose="020B0609040504020204" pitchFamily="49" charset="0"/>
                        </a:rPr>
                        <a:t>()                                     </a:t>
                      </a:r>
                    </a:p>
                    <a:p>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     Method       type </a:t>
                      </a:r>
                      <a:r>
                        <a:rPr lang="en-AU" sz="1800" dirty="0" err="1" smtClean="0">
                          <a:solidFill>
                            <a:srgbClr val="F5F5F5"/>
                          </a:solidFill>
                          <a:latin typeface="Lucida Console" panose="020B0609040504020204" pitchFamily="49" charset="0"/>
                        </a:rPr>
                        <a:t>GetType</a:t>
                      </a:r>
                      <a:r>
                        <a:rPr lang="en-AU" sz="1800" dirty="0" smtClean="0">
                          <a:solidFill>
                            <a:srgbClr val="F5F5F5"/>
                          </a:solidFill>
                          <a:latin typeface="Lucida Console" panose="020B0609040504020204" pitchFamily="49" charset="0"/>
                        </a:rPr>
                        <a:t>()                                        </a:t>
                      </a:r>
                    </a:p>
                    <a:p>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    Method       string </a:t>
                      </a:r>
                      <a:r>
                        <a:rPr lang="en-AU" sz="1800" dirty="0" err="1" smtClean="0">
                          <a:solidFill>
                            <a:srgbClr val="F5F5F5"/>
                          </a:solidFill>
                          <a:latin typeface="Lucida Console" panose="020B0609040504020204" pitchFamily="49" charset="0"/>
                        </a:rPr>
                        <a:t>ToString</a:t>
                      </a:r>
                      <a:r>
                        <a:rPr lang="en-AU" sz="1800" dirty="0" smtClean="0">
                          <a:solidFill>
                            <a:srgbClr val="F5F5F5"/>
                          </a:solidFill>
                          <a:latin typeface="Lucida Console" panose="020B0609040504020204" pitchFamily="49" charset="0"/>
                        </a:rPr>
                        <a:t>()                                     </a:t>
                      </a:r>
                    </a:p>
                    <a:p>
                      <a:r>
                        <a:rPr lang="en-AU" sz="1800" dirty="0" smtClean="0">
                          <a:solidFill>
                            <a:srgbClr val="F5F5F5"/>
                          </a:solidFill>
                          <a:latin typeface="Lucida Console" panose="020B0609040504020204" pitchFamily="49" charset="0"/>
                        </a:rPr>
                        <a:t>Algorithm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Algorithm=SHA256                        </a:t>
                      </a:r>
                    </a:p>
                    <a:p>
                      <a:r>
                        <a:rPr lang="en-AU" sz="1800" dirty="0" smtClean="0">
                          <a:solidFill>
                            <a:srgbClr val="F5F5F5"/>
                          </a:solidFill>
                          <a:latin typeface="Lucida Console" panose="020B0609040504020204" pitchFamily="49" charset="0"/>
                        </a:rPr>
                        <a:t>Hash        </a:t>
                      </a:r>
                      <a:r>
                        <a:rPr lang="en-AU" sz="1800" dirty="0" err="1" smtClean="0">
                          <a:solidFill>
                            <a:srgbClr val="F5F5F5"/>
                          </a:solidFill>
                          <a:latin typeface="Lucida Console" panose="020B0609040504020204" pitchFamily="49" charset="0"/>
                        </a:rPr>
                        <a:t>NoteProperty</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System.String</a:t>
                      </a:r>
                      <a:r>
                        <a:rPr lang="en-AU" sz="1800" dirty="0" smtClean="0">
                          <a:solidFill>
                            <a:srgbClr val="F5F5F5"/>
                          </a:solidFill>
                          <a:latin typeface="Lucida Console" panose="020B0609040504020204" pitchFamily="49" charset="0"/>
                        </a:rPr>
                        <a:t> Hash=207...</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6834532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33178377"/>
              </p:ext>
            </p:extLst>
          </p:nvPr>
        </p:nvGraphicFramePr>
        <p:xfrm>
          <a:off x="1968696" y="5166666"/>
          <a:ext cx="9937104" cy="1140526"/>
        </p:xfrm>
        <a:graphic>
          <a:graphicData uri="http://schemas.openxmlformats.org/drawingml/2006/table">
            <a:tbl>
              <a:tblPr firstRow="1" bandRow="1"/>
              <a:tblGrid>
                <a:gridCol w="9937104">
                  <a:extLst>
                    <a:ext uri="{9D8B030D-6E8A-4147-A177-3AD203B41FA5}">
                      <a16:colId xmlns:a16="http://schemas.microsoft.com/office/drawing/2014/main" val="2652766302"/>
                    </a:ext>
                  </a:extLst>
                </a:gridCol>
              </a:tblGrid>
              <a:tr h="469966">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Dot (.) followed by the property name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3717159"/>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FileHash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.\iExploreProcesses.csv</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Hash  </a:t>
                      </a:r>
                      <a:endParaRPr lang="en-AU" sz="2000" dirty="0" smtClean="0">
                        <a:solidFill>
                          <a:srgbClr val="FF4500"/>
                        </a:solidFill>
                        <a:latin typeface="Lucida Console" panose="020B0609040504020204" pitchFamily="49" charset="0"/>
                      </a:endParaRPr>
                    </a:p>
                    <a:p>
                      <a:r>
                        <a:rPr lang="en-AU" sz="1800" dirty="0" smtClean="0">
                          <a:solidFill>
                            <a:srgbClr val="F5F5F5"/>
                          </a:solidFill>
                          <a:latin typeface="Lucida Console" panose="020B0609040504020204" pitchFamily="49" charset="0"/>
                        </a:rPr>
                        <a:t>207267C4B159E53C2272E6574DD89C78CF83648133698D793AB727D8CDF9</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76546246"/>
                  </a:ext>
                </a:extLst>
              </a:tr>
            </a:tbl>
          </a:graphicData>
        </a:graphic>
      </p:graphicFrame>
    </p:spTree>
    <p:extLst>
      <p:ext uri="{BB962C8B-B14F-4D97-AF65-F5344CB8AC3E}">
        <p14:creationId xmlns:p14="http://schemas.microsoft.com/office/powerpoint/2010/main" val="104692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415480" cy="2286000"/>
          </a:xfrm>
        </p:spPr>
        <p:txBody>
          <a:bodyPr>
            <a:normAutofit/>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Call method on an object</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42016839"/>
              </p:ext>
            </p:extLst>
          </p:nvPr>
        </p:nvGraphicFramePr>
        <p:xfrm>
          <a:off x="1820690" y="1149277"/>
          <a:ext cx="9830027" cy="5227393"/>
        </p:xfrm>
        <a:graphic>
          <a:graphicData uri="http://schemas.openxmlformats.org/drawingml/2006/table">
            <a:tbl>
              <a:tblPr firstRow="1" bandRow="1"/>
              <a:tblGrid>
                <a:gridCol w="9830027">
                  <a:extLst>
                    <a:ext uri="{9D8B030D-6E8A-4147-A177-3AD203B41FA5}">
                      <a16:colId xmlns:a16="http://schemas.microsoft.com/office/drawing/2014/main" val="1203716058"/>
                    </a:ext>
                  </a:extLst>
                </a:gridCol>
              </a:tblGrid>
              <a:tr h="4345009">
                <a:tc>
                  <a:txBody>
                    <a:body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Get-Process</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err="1" smtClean="0">
                          <a:solidFill>
                            <a:srgbClr val="EE82EE"/>
                          </a:solidFill>
                          <a:latin typeface="Lucida Console" panose="020B0609040504020204" pitchFamily="49" charset="0"/>
                        </a:rPr>
                        <a:t>spoolsv</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Get-Member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a:t>
                      </a:r>
                      <a:r>
                        <a:rPr lang="en-AU" sz="1800" dirty="0" err="1" smtClean="0">
                          <a:solidFill>
                            <a:srgbClr val="FFE4B5"/>
                          </a:solidFill>
                          <a:latin typeface="Lucida Console" panose="020B0609040504020204" pitchFamily="49" charset="0"/>
                        </a:rPr>
                        <a:t>MemberType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Method </a:t>
                      </a:r>
                    </a:p>
                    <a:p>
                      <a:r>
                        <a:rPr lang="en-AU" sz="1800" dirty="0" smtClean="0">
                          <a:solidFill>
                            <a:srgbClr val="F5F5F5"/>
                          </a:solidFill>
                          <a:latin typeface="Lucida Console" panose="020B0609040504020204" pitchFamily="49" charset="0"/>
                        </a:rPr>
                        <a:t>   </a:t>
                      </a:r>
                    </a:p>
                    <a:p>
                      <a:r>
                        <a:rPr lang="en-AU" sz="1800" dirty="0" err="1" smtClean="0">
                          <a:solidFill>
                            <a:srgbClr val="F5F5F5"/>
                          </a:solidFill>
                          <a:latin typeface="Lucida Console" panose="020B0609040504020204" pitchFamily="49" charset="0"/>
                        </a:rPr>
                        <a:t>TypeName</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System.Diagnostics.Process</a:t>
                      </a:r>
                      <a:endParaRPr lang="en-AU" sz="1800" dirty="0" smtClean="0">
                        <a:solidFill>
                          <a:srgbClr val="F5F5F5"/>
                        </a:solidFill>
                        <a:latin typeface="Lucida Console" panose="020B0609040504020204" pitchFamily="49" charset="0"/>
                      </a:endParaRPr>
                    </a:p>
                    <a:p>
                      <a:r>
                        <a:rPr lang="en-AU" sz="1800" dirty="0" smtClean="0">
                          <a:solidFill>
                            <a:srgbClr val="F5F5F5"/>
                          </a:solidFill>
                          <a:latin typeface="Lucida Console" panose="020B0609040504020204" pitchFamily="49" charset="0"/>
                        </a:rPr>
                        <a:t>Name                      </a:t>
                      </a:r>
                      <a:r>
                        <a:rPr lang="en-AU" sz="1800" dirty="0" err="1" smtClean="0">
                          <a:solidFill>
                            <a:srgbClr val="F5F5F5"/>
                          </a:solidFill>
                          <a:latin typeface="Lucida Console" panose="020B0609040504020204" pitchFamily="49" charset="0"/>
                        </a:rPr>
                        <a:t>MemberType</a:t>
                      </a:r>
                      <a:r>
                        <a:rPr lang="en-AU" sz="1800" dirty="0" smtClean="0">
                          <a:solidFill>
                            <a:srgbClr val="F5F5F5"/>
                          </a:solidFill>
                          <a:latin typeface="Lucida Console" panose="020B0609040504020204" pitchFamily="49" charset="0"/>
                        </a:rPr>
                        <a:t> Definition</a:t>
                      </a:r>
                    </a:p>
                    <a:p>
                      <a:r>
                        <a:rPr lang="en-AU" sz="1800" dirty="0" smtClean="0">
                          <a:solidFill>
                            <a:srgbClr val="F5F5F5"/>
                          </a:solidFill>
                          <a:latin typeface="Lucida Console" panose="020B0609040504020204" pitchFamily="49" charset="0"/>
                        </a:rPr>
                        <a:t>----                      ---------- ----------</a:t>
                      </a:r>
                    </a:p>
                    <a:p>
                      <a:r>
                        <a:rPr lang="en-AU" sz="1800" dirty="0" err="1" smtClean="0">
                          <a:solidFill>
                            <a:srgbClr val="F5F5F5"/>
                          </a:solidFill>
                          <a:latin typeface="Lucida Console" panose="020B0609040504020204" pitchFamily="49" charset="0"/>
                        </a:rPr>
                        <a:t>BeginErrorReadLine</a:t>
                      </a:r>
                      <a:r>
                        <a:rPr lang="en-AU" sz="1800" dirty="0" smtClean="0">
                          <a:solidFill>
                            <a:srgbClr val="F5F5F5"/>
                          </a:solidFill>
                          <a:latin typeface="Lucida Console" panose="020B0609040504020204" pitchFamily="49" charset="0"/>
                        </a:rPr>
                        <a:t>        Method     void </a:t>
                      </a:r>
                      <a:r>
                        <a:rPr lang="en-AU" sz="1800" dirty="0" err="1" smtClean="0">
                          <a:solidFill>
                            <a:srgbClr val="F5F5F5"/>
                          </a:solidFill>
                          <a:latin typeface="Lucida Console" panose="020B0609040504020204" pitchFamily="49" charset="0"/>
                        </a:rPr>
                        <a:t>BeginErrorReadLine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BeginOutputReadLine</a:t>
                      </a:r>
                      <a:r>
                        <a:rPr lang="en-AU" sz="1800" dirty="0" smtClean="0">
                          <a:solidFill>
                            <a:srgbClr val="F5F5F5"/>
                          </a:solidFill>
                          <a:latin typeface="Lucida Console" panose="020B0609040504020204" pitchFamily="49" charset="0"/>
                        </a:rPr>
                        <a:t>       Method     void </a:t>
                      </a:r>
                      <a:r>
                        <a:rPr lang="en-AU" sz="1800" dirty="0" err="1" smtClean="0">
                          <a:solidFill>
                            <a:srgbClr val="F5F5F5"/>
                          </a:solidFill>
                          <a:latin typeface="Lucida Console" panose="020B0609040504020204" pitchFamily="49" charset="0"/>
                        </a:rPr>
                        <a:t>BeginOutputReadLine</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CancelErrorRead</a:t>
                      </a:r>
                      <a:r>
                        <a:rPr lang="en-AU" sz="1800" dirty="0" smtClean="0">
                          <a:solidFill>
                            <a:srgbClr val="F5F5F5"/>
                          </a:solidFill>
                          <a:latin typeface="Lucida Console" panose="020B0609040504020204" pitchFamily="49" charset="0"/>
                        </a:rPr>
                        <a:t>           Method     void </a:t>
                      </a:r>
                      <a:r>
                        <a:rPr lang="en-AU" sz="1800" dirty="0" err="1" smtClean="0">
                          <a:solidFill>
                            <a:srgbClr val="F5F5F5"/>
                          </a:solidFill>
                          <a:latin typeface="Lucida Console" panose="020B0609040504020204" pitchFamily="49" charset="0"/>
                        </a:rPr>
                        <a:t>CancelErrorRead</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CancelOutputRead</a:t>
                      </a:r>
                      <a:r>
                        <a:rPr lang="en-AU" sz="1800" dirty="0" smtClean="0">
                          <a:solidFill>
                            <a:srgbClr val="F5F5F5"/>
                          </a:solidFill>
                          <a:latin typeface="Lucida Console" panose="020B0609040504020204" pitchFamily="49" charset="0"/>
                        </a:rPr>
                        <a:t>          Method     void </a:t>
                      </a:r>
                      <a:r>
                        <a:rPr lang="en-AU" sz="1800" dirty="0" err="1" smtClean="0">
                          <a:solidFill>
                            <a:srgbClr val="F5F5F5"/>
                          </a:solidFill>
                          <a:latin typeface="Lucida Console" panose="020B0609040504020204" pitchFamily="49" charset="0"/>
                        </a:rPr>
                        <a:t>CancelOutputRead</a:t>
                      </a:r>
                      <a:r>
                        <a:rPr lang="en-AU" sz="1800" dirty="0" smtClean="0">
                          <a:solidFill>
                            <a:srgbClr val="F5F5F5"/>
                          </a:solidFill>
                          <a:latin typeface="Lucida Console" panose="020B0609040504020204" pitchFamily="49" charset="0"/>
                        </a:rPr>
                        <a:t>()</a:t>
                      </a:r>
                    </a:p>
                    <a:p>
                      <a:r>
                        <a:rPr lang="en-AU" sz="1800" dirty="0" smtClean="0">
                          <a:solidFill>
                            <a:srgbClr val="F5F5F5"/>
                          </a:solidFill>
                          <a:latin typeface="Lucida Console" panose="020B0609040504020204" pitchFamily="49" charset="0"/>
                        </a:rPr>
                        <a:t>Close                     Method     void Close()</a:t>
                      </a:r>
                    </a:p>
                    <a:p>
                      <a:r>
                        <a:rPr lang="en-AU" sz="1800" dirty="0" err="1" smtClean="0">
                          <a:solidFill>
                            <a:srgbClr val="F5F5F5"/>
                          </a:solidFill>
                          <a:latin typeface="Lucida Console" panose="020B0609040504020204" pitchFamily="49" charset="0"/>
                        </a:rPr>
                        <a:t>CloseMainWindow</a:t>
                      </a:r>
                      <a:r>
                        <a:rPr lang="en-AU" sz="1800" dirty="0" smtClean="0">
                          <a:solidFill>
                            <a:srgbClr val="F5F5F5"/>
                          </a:solidFill>
                          <a:latin typeface="Lucida Console" panose="020B0609040504020204" pitchFamily="49" charset="0"/>
                        </a:rPr>
                        <a:t>           Method     </a:t>
                      </a:r>
                      <a:r>
                        <a:rPr lang="en-AU" sz="1800" dirty="0" err="1" smtClean="0">
                          <a:solidFill>
                            <a:srgbClr val="F5F5F5"/>
                          </a:solidFill>
                          <a:latin typeface="Lucida Console" panose="020B0609040504020204" pitchFamily="49" charset="0"/>
                        </a:rPr>
                        <a:t>bool</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CloseMainWindow</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CreateObjRef</a:t>
                      </a:r>
                      <a:r>
                        <a:rPr lang="en-AU" sz="1800" dirty="0" smtClean="0">
                          <a:solidFill>
                            <a:srgbClr val="F5F5F5"/>
                          </a:solidFill>
                          <a:latin typeface="Lucida Console" panose="020B0609040504020204" pitchFamily="49" charset="0"/>
                        </a:rPr>
                        <a:t>              Method     </a:t>
                      </a:r>
                      <a:r>
                        <a:rPr lang="en-AU" sz="1800" dirty="0" err="1" smtClean="0">
                          <a:solidFill>
                            <a:srgbClr val="F5F5F5"/>
                          </a:solidFill>
                          <a:latin typeface="Lucida Console" panose="020B0609040504020204" pitchFamily="49" charset="0"/>
                        </a:rPr>
                        <a:t>System.Runtime</a:t>
                      </a:r>
                      <a:r>
                        <a:rPr lang="en-AU" sz="1800" dirty="0" smtClean="0">
                          <a:solidFill>
                            <a:srgbClr val="F5F5F5"/>
                          </a:solidFill>
                          <a:latin typeface="Lucida Console" panose="020B0609040504020204" pitchFamily="49" charset="0"/>
                        </a:rPr>
                        <a:t>...</a:t>
                      </a:r>
                    </a:p>
                    <a:p>
                      <a:r>
                        <a:rPr lang="fr-FR" sz="1800" dirty="0" smtClean="0">
                          <a:solidFill>
                            <a:srgbClr val="F5F5F5"/>
                          </a:solidFill>
                          <a:latin typeface="Lucida Console" panose="020B0609040504020204" pitchFamily="49" charset="0"/>
                        </a:rPr>
                        <a:t>Dispose                   </a:t>
                      </a:r>
                      <a:r>
                        <a:rPr lang="fr-FR" sz="1800" dirty="0" err="1" smtClean="0">
                          <a:solidFill>
                            <a:srgbClr val="F5F5F5"/>
                          </a:solidFill>
                          <a:latin typeface="Lucida Console" panose="020B0609040504020204" pitchFamily="49" charset="0"/>
                        </a:rPr>
                        <a:t>Method</a:t>
                      </a:r>
                      <a:r>
                        <a:rPr lang="fr-FR" sz="1800" dirty="0" smtClean="0">
                          <a:solidFill>
                            <a:srgbClr val="F5F5F5"/>
                          </a:solidFill>
                          <a:latin typeface="Lucida Console" panose="020B0609040504020204" pitchFamily="49" charset="0"/>
                        </a:rPr>
                        <a:t>     </a:t>
                      </a:r>
                      <a:r>
                        <a:rPr lang="fr-FR" sz="1800" dirty="0" err="1" smtClean="0">
                          <a:solidFill>
                            <a:srgbClr val="F5F5F5"/>
                          </a:solidFill>
                          <a:latin typeface="Lucida Console" panose="020B0609040504020204" pitchFamily="49" charset="0"/>
                        </a:rPr>
                        <a:t>void</a:t>
                      </a:r>
                      <a:r>
                        <a:rPr lang="fr-FR" sz="1800" dirty="0" smtClean="0">
                          <a:solidFill>
                            <a:srgbClr val="F5F5F5"/>
                          </a:solidFill>
                          <a:latin typeface="Lucida Console" panose="020B0609040504020204" pitchFamily="49" charset="0"/>
                        </a:rPr>
                        <a:t> Dispose(), </a:t>
                      </a:r>
                    </a:p>
                    <a:p>
                      <a:r>
                        <a:rPr lang="en-AU" sz="1800" dirty="0" smtClean="0">
                          <a:solidFill>
                            <a:srgbClr val="F5F5F5"/>
                          </a:solidFill>
                          <a:latin typeface="Lucida Console" panose="020B0609040504020204" pitchFamily="49" charset="0"/>
                        </a:rPr>
                        <a:t>Kill                      Method     void Kill()</a:t>
                      </a:r>
                    </a:p>
                    <a:p>
                      <a:r>
                        <a:rPr lang="en-AU" sz="18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83211627"/>
                  </a:ext>
                </a:extLst>
              </a:tr>
              <a:tr h="441192">
                <a:tc>
                  <a:txBody>
                    <a:bodyPr/>
                    <a:lstStyle/>
                    <a:p>
                      <a:pPr marL="0" marR="0" indent="0" algn="l"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b="0" dirty="0" smtClean="0">
                          <a:solidFill>
                            <a:schemeClr val="bg1"/>
                          </a:solidFill>
                          <a:latin typeface="Segoe UI Light" panose="020B0502040204020203" pitchFamily="34" charset="0"/>
                          <a:ea typeface=""/>
                          <a:cs typeface="Segoe UI Light" panose="020B0502040204020203" pitchFamily="34" charset="0"/>
                        </a:rPr>
                        <a:t>Dot (.) followed by the method name, followed by parenthesis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040694"/>
                  </a:ext>
                </a:extLst>
              </a:tr>
              <a:tr h="441192">
                <a:tc>
                  <a:txBody>
                    <a:body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spoolsv</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Kill()</a:t>
                      </a:r>
                      <a:endParaRPr lang="en-AU" sz="2000" dirty="0" smtClean="0">
                        <a:solidFill>
                          <a:srgbClr val="FF4500"/>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41144895"/>
                  </a:ext>
                </a:extLst>
              </a:tr>
            </a:tbl>
          </a:graphicData>
        </a:graphic>
      </p:graphicFrame>
    </p:spTree>
    <p:extLst>
      <p:ext uri="{BB962C8B-B14F-4D97-AF65-F5344CB8AC3E}">
        <p14:creationId xmlns:p14="http://schemas.microsoft.com/office/powerpoint/2010/main" val="2946667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smtClean="0"/>
              <a:t>Anatomy of the ISE</a:t>
            </a:r>
            <a:endParaRPr lang="en-US" noProof="1"/>
          </a:p>
        </p:txBody>
      </p:sp>
      <p:pic>
        <p:nvPicPr>
          <p:cNvPr id="5" name="Content Placeholder 4"/>
          <p:cNvPicPr>
            <a:picLocks noGrp="1" noChangeAspect="1"/>
          </p:cNvPicPr>
          <p:nvPr>
            <p:ph sz="quarter" idx="13"/>
          </p:nvPr>
        </p:nvPicPr>
        <p:blipFill>
          <a:blip r:embed="rId4"/>
          <a:stretch>
            <a:fillRect/>
          </a:stretch>
        </p:blipFill>
        <p:spPr>
          <a:xfrm>
            <a:off x="2856891" y="1143000"/>
            <a:ext cx="6275018" cy="4953000"/>
          </a:xfrm>
          <a:prstGeom prst="rect">
            <a:avLst/>
          </a:prstGeom>
          <a:ln>
            <a:noFill/>
          </a:ln>
          <a:effectLst/>
        </p:spPr>
      </p:pic>
      <p:sp>
        <p:nvSpPr>
          <p:cNvPr id="4" name="Slide Number Placeholder 3"/>
          <p:cNvSpPr>
            <a:spLocks noGrp="1"/>
          </p:cNvSpPr>
          <p:nvPr>
            <p:ph type="sldNum" sz="quarter" idx="11"/>
          </p:nvPr>
        </p:nvSpPr>
        <p:spPr/>
        <p:txBody>
          <a:bodyPr/>
          <a:lstStyle/>
          <a:p>
            <a:fld id="{026CCAEB-CB17-44EB-A892-4553F1D666B6}" type="slidenum">
              <a:rPr lang="en-US" smtClean="0">
                <a:solidFill>
                  <a:schemeClr val="bg1"/>
                </a:solidFill>
              </a:rPr>
              <a:pPr/>
              <a:t>26</a:t>
            </a:fld>
            <a:endParaRPr lang="en-US" dirty="0">
              <a:solidFill>
                <a:schemeClr val="bg1"/>
              </a:solidFill>
            </a:endParaRPr>
          </a:p>
        </p:txBody>
      </p:sp>
      <p:sp>
        <p:nvSpPr>
          <p:cNvPr id="22" name="TextBox 21"/>
          <p:cNvSpPr txBox="1"/>
          <p:nvPr/>
        </p:nvSpPr>
        <p:spPr>
          <a:xfrm>
            <a:off x="9873380" y="2610540"/>
            <a:ext cx="1263012" cy="769441"/>
          </a:xfrm>
          <a:prstGeom prst="wedgeRectCallout">
            <a:avLst>
              <a:gd name="adj1" fmla="val -368740"/>
              <a:gd name="adj2" fmla="val -85114"/>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buSzPct val="110000"/>
              <a:defRPr>
                <a:solidFill>
                  <a:schemeClr val="bg1"/>
                </a:solidFill>
              </a:defRPr>
            </a:lvl1pPr>
          </a:lstStyle>
          <a:p>
            <a:pPr algn="ctr"/>
            <a:r>
              <a:rPr lang="en-US" sz="2200" b="1" dirty="0">
                <a:solidFill>
                  <a:schemeClr val="tx1"/>
                </a:solidFill>
                <a:latin typeface="Segoe UI Light" panose="020B0502040204020203" pitchFamily="34" charset="0"/>
                <a:cs typeface="Segoe UI Light" panose="020B0502040204020203" pitchFamily="34" charset="0"/>
              </a:rPr>
              <a:t>Script pane</a:t>
            </a:r>
          </a:p>
        </p:txBody>
      </p:sp>
      <p:sp>
        <p:nvSpPr>
          <p:cNvPr id="23" name="TextBox 22"/>
          <p:cNvSpPr txBox="1"/>
          <p:nvPr/>
        </p:nvSpPr>
        <p:spPr>
          <a:xfrm>
            <a:off x="623392" y="4869160"/>
            <a:ext cx="1373376" cy="769441"/>
          </a:xfrm>
          <a:prstGeom prst="wedgeRectCallout">
            <a:avLst>
              <a:gd name="adj1" fmla="val 223188"/>
              <a:gd name="adj2" fmla="val -120496"/>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lgn="ctr">
              <a:buSzPct val="110000"/>
              <a:defRPr>
                <a:solidFill>
                  <a:schemeClr val="bg1"/>
                </a:solidFill>
              </a:defRPr>
            </a:lvl1pPr>
          </a:lstStyle>
          <a:p>
            <a:r>
              <a:rPr lang="en-US" sz="2200" b="1" dirty="0">
                <a:solidFill>
                  <a:schemeClr val="tx1"/>
                </a:solidFill>
                <a:latin typeface="Segoe UI Light" panose="020B0502040204020203" pitchFamily="34" charset="0"/>
                <a:cs typeface="Segoe UI Light" panose="020B0502040204020203" pitchFamily="34" charset="0"/>
              </a:rPr>
              <a:t>Console pane</a:t>
            </a:r>
          </a:p>
        </p:txBody>
      </p:sp>
      <p:sp>
        <p:nvSpPr>
          <p:cNvPr id="24" name="TextBox 23"/>
          <p:cNvSpPr txBox="1"/>
          <p:nvPr/>
        </p:nvSpPr>
        <p:spPr>
          <a:xfrm>
            <a:off x="9873380" y="3579070"/>
            <a:ext cx="1709020" cy="1107996"/>
          </a:xfrm>
          <a:prstGeom prst="wedgeRectCallout">
            <a:avLst>
              <a:gd name="adj1" fmla="val -134551"/>
              <a:gd name="adj2" fmla="val -4868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buSzPct val="110000"/>
            </a:pPr>
            <a:r>
              <a:rPr lang="en-US" sz="2200" b="1" dirty="0">
                <a:solidFill>
                  <a:schemeClr val="tx1"/>
                </a:solidFill>
                <a:latin typeface="Segoe UI Light" panose="020B0502040204020203" pitchFamily="34" charset="0"/>
                <a:cs typeface="Segoe UI Light" panose="020B0502040204020203" pitchFamily="34" charset="0"/>
              </a:rPr>
              <a:t>Show-Command add-on</a:t>
            </a:r>
          </a:p>
        </p:txBody>
      </p:sp>
      <p:sp>
        <p:nvSpPr>
          <p:cNvPr id="25" name="TextBox 24"/>
          <p:cNvSpPr txBox="1"/>
          <p:nvPr/>
        </p:nvSpPr>
        <p:spPr>
          <a:xfrm>
            <a:off x="623392" y="1630099"/>
            <a:ext cx="1605176" cy="769441"/>
          </a:xfrm>
          <a:prstGeom prst="wedgeRectCallout">
            <a:avLst>
              <a:gd name="adj1" fmla="val 106378"/>
              <a:gd name="adj2" fmla="val -33454"/>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lgn="ctr">
              <a:buSzPct val="110000"/>
              <a:defRPr>
                <a:solidFill>
                  <a:schemeClr val="bg1"/>
                </a:solidFill>
              </a:defRPr>
            </a:lvl1pPr>
          </a:lstStyle>
          <a:p>
            <a:r>
              <a:rPr lang="en-US" sz="2200" b="1" dirty="0">
                <a:solidFill>
                  <a:schemeClr val="tx1"/>
                </a:solidFill>
                <a:latin typeface="Segoe UI Light" panose="020B0502040204020203" pitchFamily="34" charset="0"/>
                <a:cs typeface="Segoe UI Light" panose="020B0502040204020203" pitchFamily="34" charset="0"/>
              </a:rPr>
              <a:t>PowerShell tabs</a:t>
            </a:r>
          </a:p>
        </p:txBody>
      </p:sp>
      <p:sp>
        <p:nvSpPr>
          <p:cNvPr id="19" name="TextBox 18"/>
          <p:cNvSpPr txBox="1"/>
          <p:nvPr/>
        </p:nvSpPr>
        <p:spPr>
          <a:xfrm>
            <a:off x="623392" y="3029332"/>
            <a:ext cx="1605176" cy="1107996"/>
          </a:xfrm>
          <a:prstGeom prst="wedgeRectCallout">
            <a:avLst>
              <a:gd name="adj1" fmla="val 151504"/>
              <a:gd name="adj2" fmla="val -12112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algn="ctr">
              <a:buSzPct val="110000"/>
              <a:defRPr>
                <a:solidFill>
                  <a:schemeClr val="bg1"/>
                </a:solidFill>
              </a:defRPr>
            </a:lvl1pPr>
          </a:lstStyle>
          <a:p>
            <a:r>
              <a:rPr lang="en-US" sz="2200" b="1" dirty="0">
                <a:solidFill>
                  <a:schemeClr val="tx1"/>
                </a:solidFill>
                <a:latin typeface="Segoe UI Light" panose="020B0502040204020203" pitchFamily="34" charset="0"/>
                <a:cs typeface="Segoe UI Light" panose="020B0502040204020203" pitchFamily="34" charset="0"/>
              </a:rPr>
              <a:t>Scripts open within a tab</a:t>
            </a:r>
          </a:p>
        </p:txBody>
      </p:sp>
    </p:spTree>
    <p:custDataLst>
      <p:tags r:id="rId1"/>
    </p:custDataLst>
    <p:extLst>
      <p:ext uri="{BB962C8B-B14F-4D97-AF65-F5344CB8AC3E}">
        <p14:creationId xmlns:p14="http://schemas.microsoft.com/office/powerpoint/2010/main" val="337222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19"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7: Object Models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Objects in PowerShell</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3</a:t>
            </a:r>
            <a:r>
              <a:rPr lang="en-US" sz="2400" b="1" dirty="0" smtClean="0">
                <a:solidFill>
                  <a:schemeClr val="tx1"/>
                </a:solidFill>
                <a:latin typeface="Segoe UI Light" panose="020B0502040204020203" pitchFamily="34" charset="0"/>
              </a:rPr>
              <a:t>: Identify the TYPE of an object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260</a:t>
            </a:fld>
            <a:endParaRPr lang="en-US"/>
          </a:p>
        </p:txBody>
      </p:sp>
    </p:spTree>
    <p:extLst>
      <p:ext uri="{BB962C8B-B14F-4D97-AF65-F5344CB8AC3E}">
        <p14:creationId xmlns:p14="http://schemas.microsoft.com/office/powerpoint/2010/main" val="195247542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Example 1:</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Find the object TYPE returned by the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Get-Date </a:t>
            </a:r>
            <a:r>
              <a:rPr lang="en-US" dirty="0" err="1" smtClean="0">
                <a:latin typeface="Segoe UI Light" panose="020B0502040204020203" pitchFamily="34" charset="0"/>
                <a:cs typeface="Segoe UI Light" panose="020B0502040204020203" pitchFamily="34" charset="0"/>
              </a:rPr>
              <a:t>cmdlet</a:t>
            </a:r>
            <a:endParaRPr lang="en-US" dirty="0">
              <a:solidFill>
                <a:schemeClr val="accent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261</a:t>
            </a:fld>
            <a:endParaRPr lang="en-US"/>
          </a:p>
        </p:txBody>
      </p:sp>
      <p:sp>
        <p:nvSpPr>
          <p:cNvPr id="5" name="Rectangle 4"/>
          <p:cNvSpPr/>
          <p:nvPr/>
        </p:nvSpPr>
        <p:spPr>
          <a:xfrm>
            <a:off x="3269796" y="1143000"/>
            <a:ext cx="8648935" cy="2893100"/>
          </a:xfrm>
          <a:prstGeom prst="rect">
            <a:avLst/>
          </a:prstGeom>
          <a:solidFill>
            <a:srgbClr val="012456"/>
          </a:solidFill>
        </p:spPr>
        <p:txBody>
          <a:bodyPr wrap="square">
            <a:spAutoFit/>
          </a:bodyPr>
          <a:lstStyle/>
          <a:p>
            <a:r>
              <a:rPr lang="en-AU" sz="2000" dirty="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Get-Date</a:t>
            </a:r>
            <a:r>
              <a:rPr lang="en-AU" sz="2000" dirty="0" smtClean="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a:solidFill>
                  <a:srgbClr val="E0FFFF"/>
                </a:solidFill>
                <a:latin typeface="Lucida Console" panose="020B0609040504020204" pitchFamily="49" charset="0"/>
              </a:rPr>
              <a:t>Get-Member </a:t>
            </a:r>
          </a:p>
          <a:p>
            <a:endParaRPr lang="en-AU" dirty="0" smtClean="0">
              <a:solidFill>
                <a:srgbClr val="F5F5F5"/>
              </a:solidFill>
              <a:latin typeface="Lucida Console" panose="020B0609040504020204" pitchFamily="49" charset="0"/>
            </a:endParaRPr>
          </a:p>
          <a:p>
            <a:r>
              <a:rPr lang="en-AU" dirty="0" err="1" smtClean="0">
                <a:solidFill>
                  <a:srgbClr val="F5F5F5"/>
                </a:solidFill>
                <a:latin typeface="Lucida Console" panose="020B0609040504020204" pitchFamily="49" charset="0"/>
              </a:rPr>
              <a:t>TypeName</a:t>
            </a:r>
            <a:r>
              <a:rPr lang="en-AU" dirty="0">
                <a:solidFill>
                  <a:srgbClr val="F5F5F5"/>
                </a:solidFill>
                <a:latin typeface="Lucida Console" panose="020B0609040504020204" pitchFamily="49" charset="0"/>
              </a:rPr>
              <a:t>: </a:t>
            </a:r>
            <a:r>
              <a:rPr lang="en-AU" dirty="0" err="1" smtClean="0">
                <a:solidFill>
                  <a:srgbClr val="F5F5F5"/>
                </a:solidFill>
                <a:latin typeface="Lucida Console" panose="020B0609040504020204" pitchFamily="49" charset="0"/>
              </a:rPr>
              <a:t>System.DateTime</a:t>
            </a:r>
            <a:endParaRPr lang="en-AU" dirty="0">
              <a:solidFill>
                <a:srgbClr val="F5F5F5"/>
              </a:solidFill>
              <a:latin typeface="Lucida Console" panose="020B0609040504020204" pitchFamily="49" charset="0"/>
            </a:endParaRPr>
          </a:p>
          <a:p>
            <a:endParaRPr lang="en-AU" dirty="0">
              <a:solidFill>
                <a:srgbClr val="F5F5F5"/>
              </a:solidFill>
              <a:latin typeface="Lucida Console" panose="020B0609040504020204" pitchFamily="49" charset="0"/>
            </a:endParaRPr>
          </a:p>
          <a:p>
            <a:r>
              <a:rPr lang="en-AU" dirty="0">
                <a:solidFill>
                  <a:schemeClr val="tx2">
                    <a:lumMod val="50000"/>
                  </a:schemeClr>
                </a:solidFill>
                <a:latin typeface="Lucida Console" panose="020B0609040504020204" pitchFamily="49" charset="0"/>
              </a:rPr>
              <a:t>Name           </a:t>
            </a:r>
            <a:r>
              <a:rPr lang="en-AU" dirty="0" err="1" smtClean="0">
                <a:solidFill>
                  <a:schemeClr val="tx2">
                    <a:lumMod val="50000"/>
                  </a:schemeClr>
                </a:solidFill>
                <a:latin typeface="Lucida Console" panose="020B0609040504020204" pitchFamily="49" charset="0"/>
              </a:rPr>
              <a:t>MemberType</a:t>
            </a:r>
            <a:r>
              <a:rPr lang="en-AU" dirty="0" smtClean="0">
                <a:solidFill>
                  <a:schemeClr val="tx2">
                    <a:lumMod val="50000"/>
                  </a:schemeClr>
                </a:solidFill>
                <a:latin typeface="Lucida Console" panose="020B0609040504020204" pitchFamily="49" charset="0"/>
              </a:rPr>
              <a:t>     </a:t>
            </a:r>
            <a:r>
              <a:rPr lang="en-AU" dirty="0">
                <a:solidFill>
                  <a:schemeClr val="tx2">
                    <a:lumMod val="50000"/>
                  </a:schemeClr>
                </a:solidFill>
                <a:latin typeface="Lucida Console" panose="020B0609040504020204" pitchFamily="49" charset="0"/>
              </a:rPr>
              <a:t>Definition</a:t>
            </a:r>
          </a:p>
          <a:p>
            <a:r>
              <a:rPr lang="en-AU" dirty="0">
                <a:solidFill>
                  <a:schemeClr val="tx2">
                    <a:lumMod val="50000"/>
                  </a:schemeClr>
                </a:solidFill>
                <a:latin typeface="Lucida Console" panose="020B0609040504020204" pitchFamily="49" charset="0"/>
              </a:rPr>
              <a:t>----           </a:t>
            </a:r>
            <a:r>
              <a:rPr lang="en-AU" dirty="0" smtClean="0">
                <a:solidFill>
                  <a:schemeClr val="tx2">
                    <a:lumMod val="50000"/>
                  </a:schemeClr>
                </a:solidFill>
                <a:latin typeface="Lucida Console" panose="020B0609040504020204" pitchFamily="49" charset="0"/>
              </a:rPr>
              <a:t>----------     </a:t>
            </a:r>
            <a:r>
              <a:rPr lang="en-AU" dirty="0">
                <a:solidFill>
                  <a:schemeClr val="tx2">
                    <a:lumMod val="50000"/>
                  </a:schemeClr>
                </a:solidFill>
                <a:latin typeface="Lucida Console" panose="020B0609040504020204" pitchFamily="49" charset="0"/>
              </a:rPr>
              <a:t>----------</a:t>
            </a:r>
          </a:p>
          <a:p>
            <a:r>
              <a:rPr lang="en-AU" dirty="0">
                <a:solidFill>
                  <a:schemeClr val="tx2">
                    <a:lumMod val="50000"/>
                  </a:schemeClr>
                </a:solidFill>
                <a:latin typeface="Lucida Console" panose="020B0609040504020204" pitchFamily="49" charset="0"/>
              </a:rPr>
              <a:t>Add            </a:t>
            </a:r>
            <a:r>
              <a:rPr lang="en-AU" dirty="0" smtClean="0">
                <a:solidFill>
                  <a:schemeClr val="tx2">
                    <a:lumMod val="50000"/>
                  </a:schemeClr>
                </a:solidFill>
                <a:latin typeface="Lucida Console" panose="020B0609040504020204" pitchFamily="49" charset="0"/>
              </a:rPr>
              <a:t>Method         </a:t>
            </a:r>
            <a:r>
              <a:rPr lang="en-AU" dirty="0" err="1">
                <a:solidFill>
                  <a:schemeClr val="tx2">
                    <a:lumMod val="50000"/>
                  </a:schemeClr>
                </a:solidFill>
                <a:latin typeface="Lucida Console" panose="020B0609040504020204" pitchFamily="49" charset="0"/>
              </a:rPr>
              <a:t>datetime</a:t>
            </a:r>
            <a:r>
              <a:rPr lang="en-AU" dirty="0">
                <a:solidFill>
                  <a:schemeClr val="tx2">
                    <a:lumMod val="50000"/>
                  </a:schemeClr>
                </a:solidFill>
                <a:latin typeface="Lucida Console" panose="020B0609040504020204" pitchFamily="49" charset="0"/>
              </a:rPr>
              <a:t> Add(timespan value)</a:t>
            </a:r>
          </a:p>
          <a:p>
            <a:r>
              <a:rPr lang="en-AU" dirty="0" err="1">
                <a:solidFill>
                  <a:schemeClr val="tx2">
                    <a:lumMod val="50000"/>
                  </a:schemeClr>
                </a:solidFill>
                <a:latin typeface="Lucida Console" panose="020B0609040504020204" pitchFamily="49" charset="0"/>
              </a:rPr>
              <a:t>AddDays</a:t>
            </a:r>
            <a:r>
              <a:rPr lang="en-AU" dirty="0">
                <a:solidFill>
                  <a:schemeClr val="tx2">
                    <a:lumMod val="50000"/>
                  </a:schemeClr>
                </a:solidFill>
                <a:latin typeface="Lucida Console" panose="020B0609040504020204" pitchFamily="49" charset="0"/>
              </a:rPr>
              <a:t>        </a:t>
            </a:r>
            <a:r>
              <a:rPr lang="en-AU" dirty="0" smtClean="0">
                <a:solidFill>
                  <a:schemeClr val="tx2">
                    <a:lumMod val="50000"/>
                  </a:schemeClr>
                </a:solidFill>
                <a:latin typeface="Lucida Console" panose="020B0609040504020204" pitchFamily="49" charset="0"/>
              </a:rPr>
              <a:t>Method         </a:t>
            </a:r>
            <a:r>
              <a:rPr lang="en-AU" dirty="0" err="1">
                <a:solidFill>
                  <a:schemeClr val="tx2">
                    <a:lumMod val="50000"/>
                  </a:schemeClr>
                </a:solidFill>
                <a:latin typeface="Lucida Console" panose="020B0609040504020204" pitchFamily="49" charset="0"/>
              </a:rPr>
              <a:t>datetime</a:t>
            </a:r>
            <a:r>
              <a:rPr lang="en-AU" dirty="0">
                <a:solidFill>
                  <a:schemeClr val="tx2">
                    <a:lumMod val="50000"/>
                  </a:schemeClr>
                </a:solidFill>
                <a:latin typeface="Lucida Console" panose="020B0609040504020204" pitchFamily="49" charset="0"/>
              </a:rPr>
              <a:t> </a:t>
            </a:r>
            <a:r>
              <a:rPr lang="en-AU" dirty="0" err="1">
                <a:solidFill>
                  <a:schemeClr val="tx2">
                    <a:lumMod val="50000"/>
                  </a:schemeClr>
                </a:solidFill>
                <a:latin typeface="Lucida Console" panose="020B0609040504020204" pitchFamily="49" charset="0"/>
              </a:rPr>
              <a:t>AddDays</a:t>
            </a:r>
            <a:r>
              <a:rPr lang="en-AU" dirty="0">
                <a:solidFill>
                  <a:schemeClr val="tx2">
                    <a:lumMod val="50000"/>
                  </a:schemeClr>
                </a:solidFill>
                <a:latin typeface="Lucida Console" panose="020B0609040504020204" pitchFamily="49" charset="0"/>
              </a:rPr>
              <a:t>(double value)</a:t>
            </a:r>
          </a:p>
          <a:p>
            <a:r>
              <a:rPr lang="en-AU" dirty="0" err="1">
                <a:solidFill>
                  <a:schemeClr val="tx2">
                    <a:lumMod val="50000"/>
                  </a:schemeClr>
                </a:solidFill>
                <a:latin typeface="Lucida Console" panose="020B0609040504020204" pitchFamily="49" charset="0"/>
              </a:rPr>
              <a:t>AddHours</a:t>
            </a:r>
            <a:r>
              <a:rPr lang="en-AU" dirty="0">
                <a:solidFill>
                  <a:schemeClr val="tx2">
                    <a:lumMod val="50000"/>
                  </a:schemeClr>
                </a:solidFill>
                <a:latin typeface="Lucida Console" panose="020B0609040504020204" pitchFamily="49" charset="0"/>
              </a:rPr>
              <a:t>       </a:t>
            </a:r>
            <a:r>
              <a:rPr lang="en-AU" dirty="0" smtClean="0">
                <a:solidFill>
                  <a:schemeClr val="tx2">
                    <a:lumMod val="50000"/>
                  </a:schemeClr>
                </a:solidFill>
                <a:latin typeface="Lucida Console" panose="020B0609040504020204" pitchFamily="49" charset="0"/>
              </a:rPr>
              <a:t>Method         </a:t>
            </a:r>
            <a:r>
              <a:rPr lang="en-AU" dirty="0" err="1">
                <a:solidFill>
                  <a:schemeClr val="tx2">
                    <a:lumMod val="50000"/>
                  </a:schemeClr>
                </a:solidFill>
                <a:latin typeface="Lucida Console" panose="020B0609040504020204" pitchFamily="49" charset="0"/>
              </a:rPr>
              <a:t>datetime</a:t>
            </a:r>
            <a:r>
              <a:rPr lang="en-AU" dirty="0">
                <a:solidFill>
                  <a:schemeClr val="tx2">
                    <a:lumMod val="50000"/>
                  </a:schemeClr>
                </a:solidFill>
                <a:latin typeface="Lucida Console" panose="020B0609040504020204" pitchFamily="49" charset="0"/>
              </a:rPr>
              <a:t> </a:t>
            </a:r>
            <a:r>
              <a:rPr lang="en-AU" dirty="0" err="1">
                <a:solidFill>
                  <a:schemeClr val="tx2">
                    <a:lumMod val="50000"/>
                  </a:schemeClr>
                </a:solidFill>
                <a:latin typeface="Lucida Console" panose="020B0609040504020204" pitchFamily="49" charset="0"/>
              </a:rPr>
              <a:t>AddHours</a:t>
            </a:r>
            <a:r>
              <a:rPr lang="en-AU" dirty="0">
                <a:solidFill>
                  <a:schemeClr val="tx2">
                    <a:lumMod val="50000"/>
                  </a:schemeClr>
                </a:solidFill>
                <a:latin typeface="Lucida Console" panose="020B0609040504020204" pitchFamily="49" charset="0"/>
              </a:rPr>
              <a:t>(double value</a:t>
            </a:r>
            <a:r>
              <a:rPr lang="en-AU" dirty="0" smtClean="0">
                <a:solidFill>
                  <a:schemeClr val="tx2">
                    <a:lumMod val="50000"/>
                  </a:schemeClr>
                </a:solidFill>
                <a:latin typeface="Lucida Console" panose="020B0609040504020204" pitchFamily="49" charset="0"/>
              </a:rPr>
              <a:t>)</a:t>
            </a:r>
          </a:p>
          <a:p>
            <a:r>
              <a:rPr lang="en-AU" dirty="0" smtClean="0">
                <a:solidFill>
                  <a:schemeClr val="tx2">
                    <a:lumMod val="50000"/>
                  </a:schemeClr>
                </a:solidFill>
                <a:latin typeface="Lucida Console" panose="020B0609040504020204" pitchFamily="49" charset="0"/>
              </a:rPr>
              <a:t>…</a:t>
            </a:r>
            <a:endParaRPr lang="en-AU" dirty="0">
              <a:solidFill>
                <a:schemeClr val="tx2">
                  <a:lumMod val="50000"/>
                </a:schemeClr>
              </a:solidFill>
              <a:latin typeface="Lucida Console" panose="020B0609040504020204" pitchFamily="49" charset="0"/>
            </a:endParaRPr>
          </a:p>
        </p:txBody>
      </p:sp>
      <p:sp>
        <p:nvSpPr>
          <p:cNvPr id="2" name="TextBox 1"/>
          <p:cNvSpPr txBox="1"/>
          <p:nvPr/>
        </p:nvSpPr>
        <p:spPr>
          <a:xfrm>
            <a:off x="3269796" y="4756655"/>
            <a:ext cx="5274521" cy="461665"/>
          </a:xfrm>
          <a:prstGeom prst="rect">
            <a:avLst/>
          </a:prstGeom>
          <a:noFill/>
        </p:spPr>
        <p:txBody>
          <a:bodyPr wrap="none" rtlCol="0">
            <a:spAutoFit/>
          </a:bodyPr>
          <a:lstStyle/>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Get-Member displays the TYPE name</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5219728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74A398B2-5A34-1A4A-811E-F4027282568C}" type="slidenum">
              <a:rPr lang="en-US" smtClean="0"/>
              <a:pPr/>
              <a:t>262</a:t>
            </a:fld>
            <a:endParaRPr lang="en-US"/>
          </a:p>
        </p:txBody>
      </p:sp>
      <p:sp>
        <p:nvSpPr>
          <p:cNvPr id="5" name="Rectangle 4"/>
          <p:cNvSpPr/>
          <p:nvPr/>
        </p:nvSpPr>
        <p:spPr>
          <a:xfrm>
            <a:off x="3265713" y="1143000"/>
            <a:ext cx="8637815" cy="2462213"/>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smtClean="0">
                <a:solidFill>
                  <a:srgbClr val="E0FFFF"/>
                </a:solidFill>
                <a:latin typeface="Lucida Console" panose="020B0609040504020204" pitchFamily="49" charset="0"/>
              </a:rPr>
              <a:t>Get-Date</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err="1">
                <a:solidFill>
                  <a:srgbClr val="F5F5F5"/>
                </a:solidFill>
                <a:latin typeface="Lucida Console" panose="020B0609040504020204" pitchFamily="49" charset="0"/>
              </a:rPr>
              <a:t>GetType</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err="1">
                <a:latin typeface="Lucida Console" panose="020B0609040504020204" pitchFamily="49" charset="0"/>
              </a:rPr>
              <a:t>IsPublic</a:t>
            </a:r>
            <a:r>
              <a:rPr lang="en-AU" sz="2000" dirty="0">
                <a:latin typeface="Lucida Console" panose="020B0609040504020204" pitchFamily="49" charset="0"/>
              </a:rPr>
              <a:t> </a:t>
            </a:r>
            <a:r>
              <a:rPr lang="en-AU" sz="2000" dirty="0" err="1">
                <a:latin typeface="Lucida Console" panose="020B0609040504020204" pitchFamily="49" charset="0"/>
              </a:rPr>
              <a:t>IsSerial</a:t>
            </a:r>
            <a:r>
              <a:rPr lang="en-AU" sz="2000" dirty="0">
                <a:latin typeface="Lucida Console" panose="020B0609040504020204" pitchFamily="49" charset="0"/>
              </a:rPr>
              <a:t> Name   </a:t>
            </a:r>
            <a:endParaRPr lang="en-AU" sz="2000" dirty="0" smtClean="0">
              <a:latin typeface="Lucida Console" panose="020B0609040504020204" pitchFamily="49" charset="0"/>
            </a:endParaRPr>
          </a:p>
          <a:p>
            <a:r>
              <a:rPr lang="en-AU" sz="2000" dirty="0" smtClean="0">
                <a:latin typeface="Lucida Console" panose="020B0609040504020204" pitchFamily="49" charset="0"/>
              </a:rPr>
              <a:t>-------- </a:t>
            </a:r>
            <a:r>
              <a:rPr lang="en-AU" sz="2000" dirty="0">
                <a:latin typeface="Lucida Console" panose="020B0609040504020204" pitchFamily="49" charset="0"/>
              </a:rPr>
              <a:t>-------- ---- </a:t>
            </a:r>
          </a:p>
          <a:p>
            <a:r>
              <a:rPr lang="en-AU" sz="2000" dirty="0">
                <a:latin typeface="Lucida Console" panose="020B0609040504020204" pitchFamily="49" charset="0"/>
              </a:rPr>
              <a:t>True     </a:t>
            </a:r>
            <a:r>
              <a:rPr lang="en-AU" sz="2000" dirty="0" err="1">
                <a:latin typeface="Lucida Console" panose="020B0609040504020204" pitchFamily="49" charset="0"/>
              </a:rPr>
              <a:t>True</a:t>
            </a:r>
            <a:r>
              <a:rPr lang="en-AU" sz="2000" dirty="0">
                <a:latin typeface="Lucida Console" panose="020B0609040504020204" pitchFamily="49" charset="0"/>
              </a:rPr>
              <a:t>    </a:t>
            </a:r>
            <a:r>
              <a:rPr lang="en-AU" sz="2000" dirty="0" smtClean="0">
                <a:latin typeface="Lucida Console" panose="020B0609040504020204" pitchFamily="49" charset="0"/>
              </a:rPr>
              <a:t> </a:t>
            </a:r>
            <a:r>
              <a:rPr lang="en-AU" sz="2000" dirty="0" err="1" smtClean="0">
                <a:latin typeface="Lucida Console" panose="020B0609040504020204" pitchFamily="49" charset="0"/>
              </a:rPr>
              <a:t>DateTime</a:t>
            </a:r>
            <a:endParaRPr lang="en-AU" sz="2000" dirty="0">
              <a:latin typeface="Lucida Console" panose="020B0609040504020204" pitchFamily="49" charset="0"/>
            </a:endParaRPr>
          </a:p>
          <a:p>
            <a:r>
              <a:rPr lang="en-AU" dirty="0" smtClean="0">
                <a:latin typeface="Lucida Console" panose="020B0609040504020204" pitchFamily="49" charset="0"/>
              </a:rPr>
              <a:t>      </a:t>
            </a:r>
          </a:p>
          <a:p>
            <a:endParaRPr lang="en-AU" dirty="0">
              <a:latin typeface="Lucida Console" panose="020B0609040504020204" pitchFamily="49" charset="0"/>
            </a:endParaRPr>
          </a:p>
          <a:p>
            <a:r>
              <a:rPr lang="en-AU" dirty="0" smtClean="0">
                <a:latin typeface="Lucida Console" panose="020B0609040504020204" pitchFamily="49" charset="0"/>
              </a:rPr>
              <a:t>                          </a:t>
            </a:r>
            <a:endParaRPr lang="en-AU" dirty="0" smtClean="0">
              <a:solidFill>
                <a:srgbClr val="F5F5F5"/>
              </a:solidFill>
              <a:latin typeface="Lucida Console" panose="020B0609040504020204" pitchFamily="49" charset="0"/>
            </a:endParaRPr>
          </a:p>
        </p:txBody>
      </p:sp>
      <p:sp>
        <p:nvSpPr>
          <p:cNvPr id="7" name="TextBox 6"/>
          <p:cNvSpPr txBox="1"/>
          <p:nvPr/>
        </p:nvSpPr>
        <p:spPr>
          <a:xfrm>
            <a:off x="3405352" y="4108953"/>
            <a:ext cx="6204327" cy="830997"/>
          </a:xfrm>
          <a:prstGeom prst="rect">
            <a:avLst/>
          </a:prstGeom>
          <a:noFill/>
        </p:spPr>
        <p:txBody>
          <a:bodyPr wrap="none" rtlCol="0">
            <a:spAutoFit/>
          </a:bodyPr>
          <a:lstStyle/>
          <a:p>
            <a:pPr marL="285750" indent="-285750">
              <a:buFont typeface="Arial" panose="020B0604020202020204" pitchFamily="34" charset="0"/>
              <a:buChar char="•"/>
            </a:pPr>
            <a:r>
              <a:rPr lang="en-AU" sz="2400" dirty="0" err="1" smtClean="0">
                <a:solidFill>
                  <a:schemeClr val="bg1"/>
                </a:solidFill>
                <a:latin typeface="Segoe UI Light" panose="020B0502040204020203" pitchFamily="34" charset="0"/>
                <a:cs typeface="Segoe UI Light" panose="020B0502040204020203" pitchFamily="34" charset="0"/>
              </a:rPr>
              <a:t>GetType</a:t>
            </a:r>
            <a:r>
              <a:rPr lang="en-AU" sz="2400" dirty="0" smtClean="0">
                <a:solidFill>
                  <a:schemeClr val="bg1"/>
                </a:solidFill>
                <a:latin typeface="Segoe UI Light" panose="020B0502040204020203" pitchFamily="34" charset="0"/>
                <a:cs typeface="Segoe UI Light" panose="020B0502040204020203" pitchFamily="34" charset="0"/>
              </a:rPr>
              <a:t>() METHOD retrieves the TYPE name</a:t>
            </a: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Available on ALL objects in PowerShell</a:t>
            </a:r>
            <a:endParaRPr lang="en-AU" sz="2400" dirty="0">
              <a:solidFill>
                <a:schemeClr val="bg1"/>
              </a:solidFill>
              <a:latin typeface="Segoe UI Light" panose="020B0502040204020203" pitchFamily="34" charset="0"/>
              <a:cs typeface="Segoe UI Light" panose="020B0502040204020203" pitchFamily="34" charset="0"/>
            </a:endParaRPr>
          </a:p>
        </p:txBody>
      </p:sp>
      <p:sp>
        <p:nvSpPr>
          <p:cNvPr id="8" name="Title 5"/>
          <p:cNvSpPr>
            <a:spLocks noGrp="1"/>
          </p:cNvSpPr>
          <p:nvPr>
            <p:ph type="title"/>
          </p:nvPr>
        </p:nvSpPr>
        <p:spPr>
          <a:xfrm>
            <a:off x="0" y="1143000"/>
            <a:ext cx="3048000" cy="2286000"/>
          </a:xfrm>
        </p:spPr>
        <p:txBody>
          <a:bodyPr/>
          <a:lstStyle/>
          <a:p>
            <a:r>
              <a:rPr lang="en-US" dirty="0" smtClean="0">
                <a:latin typeface="Segoe UI Light" panose="020B0502040204020203" pitchFamily="34" charset="0"/>
                <a:cs typeface="Segoe UI Light" panose="020B0502040204020203" pitchFamily="34" charset="0"/>
              </a:rPr>
              <a:t>Example 2:</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Find the object TYPE returned by the </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Get-Date </a:t>
            </a:r>
            <a:r>
              <a:rPr lang="en-US" dirty="0" err="1" smtClean="0">
                <a:latin typeface="Segoe UI Light" panose="020B0502040204020203" pitchFamily="34" charset="0"/>
                <a:cs typeface="Segoe UI Light" panose="020B0502040204020203" pitchFamily="34" charset="0"/>
              </a:rPr>
              <a:t>cmdlet</a:t>
            </a:r>
            <a:endParaRPr lang="en-US" dirty="0">
              <a:solidFill>
                <a:schemeClr val="accent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4672988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7: Object Models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Object Models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1: Where do TYPES come from?</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263</a:t>
            </a:fld>
            <a:endParaRPr lang="en-US"/>
          </a:p>
        </p:txBody>
      </p:sp>
    </p:spTree>
    <p:extLst>
      <p:ext uri="{BB962C8B-B14F-4D97-AF65-F5344CB8AC3E}">
        <p14:creationId xmlns:p14="http://schemas.microsoft.com/office/powerpoint/2010/main" val="250324453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smtClean="0"/>
              <a:t>Where do TYPES come from?</a:t>
            </a:r>
            <a:endParaRPr lang="en-AU" dirty="0"/>
          </a:p>
        </p:txBody>
      </p:sp>
      <p:sp>
        <p:nvSpPr>
          <p:cNvPr id="10" name="Content Placeholder 9"/>
          <p:cNvSpPr>
            <a:spLocks noGrp="1"/>
          </p:cNvSpPr>
          <p:nvPr>
            <p:ph sz="quarter" idx="13"/>
          </p:nvPr>
        </p:nvSpPr>
        <p:spPr>
          <a:xfrm>
            <a:off x="406400" y="1519094"/>
            <a:ext cx="11176000" cy="4953000"/>
          </a:xfrm>
        </p:spPr>
        <p:txBody>
          <a:bodyPr/>
          <a:lstStyle/>
          <a:p>
            <a:pPr marL="342900" indent="-342900">
              <a:buFont typeface="Arial" panose="020B0604020202020204" pitchFamily="34" charset="0"/>
              <a:buChar char="•"/>
            </a:pPr>
            <a:r>
              <a:rPr lang="en-AU" dirty="0" smtClean="0"/>
              <a:t>OBJECT MODELS</a:t>
            </a:r>
          </a:p>
          <a:p>
            <a:pPr marL="800100" lvl="1" indent="-342900">
              <a:buFont typeface="Arial" panose="020B0604020202020204" pitchFamily="34" charset="0"/>
              <a:buChar char="•"/>
            </a:pPr>
            <a:r>
              <a:rPr lang="en-AU" dirty="0" smtClean="0"/>
              <a:t>Collections of TYPES</a:t>
            </a:r>
          </a:p>
          <a:p>
            <a:pPr marL="800100" lvl="1" indent="-342900">
              <a:buFont typeface="Arial" panose="020B0604020202020204" pitchFamily="34" charset="0"/>
              <a:buChar char="•"/>
            </a:pPr>
            <a:r>
              <a:rPr lang="en-AU" dirty="0" smtClean="0"/>
              <a:t>Simplify coding by providing pre-defined TYPES</a:t>
            </a:r>
          </a:p>
          <a:p>
            <a:pPr marL="800100" lvl="1" indent="-342900">
              <a:buFont typeface="Arial" panose="020B0604020202020204" pitchFamily="34" charset="0"/>
              <a:buChar char="•"/>
            </a:pPr>
            <a:r>
              <a:rPr lang="en-AU" dirty="0" smtClean="0"/>
              <a:t>Provide a consistent interface</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Examples:</a:t>
            </a:r>
          </a:p>
          <a:p>
            <a:pPr marL="800100" lvl="1" indent="-342900">
              <a:buFont typeface="Arial" panose="020B0604020202020204" pitchFamily="34" charset="0"/>
              <a:buChar char="•"/>
            </a:pPr>
            <a:r>
              <a:rPr lang="en-AU" dirty="0" smtClean="0"/>
              <a:t>.NET Framework</a:t>
            </a:r>
          </a:p>
          <a:p>
            <a:pPr marL="800100" lvl="1" indent="-342900">
              <a:buFont typeface="Arial" panose="020B0604020202020204" pitchFamily="34" charset="0"/>
              <a:buChar char="•"/>
            </a:pPr>
            <a:r>
              <a:rPr lang="en-AU" dirty="0" smtClean="0"/>
              <a:t>Component Object Model (COM)</a:t>
            </a:r>
          </a:p>
          <a:p>
            <a:pPr marL="800100" lvl="1" indent="-342900">
              <a:buFont typeface="Arial" panose="020B0604020202020204" pitchFamily="34" charset="0"/>
              <a:buChar char="•"/>
            </a:pPr>
            <a:r>
              <a:rPr lang="en-AU" dirty="0" smtClean="0"/>
              <a:t>Windows Management Instrumentation (WMI)</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264</a:t>
            </a:fld>
            <a:endParaRPr lang="en-US"/>
          </a:p>
        </p:txBody>
      </p:sp>
      <p:sp>
        <p:nvSpPr>
          <p:cNvPr id="2" name="TextBox 1"/>
          <p:cNvSpPr txBox="1"/>
          <p:nvPr/>
        </p:nvSpPr>
        <p:spPr>
          <a:xfrm>
            <a:off x="767408" y="5229200"/>
            <a:ext cx="8217634" cy="461665"/>
          </a:xfrm>
          <a:prstGeom prst="rect">
            <a:avLst/>
          </a:prstGeom>
          <a:noFill/>
        </p:spPr>
        <p:txBody>
          <a:bodyPr wrap="none" rtlCol="0">
            <a:spAutoFit/>
          </a:bodyPr>
          <a:lstStyle/>
          <a:p>
            <a:r>
              <a:rPr lang="en-AU" sz="2400" dirty="0" smtClean="0">
                <a:solidFill>
                  <a:srgbClr val="FF3300"/>
                </a:solidFill>
                <a:latin typeface="Segoe UI Light" panose="020B0502040204020203" pitchFamily="34" charset="0"/>
                <a:cs typeface="Segoe UI Light" panose="020B0502040204020203" pitchFamily="34" charset="0"/>
              </a:rPr>
              <a:t>PowerShell works with all of these OBJECT MODELS and more!</a:t>
            </a:r>
            <a:endParaRPr lang="en-AU" sz="2400" dirty="0">
              <a:solidFill>
                <a:srgbClr val="FF33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6019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.Net</a:t>
            </a:r>
            <a:r>
              <a:rPr lang="en-AU" dirty="0" smtClean="0"/>
              <a:t> Framework TYPES (extract)</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265</a:t>
            </a:fld>
            <a:endParaRPr lang="en-US"/>
          </a:p>
        </p:txBody>
      </p:sp>
      <p:pic>
        <p:nvPicPr>
          <p:cNvPr id="5" name="Picture 4"/>
          <p:cNvPicPr>
            <a:picLocks noChangeAspect="1"/>
          </p:cNvPicPr>
          <p:nvPr/>
        </p:nvPicPr>
        <p:blipFill>
          <a:blip r:embed="rId3"/>
          <a:stretch>
            <a:fillRect/>
          </a:stretch>
        </p:blipFill>
        <p:spPr>
          <a:xfrm>
            <a:off x="304800" y="1268760"/>
            <a:ext cx="11620144" cy="2304256"/>
          </a:xfrm>
          <a:prstGeom prst="rect">
            <a:avLst/>
          </a:prstGeom>
        </p:spPr>
      </p:pic>
      <p:pic>
        <p:nvPicPr>
          <p:cNvPr id="6" name="Picture 5"/>
          <p:cNvPicPr>
            <a:picLocks noChangeAspect="1"/>
          </p:cNvPicPr>
          <p:nvPr/>
        </p:nvPicPr>
        <p:blipFill>
          <a:blip r:embed="rId4"/>
          <a:stretch>
            <a:fillRect/>
          </a:stretch>
        </p:blipFill>
        <p:spPr>
          <a:xfrm>
            <a:off x="6555226" y="3594494"/>
            <a:ext cx="5369718" cy="2702919"/>
          </a:xfrm>
          <a:prstGeom prst="rect">
            <a:avLst/>
          </a:prstGeom>
        </p:spPr>
      </p:pic>
      <p:sp>
        <p:nvSpPr>
          <p:cNvPr id="7" name="TextBox 6"/>
          <p:cNvSpPr txBox="1"/>
          <p:nvPr/>
        </p:nvSpPr>
        <p:spPr>
          <a:xfrm>
            <a:off x="479376" y="3861048"/>
            <a:ext cx="6075850" cy="369332"/>
          </a:xfrm>
          <a:prstGeom prst="rect">
            <a:avLst/>
          </a:prstGeom>
          <a:noFill/>
        </p:spPr>
        <p:txBody>
          <a:bodyPr wrap="square" rtlCol="0">
            <a:spAutoFit/>
          </a:bodyPr>
          <a:lstStyle/>
          <a:p>
            <a:pPr marL="285750" indent="-285750">
              <a:buFont typeface="Arial" panose="020B0604020202020204" pitchFamily="34" charset="0"/>
              <a:buChar char="•"/>
            </a:pPr>
            <a:r>
              <a:rPr lang="en-AU" dirty="0" smtClean="0">
                <a:solidFill>
                  <a:schemeClr val="bg1"/>
                </a:solidFill>
                <a:latin typeface="Segoe UI Light" panose="020B0502040204020203" pitchFamily="34" charset="0"/>
                <a:cs typeface="Segoe UI Light" panose="020B0502040204020203" pitchFamily="34" charset="0"/>
              </a:rPr>
              <a:t>Refer to MSDN for detailed listing and further information</a:t>
            </a:r>
            <a:endParaRPr lang="en-AU"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86425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7: Object Models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Object Models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2</a:t>
            </a:r>
            <a:r>
              <a:rPr lang="en-US" sz="2400" b="1" dirty="0" smtClean="0">
                <a:solidFill>
                  <a:schemeClr val="tx1"/>
                </a:solidFill>
                <a:latin typeface="Segoe UI Light" panose="020B0502040204020203" pitchFamily="34" charset="0"/>
              </a:rPr>
              <a:t>: ISE IntelliSense and Member Completion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266</a:t>
            </a:fld>
            <a:endParaRPr lang="en-US"/>
          </a:p>
        </p:txBody>
      </p:sp>
    </p:spTree>
    <p:extLst>
      <p:ext uri="{BB962C8B-B14F-4D97-AF65-F5344CB8AC3E}">
        <p14:creationId xmlns:p14="http://schemas.microsoft.com/office/powerpoint/2010/main" val="60578863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1">
                <a:latin typeface="Segoe UI Light" panose="020B0502040204020203" pitchFamily="34" charset="0"/>
                <a:cs typeface="Segoe UI Light" panose="020B0502040204020203" pitchFamily="34" charset="0"/>
              </a:rPr>
              <a:t>Example: </a:t>
            </a:r>
            <a:br>
              <a:rPr lang="en-US" noProof="1">
                <a:latin typeface="Segoe UI Light" panose="020B0502040204020203" pitchFamily="34" charset="0"/>
                <a:cs typeface="Segoe UI Light" panose="020B0502040204020203" pitchFamily="34" charset="0"/>
              </a:rPr>
            </a:br>
            <a:r>
              <a:rPr lang="en-US" noProof="1">
                <a:latin typeface="Segoe UI Light" panose="020B0502040204020203" pitchFamily="34" charset="0"/>
                <a:cs typeface="Segoe UI Light" panose="020B0502040204020203" pitchFamily="34" charset="0"/>
              </a:rPr>
              <a:t>IntelliSense Object </a:t>
            </a:r>
            <a:r>
              <a:rPr lang="en-US" noProof="1" smtClean="0">
                <a:latin typeface="Segoe UI Light" panose="020B0502040204020203" pitchFamily="34" charset="0"/>
                <a:cs typeface="Segoe UI Light" panose="020B0502040204020203" pitchFamily="34" charset="0"/>
              </a:rPr>
              <a:t>Members</a:t>
            </a:r>
            <a:endParaRPr lang="en-US" noProof="1">
              <a:latin typeface="Segoe UI Light" panose="020B0502040204020203" pitchFamily="34" charset="0"/>
              <a:cs typeface="Segoe UI Light" panose="020B0502040204020203" pitchFamily="34" charset="0"/>
            </a:endParaRPr>
          </a:p>
        </p:txBody>
      </p:sp>
      <p:sp>
        <p:nvSpPr>
          <p:cNvPr id="4" name="Content Placeholder 3"/>
          <p:cNvSpPr>
            <a:spLocks noGrp="1"/>
          </p:cNvSpPr>
          <p:nvPr>
            <p:ph sz="quarter" idx="13"/>
          </p:nvPr>
        </p:nvSpPr>
        <p:spPr>
          <a:xfrm>
            <a:off x="3517450" y="234267"/>
            <a:ext cx="8018624" cy="798708"/>
          </a:xfrm>
        </p:spPr>
        <p:txBody>
          <a:bodyPr>
            <a:normAutofit/>
          </a:bodyPr>
          <a:lstStyle/>
          <a:p>
            <a:r>
              <a:rPr lang="en-US" sz="2400" dirty="0" smtClean="0">
                <a:solidFill>
                  <a:schemeClr val="bg1"/>
                </a:solidFill>
              </a:rPr>
              <a:t>Pop-out window shows object members</a:t>
            </a:r>
            <a:endParaRPr lang="en-US" sz="2400" dirty="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267</a:t>
            </a:fld>
            <a:endParaRPr lang="en-US" dirty="0">
              <a:solidFill>
                <a:schemeClr val="bg1"/>
              </a:solidFill>
            </a:endParaRPr>
          </a:p>
        </p:txBody>
      </p:sp>
      <p:pic>
        <p:nvPicPr>
          <p:cNvPr id="2" name="Picture 1"/>
          <p:cNvPicPr>
            <a:picLocks noChangeAspect="1"/>
          </p:cNvPicPr>
          <p:nvPr/>
        </p:nvPicPr>
        <p:blipFill>
          <a:blip r:embed="rId4"/>
          <a:stretch>
            <a:fillRect/>
          </a:stretch>
        </p:blipFill>
        <p:spPr>
          <a:xfrm>
            <a:off x="3585424" y="853594"/>
            <a:ext cx="5163160" cy="2755953"/>
          </a:xfrm>
          <a:prstGeom prst="rect">
            <a:avLst/>
          </a:prstGeom>
        </p:spPr>
      </p:pic>
      <p:pic>
        <p:nvPicPr>
          <p:cNvPr id="6" name="Picture 5"/>
          <p:cNvPicPr>
            <a:picLocks noChangeAspect="1"/>
          </p:cNvPicPr>
          <p:nvPr/>
        </p:nvPicPr>
        <p:blipFill>
          <a:blip r:embed="rId5"/>
          <a:stretch>
            <a:fillRect/>
          </a:stretch>
        </p:blipFill>
        <p:spPr>
          <a:xfrm>
            <a:off x="3661491" y="3753675"/>
            <a:ext cx="4679320" cy="2719064"/>
          </a:xfrm>
          <a:prstGeom prst="rect">
            <a:avLst/>
          </a:prstGeom>
        </p:spPr>
      </p:pic>
      <p:sp>
        <p:nvSpPr>
          <p:cNvPr id="10" name="Rectangle 9"/>
          <p:cNvSpPr/>
          <p:nvPr/>
        </p:nvSpPr>
        <p:spPr>
          <a:xfrm>
            <a:off x="9053701" y="2072049"/>
            <a:ext cx="1400049" cy="827536"/>
          </a:xfrm>
          <a:prstGeom prst="rect">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400" dirty="0" smtClean="0">
                <a:latin typeface="Segoe UI Light" panose="020B0502040204020203" pitchFamily="34" charset="0"/>
                <a:cs typeface="Segoe UI Light" panose="020B0502040204020203" pitchFamily="34" charset="0"/>
              </a:rPr>
              <a:t>Property</a:t>
            </a:r>
            <a:endParaRPr lang="en-AU" sz="2400" dirty="0">
              <a:latin typeface="Segoe UI Light" panose="020B0502040204020203" pitchFamily="34" charset="0"/>
              <a:cs typeface="Segoe UI Light" panose="020B0502040204020203" pitchFamily="34" charset="0"/>
            </a:endParaRPr>
          </a:p>
        </p:txBody>
      </p:sp>
      <p:sp>
        <p:nvSpPr>
          <p:cNvPr id="11" name="Rectangle 10"/>
          <p:cNvSpPr/>
          <p:nvPr/>
        </p:nvSpPr>
        <p:spPr>
          <a:xfrm>
            <a:off x="9053702" y="4824334"/>
            <a:ext cx="1400048" cy="841380"/>
          </a:xfrm>
          <a:prstGeom prst="rect">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400" dirty="0" smtClean="0">
                <a:latin typeface="Segoe UI Light" panose="020B0502040204020203" pitchFamily="34" charset="0"/>
                <a:cs typeface="Segoe UI Light" panose="020B0502040204020203" pitchFamily="34" charset="0"/>
              </a:rPr>
              <a:t>Method</a:t>
            </a:r>
            <a:endParaRPr lang="en-AU" sz="2400" dirty="0">
              <a:latin typeface="Segoe UI Light" panose="020B0502040204020203" pitchFamily="34" charset="0"/>
              <a:cs typeface="Segoe UI Light" panose="020B0502040204020203" pitchFamily="34" charset="0"/>
            </a:endParaRPr>
          </a:p>
        </p:txBody>
      </p:sp>
      <p:sp>
        <p:nvSpPr>
          <p:cNvPr id="7" name="Right Arrow 6"/>
          <p:cNvSpPr/>
          <p:nvPr/>
        </p:nvSpPr>
        <p:spPr>
          <a:xfrm rot="5400000">
            <a:off x="6740236" y="5607628"/>
            <a:ext cx="284018" cy="10390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04825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7: Object Models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268</a:t>
            </a:fld>
            <a:endParaRPr lang="en-US"/>
          </a:p>
        </p:txBody>
      </p:sp>
    </p:spTree>
    <p:extLst>
      <p:ext uri="{BB962C8B-B14F-4D97-AF65-F5344CB8AC3E}">
        <p14:creationId xmlns:p14="http://schemas.microsoft.com/office/powerpoint/2010/main" val="306621131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269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900716569"/>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831895224"/>
                    </a:ext>
                  </a:extLst>
                </a:gridCol>
                <a:gridCol w="4650105">
                  <a:extLst>
                    <a:ext uri="{9D8B030D-6E8A-4147-A177-3AD203B41FA5}">
                      <a16:colId xmlns:a16="http://schemas.microsoft.com/office/drawing/2014/main" val="3705659422"/>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05287160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85112800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182725506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27903325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400461764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230637482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84455514"/>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633988782"/>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409583620"/>
                  </a:ext>
                </a:extLst>
              </a:tr>
            </a:tbl>
          </a:graphicData>
        </a:graphic>
      </p:graphicFrame>
      <p:sp>
        <p:nvSpPr>
          <p:cNvPr id="3" name="Right Arrow 2"/>
          <p:cNvSpPr/>
          <p:nvPr/>
        </p:nvSpPr>
        <p:spPr>
          <a:xfrm>
            <a:off x="1163563" y="4653136"/>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561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Extended Features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27</a:t>
            </a:fld>
            <a:endParaRPr lang="en-US"/>
          </a:p>
        </p:txBody>
      </p:sp>
    </p:spTree>
    <p:extLst>
      <p:ext uri="{BB962C8B-B14F-4D97-AF65-F5344CB8AC3E}">
        <p14:creationId xmlns:p14="http://schemas.microsoft.com/office/powerpoint/2010/main" val="2599437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8</a:t>
            </a:r>
            <a:r>
              <a:rPr lang="en-US" dirty="0" smtClean="0"/>
              <a:t>: Operators 1</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270</a:t>
            </a:fld>
            <a:endParaRPr lang="en-US"/>
          </a:p>
        </p:txBody>
      </p:sp>
    </p:spTree>
    <p:extLst>
      <p:ext uri="{BB962C8B-B14F-4D97-AF65-F5344CB8AC3E}">
        <p14:creationId xmlns:p14="http://schemas.microsoft.com/office/powerpoint/2010/main" val="406690868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8</a:t>
            </a:r>
            <a:r>
              <a:rPr lang="en-AU" dirty="0" smtClean="0"/>
              <a:t>: Operators 1</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271</a:t>
            </a:fld>
            <a:endParaRPr lang="en-US"/>
          </a:p>
        </p:txBody>
      </p:sp>
      <p:sp>
        <p:nvSpPr>
          <p:cNvPr id="3" name="Content Placeholder 2"/>
          <p:cNvSpPr>
            <a:spLocks noGrp="1"/>
          </p:cNvSpPr>
          <p:nvPr>
            <p:ph sz="quarter" idx="13"/>
          </p:nvPr>
        </p:nvSpPr>
        <p:spPr>
          <a:xfrm>
            <a:off x="406400" y="1538417"/>
            <a:ext cx="11176000" cy="3616907"/>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Comparison</a:t>
            </a:r>
          </a:p>
          <a:p>
            <a:pPr marL="644400" lvl="1" indent="-285750" rtl="0" fontAlgn="base">
              <a:buFont typeface="Arial" panose="020B0604020202020204" pitchFamily="34" charset="0"/>
              <a:buChar char="•"/>
            </a:pPr>
            <a:r>
              <a:rPr lang="en-AU" sz="2400" dirty="0" smtClean="0">
                <a:solidFill>
                  <a:schemeClr val="bg1"/>
                </a:solidFill>
              </a:rPr>
              <a:t>Comparison Operators</a:t>
            </a:r>
          </a:p>
          <a:p>
            <a:pPr marL="644400" lvl="1" indent="-285750" rtl="0" fontAlgn="base">
              <a:buFont typeface="Arial" panose="020B0604020202020204" pitchFamily="34" charset="0"/>
              <a:buChar char="•"/>
            </a:pPr>
            <a:endParaRPr lang="en-AU" sz="2400" dirty="0">
              <a:solidFill>
                <a:schemeClr val="bg1"/>
              </a:solidFill>
            </a:endParaRPr>
          </a:p>
          <a:p>
            <a:pPr rtl="0" fontAlgn="base"/>
            <a:r>
              <a:rPr lang="en-AU" dirty="0" smtClean="0">
                <a:solidFill>
                  <a:schemeClr val="bg1"/>
                </a:solidFill>
                <a:cs typeface="Segoe UI Light" panose="020B0502040204020203" pitchFamily="34" charset="0"/>
              </a:rPr>
              <a:t>Section 2: Logical</a:t>
            </a:r>
          </a:p>
          <a:p>
            <a:pPr marL="644400" lvl="1" indent="-285750" rtl="0" fontAlgn="base">
              <a:buFont typeface="Arial" panose="020B0604020202020204" pitchFamily="34" charset="0"/>
              <a:buChar char="•"/>
            </a:pPr>
            <a:r>
              <a:rPr lang="en-AU" sz="2400" dirty="0" smtClean="0">
                <a:solidFill>
                  <a:schemeClr val="bg1"/>
                </a:solidFill>
              </a:rPr>
              <a:t>Logical Operators</a:t>
            </a:r>
          </a:p>
          <a:p>
            <a:pPr marL="644400" lvl="1" indent="-285750" rtl="0" fontAlgn="base">
              <a:buFont typeface="Arial" panose="020B0604020202020204" pitchFamily="34" charset="0"/>
              <a:buChar char="•"/>
            </a:pPr>
            <a:endParaRPr lang="en-AU" sz="2400" dirty="0" smtClean="0">
              <a:solidFill>
                <a:schemeClr val="bg1"/>
              </a:solidFill>
            </a:endParaRPr>
          </a:p>
          <a:p>
            <a:pPr rtl="0" fontAlgn="base"/>
            <a:endParaRPr lang="en-AU" dirty="0" smtClean="0">
              <a:solidFill>
                <a:schemeClr val="bg1"/>
              </a:solidFill>
              <a:cs typeface="Segoe UI Light" panose="020B0502040204020203" pitchFamily="34" charset="0"/>
            </a:endParaRPr>
          </a:p>
          <a:p>
            <a:pPr rtl="0" fontAlgn="base"/>
            <a:endParaRPr lang="en-AU" dirty="0">
              <a:cs typeface="Segoe UI Light" panose="020B0502040204020203" pitchFamily="34" charset="0"/>
            </a:endParaRPr>
          </a:p>
          <a:p>
            <a:pPr rtl="0" fontAlgn="base"/>
            <a:endParaRPr lang="en-AU" dirty="0" smtClean="0">
              <a:solidFill>
                <a:schemeClr val="bg1"/>
              </a:solidFill>
              <a:cs typeface="Segoe UI Light" panose="020B0502040204020203" pitchFamily="34" charset="0"/>
            </a:endParaRPr>
          </a:p>
          <a:p>
            <a:pPr rtl="0" fontAlgn="base"/>
            <a:endParaRPr lang="en-AU" dirty="0">
              <a:cs typeface="Segoe UI Light" panose="020B0502040204020203" pitchFamily="34" charset="0"/>
            </a:endParaRPr>
          </a:p>
          <a:p>
            <a:pPr rtl="0" fontAlgn="base"/>
            <a:endParaRPr lang="en-AU" dirty="0" smtClean="0">
              <a:solidFill>
                <a:schemeClr val="bg1"/>
              </a:solidFill>
              <a:cs typeface="Segoe UI Light" panose="020B0502040204020203" pitchFamily="34" charset="0"/>
            </a:endParaRPr>
          </a:p>
          <a:p>
            <a:pPr rtl="0" fontAlgn="base"/>
            <a:endParaRPr lang="en-AU" dirty="0">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3: Range</a:t>
            </a:r>
          </a:p>
          <a:p>
            <a:pPr marL="644400" lvl="1" indent="-285750" rtl="0" fontAlgn="base">
              <a:spcBef>
                <a:spcPts val="300"/>
              </a:spcBef>
              <a:buFont typeface="Arial" panose="020B0604020202020204" pitchFamily="34" charset="0"/>
              <a:buChar char="•"/>
            </a:pPr>
            <a:r>
              <a:rPr lang="en-AU" sz="2400" dirty="0" smtClean="0">
                <a:solidFill>
                  <a:schemeClr val="bg1"/>
                </a:solidFill>
              </a:rPr>
              <a:t>Range Operators</a:t>
            </a:r>
          </a:p>
          <a:p>
            <a:pPr marL="644400" lvl="1" indent="-285750" rtl="0" fontAlgn="base">
              <a:spcBef>
                <a:spcPts val="300"/>
              </a:spcBef>
              <a:buFont typeface="Arial" panose="020B0604020202020204" pitchFamily="34" charset="0"/>
              <a:buChar char="•"/>
            </a:pPr>
            <a:endParaRPr lang="en-AU" sz="2400" dirty="0" smtClean="0">
              <a:solidFill>
                <a:schemeClr val="bg1"/>
              </a:solidFill>
            </a:endParaRPr>
          </a:p>
          <a:p>
            <a:pPr rtl="0" fontAlgn="base"/>
            <a:r>
              <a:rPr lang="en-AU" dirty="0">
                <a:solidFill>
                  <a:schemeClr val="bg1"/>
                </a:solidFill>
                <a:cs typeface="Segoe UI Light" panose="020B0502040204020203" pitchFamily="34" charset="0"/>
              </a:rPr>
              <a:t>Section </a:t>
            </a:r>
            <a:r>
              <a:rPr lang="en-AU" dirty="0" smtClean="0">
                <a:solidFill>
                  <a:schemeClr val="bg1"/>
                </a:solidFill>
                <a:cs typeface="Segoe UI Light" panose="020B0502040204020203" pitchFamily="34" charset="0"/>
              </a:rPr>
              <a:t>4: Numeric Multipliers</a:t>
            </a:r>
            <a:endParaRPr lang="en-AU" dirty="0">
              <a:solidFill>
                <a:schemeClr val="bg1"/>
              </a:solidFill>
              <a:cs typeface="Segoe UI Light" panose="020B0502040204020203" pitchFamily="34" charset="0"/>
            </a:endParaRPr>
          </a:p>
          <a:p>
            <a:pPr marL="644400" lvl="1" indent="-285750" rtl="0" fontAlgn="base">
              <a:spcBef>
                <a:spcPts val="300"/>
              </a:spcBef>
              <a:buFont typeface="Arial" panose="020B0604020202020204" pitchFamily="34" charset="0"/>
              <a:buChar char="•"/>
            </a:pPr>
            <a:r>
              <a:rPr lang="en-AU" sz="2400" dirty="0" smtClean="0">
                <a:solidFill>
                  <a:schemeClr val="bg1"/>
                </a:solidFill>
              </a:rPr>
              <a:t>Numeric </a:t>
            </a:r>
            <a:r>
              <a:rPr lang="en-AU" sz="2400" dirty="0">
                <a:solidFill>
                  <a:schemeClr val="bg1"/>
                </a:solidFill>
              </a:rPr>
              <a:t>Multipliers</a:t>
            </a:r>
          </a:p>
          <a:p>
            <a:pPr marL="644400" lvl="1" indent="-285750" rtl="0" fontAlgn="base">
              <a:spcBef>
                <a:spcPts val="300"/>
              </a:spcBef>
              <a:buFont typeface="Arial" panose="020B0604020202020204" pitchFamily="34" charset="0"/>
              <a:buChar char="•"/>
            </a:pPr>
            <a:endParaRPr lang="en-AU" sz="2400" dirty="0">
              <a:solidFill>
                <a:schemeClr val="bg1"/>
              </a:solidFill>
            </a:endParaRPr>
          </a:p>
          <a:p>
            <a:pPr marL="644400" lvl="1" indent="-285750" rtl="0" fontAlgn="base">
              <a:spcBef>
                <a:spcPts val="300"/>
              </a:spcBef>
              <a:buFont typeface="Arial" panose="020B0604020202020204" pitchFamily="34" charset="0"/>
              <a:buChar char="•"/>
            </a:pPr>
            <a:endParaRPr lang="en-AU" sz="2400" dirty="0">
              <a:solidFill>
                <a:schemeClr val="bg1"/>
              </a:solidFill>
            </a:endParaRPr>
          </a:p>
          <a:p>
            <a:pPr marL="358650" lvl="1" rtl="0" fontAlgn="base">
              <a:spcBef>
                <a:spcPts val="300"/>
              </a:spcBef>
            </a:pPr>
            <a:endParaRPr lang="en-AU" sz="2400" dirty="0" smtClean="0">
              <a:solidFill>
                <a:schemeClr val="bg1"/>
              </a:solidFill>
            </a:endParaRPr>
          </a:p>
          <a:p>
            <a:pPr marL="644400" lvl="1" indent="-285750" rtl="0" fontAlgn="base">
              <a:spcBef>
                <a:spcPts val="300"/>
              </a:spcBef>
              <a:buFont typeface="Arial" panose="020B0604020202020204" pitchFamily="34" charset="0"/>
              <a:buChar char="•"/>
            </a:pPr>
            <a:endParaRPr lang="en-AU" sz="2400" dirty="0">
              <a:solidFill>
                <a:schemeClr val="bg1"/>
              </a:solidFill>
            </a:endParaRPr>
          </a:p>
          <a:p>
            <a:endParaRPr lang="en-AU" dirty="0"/>
          </a:p>
        </p:txBody>
      </p:sp>
    </p:spTree>
    <p:extLst>
      <p:ext uri="{BB962C8B-B14F-4D97-AF65-F5344CB8AC3E}">
        <p14:creationId xmlns:p14="http://schemas.microsoft.com/office/powerpoint/2010/main" val="1466167344"/>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8</a:t>
            </a:r>
            <a:r>
              <a:rPr lang="en-US" dirty="0" smtClean="0">
                <a:latin typeface="Segoe UI Light" panose="020B0502040204020203" pitchFamily="34" charset="0"/>
              </a:rPr>
              <a:t>: Operators </a:t>
            </a:r>
            <a:r>
              <a:rPr lang="en-US" dirty="0">
                <a:latin typeface="Segoe UI Light" panose="020B0502040204020203" pitchFamily="34" charset="0"/>
              </a:rPr>
              <a:t>1</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Comparison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Comparison </a:t>
            </a:r>
            <a:r>
              <a:rPr lang="en-US" sz="2400" b="1" dirty="0">
                <a:solidFill>
                  <a:schemeClr val="tx1"/>
                </a:solidFill>
                <a:latin typeface="Segoe UI Light" panose="020B0502040204020203" pitchFamily="34" charset="0"/>
              </a:rPr>
              <a:t>O</a:t>
            </a:r>
            <a:r>
              <a:rPr lang="en-US" sz="2400" b="1" dirty="0" smtClean="0">
                <a:solidFill>
                  <a:schemeClr val="tx1"/>
                </a:solidFill>
                <a:latin typeface="Segoe UI Light" panose="020B0502040204020203" pitchFamily="34" charset="0"/>
              </a:rPr>
              <a:t>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272</a:t>
            </a:fld>
            <a:endParaRPr lang="en-US"/>
          </a:p>
        </p:txBody>
      </p:sp>
    </p:spTree>
    <p:extLst>
      <p:ext uri="{BB962C8B-B14F-4D97-AF65-F5344CB8AC3E}">
        <p14:creationId xmlns:p14="http://schemas.microsoft.com/office/powerpoint/2010/main" val="226501457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Comparison Operators</a:t>
            </a:r>
            <a:endParaRPr lang="en-AU" dirty="0"/>
          </a:p>
        </p:txBody>
      </p:sp>
      <p:sp>
        <p:nvSpPr>
          <p:cNvPr id="3" name="Content Placeholder 2"/>
          <p:cNvSpPr>
            <a:spLocks noGrp="1"/>
          </p:cNvSpPr>
          <p:nvPr>
            <p:ph sz="quarter" idx="13"/>
          </p:nvPr>
        </p:nvSpPr>
        <p:spPr/>
        <p:txBody>
          <a:bodyPr/>
          <a:lstStyle/>
          <a:p>
            <a:endParaRPr lang="en-AU" dirty="0" smtClean="0"/>
          </a:p>
          <a:p>
            <a:r>
              <a:rPr lang="en-AU" dirty="0" smtClean="0"/>
              <a:t>Compare values</a:t>
            </a:r>
          </a:p>
          <a:p>
            <a:endParaRPr lang="en-AU" dirty="0" smtClean="0"/>
          </a:p>
          <a:p>
            <a:r>
              <a:rPr lang="en-AU" dirty="0" smtClean="0"/>
              <a:t>Useful when testing conditions (If, Switch, Where-Object, etc.)</a:t>
            </a:r>
          </a:p>
          <a:p>
            <a:endParaRPr lang="en-AU" dirty="0" smtClean="0"/>
          </a:p>
          <a:p>
            <a:r>
              <a:rPr lang="en-AU" dirty="0" smtClean="0"/>
              <a:t>Do not use = , &gt; , &lt; , ==, etc. to compare values</a:t>
            </a:r>
          </a:p>
          <a:p>
            <a:endParaRPr lang="en-AU" dirty="0"/>
          </a:p>
          <a:p>
            <a:r>
              <a:rPr lang="en-AU" dirty="0" smtClean="0"/>
              <a:t>Object type on left governs comparison</a:t>
            </a:r>
          </a:p>
        </p:txBody>
      </p:sp>
      <p:sp>
        <p:nvSpPr>
          <p:cNvPr id="4" name="Slide Number Placeholder 3"/>
          <p:cNvSpPr>
            <a:spLocks noGrp="1"/>
          </p:cNvSpPr>
          <p:nvPr>
            <p:ph type="sldNum" sz="quarter" idx="11"/>
          </p:nvPr>
        </p:nvSpPr>
        <p:spPr/>
        <p:txBody>
          <a:bodyPr/>
          <a:lstStyle/>
          <a:p>
            <a:fld id="{74A398B2-5A34-1A4A-811E-F4027282568C}" type="slidenum">
              <a:rPr lang="en-US" smtClean="0"/>
              <a:pPr/>
              <a:t>273</a:t>
            </a:fld>
            <a:endParaRPr lang="en-US"/>
          </a:p>
        </p:txBody>
      </p:sp>
    </p:spTree>
    <p:extLst>
      <p:ext uri="{BB962C8B-B14F-4D97-AF65-F5344CB8AC3E}">
        <p14:creationId xmlns:p14="http://schemas.microsoft.com/office/powerpoint/2010/main" val="79020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Comparison Operators - Basic</a:t>
            </a:r>
            <a:endParaRPr lang="en-AU" dirty="0"/>
          </a:p>
        </p:txBody>
      </p:sp>
      <p:sp>
        <p:nvSpPr>
          <p:cNvPr id="3" name="Content Placeholder 2"/>
          <p:cNvSpPr>
            <a:spLocks noGrp="1"/>
          </p:cNvSpPr>
          <p:nvPr>
            <p:ph sz="quarter" idx="13"/>
          </p:nvPr>
        </p:nvSpPr>
        <p:spPr/>
        <p:txBody>
          <a:bodyPr/>
          <a:lstStyle/>
          <a:p>
            <a:r>
              <a:rPr lang="en-AU" dirty="0" smtClean="0"/>
              <a:t>No Wildcards</a:t>
            </a:r>
          </a:p>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274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289356337"/>
              </p:ext>
            </p:extLst>
          </p:nvPr>
        </p:nvGraphicFramePr>
        <p:xfrm>
          <a:off x="3657599" y="1739566"/>
          <a:ext cx="5050791" cy="2743200"/>
        </p:xfrm>
        <a:graphic>
          <a:graphicData uri="http://schemas.openxmlformats.org/drawingml/2006/table">
            <a:tbl>
              <a:tblPr firstCol="1" lastCol="1" bandRow="1">
                <a:tableStyleId>{5C22544A-7EE6-4342-B048-85BDC9FD1C3A}</a:tableStyleId>
              </a:tblPr>
              <a:tblGrid>
                <a:gridCol w="714693">
                  <a:extLst>
                    <a:ext uri="{9D8B030D-6E8A-4147-A177-3AD203B41FA5}">
                      <a16:colId xmlns:a16="http://schemas.microsoft.com/office/drawing/2014/main" val="2399390832"/>
                    </a:ext>
                  </a:extLst>
                </a:gridCol>
                <a:gridCol w="3488055">
                  <a:extLst>
                    <a:ext uri="{9D8B030D-6E8A-4147-A177-3AD203B41FA5}">
                      <a16:colId xmlns:a16="http://schemas.microsoft.com/office/drawing/2014/main" val="357771948"/>
                    </a:ext>
                  </a:extLst>
                </a:gridCol>
                <a:gridCol w="848043">
                  <a:extLst>
                    <a:ext uri="{9D8B030D-6E8A-4147-A177-3AD203B41FA5}">
                      <a16:colId xmlns:a16="http://schemas.microsoft.com/office/drawing/2014/main" val="2892526221"/>
                    </a:ext>
                  </a:extLst>
                </a:gridCol>
              </a:tblGrid>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eq</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Equals</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ceq</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785637857"/>
                  </a:ext>
                </a:extLst>
              </a:tr>
              <a:tr h="370840">
                <a:tc>
                  <a:txBody>
                    <a:bodyPr/>
                    <a:lstStyle/>
                    <a:p>
                      <a:r>
                        <a:rPr lang="en-AU" sz="2400" dirty="0" smtClean="0">
                          <a:latin typeface="Segoe UI Light" panose="020B0502040204020203" pitchFamily="34" charset="0"/>
                          <a:cs typeface="Segoe UI Light" panose="020B0502040204020203" pitchFamily="34" charset="0"/>
                        </a:rPr>
                        <a:t>-ne</a:t>
                      </a:r>
                    </a:p>
                  </a:txBody>
                  <a:tcPr/>
                </a:tc>
                <a:tc>
                  <a:txBody>
                    <a:bodyPr/>
                    <a:lstStyle/>
                    <a:p>
                      <a:r>
                        <a:rPr lang="en-AU" sz="2400" dirty="0" smtClean="0">
                          <a:latin typeface="Segoe UI Light" panose="020B0502040204020203" pitchFamily="34" charset="0"/>
                          <a:cs typeface="Segoe UI Light" panose="020B0502040204020203" pitchFamily="34" charset="0"/>
                        </a:rPr>
                        <a:t>Not Equals</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cne</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649981267"/>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gt</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Greater Than</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cgt</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347687051"/>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ge</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Greater Than or Equal To</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cge</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46532784"/>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lt</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Less Than</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clt</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554200689"/>
                  </a:ext>
                </a:extLst>
              </a:tr>
              <a:tr h="370840">
                <a:tc>
                  <a:txBody>
                    <a:bodyPr/>
                    <a:lstStyle/>
                    <a:p>
                      <a:r>
                        <a:rPr lang="en-AU" sz="2400" dirty="0" smtClean="0">
                          <a:latin typeface="Segoe UI Light" panose="020B0502040204020203" pitchFamily="34" charset="0"/>
                          <a:cs typeface="Segoe UI Light" panose="020B0502040204020203" pitchFamily="34" charset="0"/>
                        </a:rPr>
                        <a:t>-le</a:t>
                      </a:r>
                    </a:p>
                  </a:txBody>
                  <a:tcPr/>
                </a:tc>
                <a:tc>
                  <a:txBody>
                    <a:bodyPr/>
                    <a:lstStyle/>
                    <a:p>
                      <a:r>
                        <a:rPr lang="en-AU" sz="2400" dirty="0" smtClean="0">
                          <a:latin typeface="Segoe UI Light" panose="020B0502040204020203" pitchFamily="34" charset="0"/>
                          <a:cs typeface="Segoe UI Light" panose="020B0502040204020203" pitchFamily="34" charset="0"/>
                        </a:rPr>
                        <a:t>Less Than or Equal To</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cle</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63522525"/>
                  </a:ext>
                </a:extLst>
              </a:tr>
            </a:tbl>
          </a:graphicData>
        </a:graphic>
      </p:graphicFrame>
      <p:sp>
        <p:nvSpPr>
          <p:cNvPr id="18" name="Rectangular Callout 17"/>
          <p:cNvSpPr/>
          <p:nvPr/>
        </p:nvSpPr>
        <p:spPr>
          <a:xfrm>
            <a:off x="7068008" y="4793085"/>
            <a:ext cx="1843548" cy="619432"/>
          </a:xfrm>
          <a:prstGeom prst="wedgeRectCallout">
            <a:avLst>
              <a:gd name="adj1" fmla="val 11967"/>
              <a:gd name="adj2" fmla="val -94643"/>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Case-Sensitive Version</a:t>
            </a:r>
            <a:endParaRPr lang="en-US" dirty="0"/>
          </a:p>
        </p:txBody>
      </p:sp>
    </p:spTree>
    <p:extLst>
      <p:ext uri="{BB962C8B-B14F-4D97-AF65-F5344CB8AC3E}">
        <p14:creationId xmlns:p14="http://schemas.microsoft.com/office/powerpoint/2010/main" val="72028053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49062" cy="2718048"/>
          </a:xfrm>
        </p:spPr>
        <p:txBody>
          <a:bodyPr>
            <a:normAutofit/>
          </a:bodyPr>
          <a:lstStyle/>
          <a:p>
            <a:r>
              <a:rPr lang="en-AU" dirty="0" smtClean="0">
                <a:latin typeface="Segoe UI Light" panose="020B0502040204020203" pitchFamily="34" charset="0"/>
                <a:cs typeface="Segoe UI Light" panose="020B0502040204020203" pitchFamily="34" charset="0"/>
              </a:rPr>
              <a:t>Example 1:</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Basic operators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275</a:t>
            </a:fld>
            <a:endParaRPr lang="en-US"/>
          </a:p>
        </p:txBody>
      </p:sp>
      <p:sp>
        <p:nvSpPr>
          <p:cNvPr id="7" name="Rectangle 6"/>
          <p:cNvSpPr/>
          <p:nvPr/>
        </p:nvSpPr>
        <p:spPr>
          <a:xfrm>
            <a:off x="2891866" y="1143000"/>
            <a:ext cx="8664624" cy="3477875"/>
          </a:xfrm>
          <a:prstGeom prst="rect">
            <a:avLst/>
          </a:prstGeom>
          <a:solidFill>
            <a:srgbClr val="012456"/>
          </a:solidFill>
        </p:spPr>
        <p:txBody>
          <a:bodyPr wrap="square">
            <a:spAutoFit/>
          </a:bodyPr>
          <a:lstStyle/>
          <a:p>
            <a:r>
              <a:rPr lang="en-AU" sz="2000" dirty="0">
                <a:solidFill>
                  <a:srgbClr val="F5F5F5"/>
                </a:solidFill>
                <a:latin typeface="Lucida Console" panose="020B0609040504020204" pitchFamily="49" charset="0"/>
              </a:rPr>
              <a:t>PS C:\&gt; </a:t>
            </a:r>
            <a:r>
              <a:rPr lang="en-US" sz="2000" dirty="0" smtClean="0">
                <a:solidFill>
                  <a:srgbClr val="FFE4C4"/>
                </a:solidFill>
                <a:latin typeface="Lucida Console" panose="020B0609040504020204" pitchFamily="49" charset="0"/>
              </a:rPr>
              <a:t>1</a:t>
            </a:r>
            <a:r>
              <a:rPr lang="en-US" sz="2000" dirty="0" smtClean="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eq</a:t>
            </a:r>
            <a:r>
              <a:rPr lang="en-US" sz="2000" dirty="0">
                <a:solidFill>
                  <a:prstClr val="black"/>
                </a:solidFill>
                <a:latin typeface="Lucida Console" panose="020B0609040504020204" pitchFamily="49" charset="0"/>
              </a:rPr>
              <a:t> </a:t>
            </a:r>
            <a:r>
              <a:rPr lang="en-US" sz="2000" dirty="0" smtClean="0">
                <a:solidFill>
                  <a:srgbClr val="FFE4C4"/>
                </a:solidFill>
                <a:latin typeface="Lucida Console" panose="020B0609040504020204" pitchFamily="49" charset="0"/>
              </a:rPr>
              <a:t>1</a:t>
            </a:r>
          </a:p>
          <a:p>
            <a:r>
              <a:rPr lang="en-AU" sz="2000" dirty="0">
                <a:solidFill>
                  <a:srgbClr val="F5F5F5"/>
                </a:solidFill>
                <a:latin typeface="Lucida Console" panose="020B0609040504020204" pitchFamily="49" charset="0"/>
              </a:rPr>
              <a:t>True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E4C4"/>
                </a:solidFill>
                <a:latin typeface="Lucida Console" panose="020B0609040504020204" pitchFamily="49" charset="0"/>
              </a:rPr>
              <a:t>1</a:t>
            </a:r>
            <a:r>
              <a:rPr lang="en-US" sz="2000" dirty="0" smtClean="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eq</a:t>
            </a:r>
            <a:r>
              <a:rPr lang="en-US" sz="2000" dirty="0">
                <a:solidFill>
                  <a:prstClr val="black"/>
                </a:solidFill>
                <a:latin typeface="Lucida Console" panose="020B0609040504020204" pitchFamily="49" charset="0"/>
              </a:rPr>
              <a:t> </a:t>
            </a:r>
            <a:r>
              <a:rPr lang="en-US" sz="2000" dirty="0" smtClean="0">
                <a:solidFill>
                  <a:srgbClr val="FFE4C4"/>
                </a:solidFill>
                <a:latin typeface="Lucida Console" panose="020B0609040504020204" pitchFamily="49" charset="0"/>
              </a:rPr>
              <a:t>2</a:t>
            </a:r>
          </a:p>
          <a:p>
            <a:r>
              <a:rPr lang="en-AU" sz="2000" dirty="0">
                <a:solidFill>
                  <a:srgbClr val="F5F5F5"/>
                </a:solidFill>
                <a:latin typeface="Lucida Console" panose="020B0609040504020204" pitchFamily="49" charset="0"/>
              </a:rPr>
              <a:t>False</a:t>
            </a:r>
          </a:p>
          <a:p>
            <a:endParaRPr lang="en-US" sz="2000" dirty="0" smtClean="0">
              <a:solidFill>
                <a:srgbClr val="FFE4C4"/>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E4C4"/>
                </a:solidFill>
                <a:latin typeface="Lucida Console" panose="020B0609040504020204" pitchFamily="49" charset="0"/>
              </a:rPr>
              <a:t>10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gt</a:t>
            </a:r>
            <a:r>
              <a:rPr lang="en-US" sz="2000" dirty="0">
                <a:solidFill>
                  <a:prstClr val="black"/>
                </a:solidFill>
                <a:latin typeface="Lucida Console" panose="020B0609040504020204" pitchFamily="49" charset="0"/>
              </a:rPr>
              <a:t> </a:t>
            </a:r>
            <a:r>
              <a:rPr lang="en-US" sz="2000" dirty="0" smtClean="0">
                <a:solidFill>
                  <a:srgbClr val="FFE4C4"/>
                </a:solidFill>
                <a:latin typeface="Lucida Console" panose="020B0609040504020204" pitchFamily="49" charset="0"/>
              </a:rPr>
              <a:t>20</a:t>
            </a:r>
          </a:p>
          <a:p>
            <a:r>
              <a:rPr lang="en-AU" sz="2000" dirty="0">
                <a:solidFill>
                  <a:srgbClr val="F5F5F5"/>
                </a:solidFill>
                <a:latin typeface="Lucida Console" panose="020B0609040504020204" pitchFamily="49" charset="0"/>
              </a:rPr>
              <a:t>False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E4C4"/>
                </a:solidFill>
                <a:latin typeface="Lucida Console" panose="020B0609040504020204" pitchFamily="49" charset="0"/>
              </a:rPr>
              <a:t>10</a:t>
            </a:r>
            <a:r>
              <a:rPr lang="en-US" sz="2000" dirty="0" smtClean="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gt</a:t>
            </a:r>
            <a:r>
              <a:rPr lang="en-US" sz="2000" dirty="0">
                <a:solidFill>
                  <a:prstClr val="black"/>
                </a:solidFill>
                <a:latin typeface="Lucida Console" panose="020B0609040504020204" pitchFamily="49" charset="0"/>
              </a:rPr>
              <a:t> </a:t>
            </a:r>
            <a:r>
              <a:rPr lang="en-US" sz="2000" dirty="0" smtClean="0">
                <a:solidFill>
                  <a:srgbClr val="FFE4C4"/>
                </a:solidFill>
                <a:latin typeface="Lucida Console" panose="020B0609040504020204" pitchFamily="49" charset="0"/>
              </a:rPr>
              <a:t>5</a:t>
            </a: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1599383608"/>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49062" cy="2718048"/>
          </a:xfrm>
        </p:spPr>
        <p:txBody>
          <a:bodyPr>
            <a:normAutofit/>
          </a:bodyPr>
          <a:lstStyle/>
          <a:p>
            <a:r>
              <a:rPr lang="en-AU" dirty="0" smtClean="0">
                <a:latin typeface="Segoe UI Light" panose="020B0502040204020203" pitchFamily="34" charset="0"/>
                <a:cs typeface="Segoe UI Light" panose="020B0502040204020203" pitchFamily="34" charset="0"/>
              </a:rPr>
              <a:t>Example 2:</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Basic operators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276</a:t>
            </a:fld>
            <a:endParaRPr lang="en-US"/>
          </a:p>
        </p:txBody>
      </p:sp>
      <p:sp>
        <p:nvSpPr>
          <p:cNvPr id="7" name="Rectangle 6"/>
          <p:cNvSpPr/>
          <p:nvPr/>
        </p:nvSpPr>
        <p:spPr>
          <a:xfrm>
            <a:off x="2891866" y="1143000"/>
            <a:ext cx="8664624" cy="2862322"/>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US" sz="2000" dirty="0" smtClean="0">
                <a:solidFill>
                  <a:srgbClr val="DB7093"/>
                </a:solidFill>
                <a:latin typeface="Lucida Console" panose="020B0609040504020204" pitchFamily="49" charset="0"/>
              </a:rPr>
              <a:t>'PowerShell</a:t>
            </a:r>
            <a:r>
              <a:rPr lang="en-US" sz="2000" dirty="0">
                <a:solidFill>
                  <a:srgbClr val="DB709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gt</a:t>
            </a:r>
            <a:r>
              <a:rPr lang="en-US" sz="2000" dirty="0">
                <a:solidFill>
                  <a:prstClr val="black"/>
                </a:solidFill>
                <a:latin typeface="Lucida Console" panose="020B0609040504020204" pitchFamily="49" charset="0"/>
              </a:rPr>
              <a:t> </a:t>
            </a:r>
            <a:r>
              <a:rPr lang="en-US" sz="2000" dirty="0" smtClean="0">
                <a:solidFill>
                  <a:srgbClr val="DB7093"/>
                </a:solidFill>
                <a:latin typeface="Lucida Console" panose="020B0609040504020204" pitchFamily="49" charset="0"/>
              </a:rPr>
              <a:t>'</a:t>
            </a:r>
            <a:r>
              <a:rPr lang="en-US" sz="2000" dirty="0" err="1" smtClean="0">
                <a:solidFill>
                  <a:srgbClr val="DB7093"/>
                </a:solidFill>
                <a:latin typeface="Lucida Console" panose="020B0609040504020204" pitchFamily="49" charset="0"/>
              </a:rPr>
              <a:t>CMDPrompt</a:t>
            </a:r>
            <a:r>
              <a:rPr lang="en-US" sz="2000" dirty="0" smtClean="0">
                <a:solidFill>
                  <a:srgbClr val="DB7093"/>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US" sz="2000" dirty="0" smtClean="0">
              <a:solidFill>
                <a:srgbClr val="98FB98"/>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US" sz="2000" dirty="0" smtClean="0">
                <a:solidFill>
                  <a:srgbClr val="DB7093"/>
                </a:solidFill>
                <a:latin typeface="Lucida Console" panose="020B0609040504020204" pitchFamily="49" charset="0"/>
              </a:rPr>
              <a:t>'a'</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err="1" smtClean="0">
                <a:solidFill>
                  <a:srgbClr val="D3D3D3"/>
                </a:solidFill>
                <a:latin typeface="Lucida Console" panose="020B0609040504020204" pitchFamily="49" charset="0"/>
              </a:rPr>
              <a:t>lt</a:t>
            </a:r>
            <a:r>
              <a:rPr lang="en-US" sz="2000" dirty="0" smtClean="0">
                <a:solidFill>
                  <a:srgbClr val="D3D3D3"/>
                </a:solidFill>
                <a:latin typeface="Lucida Console" panose="020B0609040504020204" pitchFamily="49" charset="0"/>
              </a:rPr>
              <a:t> </a:t>
            </a:r>
            <a:r>
              <a:rPr lang="en-US" sz="2000" dirty="0" smtClean="0">
                <a:solidFill>
                  <a:srgbClr val="DB7093"/>
                </a:solidFill>
                <a:latin typeface="Lucida Console" panose="020B0609040504020204" pitchFamily="49" charset="0"/>
              </a:rPr>
              <a:t>'aa'</a:t>
            </a:r>
            <a:r>
              <a:rPr lang="en-US" sz="2000" dirty="0" smtClean="0">
                <a:solidFill>
                  <a:prstClr val="black"/>
                </a:solidFill>
                <a:latin typeface="Lucida Console" panose="020B0609040504020204" pitchFamily="49" charset="0"/>
              </a:rPr>
              <a:t> </a:t>
            </a:r>
            <a:br>
              <a:rPr lang="en-US" sz="2000" dirty="0" smtClean="0">
                <a:solidFill>
                  <a:prstClr val="black"/>
                </a:solidFill>
                <a:latin typeface="Lucida Console" panose="020B0609040504020204" pitchFamily="49" charset="0"/>
              </a:rPr>
            </a:br>
            <a:r>
              <a:rPr lang="en-AU" sz="2000" dirty="0">
                <a:solidFill>
                  <a:srgbClr val="F5F5F5"/>
                </a:solidFill>
                <a:latin typeface="Lucida Console" panose="020B0609040504020204" pitchFamily="49" charset="0"/>
              </a:rPr>
              <a:t>True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a:solidFill>
                  <a:srgbClr val="FF4500"/>
                </a:solidFill>
                <a:latin typeface="Lucida Console" panose="020B0609040504020204" pitchFamily="49" charset="0"/>
              </a:rPr>
              <a:t>service</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E0FFFF"/>
                </a:solidFill>
                <a:latin typeface="Lucida Console" panose="020B0609040504020204" pitchFamily="49" charset="0"/>
              </a:rPr>
              <a:t>Get-Service</a:t>
            </a:r>
            <a:r>
              <a:rPr lang="en-US" sz="2000" dirty="0">
                <a:solidFill>
                  <a:prstClr val="black"/>
                </a:solidFill>
                <a:latin typeface="Lucida Console" panose="020B0609040504020204" pitchFamily="49" charset="0"/>
              </a:rPr>
              <a:t> </a:t>
            </a:r>
            <a:r>
              <a:rPr lang="en-US" sz="2000" dirty="0">
                <a:solidFill>
                  <a:srgbClr val="EE82EE"/>
                </a:solidFill>
                <a:latin typeface="Lucida Console" panose="020B0609040504020204" pitchFamily="49" charset="0"/>
              </a:rPr>
              <a:t>bits</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service</a:t>
            </a:r>
            <a:r>
              <a:rPr lang="en-US" sz="2000" dirty="0" err="1">
                <a:solidFill>
                  <a:srgbClr val="D3D3D3"/>
                </a:solidFill>
                <a:latin typeface="Lucida Console" panose="020B0609040504020204" pitchFamily="49" charset="0"/>
              </a:rPr>
              <a:t>.</a:t>
            </a:r>
            <a:r>
              <a:rPr lang="en-US" sz="2000" dirty="0" err="1">
                <a:solidFill>
                  <a:srgbClr val="F5F5F5"/>
                </a:solidFill>
                <a:latin typeface="Lucida Console" panose="020B0609040504020204" pitchFamily="49" charset="0"/>
              </a:rPr>
              <a:t>Status</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eq</a:t>
            </a:r>
            <a:r>
              <a:rPr lang="en-US" sz="2000" dirty="0">
                <a:solidFill>
                  <a:prstClr val="black"/>
                </a:solidFill>
                <a:latin typeface="Lucida Console" panose="020B0609040504020204" pitchFamily="49" charset="0"/>
              </a:rPr>
              <a:t> </a:t>
            </a:r>
            <a:r>
              <a:rPr lang="en-US" sz="2000" dirty="0" smtClean="0">
                <a:solidFill>
                  <a:srgbClr val="DB7093"/>
                </a:solidFill>
                <a:latin typeface="Lucida Console" panose="020B0609040504020204" pitchFamily="49" charset="0"/>
              </a:rPr>
              <a:t>'Running</a:t>
            </a:r>
            <a:r>
              <a:rPr lang="en-US" sz="2000" dirty="0">
                <a:solidFill>
                  <a:srgbClr val="DB7093"/>
                </a:solidFill>
                <a:latin typeface="Lucida Console" panose="020B0609040504020204" pitchFamily="49" charset="0"/>
              </a:rPr>
              <a:t>'</a:t>
            </a:r>
            <a:endParaRPr lang="en-US"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262489645"/>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Comparison Operators - Wildcards</a:t>
            </a:r>
            <a:endParaRPr lang="en-AU" dirty="0"/>
          </a:p>
        </p:txBody>
      </p:sp>
      <p:sp>
        <p:nvSpPr>
          <p:cNvPr id="3" name="Content Placeholder 2"/>
          <p:cNvSpPr>
            <a:spLocks noGrp="1"/>
          </p:cNvSpPr>
          <p:nvPr>
            <p:ph sz="quarter" idx="13"/>
          </p:nvPr>
        </p:nvSpPr>
        <p:spPr/>
        <p:txBody>
          <a:bodyPr>
            <a:normAutofit/>
          </a:bodyPr>
          <a:lstStyle/>
          <a:p>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277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080814974"/>
              </p:ext>
            </p:extLst>
          </p:nvPr>
        </p:nvGraphicFramePr>
        <p:xfrm>
          <a:off x="3042761" y="1478118"/>
          <a:ext cx="6106478" cy="914400"/>
        </p:xfrm>
        <a:graphic>
          <a:graphicData uri="http://schemas.openxmlformats.org/drawingml/2006/table">
            <a:tbl>
              <a:tblPr firstCol="1" lastCol="1" bandRow="1">
                <a:tableStyleId>{5C22544A-7EE6-4342-B048-85BDC9FD1C3A}</a:tableStyleId>
              </a:tblPr>
              <a:tblGrid>
                <a:gridCol w="1227455">
                  <a:extLst>
                    <a:ext uri="{9D8B030D-6E8A-4147-A177-3AD203B41FA5}">
                      <a16:colId xmlns:a16="http://schemas.microsoft.com/office/drawing/2014/main" val="14933029"/>
                    </a:ext>
                  </a:extLst>
                </a:gridCol>
                <a:gridCol w="3516630">
                  <a:extLst>
                    <a:ext uri="{9D8B030D-6E8A-4147-A177-3AD203B41FA5}">
                      <a16:colId xmlns:a16="http://schemas.microsoft.com/office/drawing/2014/main" val="4144210529"/>
                    </a:ext>
                  </a:extLst>
                </a:gridCol>
                <a:gridCol w="1362393">
                  <a:extLst>
                    <a:ext uri="{9D8B030D-6E8A-4147-A177-3AD203B41FA5}">
                      <a16:colId xmlns:a16="http://schemas.microsoft.com/office/drawing/2014/main" val="3049520849"/>
                    </a:ext>
                  </a:extLst>
                </a:gridCol>
              </a:tblGrid>
              <a:tr h="370840">
                <a:tc>
                  <a:txBody>
                    <a:bodyPr/>
                    <a:lstStyle/>
                    <a:p>
                      <a:r>
                        <a:rPr lang="en-AU" sz="2400" dirty="0" smtClean="0">
                          <a:latin typeface="Segoe UI Light" panose="020B0502040204020203" pitchFamily="34" charset="0"/>
                          <a:cs typeface="Segoe UI Light" panose="020B0502040204020203" pitchFamily="34" charset="0"/>
                        </a:rPr>
                        <a:t>-like</a:t>
                      </a:r>
                    </a:p>
                  </a:txBody>
                  <a:tcPr/>
                </a:tc>
                <a:tc>
                  <a:txBody>
                    <a:bodyPr/>
                    <a:lstStyle/>
                    <a:p>
                      <a:r>
                        <a:rPr lang="en-AU" sz="2400" dirty="0" smtClean="0">
                          <a:latin typeface="Segoe UI Light" panose="020B0502040204020203" pitchFamily="34" charset="0"/>
                          <a:cs typeface="Segoe UI Light" panose="020B0502040204020203" pitchFamily="34" charset="0"/>
                        </a:rPr>
                        <a:t>Equals with wildcards</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clike</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371337560"/>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notlike</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Not Equals with</a:t>
                      </a:r>
                      <a:r>
                        <a:rPr lang="en-AU" sz="2400" baseline="0" dirty="0" smtClean="0">
                          <a:latin typeface="Segoe UI Light" panose="020B0502040204020203" pitchFamily="34" charset="0"/>
                          <a:cs typeface="Segoe UI Light" panose="020B0502040204020203" pitchFamily="34" charset="0"/>
                        </a:rPr>
                        <a:t> wildcards</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cnotlike</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907434577"/>
                  </a:ext>
                </a:extLst>
              </a:tr>
            </a:tbl>
          </a:graphicData>
        </a:graphic>
      </p:graphicFrame>
      <p:sp>
        <p:nvSpPr>
          <p:cNvPr id="18" name="Rectangular Callout 17"/>
          <p:cNvSpPr/>
          <p:nvPr/>
        </p:nvSpPr>
        <p:spPr>
          <a:xfrm>
            <a:off x="8263453" y="2712046"/>
            <a:ext cx="1843548" cy="619432"/>
          </a:xfrm>
          <a:prstGeom prst="wedgeRectCallout">
            <a:avLst>
              <a:gd name="adj1" fmla="val -30433"/>
              <a:gd name="adj2" fmla="val -94643"/>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Case-Sensitive Version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630928622"/>
              </p:ext>
            </p:extLst>
          </p:nvPr>
        </p:nvGraphicFramePr>
        <p:xfrm>
          <a:off x="3914052" y="3634539"/>
          <a:ext cx="4326573" cy="1854200"/>
        </p:xfrm>
        <a:graphic>
          <a:graphicData uri="http://schemas.openxmlformats.org/drawingml/2006/table">
            <a:tbl>
              <a:tblPr firstRow="1" bandRow="1">
                <a:tableStyleId>{5C22544A-7EE6-4342-B048-85BDC9FD1C3A}</a:tableStyleId>
              </a:tblPr>
              <a:tblGrid>
                <a:gridCol w="848043">
                  <a:extLst>
                    <a:ext uri="{9D8B030D-6E8A-4147-A177-3AD203B41FA5}">
                      <a16:colId xmlns:a16="http://schemas.microsoft.com/office/drawing/2014/main" val="453575230"/>
                    </a:ext>
                  </a:extLst>
                </a:gridCol>
                <a:gridCol w="3478530">
                  <a:extLst>
                    <a:ext uri="{9D8B030D-6E8A-4147-A177-3AD203B41FA5}">
                      <a16:colId xmlns:a16="http://schemas.microsoft.com/office/drawing/2014/main" val="3736641024"/>
                    </a:ext>
                  </a:extLst>
                </a:gridCol>
              </a:tblGrid>
              <a:tr h="370840">
                <a:tc gridSpan="2">
                  <a:txBody>
                    <a:bodyPr/>
                    <a:lstStyle/>
                    <a:p>
                      <a:pPr algn="ctr"/>
                      <a:r>
                        <a:rPr lang="en-US" sz="1600" dirty="0" smtClean="0">
                          <a:latin typeface="Segoe UI Light" panose="020B0502040204020203" pitchFamily="34" charset="0"/>
                          <a:cs typeface="Segoe UI Light" panose="020B0502040204020203" pitchFamily="34" charset="0"/>
                        </a:rPr>
                        <a:t>Allowed Wildcards</a:t>
                      </a:r>
                      <a:endParaRPr lang="en-US" sz="1600" dirty="0">
                        <a:latin typeface="Segoe UI Light" panose="020B0502040204020203" pitchFamily="34" charset="0"/>
                        <a:cs typeface="Segoe UI Light" panose="020B0502040204020203" pitchFamily="34" charset="0"/>
                      </a:endParaRPr>
                    </a:p>
                  </a:txBody>
                  <a:tcPr/>
                </a:tc>
                <a:tc hMerge="1">
                  <a:txBody>
                    <a:bodyPr/>
                    <a:lstStyle/>
                    <a:p>
                      <a:endParaRPr lang="en-US" dirty="0"/>
                    </a:p>
                  </a:txBody>
                  <a:tcPr/>
                </a:tc>
                <a:extLst>
                  <a:ext uri="{0D108BD9-81ED-4DB2-BD59-A6C34878D82A}">
                    <a16:rowId xmlns:a16="http://schemas.microsoft.com/office/drawing/2014/main" val="2219209917"/>
                  </a:ext>
                </a:extLst>
              </a:tr>
              <a:tr h="370840">
                <a:tc>
                  <a:txBody>
                    <a:bodyPr/>
                    <a:lstStyle/>
                    <a:p>
                      <a:r>
                        <a:rPr lang="en-US" sz="1600" dirty="0" smtClean="0">
                          <a:latin typeface="Segoe UI Light" panose="020B0502040204020203" pitchFamily="34" charset="0"/>
                          <a:cs typeface="Segoe UI Light" panose="020B0502040204020203" pitchFamily="34" charset="0"/>
                        </a:rPr>
                        <a:t>*</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Zero</a:t>
                      </a:r>
                      <a:r>
                        <a:rPr lang="en-US" sz="1600" baseline="0" dirty="0" smtClean="0">
                          <a:latin typeface="Segoe UI Light" panose="020B0502040204020203" pitchFamily="34" charset="0"/>
                          <a:cs typeface="Segoe UI Light" panose="020B0502040204020203" pitchFamily="34" charset="0"/>
                        </a:rPr>
                        <a:t> or any number of any chars</a:t>
                      </a:r>
                      <a:endParaRPr lang="en-US" sz="16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14053491"/>
                  </a:ext>
                </a:extLst>
              </a:tr>
              <a:tr h="370840">
                <a:tc>
                  <a:txBody>
                    <a:bodyPr/>
                    <a:lstStyle/>
                    <a:p>
                      <a:r>
                        <a:rPr lang="en-US" sz="1600" dirty="0" smtClean="0">
                          <a:latin typeface="Segoe UI Light" panose="020B0502040204020203" pitchFamily="34" charset="0"/>
                          <a:cs typeface="Segoe UI Light" panose="020B0502040204020203" pitchFamily="34" charset="0"/>
                        </a:rPr>
                        <a:t>?</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Exactly</a:t>
                      </a:r>
                      <a:r>
                        <a:rPr lang="en-US" sz="1600" baseline="0" dirty="0" smtClean="0">
                          <a:latin typeface="Segoe UI Light" panose="020B0502040204020203" pitchFamily="34" charset="0"/>
                          <a:cs typeface="Segoe UI Light" panose="020B0502040204020203" pitchFamily="34" charset="0"/>
                        </a:rPr>
                        <a:t> one of any char</a:t>
                      </a:r>
                      <a:endParaRPr lang="en-US" sz="16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26064357"/>
                  </a:ext>
                </a:extLst>
              </a:tr>
              <a:tr h="370840">
                <a:tc>
                  <a:txBody>
                    <a:bodyPr/>
                    <a:lstStyle/>
                    <a:p>
                      <a:r>
                        <a:rPr lang="en-US" sz="1600" dirty="0" smtClean="0">
                          <a:latin typeface="Segoe UI Light" panose="020B0502040204020203" pitchFamily="34" charset="0"/>
                          <a:cs typeface="Segoe UI Light" panose="020B0502040204020203" pitchFamily="34" charset="0"/>
                        </a:rPr>
                        <a:t>[1az9]</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Exactly one</a:t>
                      </a:r>
                      <a:r>
                        <a:rPr lang="en-US" sz="1600" baseline="0" dirty="0" smtClean="0">
                          <a:latin typeface="Segoe UI Light" panose="020B0502040204020203" pitchFamily="34" charset="0"/>
                          <a:cs typeface="Segoe UI Light" panose="020B0502040204020203" pitchFamily="34" charset="0"/>
                        </a:rPr>
                        <a:t> of given char(s)</a:t>
                      </a:r>
                      <a:endParaRPr lang="en-US" sz="16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38927359"/>
                  </a:ext>
                </a:extLst>
              </a:tr>
              <a:tr h="370840">
                <a:tc>
                  <a:txBody>
                    <a:bodyPr/>
                    <a:lstStyle/>
                    <a:p>
                      <a:r>
                        <a:rPr lang="en-US" sz="1600" dirty="0" smtClean="0">
                          <a:latin typeface="Segoe UI Light" panose="020B0502040204020203" pitchFamily="34" charset="0"/>
                          <a:cs typeface="Segoe UI Light" panose="020B0502040204020203" pitchFamily="34" charset="0"/>
                        </a:rPr>
                        <a:t>[a-l]</a:t>
                      </a:r>
                      <a:endParaRPr lang="en-US" sz="1600" dirty="0">
                        <a:latin typeface="Segoe UI Light" panose="020B0502040204020203" pitchFamily="34" charset="0"/>
                        <a:cs typeface="Segoe UI Light" panose="020B0502040204020203" pitchFamily="34" charset="0"/>
                      </a:endParaRPr>
                    </a:p>
                  </a:txBody>
                  <a:tcPr/>
                </a:tc>
                <a:tc>
                  <a:txBody>
                    <a:bodyPr/>
                    <a:lstStyle/>
                    <a:p>
                      <a:r>
                        <a:rPr lang="en-US" sz="1600" dirty="0" smtClean="0">
                          <a:latin typeface="Segoe UI Light" panose="020B0502040204020203" pitchFamily="34" charset="0"/>
                          <a:cs typeface="Segoe UI Light" panose="020B0502040204020203" pitchFamily="34" charset="0"/>
                        </a:rPr>
                        <a:t>Exactly one of range of given char(s)</a:t>
                      </a:r>
                      <a:endParaRPr lang="en-US" sz="16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63506767"/>
                  </a:ext>
                </a:extLst>
              </a:tr>
            </a:tbl>
          </a:graphicData>
        </a:graphic>
      </p:graphicFrame>
    </p:spTree>
    <p:extLst>
      <p:ext uri="{BB962C8B-B14F-4D97-AF65-F5344CB8AC3E}">
        <p14:creationId xmlns:p14="http://schemas.microsoft.com/office/powerpoint/2010/main" val="3024450696"/>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49062" cy="2718048"/>
          </a:xfrm>
        </p:spPr>
        <p:txBody>
          <a:bodyPr>
            <a:normAutofit/>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-Like</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278</a:t>
            </a:fld>
            <a:endParaRPr lang="en-US"/>
          </a:p>
        </p:txBody>
      </p:sp>
      <p:sp>
        <p:nvSpPr>
          <p:cNvPr id="7" name="Rectangle 6"/>
          <p:cNvSpPr/>
          <p:nvPr/>
        </p:nvSpPr>
        <p:spPr>
          <a:xfrm>
            <a:off x="2891866" y="1143000"/>
            <a:ext cx="8664624" cy="5016758"/>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US" sz="2000" dirty="0" smtClean="0">
                <a:solidFill>
                  <a:srgbClr val="DB7093"/>
                </a:solidFill>
                <a:latin typeface="Lucida Console" panose="020B0609040504020204" pitchFamily="49" charset="0"/>
              </a:rPr>
              <a:t>'Pear</a:t>
            </a:r>
            <a:r>
              <a:rPr lang="en-US" sz="2000" dirty="0">
                <a:solidFill>
                  <a:srgbClr val="DB709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err="1">
                <a:solidFill>
                  <a:srgbClr val="D3D3D3"/>
                </a:solidFill>
                <a:latin typeface="Lucida Console" panose="020B0609040504020204" pitchFamily="49" charset="0"/>
              </a:rPr>
              <a:t>eq</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'p</a:t>
            </a:r>
            <a:r>
              <a:rPr lang="en-US" sz="2000" dirty="0" smtClean="0">
                <a:solidFill>
                  <a:srgbClr val="DB7093"/>
                </a:solidFill>
                <a:latin typeface="Lucida Console" panose="020B0609040504020204" pitchFamily="49" charset="0"/>
              </a:rPr>
              <a:t>*</a:t>
            </a:r>
            <a:r>
              <a:rPr lang="en-US" sz="2000" dirty="0">
                <a:solidFill>
                  <a:srgbClr val="DB7093"/>
                </a:solidFill>
                <a:latin typeface="Lucida Console" panose="020B0609040504020204" pitchFamily="49" charset="0"/>
              </a:rPr>
              <a:t>' </a:t>
            </a:r>
            <a:endParaRPr lang="en-US" sz="2000" dirty="0" smtClean="0">
              <a:solidFill>
                <a:srgbClr val="DB7093"/>
              </a:solidFill>
              <a:latin typeface="Lucida Console" panose="020B0609040504020204" pitchFamily="49" charset="0"/>
            </a:endParaRPr>
          </a:p>
          <a:p>
            <a:r>
              <a:rPr lang="en-AU" sz="2000" dirty="0">
                <a:solidFill>
                  <a:srgbClr val="F5F5F5"/>
                </a:solidFill>
                <a:latin typeface="Lucida Console" panose="020B0609040504020204" pitchFamily="49" charset="0"/>
              </a:rPr>
              <a:t>False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DB7093"/>
                </a:solidFill>
                <a:latin typeface="Lucida Console" panose="020B0609040504020204" pitchFamily="49" charset="0"/>
              </a:rPr>
              <a:t>'Pear</a:t>
            </a:r>
            <a:r>
              <a:rPr lang="en-US" sz="2000" dirty="0">
                <a:solidFill>
                  <a:srgbClr val="DB709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-like</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'p</a:t>
            </a:r>
            <a:r>
              <a:rPr lang="en-US" sz="2000" dirty="0" smtClean="0">
                <a:solidFill>
                  <a:srgbClr val="DB7093"/>
                </a:solidFill>
                <a:latin typeface="Lucida Console" panose="020B0609040504020204" pitchFamily="49" charset="0"/>
              </a:rPr>
              <a:t>*</a:t>
            </a:r>
            <a:r>
              <a:rPr lang="en-US" sz="2000" dirty="0">
                <a:solidFill>
                  <a:srgbClr val="DB7093"/>
                </a:solidFill>
                <a:latin typeface="Lucida Console" panose="020B0609040504020204" pitchFamily="49" charset="0"/>
              </a:rPr>
              <a:t>' </a:t>
            </a:r>
            <a:endParaRPr lang="en-US"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p>
          <a:p>
            <a:endParaRPr lang="en-AU" sz="2000" dirty="0" smtClean="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a:solidFill>
                  <a:srgbClr val="FF4500"/>
                </a:solidFill>
                <a:latin typeface="Lucida Console" panose="020B0609040504020204" pitchFamily="49" charset="0"/>
              </a:rPr>
              <a:t>Process</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E0FFFF"/>
                </a:solidFill>
                <a:latin typeface="Lucida Console" panose="020B0609040504020204" pitchFamily="49" charset="0"/>
              </a:rPr>
              <a:t>Get-Process</a:t>
            </a:r>
            <a:r>
              <a:rPr lang="en-US" sz="2000" dirty="0">
                <a:solidFill>
                  <a:prstClr val="black"/>
                </a:solidFill>
                <a:latin typeface="Lucida Console" panose="020B0609040504020204" pitchFamily="49" charset="0"/>
              </a:rPr>
              <a:t> </a:t>
            </a:r>
            <a:r>
              <a:rPr lang="en-US" sz="2000" dirty="0">
                <a:solidFill>
                  <a:srgbClr val="FFE4B5"/>
                </a:solidFill>
                <a:latin typeface="Lucida Console" panose="020B0609040504020204" pitchFamily="49" charset="0"/>
              </a:rPr>
              <a:t>-Name</a:t>
            </a:r>
            <a:r>
              <a:rPr lang="en-US" sz="2000" dirty="0">
                <a:solidFill>
                  <a:prstClr val="black"/>
                </a:solidFill>
                <a:latin typeface="Lucida Console" panose="020B0609040504020204" pitchFamily="49" charset="0"/>
              </a:rPr>
              <a:t> </a:t>
            </a:r>
            <a:r>
              <a:rPr lang="en-US" sz="2000" dirty="0">
                <a:solidFill>
                  <a:srgbClr val="EE82EE"/>
                </a:solidFill>
                <a:latin typeface="Lucida Console" panose="020B0609040504020204" pitchFamily="49" charset="0"/>
              </a:rPr>
              <a:t>Sys*</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$Process</a:t>
            </a:r>
          </a:p>
          <a:p>
            <a:endParaRPr lang="en-US" sz="2000" dirty="0" smtClean="0">
              <a:solidFill>
                <a:srgbClr val="FF4500"/>
              </a:solidFill>
              <a:latin typeface="Lucida Console" panose="020B0609040504020204" pitchFamily="49" charset="0"/>
            </a:endParaRPr>
          </a:p>
          <a:p>
            <a:r>
              <a:rPr lang="en-US" sz="2000" dirty="0">
                <a:solidFill>
                  <a:srgbClr val="F5F5F5"/>
                </a:solidFill>
                <a:latin typeface="Lucida Console" panose="020B0609040504020204" pitchFamily="49" charset="0"/>
              </a:rPr>
              <a:t>Handles </a:t>
            </a:r>
            <a:r>
              <a:rPr lang="en-US" sz="2000" dirty="0" smtClean="0">
                <a:solidFill>
                  <a:srgbClr val="F5F5F5"/>
                </a:solidFill>
                <a:latin typeface="Lucida Console" panose="020B0609040504020204" pitchFamily="49" charset="0"/>
              </a:rPr>
              <a:t>NPM(K</a:t>
            </a:r>
            <a:r>
              <a:rPr lang="en-US" sz="2000" dirty="0">
                <a:solidFill>
                  <a:srgbClr val="F5F5F5"/>
                </a:solidFill>
                <a:latin typeface="Lucida Console" panose="020B0609040504020204" pitchFamily="49" charset="0"/>
              </a:rPr>
              <a:t>) </a:t>
            </a:r>
            <a:r>
              <a:rPr lang="en-US" sz="2000" dirty="0" smtClean="0">
                <a:solidFill>
                  <a:srgbClr val="F5F5F5"/>
                </a:solidFill>
                <a:latin typeface="Lucida Console" panose="020B0609040504020204" pitchFamily="49" charset="0"/>
              </a:rPr>
              <a:t> </a:t>
            </a:r>
            <a:r>
              <a:rPr lang="en-US" sz="2000" dirty="0">
                <a:solidFill>
                  <a:srgbClr val="F5F5F5"/>
                </a:solidFill>
                <a:latin typeface="Lucida Console" panose="020B0609040504020204" pitchFamily="49" charset="0"/>
              </a:rPr>
              <a:t>PM(K) </a:t>
            </a:r>
            <a:r>
              <a:rPr lang="en-US" sz="2000" dirty="0" smtClean="0">
                <a:solidFill>
                  <a:srgbClr val="F5F5F5"/>
                </a:solidFill>
                <a:latin typeface="Lucida Console" panose="020B0609040504020204" pitchFamily="49" charset="0"/>
              </a:rPr>
              <a:t>WS(K</a:t>
            </a:r>
            <a:r>
              <a:rPr lang="en-US" sz="2000" dirty="0">
                <a:solidFill>
                  <a:srgbClr val="F5F5F5"/>
                </a:solidFill>
                <a:latin typeface="Lucida Console" panose="020B0609040504020204" pitchFamily="49" charset="0"/>
              </a:rPr>
              <a:t>) VM(M</a:t>
            </a:r>
            <a:r>
              <a:rPr lang="en-US" sz="2000" dirty="0" smtClean="0">
                <a:solidFill>
                  <a:srgbClr val="F5F5F5"/>
                </a:solidFill>
                <a:latin typeface="Lucida Console" panose="020B0609040504020204" pitchFamily="49" charset="0"/>
              </a:rPr>
              <a:t>) </a:t>
            </a:r>
            <a:r>
              <a:rPr lang="en-US" sz="2000" dirty="0">
                <a:solidFill>
                  <a:srgbClr val="F5F5F5"/>
                </a:solidFill>
                <a:latin typeface="Lucida Console" panose="020B0609040504020204" pitchFamily="49" charset="0"/>
              </a:rPr>
              <a:t>CPU(s) </a:t>
            </a:r>
            <a:r>
              <a:rPr lang="en-US" sz="2000" dirty="0" smtClean="0">
                <a:solidFill>
                  <a:srgbClr val="F5F5F5"/>
                </a:solidFill>
                <a:latin typeface="Lucida Console" panose="020B0609040504020204" pitchFamily="49" charset="0"/>
              </a:rPr>
              <a:t>Id </a:t>
            </a:r>
            <a:r>
              <a:rPr lang="en-US" sz="2000" dirty="0" err="1">
                <a:solidFill>
                  <a:srgbClr val="F5F5F5"/>
                </a:solidFill>
                <a:latin typeface="Lucida Console" panose="020B0609040504020204" pitchFamily="49" charset="0"/>
              </a:rPr>
              <a:t>ProcessName</a:t>
            </a:r>
            <a:r>
              <a:rPr lang="en-US" sz="2000" dirty="0">
                <a:solidFill>
                  <a:srgbClr val="F5F5F5"/>
                </a:solidFill>
                <a:latin typeface="Lucida Console" panose="020B0609040504020204" pitchFamily="49" charset="0"/>
              </a:rPr>
              <a:t>                        </a:t>
            </a:r>
          </a:p>
          <a:p>
            <a:r>
              <a:rPr lang="en-US" sz="2000" dirty="0">
                <a:solidFill>
                  <a:srgbClr val="F5F5F5"/>
                </a:solidFill>
                <a:latin typeface="Lucida Console" panose="020B0609040504020204" pitchFamily="49" charset="0"/>
              </a:rPr>
              <a:t>------- </a:t>
            </a:r>
            <a:r>
              <a:rPr lang="en-US" sz="2000" dirty="0" smtClean="0">
                <a:solidFill>
                  <a:srgbClr val="F5F5F5"/>
                </a:solidFill>
                <a:latin typeface="Lucida Console" panose="020B0609040504020204" pitchFamily="49" charset="0"/>
              </a:rPr>
              <a:t>------  ----- ----- </a:t>
            </a:r>
            <a:r>
              <a:rPr lang="en-US" sz="2000" dirty="0">
                <a:solidFill>
                  <a:srgbClr val="F5F5F5"/>
                </a:solidFill>
                <a:latin typeface="Lucida Console" panose="020B0609040504020204" pitchFamily="49" charset="0"/>
              </a:rPr>
              <a:t>----- </a:t>
            </a:r>
            <a:r>
              <a:rPr lang="en-US" sz="2000" dirty="0" smtClean="0">
                <a:solidFill>
                  <a:srgbClr val="F5F5F5"/>
                </a:solidFill>
                <a:latin typeface="Lucida Console" panose="020B0609040504020204" pitchFamily="49" charset="0"/>
              </a:rPr>
              <a:t>------ </a:t>
            </a:r>
            <a:r>
              <a:rPr lang="en-US" sz="2000" dirty="0">
                <a:solidFill>
                  <a:srgbClr val="F5F5F5"/>
                </a:solidFill>
                <a:latin typeface="Lucida Console" panose="020B0609040504020204" pitchFamily="49" charset="0"/>
              </a:rPr>
              <a:t>-- -----------                        </a:t>
            </a:r>
          </a:p>
          <a:p>
            <a:r>
              <a:rPr lang="en-US" sz="2000" dirty="0">
                <a:solidFill>
                  <a:srgbClr val="F5F5F5"/>
                </a:solidFill>
                <a:latin typeface="Lucida Console" panose="020B0609040504020204" pitchFamily="49" charset="0"/>
              </a:rPr>
              <a:t>    724     </a:t>
            </a:r>
            <a:r>
              <a:rPr lang="en-US" sz="2000" dirty="0" smtClean="0">
                <a:solidFill>
                  <a:srgbClr val="F5F5F5"/>
                </a:solidFill>
                <a:latin typeface="Lucida Console" panose="020B0609040504020204" pitchFamily="49" charset="0"/>
              </a:rPr>
              <a:t> </a:t>
            </a:r>
            <a:r>
              <a:rPr lang="en-US" sz="2000" dirty="0">
                <a:solidFill>
                  <a:srgbClr val="F5F5F5"/>
                </a:solidFill>
                <a:latin typeface="Lucida Console" panose="020B0609040504020204" pitchFamily="49" charset="0"/>
              </a:rPr>
              <a:t>0   </a:t>
            </a:r>
            <a:r>
              <a:rPr lang="en-US" sz="2000" dirty="0" smtClean="0">
                <a:solidFill>
                  <a:srgbClr val="F5F5F5"/>
                </a:solidFill>
                <a:latin typeface="Lucida Console" panose="020B0609040504020204" pitchFamily="49" charset="0"/>
              </a:rPr>
              <a:t>8972   628    </a:t>
            </a:r>
            <a:r>
              <a:rPr lang="en-US" sz="2000" dirty="0">
                <a:solidFill>
                  <a:srgbClr val="F5F5F5"/>
                </a:solidFill>
                <a:latin typeface="Lucida Console" panose="020B0609040504020204" pitchFamily="49" charset="0"/>
              </a:rPr>
              <a:t>13 </a:t>
            </a:r>
            <a:r>
              <a:rPr lang="en-US" sz="2000" dirty="0" smtClean="0">
                <a:solidFill>
                  <a:srgbClr val="F5F5F5"/>
                </a:solidFill>
                <a:latin typeface="Lucida Console" panose="020B0609040504020204" pitchFamily="49" charset="0"/>
              </a:rPr>
              <a:t>51.33   4 </a:t>
            </a:r>
            <a:r>
              <a:rPr lang="en-US" sz="2000" dirty="0">
                <a:solidFill>
                  <a:srgbClr val="F5F5F5"/>
                </a:solidFill>
                <a:latin typeface="Lucida Console" panose="020B0609040504020204" pitchFamily="49" charset="0"/>
              </a:rPr>
              <a:t>System   </a:t>
            </a:r>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   </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Process</a:t>
            </a:r>
            <a:r>
              <a:rPr lang="en-US" sz="2000" dirty="0" err="1">
                <a:solidFill>
                  <a:srgbClr val="D3D3D3"/>
                </a:solidFill>
                <a:latin typeface="Lucida Console" panose="020B0609040504020204" pitchFamily="49" charset="0"/>
              </a:rPr>
              <a:t>.</a:t>
            </a:r>
            <a:r>
              <a:rPr lang="en-US" sz="2000" dirty="0" err="1">
                <a:solidFill>
                  <a:srgbClr val="F5F5F5"/>
                </a:solidFill>
                <a:latin typeface="Lucida Console" panose="020B0609040504020204" pitchFamily="49" charset="0"/>
              </a:rPr>
              <a:t>Name</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-like</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 </a:t>
            </a:r>
          </a:p>
          <a:p>
            <a:r>
              <a:rPr lang="en-US" sz="2000" dirty="0">
                <a:solidFill>
                  <a:srgbClr val="F5F5F5"/>
                </a:solidFill>
                <a:latin typeface="Lucida Console" panose="020B0609040504020204" pitchFamily="49" charset="0"/>
              </a:rPr>
              <a:t>False </a:t>
            </a:r>
            <a:endParaRPr lang="en-AU" sz="2000" dirty="0">
              <a:solidFill>
                <a:srgbClr val="F5F5F5"/>
              </a:solidFill>
              <a:latin typeface="Lucida Console" panose="020B0609040504020204" pitchFamily="49" charset="0"/>
            </a:endParaRPr>
          </a:p>
        </p:txBody>
      </p:sp>
      <p:sp>
        <p:nvSpPr>
          <p:cNvPr id="6" name="Rectangular Callout 5"/>
          <p:cNvSpPr/>
          <p:nvPr/>
        </p:nvSpPr>
        <p:spPr>
          <a:xfrm>
            <a:off x="8759688" y="6056006"/>
            <a:ext cx="2975552" cy="619432"/>
          </a:xfrm>
          <a:prstGeom prst="wedgeRectCallout">
            <a:avLst>
              <a:gd name="adj1" fmla="val -65876"/>
              <a:gd name="adj2" fmla="val -10320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Must be 7 chars followed by zero or more</a:t>
            </a:r>
            <a:endParaRPr lang="en-US" dirty="0"/>
          </a:p>
        </p:txBody>
      </p:sp>
    </p:spTree>
    <p:extLst>
      <p:ext uri="{BB962C8B-B14F-4D97-AF65-F5344CB8AC3E}">
        <p14:creationId xmlns:p14="http://schemas.microsoft.com/office/powerpoint/2010/main" val="1724760263"/>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Comparison Operators – Regular Expressions</a:t>
            </a:r>
            <a:endParaRPr lang="en-AU" dirty="0"/>
          </a:p>
        </p:txBody>
      </p:sp>
      <p:sp>
        <p:nvSpPr>
          <p:cNvPr id="3" name="Content Placeholder 2"/>
          <p:cNvSpPr>
            <a:spLocks noGrp="1"/>
          </p:cNvSpPr>
          <p:nvPr>
            <p:ph sz="quarter" idx="13"/>
          </p:nvPr>
        </p:nvSpPr>
        <p:spPr/>
        <p:txBody>
          <a:bodyPr>
            <a:normAutofit/>
          </a:bodyPr>
          <a:lstStyle/>
          <a:p>
            <a:r>
              <a:rPr lang="en-AU" dirty="0" smtClean="0"/>
              <a:t>See Get-Help </a:t>
            </a:r>
            <a:r>
              <a:rPr lang="en-AU" dirty="0" err="1"/>
              <a:t>a</a:t>
            </a:r>
            <a:r>
              <a:rPr lang="en-AU" dirty="0" err="1" smtClean="0"/>
              <a:t>bout_Regular_Expressions</a:t>
            </a:r>
            <a:endParaRPr lang="en-AU"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279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88388514"/>
              </p:ext>
            </p:extLst>
          </p:nvPr>
        </p:nvGraphicFramePr>
        <p:xfrm>
          <a:off x="1957705" y="2971800"/>
          <a:ext cx="8276591" cy="914400"/>
        </p:xfrm>
        <a:graphic>
          <a:graphicData uri="http://schemas.openxmlformats.org/drawingml/2006/table">
            <a:tbl>
              <a:tblPr firstCol="1" lastCol="1" bandRow="1">
                <a:tableStyleId>{5C22544A-7EE6-4342-B048-85BDC9FD1C3A}</a:tableStyleId>
              </a:tblPr>
              <a:tblGrid>
                <a:gridCol w="1605280">
                  <a:extLst>
                    <a:ext uri="{9D8B030D-6E8A-4147-A177-3AD203B41FA5}">
                      <a16:colId xmlns:a16="http://schemas.microsoft.com/office/drawing/2014/main" val="1518834113"/>
                    </a:ext>
                  </a:extLst>
                </a:gridCol>
                <a:gridCol w="4931093">
                  <a:extLst>
                    <a:ext uri="{9D8B030D-6E8A-4147-A177-3AD203B41FA5}">
                      <a16:colId xmlns:a16="http://schemas.microsoft.com/office/drawing/2014/main" val="1366828356"/>
                    </a:ext>
                  </a:extLst>
                </a:gridCol>
                <a:gridCol w="1740218">
                  <a:extLst>
                    <a:ext uri="{9D8B030D-6E8A-4147-A177-3AD203B41FA5}">
                      <a16:colId xmlns:a16="http://schemas.microsoft.com/office/drawing/2014/main" val="2013580568"/>
                    </a:ext>
                  </a:extLst>
                </a:gridCol>
              </a:tblGrid>
              <a:tr h="370840">
                <a:tc>
                  <a:txBody>
                    <a:bodyPr/>
                    <a:lstStyle/>
                    <a:p>
                      <a:r>
                        <a:rPr lang="en-AU" sz="2400" dirty="0" smtClean="0">
                          <a:latin typeface="Segoe UI Light" panose="020B0502040204020203" pitchFamily="34" charset="0"/>
                          <a:cs typeface="Segoe UI Light" panose="020B0502040204020203" pitchFamily="34" charset="0"/>
                        </a:rPr>
                        <a:t>-match</a:t>
                      </a:r>
                    </a:p>
                  </a:txBody>
                  <a:tcPr/>
                </a:tc>
                <a:tc>
                  <a:txBody>
                    <a:bodyPr/>
                    <a:lstStyle/>
                    <a:p>
                      <a:r>
                        <a:rPr lang="en-AU" sz="2400" dirty="0" smtClean="0">
                          <a:latin typeface="Segoe UI Light" panose="020B0502040204020203" pitchFamily="34" charset="0"/>
                          <a:cs typeface="Segoe UI Light" panose="020B0502040204020203" pitchFamily="34" charset="0"/>
                        </a:rPr>
                        <a:t>Regular Expression comparison</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cmatch</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40288600"/>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notmatch</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Regular</a:t>
                      </a:r>
                      <a:r>
                        <a:rPr lang="en-AU" sz="2400" baseline="0" dirty="0" smtClean="0">
                          <a:latin typeface="Segoe UI Light" panose="020B0502040204020203" pitchFamily="34" charset="0"/>
                          <a:cs typeface="Segoe UI Light" panose="020B0502040204020203" pitchFamily="34" charset="0"/>
                        </a:rPr>
                        <a:t> Expression NOT comparison</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cnotmatch</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999059090"/>
                  </a:ext>
                </a:extLst>
              </a:tr>
            </a:tbl>
          </a:graphicData>
        </a:graphic>
      </p:graphicFrame>
      <p:sp>
        <p:nvSpPr>
          <p:cNvPr id="9" name="Rectangular Callout 8"/>
          <p:cNvSpPr/>
          <p:nvPr/>
        </p:nvSpPr>
        <p:spPr>
          <a:xfrm>
            <a:off x="8711323" y="4260927"/>
            <a:ext cx="1843548" cy="619432"/>
          </a:xfrm>
          <a:prstGeom prst="wedgeRectCallout">
            <a:avLst>
              <a:gd name="adj1" fmla="val -30433"/>
              <a:gd name="adj2" fmla="val -94643"/>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Case-Sensitive Version</a:t>
            </a:r>
            <a:endParaRPr lang="en-US" dirty="0"/>
          </a:p>
        </p:txBody>
      </p:sp>
    </p:spTree>
    <p:extLst>
      <p:ext uri="{BB962C8B-B14F-4D97-AF65-F5344CB8AC3E}">
        <p14:creationId xmlns:p14="http://schemas.microsoft.com/office/powerpoint/2010/main" val="162886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PowerShell Web Access (PSWA)</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a:t>
            </a:fld>
            <a:endParaRPr lang="en-US"/>
          </a:p>
        </p:txBody>
      </p:sp>
    </p:spTree>
    <p:extLst>
      <p:ext uri="{BB962C8B-B14F-4D97-AF65-F5344CB8AC3E}">
        <p14:creationId xmlns:p14="http://schemas.microsoft.com/office/powerpoint/2010/main" val="3373152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49062" cy="2718048"/>
          </a:xfrm>
        </p:spPr>
        <p:txBody>
          <a:bodyPr>
            <a:normAutofit/>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-Match</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280</a:t>
            </a:fld>
            <a:endParaRPr lang="en-US"/>
          </a:p>
        </p:txBody>
      </p:sp>
      <p:sp>
        <p:nvSpPr>
          <p:cNvPr id="7" name="Rectangle 6"/>
          <p:cNvSpPr/>
          <p:nvPr/>
        </p:nvSpPr>
        <p:spPr>
          <a:xfrm>
            <a:off x="2891866" y="1143000"/>
            <a:ext cx="8664624" cy="1631216"/>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US" sz="2000" dirty="0">
                <a:solidFill>
                  <a:srgbClr val="DB7093"/>
                </a:solidFill>
                <a:latin typeface="Lucida Console" panose="020B0609040504020204" pitchFamily="49" charset="0"/>
              </a:rPr>
              <a:t>'Digit 5 in this string'</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-match</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'\d'</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True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a:solidFill>
                  <a:srgbClr val="DB7093"/>
                </a:solidFill>
                <a:latin typeface="Lucida Console" panose="020B0609040504020204" pitchFamily="49" charset="0"/>
              </a:rPr>
              <a:t>'hello there'</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-match</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'^there' </a:t>
            </a:r>
          </a:p>
          <a:p>
            <a:r>
              <a:rPr lang="en-AU" sz="2000" dirty="0" smtClean="0">
                <a:solidFill>
                  <a:srgbClr val="F5F5F5"/>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p:txBody>
      </p:sp>
      <p:sp>
        <p:nvSpPr>
          <p:cNvPr id="2" name="Rectangle 1"/>
          <p:cNvSpPr/>
          <p:nvPr/>
        </p:nvSpPr>
        <p:spPr>
          <a:xfrm>
            <a:off x="3108291" y="5377457"/>
            <a:ext cx="5975418" cy="400110"/>
          </a:xfrm>
          <a:prstGeom prst="rect">
            <a:avLst/>
          </a:prstGeom>
          <a:solidFill>
            <a:schemeClr val="accent1"/>
          </a:solidFill>
        </p:spPr>
        <p:txBody>
          <a:bodyPr wrap="none">
            <a:spAutoFit/>
          </a:bodyPr>
          <a:lstStyle/>
          <a:p>
            <a:r>
              <a:rPr lang="en-AU" sz="2000" dirty="0"/>
              <a:t>See Get-Help </a:t>
            </a:r>
            <a:r>
              <a:rPr lang="en-AU" sz="2000" dirty="0" err="1"/>
              <a:t>a</a:t>
            </a:r>
            <a:r>
              <a:rPr lang="en-AU" sz="2000" dirty="0" err="1" smtClean="0"/>
              <a:t>bout_Regular_Expressions</a:t>
            </a:r>
            <a:r>
              <a:rPr lang="en-AU" sz="2000" dirty="0" smtClean="0"/>
              <a:t> for syntax</a:t>
            </a:r>
            <a:endParaRPr lang="en-AU" sz="2000" dirty="0"/>
          </a:p>
        </p:txBody>
      </p:sp>
      <p:sp>
        <p:nvSpPr>
          <p:cNvPr id="8" name="Rectangular Callout 7"/>
          <p:cNvSpPr/>
          <p:nvPr/>
        </p:nvSpPr>
        <p:spPr>
          <a:xfrm>
            <a:off x="9918502" y="3155200"/>
            <a:ext cx="1968697" cy="619432"/>
          </a:xfrm>
          <a:prstGeom prst="wedgeRectCallout">
            <a:avLst>
              <a:gd name="adj1" fmla="val -77158"/>
              <a:gd name="adj2" fmla="val -312862"/>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 - Digit</a:t>
            </a:r>
            <a:endParaRPr lang="en-US" dirty="0"/>
          </a:p>
        </p:txBody>
      </p:sp>
      <p:sp>
        <p:nvSpPr>
          <p:cNvPr id="9" name="Rectangular Callout 8"/>
          <p:cNvSpPr/>
          <p:nvPr/>
        </p:nvSpPr>
        <p:spPr>
          <a:xfrm>
            <a:off x="8208972" y="4014114"/>
            <a:ext cx="2008453" cy="619432"/>
          </a:xfrm>
          <a:prstGeom prst="wedgeRectCallout">
            <a:avLst>
              <a:gd name="adj1" fmla="val -77158"/>
              <a:gd name="adj2" fmla="val -312862"/>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 Start of </a:t>
            </a:r>
            <a:r>
              <a:rPr lang="en-US" dirty="0" smtClean="0"/>
              <a:t>Text</a:t>
            </a:r>
            <a:endParaRPr lang="en-US" dirty="0"/>
          </a:p>
        </p:txBody>
      </p:sp>
    </p:spTree>
    <p:extLst>
      <p:ext uri="{BB962C8B-B14F-4D97-AF65-F5344CB8AC3E}">
        <p14:creationId xmlns:p14="http://schemas.microsoft.com/office/powerpoint/2010/main" val="1169386440"/>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Comparison Operators – Array/Collection Containment</a:t>
            </a:r>
            <a:endParaRPr lang="en-AU" dirty="0"/>
          </a:p>
        </p:txBody>
      </p:sp>
      <p:sp>
        <p:nvSpPr>
          <p:cNvPr id="3" name="Content Placeholder 2"/>
          <p:cNvSpPr>
            <a:spLocks noGrp="1"/>
          </p:cNvSpPr>
          <p:nvPr>
            <p:ph sz="quarter" idx="13"/>
          </p:nvPr>
        </p:nvSpPr>
        <p:spPr/>
        <p:txBody>
          <a:bodyPr>
            <a:normAutofit/>
          </a:bodyPr>
          <a:lstStyle/>
          <a:p>
            <a:r>
              <a:rPr lang="en-AU" dirty="0" smtClean="0"/>
              <a:t>Always results in Boolean (True/False)</a:t>
            </a:r>
          </a:p>
        </p:txBody>
      </p:sp>
      <p:sp>
        <p:nvSpPr>
          <p:cNvPr id="4" name="Slide Number Placeholder 3"/>
          <p:cNvSpPr>
            <a:spLocks noGrp="1"/>
          </p:cNvSpPr>
          <p:nvPr>
            <p:ph type="sldNum" sz="quarter" idx="11"/>
          </p:nvPr>
        </p:nvSpPr>
        <p:spPr/>
        <p:txBody>
          <a:bodyPr/>
          <a:lstStyle/>
          <a:p>
            <a:fld id="{74A398B2-5A34-1A4A-811E-F4027282568C}" type="slidenum">
              <a:rPr lang="en-US" smtClean="0"/>
              <a:pPr/>
              <a:t>281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307963407"/>
              </p:ext>
            </p:extLst>
          </p:nvPr>
        </p:nvGraphicFramePr>
        <p:xfrm>
          <a:off x="2424430" y="2094720"/>
          <a:ext cx="7343141" cy="1285240"/>
        </p:xfrm>
        <a:graphic>
          <a:graphicData uri="http://schemas.openxmlformats.org/drawingml/2006/table">
            <a:tbl>
              <a:tblPr firstCol="1" lastCol="1" bandRow="1">
                <a:tableStyleId>{5C22544A-7EE6-4342-B048-85BDC9FD1C3A}</a:tableStyleId>
              </a:tblPr>
              <a:tblGrid>
                <a:gridCol w="1870393">
                  <a:extLst>
                    <a:ext uri="{9D8B030D-6E8A-4147-A177-3AD203B41FA5}">
                      <a16:colId xmlns:a16="http://schemas.microsoft.com/office/drawing/2014/main" val="2060528490"/>
                    </a:ext>
                  </a:extLst>
                </a:gridCol>
                <a:gridCol w="3467418">
                  <a:extLst>
                    <a:ext uri="{9D8B030D-6E8A-4147-A177-3AD203B41FA5}">
                      <a16:colId xmlns:a16="http://schemas.microsoft.com/office/drawing/2014/main" val="234384860"/>
                    </a:ext>
                  </a:extLst>
                </a:gridCol>
                <a:gridCol w="2005330">
                  <a:extLst>
                    <a:ext uri="{9D8B030D-6E8A-4147-A177-3AD203B41FA5}">
                      <a16:colId xmlns:a16="http://schemas.microsoft.com/office/drawing/2014/main" val="2360507016"/>
                    </a:ext>
                  </a:extLst>
                </a:gridCol>
              </a:tblGrid>
              <a:tr h="370840">
                <a:tc gridSpan="3">
                  <a:txBody>
                    <a:bodyPr/>
                    <a:lstStyle/>
                    <a:p>
                      <a:pPr algn="ctr"/>
                      <a:r>
                        <a:rPr lang="en-AU" sz="1800" b="0" dirty="0" smtClean="0">
                          <a:solidFill>
                            <a:schemeClr val="bg1"/>
                          </a:solidFill>
                          <a:latin typeface="Segoe UI Light" panose="020B0502040204020203" pitchFamily="34" charset="0"/>
                          <a:cs typeface="Segoe UI Light" panose="020B0502040204020203" pitchFamily="34" charset="0"/>
                        </a:rPr>
                        <a:t>Array on</a:t>
                      </a:r>
                      <a:r>
                        <a:rPr lang="en-AU" sz="1800" b="0" baseline="0" dirty="0" smtClean="0">
                          <a:solidFill>
                            <a:schemeClr val="bg1"/>
                          </a:solidFill>
                          <a:latin typeface="Segoe UI Light" panose="020B0502040204020203" pitchFamily="34" charset="0"/>
                          <a:cs typeface="Segoe UI Light" panose="020B0502040204020203" pitchFamily="34" charset="0"/>
                        </a:rPr>
                        <a:t> </a:t>
                      </a:r>
                      <a:r>
                        <a:rPr lang="en-AU" sz="1800" b="0" dirty="0" smtClean="0">
                          <a:solidFill>
                            <a:schemeClr val="bg1"/>
                          </a:solidFill>
                          <a:latin typeface="Segoe UI Light" panose="020B0502040204020203" pitchFamily="34" charset="0"/>
                          <a:cs typeface="Segoe UI Light" panose="020B0502040204020203" pitchFamily="34" charset="0"/>
                        </a:rPr>
                        <a:t>left, Singleton on Right</a:t>
                      </a:r>
                    </a:p>
                  </a:txBody>
                  <a:tcPr>
                    <a:solidFill>
                      <a:srgbClr val="CCD2E7"/>
                    </a:solidFill>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34925894"/>
                  </a:ext>
                </a:extLst>
              </a:tr>
              <a:tr h="370840">
                <a:tc>
                  <a:txBody>
                    <a:bodyPr/>
                    <a:lstStyle/>
                    <a:p>
                      <a:r>
                        <a:rPr lang="en-AU" sz="2400" dirty="0" smtClean="0">
                          <a:latin typeface="Segoe UI Light" panose="020B0502040204020203" pitchFamily="34" charset="0"/>
                          <a:cs typeface="Segoe UI Light" panose="020B0502040204020203" pitchFamily="34" charset="0"/>
                        </a:rPr>
                        <a:t>-contains</a:t>
                      </a:r>
                    </a:p>
                  </a:txBody>
                  <a:tcPr/>
                </a:tc>
                <a:tc>
                  <a:txBody>
                    <a:bodyPr/>
                    <a:lstStyle/>
                    <a:p>
                      <a:r>
                        <a:rPr lang="en-AU" sz="2400" dirty="0" smtClean="0">
                          <a:latin typeface="Segoe UI Light" panose="020B0502040204020203" pitchFamily="34" charset="0"/>
                          <a:cs typeface="Segoe UI Light" panose="020B0502040204020203" pitchFamily="34" charset="0"/>
                        </a:rPr>
                        <a:t>Array Contains</a:t>
                      </a:r>
                      <a:r>
                        <a:rPr lang="en-AU" sz="2400" baseline="0" dirty="0" smtClean="0">
                          <a:latin typeface="Segoe UI Light" panose="020B0502040204020203" pitchFamily="34" charset="0"/>
                          <a:cs typeface="Segoe UI Light" panose="020B0502040204020203" pitchFamily="34" charset="0"/>
                        </a:rPr>
                        <a:t> single</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ccontains</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28014190"/>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notcontains</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Array</a:t>
                      </a:r>
                      <a:r>
                        <a:rPr lang="en-AU" sz="2400" baseline="0" dirty="0" smtClean="0">
                          <a:latin typeface="Segoe UI Light" panose="020B0502040204020203" pitchFamily="34" charset="0"/>
                          <a:cs typeface="Segoe UI Light" panose="020B0502040204020203" pitchFamily="34" charset="0"/>
                        </a:rPr>
                        <a:t> not Contains single</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cnotcontains</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075239934"/>
                  </a:ext>
                </a:extLst>
              </a:tr>
            </a:tbl>
          </a:graphicData>
        </a:graphic>
      </p:graphicFrame>
      <p:sp>
        <p:nvSpPr>
          <p:cNvPr id="9" name="Rectangular Callout 8"/>
          <p:cNvSpPr/>
          <p:nvPr/>
        </p:nvSpPr>
        <p:spPr>
          <a:xfrm>
            <a:off x="8432234" y="1356320"/>
            <a:ext cx="1843548" cy="619432"/>
          </a:xfrm>
          <a:prstGeom prst="wedgeRectCallout">
            <a:avLst>
              <a:gd name="adj1" fmla="val -34482"/>
              <a:gd name="adj2" fmla="val 119254"/>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Case-Sensitive Version</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808588739"/>
              </p:ext>
            </p:extLst>
          </p:nvPr>
        </p:nvGraphicFramePr>
        <p:xfrm>
          <a:off x="2424430" y="4031274"/>
          <a:ext cx="7343140" cy="1656080"/>
        </p:xfrm>
        <a:graphic>
          <a:graphicData uri="http://schemas.openxmlformats.org/drawingml/2006/table">
            <a:tbl>
              <a:tblPr firstCol="1" lastCol="1" bandRow="1">
                <a:tableStyleId>{5C22544A-7EE6-4342-B048-85BDC9FD1C3A}</a:tableStyleId>
              </a:tblPr>
              <a:tblGrid>
                <a:gridCol w="1958459">
                  <a:extLst>
                    <a:ext uri="{9D8B030D-6E8A-4147-A177-3AD203B41FA5}">
                      <a16:colId xmlns:a16="http://schemas.microsoft.com/office/drawing/2014/main" val="3335563374"/>
                    </a:ext>
                  </a:extLst>
                </a:gridCol>
                <a:gridCol w="3284932">
                  <a:extLst>
                    <a:ext uri="{9D8B030D-6E8A-4147-A177-3AD203B41FA5}">
                      <a16:colId xmlns:a16="http://schemas.microsoft.com/office/drawing/2014/main" val="2102798081"/>
                    </a:ext>
                  </a:extLst>
                </a:gridCol>
                <a:gridCol w="2099749">
                  <a:extLst>
                    <a:ext uri="{9D8B030D-6E8A-4147-A177-3AD203B41FA5}">
                      <a16:colId xmlns:a16="http://schemas.microsoft.com/office/drawing/2014/main" val="847275998"/>
                    </a:ext>
                  </a:extLst>
                </a:gridCol>
              </a:tblGrid>
              <a:tr h="370840">
                <a:tc gridSpan="3">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AU" sz="1800" b="0" dirty="0" smtClean="0">
                          <a:solidFill>
                            <a:schemeClr val="bg1"/>
                          </a:solidFill>
                          <a:latin typeface="Segoe UI Light" panose="020B0502040204020203" pitchFamily="34" charset="0"/>
                          <a:cs typeface="Segoe UI Light" panose="020B0502040204020203" pitchFamily="34" charset="0"/>
                        </a:rPr>
                        <a:t>Singleton on left, Array on Right</a:t>
                      </a:r>
                    </a:p>
                  </a:txBody>
                  <a:tcPr>
                    <a:solidFill>
                      <a:srgbClr val="CCD2E7"/>
                    </a:solidFill>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90223494"/>
                  </a:ext>
                </a:extLst>
              </a:tr>
              <a:tr h="370840">
                <a:tc>
                  <a:txBody>
                    <a:bodyPr/>
                    <a:lstStyle/>
                    <a:p>
                      <a:r>
                        <a:rPr lang="en-AU" sz="2400" dirty="0" smtClean="0">
                          <a:latin typeface="Segoe UI Light" panose="020B0502040204020203" pitchFamily="34" charset="0"/>
                          <a:cs typeface="Segoe UI Light" panose="020B0502040204020203" pitchFamily="34" charset="0"/>
                        </a:rPr>
                        <a:t>-in</a:t>
                      </a:r>
                    </a:p>
                  </a:txBody>
                  <a:tcPr/>
                </a:tc>
                <a:tc>
                  <a:txBody>
                    <a:bodyPr/>
                    <a:lstStyle/>
                    <a:p>
                      <a:r>
                        <a:rPr lang="en-AU" sz="2400" dirty="0" smtClean="0">
                          <a:latin typeface="Segoe UI Light" panose="020B0502040204020203" pitchFamily="34" charset="0"/>
                          <a:cs typeface="Segoe UI Light" panose="020B0502040204020203" pitchFamily="34" charset="0"/>
                        </a:rPr>
                        <a:t>Single in Array</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cin</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5321908"/>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notin</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Single not in Array</a:t>
                      </a:r>
                    </a:p>
                  </a:txBody>
                  <a:tcPr/>
                </a:tc>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cnotin</a:t>
                      </a:r>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746508209"/>
                  </a:ext>
                </a:extLst>
              </a:tr>
              <a:tr h="370840">
                <a:tc gridSpan="3">
                  <a:txBody>
                    <a:bodyPr/>
                    <a:lstStyle/>
                    <a:p>
                      <a:pPr algn="ctr"/>
                      <a:r>
                        <a:rPr lang="en-AU" sz="1800" b="0" dirty="0" smtClean="0">
                          <a:solidFill>
                            <a:schemeClr val="bg1"/>
                          </a:solidFill>
                          <a:latin typeface="Segoe UI Light" panose="020B0502040204020203" pitchFamily="34" charset="0"/>
                          <a:cs typeface="Segoe UI Light" panose="020B0502040204020203" pitchFamily="34" charset="0"/>
                        </a:rPr>
                        <a:t>-in, -</a:t>
                      </a:r>
                      <a:r>
                        <a:rPr lang="en-AU" sz="1800" b="0" dirty="0" err="1" smtClean="0">
                          <a:solidFill>
                            <a:schemeClr val="bg1"/>
                          </a:solidFill>
                          <a:latin typeface="Segoe UI Light" panose="020B0502040204020203" pitchFamily="34" charset="0"/>
                          <a:cs typeface="Segoe UI Light" panose="020B0502040204020203" pitchFamily="34" charset="0"/>
                        </a:rPr>
                        <a:t>notin</a:t>
                      </a:r>
                      <a:r>
                        <a:rPr lang="en-AU" sz="1800" b="0" dirty="0" smtClean="0">
                          <a:solidFill>
                            <a:schemeClr val="bg1"/>
                          </a:solidFill>
                          <a:latin typeface="Segoe UI Light" panose="020B0502040204020203" pitchFamily="34" charset="0"/>
                          <a:cs typeface="Segoe UI Light" panose="020B0502040204020203" pitchFamily="34" charset="0"/>
                        </a:rPr>
                        <a:t> introduced</a:t>
                      </a:r>
                      <a:r>
                        <a:rPr lang="en-AU" sz="1800" b="0" baseline="0" dirty="0" smtClean="0">
                          <a:solidFill>
                            <a:schemeClr val="bg1"/>
                          </a:solidFill>
                          <a:latin typeface="Segoe UI Light" panose="020B0502040204020203" pitchFamily="34" charset="0"/>
                          <a:cs typeface="Segoe UI Light" panose="020B0502040204020203" pitchFamily="34" charset="0"/>
                        </a:rPr>
                        <a:t> by </a:t>
                      </a:r>
                      <a:r>
                        <a:rPr lang="en-AU" sz="1800" b="0" dirty="0" smtClean="0">
                          <a:solidFill>
                            <a:schemeClr val="bg1"/>
                          </a:solidFill>
                          <a:latin typeface="Segoe UI Light" panose="020B0502040204020203" pitchFamily="34" charset="0"/>
                          <a:cs typeface="Segoe UI Light" panose="020B0502040204020203" pitchFamily="34" charset="0"/>
                        </a:rPr>
                        <a:t>PowerShell</a:t>
                      </a:r>
                      <a:r>
                        <a:rPr lang="en-AU" sz="1800" b="0" baseline="0" dirty="0" smtClean="0">
                          <a:solidFill>
                            <a:schemeClr val="bg1"/>
                          </a:solidFill>
                          <a:latin typeface="Segoe UI Light" panose="020B0502040204020203" pitchFamily="34" charset="0"/>
                          <a:cs typeface="Segoe UI Light" panose="020B0502040204020203" pitchFamily="34" charset="0"/>
                        </a:rPr>
                        <a:t> v3.0</a:t>
                      </a:r>
                      <a:endParaRPr lang="en-AU" sz="1800" b="0" dirty="0" smtClean="0">
                        <a:solidFill>
                          <a:schemeClr val="bg1"/>
                        </a:solidFill>
                        <a:latin typeface="Segoe UI Light" panose="020B0502040204020203" pitchFamily="34" charset="0"/>
                        <a:cs typeface="Segoe UI Light" panose="020B0502040204020203" pitchFamily="34" charset="0"/>
                      </a:endParaRPr>
                    </a:p>
                  </a:txBody>
                  <a:tcPr>
                    <a:solidFill>
                      <a:srgbClr val="CCD2E7"/>
                    </a:solidFill>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40195357"/>
                  </a:ext>
                </a:extLst>
              </a:tr>
            </a:tbl>
          </a:graphicData>
        </a:graphic>
      </p:graphicFrame>
      <p:sp>
        <p:nvSpPr>
          <p:cNvPr id="8" name="Rectangular Callout 7"/>
          <p:cNvSpPr/>
          <p:nvPr/>
        </p:nvSpPr>
        <p:spPr>
          <a:xfrm>
            <a:off x="8418307" y="6083582"/>
            <a:ext cx="1843548" cy="619432"/>
          </a:xfrm>
          <a:prstGeom prst="wedgeRectCallout">
            <a:avLst>
              <a:gd name="adj1" fmla="val -39543"/>
              <a:gd name="adj2" fmla="val -142845"/>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Case-Sensitive Version</a:t>
            </a:r>
            <a:endParaRPr lang="en-US" dirty="0"/>
          </a:p>
        </p:txBody>
      </p:sp>
    </p:spTree>
    <p:extLst>
      <p:ext uri="{BB962C8B-B14F-4D97-AF65-F5344CB8AC3E}">
        <p14:creationId xmlns:p14="http://schemas.microsoft.com/office/powerpoint/2010/main" val="610541415"/>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475186" cy="2286000"/>
          </a:xfrm>
        </p:spPr>
        <p:txBody>
          <a:bodyPr/>
          <a:lstStyle/>
          <a:p>
            <a:r>
              <a:rPr lang="en-US" dirty="0" smtClean="0">
                <a:latin typeface="Segoe UI Light" panose="020B0502040204020203" pitchFamily="34" charset="0"/>
                <a:cs typeface="Segoe UI Light" panose="020B0502040204020203" pitchFamily="34" charset="0"/>
              </a:rPr>
              <a:t>Example:</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Array Containment</a:t>
            </a:r>
            <a:endParaRPr lang="en-US"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282</a:t>
            </a:fld>
            <a:endParaRPr lang="en-US" dirty="0">
              <a:solidFill>
                <a:schemeClr val="bg1"/>
              </a:solidFill>
            </a:endParaRPr>
          </a:p>
        </p:txBody>
      </p:sp>
      <p:sp>
        <p:nvSpPr>
          <p:cNvPr id="8" name="Rectangle 7"/>
          <p:cNvSpPr/>
          <p:nvPr/>
        </p:nvSpPr>
        <p:spPr>
          <a:xfrm>
            <a:off x="2881993" y="1143000"/>
            <a:ext cx="8595304" cy="3847207"/>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smtClean="0">
                <a:solidFill>
                  <a:srgbClr val="DB7093"/>
                </a:solidFill>
                <a:latin typeface="Lucida Console" panose="020B0609040504020204" pitchFamily="49" charset="0"/>
              </a:rPr>
              <a:t>1</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2</a:t>
            </a:r>
            <a:r>
              <a:rPr lang="en-AU" sz="2000" dirty="0" smtClean="0">
                <a:solidFill>
                  <a:srgbClr val="D3D3D3"/>
                </a:solidFill>
                <a:latin typeface="Lucida Console" panose="020B0609040504020204" pitchFamily="49" charset="0"/>
              </a:rPr>
              <a:t>,</a:t>
            </a:r>
            <a:r>
              <a:rPr lang="en-AU" sz="2000" dirty="0">
                <a:solidFill>
                  <a:srgbClr val="DB7093"/>
                </a:solidFill>
                <a:latin typeface="Lucida Console" panose="020B0609040504020204" pitchFamily="49" charset="0"/>
              </a:rPr>
              <a:t>3</a:t>
            </a:r>
            <a:r>
              <a:rPr lang="en-AU" sz="2000" dirty="0" smtClean="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-contains</a:t>
            </a:r>
            <a:r>
              <a:rPr lang="en-AU" sz="2000" dirty="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2</a:t>
            </a:r>
            <a:endParaRPr lang="en-AU"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AU"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a:t>
            </a:r>
            <a:r>
              <a:rPr lang="en-AU" sz="2000" dirty="0" err="1">
                <a:solidFill>
                  <a:srgbClr val="D3D3D3"/>
                </a:solidFill>
                <a:latin typeface="Lucida Console" panose="020B0609040504020204" pitchFamily="49" charset="0"/>
              </a:rPr>
              <a:t>,</a:t>
            </a:r>
            <a:r>
              <a:rPr lang="en-AU" sz="2000" dirty="0" err="1">
                <a:solidFill>
                  <a:srgbClr val="DB7093"/>
                </a:solidFill>
                <a:latin typeface="Lucida Console" panose="020B0609040504020204" pitchFamily="49" charset="0"/>
              </a:rPr>
              <a:t>"b"</a:t>
            </a:r>
            <a:r>
              <a:rPr lang="en-AU" sz="2000" dirty="0" err="1">
                <a:solidFill>
                  <a:srgbClr val="D3D3D3"/>
                </a:solidFill>
                <a:latin typeface="Lucida Console" panose="020B0609040504020204" pitchFamily="49" charset="0"/>
              </a:rPr>
              <a:t>,</a:t>
            </a:r>
            <a:r>
              <a:rPr lang="en-AU" sz="2000" dirty="0" err="1">
                <a:solidFill>
                  <a:srgbClr val="DB7093"/>
                </a:solidFill>
                <a:latin typeface="Lucida Console" panose="020B0609040504020204" pitchFamily="49" charset="0"/>
              </a:rPr>
              <a:t>"c</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notcontains</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a:t>
            </a:r>
            <a:endParaRPr lang="en-AU" sz="2000" dirty="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False</a:t>
            </a:r>
          </a:p>
          <a:p>
            <a:endParaRPr lang="en-AU" sz="2000" dirty="0" smtClean="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AU" sz="2000" dirty="0">
                <a:solidFill>
                  <a:srgbClr val="DB7093"/>
                </a:solidFill>
                <a:latin typeface="Lucida Console" panose="020B0609040504020204" pitchFamily="49" charset="0"/>
              </a:rPr>
              <a:t>2</a:t>
            </a:r>
            <a:r>
              <a:rPr lang="en-AU" sz="2000" dirty="0" smtClean="0">
                <a:solidFill>
                  <a:srgbClr val="DB7093"/>
                </a:solidFill>
                <a:latin typeface="Lucida Console" panose="020B0609040504020204" pitchFamily="49" charset="0"/>
              </a:rPr>
              <a:t> </a:t>
            </a:r>
            <a:r>
              <a:rPr lang="en-AU" sz="2000" dirty="0" smtClean="0">
                <a:solidFill>
                  <a:srgbClr val="D3D3D3"/>
                </a:solidFill>
                <a:latin typeface="Lucida Console" panose="020B0609040504020204" pitchFamily="49" charset="0"/>
              </a:rPr>
              <a:t>-in</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1,2,3 </a:t>
            </a:r>
            <a:endParaRPr lang="en-AU" sz="2000" dirty="0">
              <a:solidFill>
                <a:srgbClr val="DB7093"/>
              </a:solidFill>
              <a:latin typeface="Lucida Console" panose="020B0609040504020204" pitchFamily="49" charset="0"/>
            </a:endParaRPr>
          </a:p>
          <a:p>
            <a:r>
              <a:rPr lang="en-AU" sz="2000" dirty="0">
                <a:solidFill>
                  <a:srgbClr val="F5F5F5"/>
                </a:solidFill>
                <a:latin typeface="Lucida Console" panose="020B0609040504020204" pitchFamily="49" charset="0"/>
              </a:rPr>
              <a:t>True</a:t>
            </a:r>
          </a:p>
          <a:p>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AU" sz="2000" dirty="0">
                <a:solidFill>
                  <a:srgbClr val="DB7093"/>
                </a:solidFill>
                <a:latin typeface="Lucida Console" panose="020B0609040504020204" pitchFamily="49" charset="0"/>
              </a:rPr>
              <a:t>"a"</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err="1">
                <a:solidFill>
                  <a:srgbClr val="D3D3D3"/>
                </a:solidFill>
                <a:latin typeface="Lucida Console" panose="020B0609040504020204" pitchFamily="49" charset="0"/>
              </a:rPr>
              <a:t>notin</a:t>
            </a:r>
            <a:r>
              <a:rPr lang="en-AU" sz="2000" dirty="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a:t>
            </a:r>
            <a:r>
              <a:rPr lang="en-AU" sz="2000" dirty="0" err="1">
                <a:solidFill>
                  <a:srgbClr val="D3D3D3"/>
                </a:solidFill>
                <a:latin typeface="Lucida Console" panose="020B0609040504020204" pitchFamily="49" charset="0"/>
              </a:rPr>
              <a:t>,</a:t>
            </a:r>
            <a:r>
              <a:rPr lang="en-AU" sz="2000" dirty="0" err="1">
                <a:solidFill>
                  <a:srgbClr val="DB7093"/>
                </a:solidFill>
                <a:latin typeface="Lucida Console" panose="020B0609040504020204" pitchFamily="49" charset="0"/>
              </a:rPr>
              <a:t>"b"</a:t>
            </a:r>
            <a:r>
              <a:rPr lang="en-AU" sz="2000" dirty="0" err="1">
                <a:solidFill>
                  <a:srgbClr val="D3D3D3"/>
                </a:solidFill>
                <a:latin typeface="Lucida Console" panose="020B0609040504020204" pitchFamily="49" charset="0"/>
              </a:rPr>
              <a:t>,</a:t>
            </a:r>
            <a:r>
              <a:rPr lang="en-AU" sz="2000" dirty="0" err="1">
                <a:solidFill>
                  <a:srgbClr val="DB7093"/>
                </a:solidFill>
                <a:latin typeface="Lucida Console" panose="020B0609040504020204" pitchFamily="49" charset="0"/>
              </a:rPr>
              <a:t>"c</a:t>
            </a:r>
            <a:r>
              <a:rPr lang="en-AU" sz="2000" dirty="0">
                <a:solidFill>
                  <a:srgbClr val="DB7093"/>
                </a:solidFill>
                <a:latin typeface="Lucida Console" panose="020B0609040504020204" pitchFamily="49" charset="0"/>
              </a:rPr>
              <a:t>" </a:t>
            </a:r>
          </a:p>
          <a:p>
            <a:r>
              <a:rPr lang="en-AU" sz="2000" dirty="0">
                <a:solidFill>
                  <a:srgbClr val="F5F5F5"/>
                </a:solidFill>
                <a:latin typeface="Lucida Console" panose="020B0609040504020204" pitchFamily="49" charset="0"/>
              </a:rPr>
              <a:t>False</a:t>
            </a:r>
          </a:p>
          <a:p>
            <a:endParaRPr lang="en-AU" sz="24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1536429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475186" cy="2286000"/>
          </a:xfrm>
        </p:spPr>
        <p:txBody>
          <a:bodyPr/>
          <a:lstStyle/>
          <a:p>
            <a:r>
              <a:rPr lang="en-US" smtClean="0">
                <a:latin typeface="Segoe UI Light" panose="020B0502040204020203" pitchFamily="34" charset="0"/>
                <a:cs typeface="Segoe UI Light" panose="020B0502040204020203" pitchFamily="34" charset="0"/>
              </a:rPr>
              <a:t>Example:</a:t>
            </a:r>
            <a:br>
              <a:rPr lang="en-US" smtClean="0">
                <a:latin typeface="Segoe UI Light" panose="020B0502040204020203" pitchFamily="34" charset="0"/>
                <a:cs typeface="Segoe UI Light" panose="020B0502040204020203" pitchFamily="34" charset="0"/>
              </a:rPr>
            </a:br>
            <a:r>
              <a:rPr lang="en-US" smtClean="0">
                <a:latin typeface="Segoe UI Light" panose="020B0502040204020203" pitchFamily="34" charset="0"/>
                <a:cs typeface="Segoe UI Light" panose="020B0502040204020203" pitchFamily="34" charset="0"/>
              </a:rPr>
              <a:t>Array Containment</a:t>
            </a:r>
            <a:endParaRPr lang="en-US"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283</a:t>
            </a:fld>
            <a:endParaRPr lang="en-US" dirty="0">
              <a:solidFill>
                <a:schemeClr val="bg1"/>
              </a:solidFill>
            </a:endParaRPr>
          </a:p>
        </p:txBody>
      </p:sp>
      <p:sp>
        <p:nvSpPr>
          <p:cNvPr id="8" name="Rectangle 7"/>
          <p:cNvSpPr/>
          <p:nvPr/>
        </p:nvSpPr>
        <p:spPr>
          <a:xfrm>
            <a:off x="2881993" y="1143000"/>
            <a:ext cx="8595304" cy="3539430"/>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a:t>
            </a:r>
            <a:r>
              <a:rPr lang="en-AU" sz="2000" dirty="0" smtClean="0">
                <a:solidFill>
                  <a:srgbClr val="F5F5F5"/>
                </a:solidFill>
                <a:latin typeface="Lucida Console" panose="020B0609040504020204" pitchFamily="49" charset="0"/>
              </a:rPr>
              <a:t>:\&gt; </a:t>
            </a:r>
            <a:r>
              <a:rPr lang="en-US" sz="2000" dirty="0" smtClean="0">
                <a:solidFill>
                  <a:srgbClr val="F5F5F5"/>
                </a:solidFill>
                <a:latin typeface="Lucida Console" panose="020B0609040504020204" pitchFamily="49" charset="0"/>
              </a:rPr>
              <a:t>(</a:t>
            </a:r>
            <a:r>
              <a:rPr lang="en-US" sz="2000" dirty="0">
                <a:solidFill>
                  <a:srgbClr val="E0FFFF"/>
                </a:solidFill>
                <a:latin typeface="Lucida Console" panose="020B0609040504020204" pitchFamily="49" charset="0"/>
              </a:rPr>
              <a:t>Get-Process</a:t>
            </a:r>
            <a:r>
              <a:rPr lang="en-US" sz="2000" dirty="0">
                <a:solidFill>
                  <a:srgbClr val="F5F5F5"/>
                </a:solidFill>
                <a:latin typeface="Lucida Console" panose="020B0609040504020204" pitchFamily="49" charset="0"/>
              </a:rPr>
              <a:t>)</a:t>
            </a:r>
            <a:r>
              <a:rPr lang="en-US" sz="2000" dirty="0">
                <a:solidFill>
                  <a:srgbClr val="D3D3D3"/>
                </a:solidFill>
                <a:latin typeface="Lucida Console" panose="020B0609040504020204" pitchFamily="49" charset="0"/>
              </a:rPr>
              <a:t>.</a:t>
            </a:r>
            <a:r>
              <a:rPr lang="en-US" sz="2000" dirty="0">
                <a:solidFill>
                  <a:srgbClr val="F5F5F5"/>
                </a:solidFill>
                <a:latin typeface="Lucida Console" panose="020B0609040504020204" pitchFamily="49" charset="0"/>
              </a:rPr>
              <a:t>Name</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-contains</a:t>
            </a: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'Notepad' </a:t>
            </a:r>
          </a:p>
          <a:p>
            <a:r>
              <a:rPr lang="en-AU" sz="2000" dirty="0" smtClean="0">
                <a:solidFill>
                  <a:srgbClr val="F5F5F5"/>
                </a:solidFill>
                <a:latin typeface="Lucida Console" panose="020B0609040504020204" pitchFamily="49" charset="0"/>
              </a:rPr>
              <a:t>True</a:t>
            </a: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US" sz="2000" dirty="0" smtClean="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ServerList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E0FFFF"/>
                </a:solidFill>
                <a:latin typeface="Lucida Console" panose="020B0609040504020204" pitchFamily="49" charset="0"/>
              </a:rPr>
              <a:t>Get-Content</a:t>
            </a:r>
            <a:r>
              <a:rPr lang="en-US" sz="2000" dirty="0">
                <a:solidFill>
                  <a:prstClr val="black"/>
                </a:solidFill>
                <a:latin typeface="Lucida Console" panose="020B0609040504020204" pitchFamily="49" charset="0"/>
              </a:rPr>
              <a:t> </a:t>
            </a:r>
            <a:r>
              <a:rPr lang="en-US" sz="2000" dirty="0">
                <a:solidFill>
                  <a:srgbClr val="EE82EE"/>
                </a:solidFill>
                <a:latin typeface="Lucida Console" panose="020B0609040504020204" pitchFamily="49" charset="0"/>
              </a:rPr>
              <a:t>.\textfile.txt</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ServerList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-contains</a:t>
            </a:r>
            <a:r>
              <a:rPr lang="en-US" sz="2000" dirty="0">
                <a:solidFill>
                  <a:prstClr val="black"/>
                </a:solidFill>
                <a:latin typeface="Lucida Console" panose="020B0609040504020204" pitchFamily="49" charset="0"/>
              </a:rPr>
              <a:t> </a:t>
            </a:r>
            <a:r>
              <a:rPr lang="en-US" sz="2000" dirty="0" smtClean="0">
                <a:solidFill>
                  <a:srgbClr val="DB7093"/>
                </a:solidFill>
                <a:latin typeface="Lucida Console" panose="020B0609040504020204" pitchFamily="49" charset="0"/>
              </a:rPr>
              <a:t>'Server10</a:t>
            </a:r>
            <a:r>
              <a:rPr lang="en-US" sz="2000" dirty="0">
                <a:solidFill>
                  <a:srgbClr val="DB7093"/>
                </a:solidFill>
                <a:latin typeface="Lucida Console" panose="020B0609040504020204" pitchFamily="49" charset="0"/>
              </a:rPr>
              <a:t>' </a:t>
            </a:r>
            <a:endParaRPr lang="en-US" sz="2000" dirty="0" smtClean="0">
              <a:solidFill>
                <a:srgbClr val="DB7093"/>
              </a:solidFill>
              <a:latin typeface="Lucida Console" panose="020B0609040504020204" pitchFamily="49" charset="0"/>
            </a:endParaRPr>
          </a:p>
          <a:p>
            <a:r>
              <a:rPr lang="en-AU" sz="2000" dirty="0">
                <a:solidFill>
                  <a:srgbClr val="F5F5F5"/>
                </a:solidFill>
                <a:latin typeface="Lucida Console" panose="020B0609040504020204" pitchFamily="49" charset="0"/>
              </a:rPr>
              <a:t>True</a:t>
            </a:r>
          </a:p>
          <a:p>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US" sz="2000" dirty="0" smtClean="0">
                <a:solidFill>
                  <a:srgbClr val="DB7093"/>
                </a:solidFill>
                <a:latin typeface="Lucida Console" panose="020B0609040504020204" pitchFamily="49" charset="0"/>
              </a:rPr>
              <a:t>'Server20</a:t>
            </a:r>
            <a:r>
              <a:rPr lang="en-US" sz="2000" dirty="0">
                <a:solidFill>
                  <a:srgbClr val="DB7093"/>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D3D3D3"/>
                </a:solidFill>
                <a:latin typeface="Lucida Console" panose="020B0609040504020204" pitchFamily="49" charset="0"/>
              </a:rPr>
              <a:t>-in</a:t>
            </a:r>
            <a:r>
              <a:rPr lang="en-US" sz="2000" dirty="0">
                <a:solidFill>
                  <a:prstClr val="black"/>
                </a:solidFill>
                <a:latin typeface="Lucida Console" panose="020B0609040504020204" pitchFamily="49" charset="0"/>
              </a:rPr>
              <a:t> </a:t>
            </a:r>
            <a:r>
              <a:rPr lang="en-US" sz="2000" dirty="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ServerList</a:t>
            </a:r>
            <a:endParaRPr lang="en-US" sz="2000" dirty="0" smtClean="0">
              <a:solidFill>
                <a:srgbClr val="FF4500"/>
              </a:solidFill>
              <a:latin typeface="Lucida Console" panose="020B0609040504020204" pitchFamily="49" charset="0"/>
            </a:endParaRPr>
          </a:p>
          <a:p>
            <a:r>
              <a:rPr lang="en-AU" sz="2000" dirty="0">
                <a:solidFill>
                  <a:srgbClr val="F5F5F5"/>
                </a:solidFill>
                <a:latin typeface="Lucida Console" panose="020B0609040504020204" pitchFamily="49" charset="0"/>
              </a:rPr>
              <a:t>True</a:t>
            </a:r>
          </a:p>
          <a:p>
            <a:endParaRPr lang="en-US" sz="2000" dirty="0">
              <a:solidFill>
                <a:srgbClr val="FF4500"/>
              </a:solidFill>
              <a:latin typeface="Lucida Console" panose="020B0609040504020204" pitchFamily="49" charset="0"/>
            </a:endParaRPr>
          </a:p>
          <a:p>
            <a:endParaRPr lang="en-AU" sz="2400" dirty="0">
              <a:solidFill>
                <a:srgbClr val="F5F5F5"/>
              </a:solidFill>
              <a:latin typeface="Lucida Console" panose="020B0609040504020204" pitchFamily="49" charset="0"/>
            </a:endParaRPr>
          </a:p>
        </p:txBody>
      </p:sp>
      <p:pic>
        <p:nvPicPr>
          <p:cNvPr id="9" name="Picture 8"/>
          <p:cNvPicPr>
            <a:picLocks noChangeAspect="1"/>
          </p:cNvPicPr>
          <p:nvPr/>
        </p:nvPicPr>
        <p:blipFill>
          <a:blip r:embed="rId3"/>
          <a:stretch>
            <a:fillRect/>
          </a:stretch>
        </p:blipFill>
        <p:spPr>
          <a:xfrm>
            <a:off x="8676164" y="3889375"/>
            <a:ext cx="2371725" cy="2152650"/>
          </a:xfrm>
          <a:prstGeom prst="rect">
            <a:avLst/>
          </a:prstGeom>
        </p:spPr>
      </p:pic>
    </p:spTree>
    <p:extLst>
      <p:ext uri="{BB962C8B-B14F-4D97-AF65-F5344CB8AC3E}">
        <p14:creationId xmlns:p14="http://schemas.microsoft.com/office/powerpoint/2010/main" val="392186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143000"/>
            <a:ext cx="2349062" cy="2718048"/>
          </a:xfrm>
        </p:spPr>
        <p:txBody>
          <a:bodyPr>
            <a:normAutofit/>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Operator Case Sensitivity</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284</a:t>
            </a:fld>
            <a:endParaRPr lang="en-US"/>
          </a:p>
        </p:txBody>
      </p:sp>
      <p:sp>
        <p:nvSpPr>
          <p:cNvPr id="7" name="Rectangle 6"/>
          <p:cNvSpPr/>
          <p:nvPr/>
        </p:nvSpPr>
        <p:spPr>
          <a:xfrm>
            <a:off x="2891866" y="1143000"/>
            <a:ext cx="8664624" cy="5293757"/>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err="1">
                <a:solidFill>
                  <a:srgbClr val="D3D3D3"/>
                </a:solidFill>
                <a:latin typeface="Lucida Console" panose="020B0609040504020204" pitchFamily="49" charset="0"/>
              </a:rPr>
              <a:t>eq</a:t>
            </a:r>
            <a:r>
              <a:rPr lang="en-AU" sz="2000" dirty="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"ABCDE" </a:t>
            </a: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ceq</a:t>
            </a:r>
            <a:r>
              <a:rPr lang="en-AU" sz="2000" dirty="0" smtClean="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"ABCDE" </a:t>
            </a:r>
          </a:p>
          <a:p>
            <a:r>
              <a:rPr lang="en-AU" sz="2000" dirty="0" smtClean="0">
                <a:solidFill>
                  <a:srgbClr val="F5F5F5"/>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-like</a:t>
            </a:r>
            <a:r>
              <a:rPr lang="en-AU" sz="2000" dirty="0" smtClean="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a:t>
            </a:r>
            <a:r>
              <a:rPr lang="en-AU" sz="2000" dirty="0" smtClean="0">
                <a:solidFill>
                  <a:srgbClr val="DB7093"/>
                </a:solidFill>
                <a:latin typeface="Lucida Console" panose="020B0609040504020204" pitchFamily="49" charset="0"/>
              </a:rPr>
              <a:t>ABC*" </a:t>
            </a:r>
            <a:endParaRPr lang="en-AU" sz="2000" dirty="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clike</a:t>
            </a:r>
            <a:r>
              <a:rPr lang="en-AU" sz="2000" dirty="0" smtClean="0">
                <a:solidFill>
                  <a:srgbClr val="F5F5F5"/>
                </a:solidFill>
                <a:latin typeface="Lucida Console" panose="020B0609040504020204" pitchFamily="49" charset="0"/>
              </a:rPr>
              <a:t> </a:t>
            </a:r>
            <a:r>
              <a:rPr lang="en-AU" sz="2000" dirty="0">
                <a:solidFill>
                  <a:srgbClr val="DB7093"/>
                </a:solidFill>
                <a:latin typeface="Lucida Console" panose="020B0609040504020204" pitchFamily="49" charset="0"/>
              </a:rPr>
              <a:t>"</a:t>
            </a:r>
            <a:r>
              <a:rPr lang="en-AU" sz="2000" dirty="0" smtClean="0">
                <a:solidFill>
                  <a:srgbClr val="DB7093"/>
                </a:solidFill>
                <a:latin typeface="Lucida Console" panose="020B0609040504020204" pitchFamily="49" charset="0"/>
              </a:rPr>
              <a:t>ABC*" </a:t>
            </a:r>
            <a:endParaRPr lang="en-AU" sz="2000" dirty="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-match</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“ABCDE$" </a:t>
            </a:r>
            <a:endParaRPr lang="en-AU" sz="2000" dirty="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endParaRPr lang="en-AU" sz="2000" dirty="0">
              <a:solidFill>
                <a:srgbClr val="F5F5F5"/>
              </a:solidFill>
              <a:latin typeface="Lucida Console" panose="020B0609040504020204" pitchFamily="49" charset="0"/>
            </a:endParaRP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DB7093"/>
                </a:solidFill>
                <a:latin typeface="Lucida Console" panose="020B0609040504020204" pitchFamily="49" charset="0"/>
              </a:rPr>
              <a:t>"</a:t>
            </a:r>
            <a:r>
              <a:rPr lang="en-AU" sz="2000" dirty="0" err="1">
                <a:solidFill>
                  <a:srgbClr val="DB7093"/>
                </a:solidFill>
                <a:latin typeface="Lucida Console" panose="020B0609040504020204" pitchFamily="49" charset="0"/>
              </a:rPr>
              <a:t>abcde</a:t>
            </a:r>
            <a:r>
              <a:rPr lang="en-AU" sz="2000" dirty="0">
                <a:solidFill>
                  <a:srgbClr val="DB7093"/>
                </a:solidFill>
                <a:latin typeface="Lucida Console" panose="020B0609040504020204" pitchFamily="49" charset="0"/>
              </a:rPr>
              <a:t>"</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cmatch</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“ABCDE$" </a:t>
            </a:r>
            <a:endParaRPr lang="en-AU" sz="2000" dirty="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3982476531"/>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8</a:t>
            </a:r>
            <a:r>
              <a:rPr lang="en-US" dirty="0" smtClean="0">
                <a:latin typeface="Segoe UI Light" panose="020B0502040204020203" pitchFamily="34" charset="0"/>
              </a:rPr>
              <a:t>: Operators </a:t>
            </a:r>
            <a:r>
              <a:rPr lang="en-US" dirty="0">
                <a:latin typeface="Segoe UI Light" panose="020B0502040204020203" pitchFamily="34" charset="0"/>
              </a:rPr>
              <a:t>1</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Logical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Logical Operators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285</a:t>
            </a:fld>
            <a:endParaRPr lang="en-US"/>
          </a:p>
        </p:txBody>
      </p:sp>
    </p:spTree>
    <p:extLst>
      <p:ext uri="{BB962C8B-B14F-4D97-AF65-F5344CB8AC3E}">
        <p14:creationId xmlns:p14="http://schemas.microsoft.com/office/powerpoint/2010/main" val="312550524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Logical Operators</a:t>
            </a:r>
            <a:endParaRPr lang="en-AU"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2513341259"/>
              </p:ext>
            </p:extLst>
          </p:nvPr>
        </p:nvGraphicFramePr>
        <p:xfrm>
          <a:off x="458511" y="2488646"/>
          <a:ext cx="11186953" cy="3328830"/>
        </p:xfrm>
        <a:graphic>
          <a:graphicData uri="http://schemas.openxmlformats.org/drawingml/2006/table">
            <a:tbl>
              <a:tblPr firstRow="1" bandRow="1">
                <a:tableStyleId>{5C22544A-7EE6-4342-B048-85BDC9FD1C3A}</a:tableStyleId>
              </a:tblPr>
              <a:tblGrid>
                <a:gridCol w="1559477">
                  <a:extLst>
                    <a:ext uri="{9D8B030D-6E8A-4147-A177-3AD203B41FA5}">
                      <a16:colId xmlns:a16="http://schemas.microsoft.com/office/drawing/2014/main" val="1800993628"/>
                    </a:ext>
                  </a:extLst>
                </a:gridCol>
                <a:gridCol w="9627476">
                  <a:extLst>
                    <a:ext uri="{9D8B030D-6E8A-4147-A177-3AD203B41FA5}">
                      <a16:colId xmlns:a16="http://schemas.microsoft.com/office/drawing/2014/main" val="1667938851"/>
                    </a:ext>
                  </a:extLst>
                </a:gridCol>
              </a:tblGrid>
              <a:tr h="665766">
                <a:tc>
                  <a:txBody>
                    <a:bodyPr/>
                    <a:lstStyle/>
                    <a:p>
                      <a:r>
                        <a:rPr lang="en-AU" sz="2400" b="0" dirty="0" smtClean="0">
                          <a:latin typeface="Segoe UI Light" panose="020B0502040204020203" pitchFamily="34" charset="0"/>
                          <a:cs typeface="Segoe UI Light" panose="020B0502040204020203" pitchFamily="34" charset="0"/>
                        </a:rPr>
                        <a:t>Operator</a:t>
                      </a:r>
                      <a:endParaRPr lang="en-AU" sz="2400" b="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b="0" dirty="0" smtClean="0">
                          <a:latin typeface="Segoe UI Light" panose="020B0502040204020203" pitchFamily="34" charset="0"/>
                          <a:cs typeface="Segoe UI Light" panose="020B0502040204020203" pitchFamily="34" charset="0"/>
                        </a:rPr>
                        <a:t>Description</a:t>
                      </a:r>
                    </a:p>
                  </a:txBody>
                  <a:tcPr/>
                </a:tc>
                <a:extLst>
                  <a:ext uri="{0D108BD9-81ED-4DB2-BD59-A6C34878D82A}">
                    <a16:rowId xmlns:a16="http://schemas.microsoft.com/office/drawing/2014/main" val="4272636474"/>
                  </a:ext>
                </a:extLst>
              </a:tr>
              <a:tr h="665766">
                <a:tc>
                  <a:txBody>
                    <a:bodyPr/>
                    <a:lstStyle/>
                    <a:p>
                      <a:r>
                        <a:rPr lang="en-AU" sz="2400" dirty="0" smtClean="0">
                          <a:latin typeface="Segoe UI Light" panose="020B0502040204020203" pitchFamily="34" charset="0"/>
                          <a:cs typeface="Segoe UI Light" panose="020B0502040204020203" pitchFamily="34" charset="0"/>
                        </a:rPr>
                        <a:t>-and</a:t>
                      </a:r>
                    </a:p>
                  </a:txBody>
                  <a:tcPr/>
                </a:tc>
                <a:tc>
                  <a:txBody>
                    <a:bodyPr/>
                    <a:lstStyle/>
                    <a:p>
                      <a:r>
                        <a:rPr lang="en-AU" sz="2400" dirty="0" smtClean="0">
                          <a:latin typeface="Segoe UI Light" panose="020B0502040204020203" pitchFamily="34" charset="0"/>
                          <a:cs typeface="Segoe UI Light" panose="020B0502040204020203" pitchFamily="34" charset="0"/>
                        </a:rPr>
                        <a:t>TRUE only when both statements are TRUE.</a:t>
                      </a:r>
                    </a:p>
                  </a:txBody>
                  <a:tcPr/>
                </a:tc>
                <a:extLst>
                  <a:ext uri="{0D108BD9-81ED-4DB2-BD59-A6C34878D82A}">
                    <a16:rowId xmlns:a16="http://schemas.microsoft.com/office/drawing/2014/main" val="3051268733"/>
                  </a:ext>
                </a:extLst>
              </a:tr>
              <a:tr h="665766">
                <a:tc>
                  <a:txBody>
                    <a:bodyPr/>
                    <a:lstStyle/>
                    <a:p>
                      <a:r>
                        <a:rPr lang="en-AU" sz="2400" dirty="0" smtClean="0">
                          <a:latin typeface="Segoe UI Light" panose="020B0502040204020203" pitchFamily="34" charset="0"/>
                          <a:cs typeface="Segoe UI Light" panose="020B0502040204020203" pitchFamily="34" charset="0"/>
                        </a:rPr>
                        <a:t>-or</a:t>
                      </a:r>
                    </a:p>
                  </a:txBody>
                  <a:tcPr/>
                </a:tc>
                <a:tc>
                  <a:txBody>
                    <a:bodyPr/>
                    <a:lstStyle/>
                    <a:p>
                      <a:r>
                        <a:rPr lang="en-AU" sz="2400" dirty="0" smtClean="0">
                          <a:latin typeface="Segoe UI Light" panose="020B0502040204020203" pitchFamily="34" charset="0"/>
                          <a:cs typeface="Segoe UI Light" panose="020B0502040204020203" pitchFamily="34" charset="0"/>
                        </a:rPr>
                        <a:t>TRUE when either or both statements are TRUE.</a:t>
                      </a:r>
                    </a:p>
                  </a:txBody>
                  <a:tcPr/>
                </a:tc>
                <a:extLst>
                  <a:ext uri="{0D108BD9-81ED-4DB2-BD59-A6C34878D82A}">
                    <a16:rowId xmlns:a16="http://schemas.microsoft.com/office/drawing/2014/main" val="3057016673"/>
                  </a:ext>
                </a:extLst>
              </a:tr>
              <a:tr h="665766">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xor</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latin typeface="Segoe UI Light" panose="020B0502040204020203" pitchFamily="34" charset="0"/>
                          <a:cs typeface="Segoe UI Light" panose="020B0502040204020203" pitchFamily="34" charset="0"/>
                        </a:rPr>
                        <a:t>TRUE only when one of the statements is TRUE and the other is FALSE.</a:t>
                      </a:r>
                    </a:p>
                  </a:txBody>
                  <a:tcPr/>
                </a:tc>
                <a:extLst>
                  <a:ext uri="{0D108BD9-81ED-4DB2-BD59-A6C34878D82A}">
                    <a16:rowId xmlns:a16="http://schemas.microsoft.com/office/drawing/2014/main" val="3665446703"/>
                  </a:ext>
                </a:extLst>
              </a:tr>
              <a:tr h="665766">
                <a:tc>
                  <a:txBody>
                    <a:bodyPr/>
                    <a:lstStyle/>
                    <a:p>
                      <a:r>
                        <a:rPr lang="en-AU" sz="2400" dirty="0" smtClean="0">
                          <a:latin typeface="Segoe UI Light" panose="020B0502040204020203" pitchFamily="34" charset="0"/>
                          <a:cs typeface="Segoe UI Light" panose="020B0502040204020203" pitchFamily="34" charset="0"/>
                        </a:rPr>
                        <a:t>-not or !</a:t>
                      </a:r>
                    </a:p>
                  </a:txBody>
                  <a:tcPr/>
                </a:tc>
                <a:tc>
                  <a:txBody>
                    <a:bodyPr/>
                    <a:lstStyle/>
                    <a:p>
                      <a:r>
                        <a:rPr lang="en-AU" sz="2400" dirty="0" smtClean="0">
                          <a:latin typeface="Segoe UI Light" panose="020B0502040204020203" pitchFamily="34" charset="0"/>
                          <a:cs typeface="Segoe UI Light" panose="020B0502040204020203" pitchFamily="34" charset="0"/>
                        </a:rPr>
                        <a:t>Negates the statement that follows it.</a:t>
                      </a:r>
                    </a:p>
                  </a:txBody>
                  <a:tcPr/>
                </a:tc>
                <a:extLst>
                  <a:ext uri="{0D108BD9-81ED-4DB2-BD59-A6C34878D82A}">
                    <a16:rowId xmlns:a16="http://schemas.microsoft.com/office/drawing/2014/main" val="2869953157"/>
                  </a:ext>
                </a:extLst>
              </a:tr>
            </a:tbl>
          </a:graphicData>
        </a:graphic>
      </p:graphicFrame>
      <p:sp>
        <p:nvSpPr>
          <p:cNvPr id="4" name="Slide Number Placeholder 3"/>
          <p:cNvSpPr>
            <a:spLocks noGrp="1"/>
          </p:cNvSpPr>
          <p:nvPr>
            <p:ph type="sldNum" sz="quarter" idx="11"/>
          </p:nvPr>
        </p:nvSpPr>
        <p:spPr/>
        <p:txBody>
          <a:bodyPr/>
          <a:lstStyle/>
          <a:p>
            <a:fld id="{74A398B2-5A34-1A4A-811E-F4027282568C}" type="slidenum">
              <a:rPr lang="en-US" smtClean="0"/>
              <a:pPr/>
              <a:t>286</a:t>
            </a:fld>
            <a:endParaRPr lang="en-US"/>
          </a:p>
        </p:txBody>
      </p:sp>
      <p:sp>
        <p:nvSpPr>
          <p:cNvPr id="7" name="Rectangle 6"/>
          <p:cNvSpPr/>
          <p:nvPr/>
        </p:nvSpPr>
        <p:spPr>
          <a:xfrm>
            <a:off x="395447" y="1307114"/>
            <a:ext cx="6096000" cy="830997"/>
          </a:xfrm>
          <a:prstGeom prst="rect">
            <a:avLst/>
          </a:prstGeom>
        </p:spPr>
        <p:txBody>
          <a:bodyPr>
            <a:spAutoFit/>
          </a:bodyPr>
          <a:lstStyle/>
          <a:p>
            <a:pPr marL="342900" indent="-342900">
              <a:buFont typeface="Arial" panose="020B0604020202020204" pitchFamily="34" charset="0"/>
              <a:buChar char="•"/>
            </a:pPr>
            <a:r>
              <a:rPr lang="en-AU" sz="2400" dirty="0">
                <a:solidFill>
                  <a:schemeClr val="bg1"/>
                </a:solidFill>
                <a:latin typeface="Segoe UI Light" panose="020B0502040204020203" pitchFamily="34" charset="0"/>
                <a:cs typeface="Segoe UI Light" panose="020B0502040204020203" pitchFamily="34" charset="0"/>
              </a:rPr>
              <a:t>Connect </a:t>
            </a:r>
            <a:r>
              <a:rPr lang="en-AU" sz="2400" dirty="0" smtClean="0">
                <a:solidFill>
                  <a:schemeClr val="bg1"/>
                </a:solidFill>
                <a:latin typeface="Segoe UI Light" panose="020B0502040204020203" pitchFamily="34" charset="0"/>
                <a:cs typeface="Segoe UI Light" panose="020B0502040204020203" pitchFamily="34" charset="0"/>
              </a:rPr>
              <a:t>statements</a:t>
            </a:r>
            <a:endParaRPr lang="en-AU" sz="24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Co</a:t>
            </a:r>
            <a:r>
              <a:rPr lang="en-US" sz="2400" dirty="0" err="1" smtClean="0">
                <a:solidFill>
                  <a:schemeClr val="bg1"/>
                </a:solidFill>
                <a:latin typeface="Segoe UI Light" panose="020B0502040204020203" pitchFamily="34" charset="0"/>
                <a:cs typeface="Segoe UI Light" panose="020B0502040204020203" pitchFamily="34" charset="0"/>
              </a:rPr>
              <a:t>mpound</a:t>
            </a:r>
            <a:r>
              <a:rPr lang="en-US" sz="2400" dirty="0" smtClean="0">
                <a:solidFill>
                  <a:schemeClr val="bg1"/>
                </a:solidFill>
                <a:latin typeface="Segoe UI Light" panose="020B0502040204020203" pitchFamily="34" charset="0"/>
                <a:cs typeface="Segoe UI Light" panose="020B0502040204020203" pitchFamily="34" charset="0"/>
              </a:rPr>
              <a:t> </a:t>
            </a:r>
            <a:r>
              <a:rPr lang="en-US" sz="2400" dirty="0">
                <a:solidFill>
                  <a:schemeClr val="bg1"/>
                </a:solidFill>
                <a:latin typeface="Segoe UI Light" panose="020B0502040204020203" pitchFamily="34" charset="0"/>
                <a:cs typeface="Segoe UI Light" panose="020B0502040204020203" pitchFamily="34" charset="0"/>
              </a:rPr>
              <a:t>conditions</a:t>
            </a:r>
          </a:p>
        </p:txBody>
      </p:sp>
    </p:spTree>
    <p:extLst>
      <p:ext uri="{BB962C8B-B14F-4D97-AF65-F5344CB8AC3E}">
        <p14:creationId xmlns:p14="http://schemas.microsoft.com/office/powerpoint/2010/main" val="247736073"/>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AU" dirty="0" smtClean="0">
                <a:latin typeface="Segoe UI Light" panose="020B0502040204020203" pitchFamily="34" charset="0"/>
                <a:cs typeface="Segoe UI Light" panose="020B0502040204020203" pitchFamily="34" charset="0"/>
              </a:rPr>
              <a:t>Examples:</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-and</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-or</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a:t>
            </a:r>
            <a:r>
              <a:rPr lang="en-AU" dirty="0" err="1" smtClean="0">
                <a:latin typeface="Segoe UI Light" panose="020B0502040204020203" pitchFamily="34" charset="0"/>
                <a:cs typeface="Segoe UI Light" panose="020B0502040204020203" pitchFamily="34" charset="0"/>
              </a:rPr>
              <a:t>xor</a:t>
            </a: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-not</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287</a:t>
            </a:fld>
            <a:endParaRPr lang="en-US"/>
          </a:p>
        </p:txBody>
      </p:sp>
      <p:sp>
        <p:nvSpPr>
          <p:cNvPr id="7" name="Rectangle 6"/>
          <p:cNvSpPr/>
          <p:nvPr/>
        </p:nvSpPr>
        <p:spPr>
          <a:xfrm>
            <a:off x="3503712" y="1169572"/>
            <a:ext cx="8000030" cy="4708981"/>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FFE4C4"/>
                </a:solidFill>
                <a:latin typeface="Lucida Console" panose="020B0609040504020204" pitchFamily="49" charset="0"/>
              </a:rPr>
              <a:t>4</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a:t>
            </a:r>
            <a:r>
              <a:rPr lang="en-AU" sz="2000" dirty="0" err="1">
                <a:solidFill>
                  <a:srgbClr val="D3D3D3"/>
                </a:solidFill>
                <a:latin typeface="Lucida Console" panose="020B0609040504020204" pitchFamily="49" charset="0"/>
              </a:rPr>
              <a:t>t</a:t>
            </a:r>
            <a:r>
              <a:rPr lang="en-AU" sz="2000" dirty="0" smtClean="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8</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–and</a:t>
            </a:r>
            <a:r>
              <a:rPr lang="en-AU" sz="2000" dirty="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5</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err="1">
                <a:solidFill>
                  <a:srgbClr val="D3D3D3"/>
                </a:solidFill>
                <a:latin typeface="Lucida Console" panose="020B0609040504020204" pitchFamily="49" charset="0"/>
              </a:rPr>
              <a:t>lt</a:t>
            </a:r>
            <a:r>
              <a:rPr lang="en-AU" sz="2000" dirty="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10</a:t>
            </a:r>
            <a:r>
              <a:rPr lang="en-AU" sz="2000" dirty="0">
                <a:solidFill>
                  <a:srgbClr val="F5F5F5"/>
                </a:solidFill>
                <a:latin typeface="Lucida Console" panose="020B0609040504020204" pitchFamily="49" charset="0"/>
              </a:rPr>
              <a:t>) </a:t>
            </a:r>
            <a:endParaRPr lang="en-AU" sz="2000" dirty="0" smtClean="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True</a:t>
            </a:r>
          </a:p>
          <a:p>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AU" sz="2000" dirty="0">
                <a:solidFill>
                  <a:srgbClr val="FFE4C4"/>
                </a:solidFill>
                <a:latin typeface="Lucida Console" panose="020B0609040504020204" pitchFamily="49" charset="0"/>
              </a:rPr>
              <a:t>4</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lt</a:t>
            </a:r>
            <a:r>
              <a:rPr lang="en-AU" sz="2000" dirty="0" smtClean="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8</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smtClean="0">
                <a:solidFill>
                  <a:srgbClr val="D3D3D3"/>
                </a:solidFill>
                <a:latin typeface="Lucida Console" panose="020B0609040504020204" pitchFamily="49" charset="0"/>
              </a:rPr>
              <a:t>or </a:t>
            </a:r>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FFE4C4"/>
                </a:solidFill>
                <a:latin typeface="Lucida Console" panose="020B0609040504020204" pitchFamily="49" charset="0"/>
              </a:rPr>
              <a:t>5</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a:t>
            </a:r>
            <a:r>
              <a:rPr lang="en-AU" sz="2000" dirty="0" err="1">
                <a:solidFill>
                  <a:srgbClr val="D3D3D3"/>
                </a:solidFill>
                <a:latin typeface="Lucida Console" panose="020B0609040504020204" pitchFamily="49" charset="0"/>
              </a:rPr>
              <a:t>lt</a:t>
            </a:r>
            <a:r>
              <a:rPr lang="en-AU" sz="2000" dirty="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4</a:t>
            </a:r>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True</a:t>
            </a:r>
          </a:p>
          <a:p>
            <a:endParaRPr lang="en-AU" sz="2000" dirty="0" smtClean="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PS C:\&gt; (</a:t>
            </a:r>
            <a:r>
              <a:rPr lang="en-AU" sz="2000" dirty="0">
                <a:solidFill>
                  <a:srgbClr val="FFE4C4"/>
                </a:solidFill>
                <a:latin typeface="Lucida Console" panose="020B0609040504020204" pitchFamily="49" charset="0"/>
              </a:rPr>
              <a:t>4</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a:t>
            </a:r>
            <a:r>
              <a:rPr lang="en-AU" sz="2000" dirty="0" err="1">
                <a:solidFill>
                  <a:srgbClr val="D3D3D3"/>
                </a:solidFill>
                <a:latin typeface="Lucida Console" panose="020B0609040504020204" pitchFamily="49" charset="0"/>
              </a:rPr>
              <a:t>t</a:t>
            </a:r>
            <a:r>
              <a:rPr lang="en-AU" sz="2000" dirty="0" smtClean="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8</a:t>
            </a:r>
            <a:r>
              <a:rPr lang="en-AU" sz="2000" dirty="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xor</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a:solidFill>
                  <a:srgbClr val="D3D3D3"/>
                </a:solidFill>
                <a:latin typeface="Lucida Console" panose="020B0609040504020204" pitchFamily="49" charset="0"/>
              </a:rPr>
              <a:t>l</a:t>
            </a:r>
            <a:r>
              <a:rPr lang="en-AU" sz="2000" dirty="0" err="1" smtClean="0">
                <a:solidFill>
                  <a:srgbClr val="D3D3D3"/>
                </a:solidFill>
                <a:latin typeface="Lucida Console" panose="020B0609040504020204" pitchFamily="49" charset="0"/>
              </a:rPr>
              <a:t>t</a:t>
            </a:r>
            <a:r>
              <a:rPr lang="en-AU" sz="2000" dirty="0" smtClean="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10</a:t>
            </a:r>
            <a:r>
              <a:rPr lang="en-AU" sz="2000" dirty="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False</a:t>
            </a:r>
            <a:endParaRPr lang="en-AU" sz="2000" dirty="0">
              <a:solidFill>
                <a:srgbClr val="F5F5F5"/>
              </a:solidFill>
              <a:latin typeface="Lucida Console" panose="020B0609040504020204" pitchFamily="49" charset="0"/>
            </a:endParaRPr>
          </a:p>
          <a:p>
            <a:endParaRPr lang="en-AU" sz="2000" dirty="0" smtClean="0">
              <a:solidFill>
                <a:srgbClr val="F5F5F5"/>
              </a:solidFill>
              <a:latin typeface="Lucida Console" panose="020B0609040504020204" pitchFamily="49" charset="0"/>
            </a:endParaRPr>
          </a:p>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C:\&gt; </a:t>
            </a:r>
            <a:r>
              <a:rPr lang="fr-FR" sz="2000" dirty="0" smtClean="0">
                <a:solidFill>
                  <a:srgbClr val="D3D3D3"/>
                </a:solidFill>
                <a:latin typeface="Lucida Console" panose="020B0609040504020204" pitchFamily="49" charset="0"/>
              </a:rPr>
              <a:t>-not </a:t>
            </a:r>
            <a:r>
              <a:rPr lang="fr-FR" sz="2000" dirty="0" smtClean="0">
                <a:solidFill>
                  <a:srgbClr val="F5F5F5"/>
                </a:solidFill>
                <a:latin typeface="Lucida Console" panose="020B0609040504020204" pitchFamily="49" charset="0"/>
              </a:rPr>
              <a:t>(</a:t>
            </a:r>
            <a:r>
              <a:rPr lang="fr-FR" sz="2000" dirty="0" smtClean="0">
                <a:solidFill>
                  <a:srgbClr val="FFE4C4"/>
                </a:solidFill>
                <a:latin typeface="Lucida Console" panose="020B0609040504020204" pitchFamily="49" charset="0"/>
              </a:rPr>
              <a:t>4</a:t>
            </a:r>
            <a:r>
              <a:rPr lang="fr-FR" sz="2000" dirty="0" smtClean="0">
                <a:solidFill>
                  <a:srgbClr val="F5F5F5"/>
                </a:solidFill>
                <a:latin typeface="Lucida Console" panose="020B0609040504020204" pitchFamily="49" charset="0"/>
              </a:rPr>
              <a:t> </a:t>
            </a:r>
            <a:r>
              <a:rPr lang="fr-FR" sz="2000" dirty="0" smtClean="0">
                <a:solidFill>
                  <a:srgbClr val="D3D3D3"/>
                </a:solidFill>
                <a:latin typeface="Lucida Console" panose="020B0609040504020204" pitchFamily="49" charset="0"/>
              </a:rPr>
              <a:t>–</a:t>
            </a:r>
            <a:r>
              <a:rPr lang="fr-FR" sz="2000" dirty="0" err="1" smtClean="0">
                <a:solidFill>
                  <a:srgbClr val="D3D3D3"/>
                </a:solidFill>
                <a:latin typeface="Lucida Console" panose="020B0609040504020204" pitchFamily="49" charset="0"/>
              </a:rPr>
              <a:t>lt</a:t>
            </a:r>
            <a:r>
              <a:rPr lang="fr-FR" sz="2000" dirty="0" smtClean="0">
                <a:solidFill>
                  <a:srgbClr val="F5F5F5"/>
                </a:solidFill>
                <a:latin typeface="Lucida Console" panose="020B0609040504020204" pitchFamily="49" charset="0"/>
              </a:rPr>
              <a:t> </a:t>
            </a:r>
            <a:r>
              <a:rPr lang="fr-FR" sz="2000" dirty="0">
                <a:solidFill>
                  <a:srgbClr val="FFE4C4"/>
                </a:solidFill>
                <a:latin typeface="Lucida Console" panose="020B0609040504020204" pitchFamily="49" charset="0"/>
              </a:rPr>
              <a:t>8</a:t>
            </a:r>
            <a:r>
              <a:rPr lang="fr-FR" sz="2000" dirty="0" smtClean="0">
                <a:solidFill>
                  <a:srgbClr val="F5F5F5"/>
                </a:solidFill>
                <a:latin typeface="Lucida Console" panose="020B0609040504020204" pitchFamily="49" charset="0"/>
              </a:rPr>
              <a:t>) </a:t>
            </a:r>
            <a:endParaRPr lang="fr-FR"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False</a:t>
            </a:r>
          </a:p>
          <a:p>
            <a:endParaRPr lang="en-AU" sz="2000" dirty="0">
              <a:solidFill>
                <a:srgbClr val="F5F5F5"/>
              </a:solidFill>
              <a:latin typeface="Lucida Console" panose="020B0609040504020204" pitchFamily="49" charset="0"/>
            </a:endParaRPr>
          </a:p>
          <a:p>
            <a:r>
              <a:rPr lang="fr-FR" sz="2000" dirty="0" smtClean="0">
                <a:solidFill>
                  <a:srgbClr val="F5F5F5"/>
                </a:solidFill>
                <a:latin typeface="Lucida Console" panose="020B0609040504020204" pitchFamily="49" charset="0"/>
              </a:rPr>
              <a:t>PS </a:t>
            </a:r>
            <a:r>
              <a:rPr lang="fr-FR" sz="2000" dirty="0">
                <a:solidFill>
                  <a:srgbClr val="F5F5F5"/>
                </a:solidFill>
                <a:latin typeface="Lucida Console" panose="020B0609040504020204" pitchFamily="49" charset="0"/>
              </a:rPr>
              <a:t>C:\&gt; </a:t>
            </a:r>
            <a:r>
              <a:rPr lang="en-US" sz="2000" dirty="0" smtClean="0">
                <a:solidFill>
                  <a:srgbClr val="D3D3D3"/>
                </a:solidFill>
                <a:latin typeface="Lucida Console" panose="020B0609040504020204" pitchFamily="49" charset="0"/>
              </a:rPr>
              <a:t>-</a:t>
            </a:r>
            <a:r>
              <a:rPr lang="en-US" sz="2000" dirty="0">
                <a:solidFill>
                  <a:srgbClr val="D3D3D3"/>
                </a:solidFill>
                <a:latin typeface="Lucida Console" panose="020B0609040504020204" pitchFamily="49" charset="0"/>
              </a:rPr>
              <a:t>not</a:t>
            </a:r>
            <a:r>
              <a:rPr lang="en-US" sz="2000" dirty="0">
                <a:solidFill>
                  <a:prstClr val="black"/>
                </a:solidFill>
                <a:latin typeface="Lucida Console" panose="020B0609040504020204" pitchFamily="49" charset="0"/>
              </a:rPr>
              <a:t> </a:t>
            </a:r>
            <a:r>
              <a:rPr lang="en-US" sz="2000" dirty="0">
                <a:solidFill>
                  <a:srgbClr val="F5F5F5"/>
                </a:solidFill>
                <a:latin typeface="Lucida Console" panose="020B0609040504020204" pitchFamily="49" charset="0"/>
              </a:rPr>
              <a:t>(</a:t>
            </a:r>
            <a:r>
              <a:rPr lang="en-US" sz="2000" dirty="0">
                <a:solidFill>
                  <a:srgbClr val="E0FFFF"/>
                </a:solidFill>
                <a:latin typeface="Lucida Console" panose="020B0609040504020204" pitchFamily="49" charset="0"/>
              </a:rPr>
              <a:t>Test-Path</a:t>
            </a:r>
            <a:r>
              <a:rPr lang="en-US" sz="2000" dirty="0">
                <a:solidFill>
                  <a:prstClr val="black"/>
                </a:solidFill>
                <a:latin typeface="Lucida Console" panose="020B0609040504020204" pitchFamily="49" charset="0"/>
              </a:rPr>
              <a:t> </a:t>
            </a:r>
            <a:r>
              <a:rPr lang="en-US" sz="2000" dirty="0">
                <a:solidFill>
                  <a:srgbClr val="EE82EE"/>
                </a:solidFill>
                <a:latin typeface="Lucida Console" panose="020B0609040504020204" pitchFamily="49" charset="0"/>
              </a:rPr>
              <a:t>C:\</a:t>
            </a:r>
            <a:r>
              <a:rPr lang="en-US" sz="2000" dirty="0" smtClean="0">
                <a:solidFill>
                  <a:srgbClr val="EE82EE"/>
                </a:solidFill>
                <a:latin typeface="Lucida Console" panose="020B0609040504020204" pitchFamily="49" charset="0"/>
              </a:rPr>
              <a:t>Windows</a:t>
            </a:r>
            <a:r>
              <a:rPr lang="en-US" sz="2000" dirty="0" smtClean="0">
                <a:solidFill>
                  <a:srgbClr val="F5F5F5"/>
                </a:solidFill>
                <a:latin typeface="Lucida Console" panose="020B0609040504020204" pitchFamily="49" charset="0"/>
              </a:rPr>
              <a:t>) </a:t>
            </a:r>
            <a:endParaRPr lang="en-US"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False</a:t>
            </a:r>
          </a:p>
          <a:p>
            <a:endParaRPr lang="en-AU" sz="20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893573770"/>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8</a:t>
            </a:r>
            <a:r>
              <a:rPr lang="en-US" dirty="0" smtClean="0">
                <a:latin typeface="Segoe UI Light" panose="020B0502040204020203" pitchFamily="34" charset="0"/>
              </a:rPr>
              <a:t>: Operators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Range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Range </a:t>
            </a:r>
            <a:r>
              <a:rPr lang="en-US" sz="2400" b="1" dirty="0">
                <a:solidFill>
                  <a:schemeClr val="tx1"/>
                </a:solidFill>
                <a:latin typeface="Segoe UI Light" panose="020B0502040204020203" pitchFamily="34" charset="0"/>
              </a:rPr>
              <a:t>O</a:t>
            </a:r>
            <a:r>
              <a:rPr lang="en-US" sz="2400" b="1" dirty="0" smtClean="0">
                <a:solidFill>
                  <a:schemeClr val="tx1"/>
                </a:solidFill>
                <a:latin typeface="Segoe UI Light" panose="020B0502040204020203" pitchFamily="34" charset="0"/>
              </a:rPr>
              <a:t>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288</a:t>
            </a:fld>
            <a:endParaRPr lang="en-US"/>
          </a:p>
        </p:txBody>
      </p:sp>
    </p:spTree>
    <p:extLst>
      <p:ext uri="{BB962C8B-B14F-4D97-AF65-F5344CB8AC3E}">
        <p14:creationId xmlns:p14="http://schemas.microsoft.com/office/powerpoint/2010/main" val="135123640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Range Operator</a:t>
            </a:r>
            <a:endParaRPr lang="en-US" dirty="0"/>
          </a:p>
        </p:txBody>
      </p:sp>
      <p:sp>
        <p:nvSpPr>
          <p:cNvPr id="7" name="Content Placeholder 6"/>
          <p:cNvSpPr>
            <a:spLocks noGrp="1"/>
          </p:cNvSpPr>
          <p:nvPr>
            <p:ph sz="quarter" idx="13"/>
          </p:nvPr>
        </p:nvSpPr>
        <p:spPr/>
        <p:txBody>
          <a:bodyPr/>
          <a:lstStyle/>
          <a:p>
            <a:r>
              <a:rPr lang="en-AU" dirty="0" smtClean="0"/>
              <a:t>Numerical</a:t>
            </a:r>
          </a:p>
          <a:p>
            <a:endParaRPr lang="en-AU" dirty="0" smtClean="0"/>
          </a:p>
          <a:p>
            <a:endParaRPr lang="en-AU" dirty="0" smtClean="0"/>
          </a:p>
          <a:p>
            <a:endParaRPr lang="en-US"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289</a:t>
            </a:fld>
            <a:endParaRPr lang="en-US"/>
          </a:p>
        </p:txBody>
      </p:sp>
      <p:sp>
        <p:nvSpPr>
          <p:cNvPr id="5" name="Rectangle 4"/>
          <p:cNvSpPr/>
          <p:nvPr/>
        </p:nvSpPr>
        <p:spPr>
          <a:xfrm>
            <a:off x="1751303" y="2024386"/>
            <a:ext cx="2502407" cy="3785652"/>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FFE4C4"/>
                </a:solidFill>
                <a:latin typeface="Lucida Console" panose="020B0609040504020204" pitchFamily="49" charset="0"/>
              </a:rPr>
              <a:t>1</a:t>
            </a:r>
            <a:r>
              <a:rPr lang="en-AU" sz="2000" dirty="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10</a:t>
            </a:r>
          </a:p>
          <a:p>
            <a:r>
              <a:rPr lang="en-AU" sz="2000" dirty="0" smtClean="0">
                <a:solidFill>
                  <a:srgbClr val="F5F5F5"/>
                </a:solidFill>
                <a:latin typeface="Lucida Console" panose="020B0609040504020204" pitchFamily="49" charset="0"/>
              </a:rPr>
              <a:t>1</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2</a:t>
            </a:r>
          </a:p>
          <a:p>
            <a:r>
              <a:rPr lang="en-AU" sz="2000" dirty="0" smtClean="0">
                <a:solidFill>
                  <a:srgbClr val="F5F5F5"/>
                </a:solidFill>
                <a:latin typeface="Lucida Console" panose="020B0609040504020204" pitchFamily="49" charset="0"/>
              </a:rPr>
              <a:t>3</a:t>
            </a:r>
          </a:p>
          <a:p>
            <a:r>
              <a:rPr lang="en-AU" sz="2000" dirty="0" smtClean="0">
                <a:solidFill>
                  <a:srgbClr val="F5F5F5"/>
                </a:solidFill>
                <a:latin typeface="Lucida Console" panose="020B0609040504020204" pitchFamily="49" charset="0"/>
              </a:rPr>
              <a:t>4</a:t>
            </a:r>
          </a:p>
          <a:p>
            <a:r>
              <a:rPr lang="en-AU" sz="2000" dirty="0" smtClean="0">
                <a:solidFill>
                  <a:srgbClr val="F5F5F5"/>
                </a:solidFill>
                <a:latin typeface="Lucida Console" panose="020B0609040504020204" pitchFamily="49" charset="0"/>
              </a:rPr>
              <a:t>5</a:t>
            </a:r>
          </a:p>
          <a:p>
            <a:r>
              <a:rPr lang="en-AU" sz="2000" dirty="0" smtClean="0">
                <a:solidFill>
                  <a:srgbClr val="F5F5F5"/>
                </a:solidFill>
                <a:latin typeface="Lucida Console" panose="020B0609040504020204" pitchFamily="49" charset="0"/>
              </a:rPr>
              <a:t>6</a:t>
            </a:r>
          </a:p>
          <a:p>
            <a:r>
              <a:rPr lang="en-AU" sz="2000" dirty="0" smtClean="0">
                <a:solidFill>
                  <a:srgbClr val="F5F5F5"/>
                </a:solidFill>
                <a:latin typeface="Lucida Console" panose="020B0609040504020204" pitchFamily="49" charset="0"/>
              </a:rPr>
              <a:t>7</a:t>
            </a:r>
          </a:p>
          <a:p>
            <a:r>
              <a:rPr lang="en-AU" sz="2000" dirty="0" smtClean="0">
                <a:solidFill>
                  <a:srgbClr val="F5F5F5"/>
                </a:solidFill>
                <a:latin typeface="Lucida Console" panose="020B0609040504020204" pitchFamily="49" charset="0"/>
              </a:rPr>
              <a:t>8</a:t>
            </a:r>
          </a:p>
          <a:p>
            <a:r>
              <a:rPr lang="en-AU" sz="2000" dirty="0" smtClean="0">
                <a:solidFill>
                  <a:srgbClr val="F5F5F5"/>
                </a:solidFill>
                <a:latin typeface="Lucida Console" panose="020B0609040504020204" pitchFamily="49" charset="0"/>
              </a:rPr>
              <a:t>9</a:t>
            </a:r>
          </a:p>
          <a:p>
            <a:r>
              <a:rPr lang="en-AU" sz="2000" dirty="0" smtClean="0">
                <a:solidFill>
                  <a:srgbClr val="F5F5F5"/>
                </a:solidFill>
                <a:latin typeface="Lucida Console" panose="020B0609040504020204" pitchFamily="49" charset="0"/>
              </a:rPr>
              <a:t>10</a:t>
            </a:r>
          </a:p>
          <a:p>
            <a:endParaRPr lang="en-AU" sz="2000" dirty="0">
              <a:solidFill>
                <a:srgbClr val="FFE4C4"/>
              </a:solidFill>
              <a:latin typeface="Lucida Console" panose="020B0609040504020204" pitchFamily="49" charset="0"/>
            </a:endParaRPr>
          </a:p>
        </p:txBody>
      </p:sp>
      <p:sp>
        <p:nvSpPr>
          <p:cNvPr id="11" name="Rectangle 10"/>
          <p:cNvSpPr/>
          <p:nvPr/>
        </p:nvSpPr>
        <p:spPr>
          <a:xfrm>
            <a:off x="4755729" y="2023241"/>
            <a:ext cx="2502407" cy="3785652"/>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smtClean="0">
                <a:solidFill>
                  <a:srgbClr val="FFE4C4"/>
                </a:solidFill>
                <a:latin typeface="Lucida Console" panose="020B0609040504020204" pitchFamily="49" charset="0"/>
              </a:rPr>
              <a:t>11</a:t>
            </a:r>
            <a:r>
              <a:rPr lang="en-AU" sz="2000" dirty="0" smtClean="0">
                <a:solidFill>
                  <a:srgbClr val="D3D3D3"/>
                </a:solidFill>
                <a:latin typeface="Lucida Console" panose="020B0609040504020204" pitchFamily="49" charset="0"/>
              </a:rPr>
              <a:t>..</a:t>
            </a:r>
            <a:r>
              <a:rPr lang="en-AU" sz="2000" dirty="0">
                <a:solidFill>
                  <a:srgbClr val="FFE4C4"/>
                </a:solidFill>
                <a:latin typeface="Lucida Console" panose="020B0609040504020204" pitchFamily="49" charset="0"/>
              </a:rPr>
              <a:t>2</a:t>
            </a:r>
            <a:r>
              <a:rPr lang="en-AU" sz="2000" dirty="0" smtClean="0">
                <a:solidFill>
                  <a:srgbClr val="FFE4C4"/>
                </a:solidFill>
                <a:latin typeface="Lucida Console" panose="020B0609040504020204" pitchFamily="49" charset="0"/>
              </a:rPr>
              <a:t>0</a:t>
            </a:r>
          </a:p>
          <a:p>
            <a:r>
              <a:rPr lang="en-AU" sz="2000" dirty="0" smtClean="0">
                <a:solidFill>
                  <a:srgbClr val="F5F5F5"/>
                </a:solidFill>
                <a:latin typeface="Lucida Console" panose="020B0609040504020204" pitchFamily="49" charset="0"/>
              </a:rPr>
              <a:t>11</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12</a:t>
            </a:r>
          </a:p>
          <a:p>
            <a:r>
              <a:rPr lang="en-AU" sz="2000" dirty="0" smtClean="0">
                <a:solidFill>
                  <a:srgbClr val="F5F5F5"/>
                </a:solidFill>
                <a:latin typeface="Lucida Console" panose="020B0609040504020204" pitchFamily="49" charset="0"/>
              </a:rPr>
              <a:t>13</a:t>
            </a:r>
          </a:p>
          <a:p>
            <a:r>
              <a:rPr lang="en-AU" sz="2000" dirty="0" smtClean="0">
                <a:solidFill>
                  <a:srgbClr val="F5F5F5"/>
                </a:solidFill>
                <a:latin typeface="Lucida Console" panose="020B0609040504020204" pitchFamily="49" charset="0"/>
              </a:rPr>
              <a:t>14</a:t>
            </a:r>
          </a:p>
          <a:p>
            <a:r>
              <a:rPr lang="en-AU" sz="2000" dirty="0" smtClean="0">
                <a:solidFill>
                  <a:srgbClr val="F5F5F5"/>
                </a:solidFill>
                <a:latin typeface="Lucida Console" panose="020B0609040504020204" pitchFamily="49" charset="0"/>
              </a:rPr>
              <a:t>15</a:t>
            </a:r>
          </a:p>
          <a:p>
            <a:r>
              <a:rPr lang="en-AU" sz="2000" dirty="0" smtClean="0">
                <a:solidFill>
                  <a:srgbClr val="F5F5F5"/>
                </a:solidFill>
                <a:latin typeface="Lucida Console" panose="020B0609040504020204" pitchFamily="49" charset="0"/>
              </a:rPr>
              <a:t>16</a:t>
            </a:r>
          </a:p>
          <a:p>
            <a:r>
              <a:rPr lang="en-AU" sz="2000" dirty="0" smtClean="0">
                <a:solidFill>
                  <a:srgbClr val="F5F5F5"/>
                </a:solidFill>
                <a:latin typeface="Lucida Console" panose="020B0609040504020204" pitchFamily="49" charset="0"/>
              </a:rPr>
              <a:t>17</a:t>
            </a:r>
          </a:p>
          <a:p>
            <a:r>
              <a:rPr lang="en-AU" sz="2000" dirty="0" smtClean="0">
                <a:solidFill>
                  <a:srgbClr val="F5F5F5"/>
                </a:solidFill>
                <a:latin typeface="Lucida Console" panose="020B0609040504020204" pitchFamily="49" charset="0"/>
              </a:rPr>
              <a:t>18</a:t>
            </a:r>
          </a:p>
          <a:p>
            <a:r>
              <a:rPr lang="en-AU" sz="2000" dirty="0" smtClean="0">
                <a:solidFill>
                  <a:srgbClr val="F5F5F5"/>
                </a:solidFill>
                <a:latin typeface="Lucida Console" panose="020B0609040504020204" pitchFamily="49" charset="0"/>
              </a:rPr>
              <a:t>19</a:t>
            </a:r>
          </a:p>
          <a:p>
            <a:r>
              <a:rPr lang="en-AU" sz="2000" dirty="0" smtClean="0">
                <a:solidFill>
                  <a:srgbClr val="F5F5F5"/>
                </a:solidFill>
                <a:latin typeface="Lucida Console" panose="020B0609040504020204" pitchFamily="49" charset="0"/>
              </a:rPr>
              <a:t>20</a:t>
            </a:r>
          </a:p>
          <a:p>
            <a:endParaRPr lang="en-AU" sz="2000" dirty="0">
              <a:solidFill>
                <a:srgbClr val="FFE4C4"/>
              </a:solidFill>
              <a:latin typeface="Lucida Console" panose="020B0609040504020204" pitchFamily="49" charset="0"/>
            </a:endParaRPr>
          </a:p>
        </p:txBody>
      </p:sp>
      <p:sp>
        <p:nvSpPr>
          <p:cNvPr id="12" name="Rectangle 11"/>
          <p:cNvSpPr/>
          <p:nvPr/>
        </p:nvSpPr>
        <p:spPr>
          <a:xfrm>
            <a:off x="7760154" y="2008448"/>
            <a:ext cx="2502407" cy="3785652"/>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smtClean="0">
                <a:solidFill>
                  <a:srgbClr val="FFE4C4"/>
                </a:solidFill>
                <a:latin typeface="Lucida Console" panose="020B0609040504020204" pitchFamily="49" charset="0"/>
              </a:rPr>
              <a:t>5..-5</a:t>
            </a:r>
          </a:p>
          <a:p>
            <a:r>
              <a:rPr lang="en-AU" sz="2000" dirty="0" smtClean="0">
                <a:solidFill>
                  <a:srgbClr val="F5F5F5"/>
                </a:solidFill>
                <a:latin typeface="Lucida Console" panose="020B0609040504020204" pitchFamily="49" charset="0"/>
              </a:rPr>
              <a:t>5</a:t>
            </a:r>
          </a:p>
          <a:p>
            <a:r>
              <a:rPr lang="en-AU" sz="2000" dirty="0" smtClean="0">
                <a:solidFill>
                  <a:srgbClr val="F5F5F5"/>
                </a:solidFill>
                <a:latin typeface="Lucida Console" panose="020B0609040504020204" pitchFamily="49" charset="0"/>
              </a:rPr>
              <a:t>4</a:t>
            </a:r>
          </a:p>
          <a:p>
            <a:r>
              <a:rPr lang="en-AU" sz="2000" dirty="0" smtClean="0">
                <a:solidFill>
                  <a:srgbClr val="F5F5F5"/>
                </a:solidFill>
                <a:latin typeface="Lucida Console" panose="020B0609040504020204" pitchFamily="49" charset="0"/>
              </a:rPr>
              <a:t>3</a:t>
            </a:r>
          </a:p>
          <a:p>
            <a:r>
              <a:rPr lang="en-AU" sz="2000" dirty="0" smtClean="0">
                <a:solidFill>
                  <a:srgbClr val="F5F5F5"/>
                </a:solidFill>
                <a:latin typeface="Lucida Console" panose="020B0609040504020204" pitchFamily="49" charset="0"/>
              </a:rPr>
              <a:t>2</a:t>
            </a:r>
          </a:p>
          <a:p>
            <a:r>
              <a:rPr lang="en-AU" sz="2000" dirty="0" smtClean="0">
                <a:solidFill>
                  <a:srgbClr val="F5F5F5"/>
                </a:solidFill>
                <a:latin typeface="Lucida Console" panose="020B0609040504020204" pitchFamily="49" charset="0"/>
              </a:rPr>
              <a:t>1</a:t>
            </a:r>
          </a:p>
          <a:p>
            <a:r>
              <a:rPr lang="en-AU" sz="2000" dirty="0" smtClean="0">
                <a:solidFill>
                  <a:srgbClr val="F5F5F5"/>
                </a:solidFill>
                <a:latin typeface="Lucida Console" panose="020B0609040504020204" pitchFamily="49" charset="0"/>
              </a:rPr>
              <a:t>0</a:t>
            </a:r>
          </a:p>
          <a:p>
            <a:r>
              <a:rPr lang="en-AU" sz="2000" dirty="0" smtClean="0">
                <a:solidFill>
                  <a:srgbClr val="F5F5F5"/>
                </a:solidFill>
                <a:latin typeface="Lucida Console" panose="020B0609040504020204" pitchFamily="49" charset="0"/>
              </a:rPr>
              <a:t>-1</a:t>
            </a:r>
          </a:p>
          <a:p>
            <a:r>
              <a:rPr lang="en-AU" sz="2000" dirty="0" smtClean="0">
                <a:solidFill>
                  <a:srgbClr val="F5F5F5"/>
                </a:solidFill>
                <a:latin typeface="Lucida Console" panose="020B0609040504020204" pitchFamily="49" charset="0"/>
              </a:rPr>
              <a:t>-2</a:t>
            </a:r>
          </a:p>
          <a:p>
            <a:r>
              <a:rPr lang="en-AU" sz="2000" dirty="0" smtClean="0">
                <a:solidFill>
                  <a:srgbClr val="F5F5F5"/>
                </a:solidFill>
                <a:latin typeface="Lucida Console" panose="020B0609040504020204" pitchFamily="49" charset="0"/>
              </a:rPr>
              <a:t>-3</a:t>
            </a:r>
          </a:p>
          <a:p>
            <a:r>
              <a:rPr lang="en-AU" sz="2000" dirty="0" smtClean="0">
                <a:solidFill>
                  <a:srgbClr val="F5F5F5"/>
                </a:solidFill>
                <a:latin typeface="Lucida Console" panose="020B0609040504020204" pitchFamily="49" charset="0"/>
              </a:rPr>
              <a:t>-4</a:t>
            </a:r>
          </a:p>
          <a:p>
            <a:r>
              <a:rPr lang="en-AU" sz="2000" dirty="0" smtClean="0">
                <a:solidFill>
                  <a:srgbClr val="F5F5F5"/>
                </a:solidFill>
                <a:latin typeface="Lucida Console" panose="020B0609040504020204" pitchFamily="49" charset="0"/>
              </a:rPr>
              <a:t>-5</a:t>
            </a:r>
            <a:endParaRPr lang="en-AU" sz="2000" dirty="0">
              <a:solidFill>
                <a:srgbClr val="FFE4C4"/>
              </a:solidFill>
              <a:latin typeface="Lucida Console" panose="020B0609040504020204" pitchFamily="49" charset="0"/>
            </a:endParaRPr>
          </a:p>
        </p:txBody>
      </p:sp>
    </p:spTree>
    <p:extLst>
      <p:ext uri="{BB962C8B-B14F-4D97-AF65-F5344CB8AC3E}">
        <p14:creationId xmlns:p14="http://schemas.microsoft.com/office/powerpoint/2010/main" val="32344234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11277600" cy="1107621"/>
          </a:xfrm>
        </p:spPr>
        <p:txBody>
          <a:bodyPr/>
          <a:lstStyle/>
          <a:p>
            <a:r>
              <a:rPr lang="en-US" dirty="0" smtClean="0"/>
              <a:t>Extended PowerShell Features</a:t>
            </a:r>
            <a:br>
              <a:rPr lang="en-US" dirty="0" smtClean="0"/>
            </a:br>
            <a:r>
              <a:rPr lang="en-US" sz="2000" dirty="0" smtClean="0"/>
              <a:t>Covered in Windows PowerShell 4.0 for the IT Professional - Part 2 </a:t>
            </a:r>
            <a:endParaRPr lang="en-US" sz="2000" dirty="0"/>
          </a:p>
        </p:txBody>
      </p:sp>
      <p:sp>
        <p:nvSpPr>
          <p:cNvPr id="3" name="Content Placeholder 2"/>
          <p:cNvSpPr>
            <a:spLocks noGrp="1"/>
          </p:cNvSpPr>
          <p:nvPr>
            <p:ph sz="quarter" idx="13"/>
          </p:nvPr>
        </p:nvSpPr>
        <p:spPr>
          <a:xfrm>
            <a:off x="406400" y="1635943"/>
            <a:ext cx="11176000" cy="4773021"/>
          </a:xfrm>
        </p:spPr>
        <p:txBody>
          <a:bodyPr>
            <a:normAutofit/>
          </a:bodyPr>
          <a:lstStyle/>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PowerShell Web Access</a:t>
            </a:r>
          </a:p>
          <a:p>
            <a:pPr marL="800100" lvl="1" indent="-342900">
              <a:buFont typeface="Arial" panose="020B0604020202020204" pitchFamily="34" charset="0"/>
              <a:buChar char="•"/>
            </a:pPr>
            <a:r>
              <a:rPr lang="en-US" sz="1600" dirty="0" smtClean="0"/>
              <a:t>Windows PowerShell console hosted in IIS</a:t>
            </a:r>
          </a:p>
          <a:p>
            <a:pPr marL="800100" lvl="1" indent="-342900">
              <a:buFont typeface="Arial" panose="020B0604020202020204" pitchFamily="34" charset="0"/>
              <a:buChar char="•"/>
            </a:pPr>
            <a:r>
              <a:rPr lang="en-US" sz="1600" dirty="0" smtClean="0">
                <a:solidFill>
                  <a:schemeClr val="bg1"/>
                </a:solidFill>
                <a:latin typeface="Segoe UI Light" panose="020B0502040204020203" pitchFamily="34" charset="0"/>
                <a:cs typeface="Segoe UI Light" panose="020B0502040204020203" pitchFamily="34" charset="0"/>
              </a:rPr>
              <a:t>Access the PowerShell console securely (HTTPS) through any browser from any OS</a:t>
            </a:r>
          </a:p>
          <a:p>
            <a:pPr marL="800100" lvl="1" indent="-342900">
              <a:buFont typeface="Arial" panose="020B0604020202020204" pitchFamily="34" charset="0"/>
              <a:buChar char="•"/>
            </a:pPr>
            <a:r>
              <a:rPr lang="en-US" sz="1600" dirty="0" smtClean="0"/>
              <a:t>Targets a remote internal computer specified at sign-in</a:t>
            </a:r>
            <a:endParaRPr lang="en-US" sz="1600" dirty="0" smtClean="0">
              <a:solidFill>
                <a:schemeClr val="bg1"/>
              </a:solidFill>
              <a:latin typeface="Segoe UI Light" panose="020B0502040204020203" pitchFamily="34" charset="0"/>
              <a:cs typeface="Segoe UI Light" panose="020B0502040204020203" pitchFamily="34" charset="0"/>
            </a:endParaRPr>
          </a:p>
          <a:p>
            <a:pPr marL="800100" lvl="1" indent="-342900">
              <a:buFont typeface="Arial" panose="020B0604020202020204" pitchFamily="34" charset="0"/>
              <a:buChar char="•"/>
            </a:pPr>
            <a:endParaRPr lang="en-US" sz="1600" dirty="0" smtClean="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pPr/>
              <a:t>29</a:t>
            </a:fld>
            <a:endParaRPr lang="en-US" dirty="0"/>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t>Microsoft Confidential</a:t>
            </a:r>
            <a:endParaRPr lang="en-US" dirty="0"/>
          </a:p>
        </p:txBody>
      </p:sp>
    </p:spTree>
    <p:extLst>
      <p:ext uri="{BB962C8B-B14F-4D97-AF65-F5344CB8AC3E}">
        <p14:creationId xmlns:p14="http://schemas.microsoft.com/office/powerpoint/2010/main" val="150124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Range of Characters Operator</a:t>
            </a:r>
            <a:endParaRPr lang="en-US" dirty="0"/>
          </a:p>
        </p:txBody>
      </p:sp>
      <p:sp>
        <p:nvSpPr>
          <p:cNvPr id="11" name="Content Placeholder 10"/>
          <p:cNvSpPr>
            <a:spLocks noGrp="1"/>
          </p:cNvSpPr>
          <p:nvPr>
            <p:ph sz="quarter" idx="13"/>
          </p:nvPr>
        </p:nvSpPr>
        <p:spPr/>
        <p:txBody>
          <a:bodyPr/>
          <a:lstStyle/>
          <a:p>
            <a:r>
              <a:rPr lang="en-AU" dirty="0">
                <a:cs typeface="Segoe UI Light" panose="020B0502040204020203" pitchFamily="34" charset="0"/>
              </a:rPr>
              <a:t>Alphabetical </a:t>
            </a:r>
            <a:r>
              <a:rPr lang="en-AU" dirty="0" smtClean="0">
                <a:cs typeface="Segoe UI Light" panose="020B0502040204020203" pitchFamily="34" charset="0"/>
              </a:rPr>
              <a:t>[&lt;</a:t>
            </a:r>
            <a:r>
              <a:rPr lang="en-AU" dirty="0">
                <a:cs typeface="Segoe UI Light" panose="020B0502040204020203" pitchFamily="34" charset="0"/>
              </a:rPr>
              <a:t>letter&gt;-&lt;letter&gt;]</a:t>
            </a:r>
          </a:p>
          <a:p>
            <a:r>
              <a:rPr lang="en-US" dirty="0" smtClean="0"/>
              <a:t>Used with –Like,-</a:t>
            </a:r>
            <a:r>
              <a:rPr lang="en-US" dirty="0" err="1" smtClean="0"/>
              <a:t>NotLike</a:t>
            </a:r>
            <a:r>
              <a:rPr lang="en-US" dirty="0" smtClean="0"/>
              <a:t> and Parameters that accept wildcards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290</a:t>
            </a:fld>
            <a:endParaRPr lang="en-US"/>
          </a:p>
        </p:txBody>
      </p:sp>
      <p:sp>
        <p:nvSpPr>
          <p:cNvPr id="3" name="Rectangle 2"/>
          <p:cNvSpPr/>
          <p:nvPr/>
        </p:nvSpPr>
        <p:spPr>
          <a:xfrm>
            <a:off x="1081820" y="2310348"/>
            <a:ext cx="9825159" cy="3785652"/>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Get-</a:t>
            </a:r>
            <a:r>
              <a:rPr lang="en-AU" sz="2000" dirty="0" err="1">
                <a:solidFill>
                  <a:srgbClr val="E0FFFF"/>
                </a:solidFill>
                <a:latin typeface="Lucida Console" panose="020B0609040504020204" pitchFamily="49" charset="0"/>
              </a:rPr>
              <a:t>ChildItem</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C:\windows\System32\[</a:t>
            </a:r>
            <a:r>
              <a:rPr lang="en-AU" sz="2000" dirty="0" smtClean="0">
                <a:solidFill>
                  <a:srgbClr val="EE82EE"/>
                </a:solidFill>
                <a:latin typeface="Lucida Console" panose="020B0609040504020204" pitchFamily="49" charset="0"/>
              </a:rPr>
              <a:t>a-d]*</a:t>
            </a:r>
          </a:p>
          <a:p>
            <a:r>
              <a:rPr lang="en-AU" sz="2000" dirty="0"/>
              <a:t> </a:t>
            </a:r>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    Directory: C:\windows\System32</a:t>
            </a:r>
          </a:p>
          <a:p>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Mode                </a:t>
            </a:r>
            <a:r>
              <a:rPr lang="en-AU" sz="2000" dirty="0" err="1">
                <a:solidFill>
                  <a:srgbClr val="F5F5F5"/>
                </a:solidFill>
                <a:latin typeface="Lucida Console" panose="020B0609040504020204" pitchFamily="49" charset="0"/>
              </a:rPr>
              <a:t>LastWriteTime</a:t>
            </a:r>
            <a:r>
              <a:rPr lang="en-AU" sz="2000" dirty="0">
                <a:solidFill>
                  <a:srgbClr val="F5F5F5"/>
                </a:solidFill>
                <a:latin typeface="Lucida Console" panose="020B0609040504020204" pitchFamily="49" charset="0"/>
              </a:rPr>
              <a:t>     Length </a:t>
            </a:r>
            <a:r>
              <a:rPr lang="en-AU" sz="2000" dirty="0" smtClean="0">
                <a:solidFill>
                  <a:srgbClr val="F5F5F5"/>
                </a:solidFill>
                <a:latin typeface="Lucida Console" panose="020B0609040504020204" pitchFamily="49" charset="0"/>
              </a:rPr>
              <a:t>Name</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     ------ </a:t>
            </a:r>
            <a:r>
              <a:rPr lang="en-AU" sz="2000" dirty="0" smtClean="0">
                <a:solidFill>
                  <a:srgbClr val="F5F5F5"/>
                </a:solidFill>
                <a:latin typeface="Lucida Console" panose="020B0609040504020204" pitchFamily="49" charset="0"/>
              </a:rPr>
              <a:t>----</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d-</a:t>
            </a:r>
            <a:r>
              <a:rPr lang="en-AU" sz="2000" dirty="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22/08/2013  </a:t>
            </a:r>
            <a:r>
              <a:rPr lang="en-AU" sz="2000" dirty="0">
                <a:solidFill>
                  <a:srgbClr val="F5F5F5"/>
                </a:solidFill>
                <a:latin typeface="Lucida Console" panose="020B0609040504020204" pitchFamily="49" charset="0"/>
              </a:rPr>
              <a:t>11:36 AM            </a:t>
            </a:r>
            <a:r>
              <a:rPr lang="en-AU" sz="2000" dirty="0" err="1">
                <a:solidFill>
                  <a:srgbClr val="F5F5F5"/>
                </a:solidFill>
                <a:latin typeface="Lucida Console" panose="020B0609040504020204" pitchFamily="49" charset="0"/>
              </a:rPr>
              <a:t>AdvancedInstallers</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d----        </a:t>
            </a:r>
            <a:r>
              <a:rPr lang="en-AU" sz="2000" dirty="0" smtClean="0">
                <a:solidFill>
                  <a:srgbClr val="F5F5F5"/>
                </a:solidFill>
                <a:latin typeface="Lucida Console" panose="020B0609040504020204" pitchFamily="49" charset="0"/>
              </a:rPr>
              <a:t>20/05/2014   </a:t>
            </a:r>
            <a:r>
              <a:rPr lang="en-AU" sz="2000" dirty="0">
                <a:solidFill>
                  <a:srgbClr val="F5F5F5"/>
                </a:solidFill>
                <a:latin typeface="Lucida Console" panose="020B0609040504020204" pitchFamily="49" charset="0"/>
              </a:rPr>
              <a:t>8:22 AM            </a:t>
            </a:r>
            <a:r>
              <a:rPr lang="en-AU" sz="2000" dirty="0" err="1">
                <a:solidFill>
                  <a:srgbClr val="F5F5F5"/>
                </a:solidFill>
                <a:latin typeface="Lucida Console" panose="020B0609040504020204" pitchFamily="49" charset="0"/>
              </a:rPr>
              <a:t>AppLocker</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d----        </a:t>
            </a:r>
            <a:r>
              <a:rPr lang="en-AU" sz="2000" dirty="0" smtClean="0">
                <a:solidFill>
                  <a:srgbClr val="F5F5F5"/>
                </a:solidFill>
                <a:latin typeface="Lucida Console" panose="020B0609040504020204" pitchFamily="49" charset="0"/>
              </a:rPr>
              <a:t>19/10/2013   </a:t>
            </a:r>
            <a:r>
              <a:rPr lang="en-AU" sz="2000" dirty="0">
                <a:solidFill>
                  <a:srgbClr val="F5F5F5"/>
                </a:solidFill>
                <a:latin typeface="Lucida Console" panose="020B0609040504020204" pitchFamily="49" charset="0"/>
              </a:rPr>
              <a:t>8:19 AM            </a:t>
            </a:r>
            <a:r>
              <a:rPr lang="en-AU" sz="2000" dirty="0" err="1">
                <a:solidFill>
                  <a:srgbClr val="F5F5F5"/>
                </a:solidFill>
                <a:latin typeface="Lucida Console" panose="020B0609040504020204" pitchFamily="49" charset="0"/>
              </a:rPr>
              <a:t>appmgmt</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d----        </a:t>
            </a:r>
            <a:r>
              <a:rPr lang="en-AU" sz="2000" dirty="0" smtClean="0">
                <a:solidFill>
                  <a:srgbClr val="F5F5F5"/>
                </a:solidFill>
                <a:latin typeface="Lucida Console" panose="020B0609040504020204" pitchFamily="49" charset="0"/>
              </a:rPr>
              <a:t> 8/04/2014   </a:t>
            </a:r>
            <a:r>
              <a:rPr lang="en-AU" sz="2000" dirty="0">
                <a:solidFill>
                  <a:srgbClr val="F5F5F5"/>
                </a:solidFill>
                <a:latin typeface="Lucida Console" panose="020B0609040504020204" pitchFamily="49" charset="0"/>
              </a:rPr>
              <a:t>7:38 PM            </a:t>
            </a:r>
            <a:r>
              <a:rPr lang="en-AU" sz="2000" dirty="0" err="1">
                <a:solidFill>
                  <a:srgbClr val="F5F5F5"/>
                </a:solidFill>
                <a:latin typeface="Lucida Console" panose="020B0609040504020204" pitchFamily="49" charset="0"/>
              </a:rPr>
              <a:t>ar</a:t>
            </a:r>
            <a:r>
              <a:rPr lang="en-AU" sz="2000" dirty="0">
                <a:solidFill>
                  <a:srgbClr val="F5F5F5"/>
                </a:solidFill>
                <a:latin typeface="Lucida Console" panose="020B0609040504020204" pitchFamily="49" charset="0"/>
              </a:rPr>
              <a:t>-SA                                                                                          </a:t>
            </a:r>
          </a:p>
          <a:p>
            <a:r>
              <a:rPr lang="en-AU" sz="2000" dirty="0">
                <a:solidFill>
                  <a:srgbClr val="F5F5F5"/>
                </a:solidFill>
                <a:latin typeface="Lucida Console" panose="020B0609040504020204" pitchFamily="49" charset="0"/>
              </a:rPr>
              <a:t>d----        </a:t>
            </a:r>
            <a:r>
              <a:rPr lang="en-AU" sz="2000" dirty="0" smtClean="0">
                <a:solidFill>
                  <a:srgbClr val="F5F5F5"/>
                </a:solidFill>
                <a:latin typeface="Lucida Console" panose="020B0609040504020204" pitchFamily="49" charset="0"/>
              </a:rPr>
              <a:t>19/10/2013  </a:t>
            </a:r>
            <a:r>
              <a:rPr lang="en-AU" sz="2000" dirty="0">
                <a:solidFill>
                  <a:srgbClr val="F5F5F5"/>
                </a:solidFill>
                <a:latin typeface="Lucida Console" panose="020B0609040504020204" pitchFamily="49" charset="0"/>
              </a:rPr>
              <a:t>12:05 PM            </a:t>
            </a:r>
            <a:r>
              <a:rPr lang="en-AU" sz="2000" dirty="0" err="1">
                <a:solidFill>
                  <a:srgbClr val="F5F5F5"/>
                </a:solidFill>
                <a:latin typeface="Lucida Console" panose="020B0609040504020204" pitchFamily="49" charset="0"/>
              </a:rPr>
              <a:t>BestPractices</a:t>
            </a:r>
            <a:r>
              <a:rPr lang="en-AU" sz="2000" dirty="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t>
            </a:r>
            <a:endParaRPr lang="en-AU" sz="2000" dirty="0">
              <a:solidFill>
                <a:srgbClr val="EE82EE"/>
              </a:solidFill>
              <a:latin typeface="Lucida Console" panose="020B0609040504020204" pitchFamily="49" charset="0"/>
            </a:endParaRPr>
          </a:p>
        </p:txBody>
      </p:sp>
    </p:spTree>
    <p:extLst>
      <p:ext uri="{BB962C8B-B14F-4D97-AF65-F5344CB8AC3E}">
        <p14:creationId xmlns:p14="http://schemas.microsoft.com/office/powerpoint/2010/main" val="376518012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Specified Characters Operator</a:t>
            </a:r>
            <a:endParaRPr lang="en-US" dirty="0"/>
          </a:p>
        </p:txBody>
      </p:sp>
      <p:sp>
        <p:nvSpPr>
          <p:cNvPr id="11" name="Content Placeholder 10"/>
          <p:cNvSpPr>
            <a:spLocks noGrp="1"/>
          </p:cNvSpPr>
          <p:nvPr>
            <p:ph sz="quarter" idx="13"/>
          </p:nvPr>
        </p:nvSpPr>
        <p:spPr/>
        <p:txBody>
          <a:bodyPr/>
          <a:lstStyle/>
          <a:p>
            <a:r>
              <a:rPr lang="en-AU" dirty="0">
                <a:cs typeface="Segoe UI Light" panose="020B0502040204020203" pitchFamily="34" charset="0"/>
              </a:rPr>
              <a:t>Alphabetical </a:t>
            </a:r>
            <a:r>
              <a:rPr lang="en-AU" dirty="0" smtClean="0">
                <a:cs typeface="Segoe UI Light" panose="020B0502040204020203" pitchFamily="34" charset="0"/>
              </a:rPr>
              <a:t>[&lt;</a:t>
            </a:r>
            <a:r>
              <a:rPr lang="en-AU" dirty="0">
                <a:cs typeface="Segoe UI Light" panose="020B0502040204020203" pitchFamily="34" charset="0"/>
              </a:rPr>
              <a:t>letter</a:t>
            </a:r>
            <a:r>
              <a:rPr lang="en-AU" dirty="0" smtClean="0">
                <a:cs typeface="Segoe UI Light" panose="020B0502040204020203" pitchFamily="34" charset="0"/>
              </a:rPr>
              <a:t>&gt;&lt;</a:t>
            </a:r>
            <a:r>
              <a:rPr lang="en-AU" dirty="0">
                <a:cs typeface="Segoe UI Light" panose="020B0502040204020203" pitchFamily="34" charset="0"/>
              </a:rPr>
              <a:t>letter</a:t>
            </a:r>
            <a:r>
              <a:rPr lang="en-AU" dirty="0" smtClean="0">
                <a:cs typeface="Segoe UI Light" panose="020B0502040204020203" pitchFamily="34" charset="0"/>
              </a:rPr>
              <a:t>&gt;]</a:t>
            </a:r>
          </a:p>
          <a:p>
            <a:r>
              <a:rPr lang="en-US" dirty="0"/>
              <a:t>Used with –Like,-</a:t>
            </a:r>
            <a:r>
              <a:rPr lang="en-US" dirty="0" err="1"/>
              <a:t>NotLike</a:t>
            </a:r>
            <a:r>
              <a:rPr lang="en-US" dirty="0"/>
              <a:t> and Parameters that accept wildcards</a:t>
            </a:r>
          </a:p>
          <a:p>
            <a:endParaRPr lang="en-AU" dirty="0">
              <a:cs typeface="Segoe UI Light" panose="020B0502040204020203" pitchFamily="34" charset="0"/>
            </a:endParaRPr>
          </a:p>
          <a:p>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291</a:t>
            </a:fld>
            <a:endParaRPr lang="en-US"/>
          </a:p>
        </p:txBody>
      </p:sp>
      <p:sp>
        <p:nvSpPr>
          <p:cNvPr id="7" name="Rectangle 6"/>
          <p:cNvSpPr/>
          <p:nvPr/>
        </p:nvSpPr>
        <p:spPr>
          <a:xfrm>
            <a:off x="1362595" y="2201010"/>
            <a:ext cx="9503229" cy="4093428"/>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C:\&gt; Get-</a:t>
            </a:r>
            <a:r>
              <a:rPr lang="en-AU" sz="2000" dirty="0" err="1" smtClean="0">
                <a:solidFill>
                  <a:srgbClr val="F5F5F5"/>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C:\windows\System32\[jz]*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Directory: C:\windows\System32</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Mode                </a:t>
            </a:r>
            <a:r>
              <a:rPr lang="en-AU" sz="2000" dirty="0" err="1" smtClean="0">
                <a:solidFill>
                  <a:srgbClr val="F5F5F5"/>
                </a:solidFill>
                <a:latin typeface="Lucida Console" panose="020B0609040504020204" pitchFamily="49" charset="0"/>
              </a:rPr>
              <a:t>LastWriteTime</a:t>
            </a:r>
            <a:r>
              <a:rPr lang="en-AU" sz="2000" dirty="0" smtClean="0">
                <a:solidFill>
                  <a:srgbClr val="F5F5F5"/>
                </a:solidFill>
                <a:latin typeface="Lucida Console" panose="020B0609040504020204" pitchFamily="49" charset="0"/>
              </a:rPr>
              <a:t>     Length Name</a:t>
            </a:r>
          </a:p>
          <a:p>
            <a:r>
              <a:rPr lang="en-AU" sz="2000" dirty="0" smtClean="0">
                <a:solidFill>
                  <a:srgbClr val="F5F5F5"/>
                </a:solidFill>
                <a:latin typeface="Lucida Console" panose="020B0609040504020204" pitchFamily="49" charset="0"/>
              </a:rPr>
              <a:t>----                -------------     ------ ----                                                                                                      </a:t>
            </a:r>
          </a:p>
          <a:p>
            <a:r>
              <a:rPr lang="en-AU" sz="2000" dirty="0" smtClean="0">
                <a:solidFill>
                  <a:srgbClr val="F5F5F5"/>
                </a:solidFill>
                <a:latin typeface="Lucida Console" panose="020B0609040504020204" pitchFamily="49" charset="0"/>
              </a:rPr>
              <a:t>d----        23/08/2013   1:36 AM            </a:t>
            </a:r>
            <a:r>
              <a:rPr lang="en-AU" sz="2000" dirty="0" err="1" smtClean="0">
                <a:solidFill>
                  <a:srgbClr val="F5F5F5"/>
                </a:solidFill>
                <a:latin typeface="Lucida Console" panose="020B0609040504020204" pitchFamily="49" charset="0"/>
              </a:rPr>
              <a:t>ja</a:t>
            </a:r>
            <a:r>
              <a:rPr lang="en-AU" sz="2000" dirty="0" smtClean="0">
                <a:solidFill>
                  <a:srgbClr val="F5F5F5"/>
                </a:solidFill>
                <a:latin typeface="Lucida Console" panose="020B0609040504020204" pitchFamily="49" charset="0"/>
              </a:rPr>
              <a:t>-JP</a:t>
            </a:r>
          </a:p>
          <a:p>
            <a:r>
              <a:rPr lang="de-DE" sz="2000" dirty="0" smtClean="0">
                <a:solidFill>
                  <a:srgbClr val="F5F5F5"/>
                </a:solidFill>
                <a:latin typeface="Lucida Console" panose="020B0609040504020204" pitchFamily="49" charset="0"/>
              </a:rPr>
              <a:t>d----        23/08/2013   1:36 AM            zh-CN</a:t>
            </a:r>
          </a:p>
          <a:p>
            <a:r>
              <a:rPr lang="en-AU" sz="2000" dirty="0" smtClean="0">
                <a:solidFill>
                  <a:srgbClr val="F5F5F5"/>
                </a:solidFill>
                <a:latin typeface="Lucida Console" panose="020B0609040504020204" pitchFamily="49" charset="0"/>
              </a:rPr>
              <a:t>-a---        23/08/2013   5:12 AM      25600 jnwmon.dll</a:t>
            </a:r>
          </a:p>
          <a:p>
            <a:r>
              <a:rPr lang="pt-BR" sz="2000" dirty="0" smtClean="0">
                <a:solidFill>
                  <a:srgbClr val="F5F5F5"/>
                </a:solidFill>
                <a:latin typeface="Lucida Console" panose="020B0609040504020204" pitchFamily="49" charset="0"/>
              </a:rPr>
              <a:t>-a---        22/08/2013   9:03 PM     142848 joy.cpl</a:t>
            </a:r>
          </a:p>
          <a:p>
            <a:r>
              <a:rPr lang="en-AU" sz="2000" dirty="0" smtClean="0">
                <a:solidFill>
                  <a:srgbClr val="F5F5F5"/>
                </a:solidFill>
                <a:latin typeface="Lucida Console" panose="020B0609040504020204" pitchFamily="49" charset="0"/>
              </a:rPr>
              <a:t>-a---        22/08/2013   9:11 PM      53760 jsproxy.dll</a:t>
            </a:r>
          </a:p>
          <a:p>
            <a:r>
              <a:rPr lang="en-AU" sz="2000" dirty="0" smtClean="0">
                <a:solidFill>
                  <a:srgbClr val="F5F5F5"/>
                </a:solidFill>
                <a:latin typeface="Lucida Console" panose="020B0609040504020204" pitchFamily="49" charset="0"/>
              </a:rPr>
              <a:t>-a---        22/08/2013   9:01 PM     429568 zipfldr.dll</a:t>
            </a:r>
          </a:p>
          <a:p>
            <a:r>
              <a:rPr lang="en-AU" sz="2000" dirty="0">
                <a:solidFill>
                  <a:srgbClr val="F5F5F5"/>
                </a:solidFill>
                <a:latin typeface="Lucida Console" panose="020B0609040504020204" pitchFamily="49" charset="0"/>
              </a:rPr>
              <a:t>...</a:t>
            </a:r>
            <a:endParaRPr lang="en-AU" sz="2000" dirty="0">
              <a:solidFill>
                <a:srgbClr val="EE82EE"/>
              </a:solidFill>
              <a:latin typeface="Lucida Console" panose="020B0609040504020204" pitchFamily="49" charset="0"/>
            </a:endParaRPr>
          </a:p>
        </p:txBody>
      </p:sp>
    </p:spTree>
    <p:extLst>
      <p:ext uri="{BB962C8B-B14F-4D97-AF65-F5344CB8AC3E}">
        <p14:creationId xmlns:p14="http://schemas.microsoft.com/office/powerpoint/2010/main" val="1163894707"/>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8</a:t>
            </a:r>
            <a:r>
              <a:rPr lang="en-US" dirty="0" smtClean="0">
                <a:latin typeface="Segoe UI Light" panose="020B0502040204020203" pitchFamily="34" charset="0"/>
              </a:rPr>
              <a:t>: Operators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Numeric Multipliers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t>
            </a:r>
            <a:r>
              <a:rPr lang="en-US" sz="2400" b="1" dirty="0">
                <a:solidFill>
                  <a:schemeClr val="tx1"/>
                </a:solidFill>
                <a:latin typeface="Segoe UI Light" panose="020B0502040204020203" pitchFamily="34" charset="0"/>
              </a:rPr>
              <a:t>Numeric Multipliers</a:t>
            </a:r>
          </a:p>
        </p:txBody>
      </p:sp>
      <p:sp>
        <p:nvSpPr>
          <p:cNvPr id="4" name="Slide Number Placeholder 3"/>
          <p:cNvSpPr>
            <a:spLocks noGrp="1"/>
          </p:cNvSpPr>
          <p:nvPr>
            <p:ph type="sldNum" sz="quarter" idx="11"/>
          </p:nvPr>
        </p:nvSpPr>
        <p:spPr/>
        <p:txBody>
          <a:bodyPr/>
          <a:lstStyle/>
          <a:p>
            <a:fld id="{74A398B2-5A34-1A4A-811E-F4027282568C}" type="slidenum">
              <a:rPr lang="en-US" smtClean="0"/>
              <a:pPr/>
              <a:t>292</a:t>
            </a:fld>
            <a:endParaRPr lang="en-US"/>
          </a:p>
        </p:txBody>
      </p:sp>
    </p:spTree>
    <p:extLst>
      <p:ext uri="{BB962C8B-B14F-4D97-AF65-F5344CB8AC3E}">
        <p14:creationId xmlns:p14="http://schemas.microsoft.com/office/powerpoint/2010/main" val="2207080992"/>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Numeric Byte Multipliers</a:t>
            </a:r>
            <a:endParaRPr lang="en-AU" dirty="0"/>
          </a:p>
        </p:txBody>
      </p:sp>
      <p:sp>
        <p:nvSpPr>
          <p:cNvPr id="11" name="Content Placeholder 10"/>
          <p:cNvSpPr>
            <a:spLocks noGrp="1"/>
          </p:cNvSpPr>
          <p:nvPr>
            <p:ph sz="quarter" idx="13"/>
          </p:nvPr>
        </p:nvSpPr>
        <p:spPr>
          <a:xfrm>
            <a:off x="406400" y="1143000"/>
            <a:ext cx="11176000" cy="1421904"/>
          </a:xfrm>
        </p:spPr>
        <p:txBody>
          <a:bodyPr/>
          <a:lstStyle/>
          <a:p>
            <a:pPr marL="342900" indent="-342900">
              <a:buFont typeface="Arial" panose="020B0604020202020204" pitchFamily="34" charset="0"/>
              <a:buChar char="•"/>
            </a:pPr>
            <a:r>
              <a:rPr lang="en-AU" dirty="0" smtClean="0"/>
              <a:t>Convenient byte multiples</a:t>
            </a:r>
          </a:p>
          <a:p>
            <a:pPr marL="342900" indent="-342900">
              <a:buFont typeface="Arial" panose="020B0604020202020204" pitchFamily="34" charset="0"/>
              <a:buChar char="•"/>
            </a:pPr>
            <a:r>
              <a:rPr lang="en-AU" dirty="0" smtClean="0"/>
              <a:t>Commonly-used </a:t>
            </a:r>
            <a:r>
              <a:rPr lang="en-AU" dirty="0"/>
              <a:t>powers of </a:t>
            </a:r>
            <a:r>
              <a:rPr lang="en-AU" dirty="0" smtClean="0"/>
              <a:t>2</a:t>
            </a:r>
          </a:p>
          <a:p>
            <a:pPr marL="342900" indent="-342900">
              <a:buFont typeface="Arial" panose="020B0604020202020204" pitchFamily="34" charset="0"/>
              <a:buChar char="•"/>
            </a:pPr>
            <a:r>
              <a:rPr lang="en-AU" dirty="0" smtClean="0"/>
              <a:t>Case-insensitive</a:t>
            </a:r>
          </a:p>
          <a:p>
            <a:pPr marL="342900" indent="-342900">
              <a:buFont typeface="Arial" panose="020B0604020202020204" pitchFamily="34" charset="0"/>
              <a:buChar char="•"/>
            </a:pPr>
            <a:endParaRPr lang="en-AU" dirty="0"/>
          </a:p>
          <a:p>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293</a:t>
            </a:fld>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796937333"/>
              </p:ext>
            </p:extLst>
          </p:nvPr>
        </p:nvGraphicFramePr>
        <p:xfrm>
          <a:off x="507951" y="2492896"/>
          <a:ext cx="10186988" cy="3909060"/>
        </p:xfrm>
        <a:graphic>
          <a:graphicData uri="http://schemas.openxmlformats.org/drawingml/2006/table">
            <a:tbl>
              <a:tblPr firstRow="1" firstCol="1" bandRow="1">
                <a:tableStyleId>{5C22544A-7EE6-4342-B048-85BDC9FD1C3A}</a:tableStyleId>
              </a:tblPr>
              <a:tblGrid>
                <a:gridCol w="1381125">
                  <a:extLst>
                    <a:ext uri="{9D8B030D-6E8A-4147-A177-3AD203B41FA5}">
                      <a16:colId xmlns:a16="http://schemas.microsoft.com/office/drawing/2014/main" val="3376641264"/>
                    </a:ext>
                  </a:extLst>
                </a:gridCol>
                <a:gridCol w="4778375">
                  <a:extLst>
                    <a:ext uri="{9D8B030D-6E8A-4147-A177-3AD203B41FA5}">
                      <a16:colId xmlns:a16="http://schemas.microsoft.com/office/drawing/2014/main" val="1453859483"/>
                    </a:ext>
                  </a:extLst>
                </a:gridCol>
                <a:gridCol w="4027488">
                  <a:extLst>
                    <a:ext uri="{9D8B030D-6E8A-4147-A177-3AD203B41FA5}">
                      <a16:colId xmlns:a16="http://schemas.microsoft.com/office/drawing/2014/main" val="3566989266"/>
                    </a:ext>
                  </a:extLst>
                </a:gridCol>
              </a:tblGrid>
              <a:tr h="0">
                <a:tc>
                  <a:txBody>
                    <a:bodyPr/>
                    <a:lstStyle/>
                    <a:p>
                      <a:pPr algn="ctr">
                        <a:spcAft>
                          <a:spcPts val="600"/>
                        </a:spcAft>
                      </a:pPr>
                      <a:r>
                        <a:rPr lang="en-US" sz="2000" b="0" dirty="0">
                          <a:effectLst/>
                          <a:latin typeface="Segoe UI Light" panose="020B0502040204020203" pitchFamily="34" charset="0"/>
                          <a:cs typeface="Segoe UI Light" panose="020B0502040204020203" pitchFamily="34" charset="0"/>
                        </a:rPr>
                        <a:t>Multiplier</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lgn="ctr">
                        <a:spcAft>
                          <a:spcPts val="600"/>
                        </a:spcAft>
                      </a:pPr>
                      <a:r>
                        <a:rPr lang="en-US" sz="2000" b="0" dirty="0">
                          <a:effectLst/>
                          <a:latin typeface="Segoe UI Light" panose="020B0502040204020203" pitchFamily="34" charset="0"/>
                          <a:cs typeface="Segoe UI Light" panose="020B0502040204020203" pitchFamily="34" charset="0"/>
                        </a:rPr>
                        <a:t>Meaning</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lgn="ctr">
                        <a:spcAft>
                          <a:spcPts val="600"/>
                        </a:spcAft>
                      </a:pPr>
                      <a:r>
                        <a:rPr lang="en-US" sz="2000" b="0" dirty="0">
                          <a:effectLst/>
                          <a:latin typeface="Segoe UI Light" panose="020B0502040204020203" pitchFamily="34" charset="0"/>
                          <a:cs typeface="Segoe UI Light" panose="020B0502040204020203" pitchFamily="34" charset="0"/>
                        </a:rPr>
                        <a:t>Example</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extLst>
                  <a:ext uri="{0D108BD9-81ED-4DB2-BD59-A6C34878D82A}">
                    <a16:rowId xmlns:a16="http://schemas.microsoft.com/office/drawing/2014/main" val="4209033468"/>
                  </a:ext>
                </a:extLst>
              </a:tr>
              <a:tr h="0">
                <a:tc>
                  <a:txBody>
                    <a:bodyPr/>
                    <a:lstStyle/>
                    <a:p>
                      <a:pPr algn="ctr">
                        <a:spcAft>
                          <a:spcPts val="600"/>
                        </a:spcAft>
                      </a:pPr>
                      <a:r>
                        <a:rPr lang="en-US" sz="2000" b="0" dirty="0" smtClean="0">
                          <a:effectLst/>
                          <a:latin typeface="Segoe UI Light" panose="020B0502040204020203" pitchFamily="34" charset="0"/>
                          <a:cs typeface="Segoe UI Light" panose="020B0502040204020203" pitchFamily="34" charset="0"/>
                        </a:rPr>
                        <a:t>kb</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US" sz="2000" dirty="0">
                          <a:effectLst/>
                          <a:latin typeface="Segoe UI Light" panose="020B0502040204020203" pitchFamily="34" charset="0"/>
                          <a:cs typeface="Segoe UI Light" panose="020B0502040204020203" pitchFamily="34" charset="0"/>
                        </a:rPr>
                        <a:t>kilobyte </a:t>
                      </a:r>
                      <a:r>
                        <a:rPr lang="en-US" sz="2000" dirty="0" smtClean="0">
                          <a:effectLst/>
                          <a:latin typeface="Segoe UI Light" panose="020B0502040204020203" pitchFamily="34" charset="0"/>
                          <a:cs typeface="Segoe UI Light" panose="020B0502040204020203" pitchFamily="34" charset="0"/>
                        </a:rPr>
                        <a:t>(n *</a:t>
                      </a:r>
                      <a:r>
                        <a:rPr lang="en-US" sz="2000" baseline="0" dirty="0" smtClean="0">
                          <a:effectLst/>
                          <a:latin typeface="Segoe UI Light" panose="020B0502040204020203" pitchFamily="34" charset="0"/>
                          <a:cs typeface="Segoe UI Light" panose="020B0502040204020203" pitchFamily="34" charset="0"/>
                        </a:rPr>
                        <a:t> </a:t>
                      </a:r>
                      <a:r>
                        <a:rPr lang="en-US" sz="2000" dirty="0" smtClean="0">
                          <a:effectLst/>
                          <a:latin typeface="Segoe UI Light" panose="020B0502040204020203" pitchFamily="34" charset="0"/>
                          <a:cs typeface="Segoe UI Light" panose="020B0502040204020203" pitchFamily="34" charset="0"/>
                        </a:rPr>
                        <a:t>1024</a:t>
                      </a:r>
                      <a:r>
                        <a:rPr lang="en-US" sz="2000" dirty="0">
                          <a:effectLst/>
                          <a:latin typeface="Segoe UI Light" panose="020B0502040204020203" pitchFamily="34" charset="0"/>
                          <a:cs typeface="Segoe UI Light" panose="020B0502040204020203" pitchFamily="34" charset="0"/>
                        </a:rPr>
                        <a:t>)</a:t>
                      </a:r>
                      <a:endParaRPr lang="en-AU" sz="20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2kb </a:t>
                      </a:r>
                    </a:p>
                    <a:p>
                      <a:r>
                        <a:rPr lang="en-AU" sz="2000" dirty="0" smtClean="0">
                          <a:solidFill>
                            <a:srgbClr val="F5F5F5"/>
                          </a:solidFill>
                          <a:latin typeface="Lucida Console" panose="020B0609040504020204" pitchFamily="49" charset="0"/>
                        </a:rPr>
                        <a:t>2048</a:t>
                      </a:r>
                    </a:p>
                  </a:txBody>
                  <a:tcPr marL="73025" marR="73025" marT="27305" marB="27305">
                    <a:solidFill>
                      <a:srgbClr val="012456"/>
                    </a:solidFill>
                  </a:tcPr>
                </a:tc>
                <a:extLst>
                  <a:ext uri="{0D108BD9-81ED-4DB2-BD59-A6C34878D82A}">
                    <a16:rowId xmlns:a16="http://schemas.microsoft.com/office/drawing/2014/main" val="2190560888"/>
                  </a:ext>
                </a:extLst>
              </a:tr>
              <a:tr h="0">
                <a:tc>
                  <a:txBody>
                    <a:bodyPr/>
                    <a:lstStyle/>
                    <a:p>
                      <a:pPr algn="ctr">
                        <a:spcAft>
                          <a:spcPts val="600"/>
                        </a:spcAft>
                      </a:pPr>
                      <a:r>
                        <a:rPr lang="en-US" sz="2000" b="0" dirty="0" err="1">
                          <a:effectLst/>
                          <a:latin typeface="Segoe UI Light" panose="020B0502040204020203" pitchFamily="34" charset="0"/>
                          <a:cs typeface="Segoe UI Light" panose="020B0502040204020203" pitchFamily="34" charset="0"/>
                        </a:rPr>
                        <a:t>mb</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US" sz="2000" dirty="0">
                          <a:effectLst/>
                          <a:latin typeface="Segoe UI Light" panose="020B0502040204020203" pitchFamily="34" charset="0"/>
                          <a:cs typeface="Segoe UI Light" panose="020B0502040204020203" pitchFamily="34" charset="0"/>
                        </a:rPr>
                        <a:t>megabyte </a:t>
                      </a:r>
                      <a:r>
                        <a:rPr lang="en-US" sz="2000" dirty="0" smtClean="0">
                          <a:effectLst/>
                          <a:latin typeface="Segoe UI Light" panose="020B0502040204020203" pitchFamily="34" charset="0"/>
                          <a:cs typeface="Segoe UI Light" panose="020B0502040204020203" pitchFamily="34" charset="0"/>
                        </a:rPr>
                        <a:t>(n * 1024 </a:t>
                      </a:r>
                      <a:r>
                        <a:rPr lang="en-US" sz="2000" dirty="0">
                          <a:effectLst/>
                          <a:latin typeface="Segoe UI Light" panose="020B0502040204020203" pitchFamily="34" charset="0"/>
                          <a:cs typeface="Segoe UI Light" panose="020B0502040204020203" pitchFamily="34" charset="0"/>
                        </a:rPr>
                        <a:t>x 1024)</a:t>
                      </a:r>
                      <a:endParaRPr lang="en-AU" sz="20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100mb </a:t>
                      </a:r>
                    </a:p>
                    <a:p>
                      <a:r>
                        <a:rPr lang="en-AU" sz="2000" dirty="0" smtClean="0">
                          <a:solidFill>
                            <a:srgbClr val="F5F5F5"/>
                          </a:solidFill>
                          <a:latin typeface="Lucida Console" panose="020B0609040504020204" pitchFamily="49" charset="0"/>
                        </a:rPr>
                        <a:t>104857600</a:t>
                      </a:r>
                    </a:p>
                  </a:txBody>
                  <a:tcPr marL="73025" marR="73025" marT="27305" marB="27305">
                    <a:solidFill>
                      <a:srgbClr val="012456"/>
                    </a:solidFill>
                  </a:tcPr>
                </a:tc>
                <a:extLst>
                  <a:ext uri="{0D108BD9-81ED-4DB2-BD59-A6C34878D82A}">
                    <a16:rowId xmlns:a16="http://schemas.microsoft.com/office/drawing/2014/main" val="2817814860"/>
                  </a:ext>
                </a:extLst>
              </a:tr>
              <a:tr h="0">
                <a:tc>
                  <a:txBody>
                    <a:bodyPr/>
                    <a:lstStyle/>
                    <a:p>
                      <a:pPr algn="ctr">
                        <a:spcAft>
                          <a:spcPts val="600"/>
                        </a:spcAft>
                      </a:pPr>
                      <a:r>
                        <a:rPr lang="en-US" sz="2000" b="0" dirty="0" err="1">
                          <a:effectLst/>
                          <a:latin typeface="Segoe UI Light" panose="020B0502040204020203" pitchFamily="34" charset="0"/>
                          <a:cs typeface="Segoe UI Light" panose="020B0502040204020203" pitchFamily="34" charset="0"/>
                        </a:rPr>
                        <a:t>gb</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US" sz="2000" dirty="0">
                          <a:effectLst/>
                          <a:latin typeface="Segoe UI Light" panose="020B0502040204020203" pitchFamily="34" charset="0"/>
                          <a:cs typeface="Segoe UI Light" panose="020B0502040204020203" pitchFamily="34" charset="0"/>
                        </a:rPr>
                        <a:t>gigabyte </a:t>
                      </a:r>
                      <a:r>
                        <a:rPr lang="en-US" sz="2000" dirty="0" smtClean="0">
                          <a:effectLst/>
                          <a:latin typeface="Segoe UI Light" panose="020B0502040204020203" pitchFamily="34" charset="0"/>
                          <a:cs typeface="Segoe UI Light" panose="020B0502040204020203" pitchFamily="34" charset="0"/>
                        </a:rPr>
                        <a:t>(n * 1024 </a:t>
                      </a:r>
                      <a:r>
                        <a:rPr lang="en-US" sz="2000" dirty="0">
                          <a:effectLst/>
                          <a:latin typeface="Segoe UI Light" panose="020B0502040204020203" pitchFamily="34" charset="0"/>
                          <a:cs typeface="Segoe UI Light" panose="020B0502040204020203" pitchFamily="34" charset="0"/>
                        </a:rPr>
                        <a:t>x 1024 x 1024)</a:t>
                      </a:r>
                      <a:endParaRPr lang="en-AU" sz="20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1.5gb</a:t>
                      </a:r>
                    </a:p>
                    <a:p>
                      <a:r>
                        <a:rPr lang="en-AU" sz="2000" dirty="0" smtClean="0">
                          <a:solidFill>
                            <a:srgbClr val="F5F5F5"/>
                          </a:solidFill>
                          <a:latin typeface="Lucida Console" panose="020B0609040504020204" pitchFamily="49" charset="0"/>
                        </a:rPr>
                        <a:t>1610612736</a:t>
                      </a:r>
                    </a:p>
                  </a:txBody>
                  <a:tcPr marL="73025" marR="73025" marT="27305" marB="27305">
                    <a:solidFill>
                      <a:srgbClr val="012456"/>
                    </a:solidFill>
                  </a:tcPr>
                </a:tc>
                <a:extLst>
                  <a:ext uri="{0D108BD9-81ED-4DB2-BD59-A6C34878D82A}">
                    <a16:rowId xmlns:a16="http://schemas.microsoft.com/office/drawing/2014/main" val="3346578567"/>
                  </a:ext>
                </a:extLst>
              </a:tr>
              <a:tr h="0">
                <a:tc>
                  <a:txBody>
                    <a:bodyPr/>
                    <a:lstStyle/>
                    <a:p>
                      <a:pPr algn="ctr">
                        <a:spcAft>
                          <a:spcPts val="600"/>
                        </a:spcAft>
                      </a:pPr>
                      <a:r>
                        <a:rPr lang="en-US" sz="2000" b="0" dirty="0" err="1">
                          <a:effectLst/>
                          <a:latin typeface="Segoe UI Light" panose="020B0502040204020203" pitchFamily="34" charset="0"/>
                          <a:cs typeface="Segoe UI Light" panose="020B0502040204020203" pitchFamily="34" charset="0"/>
                        </a:rPr>
                        <a:t>tb</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US" sz="2000" dirty="0">
                          <a:effectLst/>
                          <a:latin typeface="Segoe UI Light" panose="020B0502040204020203" pitchFamily="34" charset="0"/>
                          <a:cs typeface="Segoe UI Light" panose="020B0502040204020203" pitchFamily="34" charset="0"/>
                        </a:rPr>
                        <a:t>terabyte </a:t>
                      </a:r>
                      <a:r>
                        <a:rPr lang="en-US" sz="2000" dirty="0" smtClean="0">
                          <a:effectLst/>
                          <a:latin typeface="Segoe UI Light" panose="020B0502040204020203" pitchFamily="34" charset="0"/>
                          <a:cs typeface="Segoe UI Light" panose="020B0502040204020203" pitchFamily="34" charset="0"/>
                        </a:rPr>
                        <a:t>(n * 1024 </a:t>
                      </a:r>
                      <a:r>
                        <a:rPr lang="en-US" sz="2000" dirty="0">
                          <a:effectLst/>
                          <a:latin typeface="Segoe UI Light" panose="020B0502040204020203" pitchFamily="34" charset="0"/>
                          <a:cs typeface="Segoe UI Light" panose="020B0502040204020203" pitchFamily="34" charset="0"/>
                        </a:rPr>
                        <a:t>x 1024 x 1024 x 1024)</a:t>
                      </a:r>
                      <a:endParaRPr lang="en-AU" sz="20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1tb</a:t>
                      </a:r>
                    </a:p>
                    <a:p>
                      <a:r>
                        <a:rPr lang="en-AU" sz="2000" dirty="0" smtClean="0">
                          <a:solidFill>
                            <a:srgbClr val="F5F5F5"/>
                          </a:solidFill>
                          <a:latin typeface="Lucida Console" panose="020B0609040504020204" pitchFamily="49" charset="0"/>
                        </a:rPr>
                        <a:t>1099511627776</a:t>
                      </a:r>
                    </a:p>
                  </a:txBody>
                  <a:tcPr marL="73025" marR="73025" marT="27305" marB="27305">
                    <a:solidFill>
                      <a:srgbClr val="012456"/>
                    </a:solidFill>
                  </a:tcPr>
                </a:tc>
                <a:extLst>
                  <a:ext uri="{0D108BD9-81ED-4DB2-BD59-A6C34878D82A}">
                    <a16:rowId xmlns:a16="http://schemas.microsoft.com/office/drawing/2014/main" val="945315875"/>
                  </a:ext>
                </a:extLst>
              </a:tr>
              <a:tr h="0">
                <a:tc>
                  <a:txBody>
                    <a:bodyPr/>
                    <a:lstStyle/>
                    <a:p>
                      <a:pPr algn="ctr">
                        <a:spcAft>
                          <a:spcPts val="600"/>
                        </a:spcAft>
                      </a:pPr>
                      <a:r>
                        <a:rPr lang="en-US" sz="2000" b="0" dirty="0" err="1">
                          <a:effectLst/>
                          <a:latin typeface="Segoe UI Light" panose="020B0502040204020203" pitchFamily="34" charset="0"/>
                          <a:cs typeface="Segoe UI Light" panose="020B0502040204020203" pitchFamily="34" charset="0"/>
                        </a:rPr>
                        <a:t>pb</a:t>
                      </a:r>
                      <a:endParaRPr lang="en-AU" sz="2000" b="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US" sz="2000" dirty="0">
                          <a:effectLst/>
                          <a:latin typeface="Segoe UI Light" panose="020B0502040204020203" pitchFamily="34" charset="0"/>
                          <a:cs typeface="Segoe UI Light" panose="020B0502040204020203" pitchFamily="34" charset="0"/>
                        </a:rPr>
                        <a:t>petabyte </a:t>
                      </a:r>
                      <a:r>
                        <a:rPr lang="en-US" sz="2000" dirty="0" smtClean="0">
                          <a:effectLst/>
                          <a:latin typeface="Segoe UI Light" panose="020B0502040204020203" pitchFamily="34" charset="0"/>
                          <a:cs typeface="Segoe UI Light" panose="020B0502040204020203" pitchFamily="34" charset="0"/>
                        </a:rPr>
                        <a:t>(n * 1024 </a:t>
                      </a:r>
                      <a:r>
                        <a:rPr lang="en-US" sz="2000" dirty="0">
                          <a:effectLst/>
                          <a:latin typeface="Segoe UI Light" panose="020B0502040204020203" pitchFamily="34" charset="0"/>
                          <a:cs typeface="Segoe UI Light" panose="020B0502040204020203" pitchFamily="34" charset="0"/>
                        </a:rPr>
                        <a:t>x 1024 x 1024 x 1024 x 1024)</a:t>
                      </a:r>
                      <a:endParaRPr lang="en-AU" sz="2000" dirty="0">
                        <a:effectLst/>
                        <a:latin typeface="Segoe UI Light" panose="020B0502040204020203" pitchFamily="34" charset="0"/>
                        <a:ea typeface="Times New Roman" panose="02020603050405020304" pitchFamily="18" charset="0"/>
                        <a:cs typeface="Segoe UI Light" panose="020B0502040204020203" pitchFamily="34" charset="0"/>
                      </a:endParaRPr>
                    </a:p>
                  </a:txBody>
                  <a:tcPr marL="73025" marR="73025" marT="27305" marB="27305"/>
                </a:tc>
                <a:tc>
                  <a:txBody>
                    <a:bodyPr/>
                    <a:lstStyle/>
                    <a:p>
                      <a:pPr>
                        <a:spcAft>
                          <a:spcPts val="600"/>
                        </a:spcAft>
                      </a:pPr>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1pb</a:t>
                      </a:r>
                    </a:p>
                    <a:p>
                      <a:r>
                        <a:rPr lang="en-AU" sz="2000" dirty="0" smtClean="0">
                          <a:solidFill>
                            <a:srgbClr val="F5F5F5"/>
                          </a:solidFill>
                          <a:latin typeface="Lucida Console" panose="020B0609040504020204" pitchFamily="49" charset="0"/>
                        </a:rPr>
                        <a:t>1125899906842624</a:t>
                      </a:r>
                    </a:p>
                  </a:txBody>
                  <a:tcPr marL="73025" marR="73025" marT="27305" marB="27305">
                    <a:solidFill>
                      <a:srgbClr val="012456"/>
                    </a:solidFill>
                  </a:tcPr>
                </a:tc>
                <a:extLst>
                  <a:ext uri="{0D108BD9-81ED-4DB2-BD59-A6C34878D82A}">
                    <a16:rowId xmlns:a16="http://schemas.microsoft.com/office/drawing/2014/main" val="3210008409"/>
                  </a:ext>
                </a:extLst>
              </a:tr>
            </a:tbl>
          </a:graphicData>
        </a:graphic>
      </p:graphicFrame>
    </p:spTree>
    <p:extLst>
      <p:ext uri="{BB962C8B-B14F-4D97-AF65-F5344CB8AC3E}">
        <p14:creationId xmlns:p14="http://schemas.microsoft.com/office/powerpoint/2010/main" val="3281139812"/>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8</a:t>
            </a:r>
            <a:r>
              <a:rPr lang="en-US" dirty="0" smtClean="0"/>
              <a:t>: Operators 1</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294</a:t>
            </a:fld>
            <a:endParaRPr lang="en-US"/>
          </a:p>
        </p:txBody>
      </p:sp>
    </p:spTree>
    <p:extLst>
      <p:ext uri="{BB962C8B-B14F-4D97-AF65-F5344CB8AC3E}">
        <p14:creationId xmlns:p14="http://schemas.microsoft.com/office/powerpoint/2010/main" val="147125542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295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21539078"/>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3446322160"/>
                    </a:ext>
                  </a:extLst>
                </a:gridCol>
                <a:gridCol w="4650105">
                  <a:extLst>
                    <a:ext uri="{9D8B030D-6E8A-4147-A177-3AD203B41FA5}">
                      <a16:colId xmlns:a16="http://schemas.microsoft.com/office/drawing/2014/main" val="2126726446"/>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13211343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252587068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156476207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259218757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184532227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412142288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232136003"/>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58399998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32199649"/>
                  </a:ext>
                </a:extLst>
              </a:tr>
            </a:tbl>
          </a:graphicData>
        </a:graphic>
      </p:graphicFrame>
      <p:sp>
        <p:nvSpPr>
          <p:cNvPr id="3" name="Right Arrow 2"/>
          <p:cNvSpPr/>
          <p:nvPr/>
        </p:nvSpPr>
        <p:spPr>
          <a:xfrm>
            <a:off x="1163563" y="5054352"/>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456176"/>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9</a:t>
            </a:r>
            <a:r>
              <a:rPr lang="en-US" dirty="0" smtClean="0"/>
              <a:t>: Pipeline </a:t>
            </a:r>
            <a:r>
              <a:rPr lang="en-US" dirty="0"/>
              <a:t>2</a:t>
            </a:r>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296</a:t>
            </a:fld>
            <a:endParaRPr lang="en-US"/>
          </a:p>
        </p:txBody>
      </p:sp>
    </p:spTree>
    <p:extLst>
      <p:ext uri="{BB962C8B-B14F-4D97-AF65-F5344CB8AC3E}">
        <p14:creationId xmlns:p14="http://schemas.microsoft.com/office/powerpoint/2010/main" val="2938414447"/>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9: Pipeline </a:t>
            </a:r>
            <a:r>
              <a:rPr lang="en-AU" dirty="0"/>
              <a:t>2</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297</a:t>
            </a:fld>
            <a:endParaRPr lang="en-US"/>
          </a:p>
        </p:txBody>
      </p:sp>
      <p:sp>
        <p:nvSpPr>
          <p:cNvPr id="3" name="Content Placeholder 2"/>
          <p:cNvSpPr>
            <a:spLocks noGrp="1"/>
          </p:cNvSpPr>
          <p:nvPr>
            <p:ph sz="quarter" idx="13"/>
          </p:nvPr>
        </p:nvSpPr>
        <p:spPr>
          <a:xfrm>
            <a:off x="406400" y="1741578"/>
            <a:ext cx="11176000" cy="2783129"/>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Pipeline Objects</a:t>
            </a:r>
          </a:p>
          <a:p>
            <a:pPr marL="644400" lvl="1" indent="-285750" rtl="0" fontAlgn="base">
              <a:buFont typeface="Arial" panose="020B0604020202020204" pitchFamily="34" charset="0"/>
              <a:buChar char="•"/>
            </a:pPr>
            <a:r>
              <a:rPr lang="en-AU" sz="2400" dirty="0" smtClean="0">
                <a:solidFill>
                  <a:schemeClr val="bg1"/>
                </a:solidFill>
              </a:rPr>
              <a:t>Pipeline Variable</a:t>
            </a:r>
          </a:p>
          <a:p>
            <a:pPr marL="644400" lvl="1" indent="-285750" rtl="0" fontAlgn="base">
              <a:buFont typeface="Arial" panose="020B0604020202020204" pitchFamily="34" charset="0"/>
              <a:buChar char="•"/>
            </a:pPr>
            <a:endParaRPr lang="en-AU" sz="2400" dirty="0">
              <a:solidFill>
                <a:schemeClr val="bg1"/>
              </a:solidFill>
            </a:endParaRPr>
          </a:p>
          <a:p>
            <a:pPr rtl="0" fontAlgn="base"/>
            <a:r>
              <a:rPr lang="en-AU" dirty="0" smtClean="0">
                <a:solidFill>
                  <a:schemeClr val="bg1"/>
                </a:solidFill>
                <a:cs typeface="Segoe UI Light" panose="020B0502040204020203" pitchFamily="34" charset="0"/>
              </a:rPr>
              <a:t>Section 2: Pipeline Cmdlets</a:t>
            </a:r>
          </a:p>
          <a:p>
            <a:pPr marL="644400" lvl="1" indent="-285750" rtl="0" fontAlgn="base">
              <a:buFont typeface="Arial" panose="020B0604020202020204" pitchFamily="34" charset="0"/>
              <a:buChar char="•"/>
            </a:pPr>
            <a:r>
              <a:rPr lang="en-AU" sz="2400" dirty="0" smtClean="0"/>
              <a:t>Other</a:t>
            </a:r>
            <a:r>
              <a:rPr lang="en-AU" sz="2400" dirty="0" smtClean="0">
                <a:solidFill>
                  <a:schemeClr val="bg1"/>
                </a:solidFill>
              </a:rPr>
              <a:t> Object Cmdlets</a:t>
            </a:r>
          </a:p>
          <a:p>
            <a:pPr marL="644400" lvl="1" indent="-285750" rtl="0" fontAlgn="base">
              <a:buFont typeface="Arial" panose="020B0604020202020204" pitchFamily="34" charset="0"/>
              <a:buChar char="•"/>
            </a:pPr>
            <a:endParaRPr lang="en-AU" sz="2400" dirty="0" smtClean="0">
              <a:solidFill>
                <a:schemeClr val="bg1"/>
              </a:solidFill>
            </a:endParaRPr>
          </a:p>
          <a:p>
            <a:pPr rtl="0" fontAlgn="base"/>
            <a:r>
              <a:rPr lang="en-AU" dirty="0" smtClean="0">
                <a:solidFill>
                  <a:schemeClr val="bg1"/>
                </a:solidFill>
                <a:cs typeface="Segoe UI Light" panose="020B0502040204020203" pitchFamily="34" charset="0"/>
              </a:rPr>
              <a:t>Section 3: Pipeline Processing</a:t>
            </a:r>
          </a:p>
          <a:p>
            <a:pPr marL="644400" lvl="1" indent="-285750" rtl="0" fontAlgn="base">
              <a:spcBef>
                <a:spcPts val="300"/>
              </a:spcBef>
              <a:buFont typeface="Arial" panose="020B0604020202020204" pitchFamily="34" charset="0"/>
              <a:buChar char="•"/>
            </a:pPr>
            <a:r>
              <a:rPr lang="en-AU" sz="2400" dirty="0" smtClean="0">
                <a:solidFill>
                  <a:schemeClr val="bg1"/>
                </a:solidFill>
              </a:rPr>
              <a:t>Begin, Process and End Blocks</a:t>
            </a:r>
          </a:p>
          <a:p>
            <a:pPr marL="644400" lvl="1" indent="-285750" rtl="0" fontAlgn="base">
              <a:spcBef>
                <a:spcPts val="300"/>
              </a:spcBef>
              <a:buFont typeface="Arial" panose="020B0604020202020204" pitchFamily="34" charset="0"/>
              <a:buChar char="•"/>
            </a:pPr>
            <a:endParaRPr lang="en-AU" sz="2400" dirty="0">
              <a:solidFill>
                <a:schemeClr val="bg1"/>
              </a:solidFill>
            </a:endParaRPr>
          </a:p>
          <a:p>
            <a:pPr rtl="0" fontAlgn="base"/>
            <a:r>
              <a:rPr lang="en-AU" dirty="0">
                <a:solidFill>
                  <a:schemeClr val="bg1"/>
                </a:solidFill>
                <a:cs typeface="Segoe UI Light" panose="020B0502040204020203" pitchFamily="34" charset="0"/>
              </a:rPr>
              <a:t>Section </a:t>
            </a:r>
            <a:r>
              <a:rPr lang="en-AU" dirty="0" smtClean="0">
                <a:solidFill>
                  <a:schemeClr val="bg1"/>
                </a:solidFill>
                <a:cs typeface="Segoe UI Light" panose="020B0502040204020203" pitchFamily="34" charset="0"/>
              </a:rPr>
              <a:t>4: Cmdlet Parameter Pipeline Input</a:t>
            </a:r>
            <a:endParaRPr lang="en-AU" dirty="0">
              <a:solidFill>
                <a:schemeClr val="bg1"/>
              </a:solidFill>
              <a:cs typeface="Segoe UI Light" panose="020B0502040204020203" pitchFamily="34" charset="0"/>
            </a:endParaRPr>
          </a:p>
          <a:p>
            <a:pPr marL="644400" lvl="1" indent="-285750" rtl="0" fontAlgn="base">
              <a:spcBef>
                <a:spcPts val="300"/>
              </a:spcBef>
              <a:buFont typeface="Arial" panose="020B0604020202020204" pitchFamily="34" charset="0"/>
              <a:buChar char="•"/>
            </a:pPr>
            <a:r>
              <a:rPr lang="en-AU" sz="2400" dirty="0" smtClean="0">
                <a:solidFill>
                  <a:schemeClr val="bg1"/>
                </a:solidFill>
              </a:rPr>
              <a:t>Two ways to accept pipeline input</a:t>
            </a:r>
            <a:endParaRPr lang="en-AU" sz="2400" dirty="0">
              <a:solidFill>
                <a:schemeClr val="bg1"/>
              </a:solidFill>
            </a:endParaRPr>
          </a:p>
          <a:p>
            <a:endParaRPr lang="en-AU" dirty="0"/>
          </a:p>
        </p:txBody>
      </p:sp>
    </p:spTree>
    <p:extLst>
      <p:ext uri="{BB962C8B-B14F-4D97-AF65-F5344CB8AC3E}">
        <p14:creationId xmlns:p14="http://schemas.microsoft.com/office/powerpoint/2010/main" val="142810214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9</a:t>
            </a:r>
            <a:r>
              <a:rPr lang="en-US" dirty="0" smtClean="0">
                <a:latin typeface="Segoe UI Light" panose="020B0502040204020203" pitchFamily="34" charset="0"/>
              </a:rPr>
              <a:t>: Pipeline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1</a:t>
            </a:r>
            <a:r>
              <a:rPr lang="en-US" sz="2400" dirty="0" smtClean="0">
                <a:latin typeface="Segoe UI Light" panose="020B0502040204020203" pitchFamily="34" charset="0"/>
              </a:rPr>
              <a:t>: Pipeline Objects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Pipeline Variable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298</a:t>
            </a:fld>
            <a:endParaRPr lang="en-US"/>
          </a:p>
        </p:txBody>
      </p:sp>
    </p:spTree>
    <p:extLst>
      <p:ext uri="{BB962C8B-B14F-4D97-AF65-F5344CB8AC3E}">
        <p14:creationId xmlns:p14="http://schemas.microsoft.com/office/powerpoint/2010/main" val="381835899"/>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Pipeline</a:t>
            </a:r>
            <a:r>
              <a:rPr lang="en-US" dirty="0"/>
              <a:t> </a:t>
            </a:r>
            <a:r>
              <a:rPr lang="en-US" dirty="0" smtClean="0"/>
              <a:t>Variable</a:t>
            </a:r>
            <a:endParaRPr lang="en-US" dirty="0"/>
          </a:p>
        </p:txBody>
      </p:sp>
      <p:sp>
        <p:nvSpPr>
          <p:cNvPr id="7" name="Content Placeholder 6"/>
          <p:cNvSpPr>
            <a:spLocks noGrp="1"/>
          </p:cNvSpPr>
          <p:nvPr>
            <p:ph sz="quarter" idx="13"/>
          </p:nvPr>
        </p:nvSpPr>
        <p:spPr/>
        <p:txBody>
          <a:bodyPr numCol="2"/>
          <a:lstStyle/>
          <a:p>
            <a:endParaRPr lang="en-US" sz="2400" dirty="0" smtClean="0"/>
          </a:p>
          <a:p>
            <a:endParaRPr lang="en-US" sz="24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299</a:t>
            </a:fld>
            <a:endParaRPr lang="en-US"/>
          </a:p>
        </p:txBody>
      </p:sp>
      <p:sp>
        <p:nvSpPr>
          <p:cNvPr id="26" name="TextBox 25"/>
          <p:cNvSpPr txBox="1"/>
          <p:nvPr/>
        </p:nvSpPr>
        <p:spPr>
          <a:xfrm>
            <a:off x="551384" y="1289472"/>
            <a:ext cx="10144252" cy="1938992"/>
          </a:xfrm>
          <a:prstGeom prst="rect">
            <a:avLst/>
          </a:prstGeom>
          <a:noFill/>
        </p:spPr>
        <p:txBody>
          <a:bodyPr wrap="none" rtlCol="0">
            <a:spAutoFit/>
          </a:bodyPr>
          <a:lstStyle/>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When multiple objects are piped, PowerShell sends objects one at a time</a:t>
            </a: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Built-in </a:t>
            </a:r>
            <a:r>
              <a:rPr lang="en-AU" sz="2400" dirty="0">
                <a:solidFill>
                  <a:schemeClr val="bg1"/>
                </a:solidFill>
                <a:latin typeface="Segoe UI Light" panose="020B0502040204020203" pitchFamily="34" charset="0"/>
                <a:cs typeface="Segoe UI Light" panose="020B0502040204020203" pitchFamily="34" charset="0"/>
              </a:rPr>
              <a:t>variables </a:t>
            </a:r>
            <a:r>
              <a:rPr lang="en-AU" sz="2400" dirty="0" smtClean="0">
                <a:solidFill>
                  <a:schemeClr val="bg1"/>
                </a:solidFill>
                <a:latin typeface="Segoe UI Light" panose="020B0502040204020203" pitchFamily="34" charset="0"/>
                <a:cs typeface="Segoe UI Light" panose="020B0502040204020203" pitchFamily="34" charset="0"/>
              </a:rPr>
              <a:t>$_ </a:t>
            </a:r>
            <a:r>
              <a:rPr lang="en-AU" sz="2400" dirty="0">
                <a:solidFill>
                  <a:schemeClr val="bg1"/>
                </a:solidFill>
                <a:latin typeface="Segoe UI Light" panose="020B0502040204020203" pitchFamily="34" charset="0"/>
                <a:cs typeface="Segoe UI Light" panose="020B0502040204020203" pitchFamily="34" charset="0"/>
              </a:rPr>
              <a:t>and $</a:t>
            </a:r>
            <a:r>
              <a:rPr lang="en-AU" sz="2400" dirty="0" err="1">
                <a:solidFill>
                  <a:schemeClr val="bg1"/>
                </a:solidFill>
                <a:latin typeface="Segoe UI Light" panose="020B0502040204020203" pitchFamily="34" charset="0"/>
                <a:cs typeface="Segoe UI Light" panose="020B0502040204020203" pitchFamily="34" charset="0"/>
              </a:rPr>
              <a:t>PSItem</a:t>
            </a:r>
            <a:r>
              <a:rPr lang="en-AU" sz="2400" dirty="0">
                <a:solidFill>
                  <a:schemeClr val="bg1"/>
                </a:solidFill>
                <a:latin typeface="Segoe UI Light" panose="020B0502040204020203" pitchFamily="34" charset="0"/>
                <a:cs typeface="Segoe UI Light" panose="020B0502040204020203" pitchFamily="34" charset="0"/>
              </a:rPr>
              <a:t> </a:t>
            </a:r>
            <a:r>
              <a:rPr lang="en-AU" sz="2400" dirty="0" smtClean="0">
                <a:solidFill>
                  <a:schemeClr val="bg1"/>
                </a:solidFill>
                <a:latin typeface="Segoe UI Light" panose="020B0502040204020203" pitchFamily="34" charset="0"/>
                <a:cs typeface="Segoe UI Light" panose="020B0502040204020203" pitchFamily="34" charset="0"/>
              </a:rPr>
              <a:t>represent current object on pipeline</a:t>
            </a: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Used to perform an action on every object</a:t>
            </a: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Use -</a:t>
            </a:r>
            <a:r>
              <a:rPr lang="en-AU" sz="2400" dirty="0" err="1" smtClean="0">
                <a:solidFill>
                  <a:schemeClr val="bg1"/>
                </a:solidFill>
                <a:latin typeface="Segoe UI Light" panose="020B0502040204020203" pitchFamily="34" charset="0"/>
                <a:cs typeface="Segoe UI Light" panose="020B0502040204020203" pitchFamily="34" charset="0"/>
              </a:rPr>
              <a:t>PipelineVariable</a:t>
            </a:r>
            <a:r>
              <a:rPr lang="en-AU" sz="2400" dirty="0" smtClean="0">
                <a:solidFill>
                  <a:schemeClr val="bg1"/>
                </a:solidFill>
                <a:latin typeface="Segoe UI Light" panose="020B0502040204020203" pitchFamily="34" charset="0"/>
                <a:cs typeface="Segoe UI Light" panose="020B0502040204020203" pitchFamily="34" charset="0"/>
              </a:rPr>
              <a:t> parameter to name your own variable on the pipeline</a:t>
            </a: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Scoped only to current pipeline</a:t>
            </a:r>
            <a:endParaRPr lang="en-AU" sz="2400" dirty="0">
              <a:solidFill>
                <a:schemeClr val="bg1"/>
              </a:solidFill>
              <a:latin typeface="Segoe UI Light" panose="020B0502040204020203" pitchFamily="34" charset="0"/>
              <a:cs typeface="Segoe UI Light" panose="020B0502040204020203"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1800437162"/>
              </p:ext>
            </p:extLst>
          </p:nvPr>
        </p:nvGraphicFramePr>
        <p:xfrm>
          <a:off x="727316" y="3508827"/>
          <a:ext cx="10863580" cy="1280160"/>
        </p:xfrm>
        <a:graphic>
          <a:graphicData uri="http://schemas.openxmlformats.org/drawingml/2006/table">
            <a:tbl>
              <a:tblPr firstRow="1" bandRow="1"/>
              <a:tblGrid>
                <a:gridCol w="10863580">
                  <a:extLst>
                    <a:ext uri="{9D8B030D-6E8A-4147-A177-3AD203B41FA5}">
                      <a16:colId xmlns:a16="http://schemas.microsoft.com/office/drawing/2014/main" val="43226652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Both lines produce the same result</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253892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Get-Process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Where-Object</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$psitem</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ws </a:t>
                      </a:r>
                      <a:r>
                        <a:rPr lang="en-AU" sz="2400" dirty="0" smtClean="0">
                          <a:solidFill>
                            <a:srgbClr val="D3D3D3"/>
                          </a:solidFill>
                          <a:latin typeface="Lucida Console" panose="020B0609040504020204" pitchFamily="49" charset="0"/>
                        </a:rPr>
                        <a:t>-</a:t>
                      </a:r>
                      <a:r>
                        <a:rPr lang="en-AU" sz="2400" dirty="0" err="1" smtClean="0">
                          <a:solidFill>
                            <a:srgbClr val="D3D3D3"/>
                          </a:solidFill>
                          <a:latin typeface="Lucida Console" panose="020B0609040504020204" pitchFamily="49" charset="0"/>
                        </a:rPr>
                        <a:t>gt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100MB</a:t>
                      </a:r>
                      <a:r>
                        <a:rPr lang="en-AU" sz="2400" dirty="0" smtClean="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Get-Process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Where-Object</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$_</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ws </a:t>
                      </a:r>
                      <a:r>
                        <a:rPr lang="en-AU" sz="2400" dirty="0" smtClean="0">
                          <a:solidFill>
                            <a:srgbClr val="D3D3D3"/>
                          </a:solidFill>
                          <a:latin typeface="Lucida Console" panose="020B0609040504020204" pitchFamily="49" charset="0"/>
                        </a:rPr>
                        <a:t>-</a:t>
                      </a:r>
                      <a:r>
                        <a:rPr lang="en-AU" sz="2400" dirty="0" err="1" smtClean="0">
                          <a:solidFill>
                            <a:srgbClr val="D3D3D3"/>
                          </a:solidFill>
                          <a:latin typeface="Lucida Console" panose="020B0609040504020204" pitchFamily="49" charset="0"/>
                        </a:rPr>
                        <a:t>gt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100MB</a:t>
                      </a:r>
                      <a:r>
                        <a:rPr lang="en-AU" sz="24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69804316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05643171"/>
              </p:ext>
            </p:extLst>
          </p:nvPr>
        </p:nvGraphicFramePr>
        <p:xfrm>
          <a:off x="727316" y="5079057"/>
          <a:ext cx="10863580" cy="1280160"/>
        </p:xfrm>
        <a:graphic>
          <a:graphicData uri="http://schemas.openxmlformats.org/drawingml/2006/table">
            <a:tbl>
              <a:tblPr firstRow="1" bandRow="1"/>
              <a:tblGrid>
                <a:gridCol w="10863580">
                  <a:extLst>
                    <a:ext uri="{9D8B030D-6E8A-4147-A177-3AD203B41FA5}">
                      <a16:colId xmlns:a16="http://schemas.microsoft.com/office/drawing/2014/main" val="178231506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Storing cmdlet output in a user-defined variable</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3127810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t> </a:t>
                      </a:r>
                      <a:r>
                        <a:rPr lang="en-AU" sz="2400" dirty="0" smtClean="0">
                          <a:solidFill>
                            <a:srgbClr val="E0FFFF"/>
                          </a:solidFill>
                          <a:latin typeface="Lucida Console" panose="020B0609040504020204" pitchFamily="49" charset="0"/>
                        </a:rPr>
                        <a:t>Get-Process</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a:t>
                      </a:r>
                      <a:r>
                        <a:rPr lang="en-AU" sz="2400" dirty="0" err="1" smtClean="0">
                          <a:solidFill>
                            <a:srgbClr val="FFE4B5"/>
                          </a:solidFill>
                          <a:latin typeface="Lucida Console" panose="020B0609040504020204" pitchFamily="49" charset="0"/>
                        </a:rPr>
                        <a:t>PipelineVariable</a:t>
                      </a:r>
                      <a:r>
                        <a:rPr lang="en-AU" sz="2400" dirty="0" smtClean="0">
                          <a:solidFill>
                            <a:srgbClr val="F5F5F5"/>
                          </a:solidFill>
                          <a:latin typeface="Lucida Console" panose="020B0609040504020204" pitchFamily="49" charset="0"/>
                        </a:rPr>
                        <a:t> </a:t>
                      </a:r>
                      <a:r>
                        <a:rPr lang="en-AU" sz="2400" dirty="0" err="1" smtClean="0">
                          <a:solidFill>
                            <a:srgbClr val="EE82EE"/>
                          </a:solidFill>
                          <a:latin typeface="Lucida Console" panose="020B0609040504020204" pitchFamily="49" charset="0"/>
                        </a:rPr>
                        <a:t>CurrentProcess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Where-Object</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$CurrentProcess</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ws </a:t>
                      </a:r>
                      <a:r>
                        <a:rPr lang="en-AU" sz="2400" dirty="0" smtClean="0">
                          <a:solidFill>
                            <a:srgbClr val="D3D3D3"/>
                          </a:solidFill>
                          <a:latin typeface="Lucida Console" panose="020B0609040504020204" pitchFamily="49" charset="0"/>
                        </a:rPr>
                        <a:t>-</a:t>
                      </a:r>
                      <a:r>
                        <a:rPr lang="en-AU" sz="2400" dirty="0" err="1" smtClean="0">
                          <a:solidFill>
                            <a:srgbClr val="D3D3D3"/>
                          </a:solidFill>
                          <a:latin typeface="Lucida Console" panose="020B0609040504020204" pitchFamily="49" charset="0"/>
                        </a:rPr>
                        <a:t>gt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100MB</a:t>
                      </a:r>
                      <a:r>
                        <a:rPr lang="en-AU" sz="24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626347968"/>
                  </a:ext>
                </a:extLst>
              </a:tr>
            </a:tbl>
          </a:graphicData>
        </a:graphic>
      </p:graphicFrame>
    </p:spTree>
    <p:extLst>
      <p:ext uri="{BB962C8B-B14F-4D97-AF65-F5344CB8AC3E}">
        <p14:creationId xmlns:p14="http://schemas.microsoft.com/office/powerpoint/2010/main" val="340515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Introductions</a:t>
            </a:r>
            <a:endParaRPr lang="en-US" dirty="0"/>
          </a:p>
        </p:txBody>
      </p:sp>
      <p:sp>
        <p:nvSpPr>
          <p:cNvPr id="10" name="Content Placeholder 9"/>
          <p:cNvSpPr>
            <a:spLocks noGrp="1"/>
          </p:cNvSpPr>
          <p:nvPr>
            <p:ph sz="quarter" idx="13"/>
          </p:nvPr>
        </p:nvSpPr>
        <p:spPr>
          <a:xfrm>
            <a:off x="3641558" y="1143000"/>
            <a:ext cx="7940842" cy="4953000"/>
          </a:xfrm>
        </p:spPr>
        <p:txBody>
          <a:bodyPr>
            <a:normAutofit fontScale="92500" lnSpcReduction="10000"/>
          </a:bodyPr>
          <a:lstStyle/>
          <a:p>
            <a:pPr lvl="0"/>
            <a:r>
              <a:rPr lang="en-AU" dirty="0" smtClean="0"/>
              <a:t>About </a:t>
            </a:r>
            <a:r>
              <a:rPr lang="en-AU" dirty="0"/>
              <a:t>You</a:t>
            </a:r>
            <a:r>
              <a:rPr lang="en-AU" dirty="0" smtClean="0"/>
              <a:t>:</a:t>
            </a:r>
          </a:p>
          <a:p>
            <a:pPr lvl="0"/>
            <a:endParaRPr lang="en-AU" dirty="0"/>
          </a:p>
          <a:p>
            <a:pPr marL="342900" lvl="1" indent="-342900">
              <a:buFont typeface="Arial" panose="020B0604020202020204" pitchFamily="34" charset="0"/>
              <a:buChar char="•"/>
            </a:pPr>
            <a:r>
              <a:rPr lang="en-AU" sz="2800" dirty="0" smtClean="0">
                <a:solidFill>
                  <a:schemeClr val="bg1"/>
                </a:solidFill>
                <a:latin typeface="Segoe UI Light" panose="020B0502040204020203" pitchFamily="34" charset="0"/>
                <a:cs typeface="Segoe UI Light" panose="020B0502040204020203" pitchFamily="34" charset="0"/>
              </a:rPr>
              <a:t>Name</a:t>
            </a:r>
          </a:p>
          <a:p>
            <a:pPr lvl="1"/>
            <a:endParaRPr lang="en-AU" sz="2800" dirty="0">
              <a:solidFill>
                <a:schemeClr val="bg1"/>
              </a:solidFill>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Company </a:t>
            </a:r>
            <a:r>
              <a:rPr lang="en-AU" sz="2800" dirty="0" smtClean="0">
                <a:solidFill>
                  <a:schemeClr val="bg1"/>
                </a:solidFill>
                <a:latin typeface="Segoe UI Light" panose="020B0502040204020203" pitchFamily="34" charset="0"/>
                <a:cs typeface="Segoe UI Light" panose="020B0502040204020203" pitchFamily="34" charset="0"/>
              </a:rPr>
              <a:t>Affiliation</a:t>
            </a:r>
          </a:p>
          <a:p>
            <a:pPr marL="342900" lvl="1" indent="-342900">
              <a:buFont typeface="Arial" panose="020B0604020202020204" pitchFamily="34" charset="0"/>
              <a:buChar char="•"/>
            </a:pPr>
            <a:endParaRPr lang="en-AU" sz="2800" dirty="0">
              <a:solidFill>
                <a:schemeClr val="bg1"/>
              </a:solidFill>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Title/Function/Area of </a:t>
            </a:r>
            <a:r>
              <a:rPr lang="en-AU" sz="2800" dirty="0" smtClean="0">
                <a:solidFill>
                  <a:schemeClr val="bg1"/>
                </a:solidFill>
                <a:latin typeface="Segoe UI Light" panose="020B0502040204020203" pitchFamily="34" charset="0"/>
                <a:cs typeface="Segoe UI Light" panose="020B0502040204020203" pitchFamily="34" charset="0"/>
              </a:rPr>
              <a:t>Responsibility</a:t>
            </a:r>
          </a:p>
          <a:p>
            <a:pPr marL="342900" lvl="1" indent="-342900">
              <a:buFont typeface="Arial" panose="020B0604020202020204" pitchFamily="34" charset="0"/>
              <a:buChar char="•"/>
            </a:pPr>
            <a:endParaRPr lang="en-AU" sz="2800" dirty="0">
              <a:solidFill>
                <a:schemeClr val="bg1"/>
              </a:solidFill>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Product </a:t>
            </a:r>
            <a:r>
              <a:rPr lang="en-AU" sz="2800" dirty="0" smtClean="0">
                <a:solidFill>
                  <a:schemeClr val="bg1"/>
                </a:solidFill>
                <a:latin typeface="Segoe UI Light" panose="020B0502040204020203" pitchFamily="34" charset="0"/>
                <a:cs typeface="Segoe UI Light" panose="020B0502040204020203" pitchFamily="34" charset="0"/>
              </a:rPr>
              <a:t>experience</a:t>
            </a:r>
          </a:p>
          <a:p>
            <a:pPr marL="342900" lvl="1" indent="-342900">
              <a:buFont typeface="Arial" panose="020B0604020202020204" pitchFamily="34" charset="0"/>
              <a:buChar char="•"/>
            </a:pPr>
            <a:endParaRPr lang="en-AU" sz="2800" dirty="0">
              <a:solidFill>
                <a:schemeClr val="bg1"/>
              </a:solidFill>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AU" sz="2800" dirty="0">
                <a:solidFill>
                  <a:schemeClr val="bg1"/>
                </a:solidFill>
                <a:latin typeface="Segoe UI Light" panose="020B0502040204020203" pitchFamily="34" charset="0"/>
                <a:cs typeface="Segoe UI Light" panose="020B0502040204020203" pitchFamily="34" charset="0"/>
              </a:rPr>
              <a:t>Expectations for this Course</a:t>
            </a:r>
            <a:endParaRPr lang="en-US" sz="1600" dirty="0">
              <a:solidFill>
                <a:schemeClr val="bg1"/>
              </a:solidFill>
              <a:latin typeface="Segoe UI Light" panose="020B0502040204020203" pitchFamily="34" charset="0"/>
              <a:cs typeface="Segoe UI Light" panose="020B0502040204020203" pitchFamily="34" charset="0"/>
            </a:endParaRPr>
          </a:p>
          <a:p>
            <a:pPr lvl="0"/>
            <a:endParaRPr lang="en-US" dirty="0" smtClean="0"/>
          </a:p>
        </p:txBody>
      </p:sp>
      <p:sp>
        <p:nvSpPr>
          <p:cNvPr id="3" name="Slide Number Placeholder 2"/>
          <p:cNvSpPr>
            <a:spLocks noGrp="1"/>
          </p:cNvSpPr>
          <p:nvPr>
            <p:ph type="sldNum" sz="quarter" idx="11"/>
          </p:nvPr>
        </p:nvSpPr>
        <p:spPr/>
        <p:txBody>
          <a:bodyPr/>
          <a:lstStyle/>
          <a:p>
            <a:fld id="{026CCAEB-CB17-44EB-A892-4553F1D666B6}" type="slidenum">
              <a:rPr lang="en-US" smtClean="0">
                <a:solidFill>
                  <a:prstClr val="white"/>
                </a:solidFill>
              </a:rPr>
              <a:pPr/>
              <a:t>3</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6800" cy="365125"/>
          </a:xfrm>
          <a:prstGeom prst="rect">
            <a:avLst/>
          </a:prstGeom>
        </p:spPr>
        <p:txBody>
          <a:bodyPr/>
          <a:lstStyle/>
          <a:p>
            <a:r>
              <a:rPr lang="en-US" dirty="0" smtClean="0">
                <a:solidFill>
                  <a:prstClr val="white"/>
                </a:solidFill>
              </a:rPr>
              <a:t>Microsoft Confidential</a:t>
            </a:r>
            <a:endParaRPr lang="en-US" dirty="0">
              <a:solidFill>
                <a:prstClr val="white"/>
              </a:solidFill>
            </a:endParaRPr>
          </a:p>
        </p:txBody>
      </p:sp>
    </p:spTree>
    <p:extLst>
      <p:ext uri="{BB962C8B-B14F-4D97-AF65-F5344CB8AC3E}">
        <p14:creationId xmlns:p14="http://schemas.microsoft.com/office/powerpoint/2010/main" val="332975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PSWA Overview</a:t>
            </a:r>
            <a:endParaRPr lang="en-US" dirty="0"/>
          </a:p>
        </p:txBody>
      </p:sp>
      <p:sp>
        <p:nvSpPr>
          <p:cNvPr id="33" name="Content Placeholder 2"/>
          <p:cNvSpPr>
            <a:spLocks noGrp="1"/>
          </p:cNvSpPr>
          <p:nvPr>
            <p:ph sz="quarter" idx="13"/>
          </p:nvPr>
        </p:nvSpPr>
        <p:spPr/>
        <p:txBody>
          <a:bodyPr/>
          <a:lstStyle/>
          <a:p>
            <a:pPr marL="342900" indent="-342900">
              <a:buFont typeface="Arial" panose="020B0604020202020204" pitchFamily="34" charset="0"/>
              <a:buChar char="•"/>
            </a:pPr>
            <a:r>
              <a:rPr lang="en-US" dirty="0" smtClean="0">
                <a:solidFill>
                  <a:schemeClr val="bg1"/>
                </a:solidFill>
              </a:rPr>
              <a:t>PowerShell console in any modern browser</a:t>
            </a:r>
          </a:p>
          <a:p>
            <a:pPr marL="342900" indent="-342900">
              <a:buFont typeface="Arial" panose="020B0604020202020204" pitchFamily="34" charset="0"/>
              <a:buChar char="•"/>
            </a:pPr>
            <a:r>
              <a:rPr lang="en-US" dirty="0" smtClean="0">
                <a:solidFill>
                  <a:schemeClr val="bg1"/>
                </a:solidFill>
              </a:rPr>
              <a:t>Built for tablets and mobile devices as well as PCs</a:t>
            </a:r>
          </a:p>
          <a:p>
            <a:pPr marL="342900" indent="-342900">
              <a:buFont typeface="Arial" panose="020B0604020202020204" pitchFamily="34" charset="0"/>
              <a:buChar char="•"/>
            </a:pPr>
            <a:r>
              <a:rPr lang="en-US" dirty="0" smtClean="0"/>
              <a:t>Gateway can be internet or intranet facing</a:t>
            </a:r>
            <a:endParaRPr lang="en-US" dirty="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30</a:t>
            </a:fld>
            <a:endParaRPr lang="en-US" dirty="0">
              <a:solidFill>
                <a:schemeClr val="bg1"/>
              </a:solidFill>
            </a:endParaRPr>
          </a:p>
        </p:txBody>
      </p:sp>
      <p:sp>
        <p:nvSpPr>
          <p:cNvPr id="44" name="Rectangle 43"/>
          <p:cNvSpPr/>
          <p:nvPr/>
        </p:nvSpPr>
        <p:spPr>
          <a:xfrm>
            <a:off x="8406049" y="2478013"/>
            <a:ext cx="1639974" cy="3778297"/>
          </a:xfrm>
          <a:prstGeom prst="rect">
            <a:avLst/>
          </a:prstGeom>
          <a:solidFill>
            <a:srgbClr val="277EB5">
              <a:lumMod val="20000"/>
              <a:lumOff val="80000"/>
            </a:srgbClr>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dirty="0" smtClean="0">
                <a:ln>
                  <a:noFill/>
                </a:ln>
                <a:solidFill>
                  <a:srgbClr val="277EB5">
                    <a:lumMod val="75000"/>
                  </a:srgbClr>
                </a:solidFill>
                <a:effectLst/>
                <a:uLnTx/>
                <a:uFillTx/>
                <a:latin typeface="Segoe UI"/>
              </a:rPr>
              <a:t>Internal Network</a:t>
            </a:r>
          </a:p>
        </p:txBody>
      </p:sp>
      <p:sp>
        <p:nvSpPr>
          <p:cNvPr id="45" name="Rectangle 44"/>
          <p:cNvSpPr/>
          <p:nvPr/>
        </p:nvSpPr>
        <p:spPr>
          <a:xfrm>
            <a:off x="6082145" y="2478014"/>
            <a:ext cx="1587614" cy="3816424"/>
          </a:xfrm>
          <a:prstGeom prst="rect">
            <a:avLst/>
          </a:prstGeom>
          <a:solidFill>
            <a:srgbClr val="9BBB59">
              <a:lumMod val="40000"/>
              <a:lumOff val="60000"/>
            </a:srgbClr>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srgbClr val="277EB5">
                    <a:lumMod val="75000"/>
                  </a:srgbClr>
                </a:solidFill>
                <a:effectLst/>
                <a:uLnTx/>
                <a:uFillTx/>
                <a:latin typeface="Segoe UI"/>
              </a:rPr>
              <a:t>Perimeter Network</a:t>
            </a:r>
          </a:p>
        </p:txBody>
      </p:sp>
      <p:pic>
        <p:nvPicPr>
          <p:cNvPr id="46" name="Picture 45" descr="\\MAGNUM\Projects\Microsoft\Cloud Power FY12\Design\ICONS_PNG\Cloud.png"/>
          <p:cNvPicPr>
            <a:picLocks noChangeAspect="1" noChangeArrowheads="1"/>
          </p:cNvPicPr>
          <p:nvPr/>
        </p:nvPicPr>
        <p:blipFill>
          <a:blip r:embed="rId3" cstate="print">
            <a:duotone>
              <a:prstClr val="black"/>
              <a:srgbClr val="385593">
                <a:tint val="45000"/>
                <a:satMod val="400000"/>
              </a:srgbClr>
            </a:duotone>
          </a:blip>
          <a:srcRect/>
          <a:stretch>
            <a:fillRect/>
          </a:stretch>
        </p:blipFill>
        <p:spPr bwMode="auto">
          <a:xfrm>
            <a:off x="3547374" y="3433790"/>
            <a:ext cx="1872208" cy="1780528"/>
          </a:xfrm>
          <a:prstGeom prst="rect">
            <a:avLst/>
          </a:prstGeom>
          <a:noFill/>
        </p:spPr>
      </p:pic>
      <p:pic>
        <p:nvPicPr>
          <p:cNvPr id="47" name="Picture 2" descr="\\MAGNUM\Projects\Microsoft\Cloud Power FY12\Design\ICONS_PNG\Tower.png"/>
          <p:cNvPicPr>
            <a:picLocks noChangeAspect="1" noChangeArrowheads="1"/>
          </p:cNvPicPr>
          <p:nvPr/>
        </p:nvPicPr>
        <p:blipFill>
          <a:blip r:embed="rId4" cstate="print">
            <a:duotone>
              <a:prstClr val="black"/>
              <a:srgbClr val="385593">
                <a:tint val="45000"/>
                <a:satMod val="400000"/>
              </a:srgbClr>
            </a:duotone>
          </a:blip>
          <a:stretch>
            <a:fillRect/>
          </a:stretch>
        </p:blipFill>
        <p:spPr bwMode="auto">
          <a:xfrm>
            <a:off x="6013575" y="3126086"/>
            <a:ext cx="1767780" cy="1858930"/>
          </a:xfrm>
          <a:prstGeom prst="rect">
            <a:avLst/>
          </a:prstGeom>
          <a:noFill/>
        </p:spPr>
      </p:pic>
      <p:pic>
        <p:nvPicPr>
          <p:cNvPr id="48" name="Picture 9" descr="\\MAGNUM\Projects\Microsoft\Cloud Power FY12\Design\Icons\PNGs\Optimized.png"/>
          <p:cNvPicPr>
            <a:picLocks noChangeAspect="1" noChangeArrowheads="1"/>
          </p:cNvPicPr>
          <p:nvPr/>
        </p:nvPicPr>
        <p:blipFill>
          <a:blip r:embed="rId5" cstate="print">
            <a:duotone>
              <a:prstClr val="black"/>
              <a:srgbClr val="385593">
                <a:tint val="45000"/>
                <a:satMod val="400000"/>
              </a:srgbClr>
            </a:duotone>
          </a:blip>
          <a:stretch>
            <a:fillRect/>
          </a:stretch>
        </p:blipFill>
        <p:spPr bwMode="auto">
          <a:xfrm>
            <a:off x="7851644" y="2910062"/>
            <a:ext cx="2752514" cy="2549950"/>
          </a:xfrm>
          <a:prstGeom prst="rect">
            <a:avLst/>
          </a:prstGeom>
          <a:noFill/>
        </p:spPr>
      </p:pic>
      <p:sp>
        <p:nvSpPr>
          <p:cNvPr id="49" name="Left-Right Arrow 48"/>
          <p:cNvSpPr/>
          <p:nvPr/>
        </p:nvSpPr>
        <p:spPr>
          <a:xfrm>
            <a:off x="2827294" y="4278213"/>
            <a:ext cx="720080" cy="329523"/>
          </a:xfrm>
          <a:prstGeom prst="leftRightArrow">
            <a:avLst/>
          </a:prstGeom>
          <a:solidFill>
            <a:sysClr val="window" lastClr="FFFFFF"/>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smtClean="0">
              <a:ln>
                <a:noFill/>
              </a:ln>
              <a:solidFill>
                <a:prstClr val="white"/>
              </a:solidFill>
              <a:effectLst/>
              <a:uLnTx/>
              <a:uFillTx/>
              <a:latin typeface="Segoe UI"/>
            </a:endParaRPr>
          </a:p>
        </p:txBody>
      </p:sp>
      <p:sp>
        <p:nvSpPr>
          <p:cNvPr id="50" name="TextBox 49"/>
          <p:cNvSpPr txBox="1"/>
          <p:nvPr/>
        </p:nvSpPr>
        <p:spPr>
          <a:xfrm>
            <a:off x="3947353" y="4196914"/>
            <a:ext cx="105811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prstClr val="white"/>
                </a:solidFill>
                <a:effectLst/>
                <a:uLnTx/>
                <a:uFillTx/>
              </a:rPr>
              <a:t>Internet</a:t>
            </a:r>
          </a:p>
        </p:txBody>
      </p:sp>
      <p:pic>
        <p:nvPicPr>
          <p:cNvPr id="51" name="Picture 2" descr="\\MAGNUM\Projects\Microsoft\Cloud Power FY12\Design\ICONS_PNG\Devices.png"/>
          <p:cNvPicPr>
            <a:picLocks noChangeAspect="1" noChangeArrowheads="1"/>
          </p:cNvPicPr>
          <p:nvPr/>
        </p:nvPicPr>
        <p:blipFill>
          <a:blip r:embed="rId6" cstate="print">
            <a:duotone>
              <a:prstClr val="black"/>
              <a:srgbClr val="385593">
                <a:tint val="45000"/>
                <a:satMod val="400000"/>
              </a:srgbClr>
            </a:duotone>
          </a:blip>
          <a:srcRect r="54000" b="50000"/>
          <a:stretch>
            <a:fillRect/>
          </a:stretch>
        </p:blipFill>
        <p:spPr bwMode="auto">
          <a:xfrm>
            <a:off x="1549079" y="3699486"/>
            <a:ext cx="1325310" cy="1514832"/>
          </a:xfrm>
          <a:prstGeom prst="rect">
            <a:avLst/>
          </a:prstGeom>
          <a:noFill/>
          <a:ln>
            <a:noFill/>
          </a:ln>
        </p:spPr>
      </p:pic>
      <p:sp>
        <p:nvSpPr>
          <p:cNvPr id="52" name="TextBox 51"/>
          <p:cNvSpPr txBox="1"/>
          <p:nvPr/>
        </p:nvSpPr>
        <p:spPr>
          <a:xfrm>
            <a:off x="6162845" y="4854278"/>
            <a:ext cx="1452834" cy="120032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srgbClr val="277EB5">
                    <a:lumMod val="75000"/>
                  </a:srgbClr>
                </a:solidFill>
                <a:effectLst/>
                <a:uLnTx/>
                <a:uFillTx/>
              </a:rPr>
              <a:t>PowerShell</a:t>
            </a:r>
          </a:p>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srgbClr val="277EB5">
                    <a:lumMod val="75000"/>
                  </a:srgbClr>
                </a:solidFill>
                <a:effectLst/>
                <a:uLnTx/>
                <a:uFillTx/>
              </a:rPr>
              <a:t>Web Access</a:t>
            </a:r>
          </a:p>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srgbClr val="277EB5">
                    <a:lumMod val="75000"/>
                  </a:srgbClr>
                </a:solidFill>
                <a:effectLst/>
                <a:uLnTx/>
                <a:uFillTx/>
              </a:rPr>
              <a:t>Gateway</a:t>
            </a:r>
          </a:p>
          <a:p>
            <a:pPr marL="0" marR="0" lvl="0" indent="0" algn="ctr" defTabSz="914400" eaLnBrk="1" fontAlgn="auto" latinLnBrk="0" hangingPunct="1">
              <a:lnSpc>
                <a:spcPct val="100000"/>
              </a:lnSpc>
              <a:spcBef>
                <a:spcPts val="0"/>
              </a:spcBef>
              <a:spcAft>
                <a:spcPts val="0"/>
              </a:spcAft>
              <a:buClrTx/>
              <a:buSzPct val="110000"/>
              <a:buFontTx/>
              <a:buNone/>
              <a:tabLst/>
              <a:defRPr/>
            </a:pPr>
            <a:r>
              <a:rPr kumimoji="0" lang="en-AU" sz="1800" b="1" i="0" u="none" strike="noStrike" kern="0" cap="none" spc="0" normalizeH="0" baseline="0" noProof="0" dirty="0" smtClean="0">
                <a:ln>
                  <a:noFill/>
                </a:ln>
                <a:solidFill>
                  <a:srgbClr val="277EB5">
                    <a:lumMod val="75000"/>
                  </a:srgbClr>
                </a:solidFill>
                <a:effectLst/>
                <a:uLnTx/>
                <a:uFillTx/>
              </a:rPr>
              <a:t>Server</a:t>
            </a:r>
          </a:p>
        </p:txBody>
      </p:sp>
      <p:sp>
        <p:nvSpPr>
          <p:cNvPr id="53" name="Curved Down Arrow 52"/>
          <p:cNvSpPr/>
          <p:nvPr/>
        </p:nvSpPr>
        <p:spPr>
          <a:xfrm>
            <a:off x="7180019" y="3439543"/>
            <a:ext cx="2095128" cy="781066"/>
          </a:xfrm>
          <a:prstGeom prst="curvedDownArrow">
            <a:avLst>
              <a:gd name="adj1" fmla="val 32948"/>
              <a:gd name="adj2" fmla="val 64242"/>
              <a:gd name="adj3" fmla="val 25000"/>
            </a:avLst>
          </a:prstGeom>
          <a:solidFill>
            <a:sysClr val="window" lastClr="FFFFFF"/>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smtClean="0">
              <a:ln>
                <a:noFill/>
              </a:ln>
              <a:solidFill>
                <a:prstClr val="black"/>
              </a:solidFill>
              <a:effectLst/>
              <a:uLnTx/>
              <a:uFillTx/>
              <a:latin typeface="Segoe UI"/>
            </a:endParaRPr>
          </a:p>
        </p:txBody>
      </p:sp>
      <p:sp>
        <p:nvSpPr>
          <p:cNvPr id="54" name="Left-Right Arrow 53"/>
          <p:cNvSpPr/>
          <p:nvPr/>
        </p:nvSpPr>
        <p:spPr>
          <a:xfrm>
            <a:off x="5326207" y="4216818"/>
            <a:ext cx="720080" cy="329523"/>
          </a:xfrm>
          <a:prstGeom prst="leftRightArrow">
            <a:avLst/>
          </a:prstGeom>
          <a:solidFill>
            <a:sysClr val="window" lastClr="FFFFFF"/>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smtClean="0">
              <a:ln>
                <a:noFill/>
              </a:ln>
              <a:solidFill>
                <a:prstClr val="white"/>
              </a:solidFill>
              <a:effectLst/>
              <a:uLnTx/>
              <a:uFillTx/>
              <a:latin typeface="Segoe UI"/>
            </a:endParaRPr>
          </a:p>
        </p:txBody>
      </p:sp>
      <p:pic>
        <p:nvPicPr>
          <p:cNvPr id="55" name="Picture 2" descr="\\MAGNUM\Projects\Microsoft\Cloud Power FY12\Design\ICONS_PNG\Devices.png"/>
          <p:cNvPicPr>
            <a:picLocks noChangeAspect="1" noChangeArrowheads="1"/>
          </p:cNvPicPr>
          <p:nvPr/>
        </p:nvPicPr>
        <p:blipFill>
          <a:blip r:embed="rId6" cstate="print">
            <a:duotone>
              <a:prstClr val="black"/>
              <a:srgbClr val="385593">
                <a:tint val="45000"/>
                <a:satMod val="400000"/>
              </a:srgbClr>
            </a:duotone>
          </a:blip>
          <a:srcRect l="56000" t="50000" r="10000" b="4000"/>
          <a:stretch>
            <a:fillRect/>
          </a:stretch>
        </p:blipFill>
        <p:spPr bwMode="auto">
          <a:xfrm>
            <a:off x="1917319" y="2982070"/>
            <a:ext cx="654505" cy="931165"/>
          </a:xfrm>
          <a:prstGeom prst="rect">
            <a:avLst/>
          </a:prstGeom>
          <a:noFill/>
          <a:ln>
            <a:noFill/>
          </a:ln>
        </p:spPr>
      </p:pic>
      <p:pic>
        <p:nvPicPr>
          <p:cNvPr id="56" name="Picture 2" descr="\\MAGNUM\Projects\Microsoft\Cloud Power FY12\Design\ICONS_PNG\Devices.png"/>
          <p:cNvPicPr>
            <a:picLocks noChangeAspect="1" noChangeArrowheads="1"/>
          </p:cNvPicPr>
          <p:nvPr/>
        </p:nvPicPr>
        <p:blipFill>
          <a:blip r:embed="rId6" cstate="print">
            <a:duotone>
              <a:prstClr val="black"/>
              <a:srgbClr val="385593">
                <a:tint val="45000"/>
                <a:satMod val="400000"/>
              </a:srgbClr>
            </a:duotone>
          </a:blip>
          <a:srcRect l="2000" t="50000" r="46000" b="4000"/>
          <a:stretch>
            <a:fillRect/>
          </a:stretch>
        </p:blipFill>
        <p:spPr bwMode="auto">
          <a:xfrm>
            <a:off x="1739122" y="5138048"/>
            <a:ext cx="1010899" cy="940366"/>
          </a:xfrm>
          <a:prstGeom prst="rect">
            <a:avLst/>
          </a:prstGeom>
          <a:noFill/>
          <a:ln>
            <a:noFill/>
          </a:ln>
        </p:spPr>
      </p:pic>
      <p:sp>
        <p:nvSpPr>
          <p:cNvPr id="57" name="Left-Right Arrow 56"/>
          <p:cNvSpPr/>
          <p:nvPr/>
        </p:nvSpPr>
        <p:spPr>
          <a:xfrm rot="20234679">
            <a:off x="2880929" y="4969841"/>
            <a:ext cx="720080" cy="329523"/>
          </a:xfrm>
          <a:prstGeom prst="leftRightArrow">
            <a:avLst/>
          </a:prstGeom>
          <a:solidFill>
            <a:sysClr val="window" lastClr="FFFFFF"/>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smtClean="0">
              <a:ln>
                <a:noFill/>
              </a:ln>
              <a:solidFill>
                <a:prstClr val="white"/>
              </a:solidFill>
              <a:effectLst/>
              <a:uLnTx/>
              <a:uFillTx/>
              <a:latin typeface="Segoe UI"/>
            </a:endParaRPr>
          </a:p>
        </p:txBody>
      </p:sp>
      <p:sp>
        <p:nvSpPr>
          <p:cNvPr id="58" name="Left-Right Arrow 57"/>
          <p:cNvSpPr/>
          <p:nvPr/>
        </p:nvSpPr>
        <p:spPr>
          <a:xfrm rot="1441973">
            <a:off x="2845483" y="3600318"/>
            <a:ext cx="720080" cy="329523"/>
          </a:xfrm>
          <a:prstGeom prst="leftRightArrow">
            <a:avLst/>
          </a:prstGeom>
          <a:solidFill>
            <a:sysClr val="window" lastClr="FFFFFF"/>
          </a:solidFill>
          <a:ln w="25400" cap="flat" cmpd="sng" algn="ctr">
            <a:solidFill>
              <a:srgbClr val="4F81B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smtClean="0">
              <a:ln>
                <a:noFill/>
              </a:ln>
              <a:solidFill>
                <a:prstClr val="white"/>
              </a:solidFill>
              <a:effectLst/>
              <a:uLnTx/>
              <a:uFillTx/>
              <a:latin typeface="Segoe UI"/>
            </a:endParaRPr>
          </a:p>
        </p:txBody>
      </p:sp>
    </p:spTree>
    <p:extLst>
      <p:ext uri="{BB962C8B-B14F-4D97-AF65-F5344CB8AC3E}">
        <p14:creationId xmlns:p14="http://schemas.microsoft.com/office/powerpoint/2010/main" val="357067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a:t>
            </a:r>
            <a:r>
              <a:rPr lang="en-US" dirty="0">
                <a:latin typeface="Segoe UI Light" panose="020B0502040204020203" pitchFamily="34" charset="0"/>
              </a:rPr>
              <a:t>9</a:t>
            </a:r>
            <a:r>
              <a:rPr lang="en-US" dirty="0" smtClean="0">
                <a:latin typeface="Segoe UI Light" panose="020B0502040204020203" pitchFamily="34" charset="0"/>
              </a:rPr>
              <a:t>: Pipeline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Pipeline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More Object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300</a:t>
            </a:fld>
            <a:endParaRPr lang="en-US"/>
          </a:p>
        </p:txBody>
      </p:sp>
    </p:spTree>
    <p:extLst>
      <p:ext uri="{BB962C8B-B14F-4D97-AF65-F5344CB8AC3E}">
        <p14:creationId xmlns:p14="http://schemas.microsoft.com/office/powerpoint/2010/main" val="529826208"/>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Other Object Cmdlets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301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943896099"/>
              </p:ext>
            </p:extLst>
          </p:nvPr>
        </p:nvGraphicFramePr>
        <p:xfrm>
          <a:off x="650021" y="1656081"/>
          <a:ext cx="10932379" cy="3108960"/>
        </p:xfrm>
        <a:graphic>
          <a:graphicData uri="http://schemas.openxmlformats.org/drawingml/2006/table">
            <a:tbl>
              <a:tblPr bandRow="1">
                <a:tableStyleId>{5C22544A-7EE6-4342-B048-85BDC9FD1C3A}</a:tableStyleId>
              </a:tblPr>
              <a:tblGrid>
                <a:gridCol w="2347847">
                  <a:extLst>
                    <a:ext uri="{9D8B030D-6E8A-4147-A177-3AD203B41FA5}">
                      <a16:colId xmlns:a16="http://schemas.microsoft.com/office/drawing/2014/main" val="4098150531"/>
                    </a:ext>
                  </a:extLst>
                </a:gridCol>
                <a:gridCol w="8584532">
                  <a:extLst>
                    <a:ext uri="{9D8B030D-6E8A-4147-A177-3AD203B41FA5}">
                      <a16:colId xmlns:a16="http://schemas.microsoft.com/office/drawing/2014/main" val="497809766"/>
                    </a:ext>
                  </a:extLst>
                </a:gridCol>
              </a:tblGrid>
              <a:tr h="370840">
                <a:tc>
                  <a:txBody>
                    <a:bodyPr/>
                    <a:lstStyle/>
                    <a:p>
                      <a:r>
                        <a:rPr lang="en-AU" sz="2400" dirty="0" err="1" smtClean="0">
                          <a:latin typeface="Segoe UI Light" panose="020B0502040204020203" pitchFamily="34" charset="0"/>
                          <a:cs typeface="Segoe UI Light" panose="020B0502040204020203" pitchFamily="34" charset="0"/>
                        </a:rPr>
                        <a:t>ForEach</a:t>
                      </a:r>
                      <a:r>
                        <a:rPr lang="en-AU" sz="2400" dirty="0" smtClean="0">
                          <a:latin typeface="Segoe UI Light" panose="020B0502040204020203" pitchFamily="34" charset="0"/>
                          <a:cs typeface="Segoe UI Light" panose="020B0502040204020203" pitchFamily="34" charset="0"/>
                        </a:rPr>
                        <a:t>-Object</a:t>
                      </a:r>
                    </a:p>
                  </a:txBody>
                  <a:tcPr/>
                </a:tc>
                <a:tc>
                  <a:txBody>
                    <a:bodyPr/>
                    <a:lstStyle/>
                    <a:p>
                      <a:r>
                        <a:rPr lang="en-AU" sz="2400" dirty="0" smtClean="0">
                          <a:latin typeface="Segoe UI Light" panose="020B0502040204020203" pitchFamily="34" charset="0"/>
                          <a:cs typeface="Segoe UI Light" panose="020B0502040204020203" pitchFamily="34" charset="0"/>
                        </a:rPr>
                        <a:t>Performs an operation against each item.</a:t>
                      </a:r>
                    </a:p>
                    <a:p>
                      <a:r>
                        <a:rPr lang="en-AU" sz="2400" dirty="0" smtClean="0">
                          <a:latin typeface="Segoe UI Light" panose="020B0502040204020203" pitchFamily="34" charset="0"/>
                          <a:cs typeface="Segoe UI Light" panose="020B0502040204020203" pitchFamily="34" charset="0"/>
                        </a:rPr>
                        <a:t>Aliases: </a:t>
                      </a:r>
                    </a:p>
                    <a:p>
                      <a:pPr marL="342900" indent="-342900">
                        <a:buFont typeface="Arial" panose="020B0604020202020204" pitchFamily="34" charset="0"/>
                        <a:buChar char="•"/>
                      </a:pPr>
                      <a:r>
                        <a:rPr lang="en-AU" sz="24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AU" sz="2400" dirty="0" err="1" smtClean="0">
                          <a:latin typeface="Segoe UI Light" panose="020B0502040204020203" pitchFamily="34" charset="0"/>
                          <a:cs typeface="Segoe UI Light" panose="020B0502040204020203" pitchFamily="34" charset="0"/>
                        </a:rPr>
                        <a:t>ForEach</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28682371"/>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latin typeface="Segoe UI Light" panose="020B0502040204020203" pitchFamily="34" charset="0"/>
                          <a:cs typeface="Segoe UI Light" panose="020B0502040204020203" pitchFamily="34" charset="0"/>
                        </a:rPr>
                        <a:t>Where-Object</a:t>
                      </a:r>
                    </a:p>
                  </a:txBody>
                  <a:tcPr/>
                </a:tc>
                <a:tc>
                  <a:txBody>
                    <a:bodyPr/>
                    <a:lstStyle/>
                    <a:p>
                      <a:r>
                        <a:rPr lang="en-AU" sz="2400" dirty="0" smtClean="0">
                          <a:latin typeface="Segoe UI Light" panose="020B0502040204020203" pitchFamily="34" charset="0"/>
                          <a:cs typeface="Segoe UI Light" panose="020B0502040204020203" pitchFamily="34" charset="0"/>
                        </a:rPr>
                        <a:t>Filters objects in the pipeline</a:t>
                      </a:r>
                    </a:p>
                    <a:p>
                      <a:r>
                        <a:rPr lang="en-AU" sz="2400" dirty="0" smtClean="0">
                          <a:latin typeface="Segoe UI Light" panose="020B0502040204020203" pitchFamily="34" charset="0"/>
                          <a:cs typeface="Segoe UI Light" panose="020B0502040204020203" pitchFamily="34" charset="0"/>
                        </a:rPr>
                        <a:t>Aliases: </a:t>
                      </a:r>
                    </a:p>
                    <a:p>
                      <a:pPr marL="342900" indent="-342900">
                        <a:buFont typeface="Arial" panose="020B0604020202020204" pitchFamily="34" charset="0"/>
                        <a:buChar char="•"/>
                      </a:pPr>
                      <a:r>
                        <a:rPr lang="en-AU" sz="2400" dirty="0" smtClean="0">
                          <a:latin typeface="Segoe UI Light" panose="020B0502040204020203" pitchFamily="34" charset="0"/>
                          <a:cs typeface="Segoe UI Light" panose="020B0502040204020203" pitchFamily="34" charset="0"/>
                        </a:rPr>
                        <a:t>?</a:t>
                      </a:r>
                    </a:p>
                    <a:p>
                      <a:pPr marL="342900" indent="-342900">
                        <a:buFont typeface="Arial" panose="020B0604020202020204" pitchFamily="34" charset="0"/>
                        <a:buChar char="•"/>
                      </a:pPr>
                      <a:r>
                        <a:rPr lang="en-AU" sz="2400" dirty="0" smtClean="0">
                          <a:latin typeface="Segoe UI Light" panose="020B0502040204020203" pitchFamily="34" charset="0"/>
                          <a:cs typeface="Segoe UI Light" panose="020B0502040204020203" pitchFamily="34" charset="0"/>
                        </a:rPr>
                        <a:t>Where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232962570"/>
                  </a:ext>
                </a:extLst>
              </a:tr>
            </a:tbl>
          </a:graphicData>
        </a:graphic>
      </p:graphicFrame>
    </p:spTree>
    <p:extLst>
      <p:ext uri="{BB962C8B-B14F-4D97-AF65-F5344CB8AC3E}">
        <p14:creationId xmlns:p14="http://schemas.microsoft.com/office/powerpoint/2010/main" val="47069486"/>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551814" cy="1313121"/>
          </a:xfrm>
        </p:spPr>
        <p:txBody>
          <a:bodyPr/>
          <a:lstStyle/>
          <a:p>
            <a:r>
              <a:rPr lang="en-US" dirty="0" smtClean="0">
                <a:latin typeface="Segoe UI Light" panose="020B0502040204020203" pitchFamily="34" charset="0"/>
                <a:cs typeface="Segoe UI Light" panose="020B0502040204020203" pitchFamily="34" charset="0"/>
              </a:rPr>
              <a:t>Example:</a:t>
            </a:r>
            <a:br>
              <a:rPr lang="en-US" dirty="0" smtClean="0">
                <a:latin typeface="Segoe UI Light" panose="020B0502040204020203" pitchFamily="34" charset="0"/>
                <a:cs typeface="Segoe UI Light" panose="020B0502040204020203" pitchFamily="34" charset="0"/>
              </a:rPr>
            </a:br>
            <a:r>
              <a:rPr lang="en-US" dirty="0" err="1" smtClean="0">
                <a:latin typeface="Segoe UI Light" panose="020B0502040204020203" pitchFamily="34" charset="0"/>
                <a:cs typeface="Segoe UI Light" panose="020B0502040204020203" pitchFamily="34" charset="0"/>
              </a:rPr>
              <a:t>ForEach</a:t>
            </a:r>
            <a:r>
              <a:rPr lang="en-US" dirty="0" smtClean="0">
                <a:latin typeface="Segoe UI Light" panose="020B0502040204020203" pitchFamily="34" charset="0"/>
                <a:cs typeface="Segoe UI Light" panose="020B0502040204020203" pitchFamily="34" charset="0"/>
              </a:rPr>
              <a:t>-Object</a:t>
            </a:r>
            <a:endParaRPr lang="en-US" dirty="0">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302</a:t>
            </a:fld>
            <a:endParaRPr lang="en-US"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83352132"/>
              </p:ext>
            </p:extLst>
          </p:nvPr>
        </p:nvGraphicFramePr>
        <p:xfrm>
          <a:off x="999459" y="3142510"/>
          <a:ext cx="10217889" cy="2377440"/>
        </p:xfrm>
        <a:graphic>
          <a:graphicData uri="http://schemas.openxmlformats.org/drawingml/2006/table">
            <a:tbl>
              <a:tblPr firstRow="1" bandRow="1"/>
              <a:tblGrid>
                <a:gridCol w="10217889">
                  <a:extLst>
                    <a:ext uri="{9D8B030D-6E8A-4147-A177-3AD203B41FA5}">
                      <a16:colId xmlns:a16="http://schemas.microsoft.com/office/drawing/2014/main" val="197330706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Take an action on each object</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3384002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E0FFFF"/>
                          </a:solidFill>
                          <a:latin typeface="Lucida Console" panose="020B0609040504020204" pitchFamily="49" charset="0"/>
                        </a:rPr>
                        <a:t>Get-Service</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net*</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err="1" smtClean="0">
                          <a:solidFill>
                            <a:srgbClr val="E0FFFF"/>
                          </a:solidFill>
                          <a:latin typeface="Lucida Console" panose="020B0609040504020204" pitchFamily="49" charset="0"/>
                        </a:rPr>
                        <a:t>ForEach</a:t>
                      </a:r>
                      <a:r>
                        <a:rPr lang="en-US" sz="2000" dirty="0" smtClean="0">
                          <a:solidFill>
                            <a:srgbClr val="E0FFFF"/>
                          </a:solidFill>
                          <a:latin typeface="Lucida Console" panose="020B0609040504020204" pitchFamily="49" charset="0"/>
                        </a:rPr>
                        <a:t>-Object</a:t>
                      </a:r>
                      <a:r>
                        <a:rPr lang="en-US" sz="2000" dirty="0" smtClean="0">
                          <a:solidFill>
                            <a:srgbClr val="F5F5F5"/>
                          </a:solidFill>
                          <a:latin typeface="Lucida Console" panose="020B0609040504020204" pitchFamily="49" charset="0"/>
                        </a:rPr>
                        <a:t> {</a:t>
                      </a:r>
                      <a:r>
                        <a:rPr lang="en-US" sz="2000" dirty="0" smtClean="0">
                          <a:solidFill>
                            <a:srgbClr val="DB7093"/>
                          </a:solidFill>
                          <a:latin typeface="Lucida Console" panose="020B0609040504020204" pitchFamily="49" charset="0"/>
                        </a:rPr>
                        <a:t>"Hello "</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FF4500"/>
                          </a:solidFill>
                          <a:latin typeface="Lucida Console" panose="020B0609040504020204" pitchFamily="49" charset="0"/>
                        </a:rPr>
                        <a:t>$_</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Name} </a:t>
                      </a:r>
                    </a:p>
                    <a:p>
                      <a:r>
                        <a:rPr lang="en-US" sz="2000" dirty="0" smtClean="0"/>
                        <a:t> </a:t>
                      </a:r>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Hello </a:t>
                      </a:r>
                      <a:r>
                        <a:rPr lang="en-US" sz="2000" dirty="0" err="1" smtClean="0">
                          <a:solidFill>
                            <a:srgbClr val="F5F5F5"/>
                          </a:solidFill>
                          <a:latin typeface="Lucida Console" panose="020B0609040504020204" pitchFamily="49" charset="0"/>
                        </a:rPr>
                        <a:t>Netlogon</a:t>
                      </a:r>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Hello </a:t>
                      </a:r>
                      <a:r>
                        <a:rPr lang="en-US" sz="2000" dirty="0" err="1" smtClean="0">
                          <a:solidFill>
                            <a:srgbClr val="F5F5F5"/>
                          </a:solidFill>
                          <a:latin typeface="Lucida Console" panose="020B0609040504020204" pitchFamily="49" charset="0"/>
                        </a:rPr>
                        <a:t>Netman</a:t>
                      </a:r>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Hello </a:t>
                      </a:r>
                      <a:r>
                        <a:rPr lang="en-US" sz="2000" dirty="0" err="1" smtClean="0">
                          <a:solidFill>
                            <a:srgbClr val="F5F5F5"/>
                          </a:solidFill>
                          <a:latin typeface="Lucida Console" panose="020B0609040504020204" pitchFamily="49" charset="0"/>
                        </a:rPr>
                        <a:t>netprofm</a:t>
                      </a:r>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Hello </a:t>
                      </a:r>
                      <a:r>
                        <a:rPr lang="en-US" sz="2000" dirty="0" err="1" smtClean="0">
                          <a:solidFill>
                            <a:srgbClr val="F5F5F5"/>
                          </a:solidFill>
                          <a:latin typeface="Lucida Console" panose="020B0609040504020204" pitchFamily="49" charset="0"/>
                        </a:rPr>
                        <a:t>NetTcpPortSharing</a:t>
                      </a:r>
                      <a:r>
                        <a:rPr lang="en-US"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887645778"/>
                  </a:ext>
                </a:extLst>
              </a:tr>
            </a:tbl>
          </a:graphicData>
        </a:graphic>
      </p:graphicFrame>
    </p:spTree>
    <p:extLst>
      <p:ext uri="{BB962C8B-B14F-4D97-AF65-F5344CB8AC3E}">
        <p14:creationId xmlns:p14="http://schemas.microsoft.com/office/powerpoint/2010/main" val="3828805451"/>
      </p:ext>
    </p:extLst>
  </p:cSld>
  <p:clrMapOvr>
    <a:masterClrMapping/>
  </p:clrMapOvr>
  <p:transition/>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2264371" y="1844824"/>
            <a:ext cx="5211607" cy="954140"/>
          </a:xfrm>
          <a:custGeom>
            <a:avLst/>
            <a:gdLst>
              <a:gd name="connsiteX0" fmla="*/ 0 w 5211607"/>
              <a:gd name="connsiteY0" fmla="*/ 0 h 954140"/>
              <a:gd name="connsiteX1" fmla="*/ 5211607 w 5211607"/>
              <a:gd name="connsiteY1" fmla="*/ 0 h 954140"/>
              <a:gd name="connsiteX2" fmla="*/ 5211607 w 5211607"/>
              <a:gd name="connsiteY2" fmla="*/ 954140 h 954140"/>
              <a:gd name="connsiteX3" fmla="*/ 0 w 5211607"/>
              <a:gd name="connsiteY3" fmla="*/ 954140 h 954140"/>
              <a:gd name="connsiteX4" fmla="*/ 0 w 5211607"/>
              <a:gd name="connsiteY4" fmla="*/ 0 h 95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1607" h="954140">
                <a:moveTo>
                  <a:pt x="0" y="0"/>
                </a:moveTo>
                <a:lnTo>
                  <a:pt x="5211607" y="0"/>
                </a:lnTo>
                <a:lnTo>
                  <a:pt x="5211607" y="954140"/>
                </a:lnTo>
                <a:lnTo>
                  <a:pt x="0" y="954140"/>
                </a:lnTo>
                <a:lnTo>
                  <a:pt x="0" y="0"/>
                </a:lnTo>
                <a:close/>
              </a:path>
            </a:pathLst>
          </a:custGeom>
          <a:ln>
            <a:solidFill>
              <a:schemeClr val="bg2">
                <a:lumMod val="50000"/>
                <a:lumOff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4146" tIns="104146" rIns="1158472" bIns="104146" numCol="1" spcCol="1270" anchor="ctr" anchorCtr="0">
            <a:noAutofit/>
          </a:bodyPr>
          <a:lstStyle/>
          <a:p>
            <a:pPr lvl="0" algn="l" defTabSz="889000">
              <a:lnSpc>
                <a:spcPct val="90000"/>
              </a:lnSpc>
              <a:spcBef>
                <a:spcPct val="0"/>
              </a:spcBef>
              <a:spcAft>
                <a:spcPct val="35000"/>
              </a:spcAft>
            </a:pPr>
            <a:r>
              <a:rPr lang="en-AU" sz="2000" kern="1200" dirty="0" smtClean="0">
                <a:latin typeface="Segoe UI Light" panose="020B0502040204020203" pitchFamily="34" charset="0"/>
                <a:cs typeface="Segoe UI Light" panose="020B0502040204020203" pitchFamily="34" charset="0"/>
              </a:rPr>
              <a:t>Get-</a:t>
            </a:r>
            <a:r>
              <a:rPr lang="en-AU" sz="2000" kern="1200" dirty="0" err="1" smtClean="0">
                <a:latin typeface="Segoe UI Light" panose="020B0502040204020203" pitchFamily="34" charset="0"/>
                <a:cs typeface="Segoe UI Light" panose="020B0502040204020203" pitchFamily="34" charset="0"/>
              </a:rPr>
              <a:t>ChildItem</a:t>
            </a:r>
            <a:r>
              <a:rPr lang="en-AU" sz="2000" kern="1200" dirty="0" smtClean="0">
                <a:latin typeface="Segoe UI Light" panose="020B0502040204020203" pitchFamily="34" charset="0"/>
                <a:cs typeface="Segoe UI Light" panose="020B0502040204020203" pitchFamily="34" charset="0"/>
              </a:rPr>
              <a:t> -path *.txt     </a:t>
            </a:r>
          </a:p>
        </p:txBody>
      </p:sp>
      <p:sp>
        <p:nvSpPr>
          <p:cNvPr id="5" name="Freeform 4"/>
          <p:cNvSpPr/>
          <p:nvPr/>
        </p:nvSpPr>
        <p:spPr>
          <a:xfrm>
            <a:off x="2700843" y="2972444"/>
            <a:ext cx="5211607" cy="954140"/>
          </a:xfrm>
          <a:custGeom>
            <a:avLst/>
            <a:gdLst>
              <a:gd name="connsiteX0" fmla="*/ 0 w 5211607"/>
              <a:gd name="connsiteY0" fmla="*/ 0 h 954140"/>
              <a:gd name="connsiteX1" fmla="*/ 5211607 w 5211607"/>
              <a:gd name="connsiteY1" fmla="*/ 0 h 954140"/>
              <a:gd name="connsiteX2" fmla="*/ 5211607 w 5211607"/>
              <a:gd name="connsiteY2" fmla="*/ 954140 h 954140"/>
              <a:gd name="connsiteX3" fmla="*/ 0 w 5211607"/>
              <a:gd name="connsiteY3" fmla="*/ 954140 h 954140"/>
              <a:gd name="connsiteX4" fmla="*/ 0 w 5211607"/>
              <a:gd name="connsiteY4" fmla="*/ 0 h 95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1607" h="954140">
                <a:moveTo>
                  <a:pt x="0" y="0"/>
                </a:moveTo>
                <a:lnTo>
                  <a:pt x="5211607" y="0"/>
                </a:lnTo>
                <a:lnTo>
                  <a:pt x="5211607" y="954140"/>
                </a:lnTo>
                <a:lnTo>
                  <a:pt x="0" y="954140"/>
                </a:lnTo>
                <a:lnTo>
                  <a:pt x="0" y="0"/>
                </a:lnTo>
                <a:close/>
              </a:path>
            </a:pathLst>
          </a:custGeom>
          <a:ln>
            <a:solidFill>
              <a:schemeClr val="bg2">
                <a:lumMod val="50000"/>
                <a:lumOff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4146" tIns="104146" rIns="1160810" bIns="104146" numCol="1" spcCol="1270" anchor="ctr" anchorCtr="0">
            <a:noAutofit/>
          </a:bodyPr>
          <a:lstStyle/>
          <a:p>
            <a:pPr lvl="0" algn="l" defTabSz="889000">
              <a:lnSpc>
                <a:spcPct val="90000"/>
              </a:lnSpc>
              <a:spcBef>
                <a:spcPct val="0"/>
              </a:spcBef>
              <a:spcAft>
                <a:spcPct val="35000"/>
              </a:spcAft>
            </a:pPr>
            <a:r>
              <a:rPr lang="en-AU" sz="2000" kern="1200" dirty="0" smtClean="0">
                <a:latin typeface="Segoe UI Light" panose="020B0502040204020203" pitchFamily="34" charset="0"/>
                <a:cs typeface="Segoe UI Light" panose="020B0502040204020203" pitchFamily="34" charset="0"/>
              </a:rPr>
              <a:t>Where-Object {$_.length -</a:t>
            </a:r>
            <a:r>
              <a:rPr lang="en-AU" sz="2000" kern="1200" dirty="0" err="1" smtClean="0">
                <a:latin typeface="Segoe UI Light" panose="020B0502040204020203" pitchFamily="34" charset="0"/>
                <a:cs typeface="Segoe UI Light" panose="020B0502040204020203" pitchFamily="34" charset="0"/>
              </a:rPr>
              <a:t>gt</a:t>
            </a:r>
            <a:r>
              <a:rPr lang="en-AU" sz="2000" kern="1200" dirty="0" smtClean="0">
                <a:latin typeface="Segoe UI Light" panose="020B0502040204020203" pitchFamily="34" charset="0"/>
                <a:cs typeface="Segoe UI Light" panose="020B0502040204020203" pitchFamily="34" charset="0"/>
              </a:rPr>
              <a:t> 10kb}</a:t>
            </a:r>
            <a:endParaRPr lang="en-AU" sz="2000" kern="1200" dirty="0">
              <a:latin typeface="Segoe UI Light" panose="020B0502040204020203" pitchFamily="34" charset="0"/>
              <a:cs typeface="Segoe UI Light" panose="020B0502040204020203" pitchFamily="34" charset="0"/>
            </a:endParaRPr>
          </a:p>
        </p:txBody>
      </p:sp>
      <p:sp>
        <p:nvSpPr>
          <p:cNvPr id="6" name="Freeform 5"/>
          <p:cNvSpPr/>
          <p:nvPr/>
        </p:nvSpPr>
        <p:spPr>
          <a:xfrm>
            <a:off x="3130800" y="4100065"/>
            <a:ext cx="5211607" cy="954140"/>
          </a:xfrm>
          <a:custGeom>
            <a:avLst/>
            <a:gdLst>
              <a:gd name="connsiteX0" fmla="*/ 0 w 5211607"/>
              <a:gd name="connsiteY0" fmla="*/ 0 h 954140"/>
              <a:gd name="connsiteX1" fmla="*/ 5211607 w 5211607"/>
              <a:gd name="connsiteY1" fmla="*/ 0 h 954140"/>
              <a:gd name="connsiteX2" fmla="*/ 5211607 w 5211607"/>
              <a:gd name="connsiteY2" fmla="*/ 954140 h 954140"/>
              <a:gd name="connsiteX3" fmla="*/ 0 w 5211607"/>
              <a:gd name="connsiteY3" fmla="*/ 954140 h 954140"/>
              <a:gd name="connsiteX4" fmla="*/ 0 w 5211607"/>
              <a:gd name="connsiteY4" fmla="*/ 0 h 95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1607" h="954140">
                <a:moveTo>
                  <a:pt x="0" y="0"/>
                </a:moveTo>
                <a:lnTo>
                  <a:pt x="5211607" y="0"/>
                </a:lnTo>
                <a:lnTo>
                  <a:pt x="5211607" y="954140"/>
                </a:lnTo>
                <a:lnTo>
                  <a:pt x="0" y="954140"/>
                </a:lnTo>
                <a:lnTo>
                  <a:pt x="0" y="0"/>
                </a:lnTo>
                <a:close/>
              </a:path>
            </a:pathLst>
          </a:custGeom>
          <a:ln>
            <a:solidFill>
              <a:schemeClr val="bg2">
                <a:lumMod val="50000"/>
                <a:lumOff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4146" tIns="104146" rIns="1154295" bIns="104146" numCol="1" spcCol="1270" anchor="ctr" anchorCtr="0">
            <a:noAutofit/>
          </a:bodyPr>
          <a:lstStyle/>
          <a:p>
            <a:pPr lvl="0" algn="l" defTabSz="889000">
              <a:lnSpc>
                <a:spcPct val="90000"/>
              </a:lnSpc>
              <a:spcBef>
                <a:spcPct val="0"/>
              </a:spcBef>
              <a:spcAft>
                <a:spcPct val="35000"/>
              </a:spcAft>
            </a:pPr>
            <a:r>
              <a:rPr lang="en-AU" sz="2000" kern="1200" dirty="0" smtClean="0">
                <a:latin typeface="Segoe UI Light" panose="020B0502040204020203" pitchFamily="34" charset="0"/>
                <a:cs typeface="Segoe UI Light" panose="020B0502040204020203" pitchFamily="34" charset="0"/>
              </a:rPr>
              <a:t>Sort-Object -property Length</a:t>
            </a:r>
            <a:endParaRPr lang="en-AU" sz="2000" kern="1200" dirty="0">
              <a:latin typeface="Segoe UI Light" panose="020B0502040204020203" pitchFamily="34" charset="0"/>
              <a:cs typeface="Segoe UI Light" panose="020B0502040204020203" pitchFamily="34" charset="0"/>
            </a:endParaRPr>
          </a:p>
        </p:txBody>
      </p:sp>
      <p:sp>
        <p:nvSpPr>
          <p:cNvPr id="8" name="Freeform 7"/>
          <p:cNvSpPr/>
          <p:nvPr/>
        </p:nvSpPr>
        <p:spPr>
          <a:xfrm>
            <a:off x="3567272" y="5227686"/>
            <a:ext cx="5211607" cy="954140"/>
          </a:xfrm>
          <a:custGeom>
            <a:avLst/>
            <a:gdLst>
              <a:gd name="connsiteX0" fmla="*/ 0 w 5211607"/>
              <a:gd name="connsiteY0" fmla="*/ 0 h 954140"/>
              <a:gd name="connsiteX1" fmla="*/ 5211607 w 5211607"/>
              <a:gd name="connsiteY1" fmla="*/ 0 h 954140"/>
              <a:gd name="connsiteX2" fmla="*/ 5211607 w 5211607"/>
              <a:gd name="connsiteY2" fmla="*/ 954140 h 954140"/>
              <a:gd name="connsiteX3" fmla="*/ 0 w 5211607"/>
              <a:gd name="connsiteY3" fmla="*/ 954140 h 954140"/>
              <a:gd name="connsiteX4" fmla="*/ 0 w 5211607"/>
              <a:gd name="connsiteY4" fmla="*/ 0 h 954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1607" h="954140">
                <a:moveTo>
                  <a:pt x="0" y="0"/>
                </a:moveTo>
                <a:lnTo>
                  <a:pt x="5211607" y="0"/>
                </a:lnTo>
                <a:lnTo>
                  <a:pt x="5211607" y="954140"/>
                </a:lnTo>
                <a:lnTo>
                  <a:pt x="0" y="954140"/>
                </a:lnTo>
                <a:lnTo>
                  <a:pt x="0" y="0"/>
                </a:lnTo>
                <a:close/>
              </a:path>
            </a:pathLst>
          </a:custGeom>
          <a:ln>
            <a:solidFill>
              <a:schemeClr val="bg2">
                <a:lumMod val="50000"/>
                <a:lumOff val="50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4146" tIns="104146" rIns="1160810" bIns="104146" numCol="1" spcCol="1270" anchor="ctr" anchorCtr="0">
            <a:noAutofit/>
          </a:bodyPr>
          <a:lstStyle/>
          <a:p>
            <a:pPr lvl="0" algn="l" defTabSz="889000">
              <a:lnSpc>
                <a:spcPct val="90000"/>
              </a:lnSpc>
              <a:spcBef>
                <a:spcPct val="0"/>
              </a:spcBef>
              <a:spcAft>
                <a:spcPct val="35000"/>
              </a:spcAft>
            </a:pPr>
            <a:r>
              <a:rPr lang="en-AU" sz="2000" kern="1200" dirty="0" smtClean="0">
                <a:latin typeface="Segoe UI Light" panose="020B0502040204020203" pitchFamily="34" charset="0"/>
                <a:cs typeface="Segoe UI Light" panose="020B0502040204020203" pitchFamily="34" charset="0"/>
              </a:rPr>
              <a:t>Format-Table -property name, length</a:t>
            </a:r>
            <a:endParaRPr lang="en-AU" sz="2000" kern="1200" dirty="0">
              <a:latin typeface="Segoe UI Light" panose="020B0502040204020203" pitchFamily="34" charset="0"/>
              <a:cs typeface="Segoe UI Light" panose="020B0502040204020203" pitchFamily="34" charset="0"/>
            </a:endParaRPr>
          </a:p>
        </p:txBody>
      </p:sp>
      <p:sp>
        <p:nvSpPr>
          <p:cNvPr id="9" name="Freeform 8"/>
          <p:cNvSpPr/>
          <p:nvPr/>
        </p:nvSpPr>
        <p:spPr>
          <a:xfrm>
            <a:off x="6855786" y="2575609"/>
            <a:ext cx="620191" cy="620191"/>
          </a:xfrm>
          <a:custGeom>
            <a:avLst/>
            <a:gdLst>
              <a:gd name="connsiteX0" fmla="*/ 0 w 620191"/>
              <a:gd name="connsiteY0" fmla="*/ 341105 h 620191"/>
              <a:gd name="connsiteX1" fmla="*/ 139543 w 620191"/>
              <a:gd name="connsiteY1" fmla="*/ 341105 h 620191"/>
              <a:gd name="connsiteX2" fmla="*/ 139543 w 620191"/>
              <a:gd name="connsiteY2" fmla="*/ 0 h 620191"/>
              <a:gd name="connsiteX3" fmla="*/ 480648 w 620191"/>
              <a:gd name="connsiteY3" fmla="*/ 0 h 620191"/>
              <a:gd name="connsiteX4" fmla="*/ 480648 w 620191"/>
              <a:gd name="connsiteY4" fmla="*/ 341105 h 620191"/>
              <a:gd name="connsiteX5" fmla="*/ 620191 w 620191"/>
              <a:gd name="connsiteY5" fmla="*/ 341105 h 620191"/>
              <a:gd name="connsiteX6" fmla="*/ 310096 w 620191"/>
              <a:gd name="connsiteY6" fmla="*/ 620191 h 620191"/>
              <a:gd name="connsiteX7" fmla="*/ 0 w 620191"/>
              <a:gd name="connsiteY7" fmla="*/ 341105 h 6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191" h="620191">
                <a:moveTo>
                  <a:pt x="0" y="341105"/>
                </a:moveTo>
                <a:lnTo>
                  <a:pt x="139543" y="341105"/>
                </a:lnTo>
                <a:lnTo>
                  <a:pt x="139543" y="0"/>
                </a:lnTo>
                <a:lnTo>
                  <a:pt x="480648" y="0"/>
                </a:lnTo>
                <a:lnTo>
                  <a:pt x="480648" y="341105"/>
                </a:lnTo>
                <a:lnTo>
                  <a:pt x="620191" y="341105"/>
                </a:lnTo>
                <a:lnTo>
                  <a:pt x="310096" y="620191"/>
                </a:lnTo>
                <a:lnTo>
                  <a:pt x="0" y="341105"/>
                </a:lnTo>
                <a:close/>
              </a:path>
            </a:pathLst>
          </a:custGeom>
          <a:ln>
            <a:solidFill>
              <a:schemeClr val="bg2">
                <a:lumMod val="50000"/>
                <a:lumOff val="50000"/>
              </a:scheme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5423" tIns="55880" rIns="195423" bIns="209377" numCol="1" spcCol="1270" anchor="ctr" anchorCtr="0">
            <a:noAutofit/>
          </a:bodyPr>
          <a:lstStyle/>
          <a:p>
            <a:pPr lvl="0" algn="ctr" defTabSz="1955800">
              <a:lnSpc>
                <a:spcPct val="90000"/>
              </a:lnSpc>
              <a:spcBef>
                <a:spcPct val="0"/>
              </a:spcBef>
              <a:spcAft>
                <a:spcPct val="35000"/>
              </a:spcAft>
            </a:pPr>
            <a:endParaRPr lang="en-AU" sz="4400" kern="1200">
              <a:latin typeface="Segoe UI Light" panose="020B0502040204020203" pitchFamily="34" charset="0"/>
              <a:cs typeface="Segoe UI Light" panose="020B0502040204020203" pitchFamily="34" charset="0"/>
            </a:endParaRPr>
          </a:p>
        </p:txBody>
      </p:sp>
      <p:sp>
        <p:nvSpPr>
          <p:cNvPr id="10" name="Freeform 9"/>
          <p:cNvSpPr/>
          <p:nvPr/>
        </p:nvSpPr>
        <p:spPr>
          <a:xfrm>
            <a:off x="7292258" y="3703229"/>
            <a:ext cx="620191" cy="620191"/>
          </a:xfrm>
          <a:custGeom>
            <a:avLst/>
            <a:gdLst>
              <a:gd name="connsiteX0" fmla="*/ 0 w 620191"/>
              <a:gd name="connsiteY0" fmla="*/ 341105 h 620191"/>
              <a:gd name="connsiteX1" fmla="*/ 139543 w 620191"/>
              <a:gd name="connsiteY1" fmla="*/ 341105 h 620191"/>
              <a:gd name="connsiteX2" fmla="*/ 139543 w 620191"/>
              <a:gd name="connsiteY2" fmla="*/ 0 h 620191"/>
              <a:gd name="connsiteX3" fmla="*/ 480648 w 620191"/>
              <a:gd name="connsiteY3" fmla="*/ 0 h 620191"/>
              <a:gd name="connsiteX4" fmla="*/ 480648 w 620191"/>
              <a:gd name="connsiteY4" fmla="*/ 341105 h 620191"/>
              <a:gd name="connsiteX5" fmla="*/ 620191 w 620191"/>
              <a:gd name="connsiteY5" fmla="*/ 341105 h 620191"/>
              <a:gd name="connsiteX6" fmla="*/ 310096 w 620191"/>
              <a:gd name="connsiteY6" fmla="*/ 620191 h 620191"/>
              <a:gd name="connsiteX7" fmla="*/ 0 w 620191"/>
              <a:gd name="connsiteY7" fmla="*/ 341105 h 6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191" h="620191">
                <a:moveTo>
                  <a:pt x="0" y="341105"/>
                </a:moveTo>
                <a:lnTo>
                  <a:pt x="139543" y="341105"/>
                </a:lnTo>
                <a:lnTo>
                  <a:pt x="139543" y="0"/>
                </a:lnTo>
                <a:lnTo>
                  <a:pt x="480648" y="0"/>
                </a:lnTo>
                <a:lnTo>
                  <a:pt x="480648" y="341105"/>
                </a:lnTo>
                <a:lnTo>
                  <a:pt x="620191" y="341105"/>
                </a:lnTo>
                <a:lnTo>
                  <a:pt x="310096" y="620191"/>
                </a:lnTo>
                <a:lnTo>
                  <a:pt x="0" y="341105"/>
                </a:lnTo>
                <a:close/>
              </a:path>
            </a:pathLst>
          </a:custGeom>
          <a:ln>
            <a:solidFill>
              <a:schemeClr val="bg2">
                <a:lumMod val="50000"/>
                <a:lumOff val="50000"/>
              </a:scheme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5423" tIns="55880" rIns="195423" bIns="209377" numCol="1" spcCol="1270" anchor="ctr" anchorCtr="0">
            <a:noAutofit/>
          </a:bodyPr>
          <a:lstStyle/>
          <a:p>
            <a:pPr lvl="0" algn="ctr" defTabSz="1955800">
              <a:lnSpc>
                <a:spcPct val="90000"/>
              </a:lnSpc>
              <a:spcBef>
                <a:spcPct val="0"/>
              </a:spcBef>
              <a:spcAft>
                <a:spcPct val="35000"/>
              </a:spcAft>
            </a:pPr>
            <a:endParaRPr lang="en-AU" sz="4400" kern="1200">
              <a:latin typeface="Segoe UI Light" panose="020B0502040204020203" pitchFamily="34" charset="0"/>
              <a:cs typeface="Segoe UI Light" panose="020B0502040204020203" pitchFamily="34" charset="0"/>
            </a:endParaRPr>
          </a:p>
        </p:txBody>
      </p:sp>
      <p:sp>
        <p:nvSpPr>
          <p:cNvPr id="11" name="Freeform 10"/>
          <p:cNvSpPr/>
          <p:nvPr/>
        </p:nvSpPr>
        <p:spPr>
          <a:xfrm>
            <a:off x="7722216" y="4830850"/>
            <a:ext cx="620191" cy="620191"/>
          </a:xfrm>
          <a:custGeom>
            <a:avLst/>
            <a:gdLst>
              <a:gd name="connsiteX0" fmla="*/ 0 w 620191"/>
              <a:gd name="connsiteY0" fmla="*/ 341105 h 620191"/>
              <a:gd name="connsiteX1" fmla="*/ 139543 w 620191"/>
              <a:gd name="connsiteY1" fmla="*/ 341105 h 620191"/>
              <a:gd name="connsiteX2" fmla="*/ 139543 w 620191"/>
              <a:gd name="connsiteY2" fmla="*/ 0 h 620191"/>
              <a:gd name="connsiteX3" fmla="*/ 480648 w 620191"/>
              <a:gd name="connsiteY3" fmla="*/ 0 h 620191"/>
              <a:gd name="connsiteX4" fmla="*/ 480648 w 620191"/>
              <a:gd name="connsiteY4" fmla="*/ 341105 h 620191"/>
              <a:gd name="connsiteX5" fmla="*/ 620191 w 620191"/>
              <a:gd name="connsiteY5" fmla="*/ 341105 h 620191"/>
              <a:gd name="connsiteX6" fmla="*/ 310096 w 620191"/>
              <a:gd name="connsiteY6" fmla="*/ 620191 h 620191"/>
              <a:gd name="connsiteX7" fmla="*/ 0 w 620191"/>
              <a:gd name="connsiteY7" fmla="*/ 341105 h 620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191" h="620191">
                <a:moveTo>
                  <a:pt x="0" y="341105"/>
                </a:moveTo>
                <a:lnTo>
                  <a:pt x="139543" y="341105"/>
                </a:lnTo>
                <a:lnTo>
                  <a:pt x="139543" y="0"/>
                </a:lnTo>
                <a:lnTo>
                  <a:pt x="480648" y="0"/>
                </a:lnTo>
                <a:lnTo>
                  <a:pt x="480648" y="341105"/>
                </a:lnTo>
                <a:lnTo>
                  <a:pt x="620191" y="341105"/>
                </a:lnTo>
                <a:lnTo>
                  <a:pt x="310096" y="620191"/>
                </a:lnTo>
                <a:lnTo>
                  <a:pt x="0" y="341105"/>
                </a:lnTo>
                <a:close/>
              </a:path>
            </a:pathLst>
          </a:custGeom>
          <a:ln>
            <a:solidFill>
              <a:schemeClr val="bg2">
                <a:lumMod val="50000"/>
                <a:lumOff val="50000"/>
              </a:schemeClr>
            </a:solidFill>
          </a:ln>
        </p:spPr>
        <p:style>
          <a:lnRef idx="2">
            <a:scrgbClr r="0" g="0" b="0"/>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95423" tIns="55880" rIns="195423" bIns="209377" numCol="1" spcCol="1270" anchor="ctr" anchorCtr="0">
            <a:noAutofit/>
          </a:bodyPr>
          <a:lstStyle/>
          <a:p>
            <a:pPr lvl="0" algn="ctr" defTabSz="1955800">
              <a:lnSpc>
                <a:spcPct val="90000"/>
              </a:lnSpc>
              <a:spcBef>
                <a:spcPct val="0"/>
              </a:spcBef>
              <a:spcAft>
                <a:spcPct val="35000"/>
              </a:spcAft>
            </a:pPr>
            <a:endParaRPr lang="en-AU" sz="4400" kern="120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303</a:t>
            </a:fld>
            <a:endParaRPr lang="en-US">
              <a:solidFill>
                <a:schemeClr val="bg1"/>
              </a:solidFill>
            </a:endParaRPr>
          </a:p>
        </p:txBody>
      </p:sp>
      <p:sp>
        <p:nvSpPr>
          <p:cNvPr id="12" name="Rectangle 11"/>
          <p:cNvSpPr/>
          <p:nvPr/>
        </p:nvSpPr>
        <p:spPr>
          <a:xfrm>
            <a:off x="2285999" y="420994"/>
            <a:ext cx="7676708" cy="1200329"/>
          </a:xfrm>
          <a:prstGeom prst="rect">
            <a:avLst/>
          </a:prstGeom>
          <a:solidFill>
            <a:srgbClr val="012456"/>
          </a:solidFill>
        </p:spPr>
        <p:txBody>
          <a:bodyPr wrap="square">
            <a:spAutoFit/>
          </a:bodyPr>
          <a:lstStyle/>
          <a:p>
            <a:r>
              <a:rPr lang="en-AU" dirty="0" smtClean="0">
                <a:solidFill>
                  <a:srgbClr val="F5F5F5"/>
                </a:solidFill>
                <a:latin typeface="Lucida Console" panose="020B0609040504020204" pitchFamily="49" charset="0"/>
              </a:rPr>
              <a:t>PS </a:t>
            </a:r>
            <a:r>
              <a:rPr lang="en-AU" dirty="0">
                <a:solidFill>
                  <a:srgbClr val="F5F5F5"/>
                </a:solidFill>
                <a:latin typeface="Lucida Console" panose="020B0609040504020204" pitchFamily="49" charset="0"/>
              </a:rPr>
              <a:t>C:\&gt; </a:t>
            </a:r>
            <a:r>
              <a:rPr lang="en-AU" dirty="0">
                <a:solidFill>
                  <a:srgbClr val="E0FFFF"/>
                </a:solidFill>
                <a:latin typeface="Lucida Console" panose="020B0609040504020204" pitchFamily="49" charset="0"/>
              </a:rPr>
              <a:t>Get-</a:t>
            </a:r>
            <a:r>
              <a:rPr lang="en-AU" dirty="0" err="1">
                <a:solidFill>
                  <a:srgbClr val="E0FFFF"/>
                </a:solidFill>
                <a:latin typeface="Lucida Console" panose="020B0609040504020204" pitchFamily="49" charset="0"/>
              </a:rPr>
              <a:t>ChildItem</a:t>
            </a:r>
            <a:r>
              <a:rPr lang="en-AU" dirty="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-path</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*.txt</a:t>
            </a:r>
            <a:r>
              <a:rPr lang="en-AU" dirty="0">
                <a:solidFill>
                  <a:srgbClr val="F5F5F5"/>
                </a:solidFill>
                <a:latin typeface="Lucida Console" panose="020B0609040504020204" pitchFamily="49" charset="0"/>
              </a:rPr>
              <a:t> </a:t>
            </a:r>
            <a:r>
              <a:rPr lang="en-AU" dirty="0" smtClean="0">
                <a:solidFill>
                  <a:srgbClr val="D3D3D3"/>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smtClean="0">
                <a:solidFill>
                  <a:srgbClr val="E0FFFF"/>
                </a:solidFill>
                <a:latin typeface="Lucida Console" panose="020B0609040504020204" pitchFamily="49" charset="0"/>
              </a:rPr>
              <a:t>          Where-Object</a:t>
            </a:r>
            <a:r>
              <a:rPr lang="en-AU" dirty="0" smtClean="0">
                <a:solidFill>
                  <a:srgbClr val="F5F5F5"/>
                </a:solidFill>
                <a:latin typeface="Lucida Console" panose="020B0609040504020204" pitchFamily="49" charset="0"/>
              </a:rPr>
              <a:t> </a:t>
            </a:r>
            <a:r>
              <a:rPr lang="en-AU" dirty="0">
                <a:solidFill>
                  <a:srgbClr val="F5F5F5"/>
                </a:solidFill>
                <a:latin typeface="Lucida Console" panose="020B0609040504020204" pitchFamily="49" charset="0"/>
              </a:rPr>
              <a:t>{</a:t>
            </a:r>
            <a:r>
              <a:rPr lang="en-AU" dirty="0">
                <a:solidFill>
                  <a:srgbClr val="FF4500"/>
                </a:solidFill>
                <a:latin typeface="Lucida Console" panose="020B0609040504020204" pitchFamily="49" charset="0"/>
              </a:rPr>
              <a:t>$_</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length </a:t>
            </a:r>
            <a:r>
              <a:rPr lang="en-AU" dirty="0">
                <a:solidFill>
                  <a:srgbClr val="D3D3D3"/>
                </a:solidFill>
                <a:latin typeface="Lucida Console" panose="020B0609040504020204" pitchFamily="49" charset="0"/>
              </a:rPr>
              <a:t>-</a:t>
            </a:r>
            <a:r>
              <a:rPr lang="en-AU" dirty="0" err="1">
                <a:solidFill>
                  <a:srgbClr val="D3D3D3"/>
                </a:solidFill>
                <a:latin typeface="Lucida Console" panose="020B0609040504020204" pitchFamily="49" charset="0"/>
              </a:rPr>
              <a:t>gt</a:t>
            </a:r>
            <a:r>
              <a:rPr lang="en-AU" dirty="0">
                <a:solidFill>
                  <a:srgbClr val="F5F5F5"/>
                </a:solidFill>
                <a:latin typeface="Lucida Console" panose="020B0609040504020204" pitchFamily="49" charset="0"/>
              </a:rPr>
              <a:t> </a:t>
            </a:r>
            <a:r>
              <a:rPr lang="en-AU" dirty="0" smtClean="0">
                <a:solidFill>
                  <a:srgbClr val="FFE4C4"/>
                </a:solidFill>
                <a:latin typeface="Lucida Console" panose="020B0609040504020204" pitchFamily="49" charset="0"/>
              </a:rPr>
              <a:t>10kb</a:t>
            </a:r>
            <a:r>
              <a:rPr lang="en-AU" dirty="0" smtClean="0">
                <a:solidFill>
                  <a:srgbClr val="F5F5F5"/>
                </a:solidFill>
                <a:latin typeface="Lucida Console" panose="020B0609040504020204" pitchFamily="49" charset="0"/>
              </a:rPr>
              <a:t>} </a:t>
            </a:r>
            <a:r>
              <a:rPr lang="en-AU" dirty="0" smtClean="0">
                <a:solidFill>
                  <a:srgbClr val="D3D3D3"/>
                </a:solidFill>
                <a:latin typeface="Lucida Console" panose="020B0609040504020204" pitchFamily="49" charset="0"/>
              </a:rPr>
              <a:t>|</a:t>
            </a:r>
          </a:p>
          <a:p>
            <a:r>
              <a:rPr lang="en-AU" dirty="0" smtClean="0">
                <a:solidFill>
                  <a:srgbClr val="E0FFFF"/>
                </a:solidFill>
                <a:latin typeface="Lucida Console" panose="020B0609040504020204" pitchFamily="49" charset="0"/>
              </a:rPr>
              <a:t>            Sort-Object</a:t>
            </a:r>
            <a:r>
              <a:rPr lang="en-AU" dirty="0" smtClean="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-property</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Length</a:t>
            </a:r>
            <a:r>
              <a:rPr lang="en-AU" dirty="0">
                <a:solidFill>
                  <a:srgbClr val="F5F5F5"/>
                </a:solidFill>
                <a:latin typeface="Lucida Console" panose="020B0609040504020204" pitchFamily="49" charset="0"/>
              </a:rPr>
              <a:t> </a:t>
            </a:r>
            <a:r>
              <a:rPr lang="en-AU" dirty="0" smtClean="0">
                <a:solidFill>
                  <a:srgbClr val="D3D3D3"/>
                </a:solidFill>
                <a:latin typeface="Lucida Console" panose="020B0609040504020204" pitchFamily="49" charset="0"/>
              </a:rPr>
              <a:t>|</a:t>
            </a:r>
          </a:p>
          <a:p>
            <a:r>
              <a:rPr lang="en-AU" dirty="0" smtClean="0">
                <a:solidFill>
                  <a:srgbClr val="E0FFFF"/>
                </a:solidFill>
                <a:latin typeface="Lucida Console" panose="020B0609040504020204" pitchFamily="49" charset="0"/>
              </a:rPr>
              <a:t>              Format-Table</a:t>
            </a:r>
            <a:r>
              <a:rPr lang="en-AU" dirty="0" smtClean="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-property</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name</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length </a:t>
            </a:r>
          </a:p>
        </p:txBody>
      </p:sp>
      <p:sp>
        <p:nvSpPr>
          <p:cNvPr id="15" name="TextBox 14"/>
          <p:cNvSpPr txBox="1"/>
          <p:nvPr/>
        </p:nvSpPr>
        <p:spPr>
          <a:xfrm>
            <a:off x="7896200" y="1820787"/>
            <a:ext cx="1168910" cy="707886"/>
          </a:xfrm>
          <a:prstGeom prst="rect">
            <a:avLst/>
          </a:prstGeom>
          <a:solidFill>
            <a:schemeClr val="bg2">
              <a:lumMod val="25000"/>
              <a:lumOff val="75000"/>
            </a:schemeClr>
          </a:solidFill>
        </p:spPr>
        <p:txBody>
          <a:bodyPr wrap="none" rtlCol="0">
            <a:spAutoFit/>
          </a:bodyPr>
          <a:lstStyle/>
          <a:p>
            <a:pPr lvl="0"/>
            <a:r>
              <a:rPr lang="en-AU" sz="2000" dirty="0"/>
              <a:t>(</a:t>
            </a:r>
            <a:r>
              <a:rPr lang="en-AU" sz="2000" dirty="0" err="1"/>
              <a:t>FileInfo</a:t>
            </a:r>
            <a:r>
              <a:rPr lang="en-AU" sz="2000" dirty="0"/>
              <a:t>)</a:t>
            </a:r>
            <a:br>
              <a:rPr lang="en-AU" sz="2000" dirty="0"/>
            </a:br>
            <a:r>
              <a:rPr lang="en-AU" sz="2000" dirty="0"/>
              <a:t>(*.txt)</a:t>
            </a:r>
          </a:p>
        </p:txBody>
      </p:sp>
      <p:sp>
        <p:nvSpPr>
          <p:cNvPr id="16" name="TextBox 15"/>
          <p:cNvSpPr txBox="1"/>
          <p:nvPr/>
        </p:nvSpPr>
        <p:spPr>
          <a:xfrm>
            <a:off x="8231730" y="2649897"/>
            <a:ext cx="2127505" cy="1015663"/>
          </a:xfrm>
          <a:prstGeom prst="rect">
            <a:avLst/>
          </a:prstGeom>
          <a:solidFill>
            <a:schemeClr val="bg2">
              <a:lumMod val="50000"/>
              <a:lumOff val="50000"/>
            </a:schemeClr>
          </a:solidFill>
        </p:spPr>
        <p:txBody>
          <a:bodyPr wrap="none" rtlCol="0">
            <a:spAutoFit/>
          </a:bodyPr>
          <a:lstStyle/>
          <a:p>
            <a:pPr lvl="0"/>
            <a:r>
              <a:rPr lang="en-AU" sz="2000" dirty="0"/>
              <a:t>(</a:t>
            </a:r>
            <a:r>
              <a:rPr lang="en-AU" sz="2000" dirty="0" err="1"/>
              <a:t>FileInfo</a:t>
            </a:r>
            <a:r>
              <a:rPr lang="en-AU" sz="2000" dirty="0"/>
              <a:t>)</a:t>
            </a:r>
            <a:br>
              <a:rPr lang="en-AU" sz="2000" dirty="0"/>
            </a:br>
            <a:r>
              <a:rPr lang="en-AU" sz="2000" dirty="0"/>
              <a:t>(*.txt</a:t>
            </a:r>
            <a:r>
              <a:rPr lang="en-AU" sz="2000" dirty="0" smtClean="0"/>
              <a:t>)</a:t>
            </a:r>
          </a:p>
          <a:p>
            <a:pPr lvl="0"/>
            <a:r>
              <a:rPr lang="en-AU" sz="2000" dirty="0" smtClean="0"/>
              <a:t>(Length &gt; 10240)</a:t>
            </a:r>
            <a:endParaRPr lang="en-AU" sz="2000" dirty="0"/>
          </a:p>
        </p:txBody>
      </p:sp>
      <p:sp>
        <p:nvSpPr>
          <p:cNvPr id="17" name="TextBox 16"/>
          <p:cNvSpPr txBox="1"/>
          <p:nvPr/>
        </p:nvSpPr>
        <p:spPr>
          <a:xfrm>
            <a:off x="8657459" y="3750945"/>
            <a:ext cx="2233881" cy="1323439"/>
          </a:xfrm>
          <a:prstGeom prst="rect">
            <a:avLst/>
          </a:prstGeom>
          <a:solidFill>
            <a:schemeClr val="bg2">
              <a:lumMod val="75000"/>
              <a:lumOff val="25000"/>
            </a:schemeClr>
          </a:solidFill>
        </p:spPr>
        <p:txBody>
          <a:bodyPr wrap="none" rtlCol="0">
            <a:spAutoFit/>
          </a:bodyPr>
          <a:lstStyle/>
          <a:p>
            <a:pPr lvl="0"/>
            <a:r>
              <a:rPr lang="en-AU" sz="2000" dirty="0"/>
              <a:t>(</a:t>
            </a:r>
            <a:r>
              <a:rPr lang="en-AU" sz="2000" dirty="0" err="1"/>
              <a:t>FileInfo</a:t>
            </a:r>
            <a:r>
              <a:rPr lang="en-AU" sz="2000" dirty="0"/>
              <a:t>)</a:t>
            </a:r>
            <a:br>
              <a:rPr lang="en-AU" sz="2000" dirty="0"/>
            </a:br>
            <a:r>
              <a:rPr lang="en-AU" sz="2000" dirty="0"/>
              <a:t>(*.txt</a:t>
            </a:r>
            <a:r>
              <a:rPr lang="en-AU" sz="2000" dirty="0" smtClean="0"/>
              <a:t>)</a:t>
            </a:r>
          </a:p>
          <a:p>
            <a:r>
              <a:rPr lang="en-AU" sz="2000" dirty="0"/>
              <a:t>(Length &gt; </a:t>
            </a:r>
            <a:r>
              <a:rPr lang="en-AU" sz="2000" dirty="0" smtClean="0"/>
              <a:t>10240)</a:t>
            </a:r>
          </a:p>
          <a:p>
            <a:r>
              <a:rPr lang="en-AU" sz="2000" dirty="0" smtClean="0"/>
              <a:t>(Sorted by length)</a:t>
            </a:r>
            <a:endParaRPr lang="en-AU" sz="2000" dirty="0"/>
          </a:p>
        </p:txBody>
      </p:sp>
      <p:sp>
        <p:nvSpPr>
          <p:cNvPr id="18" name="TextBox 17"/>
          <p:cNvSpPr txBox="1"/>
          <p:nvPr/>
        </p:nvSpPr>
        <p:spPr>
          <a:xfrm>
            <a:off x="9295483" y="5150584"/>
            <a:ext cx="2424766" cy="1631216"/>
          </a:xfrm>
          <a:prstGeom prst="rect">
            <a:avLst/>
          </a:prstGeom>
          <a:solidFill>
            <a:srgbClr val="012456"/>
          </a:solidFill>
        </p:spPr>
        <p:txBody>
          <a:bodyPr wrap="none" rtlCol="0">
            <a:spAutoFit/>
          </a:bodyPr>
          <a:lstStyle/>
          <a:p>
            <a:pPr lvl="0"/>
            <a:r>
              <a:rPr lang="en-AU" sz="2000" dirty="0"/>
              <a:t>(</a:t>
            </a:r>
            <a:r>
              <a:rPr lang="en-AU" sz="2000" dirty="0" err="1"/>
              <a:t>FileInfo</a:t>
            </a:r>
            <a:r>
              <a:rPr lang="en-AU" sz="2000" dirty="0"/>
              <a:t>)</a:t>
            </a:r>
            <a:br>
              <a:rPr lang="en-AU" sz="2000" dirty="0"/>
            </a:br>
            <a:r>
              <a:rPr lang="en-AU" sz="2000" dirty="0"/>
              <a:t>(*.txt</a:t>
            </a:r>
            <a:r>
              <a:rPr lang="en-AU" sz="2000" dirty="0" smtClean="0"/>
              <a:t>)</a:t>
            </a:r>
          </a:p>
          <a:p>
            <a:r>
              <a:rPr lang="en-AU" sz="2000" dirty="0"/>
              <a:t>(Length &gt; </a:t>
            </a:r>
            <a:r>
              <a:rPr lang="en-AU" sz="2000" dirty="0" smtClean="0"/>
              <a:t>10240)</a:t>
            </a:r>
          </a:p>
          <a:p>
            <a:r>
              <a:rPr lang="en-AU" sz="2000" dirty="0"/>
              <a:t>(Sorted by length</a:t>
            </a:r>
            <a:r>
              <a:rPr lang="en-AU" sz="2000" dirty="0" smtClean="0"/>
              <a:t>)</a:t>
            </a:r>
            <a:endParaRPr lang="en-AU" sz="2000" dirty="0"/>
          </a:p>
          <a:p>
            <a:pPr lvl="0"/>
            <a:r>
              <a:rPr lang="en-AU" sz="2000" dirty="0" smtClean="0"/>
              <a:t>(Formatted in </a:t>
            </a:r>
            <a:r>
              <a:rPr lang="en-AU" sz="2000" dirty="0"/>
              <a:t>t</a:t>
            </a:r>
            <a:r>
              <a:rPr lang="en-AU" sz="2000" dirty="0" smtClean="0"/>
              <a:t>able)</a:t>
            </a:r>
            <a:endParaRPr lang="en-AU" sz="2000" dirty="0"/>
          </a:p>
        </p:txBody>
      </p:sp>
      <p:sp>
        <p:nvSpPr>
          <p:cNvPr id="13" name="Title 4"/>
          <p:cNvSpPr>
            <a:spLocks noGrp="1"/>
          </p:cNvSpPr>
          <p:nvPr>
            <p:ph type="body" sz="quarter" idx="13"/>
          </p:nvPr>
        </p:nvSpPr>
        <p:spPr>
          <a:xfrm>
            <a:off x="0" y="1143000"/>
            <a:ext cx="1919536" cy="2286000"/>
          </a:xfrm>
        </p:spPr>
        <p:txBody>
          <a:bodyPr>
            <a:normAutofit fontScale="97500" lnSpcReduction="10000"/>
          </a:bodyPr>
          <a:lstStyle/>
          <a:p>
            <a:r>
              <a:rPr lang="en-AU" sz="2500" dirty="0" smtClean="0"/>
              <a:t>Example:</a:t>
            </a:r>
          </a:p>
          <a:p>
            <a:r>
              <a:rPr lang="en-AU" sz="2500" dirty="0" smtClean="0"/>
              <a:t>Pipeline Filtering with Where-Object</a:t>
            </a:r>
            <a:r>
              <a:rPr lang="en-AU" sz="2400" dirty="0" smtClean="0"/>
              <a:t/>
            </a:r>
            <a:br>
              <a:rPr lang="en-AU" sz="2400" dirty="0" smtClean="0"/>
            </a:br>
            <a:endParaRPr lang="en-AU" sz="2400" dirty="0"/>
          </a:p>
        </p:txBody>
      </p:sp>
    </p:spTree>
    <p:extLst>
      <p:ext uri="{BB962C8B-B14F-4D97-AF65-F5344CB8AC3E}">
        <p14:creationId xmlns:p14="http://schemas.microsoft.com/office/powerpoint/2010/main" val="145578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11" grpId="0" animBg="1"/>
      <p:bldP spid="15" grpId="0" animBg="1"/>
      <p:bldP spid="16" grpId="0" animBg="1"/>
      <p:bldP spid="17" grpId="0" animBg="1"/>
      <p:bldP spid="18"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725140"/>
            <a:ext cx="2279576" cy="1695893"/>
          </a:xfrm>
        </p:spPr>
        <p:txBody>
          <a:bodyPr/>
          <a:lstStyle/>
          <a:p>
            <a:r>
              <a:rPr lang="de-DE" dirty="0" smtClean="0">
                <a:latin typeface="Segoe UI Light" panose="020B0502040204020203" pitchFamily="34" charset="0"/>
                <a:cs typeface="Segoe UI Light" panose="020B0502040204020203" pitchFamily="34" charset="0"/>
              </a:rPr>
              <a:t>Example:</a:t>
            </a:r>
            <a:br>
              <a:rPr lang="de-DE" dirty="0" smtClean="0">
                <a:latin typeface="Segoe UI Light" panose="020B0502040204020203" pitchFamily="34" charset="0"/>
                <a:cs typeface="Segoe UI Light" panose="020B0502040204020203" pitchFamily="34" charset="0"/>
              </a:rPr>
            </a:br>
            <a:r>
              <a:rPr lang="de-DE" dirty="0" smtClean="0">
                <a:latin typeface="Segoe UI Light" panose="020B0502040204020203" pitchFamily="34" charset="0"/>
                <a:cs typeface="Segoe UI Light" panose="020B0502040204020203" pitchFamily="34" charset="0"/>
              </a:rPr>
              <a:t>Where-Object (Simple syntax)</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quarter" idx="13"/>
          </p:nvPr>
        </p:nvSpPr>
        <p:spPr>
          <a:xfrm>
            <a:off x="3323519" y="507576"/>
            <a:ext cx="8064896" cy="1841304"/>
          </a:xfrm>
        </p:spPr>
        <p:txBody>
          <a:bodyPr>
            <a:normAutofit/>
          </a:bodyPr>
          <a:lstStyle/>
          <a:p>
            <a:pPr marL="342900" indent="-342900">
              <a:buFont typeface="Arial" panose="020B0604020202020204" pitchFamily="34" charset="0"/>
              <a:buChar char="•"/>
            </a:pPr>
            <a:r>
              <a:rPr lang="en-US" sz="2400" dirty="0" smtClean="0">
                <a:solidFill>
                  <a:schemeClr val="bg1"/>
                </a:solidFill>
              </a:rPr>
              <a:t>Simplified filtering syntax</a:t>
            </a:r>
          </a:p>
          <a:p>
            <a:pPr marL="342900" indent="-342900">
              <a:buFont typeface="Arial" panose="020B0604020202020204" pitchFamily="34" charset="0"/>
              <a:buChar char="•"/>
            </a:pPr>
            <a:r>
              <a:rPr lang="en-US" sz="2400" dirty="0" smtClean="0">
                <a:solidFill>
                  <a:schemeClr val="bg1"/>
                </a:solidFill>
              </a:rPr>
              <a:t>Syntax emulates natural language</a:t>
            </a:r>
          </a:p>
          <a:p>
            <a:pPr marL="342900" indent="-342900">
              <a:buFont typeface="Arial" panose="020B0604020202020204" pitchFamily="34" charset="0"/>
              <a:buChar char="•"/>
            </a:pPr>
            <a:r>
              <a:rPr lang="en-US" sz="2400" dirty="0" smtClean="0">
                <a:solidFill>
                  <a:schemeClr val="bg1"/>
                </a:solidFill>
              </a:rPr>
              <a:t>PowerShell v3.0+</a:t>
            </a:r>
          </a:p>
          <a:p>
            <a:pPr marL="342900" indent="-342900">
              <a:buFont typeface="Arial" panose="020B0604020202020204" pitchFamily="34" charset="0"/>
              <a:buChar char="•"/>
            </a:pPr>
            <a:r>
              <a:rPr lang="en-US" sz="2400" dirty="0" smtClean="0">
                <a:solidFill>
                  <a:schemeClr val="bg1"/>
                </a:solidFill>
              </a:rPr>
              <a:t>Note: Multiple filter conditions need full syntax</a:t>
            </a:r>
          </a:p>
        </p:txBody>
      </p:sp>
      <p:sp>
        <p:nvSpPr>
          <p:cNvPr id="4" name="Slide Number Placeholder 3"/>
          <p:cNvSpPr>
            <a:spLocks noGrp="1"/>
          </p:cNvSpPr>
          <p:nvPr>
            <p:ph type="sldNum" sz="quarter" idx="11"/>
          </p:nvPr>
        </p:nvSpPr>
        <p:spPr/>
        <p:txBody>
          <a:bodyPr/>
          <a:lstStyle/>
          <a:p>
            <a:fld id="{4AA194EB-9E96-4163-9BF2-10042278D76F}" type="slidenum">
              <a:rPr lang="es-ES" smtClean="0">
                <a:solidFill>
                  <a:schemeClr val="bg1"/>
                </a:solidFill>
              </a:rPr>
              <a:t>304</a:t>
            </a:fld>
            <a:endParaRPr lang="es-ES">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65636288"/>
              </p:ext>
            </p:extLst>
          </p:nvPr>
        </p:nvGraphicFramePr>
        <p:xfrm>
          <a:off x="414672" y="2713429"/>
          <a:ext cx="11366204" cy="1371600"/>
        </p:xfrm>
        <a:graphic>
          <a:graphicData uri="http://schemas.openxmlformats.org/drawingml/2006/table">
            <a:tbl>
              <a:tblPr firstRow="1" bandRow="1"/>
              <a:tblGrid>
                <a:gridCol w="11366204">
                  <a:extLst>
                    <a:ext uri="{9D8B030D-6E8A-4147-A177-3AD203B41FA5}">
                      <a16:colId xmlns:a16="http://schemas.microsoft.com/office/drawing/2014/main" val="242609462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PowerShell v1.0+</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2306096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a:t>
                      </a:r>
                      <a:r>
                        <a:rPr lang="en-AU" sz="1800" dirty="0" err="1" smtClean="0">
                          <a:solidFill>
                            <a:srgbClr val="E0FFFF"/>
                          </a:solidFill>
                          <a:latin typeface="Lucida Console" panose="020B0609040504020204" pitchFamily="49" charset="0"/>
                        </a:rPr>
                        <a:t>ChildItem</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Where-Object</a:t>
                      </a:r>
                      <a:r>
                        <a:rPr lang="en-AU" sz="1800" dirty="0" smtClean="0">
                          <a:solidFill>
                            <a:srgbClr val="F5F5F5"/>
                          </a:solidFill>
                          <a:latin typeface="Lucida Console" panose="020B0609040504020204" pitchFamily="49" charset="0"/>
                        </a:rPr>
                        <a:t> { </a:t>
                      </a:r>
                      <a:r>
                        <a:rPr lang="en-AU" sz="1800" dirty="0" smtClean="0">
                          <a:solidFill>
                            <a:srgbClr val="FF4500"/>
                          </a:solidFill>
                          <a:latin typeface="Lucida Console" panose="020B0609040504020204" pitchFamily="49" charset="0"/>
                        </a:rPr>
                        <a:t>$_</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Length </a:t>
                      </a:r>
                      <a:r>
                        <a:rPr lang="en-AU" sz="1800" dirty="0" smtClean="0">
                          <a:solidFill>
                            <a:srgbClr val="D3D3D3"/>
                          </a:solidFill>
                          <a:latin typeface="Lucida Console" panose="020B0609040504020204" pitchFamily="49" charset="0"/>
                        </a:rPr>
                        <a:t>–</a:t>
                      </a:r>
                      <a:r>
                        <a:rPr lang="en-AU" sz="1800" dirty="0" err="1" smtClean="0">
                          <a:solidFill>
                            <a:srgbClr val="D3D3D3"/>
                          </a:solidFill>
                          <a:latin typeface="Lucida Console" panose="020B0609040504020204" pitchFamily="49" charset="0"/>
                        </a:rPr>
                        <a:t>gt</a:t>
                      </a:r>
                      <a:r>
                        <a:rPr lang="en-AU" sz="1800" dirty="0" smtClean="0">
                          <a:solidFill>
                            <a:srgbClr val="F5F5F5"/>
                          </a:solidFill>
                          <a:latin typeface="Lucida Console" panose="020B0609040504020204" pitchFamily="49" charset="0"/>
                        </a:rPr>
                        <a:t> </a:t>
                      </a:r>
                      <a:r>
                        <a:rPr lang="en-AU" sz="1800" dirty="0" smtClean="0">
                          <a:solidFill>
                            <a:srgbClr val="FFE4C4"/>
                          </a:solidFill>
                          <a:latin typeface="Lucida Console" panose="020B0609040504020204" pitchFamily="49" charset="0"/>
                        </a:rPr>
                        <a:t>1MB </a:t>
                      </a:r>
                      <a:r>
                        <a:rPr lang="en-AU" sz="1800" dirty="0" smtClean="0">
                          <a:solidFill>
                            <a:srgbClr val="F5F5F5"/>
                          </a:solidFill>
                          <a:latin typeface="Lucida Console" panose="020B0609040504020204" pitchFamily="49" charset="0"/>
                        </a:rPr>
                        <a:t>} </a:t>
                      </a:r>
                    </a:p>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a:t>
                      </a:r>
                      <a:r>
                        <a:rPr lang="en-AU" sz="1800" dirty="0" err="1" smtClean="0">
                          <a:solidFill>
                            <a:srgbClr val="E0FFFF"/>
                          </a:solidFill>
                          <a:latin typeface="Lucida Console" panose="020B0609040504020204" pitchFamily="49" charset="0"/>
                        </a:rPr>
                        <a:t>ChildItem</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Where-Object</a:t>
                      </a:r>
                      <a:r>
                        <a:rPr lang="en-AU" sz="1800" dirty="0" smtClean="0">
                          <a:solidFill>
                            <a:srgbClr val="F5F5F5"/>
                          </a:solidFill>
                          <a:latin typeface="Lucida Console" panose="020B0609040504020204" pitchFamily="49" charset="0"/>
                        </a:rPr>
                        <a:t> { </a:t>
                      </a:r>
                      <a:r>
                        <a:rPr lang="en-AU" sz="1800" dirty="0" smtClean="0">
                          <a:solidFill>
                            <a:srgbClr val="FF4500"/>
                          </a:solidFill>
                          <a:latin typeface="Lucida Console" panose="020B0609040504020204" pitchFamily="49" charset="0"/>
                        </a:rPr>
                        <a:t>$_</a:t>
                      </a:r>
                      <a:r>
                        <a:rPr lang="en-AU" sz="1800" dirty="0" smtClean="0">
                          <a:solidFill>
                            <a:srgbClr val="D3D3D3"/>
                          </a:solidFill>
                          <a:latin typeface="Lucida Console" panose="020B0609040504020204" pitchFamily="49" charset="0"/>
                        </a:rPr>
                        <a:t>.</a:t>
                      </a:r>
                      <a:r>
                        <a:rPr lang="en-AU" sz="1800" dirty="0" err="1" smtClean="0">
                          <a:solidFill>
                            <a:srgbClr val="F5F5F5"/>
                          </a:solidFill>
                          <a:latin typeface="Lucida Console" panose="020B0609040504020204" pitchFamily="49" charset="0"/>
                        </a:rPr>
                        <a:t>PSIsContainer</a:t>
                      </a:r>
                      <a:r>
                        <a:rPr lang="en-AU" sz="1800" dirty="0" smtClean="0">
                          <a:solidFill>
                            <a:srgbClr val="F5F5F5"/>
                          </a:solidFill>
                          <a:latin typeface="Lucida Console" panose="020B0609040504020204" pitchFamily="49" charset="0"/>
                        </a:rPr>
                        <a:t> }</a:t>
                      </a:r>
                    </a:p>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Get-Service</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Where-Object</a:t>
                      </a:r>
                      <a:r>
                        <a:rPr lang="en-AU" sz="1800" dirty="0" smtClean="0">
                          <a:solidFill>
                            <a:srgbClr val="F5F5F5"/>
                          </a:solidFill>
                          <a:latin typeface="Lucida Console" panose="020B0609040504020204" pitchFamily="49" charset="0"/>
                        </a:rPr>
                        <a:t> {</a:t>
                      </a:r>
                      <a:r>
                        <a:rPr lang="en-AU" sz="1800" dirty="0" smtClean="0">
                          <a:solidFill>
                            <a:srgbClr val="FF4500"/>
                          </a:solidFill>
                          <a:latin typeface="Lucida Console" panose="020B0609040504020204" pitchFamily="49" charset="0"/>
                        </a:rPr>
                        <a:t>$_</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Status </a:t>
                      </a:r>
                      <a:r>
                        <a:rPr lang="en-AU" sz="1800" dirty="0" smtClean="0">
                          <a:solidFill>
                            <a:srgbClr val="D3D3D3"/>
                          </a:solidFill>
                          <a:latin typeface="Lucida Console" panose="020B0609040504020204" pitchFamily="49" charset="0"/>
                        </a:rPr>
                        <a:t>-</a:t>
                      </a:r>
                      <a:r>
                        <a:rPr lang="en-AU" sz="1800" dirty="0" err="1" smtClean="0">
                          <a:solidFill>
                            <a:srgbClr val="D3D3D3"/>
                          </a:solidFill>
                          <a:latin typeface="Lucida Console" panose="020B0609040504020204" pitchFamily="49" charset="0"/>
                        </a:rPr>
                        <a:t>eq</a:t>
                      </a:r>
                      <a:r>
                        <a:rPr lang="en-AU" sz="1800" dirty="0" smtClean="0">
                          <a:solidFill>
                            <a:srgbClr val="F5F5F5"/>
                          </a:solidFill>
                          <a:latin typeface="Lucida Console" panose="020B0609040504020204" pitchFamily="49" charset="0"/>
                        </a:rPr>
                        <a:t> </a:t>
                      </a:r>
                      <a:r>
                        <a:rPr lang="en-AU" sz="1800" dirty="0" smtClean="0">
                          <a:solidFill>
                            <a:srgbClr val="DB7093"/>
                          </a:solidFill>
                          <a:latin typeface="Lucida Console" panose="020B0609040504020204" pitchFamily="49" charset="0"/>
                        </a:rPr>
                        <a:t>"Running" </a:t>
                      </a:r>
                      <a:r>
                        <a:rPr lang="en-AU" sz="1800" dirty="0" smtClean="0">
                          <a:solidFill>
                            <a:srgbClr val="D3D3D3"/>
                          </a:solidFill>
                          <a:latin typeface="Lucida Console" panose="020B0609040504020204" pitchFamily="49" charset="0"/>
                        </a:rPr>
                        <a:t>–and </a:t>
                      </a:r>
                      <a:r>
                        <a:rPr lang="en-AU" sz="1800" dirty="0" smtClean="0">
                          <a:solidFill>
                            <a:srgbClr val="FF4500"/>
                          </a:solidFill>
                          <a:latin typeface="Lucida Console" panose="020B0609040504020204" pitchFamily="49" charset="0"/>
                        </a:rPr>
                        <a:t>$_</a:t>
                      </a:r>
                      <a:r>
                        <a:rPr lang="en-AU" sz="1800" dirty="0" smtClean="0">
                          <a:solidFill>
                            <a:srgbClr val="D3D3D3"/>
                          </a:solidFill>
                          <a:latin typeface="Lucida Console" panose="020B0609040504020204" pitchFamily="49" charset="0"/>
                        </a:rPr>
                        <a:t>.</a:t>
                      </a:r>
                      <a:r>
                        <a:rPr lang="en-AU" sz="1800" dirty="0" err="1" smtClean="0">
                          <a:solidFill>
                            <a:srgbClr val="F5F5F5"/>
                          </a:solidFill>
                          <a:latin typeface="Lucida Console" panose="020B0609040504020204" pitchFamily="49" charset="0"/>
                        </a:rPr>
                        <a:t>CanShutdown</a:t>
                      </a:r>
                      <a:r>
                        <a:rPr lang="en-AU" sz="18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79631507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18188081"/>
              </p:ext>
            </p:extLst>
          </p:nvPr>
        </p:nvGraphicFramePr>
        <p:xfrm>
          <a:off x="414672" y="4395204"/>
          <a:ext cx="11366204" cy="1463040"/>
        </p:xfrm>
        <a:graphic>
          <a:graphicData uri="http://schemas.openxmlformats.org/drawingml/2006/table">
            <a:tbl>
              <a:tblPr firstRow="1" bandRow="1"/>
              <a:tblGrid>
                <a:gridCol w="11366204">
                  <a:extLst>
                    <a:ext uri="{9D8B030D-6E8A-4147-A177-3AD203B41FA5}">
                      <a16:colId xmlns:a16="http://schemas.microsoft.com/office/drawing/2014/main" val="244308665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PowerShell v3.0+ (Single comparison operator only)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6722698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Where-Object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Length</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1MB</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Where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PSIsContainer</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Get-Service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Where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Status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eq</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Running</a:t>
                      </a:r>
                      <a:r>
                        <a:rPr lang="en-AU"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802894708"/>
                  </a:ext>
                </a:extLst>
              </a:tr>
            </a:tbl>
          </a:graphicData>
        </a:graphic>
      </p:graphicFrame>
      <p:grpSp>
        <p:nvGrpSpPr>
          <p:cNvPr id="6" name="Group 5"/>
          <p:cNvGrpSpPr/>
          <p:nvPr/>
        </p:nvGrpSpPr>
        <p:grpSpPr>
          <a:xfrm>
            <a:off x="9354008" y="5369442"/>
            <a:ext cx="2466754" cy="974238"/>
            <a:chOff x="9354008" y="5369442"/>
            <a:chExt cx="2466754" cy="974238"/>
          </a:xfrm>
        </p:grpSpPr>
        <p:sp>
          <p:nvSpPr>
            <p:cNvPr id="2" name="Rectangular Callout 1"/>
            <p:cNvSpPr/>
            <p:nvPr/>
          </p:nvSpPr>
          <p:spPr>
            <a:xfrm>
              <a:off x="9354008" y="5369442"/>
              <a:ext cx="2466754" cy="776176"/>
            </a:xfrm>
            <a:prstGeom prst="wedgeRectCallout">
              <a:avLst>
                <a:gd name="adj1" fmla="val -90230"/>
                <a:gd name="adj2" fmla="val -221061"/>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9354008" y="5369442"/>
              <a:ext cx="2466754" cy="974238"/>
            </a:xfrm>
            <a:prstGeom prst="wedgeRectCallout">
              <a:avLst>
                <a:gd name="adj1" fmla="val -109196"/>
                <a:gd name="adj2" fmla="val -18614"/>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No compound conditions with simplified syntax</a:t>
              </a:r>
              <a:endParaRPr lang="en-US" dirty="0"/>
            </a:p>
          </p:txBody>
        </p:sp>
      </p:grpSp>
    </p:spTree>
    <p:custDataLst>
      <p:tags r:id="rId1"/>
    </p:custDataLst>
    <p:extLst>
      <p:ext uri="{BB962C8B-B14F-4D97-AF65-F5344CB8AC3E}">
        <p14:creationId xmlns:p14="http://schemas.microsoft.com/office/powerpoint/2010/main" val="1200486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Filtering with Parameters vs. Where-Object</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
            </a:r>
            <a:br>
              <a:rPr lang="en-AU" dirty="0" smtClean="0">
                <a:latin typeface="Segoe UI Light" panose="020B0502040204020203" pitchFamily="34" charset="0"/>
                <a:cs typeface="Segoe UI Light" panose="020B0502040204020203" pitchFamily="34" charset="0"/>
              </a:rPr>
            </a:b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305</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4064091906"/>
              </p:ext>
            </p:extLst>
          </p:nvPr>
        </p:nvGraphicFramePr>
        <p:xfrm>
          <a:off x="3350585" y="2979946"/>
          <a:ext cx="8359346" cy="927166"/>
        </p:xfrm>
        <a:graphic>
          <a:graphicData uri="http://schemas.openxmlformats.org/drawingml/2006/table">
            <a:tbl>
              <a:tblPr firstRow="1" bandRow="1"/>
              <a:tblGrid>
                <a:gridCol w="8359346">
                  <a:extLst>
                    <a:ext uri="{9D8B030D-6E8A-4147-A177-3AD203B41FA5}">
                      <a16:colId xmlns:a16="http://schemas.microsoft.com/office/drawing/2014/main" val="412632447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Filter output with</a:t>
                      </a:r>
                      <a:r>
                        <a:rPr lang="en-AU" sz="2400" b="0" baseline="0" dirty="0" smtClean="0">
                          <a:solidFill>
                            <a:schemeClr val="bg1"/>
                          </a:solidFill>
                          <a:latin typeface="Segoe UI Light" panose="020B0502040204020203" pitchFamily="34" charset="0"/>
                          <a:cs typeface="Segoe UI Light" panose="020B0502040204020203" pitchFamily="34" charset="0"/>
                        </a:rPr>
                        <a:t> parameters (~4 milliseconds)</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3941707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explorer</a:t>
                      </a:r>
                      <a:endParaRPr lang="en-AU" sz="2000" dirty="0" smtClean="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8813465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87871637"/>
              </p:ext>
            </p:extLst>
          </p:nvPr>
        </p:nvGraphicFramePr>
        <p:xfrm>
          <a:off x="3350585" y="1158087"/>
          <a:ext cx="8359346" cy="1158240"/>
        </p:xfrm>
        <a:graphic>
          <a:graphicData uri="http://schemas.openxmlformats.org/drawingml/2006/table">
            <a:tbl>
              <a:tblPr firstRow="1" bandRow="1"/>
              <a:tblGrid>
                <a:gridCol w="8359346">
                  <a:extLst>
                    <a:ext uri="{9D8B030D-6E8A-4147-A177-3AD203B41FA5}">
                      <a16:colId xmlns:a16="http://schemas.microsoft.com/office/drawing/2014/main" val="299351980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Filter output with Where-Object (~11 milliseconds)</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0228557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p>
                    <a:p>
                      <a:r>
                        <a:rPr lang="en-AU" sz="2000" dirty="0" smtClean="0">
                          <a:solidFill>
                            <a:srgbClr val="E0FFFF"/>
                          </a:solidFill>
                          <a:latin typeface="Lucida Console" panose="020B0609040504020204" pitchFamily="49" charset="0"/>
                        </a:rPr>
                        <a:t>Where-Object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Name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eq</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"explorer"</a:t>
                      </a:r>
                      <a:r>
                        <a:rPr lang="en-AU" sz="2000" dirty="0" smtClean="0">
                          <a:solidFill>
                            <a:srgbClr val="F5F5F5"/>
                          </a:solidFill>
                          <a:latin typeface="Lucida Console" panose="020B0609040504020204" pitchFamily="49" charset="0"/>
                        </a:rPr>
                        <a:t>}</a:t>
                      </a:r>
                      <a:endParaRPr lang="en-AU" sz="2000" dirty="0" smtClean="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034149364"/>
                  </a:ext>
                </a:extLst>
              </a:tr>
            </a:tbl>
          </a:graphicData>
        </a:graphic>
      </p:graphicFrame>
      <p:sp>
        <p:nvSpPr>
          <p:cNvPr id="2" name="TextBox 1"/>
          <p:cNvSpPr txBox="1"/>
          <p:nvPr/>
        </p:nvSpPr>
        <p:spPr>
          <a:xfrm>
            <a:off x="2505241" y="5044904"/>
            <a:ext cx="7181518" cy="523220"/>
          </a:xfrm>
          <a:prstGeom prst="rect">
            <a:avLst/>
          </a:prstGeom>
          <a:solidFill>
            <a:schemeClr val="tx1">
              <a:lumMod val="85000"/>
            </a:schemeClr>
          </a:solidFill>
        </p:spPr>
        <p:txBody>
          <a:bodyPr wrap="none" rtlCol="0">
            <a:spAutoFit/>
          </a:bodyPr>
          <a:lstStyle/>
          <a:p>
            <a:r>
              <a:rPr lang="en-AU" sz="2800" dirty="0" smtClean="0">
                <a:solidFill>
                  <a:schemeClr val="bg1"/>
                </a:solidFill>
                <a:latin typeface="Segoe UI Light" panose="020B0502040204020203" pitchFamily="34" charset="0"/>
                <a:cs typeface="Segoe UI Light" panose="020B0502040204020203" pitchFamily="34" charset="0"/>
              </a:rPr>
              <a:t>PowerShell Proverb: “Filter left. Format Right.”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6526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351584" cy="2286000"/>
          </a:xfrm>
        </p:spPr>
        <p:txBody>
          <a:bodyPr/>
          <a:lstStyle/>
          <a:p>
            <a:r>
              <a:rPr lang="en-US" dirty="0" smtClean="0">
                <a:latin typeface="Segoe UI Light" panose="020B0502040204020203" pitchFamily="34" charset="0"/>
                <a:cs typeface="Segoe UI Light" panose="020B0502040204020203" pitchFamily="34" charset="0"/>
              </a:rPr>
              <a:t>Example:</a:t>
            </a:r>
            <a:br>
              <a:rPr lang="en-US" dirty="0" smtClean="0">
                <a:latin typeface="Segoe UI Light" panose="020B0502040204020203" pitchFamily="34" charset="0"/>
                <a:cs typeface="Segoe UI Light" panose="020B0502040204020203" pitchFamily="34" charset="0"/>
              </a:rPr>
            </a:br>
            <a:r>
              <a:rPr lang="en-US" dirty="0" smtClean="0">
                <a:latin typeface="Segoe UI Light" panose="020B0502040204020203" pitchFamily="34" charset="0"/>
                <a:cs typeface="Segoe UI Light" panose="020B0502040204020203" pitchFamily="34" charset="0"/>
              </a:rPr>
              <a:t>Automatic Member Enumeration</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sz="quarter" idx="13"/>
          </p:nvPr>
        </p:nvSpPr>
        <p:spPr>
          <a:xfrm>
            <a:off x="2495600" y="346588"/>
            <a:ext cx="9073008" cy="773832"/>
          </a:xfrm>
        </p:spPr>
        <p:txBody>
          <a:bodyPr>
            <a:normAutofit/>
          </a:bodyPr>
          <a:lstStyle/>
          <a:p>
            <a:r>
              <a:rPr lang="en-US" sz="2400" dirty="0" smtClean="0">
                <a:solidFill>
                  <a:schemeClr val="bg1"/>
                </a:solidFill>
              </a:rPr>
              <a:t>Retrieve single property from collection without using </a:t>
            </a:r>
            <a:r>
              <a:rPr lang="en-US" sz="2400" dirty="0" err="1" smtClean="0">
                <a:solidFill>
                  <a:schemeClr val="bg1"/>
                </a:solidFill>
              </a:rPr>
              <a:t>ForEach</a:t>
            </a:r>
            <a:r>
              <a:rPr lang="en-US" sz="2400" dirty="0" smtClean="0">
                <a:solidFill>
                  <a:schemeClr val="bg1"/>
                </a:solidFill>
              </a:rPr>
              <a:t>-Object</a:t>
            </a:r>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306</a:t>
            </a:fld>
            <a:endParaRPr lang="en-US"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066450933"/>
              </p:ext>
            </p:extLst>
          </p:nvPr>
        </p:nvGraphicFramePr>
        <p:xfrm>
          <a:off x="2540311" y="1182882"/>
          <a:ext cx="9321535" cy="1828800"/>
        </p:xfrm>
        <a:graphic>
          <a:graphicData uri="http://schemas.openxmlformats.org/drawingml/2006/table">
            <a:tbl>
              <a:tblPr firstRow="1" bandRow="1"/>
              <a:tblGrid>
                <a:gridCol w="9321535">
                  <a:extLst>
                    <a:ext uri="{9D8B030D-6E8A-4147-A177-3AD203B41FA5}">
                      <a16:colId xmlns:a16="http://schemas.microsoft.com/office/drawing/2014/main" val="250053491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800" b="0" dirty="0" smtClean="0">
                          <a:solidFill>
                            <a:schemeClr val="bg1"/>
                          </a:solidFill>
                          <a:latin typeface="Segoe UI Light" panose="020B0502040204020203" pitchFamily="34" charset="0"/>
                          <a:cs typeface="Segoe UI Light" panose="020B0502040204020203" pitchFamily="34" charset="0"/>
                        </a:rPr>
                        <a:t>Single level</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3444565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Get-Process</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ID</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4300</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8844</a:t>
                      </a:r>
                    </a:p>
                    <a:p>
                      <a:pPr marL="0" marR="0" lvl="1"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8812</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3902315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03935721"/>
              </p:ext>
            </p:extLst>
          </p:nvPr>
        </p:nvGraphicFramePr>
        <p:xfrm>
          <a:off x="2540311" y="3404705"/>
          <a:ext cx="9366246" cy="2743200"/>
        </p:xfrm>
        <a:graphic>
          <a:graphicData uri="http://schemas.openxmlformats.org/drawingml/2006/table">
            <a:tbl>
              <a:tblPr firstRow="1" bandRow="1"/>
              <a:tblGrid>
                <a:gridCol w="9366246">
                  <a:extLst>
                    <a:ext uri="{9D8B030D-6E8A-4147-A177-3AD203B41FA5}">
                      <a16:colId xmlns:a16="http://schemas.microsoft.com/office/drawing/2014/main" val="113053555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800" b="0" dirty="0" smtClean="0">
                          <a:solidFill>
                            <a:schemeClr val="bg1"/>
                          </a:solidFill>
                          <a:latin typeface="Segoe UI Light" panose="020B0502040204020203" pitchFamily="34" charset="0"/>
                          <a:cs typeface="Segoe UI Light" panose="020B0502040204020203" pitchFamily="34" charset="0"/>
                        </a:rPr>
                        <a:t>Multiple levels deep</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8695237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a:t>
                      </a:r>
                      <a:r>
                        <a:rPr lang="en-AU" sz="2000" baseline="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System</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TimeWritten</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DayOfWeek</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&gt;&gt; </a:t>
                      </a:r>
                      <a:r>
                        <a:rPr lang="en-AU" sz="2000" dirty="0" smtClean="0">
                          <a:solidFill>
                            <a:srgbClr val="E0FFFF"/>
                          </a:solidFill>
                          <a:latin typeface="Lucida Console" panose="020B0609040504020204" pitchFamily="49" charset="0"/>
                        </a:rPr>
                        <a:t>Group-Object</a:t>
                      </a:r>
                    </a:p>
                    <a:p>
                      <a:pPr marL="0" marR="0" indent="0" defTabSz="914400" eaLnBrk="1" fontAlgn="auto" latinLnBrk="0" hangingPunct="1">
                        <a:lnSpc>
                          <a:spcPct val="100000"/>
                        </a:lnSpc>
                        <a:spcBef>
                          <a:spcPts val="0"/>
                        </a:spcBef>
                        <a:spcAft>
                          <a:spcPts val="0"/>
                        </a:spcAft>
                        <a:buClrTx/>
                        <a:buSzTx/>
                        <a:buFontTx/>
                        <a:buNone/>
                        <a:tabLst/>
                        <a:defRPr/>
                      </a:pPr>
                      <a:endParaRPr lang="en-AU" sz="2000" dirty="0" smtClean="0">
                        <a:solidFill>
                          <a:srgbClr val="E0FFFF"/>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Count Name    </a:t>
                      </a:r>
                      <a:r>
                        <a:rPr lang="en-AU" sz="2000" baseline="0" dirty="0" smtClean="0">
                          <a:solidFill>
                            <a:srgbClr val="E0FFFF"/>
                          </a:solidFill>
                          <a:latin typeface="Lucida Console" panose="020B0609040504020204" pitchFamily="49" charset="0"/>
                        </a:rPr>
                        <a:t> </a:t>
                      </a:r>
                      <a:r>
                        <a:rPr lang="en-AU" sz="2000" dirty="0" smtClean="0">
                          <a:solidFill>
                            <a:srgbClr val="E0FFFF"/>
                          </a:solidFill>
                          <a:latin typeface="Lucida Console" panose="020B0609040504020204" pitchFamily="49" charset="0"/>
                        </a:rPr>
                        <a:t>Group</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 ----     -----</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 4174 Tuesday  {Tuesday, Tuesday, Tuesday...}</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 4349 Monday   {Monday, Monday, Monday...}</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66771399"/>
                  </a:ext>
                </a:extLst>
              </a:tr>
            </a:tbl>
          </a:graphicData>
        </a:graphic>
      </p:graphicFrame>
      <p:sp>
        <p:nvSpPr>
          <p:cNvPr id="8" name="Rectangular Callout 7"/>
          <p:cNvSpPr/>
          <p:nvPr/>
        </p:nvSpPr>
        <p:spPr>
          <a:xfrm>
            <a:off x="8428975" y="2022805"/>
            <a:ext cx="2947862" cy="727021"/>
          </a:xfrm>
          <a:prstGeom prst="wedgeRectCallout">
            <a:avLst>
              <a:gd name="adj1" fmla="val -121696"/>
              <a:gd name="adj2" fmla="val -6336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Doesn’t work in PowerShell v1.0 and v2.0</a:t>
            </a:r>
            <a:endParaRPr lang="en-US" dirty="0"/>
          </a:p>
        </p:txBody>
      </p:sp>
    </p:spTree>
    <p:extLst>
      <p:ext uri="{BB962C8B-B14F-4D97-AF65-F5344CB8AC3E}">
        <p14:creationId xmlns:p14="http://schemas.microsoft.com/office/powerpoint/2010/main" val="11510646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9: Pipeline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Pipeline Processing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Begin, Process and End Blocks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307</a:t>
            </a:fld>
            <a:endParaRPr lang="en-US"/>
          </a:p>
        </p:txBody>
      </p:sp>
    </p:spTree>
    <p:extLst>
      <p:ext uri="{BB962C8B-B14F-4D97-AF65-F5344CB8AC3E}">
        <p14:creationId xmlns:p14="http://schemas.microsoft.com/office/powerpoint/2010/main" val="3184094823"/>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Foreach</a:t>
            </a:r>
            <a:r>
              <a:rPr lang="en-AU" dirty="0" smtClean="0"/>
              <a:t>-Object -Process Parameter</a:t>
            </a:r>
            <a:endParaRPr lang="en-AU" dirty="0"/>
          </a:p>
        </p:txBody>
      </p:sp>
      <p:sp>
        <p:nvSpPr>
          <p:cNvPr id="3" name="Content Placeholder 2"/>
          <p:cNvSpPr>
            <a:spLocks noGrp="1"/>
          </p:cNvSpPr>
          <p:nvPr>
            <p:ph sz="quarter" idx="13"/>
          </p:nvPr>
        </p:nvSpPr>
        <p:spPr/>
        <p:txBody>
          <a:bodyPr>
            <a:normAutofit/>
          </a:bodyPr>
          <a:lstStyle/>
          <a:p>
            <a:r>
              <a:rPr lang="en-AU" sz="2800" dirty="0" err="1" smtClean="0"/>
              <a:t>ForEach</a:t>
            </a:r>
            <a:r>
              <a:rPr lang="en-AU" sz="2800" dirty="0" smtClean="0"/>
              <a:t>-Object often used with positional parameter in simple scenario</a:t>
            </a:r>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308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71455339"/>
              </p:ext>
            </p:extLst>
          </p:nvPr>
        </p:nvGraphicFramePr>
        <p:xfrm>
          <a:off x="304800" y="2114010"/>
          <a:ext cx="11623848" cy="820575"/>
        </p:xfrm>
        <a:graphic>
          <a:graphicData uri="http://schemas.openxmlformats.org/drawingml/2006/table">
            <a:tbl>
              <a:tblPr firstRow="1" bandRow="1"/>
              <a:tblGrid>
                <a:gridCol w="11623848">
                  <a:extLst>
                    <a:ext uri="{9D8B030D-6E8A-4147-A177-3AD203B41FA5}">
                      <a16:colId xmlns:a16="http://schemas.microsoft.com/office/drawing/2014/main" val="3556183736"/>
                    </a:ext>
                  </a:extLst>
                </a:gridCol>
              </a:tblGrid>
              <a:tr h="820575">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Application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-Newest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r>
                        <a:rPr lang="en-US" sz="2000" dirty="0" smtClean="0">
                          <a:solidFill>
                            <a:srgbClr val="F5F5F5"/>
                          </a:solidFill>
                          <a:latin typeface="Lucida Console" panose="020B0609040504020204" pitchFamily="49" charset="0"/>
                        </a:rPr>
                        <a:t>{</a:t>
                      </a:r>
                      <a:r>
                        <a:rPr lang="en-US" sz="2000" dirty="0" smtClean="0">
                          <a:solidFill>
                            <a:srgbClr val="FF4500"/>
                          </a:solidFill>
                          <a:latin typeface="Lucida Console" panose="020B0609040504020204" pitchFamily="49" charset="0"/>
                        </a:rPr>
                        <a:t>$_</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Message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Out-File</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Filepath</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Events.txt</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-Append</a:t>
                      </a:r>
                      <a:r>
                        <a:rPr lang="en-US"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464171013"/>
                  </a:ext>
                </a:extLst>
              </a:tr>
            </a:tbl>
          </a:graphicData>
        </a:graphic>
      </p:graphicFrame>
      <p:sp>
        <p:nvSpPr>
          <p:cNvPr id="7" name="Rectangular Callout 6"/>
          <p:cNvSpPr/>
          <p:nvPr/>
        </p:nvSpPr>
        <p:spPr>
          <a:xfrm>
            <a:off x="953087" y="3202825"/>
            <a:ext cx="2947862" cy="727021"/>
          </a:xfrm>
          <a:prstGeom prst="wedgeRectCallout">
            <a:avLst>
              <a:gd name="adj1" fmla="val 9233"/>
              <a:gd name="adj2" fmla="val -11016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Position 1 is -Process Parameter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86803755"/>
              </p:ext>
            </p:extLst>
          </p:nvPr>
        </p:nvGraphicFramePr>
        <p:xfrm>
          <a:off x="304800" y="4576151"/>
          <a:ext cx="11623848" cy="820575"/>
        </p:xfrm>
        <a:graphic>
          <a:graphicData uri="http://schemas.openxmlformats.org/drawingml/2006/table">
            <a:tbl>
              <a:tblPr firstRow="1" bandRow="1"/>
              <a:tblGrid>
                <a:gridCol w="11623848">
                  <a:extLst>
                    <a:ext uri="{9D8B030D-6E8A-4147-A177-3AD203B41FA5}">
                      <a16:colId xmlns:a16="http://schemas.microsoft.com/office/drawing/2014/main" val="1568834804"/>
                    </a:ext>
                  </a:extLst>
                </a:gridCol>
              </a:tblGrid>
              <a:tr h="820575">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Application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-Newest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-Process</a:t>
                      </a:r>
                      <a:r>
                        <a:rPr lang="en-US" sz="2000" dirty="0" smtClean="0">
                          <a:solidFill>
                            <a:srgbClr val="F5F5F5"/>
                          </a:solidFill>
                          <a:latin typeface="Lucida Console" panose="020B0609040504020204" pitchFamily="49" charset="0"/>
                        </a:rPr>
                        <a:t> {</a:t>
                      </a:r>
                      <a:r>
                        <a:rPr lang="en-US" sz="2000" dirty="0" smtClean="0">
                          <a:solidFill>
                            <a:srgbClr val="FF4500"/>
                          </a:solidFill>
                          <a:latin typeface="Lucida Console" panose="020B0609040504020204" pitchFamily="49" charset="0"/>
                        </a:rPr>
                        <a:t>$_</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Message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Out-File</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Events.txt</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-Append</a:t>
                      </a:r>
                      <a:r>
                        <a:rPr lang="en-US"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093460031"/>
                  </a:ext>
                </a:extLst>
              </a:tr>
            </a:tbl>
          </a:graphicData>
        </a:graphic>
      </p:graphicFrame>
      <p:sp>
        <p:nvSpPr>
          <p:cNvPr id="9" name="Rectangular Callout 8"/>
          <p:cNvSpPr/>
          <p:nvPr/>
        </p:nvSpPr>
        <p:spPr>
          <a:xfrm>
            <a:off x="1425663" y="5732489"/>
            <a:ext cx="2947862" cy="727021"/>
          </a:xfrm>
          <a:prstGeom prst="wedgeRectCallout">
            <a:avLst>
              <a:gd name="adj1" fmla="val 13922"/>
              <a:gd name="adj2" fmla="val -11601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Parameter can be named</a:t>
            </a:r>
            <a:endParaRPr lang="en-US" dirty="0"/>
          </a:p>
        </p:txBody>
      </p:sp>
    </p:spTree>
    <p:extLst>
      <p:ext uri="{BB962C8B-B14F-4D97-AF65-F5344CB8AC3E}">
        <p14:creationId xmlns:p14="http://schemas.microsoft.com/office/powerpoint/2010/main" val="211079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Begin, Process and End Parameters</a:t>
            </a:r>
            <a:endParaRPr lang="en-AU" dirty="0"/>
          </a:p>
        </p:txBody>
      </p:sp>
      <p:sp>
        <p:nvSpPr>
          <p:cNvPr id="3" name="Content Placeholder 2"/>
          <p:cNvSpPr>
            <a:spLocks noGrp="1"/>
          </p:cNvSpPr>
          <p:nvPr>
            <p:ph sz="quarter" idx="13"/>
          </p:nvPr>
        </p:nvSpPr>
        <p:spPr/>
        <p:txBody>
          <a:bodyPr>
            <a:normAutofit/>
          </a:bodyPr>
          <a:lstStyle/>
          <a:p>
            <a:r>
              <a:rPr lang="en-AU" sz="2800" dirty="0" err="1" smtClean="0"/>
              <a:t>ForEach</a:t>
            </a:r>
            <a:r>
              <a:rPr lang="en-AU" sz="2800" dirty="0" smtClean="0"/>
              <a:t>-Object cmdlet </a:t>
            </a:r>
            <a:r>
              <a:rPr lang="en-AU" sz="2800" dirty="0"/>
              <a:t>supports Begin, Process and End Parameters</a:t>
            </a:r>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309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61047668"/>
              </p:ext>
            </p:extLst>
          </p:nvPr>
        </p:nvGraphicFramePr>
        <p:xfrm>
          <a:off x="316632" y="2060848"/>
          <a:ext cx="11623848" cy="3169920"/>
        </p:xfrm>
        <a:graphic>
          <a:graphicData uri="http://schemas.openxmlformats.org/drawingml/2006/table">
            <a:tbl>
              <a:tblPr firstRow="1" bandRow="1"/>
              <a:tblGrid>
                <a:gridCol w="11623848">
                  <a:extLst>
                    <a:ext uri="{9D8B030D-6E8A-4147-A177-3AD203B41FA5}">
                      <a16:colId xmlns:a16="http://schemas.microsoft.com/office/drawing/2014/main" val="275112800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Begin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 </a:t>
                      </a:r>
                      <a:r>
                        <a:rPr lang="en-AU" sz="2400" b="0" dirty="0" smtClean="0">
                          <a:solidFill>
                            <a:schemeClr val="bg1"/>
                          </a:solidFill>
                          <a:latin typeface="Segoe UI Light" panose="020B0502040204020203" pitchFamily="34" charset="0"/>
                          <a:cs typeface="Segoe UI Light" panose="020B0502040204020203" pitchFamily="34" charset="0"/>
                        </a:rPr>
                        <a:t>run once before any items are processed</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Process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dirty="0" smtClean="0">
                          <a:solidFill>
                            <a:schemeClr val="bg1"/>
                          </a:solidFill>
                          <a:latin typeface="Segoe UI Light" panose="020B0502040204020203" pitchFamily="34" charset="0"/>
                          <a:cs typeface="Segoe UI Light" panose="020B0502040204020203" pitchFamily="34" charset="0"/>
                        </a:rPr>
                        <a:t> run for each object on pipeline </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End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baseline="0" dirty="0" smtClean="0">
                          <a:solidFill>
                            <a:schemeClr val="bg1"/>
                          </a:solidFill>
                          <a:latin typeface="Segoe UI Light" panose="020B0502040204020203" pitchFamily="34" charset="0"/>
                          <a:cs typeface="Segoe UI Light" panose="020B0502040204020203" pitchFamily="34" charset="0"/>
                        </a:rPr>
                        <a:t> run once after all items have been processed</a:t>
                      </a:r>
                    </a:p>
                    <a:p>
                      <a:pPr marL="0" indent="0" algn="l">
                        <a:buFont typeface="Arial" panose="020B0604020202020204" pitchFamily="34" charset="0"/>
                        <a:buNone/>
                      </a:pP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5096295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Application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-Newest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p>
                    <a:p>
                      <a:r>
                        <a:rPr lang="en-AU" sz="2000" dirty="0" smtClean="0">
                          <a:solidFill>
                            <a:srgbClr val="FFE4B5"/>
                          </a:solidFill>
                          <a:latin typeface="Lucida Console" panose="020B0609040504020204" pitchFamily="49" charset="0"/>
                        </a:rPr>
                        <a:t>-Begin</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Remove-Item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.\Events.txt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Write-Host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"Start"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ForegroundColor</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Red</a:t>
                      </a:r>
                      <a:r>
                        <a:rPr lang="en-AU" sz="2000" dirty="0" smtClean="0">
                          <a:solidFill>
                            <a:srgbClr val="F5F5F5"/>
                          </a:solidFill>
                          <a:latin typeface="Lucida Console" panose="020B0609040504020204" pitchFamily="49" charset="0"/>
                        </a:rPr>
                        <a:t>} </a:t>
                      </a:r>
                    </a:p>
                    <a:p>
                      <a:r>
                        <a:rPr lang="en-AU" sz="2000" dirty="0" smtClean="0">
                          <a:solidFill>
                            <a:schemeClr val="tx2">
                              <a:lumMod val="50000"/>
                            </a:schemeClr>
                          </a:solidFill>
                          <a:latin typeface="Lucida Console" panose="020B0609040504020204" pitchFamily="49" charset="0"/>
                        </a:rPr>
                        <a:t>-</a:t>
                      </a:r>
                      <a:r>
                        <a:rPr lang="en-AU" sz="2000" dirty="0" smtClean="0">
                          <a:solidFill>
                            <a:schemeClr val="tx2">
                              <a:lumMod val="50000"/>
                            </a:schemeClr>
                          </a:solidFill>
                          <a:latin typeface="Lucida Console" panose="020B0609040504020204" pitchFamily="49" charset="0"/>
                          <a:ea typeface=""/>
                          <a:cs typeface=""/>
                        </a:rPr>
                        <a:t>Process {</a:t>
                      </a:r>
                      <a:r>
                        <a:rPr lang="en-US" sz="2000" dirty="0" smtClean="0">
                          <a:solidFill>
                            <a:schemeClr val="tx2">
                              <a:lumMod val="50000"/>
                            </a:schemeClr>
                          </a:solidFill>
                          <a:latin typeface="Lucida Console" panose="020B0609040504020204" pitchFamily="49" charset="0"/>
                          <a:ea typeface=""/>
                          <a:cs typeface=""/>
                        </a:rPr>
                        <a:t>$_.Message | Out-File -</a:t>
                      </a:r>
                      <a:r>
                        <a:rPr lang="en-US" sz="2000" dirty="0" err="1" smtClean="0">
                          <a:solidFill>
                            <a:schemeClr val="tx2">
                              <a:lumMod val="50000"/>
                            </a:schemeClr>
                          </a:solidFill>
                          <a:latin typeface="Lucida Console" panose="020B0609040504020204" pitchFamily="49" charset="0"/>
                          <a:ea typeface=""/>
                          <a:cs typeface=""/>
                        </a:rPr>
                        <a:t>Filepath</a:t>
                      </a:r>
                      <a:r>
                        <a:rPr lang="en-US" sz="2000" dirty="0" smtClean="0">
                          <a:solidFill>
                            <a:schemeClr val="tx2">
                              <a:lumMod val="50000"/>
                            </a:schemeClr>
                          </a:solidFill>
                          <a:latin typeface="Lucida Console" panose="020B0609040504020204" pitchFamily="49" charset="0"/>
                          <a:ea typeface=""/>
                          <a:cs typeface=""/>
                        </a:rPr>
                        <a:t> Events.txt -Append</a:t>
                      </a:r>
                      <a:r>
                        <a:rPr lang="en-AU" sz="2000" dirty="0" smtClean="0">
                          <a:solidFill>
                            <a:schemeClr val="tx2">
                              <a:lumMod val="50000"/>
                            </a:schemeClr>
                          </a:solidFill>
                          <a:latin typeface="Lucida Console" panose="020B0609040504020204" pitchFamily="49" charset="0"/>
                          <a:ea typeface=""/>
                          <a:cs typeface=""/>
                        </a:rPr>
                        <a:t>} </a:t>
                      </a:r>
                    </a:p>
                    <a:p>
                      <a:r>
                        <a:rPr lang="en-AU" sz="2000" dirty="0" smtClean="0">
                          <a:solidFill>
                            <a:schemeClr val="tx2">
                              <a:lumMod val="50000"/>
                            </a:schemeClr>
                          </a:solidFill>
                          <a:latin typeface="Lucida Console" panose="020B0609040504020204" pitchFamily="49" charset="0"/>
                        </a:rPr>
                        <a:t>-End {Write-Host "End" -</a:t>
                      </a:r>
                      <a:r>
                        <a:rPr lang="en-AU" sz="2000" dirty="0" err="1" smtClean="0">
                          <a:solidFill>
                            <a:schemeClr val="tx2">
                              <a:lumMod val="50000"/>
                            </a:schemeClr>
                          </a:solidFill>
                          <a:latin typeface="Lucida Console" panose="020B0609040504020204" pitchFamily="49" charset="0"/>
                        </a:rPr>
                        <a:t>ForegroundColor</a:t>
                      </a:r>
                      <a:r>
                        <a:rPr lang="en-AU" sz="2000" dirty="0" smtClean="0">
                          <a:solidFill>
                            <a:schemeClr val="tx2">
                              <a:lumMod val="50000"/>
                            </a:schemeClr>
                          </a:solidFill>
                          <a:latin typeface="Lucida Console" panose="020B0609040504020204" pitchFamily="49" charset="0"/>
                        </a:rPr>
                        <a:t> Green; notepad.exe Events.txt}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673818822"/>
                  </a:ext>
                </a:extLst>
              </a:tr>
            </a:tbl>
          </a:graphicData>
        </a:graphic>
      </p:graphicFrame>
    </p:spTree>
    <p:extLst>
      <p:ext uri="{BB962C8B-B14F-4D97-AF65-F5344CB8AC3E}">
        <p14:creationId xmlns:p14="http://schemas.microsoft.com/office/powerpoint/2010/main" val="2846454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PowerShell Web Access (PSWA)</a:t>
            </a:r>
            <a:endParaRPr lang="en-US" dirty="0"/>
          </a:p>
        </p:txBody>
      </p:sp>
      <p:sp>
        <p:nvSpPr>
          <p:cNvPr id="3" name="Content Placeholder 2"/>
          <p:cNvSpPr>
            <a:spLocks noGrp="1"/>
          </p:cNvSpPr>
          <p:nvPr>
            <p:ph sz="quarter" idx="13"/>
          </p:nvPr>
        </p:nvSpPr>
        <p:spPr>
          <a:xfrm>
            <a:off x="406400" y="1366520"/>
            <a:ext cx="11176000" cy="4953000"/>
          </a:xfrm>
        </p:spPr>
        <p:txBody>
          <a:bodyPr>
            <a:normAutofit/>
          </a:bodyPr>
          <a:lstStyle/>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Provides access to PowerShell from anywhere</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Gateway hosted on Perimeter network</a:t>
            </a:r>
          </a:p>
          <a:p>
            <a:pPr marL="702000" lvl="1" indent="-342900">
              <a:buFont typeface="Courier New" panose="02070309020205020404" pitchFamily="49" charset="0"/>
              <a:buChar char="o"/>
            </a:pPr>
            <a:r>
              <a:rPr lang="en-US" sz="2000" dirty="0" smtClean="0">
                <a:solidFill>
                  <a:schemeClr val="bg1"/>
                </a:solidFill>
                <a:latin typeface="Segoe UI Light" panose="020B0502040204020203" pitchFamily="34" charset="0"/>
                <a:cs typeface="Segoe UI Light" panose="020B0502040204020203" pitchFamily="34" charset="0"/>
              </a:rPr>
              <a:t>Gateway can also be hosted on internal network for internal browser-based access</a:t>
            </a:r>
          </a:p>
          <a:p>
            <a:pPr marL="359100" lvl="1"/>
            <a:endParaRPr lang="en-US"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Cross-platform support:  such as Firefox, Safari, Chrome, Unix, Linux, OSX </a:t>
            </a:r>
            <a:br>
              <a:rPr lang="en-US" dirty="0" smtClean="0">
                <a:solidFill>
                  <a:schemeClr val="bg1"/>
                </a:solidFill>
                <a:cs typeface="Segoe UI Light" panose="020B0502040204020203" pitchFamily="34" charset="0"/>
              </a:rPr>
            </a:br>
            <a:r>
              <a:rPr lang="en-US" dirty="0" smtClean="0">
                <a:solidFill>
                  <a:schemeClr val="bg1"/>
                </a:solidFill>
                <a:cs typeface="Segoe UI Light" panose="020B0502040204020203" pitchFamily="34" charset="0"/>
              </a:rPr>
              <a:t>(anything that talks HTTP)</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Included with Server 2012 at no extra cost or license</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PSWA role can only be installed on Server 2012</a:t>
            </a:r>
          </a:p>
          <a:p>
            <a:pPr marL="342900" indent="-342900">
              <a:buFont typeface="Arial" panose="020B0604020202020204" pitchFamily="34" charset="0"/>
              <a:buChar char="•"/>
            </a:pPr>
            <a:endParaRPr lang="en-US" dirty="0" smtClean="0">
              <a:solidFill>
                <a:schemeClr val="bg1"/>
              </a:solidFill>
              <a:cs typeface="Segoe UI Light" panose="020B0502040204020203" pitchFamily="34" charset="0"/>
            </a:endParaRPr>
          </a:p>
          <a:p>
            <a:pPr marL="342900" indent="-342900">
              <a:buFont typeface="Arial" panose="020B0604020202020204" pitchFamily="34" charset="0"/>
              <a:buChar char="•"/>
            </a:pPr>
            <a:r>
              <a:rPr lang="en-US" dirty="0" smtClean="0">
                <a:solidFill>
                  <a:schemeClr val="bg1"/>
                </a:solidFill>
                <a:cs typeface="Segoe UI Light" panose="020B0502040204020203" pitchFamily="34" charset="0"/>
              </a:rPr>
              <a:t>Automatically installs and configures IIS 8.0 Web Role</a:t>
            </a:r>
          </a:p>
          <a:p>
            <a:endParaRPr lang="en-US" dirty="0" smtClean="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pPr/>
              <a:t>31</a:t>
            </a:fld>
            <a:endParaRPr lang="en-US" dirty="0"/>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t>Microsoft Confidential</a:t>
            </a:r>
            <a:endParaRPr lang="en-US" dirty="0"/>
          </a:p>
        </p:txBody>
      </p:sp>
    </p:spTree>
    <p:extLst>
      <p:ext uri="{BB962C8B-B14F-4D97-AF65-F5344CB8AC3E}">
        <p14:creationId xmlns:p14="http://schemas.microsoft.com/office/powerpoint/2010/main" val="109425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Begin, Process and End Parameters</a:t>
            </a:r>
            <a:endParaRPr lang="en-AU" dirty="0"/>
          </a:p>
        </p:txBody>
      </p:sp>
      <p:sp>
        <p:nvSpPr>
          <p:cNvPr id="3" name="Content Placeholder 2"/>
          <p:cNvSpPr>
            <a:spLocks noGrp="1"/>
          </p:cNvSpPr>
          <p:nvPr>
            <p:ph sz="quarter" idx="13"/>
          </p:nvPr>
        </p:nvSpPr>
        <p:spPr/>
        <p:txBody>
          <a:bodyPr>
            <a:normAutofit/>
          </a:bodyPr>
          <a:lstStyle/>
          <a:p>
            <a:r>
              <a:rPr lang="en-AU" sz="2800" dirty="0" err="1" smtClean="0"/>
              <a:t>ForEach</a:t>
            </a:r>
            <a:r>
              <a:rPr lang="en-AU" sz="2800" dirty="0" smtClean="0"/>
              <a:t>-Object cmdlet </a:t>
            </a:r>
            <a:r>
              <a:rPr lang="en-AU" sz="2800" dirty="0"/>
              <a:t>supports Begin, Process and End Parameters</a:t>
            </a:r>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93263478"/>
              </p:ext>
            </p:extLst>
          </p:nvPr>
        </p:nvGraphicFramePr>
        <p:xfrm>
          <a:off x="316632" y="2060848"/>
          <a:ext cx="11623848" cy="3169920"/>
        </p:xfrm>
        <a:graphic>
          <a:graphicData uri="http://schemas.openxmlformats.org/drawingml/2006/table">
            <a:tbl>
              <a:tblPr firstRow="1" bandRow="1"/>
              <a:tblGrid>
                <a:gridCol w="11623848">
                  <a:extLst>
                    <a:ext uri="{9D8B030D-6E8A-4147-A177-3AD203B41FA5}">
                      <a16:colId xmlns:a16="http://schemas.microsoft.com/office/drawing/2014/main" val="6001184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Begin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 </a:t>
                      </a:r>
                      <a:r>
                        <a:rPr lang="en-AU" sz="2400" b="0" dirty="0" smtClean="0">
                          <a:solidFill>
                            <a:schemeClr val="bg1"/>
                          </a:solidFill>
                          <a:latin typeface="Segoe UI Light" panose="020B0502040204020203" pitchFamily="34" charset="0"/>
                          <a:cs typeface="Segoe UI Light" panose="020B0502040204020203" pitchFamily="34" charset="0"/>
                        </a:rPr>
                        <a:t>run once before any items are processed</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Process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dirty="0" smtClean="0">
                          <a:solidFill>
                            <a:schemeClr val="bg1"/>
                          </a:solidFill>
                          <a:latin typeface="Segoe UI Light" panose="020B0502040204020203" pitchFamily="34" charset="0"/>
                          <a:cs typeface="Segoe UI Light" panose="020B0502040204020203" pitchFamily="34" charset="0"/>
                        </a:rPr>
                        <a:t> run for each object on pipeline </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End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baseline="0" dirty="0" smtClean="0">
                          <a:solidFill>
                            <a:schemeClr val="bg1"/>
                          </a:solidFill>
                          <a:latin typeface="Segoe UI Light" panose="020B0502040204020203" pitchFamily="34" charset="0"/>
                          <a:cs typeface="Segoe UI Light" panose="020B0502040204020203" pitchFamily="34" charset="0"/>
                        </a:rPr>
                        <a:t> run once after all items have been processed</a:t>
                      </a:r>
                    </a:p>
                    <a:p>
                      <a:pPr marL="0" indent="0" algn="l">
                        <a:buFont typeface="Arial" panose="020B0604020202020204" pitchFamily="34" charset="0"/>
                        <a:buNone/>
                      </a:pP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25995658"/>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Application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-Newest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p>
                    <a:p>
                      <a:r>
                        <a:rPr lang="en-AU" sz="2000" dirty="0" smtClean="0">
                          <a:solidFill>
                            <a:schemeClr val="tx2">
                              <a:lumMod val="50000"/>
                            </a:schemeClr>
                          </a:solidFill>
                          <a:latin typeface="Lucida Console" panose="020B0609040504020204" pitchFamily="49" charset="0"/>
                        </a:rPr>
                        <a:t>-Begin {Remove-Item .\Events.txt; Write-Host "Start" -</a:t>
                      </a:r>
                      <a:r>
                        <a:rPr lang="en-AU" sz="2000" dirty="0" err="1" smtClean="0">
                          <a:solidFill>
                            <a:schemeClr val="tx2">
                              <a:lumMod val="50000"/>
                            </a:schemeClr>
                          </a:solidFill>
                          <a:latin typeface="Lucida Console" panose="020B0609040504020204" pitchFamily="49" charset="0"/>
                        </a:rPr>
                        <a:t>ForegroundColor</a:t>
                      </a:r>
                      <a:r>
                        <a:rPr lang="en-AU" sz="2000" dirty="0" smtClean="0">
                          <a:solidFill>
                            <a:schemeClr val="tx2">
                              <a:lumMod val="50000"/>
                            </a:schemeClr>
                          </a:solidFill>
                          <a:latin typeface="Lucida Console" panose="020B0609040504020204" pitchFamily="49" charset="0"/>
                        </a:rPr>
                        <a:t> Red} </a:t>
                      </a:r>
                    </a:p>
                    <a:p>
                      <a:r>
                        <a:rPr lang="en-AU" sz="2000" dirty="0" smtClean="0">
                          <a:solidFill>
                            <a:srgbClr val="FFE4B5"/>
                          </a:solidFill>
                          <a:latin typeface="Lucida Console" panose="020B0609040504020204" pitchFamily="49" charset="0"/>
                        </a:rPr>
                        <a:t>-Process</a:t>
                      </a:r>
                      <a:r>
                        <a:rPr lang="en-AU" sz="2000" dirty="0" smtClean="0">
                          <a:solidFill>
                            <a:srgbClr val="F5F5F5"/>
                          </a:solidFill>
                          <a:latin typeface="Lucida Console" panose="020B0609040504020204" pitchFamily="49" charset="0"/>
                        </a:rPr>
                        <a:t> {</a:t>
                      </a:r>
                      <a:r>
                        <a:rPr lang="en-US" sz="2000" dirty="0" smtClean="0">
                          <a:solidFill>
                            <a:srgbClr val="FF4500"/>
                          </a:solidFill>
                          <a:latin typeface="Lucida Console" panose="020B0609040504020204" pitchFamily="49" charset="0"/>
                        </a:rPr>
                        <a:t>$_</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Message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Out-File</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Filepath</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Events.txt</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-Append</a:t>
                      </a:r>
                      <a:r>
                        <a:rPr lang="en-AU" sz="2000" dirty="0" smtClean="0">
                          <a:solidFill>
                            <a:srgbClr val="F5F5F5"/>
                          </a:solidFill>
                          <a:latin typeface="Lucida Console" panose="020B0609040504020204" pitchFamily="49" charset="0"/>
                        </a:rPr>
                        <a:t>} </a:t>
                      </a:r>
                    </a:p>
                    <a:p>
                      <a:r>
                        <a:rPr lang="en-AU" sz="2000" dirty="0" smtClean="0">
                          <a:solidFill>
                            <a:schemeClr val="tx2">
                              <a:lumMod val="50000"/>
                            </a:schemeClr>
                          </a:solidFill>
                          <a:latin typeface="Lucida Console" panose="020B0609040504020204" pitchFamily="49" charset="0"/>
                        </a:rPr>
                        <a:t>-End {Write-Host "End" -</a:t>
                      </a:r>
                      <a:r>
                        <a:rPr lang="en-AU" sz="2000" dirty="0" err="1" smtClean="0">
                          <a:solidFill>
                            <a:schemeClr val="tx2">
                              <a:lumMod val="50000"/>
                            </a:schemeClr>
                          </a:solidFill>
                          <a:latin typeface="Lucida Console" panose="020B0609040504020204" pitchFamily="49" charset="0"/>
                        </a:rPr>
                        <a:t>ForegroundColor</a:t>
                      </a:r>
                      <a:r>
                        <a:rPr lang="en-AU" sz="2000" dirty="0" smtClean="0">
                          <a:solidFill>
                            <a:schemeClr val="tx2">
                              <a:lumMod val="50000"/>
                            </a:schemeClr>
                          </a:solidFill>
                          <a:latin typeface="Lucida Console" panose="020B0609040504020204" pitchFamily="49" charset="0"/>
                        </a:rPr>
                        <a:t> Green; notepad.exe Events.txt}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037309719"/>
                  </a:ext>
                </a:extLst>
              </a:tr>
            </a:tbl>
          </a:graphicData>
        </a:graphic>
      </p:graphicFrame>
    </p:spTree>
    <p:extLst>
      <p:ext uri="{BB962C8B-B14F-4D97-AF65-F5344CB8AC3E}">
        <p14:creationId xmlns:p14="http://schemas.microsoft.com/office/powerpoint/2010/main" val="2601054156"/>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Begin, Process and End Parameters</a:t>
            </a:r>
            <a:endParaRPr lang="en-AU" dirty="0"/>
          </a:p>
        </p:txBody>
      </p:sp>
      <p:sp>
        <p:nvSpPr>
          <p:cNvPr id="3" name="Content Placeholder 2"/>
          <p:cNvSpPr>
            <a:spLocks noGrp="1"/>
          </p:cNvSpPr>
          <p:nvPr>
            <p:ph sz="quarter" idx="13"/>
          </p:nvPr>
        </p:nvSpPr>
        <p:spPr/>
        <p:txBody>
          <a:bodyPr>
            <a:normAutofit/>
          </a:bodyPr>
          <a:lstStyle/>
          <a:p>
            <a:r>
              <a:rPr lang="en-AU" sz="2800" dirty="0" err="1" smtClean="0"/>
              <a:t>ForEach</a:t>
            </a:r>
            <a:r>
              <a:rPr lang="en-AU" sz="2800" dirty="0" smtClean="0"/>
              <a:t>-Object cmdlet </a:t>
            </a:r>
            <a:r>
              <a:rPr lang="en-AU" sz="2800" dirty="0"/>
              <a:t>supports Begin, Process and End Parameters</a:t>
            </a:r>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311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196136997"/>
              </p:ext>
            </p:extLst>
          </p:nvPr>
        </p:nvGraphicFramePr>
        <p:xfrm>
          <a:off x="316632" y="2060848"/>
          <a:ext cx="11623848" cy="3169920"/>
        </p:xfrm>
        <a:graphic>
          <a:graphicData uri="http://schemas.openxmlformats.org/drawingml/2006/table">
            <a:tbl>
              <a:tblPr firstRow="1" bandRow="1"/>
              <a:tblGrid>
                <a:gridCol w="11623848">
                  <a:extLst>
                    <a:ext uri="{9D8B030D-6E8A-4147-A177-3AD203B41FA5}">
                      <a16:colId xmlns:a16="http://schemas.microsoft.com/office/drawing/2014/main" val="312740572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Begin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 </a:t>
                      </a:r>
                      <a:r>
                        <a:rPr lang="en-AU" sz="2400" b="0" dirty="0" smtClean="0">
                          <a:solidFill>
                            <a:schemeClr val="bg1"/>
                          </a:solidFill>
                          <a:latin typeface="Segoe UI Light" panose="020B0502040204020203" pitchFamily="34" charset="0"/>
                          <a:cs typeface="Segoe UI Light" panose="020B0502040204020203" pitchFamily="34" charset="0"/>
                        </a:rPr>
                        <a:t>run once before any items are processed</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Process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dirty="0" smtClean="0">
                          <a:solidFill>
                            <a:schemeClr val="bg1"/>
                          </a:solidFill>
                          <a:latin typeface="Segoe UI Light" panose="020B0502040204020203" pitchFamily="34" charset="0"/>
                          <a:cs typeface="Segoe UI Light" panose="020B0502040204020203" pitchFamily="34" charset="0"/>
                        </a:rPr>
                        <a:t> run for each object on pipeline </a:t>
                      </a:r>
                    </a:p>
                    <a:p>
                      <a:pPr marL="342900" indent="-342900" algn="l">
                        <a:buFont typeface="Arial" panose="020B0604020202020204" pitchFamily="34" charset="0"/>
                        <a:buChar char="•"/>
                      </a:pPr>
                      <a:r>
                        <a:rPr lang="en-AU" sz="2400" b="0" dirty="0" smtClean="0">
                          <a:solidFill>
                            <a:schemeClr val="bg1"/>
                          </a:solidFill>
                          <a:latin typeface="Segoe UI Light" panose="020B0502040204020203" pitchFamily="34" charset="0"/>
                          <a:cs typeface="Segoe UI Light" panose="020B0502040204020203" pitchFamily="34" charset="0"/>
                        </a:rPr>
                        <a:t>End block </a:t>
                      </a:r>
                      <a:r>
                        <a:rPr lang="en-AU" sz="2400" b="0" dirty="0" smtClean="0">
                          <a:solidFill>
                            <a:schemeClr val="bg1"/>
                          </a:solidFill>
                          <a:latin typeface="Segoe UI Light" panose="020B0502040204020203" pitchFamily="34" charset="0"/>
                          <a:cs typeface="Segoe UI Light" panose="020B0502040204020203" pitchFamily="34" charset="0"/>
                          <a:sym typeface="Wingdings" panose="05000000000000000000" pitchFamily="2" charset="2"/>
                        </a:rPr>
                        <a:t></a:t>
                      </a:r>
                      <a:r>
                        <a:rPr lang="en-AU" sz="2400" b="0" baseline="0" dirty="0" smtClean="0">
                          <a:solidFill>
                            <a:schemeClr val="bg1"/>
                          </a:solidFill>
                          <a:latin typeface="Segoe UI Light" panose="020B0502040204020203" pitchFamily="34" charset="0"/>
                          <a:cs typeface="Segoe UI Light" panose="020B0502040204020203" pitchFamily="34" charset="0"/>
                        </a:rPr>
                        <a:t> run once after all items have been processed</a:t>
                      </a:r>
                    </a:p>
                    <a:p>
                      <a:pPr marL="0" indent="0" algn="l">
                        <a:buFont typeface="Arial" panose="020B0604020202020204" pitchFamily="34" charset="0"/>
                        <a:buNone/>
                      </a:pP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3202994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EventLog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-LogName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Application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-Newest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p>
                    <a:p>
                      <a:r>
                        <a:rPr lang="en-AU" sz="2000" dirty="0" smtClean="0">
                          <a:solidFill>
                            <a:schemeClr val="tx2">
                              <a:lumMod val="50000"/>
                            </a:schemeClr>
                          </a:solidFill>
                          <a:latin typeface="Lucida Console" panose="020B0609040504020204" pitchFamily="49" charset="0"/>
                        </a:rPr>
                        <a:t>-Begin {Remove-Item .\Events.txt; Write-Host "Start" -</a:t>
                      </a:r>
                      <a:r>
                        <a:rPr lang="en-AU" sz="2000" dirty="0" err="1" smtClean="0">
                          <a:solidFill>
                            <a:schemeClr val="tx2">
                              <a:lumMod val="50000"/>
                            </a:schemeClr>
                          </a:solidFill>
                          <a:latin typeface="Lucida Console" panose="020B0609040504020204" pitchFamily="49" charset="0"/>
                        </a:rPr>
                        <a:t>ForegroundColor</a:t>
                      </a:r>
                      <a:r>
                        <a:rPr lang="en-AU" sz="2000" dirty="0" smtClean="0">
                          <a:solidFill>
                            <a:schemeClr val="tx2">
                              <a:lumMod val="50000"/>
                            </a:schemeClr>
                          </a:solidFill>
                          <a:latin typeface="Lucida Console" panose="020B0609040504020204" pitchFamily="49" charset="0"/>
                        </a:rPr>
                        <a:t> Red} </a:t>
                      </a:r>
                    </a:p>
                    <a:p>
                      <a:r>
                        <a:rPr lang="en-AU" sz="2000" dirty="0" smtClean="0">
                          <a:solidFill>
                            <a:schemeClr val="tx2">
                              <a:lumMod val="50000"/>
                            </a:schemeClr>
                          </a:solidFill>
                          <a:latin typeface="Lucida Console" panose="020B0609040504020204" pitchFamily="49" charset="0"/>
                        </a:rPr>
                        <a:t>-Process {</a:t>
                      </a:r>
                      <a:r>
                        <a:rPr lang="en-US" sz="2000" dirty="0" smtClean="0">
                          <a:solidFill>
                            <a:schemeClr val="tx2">
                              <a:lumMod val="50000"/>
                            </a:schemeClr>
                          </a:solidFill>
                          <a:latin typeface="Lucida Console" panose="020B0609040504020204" pitchFamily="49" charset="0"/>
                          <a:ea typeface=""/>
                          <a:cs typeface=""/>
                        </a:rPr>
                        <a:t>$_.Message | Out-File -</a:t>
                      </a:r>
                      <a:r>
                        <a:rPr lang="en-US" sz="2000" dirty="0" err="1" smtClean="0">
                          <a:solidFill>
                            <a:schemeClr val="tx2">
                              <a:lumMod val="50000"/>
                            </a:schemeClr>
                          </a:solidFill>
                          <a:latin typeface="Lucida Console" panose="020B0609040504020204" pitchFamily="49" charset="0"/>
                          <a:ea typeface=""/>
                          <a:cs typeface=""/>
                        </a:rPr>
                        <a:t>Filepath</a:t>
                      </a:r>
                      <a:r>
                        <a:rPr lang="en-US" sz="2000" dirty="0" smtClean="0">
                          <a:solidFill>
                            <a:schemeClr val="tx2">
                              <a:lumMod val="50000"/>
                            </a:schemeClr>
                          </a:solidFill>
                          <a:latin typeface="Lucida Console" panose="020B0609040504020204" pitchFamily="49" charset="0"/>
                          <a:ea typeface=""/>
                          <a:cs typeface=""/>
                        </a:rPr>
                        <a:t> Events.txt -Append</a:t>
                      </a:r>
                      <a:r>
                        <a:rPr lang="en-AU" sz="2000" dirty="0" smtClean="0">
                          <a:solidFill>
                            <a:schemeClr val="tx2">
                              <a:lumMod val="50000"/>
                            </a:schemeClr>
                          </a:solidFill>
                          <a:latin typeface="Lucida Console" panose="020B0609040504020204" pitchFamily="49" charset="0"/>
                        </a:rPr>
                        <a:t>} </a:t>
                      </a:r>
                    </a:p>
                    <a:p>
                      <a:r>
                        <a:rPr lang="en-AU" sz="2000" dirty="0" smtClean="0">
                          <a:solidFill>
                            <a:srgbClr val="FFE4B5"/>
                          </a:solidFill>
                          <a:latin typeface="Lucida Console" panose="020B0609040504020204" pitchFamily="49" charset="0"/>
                        </a:rPr>
                        <a:t>-End</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Write-Host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"End"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ForegroundColor</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Green</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notepad.exe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Events.txt</a:t>
                      </a:r>
                      <a:r>
                        <a:rPr lang="en-AU"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634486390"/>
                  </a:ext>
                </a:extLst>
              </a:tr>
            </a:tbl>
          </a:graphicData>
        </a:graphic>
      </p:graphicFrame>
    </p:spTree>
    <p:extLst>
      <p:ext uri="{BB962C8B-B14F-4D97-AF65-F5344CB8AC3E}">
        <p14:creationId xmlns:p14="http://schemas.microsoft.com/office/powerpoint/2010/main" val="4165857719"/>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Named Blocks in Functions/</a:t>
            </a:r>
            <a:r>
              <a:rPr lang="en-AU" dirty="0" err="1" smtClean="0"/>
              <a:t>ScriptBlocks</a:t>
            </a:r>
            <a:endParaRPr lang="en-AU" dirty="0"/>
          </a:p>
        </p:txBody>
      </p:sp>
      <p:sp>
        <p:nvSpPr>
          <p:cNvPr id="3" name="Content Placeholder 2"/>
          <p:cNvSpPr>
            <a:spLocks noGrp="1"/>
          </p:cNvSpPr>
          <p:nvPr>
            <p:ph sz="quarter" idx="13"/>
          </p:nvPr>
        </p:nvSpPr>
        <p:spPr>
          <a:xfrm>
            <a:off x="406400" y="1143000"/>
            <a:ext cx="11176000" cy="5349876"/>
          </a:xfrm>
        </p:spPr>
        <p:txBody>
          <a:bodyPr>
            <a:normAutofit lnSpcReduction="10000"/>
          </a:bodyPr>
          <a:lstStyle/>
          <a:p>
            <a:pPr marL="342900" indent="-342900">
              <a:buFont typeface="Arial" panose="020B0604020202020204" pitchFamily="34" charset="0"/>
              <a:buChar char="•"/>
            </a:pPr>
            <a:r>
              <a:rPr lang="en-AU" dirty="0"/>
              <a:t>S</a:t>
            </a:r>
            <a:r>
              <a:rPr lang="en-AU" dirty="0" smtClean="0"/>
              <a:t>tatements can be </a:t>
            </a:r>
            <a:r>
              <a:rPr lang="en-AU" dirty="0"/>
              <a:t>i</a:t>
            </a:r>
            <a:r>
              <a:rPr lang="en-AU" dirty="0" smtClean="0"/>
              <a:t>n an unnamed block or in one or more named blocks</a:t>
            </a:r>
          </a:p>
          <a:p>
            <a:pPr marL="342900" indent="-342900">
              <a:buFont typeface="Arial" panose="020B0604020202020204" pitchFamily="34" charset="0"/>
              <a:buChar char="•"/>
            </a:pPr>
            <a:r>
              <a:rPr lang="en-AU" dirty="0" smtClean="0"/>
              <a:t>Allows </a:t>
            </a:r>
            <a:r>
              <a:rPr lang="en-AU" dirty="0"/>
              <a:t>custom processing of collections coming from </a:t>
            </a:r>
            <a:r>
              <a:rPr lang="en-AU" dirty="0" smtClean="0"/>
              <a:t>pipelines</a:t>
            </a:r>
          </a:p>
          <a:p>
            <a:pPr marL="342900" indent="-342900">
              <a:buFont typeface="Arial" panose="020B0604020202020204" pitchFamily="34" charset="0"/>
              <a:buChar char="•"/>
            </a:pPr>
            <a:r>
              <a:rPr lang="en-AU" dirty="0" smtClean="0"/>
              <a:t>Can </a:t>
            </a:r>
            <a:r>
              <a:rPr lang="en-AU" dirty="0"/>
              <a:t>be defined in any </a:t>
            </a:r>
            <a:r>
              <a:rPr lang="en-AU" dirty="0" smtClean="0"/>
              <a:t>order</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Begin Block </a:t>
            </a:r>
          </a:p>
          <a:p>
            <a:pPr marL="702000" lvl="1"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Statements </a:t>
            </a:r>
            <a:r>
              <a:rPr lang="en-AU" sz="2000" dirty="0">
                <a:solidFill>
                  <a:schemeClr val="bg1"/>
                </a:solidFill>
                <a:latin typeface="Segoe UI Light" panose="020B0502040204020203" pitchFamily="34" charset="0"/>
                <a:cs typeface="Segoe UI Light" panose="020B0502040204020203" pitchFamily="34" charset="0"/>
              </a:rPr>
              <a:t>executed once, before </a:t>
            </a:r>
            <a:r>
              <a:rPr lang="en-AU" sz="2000" dirty="0" smtClean="0">
                <a:solidFill>
                  <a:schemeClr val="bg1"/>
                </a:solidFill>
                <a:latin typeface="Segoe UI Light" panose="020B0502040204020203" pitchFamily="34" charset="0"/>
                <a:cs typeface="Segoe UI Light" panose="020B0502040204020203" pitchFamily="34" charset="0"/>
              </a:rPr>
              <a:t>first </a:t>
            </a:r>
            <a:r>
              <a:rPr lang="en-AU" sz="2000" dirty="0">
                <a:solidFill>
                  <a:schemeClr val="bg1"/>
                </a:solidFill>
                <a:latin typeface="Segoe UI Light" panose="020B0502040204020203" pitchFamily="34" charset="0"/>
                <a:cs typeface="Segoe UI Light" panose="020B0502040204020203" pitchFamily="34" charset="0"/>
              </a:rPr>
              <a:t>pipeline </a:t>
            </a:r>
            <a:r>
              <a:rPr lang="en-AU" sz="2000" dirty="0" smtClean="0">
                <a:solidFill>
                  <a:schemeClr val="bg1"/>
                </a:solidFill>
                <a:latin typeface="Segoe UI Light" panose="020B0502040204020203" pitchFamily="34" charset="0"/>
                <a:cs typeface="Segoe UI Light" panose="020B0502040204020203" pitchFamily="34" charset="0"/>
              </a:rPr>
              <a:t>object</a:t>
            </a:r>
          </a:p>
          <a:p>
            <a:pPr marL="702000" lvl="1" indent="-342900">
              <a:buFont typeface="Courier New" panose="02070309020205020404" pitchFamily="49" charset="0"/>
              <a:buChar char="o"/>
            </a:pPr>
            <a:endParaRPr lang="en-AU" sz="20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dirty="0" smtClean="0"/>
              <a:t>Process Block </a:t>
            </a:r>
          </a:p>
          <a:p>
            <a:pPr marL="702000" lvl="1"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Statements executed </a:t>
            </a:r>
            <a:r>
              <a:rPr lang="en-AU" sz="2000" dirty="0">
                <a:solidFill>
                  <a:schemeClr val="bg1"/>
                </a:solidFill>
                <a:latin typeface="Segoe UI Light" panose="020B0502040204020203" pitchFamily="34" charset="0"/>
                <a:cs typeface="Segoe UI Light" panose="020B0502040204020203" pitchFamily="34" charset="0"/>
              </a:rPr>
              <a:t>for each pipeline object </a:t>
            </a:r>
            <a:r>
              <a:rPr lang="en-AU" sz="2000" dirty="0" smtClean="0">
                <a:solidFill>
                  <a:schemeClr val="bg1"/>
                </a:solidFill>
                <a:latin typeface="Segoe UI Light" panose="020B0502040204020203" pitchFamily="34" charset="0"/>
                <a:cs typeface="Segoe UI Light" panose="020B0502040204020203" pitchFamily="34" charset="0"/>
              </a:rPr>
              <a:t>delivered</a:t>
            </a:r>
          </a:p>
          <a:p>
            <a:pPr marL="702000" lvl="1"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If </a:t>
            </a:r>
            <a:r>
              <a:rPr lang="en-AU" sz="2000" dirty="0">
                <a:solidFill>
                  <a:schemeClr val="bg1"/>
                </a:solidFill>
                <a:latin typeface="Segoe UI Light" panose="020B0502040204020203" pitchFamily="34" charset="0"/>
                <a:cs typeface="Segoe UI Light" panose="020B0502040204020203" pitchFamily="34" charset="0"/>
              </a:rPr>
              <a:t>a collection of zero elements is sent via the pipeline, the process block is not executed at all. </a:t>
            </a:r>
            <a:endParaRPr lang="en-AU" sz="2000" dirty="0" smtClean="0">
              <a:solidFill>
                <a:schemeClr val="bg1"/>
              </a:solidFill>
              <a:latin typeface="Segoe UI Light" panose="020B0502040204020203" pitchFamily="34" charset="0"/>
              <a:cs typeface="Segoe UI Light" panose="020B0502040204020203" pitchFamily="34" charset="0"/>
            </a:endParaRPr>
          </a:p>
          <a:p>
            <a:pPr marL="702000" lvl="1"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If called </a:t>
            </a:r>
            <a:r>
              <a:rPr lang="en-AU" sz="2000" dirty="0">
                <a:solidFill>
                  <a:schemeClr val="bg1"/>
                </a:solidFill>
                <a:latin typeface="Segoe UI Light" panose="020B0502040204020203" pitchFamily="34" charset="0"/>
                <a:cs typeface="Segoe UI Light" panose="020B0502040204020203" pitchFamily="34" charset="0"/>
              </a:rPr>
              <a:t>outside a pipeline context, </a:t>
            </a:r>
            <a:r>
              <a:rPr lang="en-AU" sz="2000" dirty="0" smtClean="0">
                <a:solidFill>
                  <a:schemeClr val="bg1"/>
                </a:solidFill>
                <a:latin typeface="Segoe UI Light" panose="020B0502040204020203" pitchFamily="34" charset="0"/>
                <a:cs typeface="Segoe UI Light" panose="020B0502040204020203" pitchFamily="34" charset="0"/>
              </a:rPr>
              <a:t>block </a:t>
            </a:r>
            <a:r>
              <a:rPr lang="en-AU" sz="2000" dirty="0">
                <a:solidFill>
                  <a:schemeClr val="bg1"/>
                </a:solidFill>
                <a:latin typeface="Segoe UI Light" panose="020B0502040204020203" pitchFamily="34" charset="0"/>
                <a:cs typeface="Segoe UI Light" panose="020B0502040204020203" pitchFamily="34" charset="0"/>
              </a:rPr>
              <a:t>is executed exactly </a:t>
            </a:r>
            <a:r>
              <a:rPr lang="en-AU" sz="2000" dirty="0" smtClean="0">
                <a:solidFill>
                  <a:schemeClr val="bg1"/>
                </a:solidFill>
                <a:latin typeface="Segoe UI Light" panose="020B0502040204020203" pitchFamily="34" charset="0"/>
                <a:cs typeface="Segoe UI Light" panose="020B0502040204020203" pitchFamily="34" charset="0"/>
              </a:rPr>
              <a:t>once</a:t>
            </a:r>
          </a:p>
          <a:p>
            <a:pPr marL="702000" lvl="1" indent="-342900">
              <a:buFont typeface="Courier New" panose="02070309020205020404" pitchFamily="49" charset="0"/>
              <a:buChar char="o"/>
            </a:pPr>
            <a:endParaRPr lang="en-AU" sz="20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dirty="0" smtClean="0"/>
              <a:t>End </a:t>
            </a:r>
            <a:r>
              <a:rPr lang="en-AU" dirty="0"/>
              <a:t>block </a:t>
            </a:r>
            <a:endParaRPr lang="en-AU" dirty="0" smtClean="0"/>
          </a:p>
          <a:p>
            <a:pPr marL="702000" lvl="1" indent="-342900">
              <a:buFont typeface="Courier New" panose="02070309020205020404" pitchFamily="49" charset="0"/>
              <a:buChar char="o"/>
            </a:pPr>
            <a:r>
              <a:rPr lang="en-AU" sz="2000" dirty="0" smtClean="0">
                <a:solidFill>
                  <a:schemeClr val="bg1"/>
                </a:solidFill>
                <a:latin typeface="Segoe UI Light" panose="020B0502040204020203" pitchFamily="34" charset="0"/>
                <a:cs typeface="Segoe UI Light" panose="020B0502040204020203" pitchFamily="34" charset="0"/>
              </a:rPr>
              <a:t>Statements </a:t>
            </a:r>
            <a:r>
              <a:rPr lang="en-AU" sz="2000" dirty="0">
                <a:solidFill>
                  <a:schemeClr val="bg1"/>
                </a:solidFill>
                <a:latin typeface="Segoe UI Light" panose="020B0502040204020203" pitchFamily="34" charset="0"/>
                <a:cs typeface="Segoe UI Light" panose="020B0502040204020203" pitchFamily="34" charset="0"/>
              </a:rPr>
              <a:t>executed once, after </a:t>
            </a:r>
            <a:r>
              <a:rPr lang="en-AU" sz="2000" dirty="0" smtClean="0">
                <a:solidFill>
                  <a:schemeClr val="bg1"/>
                </a:solidFill>
                <a:latin typeface="Segoe UI Light" panose="020B0502040204020203" pitchFamily="34" charset="0"/>
                <a:cs typeface="Segoe UI Light" panose="020B0502040204020203" pitchFamily="34" charset="0"/>
              </a:rPr>
              <a:t>last </a:t>
            </a:r>
            <a:r>
              <a:rPr lang="en-AU" sz="2000" dirty="0">
                <a:solidFill>
                  <a:schemeClr val="bg1"/>
                </a:solidFill>
                <a:latin typeface="Segoe UI Light" panose="020B0502040204020203" pitchFamily="34" charset="0"/>
                <a:cs typeface="Segoe UI Light" panose="020B0502040204020203" pitchFamily="34" charset="0"/>
              </a:rPr>
              <a:t>pipeline </a:t>
            </a:r>
            <a:r>
              <a:rPr lang="en-AU" sz="2000" dirty="0" smtClean="0">
                <a:solidFill>
                  <a:schemeClr val="bg1"/>
                </a:solidFill>
                <a:latin typeface="Segoe UI Light" panose="020B0502040204020203" pitchFamily="34" charset="0"/>
                <a:cs typeface="Segoe UI Light" panose="020B0502040204020203" pitchFamily="34" charset="0"/>
              </a:rPr>
              <a:t>object </a:t>
            </a:r>
          </a:p>
          <a:p>
            <a:pPr marL="702000" lvl="1" indent="-342900">
              <a:buFont typeface="Courier New" panose="02070309020205020404" pitchFamily="49" charset="0"/>
              <a:buChar char="o"/>
            </a:pPr>
            <a:r>
              <a:rPr lang="en-AU" dirty="0"/>
              <a:t>D</a:t>
            </a:r>
            <a:r>
              <a:rPr lang="en-AU" sz="2000" dirty="0" smtClean="0">
                <a:solidFill>
                  <a:schemeClr val="bg1"/>
                </a:solidFill>
                <a:latin typeface="Segoe UI Light" panose="020B0502040204020203" pitchFamily="34" charset="0"/>
                <a:cs typeface="Segoe UI Light" panose="020B0502040204020203" pitchFamily="34" charset="0"/>
              </a:rPr>
              <a:t>efault if unnamed</a:t>
            </a:r>
            <a:endParaRPr lang="en-AU" sz="2000" dirty="0">
              <a:solidFill>
                <a:schemeClr val="bg1"/>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312</a:t>
            </a:fld>
            <a:endParaRPr lang="en-US"/>
          </a:p>
        </p:txBody>
      </p:sp>
    </p:spTree>
    <p:extLst>
      <p:ext uri="{BB962C8B-B14F-4D97-AF65-F5344CB8AC3E}">
        <p14:creationId xmlns:p14="http://schemas.microsoft.com/office/powerpoint/2010/main" val="2598144304"/>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415480" cy="2286000"/>
          </a:xfrm>
        </p:spPr>
        <p:txBody>
          <a:bodyPr/>
          <a:lstStyle/>
          <a:p>
            <a:r>
              <a:rPr lang="en-AU" smtClean="0">
                <a:latin typeface="Segoe UI Light" panose="020B0502040204020203" pitchFamily="34" charset="0"/>
                <a:cs typeface="Segoe UI Light" panose="020B0502040204020203" pitchFamily="34" charset="0"/>
              </a:rPr>
              <a:t>Example:</a:t>
            </a:r>
            <a:br>
              <a:rPr lang="en-AU" smtClean="0">
                <a:latin typeface="Segoe UI Light" panose="020B0502040204020203" pitchFamily="34" charset="0"/>
                <a:cs typeface="Segoe UI Light" panose="020B0502040204020203" pitchFamily="34" charset="0"/>
              </a:rPr>
            </a:br>
            <a:r>
              <a:rPr lang="en-AU" smtClean="0">
                <a:latin typeface="Segoe UI Light" panose="020B0502040204020203" pitchFamily="34" charset="0"/>
                <a:cs typeface="Segoe UI Light" panose="020B0502040204020203" pitchFamily="34" charset="0"/>
              </a:rPr>
              <a:t>Named Blocks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313</a:t>
            </a:fld>
            <a:endParaRPr lang="en-US"/>
          </a:p>
        </p:txBody>
      </p:sp>
      <p:sp>
        <p:nvSpPr>
          <p:cNvPr id="9" name="Rectangle 8"/>
          <p:cNvSpPr/>
          <p:nvPr/>
        </p:nvSpPr>
        <p:spPr>
          <a:xfrm>
            <a:off x="1685640" y="714529"/>
            <a:ext cx="10077739" cy="5078313"/>
          </a:xfrm>
          <a:prstGeom prst="rect">
            <a:avLst/>
          </a:prstGeom>
          <a:solidFill>
            <a:schemeClr val="tx1"/>
          </a:solidFill>
          <a:ln>
            <a:solidFill>
              <a:schemeClr val="accent1"/>
            </a:solidFill>
          </a:ln>
        </p:spPr>
        <p:txBody>
          <a:bodyPr wrap="square">
            <a:spAutoFit/>
          </a:bodyPr>
          <a:lstStyle/>
          <a:p>
            <a:r>
              <a:rPr lang="en-US" dirty="0"/>
              <a:t> </a:t>
            </a:r>
            <a:r>
              <a:rPr lang="en-US" dirty="0">
                <a:solidFill>
                  <a:srgbClr val="00008B"/>
                </a:solidFill>
                <a:latin typeface="Lucida Console" panose="020B0609040504020204" pitchFamily="49" charset="0"/>
              </a:rPr>
              <a:t>function</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My-Function</a:t>
            </a:r>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a:t>
            </a:r>
          </a:p>
          <a:p>
            <a:r>
              <a:rPr lang="en-US" dirty="0">
                <a:solidFill>
                  <a:prstClr val="black"/>
                </a:solidFill>
                <a:latin typeface="Lucida Console" panose="020B0609040504020204" pitchFamily="49" charset="0"/>
              </a:rPr>
              <a:t>    </a:t>
            </a:r>
            <a:r>
              <a:rPr lang="en-US" dirty="0">
                <a:solidFill>
                  <a:srgbClr val="00008B"/>
                </a:solidFill>
                <a:latin typeface="Lucida Console" panose="020B0609040504020204" pitchFamily="49" charset="0"/>
              </a:rPr>
              <a:t>Begin</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Remove-Item</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.\Events.txt</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Write-Host</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"Start"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Red</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 </a:t>
            </a:r>
          </a:p>
          <a:p>
            <a:r>
              <a:rPr lang="en-US" dirty="0">
                <a:solidFill>
                  <a:prstClr val="black"/>
                </a:solidFill>
                <a:latin typeface="Lucida Console" panose="020B0609040504020204" pitchFamily="49" charset="0"/>
              </a:rPr>
              <a:t>    </a:t>
            </a:r>
            <a:r>
              <a:rPr lang="en-US" dirty="0">
                <a:solidFill>
                  <a:srgbClr val="00008B"/>
                </a:solidFill>
                <a:latin typeface="Lucida Console" panose="020B0609040504020204" pitchFamily="49" charset="0"/>
              </a:rPr>
              <a:t>Process</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r>
              <a:rPr lang="en-US" dirty="0"/>
              <a:t> </a:t>
            </a:r>
            <a:r>
              <a:rPr lang="en-US" dirty="0">
                <a:solidFill>
                  <a:srgbClr val="FF4500"/>
                </a:solidFill>
                <a:latin typeface="Lucida Console" panose="020B0609040504020204" pitchFamily="49" charset="0"/>
              </a:rPr>
              <a:t>$_</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Message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Out-File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Filepath</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Events.txt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smtClean="0">
                <a:solidFill>
                  <a:srgbClr val="000080"/>
                </a:solidFill>
                <a:latin typeface="Lucida Console" panose="020B0609040504020204" pitchFamily="49" charset="0"/>
              </a:rPr>
              <a:t>Append</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 </a:t>
            </a:r>
          </a:p>
          <a:p>
            <a:r>
              <a:rPr lang="en-US" dirty="0">
                <a:solidFill>
                  <a:prstClr val="black"/>
                </a:solidFill>
                <a:latin typeface="Lucida Console" panose="020B0609040504020204" pitchFamily="49" charset="0"/>
              </a:rPr>
              <a:t>    </a:t>
            </a:r>
            <a:r>
              <a:rPr lang="en-US" dirty="0">
                <a:solidFill>
                  <a:srgbClr val="00008B"/>
                </a:solidFill>
                <a:latin typeface="Lucida Console" panose="020B0609040504020204" pitchFamily="49" charset="0"/>
              </a:rPr>
              <a:t>End</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Write-Host</a:t>
            </a:r>
            <a:r>
              <a:rPr lang="en-US" dirty="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"End"</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Green</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notepad.exe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Events.txt</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 </a:t>
            </a:r>
          </a:p>
          <a:p>
            <a:r>
              <a:rPr lang="en-US" dirty="0">
                <a:solidFill>
                  <a:prstClr val="black"/>
                </a:solidFill>
                <a:latin typeface="Lucida Console" panose="020B0609040504020204" pitchFamily="49" charset="0"/>
              </a:rPr>
              <a:t>}  </a:t>
            </a:r>
          </a:p>
          <a:p>
            <a:r>
              <a:rPr lang="en-US" dirty="0">
                <a:solidFill>
                  <a:prstClr val="black"/>
                </a:solidFill>
                <a:latin typeface="Lucida Console" panose="020B0609040504020204" pitchFamily="49" charset="0"/>
              </a:rPr>
              <a:t> </a:t>
            </a:r>
          </a:p>
        </p:txBody>
      </p:sp>
      <p:sp>
        <p:nvSpPr>
          <p:cNvPr id="8" name="Rectangle 7"/>
          <p:cNvSpPr/>
          <p:nvPr/>
        </p:nvSpPr>
        <p:spPr>
          <a:xfrm>
            <a:off x="1685640" y="5958193"/>
            <a:ext cx="10070931" cy="369332"/>
          </a:xfrm>
          <a:prstGeom prst="rect">
            <a:avLst/>
          </a:prstGeom>
          <a:solidFill>
            <a:srgbClr val="012456"/>
          </a:solidFill>
        </p:spPr>
        <p:txBody>
          <a:bodyPr wrap="square">
            <a:spAutoFit/>
          </a:bodyPr>
          <a:lstStyle/>
          <a:p>
            <a:r>
              <a:rPr lang="en-AU" dirty="0" smtClean="0">
                <a:solidFill>
                  <a:srgbClr val="E0FFFF"/>
                </a:solidFill>
                <a:latin typeface="Lucida Console" panose="020B0609040504020204" pitchFamily="49" charset="0"/>
              </a:rPr>
              <a:t>PS C:\&gt; Get-</a:t>
            </a:r>
            <a:r>
              <a:rPr lang="en-AU" dirty="0" err="1" smtClean="0">
                <a:solidFill>
                  <a:srgbClr val="E0FFFF"/>
                </a:solidFill>
                <a:latin typeface="Lucida Console" panose="020B0609040504020204" pitchFamily="49" charset="0"/>
              </a:rPr>
              <a:t>EventLog</a:t>
            </a:r>
            <a:r>
              <a:rPr lang="en-AU" dirty="0" smtClean="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a:t>
            </a:r>
            <a:r>
              <a:rPr lang="en-AU" dirty="0" err="1">
                <a:solidFill>
                  <a:srgbClr val="FFE4B5"/>
                </a:solidFill>
                <a:latin typeface="Lucida Console" panose="020B0609040504020204" pitchFamily="49" charset="0"/>
              </a:rPr>
              <a:t>LogName</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Application</a:t>
            </a:r>
            <a:r>
              <a:rPr lang="en-AU" dirty="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-Newest</a:t>
            </a:r>
            <a:r>
              <a:rPr lang="en-AU" dirty="0">
                <a:solidFill>
                  <a:srgbClr val="F5F5F5"/>
                </a:solidFill>
                <a:latin typeface="Lucida Console" panose="020B0609040504020204" pitchFamily="49" charset="0"/>
              </a:rPr>
              <a:t> </a:t>
            </a:r>
            <a:r>
              <a:rPr lang="en-AU" dirty="0">
                <a:solidFill>
                  <a:srgbClr val="FFE4C4"/>
                </a:solidFill>
                <a:latin typeface="Lucida Console" panose="020B0609040504020204" pitchFamily="49" charset="0"/>
              </a:rPr>
              <a:t>5</a:t>
            </a:r>
            <a:r>
              <a:rPr lang="en-AU" dirty="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My-Function</a:t>
            </a:r>
            <a:r>
              <a:rPr lang="en-AU" dirty="0" smtClean="0">
                <a:solidFill>
                  <a:srgbClr val="F5F5F5"/>
                </a:solidFill>
                <a:latin typeface="Lucida Console" panose="020B0609040504020204" pitchFamily="49" charset="0"/>
              </a:rPr>
              <a:t> </a:t>
            </a:r>
          </a:p>
        </p:txBody>
      </p:sp>
    </p:spTree>
    <p:extLst>
      <p:ext uri="{BB962C8B-B14F-4D97-AF65-F5344CB8AC3E}">
        <p14:creationId xmlns:p14="http://schemas.microsoft.com/office/powerpoint/2010/main" val="1674211983"/>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9: Pipeline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Cmdlet Parameter Pipeline Input</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Two ways to accept pipeline input </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314</a:t>
            </a:fld>
            <a:endParaRPr lang="en-US"/>
          </a:p>
        </p:txBody>
      </p:sp>
    </p:spTree>
    <p:extLst>
      <p:ext uri="{BB962C8B-B14F-4D97-AF65-F5344CB8AC3E}">
        <p14:creationId xmlns:p14="http://schemas.microsoft.com/office/powerpoint/2010/main" val="2889024263"/>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t>Methods Of Accepting </a:t>
            </a:r>
            <a:r>
              <a:rPr lang="en-AU" dirty="0" err="1" smtClean="0"/>
              <a:t>Paramater</a:t>
            </a:r>
            <a:r>
              <a:rPr lang="en-AU" dirty="0" smtClean="0"/>
              <a:t> Pipeline Input</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315</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sp>
        <p:nvSpPr>
          <p:cNvPr id="3" name="Content Placeholder 2"/>
          <p:cNvSpPr>
            <a:spLocks noGrp="1"/>
          </p:cNvSpPr>
          <p:nvPr>
            <p:ph sz="quarter" idx="13"/>
          </p:nvPr>
        </p:nvSpPr>
        <p:spPr>
          <a:xfrm>
            <a:off x="406400" y="1651056"/>
            <a:ext cx="11176000" cy="4195921"/>
          </a:xfrm>
        </p:spPr>
        <p:txBody>
          <a:bodyPr>
            <a:noAutofit/>
          </a:bodyPr>
          <a:lstStyle/>
          <a:p>
            <a:pPr rtl="0" fontAlgn="ctr"/>
            <a:r>
              <a:rPr lang="en-AU" sz="2800" dirty="0" smtClean="0"/>
              <a:t>Cmdlet </a:t>
            </a:r>
            <a:r>
              <a:rPr lang="en-AU" sz="2800" dirty="0"/>
              <a:t>parameters can accept pipeline input in one of two </a:t>
            </a:r>
            <a:r>
              <a:rPr lang="en-AU" sz="2800" dirty="0" smtClean="0"/>
              <a:t>ways:</a:t>
            </a:r>
          </a:p>
          <a:p>
            <a:pPr marL="457200" indent="-457200" rtl="0" fontAlgn="ctr">
              <a:buFont typeface="Arial" panose="020B0604020202020204" pitchFamily="34" charset="0"/>
              <a:buChar char="•"/>
            </a:pPr>
            <a:r>
              <a:rPr lang="en-AU" sz="2800" dirty="0" err="1" smtClean="0"/>
              <a:t>ByValue</a:t>
            </a:r>
            <a:r>
              <a:rPr lang="en-AU" sz="2800" dirty="0" smtClean="0"/>
              <a:t> 			(Object Data Type)</a:t>
            </a:r>
            <a:endParaRPr lang="en-AU" sz="2800" dirty="0"/>
          </a:p>
          <a:p>
            <a:pPr marL="457200" indent="-457200" rtl="0" fontAlgn="ctr">
              <a:buFont typeface="Arial" panose="020B0604020202020204" pitchFamily="34" charset="0"/>
              <a:buChar char="•"/>
            </a:pPr>
            <a:r>
              <a:rPr lang="en-AU" sz="2800" dirty="0" err="1" smtClean="0"/>
              <a:t>ByPropertyName</a:t>
            </a:r>
            <a:r>
              <a:rPr lang="en-AU" sz="2800" dirty="0" smtClean="0"/>
              <a:t> 	(Object Property Name)</a:t>
            </a:r>
            <a:endParaRPr lang="en-AU" sz="2800" dirty="0"/>
          </a:p>
          <a:p>
            <a:pPr rtl="0" fontAlgn="ctr"/>
            <a:endParaRPr lang="en-AU" sz="2800" dirty="0"/>
          </a:p>
          <a:p>
            <a:pPr rtl="0" fontAlgn="ctr"/>
            <a:r>
              <a:rPr lang="en-AU" sz="2800" dirty="0" smtClean="0"/>
              <a:t>Cmdlet parameters may accept pipelined objects </a:t>
            </a:r>
            <a:r>
              <a:rPr lang="en-AU" sz="2800" dirty="0"/>
              <a:t>by </a:t>
            </a:r>
            <a:r>
              <a:rPr lang="en-AU" sz="2800" dirty="0" smtClean="0"/>
              <a:t>value, by </a:t>
            </a:r>
            <a:r>
              <a:rPr lang="en-AU" sz="2800" dirty="0"/>
              <a:t>property </a:t>
            </a:r>
            <a:r>
              <a:rPr lang="en-AU" sz="2800" dirty="0" smtClean="0"/>
              <a:t>name or both.</a:t>
            </a:r>
          </a:p>
        </p:txBody>
      </p:sp>
    </p:spTree>
    <p:extLst>
      <p:ext uri="{BB962C8B-B14F-4D97-AF65-F5344CB8AC3E}">
        <p14:creationId xmlns:p14="http://schemas.microsoft.com/office/powerpoint/2010/main" val="3743926069"/>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smtClean="0"/>
              <a:t>Does a Parameter Accept Pipeline Input?</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316</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1154480780"/>
              </p:ext>
            </p:extLst>
          </p:nvPr>
        </p:nvGraphicFramePr>
        <p:xfrm>
          <a:off x="1035907" y="1404762"/>
          <a:ext cx="10120187" cy="4048477"/>
        </p:xfrm>
        <a:graphic>
          <a:graphicData uri="http://schemas.openxmlformats.org/drawingml/2006/table">
            <a:tbl>
              <a:tblPr firstRow="1" bandRow="1"/>
              <a:tblGrid>
                <a:gridCol w="10120187">
                  <a:extLst>
                    <a:ext uri="{9D8B030D-6E8A-4147-A177-3AD203B41FA5}">
                      <a16:colId xmlns:a16="http://schemas.microsoft.com/office/drawing/2014/main" val="1298722782"/>
                    </a:ext>
                  </a:extLst>
                </a:gridCol>
              </a:tblGrid>
              <a:tr h="4048477">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Restart-Computer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-Parameter</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ComputerName</a:t>
                      </a:r>
                      <a:endParaRPr lang="en-AU" sz="2000" dirty="0" smtClean="0">
                        <a:solidFill>
                          <a:srgbClr val="EE82EE"/>
                        </a:solidFill>
                        <a:latin typeface="Lucida Console" panose="020B0609040504020204" pitchFamily="49" charset="0"/>
                      </a:endParaRPr>
                    </a:p>
                    <a:p>
                      <a:endParaRPr lang="en-US" sz="2000" dirty="0" smtClean="0">
                        <a:solidFill>
                          <a:schemeClr val="bg1">
                            <a:lumMod val="65000"/>
                            <a:lumOff val="35000"/>
                          </a:schemeClr>
                        </a:solidFill>
                        <a:latin typeface="Lucida Console" panose="020B0609040504020204" pitchFamily="49" charset="0"/>
                        <a:ea typeface=""/>
                        <a:cs typeface=""/>
                      </a:endParaRPr>
                    </a:p>
                    <a:p>
                      <a:r>
                        <a:rPr lang="en-US" sz="2000" dirty="0" smtClean="0">
                          <a:solidFill>
                            <a:schemeClr val="bg1">
                              <a:lumMod val="65000"/>
                              <a:lumOff val="35000"/>
                            </a:schemeClr>
                          </a:solidFill>
                          <a:latin typeface="Lucida Console" panose="020B0609040504020204" pitchFamily="49" charset="0"/>
                          <a:ea typeface=""/>
                          <a:cs typeface=""/>
                        </a:rPr>
                        <a:t> </a:t>
                      </a:r>
                      <a:r>
                        <a:rPr lang="en-US" sz="2000" dirty="0" smtClean="0">
                          <a:solidFill>
                            <a:schemeClr val="tx1"/>
                          </a:solidFill>
                          <a:latin typeface="Lucida Console" panose="020B0609040504020204" pitchFamily="49" charset="0"/>
                          <a:ea typeface=""/>
                          <a:cs typeface=""/>
                        </a:rPr>
                        <a:t>-</a:t>
                      </a:r>
                      <a:r>
                        <a:rPr lang="en-US" sz="2000" dirty="0" err="1" smtClean="0">
                          <a:solidFill>
                            <a:schemeClr val="tx1"/>
                          </a:solidFill>
                          <a:latin typeface="Lucida Console" panose="020B0609040504020204" pitchFamily="49" charset="0"/>
                          <a:ea typeface=""/>
                          <a:cs typeface=""/>
                        </a:rPr>
                        <a:t>ComputerName</a:t>
                      </a:r>
                      <a:r>
                        <a:rPr lang="en-US" sz="2000" dirty="0" smtClean="0">
                          <a:solidFill>
                            <a:schemeClr val="tx1"/>
                          </a:solidFill>
                          <a:latin typeface="Lucida Console" panose="020B0609040504020204" pitchFamily="49" charset="0"/>
                          <a:ea typeface=""/>
                          <a:cs typeface=""/>
                        </a:rPr>
                        <a:t> &lt;String[]&gt;</a:t>
                      </a:r>
                    </a:p>
                    <a:p>
                      <a:endParaRPr lang="en-US" sz="2000" dirty="0" smtClean="0">
                        <a:solidFill>
                          <a:schemeClr val="bg1">
                            <a:lumMod val="50000"/>
                            <a:lumOff val="50000"/>
                          </a:schemeClr>
                        </a:solidFill>
                        <a:latin typeface="Lucida Console" panose="020B0609040504020204" pitchFamily="49" charset="0"/>
                        <a:ea typeface=""/>
                        <a:cs typeface=""/>
                      </a:endParaRPr>
                    </a:p>
                    <a:p>
                      <a:r>
                        <a:rPr lang="en-US" sz="2000" dirty="0" smtClean="0">
                          <a:solidFill>
                            <a:schemeClr val="bg1">
                              <a:lumMod val="50000"/>
                              <a:lumOff val="50000"/>
                            </a:schemeClr>
                          </a:solidFill>
                          <a:latin typeface="Lucida Console" panose="020B0609040504020204" pitchFamily="49" charset="0"/>
                          <a:ea typeface=""/>
                          <a:cs typeface=""/>
                        </a:rPr>
                        <a:t>    Specifies one or more remote computers. The default is ...</a:t>
                      </a:r>
                    </a:p>
                    <a:p>
                      <a:r>
                        <a:rPr lang="en-US" sz="2000" dirty="0" smtClean="0">
                          <a:solidFill>
                            <a:schemeClr val="bg1">
                              <a:lumMod val="50000"/>
                              <a:lumOff val="50000"/>
                            </a:schemeClr>
                          </a:solidFill>
                          <a:latin typeface="Lucida Console" panose="020B0609040504020204" pitchFamily="49" charset="0"/>
                          <a:ea typeface=""/>
                          <a:cs typeface=""/>
                        </a:rPr>
                        <a:t> </a:t>
                      </a:r>
                    </a:p>
                    <a:p>
                      <a:r>
                        <a:rPr lang="en-US" sz="2000" dirty="0" smtClean="0">
                          <a:solidFill>
                            <a:schemeClr val="bg1">
                              <a:lumMod val="50000"/>
                              <a:lumOff val="50000"/>
                            </a:schemeClr>
                          </a:solidFill>
                          <a:latin typeface="Lucida Console" panose="020B0609040504020204" pitchFamily="49" charset="0"/>
                          <a:ea typeface=""/>
                          <a:cs typeface=""/>
                        </a:rPr>
                        <a:t>    Required?                    false</a:t>
                      </a:r>
                    </a:p>
                    <a:p>
                      <a:r>
                        <a:rPr lang="en-US" sz="2000" dirty="0" smtClean="0">
                          <a:solidFill>
                            <a:schemeClr val="bg1">
                              <a:lumMod val="50000"/>
                              <a:lumOff val="50000"/>
                            </a:schemeClr>
                          </a:solidFill>
                          <a:latin typeface="Lucida Console" panose="020B0609040504020204" pitchFamily="49" charset="0"/>
                          <a:ea typeface=""/>
                          <a:cs typeface=""/>
                        </a:rPr>
                        <a:t>    Position?                    1</a:t>
                      </a:r>
                    </a:p>
                    <a:p>
                      <a:r>
                        <a:rPr lang="en-US" sz="2000" dirty="0" smtClean="0">
                          <a:solidFill>
                            <a:schemeClr val="bg1">
                              <a:lumMod val="50000"/>
                              <a:lumOff val="50000"/>
                            </a:schemeClr>
                          </a:solidFill>
                          <a:latin typeface="Lucida Console" panose="020B0609040504020204" pitchFamily="49" charset="0"/>
                          <a:ea typeface=""/>
                          <a:cs typeface=""/>
                        </a:rPr>
                        <a:t>    Default value                Local computer</a:t>
                      </a:r>
                    </a:p>
                    <a:p>
                      <a:r>
                        <a:rPr lang="en-US" sz="2000" dirty="0" smtClean="0">
                          <a:solidFill>
                            <a:schemeClr val="tx1"/>
                          </a:solidFill>
                          <a:latin typeface="Lucida Console" panose="020B0609040504020204" pitchFamily="49" charset="0"/>
                          <a:ea typeface=""/>
                          <a:cs typeface=""/>
                        </a:rPr>
                        <a:t>    Accept pipeline input?       True (</a:t>
                      </a:r>
                      <a:r>
                        <a:rPr lang="en-US" sz="2000" dirty="0" err="1" smtClean="0">
                          <a:solidFill>
                            <a:schemeClr val="tx1"/>
                          </a:solidFill>
                          <a:latin typeface="Lucida Console" panose="020B0609040504020204" pitchFamily="49" charset="0"/>
                          <a:ea typeface=""/>
                          <a:cs typeface=""/>
                        </a:rPr>
                        <a:t>ByValue</a:t>
                      </a:r>
                      <a:r>
                        <a:rPr lang="en-US" sz="2000" dirty="0" smtClean="0">
                          <a:solidFill>
                            <a:schemeClr val="tx1"/>
                          </a:solidFill>
                          <a:latin typeface="Lucida Console" panose="020B0609040504020204" pitchFamily="49" charset="0"/>
                          <a:ea typeface=""/>
                          <a:cs typeface=""/>
                        </a:rPr>
                        <a:t>, </a:t>
                      </a:r>
                      <a:r>
                        <a:rPr lang="en-US" sz="2000" dirty="0" err="1" smtClean="0">
                          <a:solidFill>
                            <a:schemeClr val="tx1"/>
                          </a:solidFill>
                          <a:latin typeface="Lucida Console" panose="020B0609040504020204" pitchFamily="49" charset="0"/>
                          <a:ea typeface=""/>
                          <a:cs typeface=""/>
                        </a:rPr>
                        <a:t>ByPropertyName</a:t>
                      </a:r>
                      <a:r>
                        <a:rPr lang="en-US" sz="2000" dirty="0" smtClean="0">
                          <a:solidFill>
                            <a:schemeClr val="tx1"/>
                          </a:solidFill>
                          <a:latin typeface="Lucida Console" panose="020B0609040504020204" pitchFamily="49" charset="0"/>
                          <a:ea typeface=""/>
                          <a:cs typeface=""/>
                        </a:rPr>
                        <a:t>)</a:t>
                      </a:r>
                    </a:p>
                    <a:p>
                      <a:r>
                        <a:rPr lang="en-US" sz="2000" dirty="0" smtClean="0">
                          <a:solidFill>
                            <a:schemeClr val="tx1"/>
                          </a:solidFill>
                          <a:latin typeface="Lucida Console" panose="020B0609040504020204" pitchFamily="49" charset="0"/>
                          <a:ea typeface=""/>
                          <a:cs typeface=""/>
                        </a:rPr>
                        <a:t>    </a:t>
                      </a:r>
                      <a:r>
                        <a:rPr lang="en-US" sz="2000" dirty="0" smtClean="0">
                          <a:solidFill>
                            <a:schemeClr val="bg1">
                              <a:lumMod val="50000"/>
                              <a:lumOff val="50000"/>
                            </a:schemeClr>
                          </a:solidFill>
                          <a:latin typeface="Lucida Console" panose="020B0609040504020204" pitchFamily="49" charset="0"/>
                          <a:ea typeface=""/>
                          <a:cs typeface=""/>
                        </a:rPr>
                        <a:t>Accept wildcard characters?  false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85798957"/>
                  </a:ext>
                </a:extLst>
              </a:tr>
            </a:tbl>
          </a:graphicData>
        </a:graphic>
      </p:graphicFrame>
    </p:spTree>
    <p:extLst>
      <p:ext uri="{BB962C8B-B14F-4D97-AF65-F5344CB8AC3E}">
        <p14:creationId xmlns:p14="http://schemas.microsoft.com/office/powerpoint/2010/main" val="2679608606"/>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Pipeline Input ByValue</a:t>
            </a:r>
            <a:endParaRPr lang="en-US" dirty="0"/>
          </a:p>
        </p:txBody>
      </p:sp>
      <p:sp>
        <p:nvSpPr>
          <p:cNvPr id="3" name="Content Placeholder 2"/>
          <p:cNvSpPr>
            <a:spLocks noGrp="1"/>
          </p:cNvSpPr>
          <p:nvPr>
            <p:ph sz="quarter" idx="13"/>
          </p:nvPr>
        </p:nvSpPr>
        <p:spPr/>
        <p:txBody>
          <a:bodyPr>
            <a:normAutofit/>
          </a:bodyPr>
          <a:lstStyle/>
          <a:p>
            <a:endParaRPr lang="en-AU" sz="3200" dirty="0" smtClean="0"/>
          </a:p>
          <a:p>
            <a:r>
              <a:rPr lang="en-AU" sz="3200" dirty="0" smtClean="0"/>
              <a:t>For parameters that accept pipeline input </a:t>
            </a:r>
            <a:r>
              <a:rPr lang="en-AU" sz="3200" dirty="0" err="1" smtClean="0"/>
              <a:t>ByValue</a:t>
            </a:r>
            <a:r>
              <a:rPr lang="en-AU" sz="3200" dirty="0" smtClean="0"/>
              <a:t>,</a:t>
            </a:r>
            <a:br>
              <a:rPr lang="en-AU" sz="3200" dirty="0" smtClean="0"/>
            </a:br>
            <a:r>
              <a:rPr lang="en-AU" sz="3200" dirty="0" smtClean="0"/>
              <a:t>piped </a:t>
            </a:r>
            <a:r>
              <a:rPr lang="en-AU" sz="3200" b="1" dirty="0"/>
              <a:t>objects</a:t>
            </a:r>
            <a:r>
              <a:rPr lang="en-AU" sz="3200" dirty="0"/>
              <a:t> will </a:t>
            </a:r>
            <a:r>
              <a:rPr lang="en-AU" sz="3200" dirty="0" smtClean="0"/>
              <a:t>bind:</a:t>
            </a:r>
          </a:p>
          <a:p>
            <a:endParaRPr lang="en-AU" sz="3200" dirty="0" smtClean="0"/>
          </a:p>
          <a:p>
            <a:pPr lvl="1"/>
            <a:r>
              <a:rPr lang="en-AU" sz="2800" dirty="0"/>
              <a:t>T</a:t>
            </a:r>
            <a:r>
              <a:rPr lang="en-AU" sz="2800" dirty="0" smtClean="0"/>
              <a:t>o a parameter of the same TYPE</a:t>
            </a:r>
          </a:p>
          <a:p>
            <a:pPr lvl="1"/>
            <a:endParaRPr lang="en-AU" sz="2800" dirty="0" smtClean="0"/>
          </a:p>
          <a:p>
            <a:pPr lvl="1"/>
            <a:r>
              <a:rPr lang="en-AU" sz="2800" dirty="0"/>
              <a:t>To a parameter that </a:t>
            </a:r>
            <a:r>
              <a:rPr lang="en-AU" sz="2800" dirty="0" smtClean="0"/>
              <a:t>can be converted to the same TYPE</a:t>
            </a:r>
            <a:endParaRPr lang="en-AU" sz="32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317</a:t>
            </a:fld>
            <a:endParaRPr lang="en-US"/>
          </a:p>
        </p:txBody>
      </p:sp>
    </p:spTree>
    <p:extLst>
      <p:ext uri="{BB962C8B-B14F-4D97-AF65-F5344CB8AC3E}">
        <p14:creationId xmlns:p14="http://schemas.microsoft.com/office/powerpoint/2010/main" val="300703198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0" y="1143000"/>
            <a:ext cx="1559496" cy="2286000"/>
          </a:xfrm>
        </p:spPr>
        <p:txBody>
          <a:bodyPr/>
          <a:lstStyle/>
          <a:p>
            <a:r>
              <a:rPr lang="en-AU" sz="2400" dirty="0" smtClean="0"/>
              <a:t>Example:</a:t>
            </a:r>
          </a:p>
          <a:p>
            <a:r>
              <a:rPr lang="en-AU" sz="2400" dirty="0" smtClean="0"/>
              <a:t>Pipeline </a:t>
            </a:r>
            <a:r>
              <a:rPr lang="en-AU" sz="2400" dirty="0"/>
              <a:t>Input ByValue</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318</a:t>
            </a:fld>
            <a:endParaRPr lang="en-US">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988991345"/>
              </p:ext>
            </p:extLst>
          </p:nvPr>
        </p:nvGraphicFramePr>
        <p:xfrm>
          <a:off x="1703513" y="548680"/>
          <a:ext cx="10287616" cy="5146172"/>
        </p:xfrm>
        <a:graphic>
          <a:graphicData uri="http://schemas.openxmlformats.org/drawingml/2006/table">
            <a:tbl>
              <a:tblPr firstRow="1" bandRow="1"/>
              <a:tblGrid>
                <a:gridCol w="10287616">
                  <a:extLst>
                    <a:ext uri="{9D8B030D-6E8A-4147-A177-3AD203B41FA5}">
                      <a16:colId xmlns:a16="http://schemas.microsoft.com/office/drawing/2014/main" val="38148373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cs typeface="Segoe UI Light" panose="020B0502040204020203" pitchFamily="34" charset="0"/>
                        </a:rPr>
                        <a:t>Start-Service </a:t>
                      </a:r>
                      <a:r>
                        <a:rPr lang="en-AU" sz="2400" b="0" dirty="0" err="1" smtClean="0">
                          <a:solidFill>
                            <a:schemeClr val="bg1"/>
                          </a:solidFill>
                          <a:latin typeface="Segoe UI Light" panose="020B0502040204020203" pitchFamily="34" charset="0"/>
                          <a:cs typeface="Segoe UI Light" panose="020B0502040204020203" pitchFamily="34" charset="0"/>
                        </a:rPr>
                        <a:t>InputObject</a:t>
                      </a:r>
                      <a:r>
                        <a:rPr lang="en-AU" sz="2400" b="0" dirty="0" smtClean="0">
                          <a:solidFill>
                            <a:schemeClr val="bg1"/>
                          </a:solidFill>
                          <a:latin typeface="Segoe UI Light" panose="020B0502040204020203" pitchFamily="34" charset="0"/>
                          <a:cs typeface="Segoe UI Light" panose="020B0502040204020203" pitchFamily="34" charset="0"/>
                        </a:rPr>
                        <a:t> Parameter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2168895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Start-Service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-Parameter</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InputObject</a:t>
                      </a:r>
                      <a:endParaRPr lang="en-AU" sz="2000" dirty="0" smtClean="0">
                        <a:solidFill>
                          <a:srgbClr val="EE82EE"/>
                        </a:solidFill>
                        <a:latin typeface="Lucida Console" panose="020B0609040504020204" pitchFamily="49" charset="0"/>
                      </a:endParaRPr>
                    </a:p>
                    <a:p>
                      <a:endParaRPr lang="en-AU" sz="2000" dirty="0" smtClean="0">
                        <a:solidFill>
                          <a:schemeClr val="tx2">
                            <a:lumMod val="50000"/>
                          </a:schemeClr>
                        </a:solidFill>
                        <a:latin typeface="Lucida Console" panose="020B0609040504020204" pitchFamily="49" charset="0"/>
                      </a:endParaRPr>
                    </a:p>
                    <a:p>
                      <a:r>
                        <a:rPr lang="en-AU" sz="2000" dirty="0" smtClean="0"/>
                        <a:t> </a:t>
                      </a:r>
                      <a:r>
                        <a:rPr lang="en-AU" sz="2000" dirty="0" smtClean="0">
                          <a:solidFill>
                            <a:srgbClr val="F5F5F5"/>
                          </a:solidFill>
                          <a:latin typeface="Lucida Console" panose="020B0609040504020204" pitchFamily="49" charset="0"/>
                        </a:rPr>
                        <a:t>-</a:t>
                      </a:r>
                      <a:r>
                        <a:rPr lang="en-AU" sz="2000" dirty="0" err="1" smtClean="0">
                          <a:solidFill>
                            <a:srgbClr val="F5F5F5"/>
                          </a:solidFill>
                          <a:latin typeface="Lucida Console" panose="020B0609040504020204" pitchFamily="49" charset="0"/>
                        </a:rPr>
                        <a:t>InputObject</a:t>
                      </a:r>
                      <a:r>
                        <a:rPr lang="en-AU" sz="2000" dirty="0" smtClean="0">
                          <a:solidFill>
                            <a:srgbClr val="F5F5F5"/>
                          </a:solidFill>
                          <a:latin typeface="Lucida Console" panose="020B0609040504020204" pitchFamily="49" charset="0"/>
                        </a:rPr>
                        <a:t> &lt;</a:t>
                      </a:r>
                      <a:r>
                        <a:rPr lang="en-AU" sz="2000" dirty="0" err="1" smtClean="0">
                          <a:solidFill>
                            <a:srgbClr val="F5F5F5"/>
                          </a:solidFill>
                          <a:latin typeface="Lucida Console" panose="020B0609040504020204" pitchFamily="49" charset="0"/>
                        </a:rPr>
                        <a:t>ServiceController</a:t>
                      </a:r>
                      <a:r>
                        <a:rPr lang="en-AU" sz="2000" dirty="0" smtClean="0">
                          <a:solidFill>
                            <a:srgbClr val="F5F5F5"/>
                          </a:solidFill>
                          <a:latin typeface="Lucida Console" panose="020B0609040504020204" pitchFamily="49" charset="0"/>
                        </a:rPr>
                        <a:t>[]&gt;</a:t>
                      </a:r>
                    </a:p>
                    <a:p>
                      <a:r>
                        <a:rPr lang="en-AU" sz="2000" dirty="0" smtClean="0">
                          <a:solidFill>
                            <a:schemeClr val="bg1">
                              <a:lumMod val="65000"/>
                              <a:lumOff val="35000"/>
                            </a:schemeClr>
                          </a:solidFill>
                          <a:latin typeface="Lucida Console" panose="020B0609040504020204" pitchFamily="49" charset="0"/>
                        </a:rPr>
                        <a:t>Specifies </a:t>
                      </a:r>
                      <a:r>
                        <a:rPr lang="en-AU" sz="2000" dirty="0" err="1" smtClean="0">
                          <a:solidFill>
                            <a:schemeClr val="bg1">
                              <a:lumMod val="65000"/>
                              <a:lumOff val="35000"/>
                            </a:schemeClr>
                          </a:solidFill>
                          <a:latin typeface="Lucida Console" panose="020B0609040504020204" pitchFamily="49" charset="0"/>
                        </a:rPr>
                        <a:t>ServiceController</a:t>
                      </a:r>
                      <a:r>
                        <a:rPr lang="en-AU" sz="2000" dirty="0" smtClean="0">
                          <a:solidFill>
                            <a:schemeClr val="bg1">
                              <a:lumMod val="65000"/>
                              <a:lumOff val="35000"/>
                            </a:schemeClr>
                          </a:solidFill>
                          <a:latin typeface="Lucida Console" panose="020B0609040504020204" pitchFamily="49" charset="0"/>
                        </a:rPr>
                        <a:t> objects representing the services to be started. Enter a variable that contains the </a:t>
                      </a:r>
                    </a:p>
                    <a:p>
                      <a:r>
                        <a:rPr lang="en-AU" sz="2000" dirty="0" smtClean="0">
                          <a:solidFill>
                            <a:schemeClr val="bg1">
                              <a:lumMod val="65000"/>
                              <a:lumOff val="35000"/>
                            </a:schemeClr>
                          </a:solidFill>
                          <a:latin typeface="Lucida Console" panose="020B0609040504020204" pitchFamily="49" charset="0"/>
                        </a:rPr>
                        <a:t>objects, or type a command or expression that gets the objects.</a:t>
                      </a:r>
                    </a:p>
                    <a:p>
                      <a:r>
                        <a:rPr lang="en-AU" sz="2000" dirty="0" smtClean="0">
                          <a:solidFill>
                            <a:schemeClr val="bg1">
                              <a:lumMod val="65000"/>
                              <a:lumOff val="35000"/>
                            </a:schemeClr>
                          </a:solidFill>
                          <a:latin typeface="Lucida Console" panose="020B0609040504020204" pitchFamily="49" charset="0"/>
                        </a:rPr>
                        <a:t>        </a:t>
                      </a:r>
                    </a:p>
                    <a:p>
                      <a:r>
                        <a:rPr lang="en-AU" sz="2000" dirty="0" smtClean="0">
                          <a:solidFill>
                            <a:schemeClr val="bg1">
                              <a:lumMod val="65000"/>
                              <a:lumOff val="35000"/>
                            </a:schemeClr>
                          </a:solidFill>
                          <a:latin typeface="Lucida Console" panose="020B0609040504020204" pitchFamily="49" charset="0"/>
                        </a:rPr>
                        <a:t>        Required?                    true</a:t>
                      </a:r>
                    </a:p>
                    <a:p>
                      <a:r>
                        <a:rPr lang="en-AU" sz="2000" dirty="0" smtClean="0">
                          <a:solidFill>
                            <a:schemeClr val="bg1">
                              <a:lumMod val="65000"/>
                              <a:lumOff val="35000"/>
                            </a:schemeClr>
                          </a:solidFill>
                          <a:latin typeface="Lucida Console" panose="020B0609040504020204" pitchFamily="49" charset="0"/>
                        </a:rPr>
                        <a:t>        Position?                    1</a:t>
                      </a:r>
                    </a:p>
                    <a:p>
                      <a:r>
                        <a:rPr lang="en-AU" sz="2000" dirty="0" smtClean="0">
                          <a:solidFill>
                            <a:schemeClr val="bg1">
                              <a:lumMod val="65000"/>
                              <a:lumOff val="35000"/>
                            </a:schemeClr>
                          </a:solidFill>
                          <a:latin typeface="Lucida Console" panose="020B0609040504020204" pitchFamily="49" charset="0"/>
                        </a:rPr>
                        <a:t>        Default value                </a:t>
                      </a:r>
                    </a:p>
                    <a:p>
                      <a:r>
                        <a:rPr lang="en-AU" sz="2000" dirty="0" smtClean="0">
                          <a:solidFill>
                            <a:srgbClr val="F5F5F5"/>
                          </a:solidFill>
                          <a:latin typeface="Lucida Console" panose="020B0609040504020204" pitchFamily="49" charset="0"/>
                        </a:rPr>
                        <a:t>        Accept pipeline input?       true (</a:t>
                      </a:r>
                      <a:r>
                        <a:rPr lang="en-AU" sz="2000" dirty="0" err="1" smtClean="0">
                          <a:solidFill>
                            <a:srgbClr val="F5F5F5"/>
                          </a:solidFill>
                          <a:latin typeface="Lucida Console" panose="020B0609040504020204" pitchFamily="49" charset="0"/>
                        </a:rPr>
                        <a:t>ByValue</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r>
                        <a:rPr lang="en-AU" sz="2000" dirty="0" smtClean="0">
                          <a:solidFill>
                            <a:schemeClr val="bg1">
                              <a:lumMod val="65000"/>
                              <a:lumOff val="35000"/>
                            </a:schemeClr>
                          </a:solidFill>
                          <a:latin typeface="Lucida Console" panose="020B0609040504020204" pitchFamily="49" charset="0"/>
                        </a:rPr>
                        <a:t>Accept wildcard characters?  false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363066651"/>
                  </a:ext>
                </a:extLst>
              </a:tr>
              <a:tr h="469966">
                <a:tc>
                  <a:txBody>
                    <a:body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ea typeface=""/>
                          <a:cs typeface="Segoe UI Light" panose="020B0502040204020203" pitchFamily="34" charset="0"/>
                        </a:rPr>
                        <a:t>Pipe </a:t>
                      </a:r>
                      <a:r>
                        <a:rPr lang="en-AU" sz="2400" b="0" dirty="0" err="1" smtClean="0">
                          <a:solidFill>
                            <a:schemeClr val="bg1"/>
                          </a:solidFill>
                          <a:latin typeface="Segoe UI Light" panose="020B0502040204020203" pitchFamily="34" charset="0"/>
                          <a:ea typeface=""/>
                          <a:cs typeface="Segoe UI Light" panose="020B0502040204020203" pitchFamily="34" charset="0"/>
                        </a:rPr>
                        <a:t>ServiceController</a:t>
                      </a:r>
                      <a:r>
                        <a:rPr lang="en-AU" sz="2400" b="0" dirty="0" smtClean="0">
                          <a:solidFill>
                            <a:schemeClr val="bg1"/>
                          </a:solidFill>
                          <a:latin typeface="Segoe UI Light" panose="020B0502040204020203" pitchFamily="34" charset="0"/>
                          <a:ea typeface=""/>
                          <a:cs typeface="Segoe UI Light" panose="020B0502040204020203" pitchFamily="34" charset="0"/>
                        </a:rPr>
                        <a:t> object to Start-Service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8215682"/>
                  </a:ext>
                </a:extLst>
              </a:tr>
              <a:tr h="469966">
                <a:tc>
                  <a:txBody>
                    <a:bodyPr/>
                    <a:lstStyle/>
                    <a:p>
                      <a:r>
                        <a:rPr lang="en-AU" sz="2000" dirty="0" smtClean="0">
                          <a:solidFill>
                            <a:srgbClr val="F5F5F5"/>
                          </a:solidFill>
                          <a:latin typeface="Lucida Console" panose="020B0609040504020204" pitchFamily="49" charset="0"/>
                        </a:rPr>
                        <a:t>PS C:\&gt; Get-Service –Name "Spooler" | Start-Service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72472125"/>
                  </a:ext>
                </a:extLst>
              </a:tr>
            </a:tbl>
          </a:graphicData>
        </a:graphic>
      </p:graphicFrame>
    </p:spTree>
    <p:extLst>
      <p:ext uri="{BB962C8B-B14F-4D97-AF65-F5344CB8AC3E}">
        <p14:creationId xmlns:p14="http://schemas.microsoft.com/office/powerpoint/2010/main" val="311780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 y="1143000"/>
            <a:ext cx="1803401" cy="2286000"/>
          </a:xfrm>
        </p:spPr>
        <p:txBody>
          <a:bodyPr/>
          <a:lstStyle/>
          <a:p>
            <a:r>
              <a:rPr lang="en-AU" sz="2400" dirty="0" smtClean="0"/>
              <a:t>Example:</a:t>
            </a:r>
          </a:p>
          <a:p>
            <a:r>
              <a:rPr lang="en-AU" sz="2400" dirty="0" smtClean="0"/>
              <a:t>Pipeline </a:t>
            </a:r>
            <a:r>
              <a:rPr lang="en-AU" sz="2400" dirty="0"/>
              <a:t>Input ByValue</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319</a:t>
            </a:fld>
            <a:endParaRPr lang="en-US">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577664165"/>
              </p:ext>
            </p:extLst>
          </p:nvPr>
        </p:nvGraphicFramePr>
        <p:xfrm>
          <a:off x="1906713" y="551260"/>
          <a:ext cx="10120187" cy="5864926"/>
        </p:xfrm>
        <a:graphic>
          <a:graphicData uri="http://schemas.openxmlformats.org/drawingml/2006/table">
            <a:tbl>
              <a:tblPr firstRow="1" bandRow="1"/>
              <a:tblGrid>
                <a:gridCol w="10120187">
                  <a:extLst>
                    <a:ext uri="{9D8B030D-6E8A-4147-A177-3AD203B41FA5}">
                      <a16:colId xmlns:a16="http://schemas.microsoft.com/office/drawing/2014/main" val="370197412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cs typeface="Segoe UI Light" panose="020B0502040204020203" pitchFamily="34" charset="0"/>
                        </a:rPr>
                        <a:t>Restart-Computer</a:t>
                      </a:r>
                      <a:r>
                        <a:rPr lang="en-AU" sz="2400" b="0" baseline="0" dirty="0" smtClean="0">
                          <a:solidFill>
                            <a:schemeClr val="bg1"/>
                          </a:solidFill>
                          <a:latin typeface="Segoe UI Light" panose="020B0502040204020203" pitchFamily="34" charset="0"/>
                          <a:cs typeface="Segoe UI Light" panose="020B0502040204020203" pitchFamily="34" charset="0"/>
                        </a:rPr>
                        <a:t> </a:t>
                      </a:r>
                      <a:r>
                        <a:rPr lang="en-AU" sz="2400" b="0" baseline="0" dirty="0" err="1" smtClean="0">
                          <a:solidFill>
                            <a:schemeClr val="bg1"/>
                          </a:solidFill>
                          <a:latin typeface="Segoe UI Light" panose="020B0502040204020203" pitchFamily="34" charset="0"/>
                          <a:cs typeface="Segoe UI Light" panose="020B0502040204020203" pitchFamily="34" charset="0"/>
                        </a:rPr>
                        <a:t>ComputerName</a:t>
                      </a:r>
                      <a:r>
                        <a:rPr lang="en-AU" sz="2400" b="0" dirty="0" smtClean="0">
                          <a:solidFill>
                            <a:schemeClr val="bg1"/>
                          </a:solidFill>
                          <a:latin typeface="Segoe UI Light" panose="020B0502040204020203" pitchFamily="34" charset="0"/>
                          <a:cs typeface="Segoe UI Light" panose="020B0502040204020203" pitchFamily="34" charset="0"/>
                        </a:rPr>
                        <a:t> Parameter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827103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Restart-Computer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-Parameter</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ComputerName</a:t>
                      </a:r>
                      <a:endParaRPr lang="en-AU" sz="2000" dirty="0" smtClean="0">
                        <a:solidFill>
                          <a:srgbClr val="EE82EE"/>
                        </a:solidFill>
                        <a:latin typeface="Lucida Console" panose="020B0609040504020204" pitchFamily="49" charset="0"/>
                      </a:endParaRPr>
                    </a:p>
                    <a:p>
                      <a:endParaRPr lang="en-US" sz="2000" dirty="0" smtClean="0">
                        <a:solidFill>
                          <a:schemeClr val="bg1">
                            <a:lumMod val="65000"/>
                            <a:lumOff val="35000"/>
                          </a:schemeClr>
                        </a:solidFill>
                        <a:latin typeface="Lucida Console" panose="020B0609040504020204" pitchFamily="49" charset="0"/>
                        <a:ea typeface=""/>
                        <a:cs typeface=""/>
                      </a:endParaRPr>
                    </a:p>
                    <a:p>
                      <a:r>
                        <a:rPr lang="en-US" sz="2000" dirty="0" smtClean="0">
                          <a:solidFill>
                            <a:schemeClr val="bg1">
                              <a:lumMod val="65000"/>
                              <a:lumOff val="35000"/>
                            </a:schemeClr>
                          </a:solidFill>
                          <a:latin typeface="Lucida Console" panose="020B0609040504020204" pitchFamily="49" charset="0"/>
                          <a:ea typeface=""/>
                          <a:cs typeface=""/>
                        </a:rPr>
                        <a:t> </a:t>
                      </a:r>
                      <a:r>
                        <a:rPr lang="en-US" sz="2000" dirty="0" smtClean="0">
                          <a:solidFill>
                            <a:schemeClr val="tx1"/>
                          </a:solidFill>
                          <a:latin typeface="Lucida Console" panose="020B0609040504020204" pitchFamily="49" charset="0"/>
                          <a:ea typeface=""/>
                          <a:cs typeface=""/>
                        </a:rPr>
                        <a:t>-</a:t>
                      </a:r>
                      <a:r>
                        <a:rPr lang="en-US" sz="2000" dirty="0" err="1" smtClean="0">
                          <a:solidFill>
                            <a:schemeClr val="tx1"/>
                          </a:solidFill>
                          <a:latin typeface="Lucida Console" panose="020B0609040504020204" pitchFamily="49" charset="0"/>
                          <a:ea typeface=""/>
                          <a:cs typeface=""/>
                        </a:rPr>
                        <a:t>ComputerName</a:t>
                      </a:r>
                      <a:r>
                        <a:rPr lang="en-US" sz="2000" dirty="0" smtClean="0">
                          <a:solidFill>
                            <a:schemeClr val="tx1"/>
                          </a:solidFill>
                          <a:latin typeface="Lucida Console" panose="020B0609040504020204" pitchFamily="49" charset="0"/>
                          <a:ea typeface=""/>
                          <a:cs typeface=""/>
                        </a:rPr>
                        <a:t> &lt;String[]&gt;</a:t>
                      </a:r>
                    </a:p>
                    <a:p>
                      <a:endParaRPr lang="en-US" sz="2000" dirty="0" smtClean="0">
                        <a:solidFill>
                          <a:schemeClr val="tx1"/>
                        </a:solidFill>
                        <a:latin typeface="Lucida Console" panose="020B0609040504020204" pitchFamily="49" charset="0"/>
                        <a:ea typeface=""/>
                        <a:cs typeface=""/>
                      </a:endParaRPr>
                    </a:p>
                    <a:p>
                      <a:r>
                        <a:rPr lang="en-US" sz="2000" dirty="0" smtClean="0">
                          <a:solidFill>
                            <a:schemeClr val="bg1">
                              <a:lumMod val="65000"/>
                              <a:lumOff val="35000"/>
                            </a:schemeClr>
                          </a:solidFill>
                          <a:latin typeface="Lucida Console" panose="020B0609040504020204" pitchFamily="49" charset="0"/>
                          <a:ea typeface=""/>
                          <a:cs typeface=""/>
                        </a:rPr>
                        <a:t>    Specifies one or more remote computers. The default is ...</a:t>
                      </a:r>
                    </a:p>
                    <a:p>
                      <a:r>
                        <a:rPr lang="en-US" sz="2000" dirty="0" smtClean="0">
                          <a:solidFill>
                            <a:schemeClr val="bg1">
                              <a:lumMod val="65000"/>
                              <a:lumOff val="35000"/>
                            </a:schemeClr>
                          </a:solidFill>
                          <a:latin typeface="Lucida Console" panose="020B0609040504020204" pitchFamily="49" charset="0"/>
                          <a:ea typeface=""/>
                          <a:cs typeface=""/>
                        </a:rPr>
                        <a:t> </a:t>
                      </a:r>
                    </a:p>
                    <a:p>
                      <a:r>
                        <a:rPr lang="en-US" sz="2000" dirty="0" smtClean="0">
                          <a:solidFill>
                            <a:schemeClr val="bg1">
                              <a:lumMod val="65000"/>
                              <a:lumOff val="35000"/>
                            </a:schemeClr>
                          </a:solidFill>
                          <a:latin typeface="Lucida Console" panose="020B0609040504020204" pitchFamily="49" charset="0"/>
                          <a:ea typeface=""/>
                          <a:cs typeface=""/>
                        </a:rPr>
                        <a:t>    Required?                    false</a:t>
                      </a:r>
                    </a:p>
                    <a:p>
                      <a:r>
                        <a:rPr lang="en-US" sz="2000" dirty="0" smtClean="0">
                          <a:solidFill>
                            <a:schemeClr val="bg1">
                              <a:lumMod val="65000"/>
                              <a:lumOff val="35000"/>
                            </a:schemeClr>
                          </a:solidFill>
                          <a:latin typeface="Lucida Console" panose="020B0609040504020204" pitchFamily="49" charset="0"/>
                          <a:ea typeface=""/>
                          <a:cs typeface=""/>
                        </a:rPr>
                        <a:t>    Position?                    1</a:t>
                      </a:r>
                    </a:p>
                    <a:p>
                      <a:r>
                        <a:rPr lang="en-US" sz="2000" dirty="0" smtClean="0">
                          <a:solidFill>
                            <a:schemeClr val="bg1">
                              <a:lumMod val="65000"/>
                              <a:lumOff val="35000"/>
                            </a:schemeClr>
                          </a:solidFill>
                          <a:latin typeface="Lucida Console" panose="020B0609040504020204" pitchFamily="49" charset="0"/>
                          <a:ea typeface=""/>
                          <a:cs typeface=""/>
                        </a:rPr>
                        <a:t>    Default value                Local computer</a:t>
                      </a:r>
                    </a:p>
                    <a:p>
                      <a:r>
                        <a:rPr lang="en-US" sz="2000" dirty="0" smtClean="0">
                          <a:solidFill>
                            <a:schemeClr val="bg1">
                              <a:lumMod val="65000"/>
                              <a:lumOff val="35000"/>
                            </a:schemeClr>
                          </a:solidFill>
                          <a:latin typeface="Lucida Console" panose="020B0609040504020204" pitchFamily="49" charset="0"/>
                          <a:ea typeface=""/>
                          <a:cs typeface=""/>
                        </a:rPr>
                        <a:t>    Accept pipeline input?       True (</a:t>
                      </a:r>
                      <a:r>
                        <a:rPr lang="en-US" sz="2000" dirty="0" err="1" smtClean="0">
                          <a:solidFill>
                            <a:srgbClr val="F5F5F5"/>
                          </a:solidFill>
                          <a:latin typeface="Lucida Console" panose="020B0609040504020204" pitchFamily="49" charset="0"/>
                        </a:rPr>
                        <a:t>ByValue</a:t>
                      </a:r>
                      <a:r>
                        <a:rPr lang="en-US" sz="2000" dirty="0" smtClean="0">
                          <a:solidFill>
                            <a:schemeClr val="bg1">
                              <a:lumMod val="65000"/>
                              <a:lumOff val="35000"/>
                            </a:schemeClr>
                          </a:solidFill>
                          <a:latin typeface="Lucida Console" panose="020B0609040504020204" pitchFamily="49" charset="0"/>
                          <a:ea typeface=""/>
                          <a:cs typeface=""/>
                        </a:rPr>
                        <a:t>, </a:t>
                      </a:r>
                      <a:r>
                        <a:rPr lang="en-US" sz="2000" dirty="0" err="1" smtClean="0">
                          <a:solidFill>
                            <a:schemeClr val="bg1">
                              <a:lumMod val="65000"/>
                              <a:lumOff val="35000"/>
                            </a:schemeClr>
                          </a:solidFill>
                          <a:latin typeface="Lucida Console" panose="020B0609040504020204" pitchFamily="49" charset="0"/>
                          <a:ea typeface=""/>
                          <a:cs typeface=""/>
                        </a:rPr>
                        <a:t>ByPropertyName</a:t>
                      </a:r>
                      <a:r>
                        <a:rPr lang="en-US" sz="2000" dirty="0" smtClean="0">
                          <a:solidFill>
                            <a:schemeClr val="bg1">
                              <a:lumMod val="65000"/>
                              <a:lumOff val="35000"/>
                            </a:schemeClr>
                          </a:solidFill>
                          <a:latin typeface="Lucida Console" panose="020B0609040504020204" pitchFamily="49" charset="0"/>
                          <a:ea typeface=""/>
                          <a:cs typeface=""/>
                        </a:rPr>
                        <a:t>)</a:t>
                      </a:r>
                    </a:p>
                    <a:p>
                      <a:r>
                        <a:rPr lang="en-US" sz="2000" dirty="0" smtClean="0">
                          <a:solidFill>
                            <a:schemeClr val="bg1">
                              <a:lumMod val="65000"/>
                              <a:lumOff val="35000"/>
                            </a:schemeClr>
                          </a:solidFill>
                          <a:latin typeface="Lucida Console" panose="020B0609040504020204" pitchFamily="49" charset="0"/>
                          <a:ea typeface=""/>
                          <a:cs typeface=""/>
                        </a:rPr>
                        <a:t>    Accept wildcard characters?  false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87789441"/>
                  </a:ext>
                </a:extLst>
              </a:tr>
              <a:tr h="469966">
                <a:tc>
                  <a:txBody>
                    <a:body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ea typeface=""/>
                          <a:cs typeface="Segoe UI Light" panose="020B0502040204020203" pitchFamily="34" charset="0"/>
                        </a:rPr>
                        <a:t>Pipe Computer names (strings) to Restart-Computer</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970107"/>
                  </a:ext>
                </a:extLst>
              </a:tr>
              <a:tr h="469966">
                <a:tc>
                  <a:txBody>
                    <a:bodyPr/>
                    <a:lstStyle/>
                    <a:p>
                      <a:r>
                        <a:rPr lang="en-AU" sz="2000" dirty="0" smtClean="0">
                          <a:solidFill>
                            <a:srgbClr val="F5F5F5"/>
                          </a:solidFill>
                          <a:latin typeface="Lucida Console" panose="020B0609040504020204" pitchFamily="49" charset="0"/>
                        </a:rPr>
                        <a:t>PS C:\&gt;</a:t>
                      </a:r>
                      <a:r>
                        <a:rPr lang="en-US" sz="2000" baseline="0" dirty="0" smtClean="0">
                          <a:solidFill>
                            <a:schemeClr val="tx1"/>
                          </a:solidFill>
                          <a:latin typeface="+mn-lt"/>
                        </a:rPr>
                        <a:t> </a:t>
                      </a:r>
                      <a:r>
                        <a:rPr lang="en-US" sz="2000" dirty="0" smtClean="0">
                          <a:solidFill>
                            <a:srgbClr val="DB7093"/>
                          </a:solidFill>
                          <a:latin typeface="Lucida Console" panose="020B0609040504020204" pitchFamily="49" charset="0"/>
                        </a:rPr>
                        <a:t>'2012R2-MS'</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'2012R2-DC'</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Restart-Computer</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WhatIf</a:t>
                      </a:r>
                      <a:endParaRPr lang="en-US" sz="2000" dirty="0" smtClean="0">
                        <a:solidFill>
                          <a:srgbClr val="FFE4B5"/>
                        </a:solidFill>
                        <a:latin typeface="Lucida Console" panose="020B0609040504020204" pitchFamily="49" charset="0"/>
                      </a:endParaRPr>
                    </a:p>
                    <a:p>
                      <a:endParaRPr lang="en-US" sz="2000" dirty="0" smtClean="0">
                        <a:solidFill>
                          <a:srgbClr val="FFE4B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What if: Performing the operation "Restart the computer." on target "2012R2-MS".</a:t>
                      </a:r>
                    </a:p>
                    <a:p>
                      <a:r>
                        <a:rPr lang="en-US" sz="1600" dirty="0" smtClean="0">
                          <a:solidFill>
                            <a:srgbClr val="F5F5F5"/>
                          </a:solidFill>
                          <a:latin typeface="Lucida Console" panose="020B0609040504020204" pitchFamily="49" charset="0"/>
                        </a:rPr>
                        <a:t>What if: Performing the operation "Restart the computer." on target "2012R2-DC".</a:t>
                      </a:r>
                    </a:p>
                    <a:p>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83238593"/>
                  </a:ext>
                </a:extLst>
              </a:tr>
            </a:tbl>
          </a:graphicData>
        </a:graphic>
      </p:graphicFrame>
      <p:sp>
        <p:nvSpPr>
          <p:cNvPr id="2" name="Rectangle 1"/>
          <p:cNvSpPr/>
          <p:nvPr/>
        </p:nvSpPr>
        <p:spPr>
          <a:xfrm>
            <a:off x="3124200" y="4876800"/>
            <a:ext cx="3670300" cy="4953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19300" y="1562100"/>
            <a:ext cx="3911600" cy="4953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80325" y="3700463"/>
            <a:ext cx="1714500" cy="4953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6794500" y="4195764"/>
            <a:ext cx="885825" cy="68103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5930900" y="2057400"/>
            <a:ext cx="1749425" cy="164306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054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PSWA Browser Experience</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32</a:t>
            </a:fld>
            <a:endParaRPr lang="en-US" dirty="0"/>
          </a:p>
        </p:txBody>
      </p:sp>
      <p:grpSp>
        <p:nvGrpSpPr>
          <p:cNvPr id="9" name="Group 8"/>
          <p:cNvGrpSpPr/>
          <p:nvPr/>
        </p:nvGrpSpPr>
        <p:grpSpPr>
          <a:xfrm>
            <a:off x="2491318" y="1482284"/>
            <a:ext cx="7614358" cy="5158328"/>
            <a:chOff x="2123727" y="1805699"/>
            <a:chExt cx="6715474" cy="4549381"/>
          </a:xfrm>
          <a:effectLst>
            <a:outerShdw blurRad="50800" dist="38100" dir="2700000" algn="tl" rotWithShape="0">
              <a:prstClr val="black">
                <a:alpha val="40000"/>
              </a:prstClr>
            </a:outerShdw>
          </a:effectLst>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23728" y="1988840"/>
              <a:ext cx="6715473" cy="4366240"/>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23727" y="1805699"/>
              <a:ext cx="6715473" cy="238371"/>
            </a:xfrm>
            <a:prstGeom prst="rect">
              <a:avLst/>
            </a:prstGeom>
          </p:spPr>
        </p:pic>
      </p:grpSp>
      <p:grpSp>
        <p:nvGrpSpPr>
          <p:cNvPr id="12" name="Group 11"/>
          <p:cNvGrpSpPr/>
          <p:nvPr/>
        </p:nvGrpSpPr>
        <p:grpSpPr>
          <a:xfrm>
            <a:off x="623392" y="1220351"/>
            <a:ext cx="4680520" cy="4003251"/>
            <a:chOff x="304799" y="1289060"/>
            <a:chExt cx="4339209" cy="3711327"/>
          </a:xfrm>
          <a:effectLst>
            <a:outerShdw blurRad="50800" dist="38100" dir="2700000" algn="tl" rotWithShape="0">
              <a:prstClr val="black">
                <a:alpha val="40000"/>
              </a:prstClr>
            </a:outerShdw>
          </a:effectLst>
        </p:grpSpPr>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04799" y="1289060"/>
              <a:ext cx="4339208" cy="234957"/>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t="7767" b="1"/>
            <a:stretch/>
          </p:blipFill>
          <p:spPr>
            <a:xfrm>
              <a:off x="304800" y="1484784"/>
              <a:ext cx="4339208" cy="3515603"/>
            </a:xfrm>
            <a:prstGeom prst="rect">
              <a:avLst/>
            </a:prstGeom>
          </p:spPr>
        </p:pic>
      </p:grpSp>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18023" t="10098" r="17919" b="11153"/>
          <a:stretch/>
        </p:blipFill>
        <p:spPr>
          <a:xfrm rot="16200000">
            <a:off x="7802146" y="1841001"/>
            <a:ext cx="2679304" cy="4901166"/>
          </a:xfrm>
          <a:prstGeom prst="rect">
            <a:avLst/>
          </a:prstGeom>
          <a:effectLst>
            <a:outerShdw blurRad="50800" dist="38100" dir="2700000" algn="tl" rotWithShape="0">
              <a:prstClr val="black">
                <a:alpha val="40000"/>
              </a:prstClr>
            </a:outerShdw>
          </a:effectLst>
        </p:spPr>
      </p:pic>
      <p:pic>
        <p:nvPicPr>
          <p:cNvPr id="16" name="Content Placeholder 2"/>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7247566" y="3327536"/>
            <a:ext cx="3528842" cy="1984974"/>
          </a:xfrm>
          <a:prstGeom prst="rect">
            <a:avLst/>
          </a:prstGeom>
        </p:spPr>
      </p:pic>
    </p:spTree>
    <p:extLst>
      <p:ext uri="{BB962C8B-B14F-4D97-AF65-F5344CB8AC3E}">
        <p14:creationId xmlns:p14="http://schemas.microsoft.com/office/powerpoint/2010/main" val="1170304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Pipeline Input ByPropertyName</a:t>
            </a:r>
            <a:endParaRPr lang="en-US" dirty="0"/>
          </a:p>
        </p:txBody>
      </p:sp>
      <p:sp>
        <p:nvSpPr>
          <p:cNvPr id="3" name="Content Placeholder 2"/>
          <p:cNvSpPr>
            <a:spLocks noGrp="1"/>
          </p:cNvSpPr>
          <p:nvPr>
            <p:ph sz="quarter" idx="13"/>
          </p:nvPr>
        </p:nvSpPr>
        <p:spPr/>
        <p:txBody>
          <a:bodyPr>
            <a:normAutofit/>
          </a:bodyPr>
          <a:lstStyle/>
          <a:p>
            <a:endParaRPr lang="en-AU" sz="3200" dirty="0" smtClean="0"/>
          </a:p>
          <a:p>
            <a:r>
              <a:rPr lang="en-AU" sz="3200" dirty="0" smtClean="0"/>
              <a:t>For </a:t>
            </a:r>
            <a:r>
              <a:rPr lang="en-AU" sz="3200" dirty="0"/>
              <a:t>parameters that accept pipeline input </a:t>
            </a:r>
            <a:r>
              <a:rPr lang="en-AU" sz="3200" dirty="0" err="1" smtClean="0"/>
              <a:t>ByPropertyName</a:t>
            </a:r>
            <a:r>
              <a:rPr lang="en-AU" sz="3200" dirty="0" smtClean="0"/>
              <a:t>,</a:t>
            </a:r>
            <a:r>
              <a:rPr lang="en-AU" sz="3200" dirty="0"/>
              <a:t/>
            </a:r>
            <a:br>
              <a:rPr lang="en-AU" sz="3200" dirty="0"/>
            </a:br>
            <a:r>
              <a:rPr lang="en-AU" sz="3200" dirty="0"/>
              <a:t>piped </a:t>
            </a:r>
            <a:r>
              <a:rPr lang="en-AU" sz="3200" dirty="0" smtClean="0"/>
              <a:t>objects </a:t>
            </a:r>
            <a:r>
              <a:rPr lang="en-AU" sz="3200" b="1" dirty="0" smtClean="0"/>
              <a:t>properties</a:t>
            </a:r>
            <a:r>
              <a:rPr lang="en-AU" sz="3200" dirty="0" smtClean="0"/>
              <a:t> </a:t>
            </a:r>
            <a:r>
              <a:rPr lang="en-AU" sz="3200" dirty="0"/>
              <a:t>will bind</a:t>
            </a:r>
            <a:r>
              <a:rPr lang="en-AU" sz="3200" dirty="0" smtClean="0"/>
              <a:t>:</a:t>
            </a:r>
          </a:p>
          <a:p>
            <a:endParaRPr lang="en-AU" sz="3200" dirty="0"/>
          </a:p>
          <a:p>
            <a:pPr lvl="1"/>
            <a:r>
              <a:rPr lang="en-AU" sz="2800" dirty="0" smtClean="0"/>
              <a:t>To parameter(s) of the same name</a:t>
            </a:r>
          </a:p>
          <a:p>
            <a:endParaRPr lang="en-AU" sz="3200" dirty="0" smtClean="0"/>
          </a:p>
          <a:p>
            <a:endParaRPr lang="en-AU" sz="3200"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320</a:t>
            </a:fld>
            <a:endParaRPr lang="en-US"/>
          </a:p>
        </p:txBody>
      </p:sp>
    </p:spTree>
    <p:extLst>
      <p:ext uri="{BB962C8B-B14F-4D97-AF65-F5344CB8AC3E}">
        <p14:creationId xmlns:p14="http://schemas.microsoft.com/office/powerpoint/2010/main" val="3233534434"/>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 y="1143000"/>
            <a:ext cx="1803401" cy="2286000"/>
          </a:xfrm>
        </p:spPr>
        <p:txBody>
          <a:bodyPr/>
          <a:lstStyle/>
          <a:p>
            <a:r>
              <a:rPr lang="en-AU" sz="2400" dirty="0" smtClean="0"/>
              <a:t>Example:</a:t>
            </a:r>
          </a:p>
          <a:p>
            <a:r>
              <a:rPr lang="en-AU" sz="2400" dirty="0" smtClean="0"/>
              <a:t>Pipeline </a:t>
            </a:r>
            <a:r>
              <a:rPr lang="en-AU" sz="2400" dirty="0"/>
              <a:t>Input </a:t>
            </a:r>
            <a:r>
              <a:rPr lang="en-AU" sz="2400" dirty="0" err="1" smtClean="0"/>
              <a:t>ByProperty</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321</a:t>
            </a:fld>
            <a:endParaRPr lang="en-US">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7564974"/>
              </p:ext>
            </p:extLst>
          </p:nvPr>
        </p:nvGraphicFramePr>
        <p:xfrm>
          <a:off x="1906713" y="551260"/>
          <a:ext cx="10120187" cy="6169726"/>
        </p:xfrm>
        <a:graphic>
          <a:graphicData uri="http://schemas.openxmlformats.org/drawingml/2006/table">
            <a:tbl>
              <a:tblPr firstRow="1" bandRow="1"/>
              <a:tblGrid>
                <a:gridCol w="10120187">
                  <a:extLst>
                    <a:ext uri="{9D8B030D-6E8A-4147-A177-3AD203B41FA5}">
                      <a16:colId xmlns:a16="http://schemas.microsoft.com/office/drawing/2014/main" val="375508346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cs typeface="Segoe UI Light" panose="020B0502040204020203" pitchFamily="34" charset="0"/>
                        </a:rPr>
                        <a:t>Restart-Computer</a:t>
                      </a:r>
                      <a:r>
                        <a:rPr lang="en-AU" sz="2400" b="0" baseline="0" dirty="0" smtClean="0">
                          <a:solidFill>
                            <a:schemeClr val="bg1"/>
                          </a:solidFill>
                          <a:latin typeface="Segoe UI Light" panose="020B0502040204020203" pitchFamily="34" charset="0"/>
                          <a:cs typeface="Segoe UI Light" panose="020B0502040204020203" pitchFamily="34" charset="0"/>
                        </a:rPr>
                        <a:t> </a:t>
                      </a:r>
                      <a:r>
                        <a:rPr lang="en-AU" sz="2400" b="0" baseline="0" dirty="0" err="1" smtClean="0">
                          <a:solidFill>
                            <a:schemeClr val="bg1"/>
                          </a:solidFill>
                          <a:latin typeface="Segoe UI Light" panose="020B0502040204020203" pitchFamily="34" charset="0"/>
                          <a:cs typeface="Segoe UI Light" panose="020B0502040204020203" pitchFamily="34" charset="0"/>
                        </a:rPr>
                        <a:t>ComputerName</a:t>
                      </a:r>
                      <a:r>
                        <a:rPr lang="en-AU" sz="2400" b="0" dirty="0" smtClean="0">
                          <a:solidFill>
                            <a:schemeClr val="bg1"/>
                          </a:solidFill>
                          <a:latin typeface="Segoe UI Light" panose="020B0502040204020203" pitchFamily="34" charset="0"/>
                          <a:cs typeface="Segoe UI Light" panose="020B0502040204020203" pitchFamily="34" charset="0"/>
                        </a:rPr>
                        <a:t> Parameter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23841596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Restart-Computer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-Parameter</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ComputerName</a:t>
                      </a:r>
                      <a:endParaRPr lang="en-AU" sz="2000" dirty="0" smtClean="0">
                        <a:solidFill>
                          <a:srgbClr val="EE82EE"/>
                        </a:solidFill>
                        <a:latin typeface="Lucida Console" panose="020B0609040504020204" pitchFamily="49" charset="0"/>
                      </a:endParaRPr>
                    </a:p>
                    <a:p>
                      <a:endParaRPr lang="en-US" sz="2000" dirty="0" smtClean="0">
                        <a:solidFill>
                          <a:schemeClr val="bg1">
                            <a:lumMod val="65000"/>
                            <a:lumOff val="35000"/>
                          </a:schemeClr>
                        </a:solidFill>
                        <a:latin typeface="Lucida Console" panose="020B0609040504020204" pitchFamily="49" charset="0"/>
                        <a:ea typeface=""/>
                        <a:cs typeface=""/>
                      </a:endParaRPr>
                    </a:p>
                    <a:p>
                      <a:r>
                        <a:rPr lang="en-US" sz="2000" dirty="0" smtClean="0">
                          <a:solidFill>
                            <a:schemeClr val="bg1">
                              <a:lumMod val="65000"/>
                              <a:lumOff val="35000"/>
                            </a:schemeClr>
                          </a:solidFill>
                          <a:latin typeface="Lucida Console" panose="020B0609040504020204" pitchFamily="49" charset="0"/>
                          <a:ea typeface=""/>
                          <a:cs typeface=""/>
                        </a:rPr>
                        <a:t> </a:t>
                      </a:r>
                      <a:r>
                        <a:rPr lang="en-US" sz="2000" dirty="0" smtClean="0">
                          <a:solidFill>
                            <a:schemeClr val="tx1"/>
                          </a:solidFill>
                          <a:latin typeface="Lucida Console" panose="020B0609040504020204" pitchFamily="49" charset="0"/>
                          <a:ea typeface=""/>
                          <a:cs typeface=""/>
                        </a:rPr>
                        <a:t>-</a:t>
                      </a:r>
                      <a:r>
                        <a:rPr lang="en-US" sz="2000" dirty="0" err="1" smtClean="0">
                          <a:solidFill>
                            <a:schemeClr val="tx1"/>
                          </a:solidFill>
                          <a:latin typeface="Lucida Console" panose="020B0609040504020204" pitchFamily="49" charset="0"/>
                          <a:ea typeface=""/>
                          <a:cs typeface=""/>
                        </a:rPr>
                        <a:t>ComputerName</a:t>
                      </a:r>
                      <a:r>
                        <a:rPr lang="en-US" sz="2000" dirty="0" smtClean="0">
                          <a:solidFill>
                            <a:schemeClr val="tx1"/>
                          </a:solidFill>
                          <a:latin typeface="Lucida Console" panose="020B0609040504020204" pitchFamily="49" charset="0"/>
                          <a:ea typeface=""/>
                          <a:cs typeface=""/>
                        </a:rPr>
                        <a:t> &lt;String[]&gt;</a:t>
                      </a:r>
                    </a:p>
                    <a:p>
                      <a:endParaRPr lang="en-US" sz="2000" dirty="0" smtClean="0">
                        <a:solidFill>
                          <a:schemeClr val="tx1"/>
                        </a:solidFill>
                        <a:latin typeface="Lucida Console" panose="020B0609040504020204" pitchFamily="49" charset="0"/>
                        <a:ea typeface=""/>
                        <a:cs typeface=""/>
                      </a:endParaRPr>
                    </a:p>
                    <a:p>
                      <a:r>
                        <a:rPr lang="en-US" sz="2000" dirty="0" smtClean="0">
                          <a:solidFill>
                            <a:schemeClr val="bg1">
                              <a:lumMod val="65000"/>
                              <a:lumOff val="35000"/>
                            </a:schemeClr>
                          </a:solidFill>
                          <a:latin typeface="Lucida Console" panose="020B0609040504020204" pitchFamily="49" charset="0"/>
                          <a:ea typeface=""/>
                          <a:cs typeface=""/>
                        </a:rPr>
                        <a:t>    Specifies one or more remote computers. The default is ...</a:t>
                      </a:r>
                    </a:p>
                    <a:p>
                      <a:r>
                        <a:rPr lang="en-US" sz="2000" dirty="0" smtClean="0">
                          <a:solidFill>
                            <a:schemeClr val="bg1">
                              <a:lumMod val="65000"/>
                              <a:lumOff val="35000"/>
                            </a:schemeClr>
                          </a:solidFill>
                          <a:latin typeface="Lucida Console" panose="020B0609040504020204" pitchFamily="49" charset="0"/>
                          <a:ea typeface=""/>
                          <a:cs typeface=""/>
                        </a:rPr>
                        <a:t> </a:t>
                      </a:r>
                    </a:p>
                    <a:p>
                      <a:r>
                        <a:rPr lang="en-US" sz="2000" dirty="0" smtClean="0">
                          <a:solidFill>
                            <a:schemeClr val="bg1">
                              <a:lumMod val="65000"/>
                              <a:lumOff val="35000"/>
                            </a:schemeClr>
                          </a:solidFill>
                          <a:latin typeface="Lucida Console" panose="020B0609040504020204" pitchFamily="49" charset="0"/>
                          <a:ea typeface=""/>
                          <a:cs typeface=""/>
                        </a:rPr>
                        <a:t>    Required?                    false</a:t>
                      </a:r>
                    </a:p>
                    <a:p>
                      <a:r>
                        <a:rPr lang="en-US" sz="2000" dirty="0" smtClean="0">
                          <a:solidFill>
                            <a:schemeClr val="bg1">
                              <a:lumMod val="65000"/>
                              <a:lumOff val="35000"/>
                            </a:schemeClr>
                          </a:solidFill>
                          <a:latin typeface="Lucida Console" panose="020B0609040504020204" pitchFamily="49" charset="0"/>
                          <a:ea typeface=""/>
                          <a:cs typeface=""/>
                        </a:rPr>
                        <a:t>    Position?                    1</a:t>
                      </a:r>
                    </a:p>
                    <a:p>
                      <a:r>
                        <a:rPr lang="en-US" sz="2000" dirty="0" smtClean="0">
                          <a:solidFill>
                            <a:schemeClr val="bg1">
                              <a:lumMod val="65000"/>
                              <a:lumOff val="35000"/>
                            </a:schemeClr>
                          </a:solidFill>
                          <a:latin typeface="Lucida Console" panose="020B0609040504020204" pitchFamily="49" charset="0"/>
                          <a:ea typeface=""/>
                          <a:cs typeface=""/>
                        </a:rPr>
                        <a:t>    Default value                Local computer</a:t>
                      </a:r>
                    </a:p>
                    <a:p>
                      <a:r>
                        <a:rPr lang="en-US" sz="2000" dirty="0" smtClean="0">
                          <a:solidFill>
                            <a:schemeClr val="bg1">
                              <a:lumMod val="65000"/>
                              <a:lumOff val="35000"/>
                            </a:schemeClr>
                          </a:solidFill>
                          <a:latin typeface="Lucida Console" panose="020B0609040504020204" pitchFamily="49" charset="0"/>
                          <a:ea typeface=""/>
                          <a:cs typeface=""/>
                        </a:rPr>
                        <a:t>    Accept pipeline input?       True (</a:t>
                      </a:r>
                      <a:r>
                        <a:rPr lang="en-US" sz="2000" dirty="0" err="1" smtClean="0">
                          <a:solidFill>
                            <a:schemeClr val="bg1">
                              <a:lumMod val="65000"/>
                              <a:lumOff val="35000"/>
                            </a:schemeClr>
                          </a:solidFill>
                          <a:latin typeface="Lucida Console" panose="020B0609040504020204" pitchFamily="49" charset="0"/>
                          <a:ea typeface=""/>
                          <a:cs typeface=""/>
                        </a:rPr>
                        <a:t>ByValue</a:t>
                      </a:r>
                      <a:r>
                        <a:rPr lang="en-US" sz="2000" dirty="0" smtClean="0">
                          <a:solidFill>
                            <a:schemeClr val="bg1">
                              <a:lumMod val="65000"/>
                              <a:lumOff val="35000"/>
                            </a:schemeClr>
                          </a:solidFill>
                          <a:latin typeface="Lucida Console" panose="020B0609040504020204" pitchFamily="49" charset="0"/>
                          <a:ea typeface=""/>
                          <a:cs typeface=""/>
                        </a:rPr>
                        <a:t>, </a:t>
                      </a:r>
                      <a:r>
                        <a:rPr lang="en-US" sz="2000" dirty="0" err="1" smtClean="0">
                          <a:solidFill>
                            <a:srgbClr val="F5F5F5"/>
                          </a:solidFill>
                          <a:latin typeface="Lucida Console" panose="020B0609040504020204" pitchFamily="49" charset="0"/>
                          <a:ea typeface=""/>
                          <a:cs typeface=""/>
                        </a:rPr>
                        <a:t>ByPropertyName</a:t>
                      </a:r>
                      <a:r>
                        <a:rPr lang="en-US" sz="2000" dirty="0" smtClean="0">
                          <a:solidFill>
                            <a:schemeClr val="bg1">
                              <a:lumMod val="65000"/>
                              <a:lumOff val="35000"/>
                            </a:schemeClr>
                          </a:solidFill>
                          <a:latin typeface="Lucida Console" panose="020B0609040504020204" pitchFamily="49" charset="0"/>
                          <a:ea typeface=""/>
                          <a:cs typeface=""/>
                        </a:rPr>
                        <a:t>)</a:t>
                      </a:r>
                    </a:p>
                    <a:p>
                      <a:r>
                        <a:rPr lang="en-US" sz="2000" dirty="0" smtClean="0">
                          <a:solidFill>
                            <a:schemeClr val="bg1">
                              <a:lumMod val="65000"/>
                              <a:lumOff val="35000"/>
                            </a:schemeClr>
                          </a:solidFill>
                          <a:latin typeface="Lucida Console" panose="020B0609040504020204" pitchFamily="49" charset="0"/>
                          <a:ea typeface=""/>
                          <a:cs typeface=""/>
                        </a:rPr>
                        <a:t>    Accept wildcard characters?  false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2528974"/>
                  </a:ext>
                </a:extLst>
              </a:tr>
              <a:tr h="469966">
                <a:tc>
                  <a:txBody>
                    <a:bodyPr/>
                    <a:lstStyle/>
                    <a:p>
                      <a:pPr marL="0" indent="0" algn="l">
                        <a:buFont typeface="Arial" panose="020B0604020202020204" pitchFamily="34" charset="0"/>
                        <a:buNone/>
                      </a:pPr>
                      <a:r>
                        <a:rPr lang="en-AU" sz="2400" b="0" dirty="0" smtClean="0">
                          <a:solidFill>
                            <a:schemeClr val="bg1"/>
                          </a:solidFill>
                          <a:latin typeface="Segoe UI Light" panose="020B0502040204020203" pitchFamily="34" charset="0"/>
                          <a:ea typeface=""/>
                          <a:cs typeface="Segoe UI Light" panose="020B0502040204020203" pitchFamily="34" charset="0"/>
                        </a:rPr>
                        <a:t>Pipe Computer names (column in CSV) to Restart-Computer</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3722587"/>
                  </a:ext>
                </a:extLst>
              </a:tr>
              <a:tr h="469966">
                <a:tc>
                  <a:txBody>
                    <a:bodyPr/>
                    <a:lstStyle/>
                    <a:p>
                      <a:r>
                        <a:rPr lang="en-AU" sz="2000" dirty="0" smtClean="0">
                          <a:solidFill>
                            <a:srgbClr val="F5F5F5"/>
                          </a:solidFill>
                          <a:latin typeface="Lucida Console" panose="020B0609040504020204" pitchFamily="49" charset="0"/>
                        </a:rPr>
                        <a:t>PS C:\&gt;</a:t>
                      </a:r>
                      <a:r>
                        <a:rPr lang="en-US" sz="2000" baseline="0" dirty="0" smtClean="0">
                          <a:solidFill>
                            <a:schemeClr val="tx1"/>
                          </a:solidFill>
                          <a:latin typeface="+mn-lt"/>
                        </a:rPr>
                        <a:t> </a:t>
                      </a:r>
                      <a:r>
                        <a:rPr lang="en-AU" sz="2000" dirty="0" smtClean="0">
                          <a:solidFill>
                            <a:srgbClr val="E0FFFF"/>
                          </a:solidFill>
                          <a:latin typeface="Lucida Console" panose="020B0609040504020204" pitchFamily="49" charset="0"/>
                        </a:rPr>
                        <a:t>Import-Csv</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\ServerInfo.csv </a:t>
                      </a:r>
                      <a:r>
                        <a:rPr lang="en-AU" sz="2000" dirty="0" smtClean="0">
                          <a:solidFill>
                            <a:srgbClr val="D3D3D3"/>
                          </a:solidFill>
                          <a:latin typeface="Lucida Console" panose="020B0609040504020204" pitchFamily="49" charset="0"/>
                        </a:rPr>
                        <a:t>|</a:t>
                      </a:r>
                      <a:endParaRPr lang="en-AU" sz="2000" dirty="0" smtClean="0">
                        <a:solidFill>
                          <a:srgbClr val="F5F5F5"/>
                        </a:solidFill>
                        <a:latin typeface="Lucida Console" panose="020B0609040504020204" pitchFamily="49" charset="0"/>
                      </a:endParaRPr>
                    </a:p>
                    <a:p>
                      <a:r>
                        <a:rPr lang="en-AU" sz="2000" baseline="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Restart-Computer</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WhatIf</a:t>
                      </a:r>
                      <a:endParaRPr lang="en-US" sz="2000" dirty="0" smtClean="0">
                        <a:solidFill>
                          <a:srgbClr val="FFE4B5"/>
                        </a:solidFill>
                        <a:latin typeface="Lucida Console" panose="020B0609040504020204" pitchFamily="49" charset="0"/>
                      </a:endParaRPr>
                    </a:p>
                    <a:p>
                      <a:endParaRPr lang="en-US" sz="2000" dirty="0" smtClean="0">
                        <a:solidFill>
                          <a:srgbClr val="FFE4B5"/>
                        </a:solidFill>
                        <a:latin typeface="Lucida Console" panose="020B0609040504020204" pitchFamily="49" charset="0"/>
                      </a:endParaRPr>
                    </a:p>
                    <a:p>
                      <a:r>
                        <a:rPr lang="en-US" sz="1600" dirty="0" smtClean="0">
                          <a:solidFill>
                            <a:srgbClr val="F5F5F5"/>
                          </a:solidFill>
                          <a:latin typeface="Lucida Console" panose="020B0609040504020204" pitchFamily="49" charset="0"/>
                        </a:rPr>
                        <a:t>What if: Performing the operation "Restart the computer." on target "2012R2-DC".</a:t>
                      </a:r>
                    </a:p>
                    <a:p>
                      <a:r>
                        <a:rPr lang="en-US" sz="1600" dirty="0" smtClean="0">
                          <a:solidFill>
                            <a:srgbClr val="F5F5F5"/>
                          </a:solidFill>
                          <a:latin typeface="Lucida Console" panose="020B0609040504020204" pitchFamily="49" charset="0"/>
                        </a:rPr>
                        <a:t>What if: Performing the operation "Restart the computer." on target "2012R2-MS".</a:t>
                      </a:r>
                    </a:p>
                    <a:p>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028269867"/>
                  </a:ext>
                </a:extLst>
              </a:tr>
            </a:tbl>
          </a:graphicData>
        </a:graphic>
      </p:graphicFrame>
      <p:sp>
        <p:nvSpPr>
          <p:cNvPr id="2" name="Rectangle 1"/>
          <p:cNvSpPr/>
          <p:nvPr/>
        </p:nvSpPr>
        <p:spPr>
          <a:xfrm>
            <a:off x="3124199" y="4943474"/>
            <a:ext cx="4582887" cy="333375"/>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19300" y="1562100"/>
            <a:ext cx="2189843" cy="4953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9233353" y="3700463"/>
            <a:ext cx="2358571" cy="495300"/>
          </a:xfrm>
          <a:prstGeom prst="rect">
            <a:avLst/>
          </a:prstGeom>
          <a:noFill/>
          <a:ln w="571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7707086" y="4195764"/>
            <a:ext cx="1526267" cy="7477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4209144" y="2057400"/>
            <a:ext cx="5024209" cy="1643064"/>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stretch>
            <a:fillRect/>
          </a:stretch>
        </p:blipFill>
        <p:spPr>
          <a:xfrm>
            <a:off x="566056" y="2844800"/>
            <a:ext cx="4951532" cy="1405731"/>
          </a:xfrm>
          <a:prstGeom prst="rect">
            <a:avLst/>
          </a:prstGeom>
        </p:spPr>
      </p:pic>
    </p:spTree>
    <p:extLst>
      <p:ext uri="{BB962C8B-B14F-4D97-AF65-F5344CB8AC3E}">
        <p14:creationId xmlns:p14="http://schemas.microsoft.com/office/powerpoint/2010/main" val="76534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animBg="1"/>
    </p:bldLst>
  </p:timing>
</p:sld>
</file>

<file path=ppt/slides/slide3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0" y="1143000"/>
            <a:ext cx="1847528" cy="2286000"/>
          </a:xfrm>
        </p:spPr>
        <p:txBody>
          <a:bodyPr/>
          <a:lstStyle/>
          <a:p>
            <a:r>
              <a:rPr lang="en-AU" sz="2400" dirty="0" smtClean="0"/>
              <a:t>Example: Pipeline </a:t>
            </a:r>
            <a:r>
              <a:rPr lang="en-AU" sz="2400" dirty="0"/>
              <a:t>Input </a:t>
            </a:r>
            <a:r>
              <a:rPr lang="en-AU" sz="2400" dirty="0" err="1"/>
              <a:t>ByPropertyName</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322</a:t>
            </a:fld>
            <a:endParaRPr lang="en-US">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151522584"/>
              </p:ext>
            </p:extLst>
          </p:nvPr>
        </p:nvGraphicFramePr>
        <p:xfrm>
          <a:off x="2094270" y="116632"/>
          <a:ext cx="9834377" cy="5085212"/>
        </p:xfrm>
        <a:graphic>
          <a:graphicData uri="http://schemas.openxmlformats.org/drawingml/2006/table">
            <a:tbl>
              <a:tblPr firstRow="1" bandRow="1"/>
              <a:tblGrid>
                <a:gridCol w="9834377">
                  <a:extLst>
                    <a:ext uri="{9D8B030D-6E8A-4147-A177-3AD203B41FA5}">
                      <a16:colId xmlns:a16="http://schemas.microsoft.com/office/drawing/2014/main" val="423833774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0" indent="0" algn="l">
                        <a:buFont typeface="Arial" panose="020B0604020202020204" pitchFamily="34" charset="0"/>
                        <a:buNone/>
                      </a:pPr>
                      <a:r>
                        <a:rPr lang="en-AU" sz="2000" b="0" dirty="0" smtClean="0">
                          <a:solidFill>
                            <a:schemeClr val="bg1"/>
                          </a:solidFill>
                          <a:latin typeface="Segoe UI Light" panose="020B0502040204020203" pitchFamily="34" charset="0"/>
                          <a:cs typeface="Segoe UI Light" panose="020B0502040204020203" pitchFamily="34" charset="0"/>
                        </a:rPr>
                        <a:t>Set-Date</a:t>
                      </a:r>
                      <a:r>
                        <a:rPr lang="en-AU" sz="2000" b="0" baseline="0" dirty="0" smtClean="0">
                          <a:solidFill>
                            <a:schemeClr val="bg1"/>
                          </a:solidFill>
                          <a:latin typeface="Segoe UI Light" panose="020B0502040204020203" pitchFamily="34" charset="0"/>
                          <a:cs typeface="Segoe UI Light" panose="020B0502040204020203" pitchFamily="34" charset="0"/>
                        </a:rPr>
                        <a:t> Adjust </a:t>
                      </a:r>
                      <a:r>
                        <a:rPr lang="en-AU" sz="2000" b="0" dirty="0" smtClean="0">
                          <a:solidFill>
                            <a:schemeClr val="bg1"/>
                          </a:solidFill>
                          <a:latin typeface="Segoe UI Light" panose="020B0502040204020203" pitchFamily="34" charset="0"/>
                          <a:cs typeface="Segoe UI Light" panose="020B0502040204020203" pitchFamily="34" charset="0"/>
                        </a:rPr>
                        <a:t>Parameter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1581642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Get-Help</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Set-Date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-Parameter</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Adjust </a:t>
                      </a:r>
                    </a:p>
                    <a:p>
                      <a:endParaRPr lang="en-AU" sz="2000" dirty="0" smtClean="0">
                        <a:solidFill>
                          <a:srgbClr val="EE82EE"/>
                        </a:solidFill>
                        <a:latin typeface="Lucida Console" panose="020B0609040504020204" pitchFamily="49" charset="0"/>
                      </a:endParaRPr>
                    </a:p>
                    <a:p>
                      <a:r>
                        <a:rPr lang="en-AU" sz="2000" dirty="0" smtClean="0">
                          <a:solidFill>
                            <a:schemeClr val="tx1"/>
                          </a:solidFill>
                          <a:latin typeface="Lucida Console" panose="020B0609040504020204" pitchFamily="49" charset="0"/>
                        </a:rPr>
                        <a:t> -Adjust &lt;</a:t>
                      </a:r>
                      <a:r>
                        <a:rPr lang="en-AU" sz="2000" dirty="0" err="1" smtClean="0">
                          <a:solidFill>
                            <a:schemeClr val="tx1"/>
                          </a:solidFill>
                          <a:latin typeface="Lucida Console" panose="020B0609040504020204" pitchFamily="49" charset="0"/>
                        </a:rPr>
                        <a:t>TimeSpan</a:t>
                      </a:r>
                      <a:r>
                        <a:rPr lang="en-AU" sz="2000" dirty="0" smtClean="0">
                          <a:solidFill>
                            <a:schemeClr val="tx1"/>
                          </a:solidFill>
                          <a:latin typeface="Lucida Console" panose="020B0609040504020204" pitchFamily="49" charset="0"/>
                        </a:rPr>
                        <a:t>&gt;</a:t>
                      </a:r>
                    </a:p>
                    <a:p>
                      <a:pPr lvl="3"/>
                      <a:r>
                        <a:rPr lang="en-AU" sz="2000" dirty="0" smtClean="0">
                          <a:solidFill>
                            <a:schemeClr val="tx2">
                              <a:lumMod val="50000"/>
                            </a:schemeClr>
                          </a:solidFill>
                          <a:latin typeface="Lucida Console" panose="020B0609040504020204" pitchFamily="49" charset="0"/>
                        </a:rPr>
                        <a:t>Adds or subtracts the specified value from the current date and time. You can type an adjustment in standard date and time format…</a:t>
                      </a:r>
                    </a:p>
                    <a:p>
                      <a:pPr lvl="3"/>
                      <a:endParaRPr lang="en-AU" sz="2000" dirty="0" smtClean="0">
                        <a:solidFill>
                          <a:schemeClr val="tx2">
                            <a:lumMod val="50000"/>
                          </a:schemeClr>
                        </a:solidFill>
                        <a:latin typeface="Lucida Console" panose="020B0609040504020204" pitchFamily="49" charset="0"/>
                      </a:endParaRPr>
                    </a:p>
                    <a:p>
                      <a:r>
                        <a:rPr lang="en-AU" sz="2000" dirty="0" smtClean="0">
                          <a:solidFill>
                            <a:schemeClr val="tx2">
                              <a:lumMod val="50000"/>
                            </a:schemeClr>
                          </a:solidFill>
                          <a:latin typeface="Lucida Console" panose="020B0609040504020204" pitchFamily="49" charset="0"/>
                        </a:rPr>
                        <a:t>    Required?                    true</a:t>
                      </a:r>
                    </a:p>
                    <a:p>
                      <a:r>
                        <a:rPr lang="en-AU" sz="2000" dirty="0" smtClean="0">
                          <a:solidFill>
                            <a:schemeClr val="tx2">
                              <a:lumMod val="50000"/>
                            </a:schemeClr>
                          </a:solidFill>
                          <a:latin typeface="Lucida Console" panose="020B0609040504020204" pitchFamily="49" charset="0"/>
                        </a:rPr>
                        <a:t>    Position?                    1</a:t>
                      </a:r>
                    </a:p>
                    <a:p>
                      <a:r>
                        <a:rPr lang="en-AU" sz="2000" dirty="0" smtClean="0">
                          <a:solidFill>
                            <a:schemeClr val="tx2">
                              <a:lumMod val="50000"/>
                            </a:schemeClr>
                          </a:solidFill>
                          <a:latin typeface="Lucida Console" panose="020B0609040504020204" pitchFamily="49" charset="0"/>
                        </a:rPr>
                        <a:t>    Default value                </a:t>
                      </a:r>
                    </a:p>
                    <a:p>
                      <a:r>
                        <a:rPr lang="en-AU" sz="2000" dirty="0" smtClean="0">
                          <a:solidFill>
                            <a:srgbClr val="F5F5F5"/>
                          </a:solidFill>
                          <a:latin typeface="Lucida Console" panose="020B0609040504020204" pitchFamily="49" charset="0"/>
                        </a:rPr>
                        <a:t>    Accept pipeline input?       True (</a:t>
                      </a:r>
                      <a:r>
                        <a:rPr lang="en-AU" sz="2000" dirty="0" err="1" smtClean="0">
                          <a:solidFill>
                            <a:srgbClr val="F5F5F5"/>
                          </a:solidFill>
                          <a:latin typeface="Lucida Console" panose="020B0609040504020204" pitchFamily="49" charset="0"/>
                        </a:rPr>
                        <a:t>ByPropertyName</a:t>
                      </a:r>
                      <a:r>
                        <a:rPr lang="en-AU" sz="2000" dirty="0" smtClean="0">
                          <a:solidFill>
                            <a:srgbClr val="F5F5F5"/>
                          </a:solidFill>
                          <a:latin typeface="Lucida Console" panose="020B0609040504020204" pitchFamily="49" charset="0"/>
                        </a:rPr>
                        <a:t>)</a:t>
                      </a:r>
                    </a:p>
                    <a:p>
                      <a:r>
                        <a:rPr lang="en-AU" sz="2000" dirty="0" smtClean="0">
                          <a:solidFill>
                            <a:schemeClr val="tx2">
                              <a:lumMod val="50000"/>
                            </a:schemeClr>
                          </a:solidFill>
                          <a:latin typeface="Lucida Console" panose="020B0609040504020204" pitchFamily="49" charset="0"/>
                        </a:rPr>
                        <a:t>    Accept wildcard characters?  false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657406984"/>
                  </a:ext>
                </a:extLst>
              </a:tr>
              <a:tr h="469966">
                <a:tc>
                  <a:txBody>
                    <a:bodyPr/>
                    <a:lstStyle/>
                    <a:p>
                      <a:pPr marL="0" indent="0" algn="l">
                        <a:buFont typeface="Arial" panose="020B0604020202020204" pitchFamily="34" charset="0"/>
                        <a:buNone/>
                      </a:pPr>
                      <a:r>
                        <a:rPr lang="en-AU" sz="2000" b="0" baseline="0" dirty="0" smtClean="0">
                          <a:solidFill>
                            <a:schemeClr val="bg1"/>
                          </a:solidFill>
                          <a:latin typeface="Segoe UI Light" panose="020B0502040204020203" pitchFamily="34" charset="0"/>
                          <a:ea typeface=""/>
                          <a:cs typeface="Segoe UI Light" panose="020B0502040204020203" pitchFamily="34" charset="0"/>
                        </a:rPr>
                        <a:t>Import-CSV creates an object with a property called “adjust”</a:t>
                      </a:r>
                      <a:endParaRPr lang="en-AU" sz="20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4887564"/>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Import-Csv</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\ByPropertyNameExample.csv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S</a:t>
                      </a:r>
                      <a:r>
                        <a:rPr lang="en-AU" sz="2000" dirty="0" smtClean="0">
                          <a:solidFill>
                            <a:srgbClr val="E0FFFF"/>
                          </a:solidFill>
                          <a:latin typeface="Lucida Console" panose="020B0609040504020204" pitchFamily="49" charset="0"/>
                        </a:rPr>
                        <a:t>et-Date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65052614"/>
                  </a:ext>
                </a:extLst>
              </a:tr>
            </a:tbl>
          </a:graphicData>
        </a:graphic>
      </p:graphicFrame>
      <p:pic>
        <p:nvPicPr>
          <p:cNvPr id="2" name="Picture 1"/>
          <p:cNvPicPr>
            <a:picLocks noChangeAspect="1"/>
          </p:cNvPicPr>
          <p:nvPr/>
        </p:nvPicPr>
        <p:blipFill>
          <a:blip r:embed="rId3"/>
          <a:stretch>
            <a:fillRect/>
          </a:stretch>
        </p:blipFill>
        <p:spPr>
          <a:xfrm>
            <a:off x="2101279" y="5419882"/>
            <a:ext cx="3293792" cy="1203501"/>
          </a:xfrm>
          <a:prstGeom prst="rect">
            <a:avLst/>
          </a:prstGeom>
          <a:ln>
            <a:solidFill>
              <a:schemeClr val="bg1"/>
            </a:solidFill>
          </a:ln>
        </p:spPr>
      </p:pic>
      <p:sp>
        <p:nvSpPr>
          <p:cNvPr id="3" name="TextBox 2"/>
          <p:cNvSpPr txBox="1"/>
          <p:nvPr/>
        </p:nvSpPr>
        <p:spPr>
          <a:xfrm>
            <a:off x="5591944" y="5749225"/>
            <a:ext cx="5960286" cy="400110"/>
          </a:xfrm>
          <a:prstGeom prst="rect">
            <a:avLst/>
          </a:prstGeom>
          <a:noFill/>
        </p:spPr>
        <p:txBody>
          <a:bodyPr wrap="none" rtlCol="0">
            <a:spAutoFit/>
          </a:bodyPr>
          <a:lstStyle/>
          <a:p>
            <a:r>
              <a:rPr lang="en-AU" sz="2000" dirty="0" smtClean="0">
                <a:solidFill>
                  <a:schemeClr val="bg1"/>
                </a:solidFill>
                <a:latin typeface="Segoe UI Light" panose="020B0502040204020203" pitchFamily="34" charset="0"/>
                <a:cs typeface="Segoe UI Light" panose="020B0502040204020203" pitchFamily="34" charset="0"/>
              </a:rPr>
              <a:t>Note: CSV file contains header with a matching name.</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95515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Parameter Binding Steps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323</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sp>
        <p:nvSpPr>
          <p:cNvPr id="3" name="Content Placeholder 2"/>
          <p:cNvSpPr>
            <a:spLocks noGrp="1"/>
          </p:cNvSpPr>
          <p:nvPr>
            <p:ph sz="quarter" idx="13"/>
          </p:nvPr>
        </p:nvSpPr>
        <p:spPr>
          <a:xfrm>
            <a:off x="406400" y="1552907"/>
            <a:ext cx="11176000" cy="4292721"/>
          </a:xfrm>
        </p:spPr>
        <p:txBody>
          <a:bodyPr>
            <a:normAutofit/>
          </a:bodyPr>
          <a:lstStyle/>
          <a:p>
            <a:pPr marL="514350" indent="-514350">
              <a:buFont typeface="+mj-lt"/>
              <a:buAutoNum type="arabicPeriod"/>
            </a:pPr>
            <a:r>
              <a:rPr lang="en-AU" sz="2800" dirty="0" smtClean="0"/>
              <a:t>Bind </a:t>
            </a:r>
            <a:r>
              <a:rPr lang="en-AU" sz="2800" dirty="0"/>
              <a:t>all named </a:t>
            </a:r>
            <a:r>
              <a:rPr lang="en-AU" sz="2800" dirty="0" smtClean="0"/>
              <a:t>parameters </a:t>
            </a:r>
          </a:p>
          <a:p>
            <a:pPr marL="514350" indent="-514350">
              <a:buFont typeface="+mj-lt"/>
              <a:buAutoNum type="arabicPeriod"/>
            </a:pPr>
            <a:r>
              <a:rPr lang="en-AU" sz="2800" dirty="0" smtClean="0"/>
              <a:t>Bind </a:t>
            </a:r>
            <a:r>
              <a:rPr lang="en-AU" sz="2800" dirty="0"/>
              <a:t>all positional </a:t>
            </a:r>
            <a:r>
              <a:rPr lang="en-AU" sz="2800" dirty="0" smtClean="0"/>
              <a:t>parameters</a:t>
            </a:r>
          </a:p>
          <a:p>
            <a:pPr marL="514350" indent="-514350">
              <a:buFont typeface="+mj-lt"/>
              <a:buAutoNum type="arabicPeriod"/>
            </a:pPr>
            <a:r>
              <a:rPr lang="en-AU" sz="2800" dirty="0" smtClean="0"/>
              <a:t>Bind </a:t>
            </a:r>
            <a:r>
              <a:rPr lang="en-AU" sz="2800" dirty="0"/>
              <a:t>from the pipeline </a:t>
            </a:r>
            <a:r>
              <a:rPr lang="en-AU" sz="2800" b="1" dirty="0"/>
              <a:t>by </a:t>
            </a:r>
            <a:r>
              <a:rPr lang="en-AU" sz="2800" b="1" dirty="0" smtClean="0"/>
              <a:t>value </a:t>
            </a:r>
            <a:r>
              <a:rPr lang="en-AU" sz="2800" dirty="0" smtClean="0"/>
              <a:t>with </a:t>
            </a:r>
            <a:r>
              <a:rPr lang="en-AU" sz="2800" dirty="0"/>
              <a:t>exact </a:t>
            </a:r>
            <a:r>
              <a:rPr lang="en-AU" sz="2800" dirty="0" smtClean="0"/>
              <a:t>match</a:t>
            </a:r>
            <a:endParaRPr lang="en-AU" sz="2800" dirty="0"/>
          </a:p>
          <a:p>
            <a:pPr marL="514350" indent="-514350">
              <a:buFont typeface="+mj-lt"/>
              <a:buAutoNum type="arabicPeriod"/>
            </a:pPr>
            <a:r>
              <a:rPr lang="en-AU" sz="2800" dirty="0"/>
              <a:t>B</a:t>
            </a:r>
            <a:r>
              <a:rPr lang="en-AU" sz="2800" dirty="0" smtClean="0"/>
              <a:t>ind from </a:t>
            </a:r>
            <a:r>
              <a:rPr lang="en-AU" sz="2800" smtClean="0"/>
              <a:t>the pipeline </a:t>
            </a:r>
            <a:r>
              <a:rPr lang="en-AU" sz="2800" b="1" dirty="0"/>
              <a:t>by value </a:t>
            </a:r>
            <a:r>
              <a:rPr lang="en-AU" sz="2800" dirty="0"/>
              <a:t>with </a:t>
            </a:r>
            <a:r>
              <a:rPr lang="en-AU" sz="2800" dirty="0" smtClean="0"/>
              <a:t>conversion	</a:t>
            </a:r>
          </a:p>
          <a:p>
            <a:pPr marL="514350" indent="-514350">
              <a:buFont typeface="+mj-lt"/>
              <a:buAutoNum type="arabicPeriod"/>
            </a:pPr>
            <a:r>
              <a:rPr lang="en-AU" sz="2800" dirty="0"/>
              <a:t>B</a:t>
            </a:r>
            <a:r>
              <a:rPr lang="en-AU" sz="2800" dirty="0" smtClean="0"/>
              <a:t>ind from the </a:t>
            </a:r>
            <a:r>
              <a:rPr lang="en-AU" sz="2800" dirty="0"/>
              <a:t>pipeline </a:t>
            </a:r>
            <a:r>
              <a:rPr lang="en-AU" sz="2800" b="1" dirty="0"/>
              <a:t>by name </a:t>
            </a:r>
            <a:r>
              <a:rPr lang="en-AU" sz="2800" dirty="0"/>
              <a:t>with </a:t>
            </a:r>
            <a:r>
              <a:rPr lang="en-AU" sz="2800" dirty="0" smtClean="0"/>
              <a:t>exact type match</a:t>
            </a:r>
            <a:endParaRPr lang="en-AU" sz="2800" dirty="0"/>
          </a:p>
          <a:p>
            <a:pPr marL="514350" indent="-514350">
              <a:buFont typeface="+mj-lt"/>
              <a:buAutoNum type="arabicPeriod"/>
            </a:pPr>
            <a:r>
              <a:rPr lang="en-AU" sz="2800" dirty="0" smtClean="0"/>
              <a:t>Bind from the </a:t>
            </a:r>
            <a:r>
              <a:rPr lang="en-AU" sz="2800" dirty="0"/>
              <a:t>pipeline </a:t>
            </a:r>
            <a:r>
              <a:rPr lang="en-AU" sz="2800" b="1" dirty="0"/>
              <a:t>by name </a:t>
            </a:r>
            <a:r>
              <a:rPr lang="en-AU" sz="2800" dirty="0"/>
              <a:t>with </a:t>
            </a:r>
            <a:r>
              <a:rPr lang="en-AU" sz="2800" dirty="0" smtClean="0"/>
              <a:t>type conversion</a:t>
            </a:r>
            <a:endParaRPr lang="en-AU" sz="2800" dirty="0"/>
          </a:p>
          <a:p>
            <a:pPr marL="514350" indent="-514350" rtl="0" fontAlgn="ctr">
              <a:buFont typeface="+mj-lt"/>
              <a:buAutoNum type="arabicPeriod"/>
            </a:pPr>
            <a:endParaRPr lang="en-AU" sz="2800" dirty="0"/>
          </a:p>
        </p:txBody>
      </p:sp>
    </p:spTree>
    <p:extLst>
      <p:ext uri="{BB962C8B-B14F-4D97-AF65-F5344CB8AC3E}">
        <p14:creationId xmlns:p14="http://schemas.microsoft.com/office/powerpoint/2010/main" val="3360365463"/>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a:t>
            </a:r>
            <a:r>
              <a:rPr lang="en-US" dirty="0"/>
              <a:t>9</a:t>
            </a:r>
            <a:r>
              <a:rPr lang="en-US" dirty="0" smtClean="0"/>
              <a:t>: Pipeline </a:t>
            </a:r>
            <a:r>
              <a:rPr lang="en-US" dirty="0"/>
              <a:t>2</a:t>
            </a:r>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324</a:t>
            </a:fld>
            <a:endParaRPr lang="en-US"/>
          </a:p>
        </p:txBody>
      </p:sp>
    </p:spTree>
    <p:extLst>
      <p:ext uri="{BB962C8B-B14F-4D97-AF65-F5344CB8AC3E}">
        <p14:creationId xmlns:p14="http://schemas.microsoft.com/office/powerpoint/2010/main" val="1018536101"/>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325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0797652"/>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984174895"/>
                    </a:ext>
                  </a:extLst>
                </a:gridCol>
                <a:gridCol w="4650105">
                  <a:extLst>
                    <a:ext uri="{9D8B030D-6E8A-4147-A177-3AD203B41FA5}">
                      <a16:colId xmlns:a16="http://schemas.microsoft.com/office/drawing/2014/main" val="4042845165"/>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70980495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230222844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1057336347"/>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33653330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87425071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78913572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1618939038"/>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251636366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587695244"/>
                  </a:ext>
                </a:extLst>
              </a:tr>
            </a:tbl>
          </a:graphicData>
        </a:graphic>
      </p:graphicFrame>
      <p:sp>
        <p:nvSpPr>
          <p:cNvPr id="3" name="Right Arrow 2"/>
          <p:cNvSpPr/>
          <p:nvPr/>
        </p:nvSpPr>
        <p:spPr>
          <a:xfrm rot="10800000">
            <a:off x="10199732" y="1371600"/>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0078448"/>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10: Providers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326</a:t>
            </a:fld>
            <a:endParaRPr lang="en-US"/>
          </a:p>
        </p:txBody>
      </p:sp>
    </p:spTree>
    <p:extLst>
      <p:ext uri="{BB962C8B-B14F-4D97-AF65-F5344CB8AC3E}">
        <p14:creationId xmlns:p14="http://schemas.microsoft.com/office/powerpoint/2010/main" val="3654375570"/>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10: Providers</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327</a:t>
            </a:fld>
            <a:endParaRPr lang="en-US"/>
          </a:p>
        </p:txBody>
      </p:sp>
      <p:sp>
        <p:nvSpPr>
          <p:cNvPr id="3" name="Content Placeholder 2"/>
          <p:cNvSpPr>
            <a:spLocks noGrp="1"/>
          </p:cNvSpPr>
          <p:nvPr>
            <p:ph sz="quarter" idx="13"/>
          </p:nvPr>
        </p:nvSpPr>
        <p:spPr>
          <a:xfrm>
            <a:off x="406400" y="1474080"/>
            <a:ext cx="11176000" cy="4264572"/>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Providers Introduction</a:t>
            </a:r>
          </a:p>
          <a:p>
            <a:pPr marL="644400" lvl="1" indent="-285750" rtl="0" fontAlgn="base">
              <a:buFont typeface="Arial" panose="020B0604020202020204" pitchFamily="34" charset="0"/>
              <a:buChar char="•"/>
            </a:pPr>
            <a:r>
              <a:rPr lang="en-AU" sz="2400" dirty="0" smtClean="0">
                <a:solidFill>
                  <a:schemeClr val="bg1"/>
                </a:solidFill>
              </a:rPr>
              <a:t>What are </a:t>
            </a:r>
            <a:r>
              <a:rPr lang="en-AU" sz="2400" dirty="0" smtClean="0"/>
              <a:t>P</a:t>
            </a:r>
            <a:r>
              <a:rPr lang="en-AU" sz="2400" dirty="0" smtClean="0">
                <a:solidFill>
                  <a:schemeClr val="bg1"/>
                </a:solidFill>
              </a:rPr>
              <a:t>roviders?</a:t>
            </a:r>
          </a:p>
          <a:p>
            <a:pPr marL="644400" lvl="1" indent="-285750" rtl="0" fontAlgn="base">
              <a:buFont typeface="Arial" panose="020B0604020202020204" pitchFamily="34" charset="0"/>
              <a:buChar char="•"/>
            </a:pPr>
            <a:endParaRPr lang="en-AU" sz="2400" dirty="0">
              <a:solidFill>
                <a:schemeClr val="bg1"/>
              </a:solidFill>
            </a:endParaRPr>
          </a:p>
          <a:p>
            <a:pPr rtl="0" fontAlgn="base"/>
            <a:r>
              <a:rPr lang="en-AU" dirty="0" smtClean="0">
                <a:solidFill>
                  <a:schemeClr val="bg1"/>
                </a:solidFill>
                <a:cs typeface="Segoe UI Light" panose="020B0502040204020203" pitchFamily="34" charset="0"/>
              </a:rPr>
              <a:t>Section 2: Built-in Providers</a:t>
            </a:r>
          </a:p>
          <a:p>
            <a:pPr marL="644400" lvl="1" indent="-285750" rtl="0" fontAlgn="base">
              <a:buFont typeface="Arial" panose="020B0604020202020204" pitchFamily="34" charset="0"/>
              <a:buChar char="•"/>
            </a:pPr>
            <a:r>
              <a:rPr lang="en-AU" sz="2400" dirty="0" smtClean="0">
                <a:solidFill>
                  <a:schemeClr val="bg1"/>
                </a:solidFill>
              </a:rPr>
              <a:t>Built-in Providers</a:t>
            </a:r>
          </a:p>
          <a:p>
            <a:pPr marL="358650" lvl="1" rtl="0" fontAlgn="base"/>
            <a:endParaRPr lang="en-AU" sz="2400" dirty="0"/>
          </a:p>
          <a:p>
            <a:pPr marL="358650" lvl="1" rtl="0" fontAlgn="base"/>
            <a:endParaRPr lang="en-AU" sz="2400" dirty="0" smtClean="0"/>
          </a:p>
          <a:p>
            <a:pPr marL="358650" lvl="1" rtl="0" fontAlgn="base"/>
            <a:endParaRPr lang="en-AU" sz="2400" dirty="0"/>
          </a:p>
          <a:p>
            <a:pPr marL="358650" lvl="1" rtl="0" fontAlgn="base"/>
            <a:endParaRPr lang="en-AU" sz="2400" dirty="0" smtClean="0"/>
          </a:p>
          <a:p>
            <a:pPr marL="358650" lvl="1" rtl="0" fontAlgn="base"/>
            <a:endParaRPr lang="en-AU" sz="2400" dirty="0"/>
          </a:p>
          <a:p>
            <a:pPr rtl="0" fontAlgn="base"/>
            <a:r>
              <a:rPr lang="en-AU" dirty="0" smtClean="0">
                <a:solidFill>
                  <a:schemeClr val="bg1"/>
                </a:solidFill>
                <a:cs typeface="Segoe UI Light" panose="020B0502040204020203" pitchFamily="34" charset="0"/>
              </a:rPr>
              <a:t>Section 3: Provider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Provider Cmdlet</a:t>
            </a:r>
          </a:p>
          <a:p>
            <a:pPr marL="644400" lvl="1" indent="-285750" rtl="0" fontAlgn="base">
              <a:spcBef>
                <a:spcPts val="300"/>
              </a:spcBef>
              <a:buFont typeface="Arial" panose="020B0604020202020204" pitchFamily="34" charset="0"/>
              <a:buChar char="•"/>
            </a:pPr>
            <a:r>
              <a:rPr lang="en-AU" sz="2400" dirty="0" smtClean="0">
                <a:solidFill>
                  <a:schemeClr val="bg1"/>
                </a:solidFill>
              </a:rPr>
              <a:t>Drive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Item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Item Property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Content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Location Cmdlets</a:t>
            </a:r>
          </a:p>
          <a:p>
            <a:pPr marL="644400" lvl="1" indent="-285750" rtl="0" fontAlgn="base">
              <a:spcBef>
                <a:spcPts val="300"/>
              </a:spcBef>
              <a:buFont typeface="Arial" panose="020B0604020202020204" pitchFamily="34" charset="0"/>
              <a:buChar char="•"/>
            </a:pPr>
            <a:r>
              <a:rPr lang="en-AU" sz="2400" dirty="0" smtClean="0">
                <a:solidFill>
                  <a:schemeClr val="bg1"/>
                </a:solidFill>
              </a:rPr>
              <a:t>Path Cmdlets</a:t>
            </a:r>
            <a:endParaRPr lang="en-AU" sz="2400" dirty="0">
              <a:solidFill>
                <a:schemeClr val="bg1"/>
              </a:solidFill>
            </a:endParaRPr>
          </a:p>
          <a:p>
            <a:endParaRPr lang="en-AU" dirty="0"/>
          </a:p>
        </p:txBody>
      </p:sp>
    </p:spTree>
    <p:extLst>
      <p:ext uri="{BB962C8B-B14F-4D97-AF65-F5344CB8AC3E}">
        <p14:creationId xmlns:p14="http://schemas.microsoft.com/office/powerpoint/2010/main" val="191072532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Providers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are Providers?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328</a:t>
            </a:fld>
            <a:endParaRPr lang="en-US"/>
          </a:p>
        </p:txBody>
      </p:sp>
    </p:spTree>
    <p:extLst>
      <p:ext uri="{BB962C8B-B14F-4D97-AF65-F5344CB8AC3E}">
        <p14:creationId xmlns:p14="http://schemas.microsoft.com/office/powerpoint/2010/main" val="3036705922"/>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What are PowerShell Providers?</a:t>
            </a:r>
            <a:endParaRPr lang="en-US" dirty="0">
              <a:solidFill>
                <a:schemeClr val="accent1"/>
              </a:solidFill>
            </a:endParaRPr>
          </a:p>
        </p:txBody>
      </p:sp>
      <p:sp>
        <p:nvSpPr>
          <p:cNvPr id="7" name="Content Placeholder 6"/>
          <p:cNvSpPr>
            <a:spLocks noGrp="1"/>
          </p:cNvSpPr>
          <p:nvPr>
            <p:ph sz="quarter" idx="13"/>
          </p:nvPr>
        </p:nvSpPr>
        <p:spPr>
          <a:xfrm>
            <a:off x="406400" y="1442550"/>
            <a:ext cx="11176000" cy="4953000"/>
          </a:xfrm>
        </p:spPr>
        <p:txBody>
          <a:bodyPr numCol="1">
            <a:normAutofit/>
          </a:bodyPr>
          <a:lstStyle/>
          <a:p>
            <a:pPr marL="342900" indent="-342900">
              <a:buFont typeface="Arial" panose="020B0604020202020204" pitchFamily="34" charset="0"/>
              <a:buChar char="•"/>
            </a:pPr>
            <a:r>
              <a:rPr lang="en-US" sz="2800" dirty="0" smtClean="0"/>
              <a:t>Define the logic to access, navigate and edit a data store</a:t>
            </a:r>
          </a:p>
          <a:p>
            <a:endParaRPr lang="en-US" sz="2800" dirty="0" smtClean="0"/>
          </a:p>
          <a:p>
            <a:pPr marL="342900" indent="-342900">
              <a:buFont typeface="Arial" panose="020B0604020202020204" pitchFamily="34" charset="0"/>
              <a:buChar char="•"/>
            </a:pPr>
            <a:r>
              <a:rPr lang="en-US" sz="2800" dirty="0" smtClean="0"/>
              <a:t>Functionally resemble a file system hierarchy</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Common interface to different </a:t>
            </a:r>
            <a:r>
              <a:rPr lang="en-US" sz="2800" dirty="0" smtClean="0"/>
              <a:t>data stores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a:p>
          <a:p>
            <a:endParaRPr lang="en-US" sz="2800" dirty="0" smtClean="0"/>
          </a:p>
          <a:p>
            <a:endParaRPr lang="en-US" sz="28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329</a:t>
            </a:fld>
            <a:endParaRPr lang="en-US"/>
          </a:p>
        </p:txBody>
      </p:sp>
    </p:spTree>
    <p:extLst>
      <p:ext uri="{BB962C8B-B14F-4D97-AF65-F5344CB8AC3E}">
        <p14:creationId xmlns:p14="http://schemas.microsoft.com/office/powerpoint/2010/main" val="192462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2"/>
                </a:solidFill>
                <a:latin typeface="Segoe UI Light" panose="020B0502040204020203" pitchFamily="34" charset="0"/>
              </a:rPr>
              <a:t>Lesson </a:t>
            </a:r>
            <a:r>
              <a:rPr lang="en-US" sz="2400" b="1" dirty="0" smtClean="0">
                <a:solidFill>
                  <a:schemeClr val="tx2"/>
                </a:solidFill>
                <a:latin typeface="Segoe UI Light" panose="020B0502040204020203" pitchFamily="34" charset="0"/>
              </a:rPr>
              <a:t>5: PowerShell Workflow Overview</a:t>
            </a:r>
            <a:endParaRPr lang="en-US" sz="2400" b="1" dirty="0">
              <a:solidFill>
                <a:schemeClr val="tx2"/>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33</a:t>
            </a:fld>
            <a:endParaRPr lang="en-US"/>
          </a:p>
        </p:txBody>
      </p:sp>
    </p:spTree>
    <p:extLst>
      <p:ext uri="{BB962C8B-B14F-4D97-AF65-F5344CB8AC3E}">
        <p14:creationId xmlns:p14="http://schemas.microsoft.com/office/powerpoint/2010/main" val="2345661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Where to get Providers</a:t>
            </a:r>
            <a:endParaRPr lang="en-US" dirty="0">
              <a:solidFill>
                <a:schemeClr val="accent1"/>
              </a:solidFill>
            </a:endParaRPr>
          </a:p>
        </p:txBody>
      </p:sp>
      <p:sp>
        <p:nvSpPr>
          <p:cNvPr id="7" name="Content Placeholder 6"/>
          <p:cNvSpPr>
            <a:spLocks noGrp="1"/>
          </p:cNvSpPr>
          <p:nvPr>
            <p:ph sz="quarter" idx="13"/>
          </p:nvPr>
        </p:nvSpPr>
        <p:spPr>
          <a:xfrm>
            <a:off x="406400" y="1442550"/>
            <a:ext cx="11176000" cy="4953000"/>
          </a:xfrm>
        </p:spPr>
        <p:txBody>
          <a:bodyPr numCol="1">
            <a:normAutofit/>
          </a:bodyPr>
          <a:lstStyle/>
          <a:p>
            <a:pPr marL="342900" indent="-342900">
              <a:buFont typeface="Arial" panose="020B0604020202020204" pitchFamily="34" charset="0"/>
              <a:buChar char="•"/>
            </a:pPr>
            <a:r>
              <a:rPr lang="en-US" sz="2800" dirty="0" smtClean="0"/>
              <a:t>PowerShell ships with built-in providers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Providers can imported via module</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Examples of well-known imported providers:</a:t>
            </a:r>
          </a:p>
          <a:p>
            <a:pPr marL="800100" lvl="1" indent="-342900">
              <a:buFont typeface="Arial" panose="020B0604020202020204" pitchFamily="34" charset="0"/>
              <a:buChar char="•"/>
            </a:pPr>
            <a:r>
              <a:rPr lang="en-US" dirty="0" smtClean="0"/>
              <a:t>Active Directory</a:t>
            </a:r>
          </a:p>
          <a:p>
            <a:pPr marL="800100" lvl="1" indent="-342900">
              <a:buFont typeface="Arial" panose="020B0604020202020204" pitchFamily="34" charset="0"/>
              <a:buChar char="•"/>
            </a:pPr>
            <a:r>
              <a:rPr lang="en-US" dirty="0" smtClean="0"/>
              <a:t>SQL Server</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endParaRPr lang="en-US" sz="2800" dirty="0"/>
          </a:p>
          <a:p>
            <a:endParaRPr lang="en-US" sz="2800" dirty="0" smtClean="0"/>
          </a:p>
          <a:p>
            <a:endParaRPr lang="en-US" sz="28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330</a:t>
            </a:fld>
            <a:endParaRPr lang="en-US"/>
          </a:p>
        </p:txBody>
      </p:sp>
    </p:spTree>
    <p:extLst>
      <p:ext uri="{BB962C8B-B14F-4D97-AF65-F5344CB8AC3E}">
        <p14:creationId xmlns:p14="http://schemas.microsoft.com/office/powerpoint/2010/main" val="256209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What is a PowerShell </a:t>
            </a:r>
            <a:r>
              <a:rPr lang="en-US" dirty="0" smtClean="0"/>
              <a:t>Drive</a:t>
            </a:r>
            <a:r>
              <a:rPr lang="en-US" dirty="0" smtClean="0">
                <a:solidFill>
                  <a:schemeClr val="accent1"/>
                </a:solidFill>
              </a:rPr>
              <a:t>?</a:t>
            </a:r>
            <a:endParaRPr lang="en-US" dirty="0">
              <a:solidFill>
                <a:schemeClr val="accent1"/>
              </a:solidFill>
            </a:endParaRPr>
          </a:p>
        </p:txBody>
      </p:sp>
      <p:sp>
        <p:nvSpPr>
          <p:cNvPr id="7" name="Content Placeholder 6"/>
          <p:cNvSpPr>
            <a:spLocks noGrp="1"/>
          </p:cNvSpPr>
          <p:nvPr>
            <p:ph sz="quarter" idx="13"/>
          </p:nvPr>
        </p:nvSpPr>
        <p:spPr>
          <a:xfrm>
            <a:off x="406400" y="1442550"/>
            <a:ext cx="11176000" cy="4953000"/>
          </a:xfrm>
        </p:spPr>
        <p:txBody>
          <a:bodyPr numCol="1">
            <a:normAutofit/>
          </a:bodyPr>
          <a:lstStyle/>
          <a:p>
            <a:pPr marL="342900" indent="-342900">
              <a:buFont typeface="Arial" panose="020B0604020202020204" pitchFamily="34" charset="0"/>
              <a:buChar char="•"/>
            </a:pPr>
            <a:r>
              <a:rPr lang="en-US" sz="2800" dirty="0" smtClean="0"/>
              <a:t>A specific entry-point to a data store surfaced by a provider</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Allows any data store to be exposed like a file system, as if it were a mounted </a:t>
            </a:r>
            <a:r>
              <a:rPr lang="en-US" sz="2800" dirty="0" smtClean="0"/>
              <a:t>drive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Classic file system volume naming convention &lt;Drive Name&gt;:</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a:t>Consistent </a:t>
            </a:r>
            <a:r>
              <a:rPr lang="en-US" sz="2800" dirty="0" smtClean="0"/>
              <a:t>drive interaction with </a:t>
            </a:r>
            <a:r>
              <a:rPr lang="en-US" sz="2800" dirty="0"/>
              <a:t>common </a:t>
            </a:r>
            <a:r>
              <a:rPr lang="en-US" sz="2800" dirty="0" err="1"/>
              <a:t>Cmdlets</a:t>
            </a:r>
            <a:endParaRPr lang="en-US" sz="2800" dirty="0"/>
          </a:p>
          <a:p>
            <a:pPr marL="342900" indent="-342900">
              <a:buFont typeface="Arial" panose="020B0604020202020204" pitchFamily="34" charset="0"/>
              <a:buChar char="•"/>
            </a:pPr>
            <a:endParaRPr lang="en-US" sz="2800" dirty="0" smtClean="0"/>
          </a:p>
          <a:p>
            <a:endParaRPr lang="en-US" sz="2800" dirty="0" smtClean="0"/>
          </a:p>
        </p:txBody>
      </p:sp>
      <p:sp>
        <p:nvSpPr>
          <p:cNvPr id="4" name="Slide Number Placeholder 3"/>
          <p:cNvSpPr>
            <a:spLocks noGrp="1"/>
          </p:cNvSpPr>
          <p:nvPr>
            <p:ph type="sldNum" sz="quarter" idx="11"/>
          </p:nvPr>
        </p:nvSpPr>
        <p:spPr/>
        <p:txBody>
          <a:bodyPr/>
          <a:lstStyle/>
          <a:p>
            <a:fld id="{74A398B2-5A34-1A4A-811E-F4027282568C}" type="slidenum">
              <a:rPr lang="en-US" smtClean="0"/>
              <a:pPr/>
              <a:t>331</a:t>
            </a:fld>
            <a:endParaRPr lang="en-US"/>
          </a:p>
        </p:txBody>
      </p:sp>
    </p:spTree>
    <p:extLst>
      <p:ext uri="{BB962C8B-B14F-4D97-AF65-F5344CB8AC3E}">
        <p14:creationId xmlns:p14="http://schemas.microsoft.com/office/powerpoint/2010/main" val="244052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Built-in Providers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Built-in Providers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332</a:t>
            </a:fld>
            <a:endParaRPr lang="en-US"/>
          </a:p>
        </p:txBody>
      </p:sp>
    </p:spTree>
    <p:extLst>
      <p:ext uri="{BB962C8B-B14F-4D97-AF65-F5344CB8AC3E}">
        <p14:creationId xmlns:p14="http://schemas.microsoft.com/office/powerpoint/2010/main" val="2168971329"/>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Built-in Providers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333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691955177"/>
              </p:ext>
            </p:extLst>
          </p:nvPr>
        </p:nvGraphicFramePr>
        <p:xfrm>
          <a:off x="551384" y="1268760"/>
          <a:ext cx="10206884" cy="3566160"/>
        </p:xfrm>
        <a:graphic>
          <a:graphicData uri="http://schemas.openxmlformats.org/drawingml/2006/table">
            <a:tbl>
              <a:tblPr firstRow="1" bandRow="1">
                <a:tableStyleId>{5C22544A-7EE6-4342-B048-85BDC9FD1C3A}</a:tableStyleId>
              </a:tblPr>
              <a:tblGrid>
                <a:gridCol w="2123722">
                  <a:extLst>
                    <a:ext uri="{9D8B030D-6E8A-4147-A177-3AD203B41FA5}">
                      <a16:colId xmlns:a16="http://schemas.microsoft.com/office/drawing/2014/main" val="167616354"/>
                    </a:ext>
                  </a:extLst>
                </a:gridCol>
                <a:gridCol w="2422188">
                  <a:extLst>
                    <a:ext uri="{9D8B030D-6E8A-4147-A177-3AD203B41FA5}">
                      <a16:colId xmlns:a16="http://schemas.microsoft.com/office/drawing/2014/main" val="3874358518"/>
                    </a:ext>
                  </a:extLst>
                </a:gridCol>
                <a:gridCol w="5660974">
                  <a:extLst>
                    <a:ext uri="{9D8B030D-6E8A-4147-A177-3AD203B41FA5}">
                      <a16:colId xmlns:a16="http://schemas.microsoft.com/office/drawing/2014/main" val="3074032260"/>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Provider</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Drive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Data Store</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47797317"/>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Alias</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Alias:</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Windows PowerShell aliases</a:t>
                      </a:r>
                    </a:p>
                  </a:txBody>
                  <a:tcPr/>
                </a:tc>
                <a:extLst>
                  <a:ext uri="{0D108BD9-81ED-4DB2-BD59-A6C34878D82A}">
                    <a16:rowId xmlns:a16="http://schemas.microsoft.com/office/drawing/2014/main" val="916790387"/>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Certificate </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Cert:</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x509 certificates for digital signatures</a:t>
                      </a:r>
                    </a:p>
                  </a:txBody>
                  <a:tcPr/>
                </a:tc>
                <a:extLst>
                  <a:ext uri="{0D108BD9-81ED-4DB2-BD59-A6C34878D82A}">
                    <a16:rowId xmlns:a16="http://schemas.microsoft.com/office/drawing/2014/main" val="343284847"/>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Environment </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chemeClr val="dk1"/>
                          </a:solidFill>
                          <a:latin typeface="Segoe UI Light" panose="020B0502040204020203" pitchFamily="34" charset="0"/>
                          <a:ea typeface="+mn-ea"/>
                          <a:cs typeface="Segoe UI Light" panose="020B0502040204020203" pitchFamily="34" charset="0"/>
                        </a:rPr>
                        <a:t>Env</a:t>
                      </a:r>
                      <a:r>
                        <a:rPr lang="en-AU" sz="2000" dirty="0" smtClean="0">
                          <a:solidFill>
                            <a:schemeClr val="dk1"/>
                          </a:solidFill>
                          <a:latin typeface="Segoe UI Light" panose="020B0502040204020203" pitchFamily="34" charset="0"/>
                          <a:ea typeface="+mn-ea"/>
                          <a:cs typeface="Segoe UI Light" panose="020B0502040204020203" pitchFamily="34" charset="0"/>
                        </a:rPr>
                        <a:t>:</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Windows environment variables</a:t>
                      </a:r>
                    </a:p>
                  </a:txBody>
                  <a:tcPr/>
                </a:tc>
                <a:extLst>
                  <a:ext uri="{0D108BD9-81ED-4DB2-BD59-A6C34878D82A}">
                    <a16:rowId xmlns:a16="http://schemas.microsoft.com/office/drawing/2014/main" val="2967792382"/>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chemeClr val="dk1"/>
                          </a:solidFill>
                          <a:latin typeface="Segoe UI Light" panose="020B0502040204020203" pitchFamily="34" charset="0"/>
                          <a:ea typeface="+mn-ea"/>
                          <a:cs typeface="Segoe UI Light" panose="020B0502040204020203" pitchFamily="34" charset="0"/>
                        </a:rPr>
                        <a:t>FileSystem</a:t>
                      </a:r>
                      <a:r>
                        <a:rPr lang="en-AU" sz="2000" dirty="0" smtClean="0">
                          <a:solidFill>
                            <a:schemeClr val="dk1"/>
                          </a:solidFill>
                          <a:latin typeface="Segoe UI Light" panose="020B0502040204020203" pitchFamily="34" charset="0"/>
                          <a:ea typeface="+mn-ea"/>
                          <a:cs typeface="Segoe UI Light" panose="020B0502040204020203" pitchFamily="34" charset="0"/>
                        </a:rPr>
                        <a:t> </a:t>
                      </a:r>
                    </a:p>
                  </a:txBody>
                  <a:tcPr/>
                </a:tc>
                <a:tc>
                  <a:txBody>
                    <a:bodyPr/>
                    <a:lstStyle/>
                    <a:p>
                      <a:r>
                        <a:rPr lang="en-AU" sz="2000" dirty="0" smtClean="0">
                          <a:latin typeface="Segoe UI Light" panose="020B0502040204020203" pitchFamily="34" charset="0"/>
                          <a:cs typeface="Segoe UI Light" panose="020B0502040204020203" pitchFamily="34" charset="0"/>
                        </a:rPr>
                        <a:t>C:, D:,</a:t>
                      </a:r>
                      <a:r>
                        <a:rPr lang="en-AU" sz="2000" baseline="0" dirty="0" smtClean="0">
                          <a:latin typeface="Segoe UI Light" panose="020B0502040204020203" pitchFamily="34" charset="0"/>
                          <a:cs typeface="Segoe UI Light" panose="020B0502040204020203" pitchFamily="34" charset="0"/>
                        </a:rPr>
                        <a:t> etc. *</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File system drives, directories, and files</a:t>
                      </a:r>
                    </a:p>
                  </a:txBody>
                  <a:tcPr/>
                </a:tc>
                <a:extLst>
                  <a:ext uri="{0D108BD9-81ED-4DB2-BD59-A6C34878D82A}">
                    <a16:rowId xmlns:a16="http://schemas.microsoft.com/office/drawing/2014/main" val="3720746003"/>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Function </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Function:</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Windows PowerShell functions</a:t>
                      </a:r>
                    </a:p>
                  </a:txBody>
                  <a:tcPr/>
                </a:tc>
                <a:extLst>
                  <a:ext uri="{0D108BD9-81ED-4DB2-BD59-A6C34878D82A}">
                    <a16:rowId xmlns:a16="http://schemas.microsoft.com/office/drawing/2014/main" val="254572066"/>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Registry</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HKLM:, HKCU:</a:t>
                      </a:r>
                    </a:p>
                  </a:txBody>
                  <a:tcPr/>
                </a:tc>
                <a:tc>
                  <a:txBody>
                    <a:bodyPr/>
                    <a:lstStyle/>
                    <a:p>
                      <a:r>
                        <a:rPr lang="en-AU" sz="2000" dirty="0" smtClean="0">
                          <a:solidFill>
                            <a:schemeClr val="dk1"/>
                          </a:solidFill>
                          <a:latin typeface="Segoe UI Light" panose="020B0502040204020203" pitchFamily="34" charset="0"/>
                          <a:ea typeface="+mn-ea"/>
                          <a:cs typeface="Segoe UI Light" panose="020B0502040204020203" pitchFamily="34" charset="0"/>
                        </a:rPr>
                        <a:t>Windows registry</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58403713"/>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Variable </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Variable: </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Windows PowerShell variables</a:t>
                      </a:r>
                    </a:p>
                  </a:txBody>
                  <a:tcPr/>
                </a:tc>
                <a:extLst>
                  <a:ext uri="{0D108BD9-81ED-4DB2-BD59-A6C34878D82A}">
                    <a16:rowId xmlns:a16="http://schemas.microsoft.com/office/drawing/2014/main" val="3212203774"/>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chemeClr val="dk1"/>
                          </a:solidFill>
                          <a:latin typeface="Segoe UI Light" panose="020B0502040204020203" pitchFamily="34" charset="0"/>
                          <a:ea typeface="+mn-ea"/>
                          <a:cs typeface="Segoe UI Light" panose="020B0502040204020203" pitchFamily="34" charset="0"/>
                        </a:rPr>
                        <a:t>WSMan</a:t>
                      </a:r>
                      <a:endParaRPr lang="en-AU" sz="2000" dirty="0" smtClean="0">
                        <a:solidFill>
                          <a:schemeClr val="dk1"/>
                        </a:solidFill>
                        <a:latin typeface="Segoe UI Light" panose="020B0502040204020203" pitchFamily="34" charset="0"/>
                        <a:ea typeface="+mn-ea"/>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chemeClr val="dk1"/>
                          </a:solidFill>
                          <a:latin typeface="Segoe UI Light" panose="020B0502040204020203" pitchFamily="34" charset="0"/>
                          <a:ea typeface="+mn-ea"/>
                          <a:cs typeface="Segoe UI Light" panose="020B0502040204020203" pitchFamily="34" charset="0"/>
                        </a:rPr>
                        <a:t>WSMan</a:t>
                      </a:r>
                      <a:r>
                        <a:rPr lang="en-AU" sz="2000" dirty="0" smtClean="0">
                          <a:solidFill>
                            <a:schemeClr val="dk1"/>
                          </a:solidFill>
                          <a:latin typeface="Segoe UI Light" panose="020B0502040204020203" pitchFamily="34" charset="0"/>
                          <a:ea typeface="+mn-ea"/>
                          <a:cs typeface="Segoe UI Light" panose="020B0502040204020203" pitchFamily="34" charset="0"/>
                        </a:rPr>
                        <a:t>: </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WS-Management configuration information</a:t>
                      </a:r>
                    </a:p>
                  </a:txBody>
                  <a:tcPr/>
                </a:tc>
                <a:extLst>
                  <a:ext uri="{0D108BD9-81ED-4DB2-BD59-A6C34878D82A}">
                    <a16:rowId xmlns:a16="http://schemas.microsoft.com/office/drawing/2014/main" val="950810483"/>
                  </a:ext>
                </a:extLst>
              </a:tr>
            </a:tbl>
          </a:graphicData>
        </a:graphic>
      </p:graphicFrame>
      <p:sp>
        <p:nvSpPr>
          <p:cNvPr id="12" name="TextBox 11"/>
          <p:cNvSpPr txBox="1"/>
          <p:nvPr/>
        </p:nvSpPr>
        <p:spPr>
          <a:xfrm>
            <a:off x="407368" y="5445224"/>
            <a:ext cx="4959627" cy="400110"/>
          </a:xfrm>
          <a:prstGeom prst="rect">
            <a:avLst/>
          </a:prstGeom>
          <a:noFill/>
        </p:spPr>
        <p:txBody>
          <a:bodyPr wrap="none" rtlCol="0">
            <a:spAutoFit/>
          </a:bodyPr>
          <a:lstStyle/>
          <a:p>
            <a:r>
              <a:rPr lang="en-AU" sz="2000" dirty="0" smtClean="0">
                <a:solidFill>
                  <a:schemeClr val="bg1"/>
                </a:solidFill>
                <a:latin typeface="Segoe UI Light" panose="020B0502040204020203" pitchFamily="34" charset="0"/>
                <a:cs typeface="Segoe UI Light" panose="020B0502040204020203" pitchFamily="34" charset="0"/>
              </a:rPr>
              <a:t>* </a:t>
            </a:r>
            <a:r>
              <a:rPr lang="en-AU" sz="2000" dirty="0" err="1" smtClean="0">
                <a:solidFill>
                  <a:schemeClr val="bg1"/>
                </a:solidFill>
                <a:latin typeface="Segoe UI Light" panose="020B0502040204020203" pitchFamily="34" charset="0"/>
                <a:cs typeface="Segoe UI Light" panose="020B0502040204020203" pitchFamily="34" charset="0"/>
              </a:rPr>
              <a:t>FileSystem</a:t>
            </a:r>
            <a:r>
              <a:rPr lang="en-AU" sz="2000" dirty="0" smtClean="0">
                <a:solidFill>
                  <a:schemeClr val="bg1"/>
                </a:solidFill>
                <a:latin typeface="Segoe UI Light" panose="020B0502040204020203" pitchFamily="34" charset="0"/>
                <a:cs typeface="Segoe UI Light" panose="020B0502040204020203" pitchFamily="34" charset="0"/>
              </a:rPr>
              <a:t> drives can vary on each system </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0243930"/>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Provider </a:t>
            </a:r>
            <a:r>
              <a:rPr lang="en-US" sz="2400" b="1" dirty="0" err="1" smtClean="0">
                <a:solidFill>
                  <a:schemeClr val="tx1"/>
                </a:solidFill>
                <a:latin typeface="Segoe UI Light" panose="020B0502040204020203" pitchFamily="34" charset="0"/>
              </a:rPr>
              <a:t>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334</a:t>
            </a:fld>
            <a:endParaRPr lang="en-US"/>
          </a:p>
        </p:txBody>
      </p:sp>
    </p:spTree>
    <p:extLst>
      <p:ext uri="{BB962C8B-B14F-4D97-AF65-F5344CB8AC3E}">
        <p14:creationId xmlns:p14="http://schemas.microsoft.com/office/powerpoint/2010/main" val="1033858590"/>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2279576" cy="2286000"/>
          </a:xfrm>
        </p:spPr>
        <p:txBody>
          <a:bodyPr/>
          <a:lstStyle/>
          <a:p>
            <a:r>
              <a:rPr lang="en-AU" sz="2400" dirty="0" smtClean="0"/>
              <a:t>Example:</a:t>
            </a:r>
          </a:p>
          <a:p>
            <a:r>
              <a:rPr lang="en-AU" sz="2400" dirty="0" smtClean="0"/>
              <a:t>Get-</a:t>
            </a:r>
            <a:r>
              <a:rPr lang="en-AU" sz="2400" dirty="0" err="1" smtClean="0"/>
              <a:t>PSProvider</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335</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380112588"/>
              </p:ext>
            </p:extLst>
          </p:nvPr>
        </p:nvGraphicFramePr>
        <p:xfrm>
          <a:off x="2567608" y="1150615"/>
          <a:ext cx="9361040" cy="3840480"/>
        </p:xfrm>
        <a:graphic>
          <a:graphicData uri="http://schemas.openxmlformats.org/drawingml/2006/table">
            <a:tbl>
              <a:tblPr firstRow="1" bandRow="1"/>
              <a:tblGrid>
                <a:gridCol w="9361040">
                  <a:extLst>
                    <a:ext uri="{9D8B030D-6E8A-4147-A177-3AD203B41FA5}">
                      <a16:colId xmlns:a16="http://schemas.microsoft.com/office/drawing/2014/main" val="80193274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Returns a table of installed providers,</a:t>
                      </a:r>
                      <a:r>
                        <a:rPr lang="en-AU" sz="2400" b="0" baseline="0" dirty="0" smtClean="0">
                          <a:latin typeface="Segoe UI Light" panose="020B0502040204020203" pitchFamily="34" charset="0"/>
                          <a:cs typeface="Segoe UI Light" panose="020B0502040204020203" pitchFamily="34" charset="0"/>
                        </a:rPr>
                        <a:t> their capabilities and drives</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1832510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dirty="0" smtClean="0">
                          <a:solidFill>
                            <a:srgbClr val="F5F5F5"/>
                          </a:solidFill>
                          <a:latin typeface="Lucida Console" panose="020B0609040504020204" pitchFamily="49" charset="0"/>
                        </a:rPr>
                        <a:t>PS C:\&gt; </a:t>
                      </a:r>
                      <a:r>
                        <a:rPr lang="en-AU" dirty="0" smtClean="0">
                          <a:solidFill>
                            <a:srgbClr val="E0FFFF"/>
                          </a:solidFill>
                          <a:latin typeface="Lucida Console" panose="020B0609040504020204" pitchFamily="49" charset="0"/>
                        </a:rPr>
                        <a:t>Get-</a:t>
                      </a:r>
                      <a:r>
                        <a:rPr lang="en-AU" dirty="0" err="1" smtClean="0">
                          <a:solidFill>
                            <a:srgbClr val="E0FFFF"/>
                          </a:solidFill>
                          <a:latin typeface="Lucida Console" panose="020B0609040504020204" pitchFamily="49" charset="0"/>
                        </a:rPr>
                        <a:t>PSProvider</a:t>
                      </a:r>
                      <a:endParaRPr lang="en-AU" dirty="0" smtClean="0">
                        <a:solidFill>
                          <a:srgbClr val="E0FFFF"/>
                        </a:solidFill>
                        <a:latin typeface="Lucida Console" panose="020B0609040504020204" pitchFamily="49" charset="0"/>
                      </a:endParaRPr>
                    </a:p>
                    <a:p>
                      <a:endParaRPr lang="en-AU" sz="1800" dirty="0" smtClean="0">
                        <a:solidFill>
                          <a:schemeClr val="tx1"/>
                        </a:solidFill>
                        <a:latin typeface="Segoe UI"/>
                      </a:endParaRPr>
                    </a:p>
                    <a:p>
                      <a:r>
                        <a:rPr lang="en-AU" sz="1800" dirty="0" smtClean="0">
                          <a:solidFill>
                            <a:srgbClr val="F5F5F5"/>
                          </a:solidFill>
                          <a:latin typeface="Lucida Console" panose="020B0609040504020204" pitchFamily="49" charset="0"/>
                        </a:rPr>
                        <a:t>Name           Capabilities                       Drives</a:t>
                      </a:r>
                    </a:p>
                    <a:p>
                      <a:r>
                        <a:rPr lang="en-AU" sz="1800" dirty="0" smtClean="0">
                          <a:solidFill>
                            <a:srgbClr val="F5F5F5"/>
                          </a:solidFill>
                          <a:latin typeface="Lucida Console" panose="020B0609040504020204" pitchFamily="49" charset="0"/>
                        </a:rPr>
                        <a:t>----           ------------                       ------</a:t>
                      </a:r>
                    </a:p>
                    <a:p>
                      <a:r>
                        <a:rPr lang="en-AU" sz="1800" dirty="0" smtClean="0">
                          <a:solidFill>
                            <a:srgbClr val="F5F5F5"/>
                          </a:solidFill>
                          <a:latin typeface="Lucida Console" panose="020B0609040504020204" pitchFamily="49" charset="0"/>
                        </a:rPr>
                        <a:t>Alias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{Alias}</a:t>
                      </a:r>
                    </a:p>
                    <a:p>
                      <a:r>
                        <a:rPr lang="en-AU" sz="1800" dirty="0" smtClean="0">
                          <a:solidFill>
                            <a:srgbClr val="F5F5F5"/>
                          </a:solidFill>
                          <a:latin typeface="Lucida Console" panose="020B0609040504020204" pitchFamily="49" charset="0"/>
                        </a:rPr>
                        <a:t>Environment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a:t>
                      </a:r>
                      <a:r>
                        <a:rPr lang="en-AU" sz="1800" dirty="0" err="1" smtClean="0">
                          <a:solidFill>
                            <a:srgbClr val="F5F5F5"/>
                          </a:solidFill>
                          <a:latin typeface="Lucida Console" panose="020B0609040504020204" pitchFamily="49" charset="0"/>
                        </a:rPr>
                        <a:t>Env</a:t>
                      </a:r>
                      <a:r>
                        <a:rPr lang="en-AU" sz="1800" dirty="0" smtClean="0">
                          <a:solidFill>
                            <a:srgbClr val="F5F5F5"/>
                          </a:solidFill>
                          <a:latin typeface="Lucida Console" panose="020B0609040504020204" pitchFamily="49" charset="0"/>
                        </a:rPr>
                        <a:t>}</a:t>
                      </a:r>
                    </a:p>
                    <a:p>
                      <a:r>
                        <a:rPr lang="en-AU" sz="1800" dirty="0" err="1" smtClean="0">
                          <a:solidFill>
                            <a:srgbClr val="F5F5F5"/>
                          </a:solidFill>
                          <a:latin typeface="Lucida Console" panose="020B0609040504020204" pitchFamily="49" charset="0"/>
                        </a:rPr>
                        <a:t>FileSystem</a:t>
                      </a:r>
                      <a:r>
                        <a:rPr lang="en-AU" sz="1800" dirty="0" smtClean="0">
                          <a:solidFill>
                            <a:srgbClr val="F5F5F5"/>
                          </a:solidFill>
                          <a:latin typeface="Lucida Console" panose="020B0609040504020204" pitchFamily="49" charset="0"/>
                        </a:rPr>
                        <a:t>     Filter,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Credentials {C}</a:t>
                      </a:r>
                    </a:p>
                    <a:p>
                      <a:r>
                        <a:rPr lang="en-AU" sz="1800" dirty="0" smtClean="0">
                          <a:solidFill>
                            <a:srgbClr val="F5F5F5"/>
                          </a:solidFill>
                          <a:latin typeface="Lucida Console" panose="020B0609040504020204" pitchFamily="49" charset="0"/>
                        </a:rPr>
                        <a:t>Function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{Function}</a:t>
                      </a:r>
                    </a:p>
                    <a:p>
                      <a:r>
                        <a:rPr lang="en-AU" sz="1800" dirty="0" smtClean="0">
                          <a:solidFill>
                            <a:srgbClr val="F5F5F5"/>
                          </a:solidFill>
                          <a:latin typeface="Lucida Console" panose="020B0609040504020204" pitchFamily="49" charset="0"/>
                        </a:rPr>
                        <a:t>Registry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Transactions        {HKLM, HKCU}</a:t>
                      </a:r>
                    </a:p>
                    <a:p>
                      <a:r>
                        <a:rPr lang="en-AU" sz="1800" dirty="0" smtClean="0">
                          <a:solidFill>
                            <a:srgbClr val="F5F5F5"/>
                          </a:solidFill>
                          <a:latin typeface="Lucida Console" panose="020B0609040504020204" pitchFamily="49" charset="0"/>
                        </a:rPr>
                        <a:t>Variable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{Variable}</a:t>
                      </a:r>
                    </a:p>
                    <a:p>
                      <a:r>
                        <a:rPr lang="en-AU" sz="1800" dirty="0" smtClean="0">
                          <a:solidFill>
                            <a:srgbClr val="F5F5F5"/>
                          </a:solidFill>
                          <a:latin typeface="Lucida Console" panose="020B0609040504020204" pitchFamily="49" charset="0"/>
                        </a:rPr>
                        <a:t>Certificate    </a:t>
                      </a:r>
                      <a:r>
                        <a:rPr lang="en-AU" sz="1800" dirty="0" err="1" smtClean="0">
                          <a:solidFill>
                            <a:srgbClr val="F5F5F5"/>
                          </a:solidFill>
                          <a:latin typeface="Lucida Console" panose="020B0609040504020204" pitchFamily="49" charset="0"/>
                        </a:rPr>
                        <a:t>ShouldProcess</a:t>
                      </a:r>
                      <a:r>
                        <a:rPr lang="en-AU" sz="1800" dirty="0" smtClean="0">
                          <a:solidFill>
                            <a:srgbClr val="F5F5F5"/>
                          </a:solidFill>
                          <a:latin typeface="Lucida Console" panose="020B0609040504020204" pitchFamily="49" charset="0"/>
                        </a:rPr>
                        <a:t>                      {Cert}</a:t>
                      </a:r>
                    </a:p>
                    <a:p>
                      <a:r>
                        <a:rPr lang="en-AU" sz="1800" dirty="0" err="1" smtClean="0">
                          <a:solidFill>
                            <a:srgbClr val="F5F5F5"/>
                          </a:solidFill>
                          <a:latin typeface="Lucida Console" panose="020B0609040504020204" pitchFamily="49" charset="0"/>
                        </a:rPr>
                        <a:t>WSMan</a:t>
                      </a:r>
                      <a:r>
                        <a:rPr lang="en-AU" sz="1800" dirty="0" smtClean="0">
                          <a:solidFill>
                            <a:srgbClr val="F5F5F5"/>
                          </a:solidFill>
                          <a:latin typeface="Lucida Console" panose="020B0609040504020204" pitchFamily="49" charset="0"/>
                        </a:rPr>
                        <a:t>          Credentials                        {</a:t>
                      </a:r>
                      <a:r>
                        <a:rPr lang="en-AU" sz="1800" dirty="0" err="1" smtClean="0">
                          <a:solidFill>
                            <a:srgbClr val="F5F5F5"/>
                          </a:solidFill>
                          <a:latin typeface="Lucida Console" panose="020B0609040504020204" pitchFamily="49" charset="0"/>
                        </a:rPr>
                        <a:t>WSMan</a:t>
                      </a:r>
                      <a:r>
                        <a:rPr lang="en-AU" sz="18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87589492"/>
                  </a:ext>
                </a:extLst>
              </a:tr>
            </a:tbl>
          </a:graphicData>
        </a:graphic>
      </p:graphicFrame>
    </p:spTree>
    <p:extLst>
      <p:ext uri="{BB962C8B-B14F-4D97-AF65-F5344CB8AC3E}">
        <p14:creationId xmlns:p14="http://schemas.microsoft.com/office/powerpoint/2010/main" val="2919309082"/>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Provider Capabilities</a:t>
            </a:r>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682171156"/>
              </p:ext>
            </p:extLst>
          </p:nvPr>
        </p:nvGraphicFramePr>
        <p:xfrm>
          <a:off x="551384" y="1268755"/>
          <a:ext cx="11031016" cy="4881321"/>
        </p:xfrm>
        <a:graphic>
          <a:graphicData uri="http://schemas.openxmlformats.org/drawingml/2006/table">
            <a:tbl>
              <a:tblPr firstRow="1" bandRow="1">
                <a:tableStyleId>{5C22544A-7EE6-4342-B048-85BDC9FD1C3A}</a:tableStyleId>
              </a:tblPr>
              <a:tblGrid>
                <a:gridCol w="2128604">
                  <a:extLst>
                    <a:ext uri="{9D8B030D-6E8A-4147-A177-3AD203B41FA5}">
                      <a16:colId xmlns:a16="http://schemas.microsoft.com/office/drawing/2014/main" val="160459005"/>
                    </a:ext>
                  </a:extLst>
                </a:gridCol>
                <a:gridCol w="8902412">
                  <a:extLst>
                    <a:ext uri="{9D8B030D-6E8A-4147-A177-3AD203B41FA5}">
                      <a16:colId xmlns:a16="http://schemas.microsoft.com/office/drawing/2014/main" val="4185658035"/>
                    </a:ext>
                  </a:extLst>
                </a:gridCol>
              </a:tblGrid>
              <a:tr h="542369">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862132075"/>
                  </a:ext>
                </a:extLst>
              </a:tr>
              <a:tr h="542369">
                <a:tc>
                  <a:txBody>
                    <a:bodyPr/>
                    <a:lstStyle/>
                    <a:p>
                      <a:r>
                        <a:rPr lang="en-AU" sz="2000" b="1" dirty="0" smtClean="0">
                          <a:effectLst/>
                          <a:latin typeface="Segoe UI Light" panose="020B0502040204020203" pitchFamily="34" charset="0"/>
                          <a:cs typeface="Segoe UI Light" panose="020B0502040204020203" pitchFamily="34" charset="0"/>
                        </a:rPr>
                        <a:t>Credentials</a:t>
                      </a:r>
                      <a:endParaRPr lang="en-AU" sz="2000" dirty="0" smtClean="0">
                        <a:effectLst/>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Credentials can be passed to provider</a:t>
                      </a:r>
                    </a:p>
                  </a:txBody>
                  <a:tcPr/>
                </a:tc>
                <a:extLst>
                  <a:ext uri="{0D108BD9-81ED-4DB2-BD59-A6C34878D82A}">
                    <a16:rowId xmlns:a16="http://schemas.microsoft.com/office/drawing/2014/main" val="392451522"/>
                  </a:ext>
                </a:extLst>
              </a:tr>
              <a:tr h="542369">
                <a:tc>
                  <a:txBody>
                    <a:bodyPr/>
                    <a:lstStyle/>
                    <a:p>
                      <a:r>
                        <a:rPr lang="en-AU" sz="2000" b="1" dirty="0" smtClean="0">
                          <a:effectLst/>
                          <a:latin typeface="Segoe UI Light" panose="020B0502040204020203" pitchFamily="34" charset="0"/>
                          <a:cs typeface="Segoe UI Light" panose="020B0502040204020203" pitchFamily="34" charset="0"/>
                        </a:rPr>
                        <a:t>Exclude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Items can be excluded from data store based on a wildcard string</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85491940"/>
                  </a:ext>
                </a:extLst>
              </a:tr>
              <a:tr h="542369">
                <a:tc>
                  <a:txBody>
                    <a:bodyPr/>
                    <a:lstStyle/>
                    <a:p>
                      <a:r>
                        <a:rPr lang="en-AU" sz="2000" b="1" dirty="0" err="1" smtClean="0">
                          <a:effectLst/>
                          <a:latin typeface="Segoe UI Light" panose="020B0502040204020203" pitchFamily="34" charset="0"/>
                          <a:cs typeface="Segoe UI Light" panose="020B0502040204020203" pitchFamily="34" charset="0"/>
                        </a:rPr>
                        <a:t>ExpandWildcards</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Wildcards are handled within a provider internal path</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56744129"/>
                  </a:ext>
                </a:extLst>
              </a:tr>
              <a:tr h="542369">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1" dirty="0" smtClean="0">
                          <a:effectLst/>
                          <a:latin typeface="Segoe UI Light" panose="020B0502040204020203" pitchFamily="34" charset="0"/>
                          <a:cs typeface="Segoe UI Light" panose="020B0502040204020203" pitchFamily="34" charset="0"/>
                        </a:rPr>
                        <a:t>Filter</a:t>
                      </a:r>
                      <a:endParaRPr lang="en-AU" sz="2000" dirty="0" smtClean="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Additional filtering based on some provider-specific string</a:t>
                      </a:r>
                      <a:r>
                        <a:rPr lang="en-AU" sz="2000" baseline="0" dirty="0" smtClean="0">
                          <a:effectLst/>
                          <a:latin typeface="Segoe UI Light" panose="020B0502040204020203" pitchFamily="34" charset="0"/>
                          <a:cs typeface="Segoe UI Light" panose="020B0502040204020203" pitchFamily="34" charset="0"/>
                        </a:rPr>
                        <a:t> is supported</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270855714"/>
                  </a:ext>
                </a:extLst>
              </a:tr>
              <a:tr h="542369">
                <a:tc>
                  <a:txBody>
                    <a:bodyPr/>
                    <a:lstStyle/>
                    <a:p>
                      <a:r>
                        <a:rPr lang="en-AU" sz="2000" b="1" dirty="0" smtClean="0">
                          <a:effectLst/>
                          <a:latin typeface="Segoe UI Light" panose="020B0502040204020203" pitchFamily="34" charset="0"/>
                          <a:cs typeface="Segoe UI Light" panose="020B0502040204020203" pitchFamily="34" charset="0"/>
                        </a:rPr>
                        <a:t>Include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Items can</a:t>
                      </a:r>
                      <a:r>
                        <a:rPr lang="en-AU" sz="2000" baseline="0" dirty="0" smtClean="0">
                          <a:effectLst/>
                          <a:latin typeface="Segoe UI Light" panose="020B0502040204020203" pitchFamily="34" charset="0"/>
                          <a:cs typeface="Segoe UI Light" panose="020B0502040204020203" pitchFamily="34" charset="0"/>
                        </a:rPr>
                        <a:t> be included in</a:t>
                      </a:r>
                      <a:r>
                        <a:rPr lang="en-AU" sz="2000" dirty="0" smtClean="0">
                          <a:effectLst/>
                          <a:latin typeface="Segoe UI Light" panose="020B0502040204020203" pitchFamily="34" charset="0"/>
                          <a:cs typeface="Segoe UI Light" panose="020B0502040204020203" pitchFamily="34" charset="0"/>
                        </a:rPr>
                        <a:t> data store based on a wildcard string</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173449178"/>
                  </a:ext>
                </a:extLst>
              </a:tr>
              <a:tr h="542369">
                <a:tc>
                  <a:txBody>
                    <a:bodyPr/>
                    <a:lstStyle/>
                    <a:p>
                      <a:r>
                        <a:rPr lang="en-AU" sz="2000" b="1" dirty="0" smtClean="0">
                          <a:effectLst/>
                          <a:latin typeface="Segoe UI Light" panose="020B0502040204020203" pitchFamily="34" charset="0"/>
                          <a:cs typeface="Segoe UI Light" panose="020B0502040204020203" pitchFamily="34" charset="0"/>
                        </a:rPr>
                        <a:t>None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Only features provided by base class and implemented interfaces</a:t>
                      </a:r>
                      <a:r>
                        <a:rPr lang="en-AU" sz="2000" baseline="0" dirty="0" smtClean="0">
                          <a:effectLst/>
                          <a:latin typeface="Segoe UI Light" panose="020B0502040204020203" pitchFamily="34" charset="0"/>
                          <a:cs typeface="Segoe UI Light" panose="020B0502040204020203" pitchFamily="34" charset="0"/>
                        </a:rPr>
                        <a:t> are supported</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602912477"/>
                  </a:ext>
                </a:extLst>
              </a:tr>
              <a:tr h="542369">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1" dirty="0" err="1" smtClean="0">
                          <a:effectLst/>
                          <a:latin typeface="Segoe UI Light" panose="020B0502040204020203" pitchFamily="34" charset="0"/>
                          <a:cs typeface="Segoe UI Light" panose="020B0502040204020203" pitchFamily="34" charset="0"/>
                        </a:rPr>
                        <a:t>ShouldProcess</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Allows use of the </a:t>
                      </a:r>
                      <a:r>
                        <a:rPr lang="en-AU" sz="2000" i="1" dirty="0" err="1" smtClean="0">
                          <a:effectLst/>
                          <a:latin typeface="Segoe UI Light" panose="020B0502040204020203" pitchFamily="34" charset="0"/>
                          <a:cs typeface="Segoe UI Light" panose="020B0502040204020203" pitchFamily="34" charset="0"/>
                        </a:rPr>
                        <a:t>WhatIf</a:t>
                      </a:r>
                      <a:r>
                        <a:rPr lang="en-AU" sz="2000" dirty="0" smtClean="0">
                          <a:effectLst/>
                          <a:latin typeface="Segoe UI Light" panose="020B0502040204020203" pitchFamily="34" charset="0"/>
                          <a:cs typeface="Segoe UI Light" panose="020B0502040204020203" pitchFamily="34" charset="0"/>
                        </a:rPr>
                        <a:t> and </a:t>
                      </a:r>
                      <a:r>
                        <a:rPr lang="en-AU" sz="2000" i="1" dirty="0" smtClean="0">
                          <a:effectLst/>
                          <a:latin typeface="Segoe UI Light" panose="020B0502040204020203" pitchFamily="34" charset="0"/>
                          <a:cs typeface="Segoe UI Light" panose="020B0502040204020203" pitchFamily="34" charset="0"/>
                        </a:rPr>
                        <a:t>Confirm</a:t>
                      </a:r>
                      <a:r>
                        <a:rPr lang="en-AU" sz="2000" dirty="0" smtClean="0">
                          <a:effectLst/>
                          <a:latin typeface="Segoe UI Light" panose="020B0502040204020203" pitchFamily="34" charset="0"/>
                          <a:cs typeface="Segoe UI Light" panose="020B0502040204020203" pitchFamily="34" charset="0"/>
                        </a:rPr>
                        <a:t> (Risk Mitigation) parameters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419707932"/>
                  </a:ext>
                </a:extLst>
              </a:tr>
              <a:tr h="542369">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1" dirty="0" smtClean="0">
                          <a:effectLst/>
                          <a:latin typeface="Segoe UI Light" panose="020B0502040204020203" pitchFamily="34" charset="0"/>
                          <a:cs typeface="Segoe UI Light" panose="020B0502040204020203" pitchFamily="34" charset="0"/>
                        </a:rPr>
                        <a:t>Transactions</a:t>
                      </a:r>
                      <a:endParaRPr lang="en-AU" sz="2000" dirty="0" smtClean="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effectLst/>
                          <a:latin typeface="Segoe UI Light" panose="020B0502040204020203" pitchFamily="34" charset="0"/>
                          <a:cs typeface="Segoe UI Light" panose="020B0502040204020203" pitchFamily="34" charset="0"/>
                        </a:rPr>
                        <a:t>Allows user to accept/reject actions of provider cmdlets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10885726"/>
                  </a:ext>
                </a:extLst>
              </a:tr>
            </a:tbl>
          </a:graphicData>
        </a:graphic>
      </p:graphicFrame>
    </p:spTree>
    <p:extLst>
      <p:ext uri="{BB962C8B-B14F-4D97-AF65-F5344CB8AC3E}">
        <p14:creationId xmlns:p14="http://schemas.microsoft.com/office/powerpoint/2010/main" val="1869841681"/>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Drive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337</a:t>
            </a:fld>
            <a:endParaRPr lang="en-US"/>
          </a:p>
        </p:txBody>
      </p:sp>
    </p:spTree>
    <p:extLst>
      <p:ext uri="{BB962C8B-B14F-4D97-AF65-F5344CB8AC3E}">
        <p14:creationId xmlns:p14="http://schemas.microsoft.com/office/powerpoint/2010/main" val="3289011925"/>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1919536" cy="2286000"/>
          </a:xfrm>
        </p:spPr>
        <p:txBody>
          <a:bodyPr/>
          <a:lstStyle/>
          <a:p>
            <a:r>
              <a:rPr lang="en-AU" sz="2400" dirty="0" smtClean="0"/>
              <a:t>Example:</a:t>
            </a:r>
          </a:p>
          <a:p>
            <a:r>
              <a:rPr lang="en-AU" sz="2400" dirty="0" smtClean="0"/>
              <a:t>Get-</a:t>
            </a:r>
            <a:r>
              <a:rPr lang="en-AU" sz="2400" dirty="0" err="1" smtClean="0"/>
              <a:t>PSDrive</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338</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336822236"/>
              </p:ext>
            </p:extLst>
          </p:nvPr>
        </p:nvGraphicFramePr>
        <p:xfrm>
          <a:off x="2112588" y="1150615"/>
          <a:ext cx="9888068" cy="4511040"/>
        </p:xfrm>
        <a:graphic>
          <a:graphicData uri="http://schemas.openxmlformats.org/drawingml/2006/table">
            <a:tbl>
              <a:tblPr firstRow="1" bandRow="1"/>
              <a:tblGrid>
                <a:gridCol w="9888068">
                  <a:extLst>
                    <a:ext uri="{9D8B030D-6E8A-4147-A177-3AD203B41FA5}">
                      <a16:colId xmlns:a16="http://schemas.microsoft.com/office/drawing/2014/main" val="176962463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Returns drives in current session</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1650115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PSDrive</a:t>
                      </a:r>
                      <a:endParaRPr lang="en-AU" sz="2000" dirty="0" smtClean="0">
                        <a:solidFill>
                          <a:srgbClr val="E0FFFF"/>
                        </a:solidFill>
                        <a:latin typeface="Lucida Console" panose="020B0609040504020204" pitchFamily="49" charset="0"/>
                      </a:endParaRPr>
                    </a:p>
                    <a:p>
                      <a:endParaRPr lang="en-AU" sz="2000" dirty="0" smtClean="0">
                        <a:solidFill>
                          <a:srgbClr val="E0FFFF"/>
                        </a:solidFill>
                        <a:latin typeface="Lucida Console" panose="020B0609040504020204" pitchFamily="49" charset="0"/>
                      </a:endParaRPr>
                    </a:p>
                    <a:p>
                      <a:r>
                        <a:rPr lang="en-AU" sz="2000" dirty="0" smtClean="0">
                          <a:solidFill>
                            <a:srgbClr val="F5F5F5"/>
                          </a:solidFill>
                          <a:latin typeface="Lucida Console" panose="020B0609040504020204" pitchFamily="49" charset="0"/>
                        </a:rPr>
                        <a:t>Name      Used (GB) Free (GB) Provider      Root</a:t>
                      </a:r>
                    </a:p>
                    <a:p>
                      <a:r>
                        <a:rPr lang="en-AU" sz="2000" dirty="0" smtClean="0">
                          <a:solidFill>
                            <a:srgbClr val="F5F5F5"/>
                          </a:solidFill>
                          <a:latin typeface="Lucida Console" panose="020B0609040504020204" pitchFamily="49" charset="0"/>
                        </a:rPr>
                        <a:t>----      --------- --------- --------      ----</a:t>
                      </a:r>
                    </a:p>
                    <a:p>
                      <a:r>
                        <a:rPr lang="en-AU" sz="2000" dirty="0" smtClean="0">
                          <a:solidFill>
                            <a:srgbClr val="F5F5F5"/>
                          </a:solidFill>
                          <a:latin typeface="Lucida Console" panose="020B0609040504020204" pitchFamily="49" charset="0"/>
                        </a:rPr>
                        <a:t>Alias                         </a:t>
                      </a:r>
                      <a:r>
                        <a:rPr lang="en-AU" sz="2000" dirty="0" err="1" smtClean="0">
                          <a:solidFill>
                            <a:srgbClr val="F5F5F5"/>
                          </a:solidFill>
                          <a:latin typeface="Lucida Console" panose="020B0609040504020204" pitchFamily="49" charset="0"/>
                        </a:rPr>
                        <a:t>Alias</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C         206.81    16.00     </a:t>
                      </a:r>
                      <a:r>
                        <a:rPr lang="en-AU" sz="2000" dirty="0" err="1" smtClean="0">
                          <a:solidFill>
                            <a:srgbClr val="F5F5F5"/>
                          </a:solidFill>
                          <a:latin typeface="Lucida Console" panose="020B0609040504020204" pitchFamily="49" charset="0"/>
                        </a:rPr>
                        <a:t>FileSystem</a:t>
                      </a:r>
                      <a:r>
                        <a:rPr lang="en-AU" sz="2000" dirty="0" smtClean="0">
                          <a:solidFill>
                            <a:srgbClr val="F5F5F5"/>
                          </a:solidFill>
                          <a:latin typeface="Lucida Console" panose="020B0609040504020204" pitchFamily="49" charset="0"/>
                        </a:rPr>
                        <a:t>    C:\</a:t>
                      </a:r>
                    </a:p>
                    <a:p>
                      <a:r>
                        <a:rPr lang="en-AU" sz="2000" dirty="0" smtClean="0">
                          <a:solidFill>
                            <a:srgbClr val="F5F5F5"/>
                          </a:solidFill>
                          <a:latin typeface="Lucida Console" panose="020B0609040504020204" pitchFamily="49" charset="0"/>
                        </a:rPr>
                        <a:t>Cert                          Certificate   \</a:t>
                      </a:r>
                    </a:p>
                    <a:p>
                      <a:r>
                        <a:rPr lang="en-AU" sz="2000" dirty="0" err="1" smtClean="0">
                          <a:solidFill>
                            <a:srgbClr val="F5F5F5"/>
                          </a:solidFill>
                          <a:latin typeface="Lucida Console" panose="020B0609040504020204" pitchFamily="49" charset="0"/>
                        </a:rPr>
                        <a:t>Env</a:t>
                      </a:r>
                      <a:r>
                        <a:rPr lang="en-AU" sz="2000" dirty="0" smtClean="0">
                          <a:solidFill>
                            <a:srgbClr val="F5F5F5"/>
                          </a:solidFill>
                          <a:latin typeface="Lucida Console" panose="020B0609040504020204" pitchFamily="49" charset="0"/>
                        </a:rPr>
                        <a:t>                           Environment</a:t>
                      </a:r>
                    </a:p>
                    <a:p>
                      <a:r>
                        <a:rPr lang="en-AU" sz="2000" dirty="0" smtClean="0">
                          <a:solidFill>
                            <a:srgbClr val="F5F5F5"/>
                          </a:solidFill>
                          <a:latin typeface="Lucida Console" panose="020B0609040504020204" pitchFamily="49" charset="0"/>
                        </a:rPr>
                        <a:t>Function                      </a:t>
                      </a:r>
                      <a:r>
                        <a:rPr lang="en-AU" sz="2000" dirty="0" err="1" smtClean="0">
                          <a:solidFill>
                            <a:srgbClr val="F5F5F5"/>
                          </a:solidFill>
                          <a:latin typeface="Lucida Console" panose="020B0609040504020204" pitchFamily="49" charset="0"/>
                        </a:rPr>
                        <a:t>Function</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HKCU                          Registry      HKEY_CURRENT_USER</a:t>
                      </a:r>
                    </a:p>
                    <a:p>
                      <a:r>
                        <a:rPr lang="en-AU" sz="2000" dirty="0" smtClean="0">
                          <a:solidFill>
                            <a:srgbClr val="F5F5F5"/>
                          </a:solidFill>
                          <a:latin typeface="Lucida Console" panose="020B0609040504020204" pitchFamily="49" charset="0"/>
                        </a:rPr>
                        <a:t>HKLM                          Registry      HKEY_LOCAL_MACHINE</a:t>
                      </a:r>
                    </a:p>
                    <a:p>
                      <a:r>
                        <a:rPr lang="en-AU" sz="2000" dirty="0" smtClean="0">
                          <a:solidFill>
                            <a:srgbClr val="F5F5F5"/>
                          </a:solidFill>
                          <a:latin typeface="Lucida Console" panose="020B0609040504020204" pitchFamily="49" charset="0"/>
                        </a:rPr>
                        <a:t>Variable                      </a:t>
                      </a:r>
                      <a:r>
                        <a:rPr lang="en-AU" sz="2000" dirty="0" err="1" smtClean="0">
                          <a:solidFill>
                            <a:srgbClr val="F5F5F5"/>
                          </a:solidFill>
                          <a:latin typeface="Lucida Console" panose="020B0609040504020204" pitchFamily="49" charset="0"/>
                        </a:rPr>
                        <a:t>Variable</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WSMan</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WSMan</a:t>
                      </a:r>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263805578"/>
                  </a:ext>
                </a:extLst>
              </a:tr>
            </a:tbl>
          </a:graphicData>
        </a:graphic>
      </p:graphicFrame>
    </p:spTree>
    <p:extLst>
      <p:ext uri="{BB962C8B-B14F-4D97-AF65-F5344CB8AC3E}">
        <p14:creationId xmlns:p14="http://schemas.microsoft.com/office/powerpoint/2010/main" val="3033588132"/>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2567608" cy="2286000"/>
          </a:xfrm>
        </p:spPr>
        <p:txBody>
          <a:bodyPr/>
          <a:lstStyle/>
          <a:p>
            <a:r>
              <a:rPr lang="en-AU" sz="2400" dirty="0" smtClean="0"/>
              <a:t>Example:</a:t>
            </a:r>
          </a:p>
          <a:p>
            <a:r>
              <a:rPr lang="en-AU" sz="2400" dirty="0" smtClean="0"/>
              <a:t>New-</a:t>
            </a:r>
            <a:r>
              <a:rPr lang="en-AU" sz="2400" dirty="0" err="1" smtClean="0"/>
              <a:t>PSDrive</a:t>
            </a:r>
            <a:endParaRPr lang="en-AU" sz="2400" dirty="0" smtClean="0"/>
          </a:p>
          <a:p>
            <a:r>
              <a:rPr lang="en-AU" sz="2400" dirty="0" smtClean="0"/>
              <a:t>Remove-</a:t>
            </a:r>
            <a:r>
              <a:rPr lang="en-AU" sz="2400" dirty="0" err="1" smtClean="0"/>
              <a:t>PSDrive</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339</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237559587"/>
              </p:ext>
            </p:extLst>
          </p:nvPr>
        </p:nvGraphicFramePr>
        <p:xfrm>
          <a:off x="2855640" y="1150615"/>
          <a:ext cx="9073008" cy="1432560"/>
        </p:xfrm>
        <a:graphic>
          <a:graphicData uri="http://schemas.openxmlformats.org/drawingml/2006/table">
            <a:tbl>
              <a:tblPr firstRow="1" bandRow="1"/>
              <a:tblGrid>
                <a:gridCol w="9073008">
                  <a:extLst>
                    <a:ext uri="{9D8B030D-6E8A-4147-A177-3AD203B41FA5}">
                      <a16:colId xmlns:a16="http://schemas.microsoft.com/office/drawing/2014/main" val="159058326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Creates a user-defined drive</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5470730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New-</a:t>
                      </a:r>
                      <a:r>
                        <a:rPr lang="en-AU" sz="2000" dirty="0" err="1" smtClean="0">
                          <a:solidFill>
                            <a:srgbClr val="E0FFFF"/>
                          </a:solidFill>
                          <a:latin typeface="Lucida Console" panose="020B0609040504020204" pitchFamily="49" charset="0"/>
                        </a:rPr>
                        <a:t>PSDrive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HKCR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PSProvider</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Registry</a:t>
                      </a:r>
                    </a:p>
                    <a:p>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-Root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HKEY_CLASSES_ROOT</a:t>
                      </a:r>
                    </a:p>
                    <a:p>
                      <a:endParaRPr lang="en-AU" sz="18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289586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39412983"/>
              </p:ext>
            </p:extLst>
          </p:nvPr>
        </p:nvGraphicFramePr>
        <p:xfrm>
          <a:off x="2859832" y="2969890"/>
          <a:ext cx="9073008" cy="1463040"/>
        </p:xfrm>
        <a:graphic>
          <a:graphicData uri="http://schemas.openxmlformats.org/drawingml/2006/table">
            <a:tbl>
              <a:tblPr firstRow="1" bandRow="1"/>
              <a:tblGrid>
                <a:gridCol w="9073008">
                  <a:extLst>
                    <a:ext uri="{9D8B030D-6E8A-4147-A177-3AD203B41FA5}">
                      <a16:colId xmlns:a16="http://schemas.microsoft.com/office/drawing/2014/main" val="209572762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Creates a user-defined drive (use only single letter name with persist)</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4169506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US" sz="2000" dirty="0" smtClean="0"/>
                        <a:t> </a:t>
                      </a:r>
                      <a:r>
                        <a:rPr lang="en-US" sz="2000" dirty="0" smtClean="0">
                          <a:solidFill>
                            <a:srgbClr val="E0FFFF"/>
                          </a:solidFill>
                          <a:latin typeface="Lucida Console" panose="020B0609040504020204" pitchFamily="49" charset="0"/>
                        </a:rPr>
                        <a:t>New-</a:t>
                      </a:r>
                      <a:r>
                        <a:rPr lang="en-US" sz="2000" dirty="0" err="1" smtClean="0">
                          <a:solidFill>
                            <a:srgbClr val="E0FFFF"/>
                          </a:solidFill>
                          <a:latin typeface="Lucida Console" panose="020B0609040504020204" pitchFamily="49" charset="0"/>
                        </a:rPr>
                        <a:t>PSDrive</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-Name</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H</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PSProvider</a:t>
                      </a:r>
                      <a:r>
                        <a:rPr lang="en-US" sz="2000" dirty="0" smtClean="0">
                          <a:solidFill>
                            <a:srgbClr val="F5F5F5"/>
                          </a:solidFill>
                          <a:latin typeface="Lucida Console" panose="020B0609040504020204" pitchFamily="49" charset="0"/>
                        </a:rPr>
                        <a:t> </a:t>
                      </a:r>
                      <a:r>
                        <a:rPr lang="en-US" sz="2000" dirty="0" err="1" smtClean="0">
                          <a:solidFill>
                            <a:srgbClr val="EE82EE"/>
                          </a:solidFill>
                          <a:latin typeface="Lucida Console" panose="020B0609040504020204" pitchFamily="49" charset="0"/>
                        </a:rPr>
                        <a:t>FileSystem</a:t>
                      </a:r>
                      <a:endParaRPr lang="en-US" sz="2000" dirty="0" smtClean="0">
                        <a:solidFill>
                          <a:srgbClr val="F5F5F5"/>
                        </a:solidFill>
                        <a:latin typeface="Lucida Console" panose="020B0609040504020204" pitchFamily="49" charset="0"/>
                      </a:endParaRPr>
                    </a:p>
                    <a:p>
                      <a:r>
                        <a:rPr lang="en-US" sz="2000" baseline="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-Root</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\\2012R2-MS\HomeShare</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-Persist</a:t>
                      </a:r>
                      <a:endParaRPr lang="en-US" sz="2000" dirty="0" smtClean="0">
                        <a:solidFill>
                          <a:srgbClr val="F5F5F5"/>
                        </a:solidFill>
                        <a:latin typeface="Lucida Console" panose="020B0609040504020204" pitchFamily="49" charset="0"/>
                      </a:endParaRPr>
                    </a:p>
                    <a:p>
                      <a:r>
                        <a:rPr lang="en-US" sz="2000" baseline="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-Credential</a:t>
                      </a:r>
                      <a:r>
                        <a:rPr lang="en-US" sz="2000" dirty="0" smtClean="0">
                          <a:solidFill>
                            <a:srgbClr val="F5F5F5"/>
                          </a:solidFill>
                          <a:latin typeface="Lucida Console" panose="020B0609040504020204" pitchFamily="49" charset="0"/>
                        </a:rPr>
                        <a:t> (</a:t>
                      </a:r>
                      <a:r>
                        <a:rPr lang="en-US" sz="2000" dirty="0" smtClean="0">
                          <a:solidFill>
                            <a:srgbClr val="E0FFFF"/>
                          </a:solidFill>
                          <a:latin typeface="Lucida Console" panose="020B0609040504020204" pitchFamily="49" charset="0"/>
                        </a:rPr>
                        <a:t>Get-Credential</a:t>
                      </a:r>
                      <a:r>
                        <a:rPr lang="en-US" sz="2000" dirty="0" smtClean="0">
                          <a:solidFill>
                            <a:srgbClr val="F5F5F5"/>
                          </a:solidFill>
                          <a:latin typeface="Lucida Console" panose="020B0609040504020204" pitchFamily="49" charset="0"/>
                        </a:rPr>
                        <a:t> </a:t>
                      </a:r>
                      <a:r>
                        <a:rPr lang="en-US" sz="2000" dirty="0" smtClean="0">
                          <a:solidFill>
                            <a:srgbClr val="EE82EE"/>
                          </a:solidFill>
                          <a:latin typeface="Lucida Console" panose="020B0609040504020204" pitchFamily="49" charset="0"/>
                        </a:rPr>
                        <a:t>Contoso\</a:t>
                      </a:r>
                      <a:r>
                        <a:rPr lang="en-US" sz="2000" dirty="0" err="1" smtClean="0">
                          <a:solidFill>
                            <a:srgbClr val="EE82EE"/>
                          </a:solidFill>
                          <a:latin typeface="Lucida Console" panose="020B0609040504020204" pitchFamily="49" charset="0"/>
                        </a:rPr>
                        <a:t>DanPark</a:t>
                      </a:r>
                      <a:r>
                        <a:rPr lang="en-US"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84758888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16665696"/>
              </p:ext>
            </p:extLst>
          </p:nvPr>
        </p:nvGraphicFramePr>
        <p:xfrm>
          <a:off x="2859832" y="4744219"/>
          <a:ext cx="9087866" cy="927166"/>
        </p:xfrm>
        <a:graphic>
          <a:graphicData uri="http://schemas.openxmlformats.org/drawingml/2006/table">
            <a:tbl>
              <a:tblPr firstRow="1" bandRow="1"/>
              <a:tblGrid>
                <a:gridCol w="9087866">
                  <a:extLst>
                    <a:ext uri="{9D8B030D-6E8A-4147-A177-3AD203B41FA5}">
                      <a16:colId xmlns:a16="http://schemas.microsoft.com/office/drawing/2014/main" val="377419843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Removes a PowerShell drive (user or built-in)</a:t>
                      </a:r>
                      <a:endParaRPr lang="en-AU" sz="24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1920748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Remove-</a:t>
                      </a:r>
                      <a:r>
                        <a:rPr lang="en-AU" sz="2000" dirty="0" err="1" smtClean="0">
                          <a:solidFill>
                            <a:srgbClr val="E0FFFF"/>
                          </a:solidFill>
                          <a:latin typeface="Lucida Console" panose="020B0609040504020204" pitchFamily="49" charset="0"/>
                        </a:rPr>
                        <a:t>PSDrive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HKCR</a:t>
                      </a:r>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87835165"/>
                  </a:ext>
                </a:extLst>
              </a:tr>
            </a:tbl>
          </a:graphicData>
        </a:graphic>
      </p:graphicFrame>
    </p:spTree>
    <p:extLst>
      <p:ext uri="{BB962C8B-B14F-4D97-AF65-F5344CB8AC3E}">
        <p14:creationId xmlns:p14="http://schemas.microsoft.com/office/powerpoint/2010/main" val="31194380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11277600" cy="1107621"/>
          </a:xfrm>
        </p:spPr>
        <p:txBody>
          <a:bodyPr/>
          <a:lstStyle/>
          <a:p>
            <a:r>
              <a:rPr lang="en-US" dirty="0" smtClean="0"/>
              <a:t>Extended PowerShell Features</a:t>
            </a:r>
            <a:br>
              <a:rPr lang="en-US" dirty="0" smtClean="0"/>
            </a:br>
            <a:r>
              <a:rPr lang="en-US" sz="2000" dirty="0" smtClean="0"/>
              <a:t>Covered in Windows PowerShell 4.0 for the IT Professional - Part 2 </a:t>
            </a:r>
            <a:endParaRPr lang="en-US" sz="2000" dirty="0"/>
          </a:p>
        </p:txBody>
      </p:sp>
      <p:sp>
        <p:nvSpPr>
          <p:cNvPr id="3" name="Content Placeholder 2"/>
          <p:cNvSpPr>
            <a:spLocks noGrp="1"/>
          </p:cNvSpPr>
          <p:nvPr>
            <p:ph sz="quarter" idx="13"/>
          </p:nvPr>
        </p:nvSpPr>
        <p:spPr>
          <a:xfrm>
            <a:off x="406400" y="1635943"/>
            <a:ext cx="11176000" cy="4773021"/>
          </a:xfrm>
        </p:spPr>
        <p:txBody>
          <a:bodyPr>
            <a:normAutofit/>
          </a:bodyPr>
          <a:lstStyle/>
          <a:p>
            <a:pPr marL="342900" indent="-342900">
              <a:buFont typeface="Arial" panose="020B0604020202020204" pitchFamily="34" charset="0"/>
              <a:buChar char="•"/>
            </a:pPr>
            <a:r>
              <a:rPr lang="en-US" dirty="0" smtClean="0">
                <a:cs typeface="Segoe UI Light" panose="020B0502040204020203" pitchFamily="34" charset="0"/>
              </a:rPr>
              <a:t>PowerShell Workflow</a:t>
            </a:r>
          </a:p>
          <a:p>
            <a:pPr marL="800100" lvl="1" indent="-342900">
              <a:buFont typeface="Arial" panose="020B0604020202020204" pitchFamily="34" charset="0"/>
              <a:buChar char="•"/>
            </a:pPr>
            <a:r>
              <a:rPr lang="en-US" sz="1600" dirty="0" smtClean="0"/>
              <a:t>Affect multiple managed computers or devices at the same time</a:t>
            </a:r>
          </a:p>
          <a:p>
            <a:pPr marL="800100" lvl="1" indent="-342900">
              <a:buFont typeface="Arial" panose="020B0604020202020204" pitchFamily="34" charset="0"/>
              <a:buChar char="•"/>
            </a:pPr>
            <a:r>
              <a:rPr lang="en-US" sz="1600" dirty="0" smtClean="0"/>
              <a:t>Sequences of long running tasks</a:t>
            </a:r>
          </a:p>
          <a:p>
            <a:pPr marL="800100" lvl="1" indent="-342900">
              <a:buFont typeface="Arial" panose="020B0604020202020204" pitchFamily="34" charset="0"/>
              <a:buChar char="•"/>
            </a:pPr>
            <a:r>
              <a:rPr lang="en-US" sz="1600" dirty="0" smtClean="0"/>
              <a:t>Leverages Windows Workflow Foundation</a:t>
            </a:r>
          </a:p>
        </p:txBody>
      </p:sp>
      <p:sp>
        <p:nvSpPr>
          <p:cNvPr id="5" name="Slide Number Placeholder 4"/>
          <p:cNvSpPr>
            <a:spLocks noGrp="1"/>
          </p:cNvSpPr>
          <p:nvPr>
            <p:ph type="sldNum" sz="quarter" idx="11"/>
          </p:nvPr>
        </p:nvSpPr>
        <p:spPr/>
        <p:txBody>
          <a:bodyPr/>
          <a:lstStyle/>
          <a:p>
            <a:fld id="{026CCAEB-CB17-44EB-A892-4553F1D666B6}" type="slidenum">
              <a:rPr lang="en-US" smtClean="0"/>
              <a:pPr/>
              <a:t>34</a:t>
            </a:fld>
            <a:endParaRPr lang="en-US" dirty="0"/>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t>Microsoft Confidential</a:t>
            </a:r>
            <a:endParaRPr lang="en-US" dirty="0"/>
          </a:p>
        </p:txBody>
      </p:sp>
    </p:spTree>
    <p:extLst>
      <p:ext uri="{BB962C8B-B14F-4D97-AF65-F5344CB8AC3E}">
        <p14:creationId xmlns:p14="http://schemas.microsoft.com/office/powerpoint/2010/main" val="3615252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Item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340</a:t>
            </a:fld>
            <a:endParaRPr lang="en-US"/>
          </a:p>
        </p:txBody>
      </p:sp>
    </p:spTree>
    <p:extLst>
      <p:ext uri="{BB962C8B-B14F-4D97-AF65-F5344CB8AC3E}">
        <p14:creationId xmlns:p14="http://schemas.microsoft.com/office/powerpoint/2010/main" val="795468910"/>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Item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04898680"/>
              </p:ext>
            </p:extLst>
          </p:nvPr>
        </p:nvGraphicFramePr>
        <p:xfrm>
          <a:off x="412570" y="1347654"/>
          <a:ext cx="11391056" cy="4713932"/>
        </p:xfrm>
        <a:graphic>
          <a:graphicData uri="http://schemas.openxmlformats.org/drawingml/2006/table">
            <a:tbl>
              <a:tblPr firstRow="1" bandRow="1">
                <a:tableStyleId>{5C22544A-7EE6-4342-B048-85BDC9FD1C3A}</a:tableStyleId>
              </a:tblPr>
              <a:tblGrid>
                <a:gridCol w="2124153">
                  <a:extLst>
                    <a:ext uri="{9D8B030D-6E8A-4147-A177-3AD203B41FA5}">
                      <a16:colId xmlns:a16="http://schemas.microsoft.com/office/drawing/2014/main" val="603438245"/>
                    </a:ext>
                  </a:extLst>
                </a:gridCol>
                <a:gridCol w="9266903">
                  <a:extLst>
                    <a:ext uri="{9D8B030D-6E8A-4147-A177-3AD203B41FA5}">
                      <a16:colId xmlns:a16="http://schemas.microsoft.com/office/drawing/2014/main" val="3475749038"/>
                    </a:ext>
                  </a:extLst>
                </a:gridCol>
              </a:tblGrid>
              <a:tr h="769472">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3736001680"/>
                  </a:ext>
                </a:extLst>
              </a:tr>
              <a:tr h="769472">
                <a:tc>
                  <a:txBody>
                    <a:bodyPr/>
                    <a:lstStyle/>
                    <a:p>
                      <a:r>
                        <a:rPr lang="en-AU" sz="2000" dirty="0" smtClean="0">
                          <a:latin typeface="Segoe UI Light" panose="020B0502040204020203" pitchFamily="34" charset="0"/>
                          <a:cs typeface="Segoe UI Light" panose="020B0502040204020203" pitchFamily="34" charset="0"/>
                        </a:rPr>
                        <a:t>Get-Item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smtClean="0">
                          <a:solidFill>
                            <a:srgbClr val="E0FFFF"/>
                          </a:solidFill>
                          <a:latin typeface="Lucida Console" panose="020B0609040504020204" pitchFamily="49" charset="0"/>
                        </a:rPr>
                        <a:t>Get-Item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LastAccessTime</a:t>
                      </a:r>
                    </a:p>
                  </a:txBody>
                  <a:tcPr>
                    <a:solidFill>
                      <a:srgbClr val="012456"/>
                    </a:solidFill>
                  </a:tcPr>
                </a:tc>
                <a:extLst>
                  <a:ext uri="{0D108BD9-81ED-4DB2-BD59-A6C34878D82A}">
                    <a16:rowId xmlns:a16="http://schemas.microsoft.com/office/drawing/2014/main" val="4233286610"/>
                  </a:ext>
                </a:extLst>
              </a:tr>
              <a:tr h="812063">
                <a:tc>
                  <a:txBody>
                    <a:bodyPr/>
                    <a:lstStyle/>
                    <a:p>
                      <a:r>
                        <a:rPr lang="en-AU" sz="2000" dirty="0" smtClean="0">
                          <a:latin typeface="Segoe UI Light" panose="020B0502040204020203" pitchFamily="34" charset="0"/>
                          <a:cs typeface="Segoe UI Light" panose="020B0502040204020203" pitchFamily="34" charset="0"/>
                        </a:rPr>
                        <a:t>Get-</a:t>
                      </a:r>
                      <a:r>
                        <a:rPr lang="en-AU" sz="2000" dirty="0" err="1" smtClean="0">
                          <a:latin typeface="Segoe UI Light" panose="020B0502040204020203" pitchFamily="34" charset="0"/>
                          <a:cs typeface="Segoe UI Light" panose="020B0502040204020203" pitchFamily="34" charset="0"/>
                        </a:rPr>
                        <a:t>ChildItem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a:t>
                      </a:r>
                    </a:p>
                  </a:txBody>
                  <a:tcPr>
                    <a:solidFill>
                      <a:srgbClr val="012456"/>
                    </a:solidFill>
                  </a:tcPr>
                </a:tc>
                <a:extLst>
                  <a:ext uri="{0D108BD9-81ED-4DB2-BD59-A6C34878D82A}">
                    <a16:rowId xmlns:a16="http://schemas.microsoft.com/office/drawing/2014/main" val="935589927"/>
                  </a:ext>
                </a:extLst>
              </a:tr>
              <a:tr h="769472">
                <a:tc>
                  <a:txBody>
                    <a:bodyPr/>
                    <a:lstStyle/>
                    <a:p>
                      <a:r>
                        <a:rPr lang="en-AU" sz="2000" dirty="0" smtClean="0">
                          <a:latin typeface="Segoe UI Light" panose="020B0502040204020203" pitchFamily="34" charset="0"/>
                          <a:cs typeface="Segoe UI Light" panose="020B0502040204020203" pitchFamily="34" charset="0"/>
                        </a:rPr>
                        <a:t>Copy-Item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fr-FR" sz="2000" dirty="0" smtClean="0">
                          <a:solidFill>
                            <a:srgbClr val="F5F5F5"/>
                          </a:solidFill>
                          <a:latin typeface="Lucida Console" panose="020B0609040504020204" pitchFamily="49" charset="0"/>
                        </a:rPr>
                        <a:t>PS C:\&gt; </a:t>
                      </a:r>
                      <a:r>
                        <a:rPr lang="fr-FR" sz="2000" dirty="0" smtClean="0">
                          <a:solidFill>
                            <a:srgbClr val="E0FFFF"/>
                          </a:solidFill>
                          <a:latin typeface="Lucida Console" panose="020B0609040504020204" pitchFamily="49" charset="0"/>
                        </a:rPr>
                        <a:t>Copy-Item</a:t>
                      </a:r>
                      <a:r>
                        <a:rPr lang="fr-FR" sz="2000" dirty="0" smtClean="0">
                          <a:solidFill>
                            <a:srgbClr val="F5F5F5"/>
                          </a:solidFill>
                          <a:latin typeface="Lucida Console" panose="020B0609040504020204" pitchFamily="49" charset="0"/>
                        </a:rPr>
                        <a:t> </a:t>
                      </a:r>
                      <a:r>
                        <a:rPr lang="fr-FR" sz="2000" dirty="0" smtClean="0">
                          <a:solidFill>
                            <a:srgbClr val="EE82EE"/>
                          </a:solidFill>
                          <a:latin typeface="Lucida Console" panose="020B0609040504020204" pitchFamily="49" charset="0"/>
                        </a:rPr>
                        <a:t>c:\Logs</a:t>
                      </a:r>
                      <a:r>
                        <a:rPr lang="fr-FR" sz="2000" dirty="0" smtClean="0">
                          <a:solidFill>
                            <a:srgbClr val="F5F5F5"/>
                          </a:solidFill>
                          <a:latin typeface="Lucida Console" panose="020B0609040504020204" pitchFamily="49" charset="0"/>
                        </a:rPr>
                        <a:t> </a:t>
                      </a:r>
                      <a:r>
                        <a:rPr lang="fr-FR" sz="2000" dirty="0" smtClean="0">
                          <a:solidFill>
                            <a:srgbClr val="FFE4B5"/>
                          </a:solidFill>
                          <a:latin typeface="Lucida Console" panose="020B0609040504020204" pitchFamily="49" charset="0"/>
                        </a:rPr>
                        <a:t>-Destination</a:t>
                      </a:r>
                      <a:r>
                        <a:rPr lang="fr-FR" sz="2000" dirty="0" smtClean="0">
                          <a:solidFill>
                            <a:srgbClr val="F5F5F5"/>
                          </a:solidFill>
                          <a:latin typeface="Lucida Console" panose="020B0609040504020204" pitchFamily="49" charset="0"/>
                        </a:rPr>
                        <a:t> </a:t>
                      </a:r>
                      <a:r>
                        <a:rPr lang="fr-FR" sz="2000" dirty="0" smtClean="0">
                          <a:solidFill>
                            <a:srgbClr val="EE82EE"/>
                          </a:solidFill>
                          <a:latin typeface="Lucida Console" panose="020B0609040504020204" pitchFamily="49" charset="0"/>
                        </a:rPr>
                        <a:t>d:\Logs</a:t>
                      </a:r>
                      <a:r>
                        <a:rPr lang="fr-FR" sz="2000" dirty="0" smtClean="0">
                          <a:solidFill>
                            <a:srgbClr val="F5F5F5"/>
                          </a:solidFill>
                          <a:latin typeface="Lucida Console" panose="020B0609040504020204" pitchFamily="49" charset="0"/>
                        </a:rPr>
                        <a:t> </a:t>
                      </a:r>
                      <a:r>
                        <a:rPr lang="fr-FR" sz="2000" dirty="0" smtClean="0">
                          <a:solidFill>
                            <a:srgbClr val="FFE4B5"/>
                          </a:solidFill>
                          <a:latin typeface="Lucida Console" panose="020B0609040504020204" pitchFamily="49" charset="0"/>
                        </a:rPr>
                        <a:t>–</a:t>
                      </a:r>
                      <a:r>
                        <a:rPr lang="fr-FR" sz="2000" dirty="0" err="1" smtClean="0">
                          <a:solidFill>
                            <a:srgbClr val="FFE4B5"/>
                          </a:solidFill>
                          <a:latin typeface="Lucida Console" panose="020B0609040504020204" pitchFamily="49" charset="0"/>
                        </a:rPr>
                        <a:t>Recurse</a:t>
                      </a:r>
                      <a:endParaRPr lang="fr-FR" sz="2000" dirty="0" smtClean="0">
                        <a:solidFill>
                          <a:srgbClr val="FFE4B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60201401"/>
                  </a:ext>
                </a:extLst>
              </a:tr>
              <a:tr h="823981">
                <a:tc>
                  <a:txBody>
                    <a:bodyPr/>
                    <a:lstStyle/>
                    <a:p>
                      <a:r>
                        <a:rPr lang="en-AU" sz="2000" dirty="0" smtClean="0">
                          <a:latin typeface="Segoe UI Light" panose="020B0502040204020203" pitchFamily="34" charset="0"/>
                          <a:cs typeface="Segoe UI Light" panose="020B0502040204020203" pitchFamily="34" charset="0"/>
                        </a:rPr>
                        <a:t>Move-Item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Move-Item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 HKLM:\software </a:t>
                      </a:r>
                    </a:p>
                    <a:p>
                      <a:endParaRPr lang="en-AU" sz="2000" dirty="0">
                        <a:latin typeface="Segoe UI Light" panose="020B0502040204020203" pitchFamily="34" charset="0"/>
                        <a:cs typeface="Segoe UI Light" panose="020B0502040204020203" pitchFamily="34" charset="0"/>
                      </a:endParaRPr>
                    </a:p>
                  </a:txBody>
                  <a:tcPr>
                    <a:solidFill>
                      <a:srgbClr val="012456"/>
                    </a:solidFill>
                  </a:tcPr>
                </a:tc>
                <a:extLst>
                  <a:ext uri="{0D108BD9-81ED-4DB2-BD59-A6C34878D82A}">
                    <a16:rowId xmlns:a16="http://schemas.microsoft.com/office/drawing/2014/main" val="2389688212"/>
                  </a:ext>
                </a:extLst>
              </a:tr>
              <a:tr h="769472">
                <a:tc>
                  <a:txBody>
                    <a:bodyPr/>
                    <a:lstStyle/>
                    <a:p>
                      <a:r>
                        <a:rPr lang="en-AU" sz="2000" dirty="0" smtClean="0">
                          <a:latin typeface="Segoe UI Light" panose="020B0502040204020203" pitchFamily="34" charset="0"/>
                          <a:cs typeface="Segoe UI Light" panose="020B0502040204020203" pitchFamily="34" charset="0"/>
                        </a:rPr>
                        <a:t>Clear-Item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Clear-Item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MyCompany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–Confirm</a:t>
                      </a:r>
                    </a:p>
                  </a:txBody>
                  <a:tcPr>
                    <a:solidFill>
                      <a:srgbClr val="012456"/>
                    </a:solidFill>
                  </a:tcPr>
                </a:tc>
                <a:extLst>
                  <a:ext uri="{0D108BD9-81ED-4DB2-BD59-A6C34878D82A}">
                    <a16:rowId xmlns:a16="http://schemas.microsoft.com/office/drawing/2014/main" val="4290115021"/>
                  </a:ext>
                </a:extLst>
              </a:tr>
            </a:tbl>
          </a:graphicData>
        </a:graphic>
      </p:graphicFrame>
    </p:spTree>
    <p:extLst>
      <p:ext uri="{BB962C8B-B14F-4D97-AF65-F5344CB8AC3E}">
        <p14:creationId xmlns:p14="http://schemas.microsoft.com/office/powerpoint/2010/main" val="3288395926"/>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Item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342</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71575295"/>
              </p:ext>
            </p:extLst>
          </p:nvPr>
        </p:nvGraphicFramePr>
        <p:xfrm>
          <a:off x="545306" y="1405360"/>
          <a:ext cx="11125585" cy="4899119"/>
        </p:xfrm>
        <a:graphic>
          <a:graphicData uri="http://schemas.openxmlformats.org/drawingml/2006/table">
            <a:tbl>
              <a:tblPr firstRow="1" bandRow="1">
                <a:tableStyleId>{5C22544A-7EE6-4342-B048-85BDC9FD1C3A}</a:tableStyleId>
              </a:tblPr>
              <a:tblGrid>
                <a:gridCol w="1698723">
                  <a:extLst>
                    <a:ext uri="{9D8B030D-6E8A-4147-A177-3AD203B41FA5}">
                      <a16:colId xmlns:a16="http://schemas.microsoft.com/office/drawing/2014/main" val="2842623781"/>
                    </a:ext>
                  </a:extLst>
                </a:gridCol>
                <a:gridCol w="9426862">
                  <a:extLst>
                    <a:ext uri="{9D8B030D-6E8A-4147-A177-3AD203B41FA5}">
                      <a16:colId xmlns:a16="http://schemas.microsoft.com/office/drawing/2014/main" val="549925665"/>
                    </a:ext>
                  </a:extLst>
                </a:gridCol>
              </a:tblGrid>
              <a:tr h="589647">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4207483991"/>
                  </a:ext>
                </a:extLst>
              </a:tr>
              <a:tr h="874587">
                <a:tc>
                  <a:txBody>
                    <a:bodyPr/>
                    <a:lstStyle/>
                    <a:p>
                      <a:r>
                        <a:rPr lang="en-AU" sz="2000" dirty="0" smtClean="0">
                          <a:latin typeface="Segoe UI Light" panose="020B0502040204020203" pitchFamily="34" charset="0"/>
                          <a:cs typeface="Segoe UI Light" panose="020B0502040204020203" pitchFamily="34" charset="0"/>
                        </a:rPr>
                        <a:t>Remove-Item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-Include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*.mp3</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Recurse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Remove-Item</a:t>
                      </a:r>
                    </a:p>
                  </a:txBody>
                  <a:tcPr>
                    <a:solidFill>
                      <a:srgbClr val="012456"/>
                    </a:solidFill>
                  </a:tcPr>
                </a:tc>
                <a:extLst>
                  <a:ext uri="{0D108BD9-81ED-4DB2-BD59-A6C34878D82A}">
                    <a16:rowId xmlns:a16="http://schemas.microsoft.com/office/drawing/2014/main" val="3335436327"/>
                  </a:ext>
                </a:extLst>
              </a:tr>
              <a:tr h="655271">
                <a:tc>
                  <a:txBody>
                    <a:bodyPr/>
                    <a:lstStyle/>
                    <a:p>
                      <a:r>
                        <a:rPr lang="en-AU" sz="2000" dirty="0" smtClean="0">
                          <a:latin typeface="Segoe UI Light" panose="020B0502040204020203" pitchFamily="34" charset="0"/>
                          <a:cs typeface="Segoe UI Light" panose="020B0502040204020203" pitchFamily="34" charset="0"/>
                        </a:rPr>
                        <a:t>Set-Item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Set-Item</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env:UserRole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Administrator</a:t>
                      </a:r>
                    </a:p>
                  </a:txBody>
                  <a:tcPr>
                    <a:solidFill>
                      <a:srgbClr val="012456"/>
                    </a:solidFill>
                  </a:tcPr>
                </a:tc>
                <a:extLst>
                  <a:ext uri="{0D108BD9-81ED-4DB2-BD59-A6C34878D82A}">
                    <a16:rowId xmlns:a16="http://schemas.microsoft.com/office/drawing/2014/main" val="3141385780"/>
                  </a:ext>
                </a:extLst>
              </a:tr>
              <a:tr h="693174">
                <a:tc>
                  <a:txBody>
                    <a:bodyPr/>
                    <a:lstStyle/>
                    <a:p>
                      <a:r>
                        <a:rPr lang="en-AU" sz="2000" dirty="0" smtClean="0">
                          <a:latin typeface="Segoe UI Light" panose="020B0502040204020203" pitchFamily="34" charset="0"/>
                          <a:cs typeface="Segoe UI Light" panose="020B0502040204020203" pitchFamily="34" charset="0"/>
                        </a:rPr>
                        <a:t>Invoke-Item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Invoke-Item</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“d:\Documents\Users.xls"</a:t>
                      </a:r>
                    </a:p>
                  </a:txBody>
                  <a:tcPr>
                    <a:solidFill>
                      <a:srgbClr val="012456"/>
                    </a:solidFill>
                  </a:tcPr>
                </a:tc>
                <a:extLst>
                  <a:ext uri="{0D108BD9-81ED-4DB2-BD59-A6C34878D82A}">
                    <a16:rowId xmlns:a16="http://schemas.microsoft.com/office/drawing/2014/main" val="680885892"/>
                  </a:ext>
                </a:extLst>
              </a:tr>
              <a:tr h="1043220">
                <a:tc>
                  <a:txBody>
                    <a:bodyPr/>
                    <a:lstStyle/>
                    <a:p>
                      <a:r>
                        <a:rPr lang="en-AU" sz="2000" dirty="0" smtClean="0">
                          <a:latin typeface="Segoe UI Light" panose="020B0502040204020203" pitchFamily="34" charset="0"/>
                          <a:cs typeface="Segoe UI Light" panose="020B0502040204020203" pitchFamily="34" charset="0"/>
                        </a:rPr>
                        <a:t>New-Item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t> </a:t>
                      </a:r>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New-Item</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ItemType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“d:\test.txt"</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"c:\Logs\test.log"</a:t>
                      </a:r>
                    </a:p>
                  </a:txBody>
                  <a:tcPr>
                    <a:solidFill>
                      <a:srgbClr val="012456"/>
                    </a:solidFill>
                  </a:tcPr>
                </a:tc>
                <a:extLst>
                  <a:ext uri="{0D108BD9-81ED-4DB2-BD59-A6C34878D82A}">
                    <a16:rowId xmlns:a16="http://schemas.microsoft.com/office/drawing/2014/main" val="3256088351"/>
                  </a:ext>
                </a:extLst>
              </a:tr>
              <a:tr h="1043220">
                <a:tc>
                  <a:txBody>
                    <a:bodyPr/>
                    <a:lstStyle/>
                    <a:p>
                      <a:r>
                        <a:rPr lang="en-AU" sz="2000" dirty="0" smtClean="0">
                          <a:latin typeface="Segoe UI Light" panose="020B0502040204020203" pitchFamily="34" charset="0"/>
                          <a:cs typeface="Segoe UI Light" panose="020B0502040204020203" pitchFamily="34" charset="0"/>
                        </a:rPr>
                        <a:t>Rename</a:t>
                      </a:r>
                      <a:r>
                        <a:rPr lang="en-AU" sz="2000" baseline="0" dirty="0" smtClean="0">
                          <a:latin typeface="Segoe UI Light" panose="020B0502040204020203" pitchFamily="34" charset="0"/>
                          <a:cs typeface="Segoe UI Light" panose="020B0502040204020203" pitchFamily="34" charset="0"/>
                        </a:rPr>
                        <a:t>-Item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Rename-Item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HKLM:\Software\Company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NewName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Marketing</a:t>
                      </a:r>
                    </a:p>
                  </a:txBody>
                  <a:tcPr>
                    <a:solidFill>
                      <a:srgbClr val="012456"/>
                    </a:solidFill>
                  </a:tcPr>
                </a:tc>
                <a:extLst>
                  <a:ext uri="{0D108BD9-81ED-4DB2-BD59-A6C34878D82A}">
                    <a16:rowId xmlns:a16="http://schemas.microsoft.com/office/drawing/2014/main" val="1520680002"/>
                  </a:ext>
                </a:extLst>
              </a:tr>
            </a:tbl>
          </a:graphicData>
        </a:graphic>
      </p:graphicFrame>
    </p:spTree>
    <p:extLst>
      <p:ext uri="{BB962C8B-B14F-4D97-AF65-F5344CB8AC3E}">
        <p14:creationId xmlns:p14="http://schemas.microsoft.com/office/powerpoint/2010/main" val="147260775"/>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a:t>
            </a:r>
            <a:r>
              <a:rPr lang="en-US" sz="2400" b="1" dirty="0" err="1" smtClean="0">
                <a:solidFill>
                  <a:schemeClr val="tx1"/>
                </a:solidFill>
                <a:latin typeface="Segoe UI Light" panose="020B0502040204020203" pitchFamily="34" charset="0"/>
              </a:rPr>
              <a:t>ItemProperty</a:t>
            </a:r>
            <a:r>
              <a:rPr lang="en-US" sz="2400" b="1" dirty="0" smtClean="0">
                <a:solidFill>
                  <a:schemeClr val="tx1"/>
                </a:solidFill>
                <a:latin typeface="Segoe UI Light" panose="020B0502040204020203" pitchFamily="34" charset="0"/>
              </a:rPr>
              <a: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343</a:t>
            </a:fld>
            <a:endParaRPr lang="en-US"/>
          </a:p>
        </p:txBody>
      </p:sp>
    </p:spTree>
    <p:extLst>
      <p:ext uri="{BB962C8B-B14F-4D97-AF65-F5344CB8AC3E}">
        <p14:creationId xmlns:p14="http://schemas.microsoft.com/office/powerpoint/2010/main" val="3577450008"/>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116632"/>
            <a:ext cx="11277600" cy="685800"/>
          </a:xfrm>
        </p:spPr>
        <p:txBody>
          <a:bodyPr/>
          <a:lstStyle/>
          <a:p>
            <a:r>
              <a:rPr lang="en-US" dirty="0" err="1" smtClean="0">
                <a:solidFill>
                  <a:schemeClr val="accent1"/>
                </a:solidFill>
              </a:rPr>
              <a:t>ItemProperty</a:t>
            </a:r>
            <a:r>
              <a:rPr lang="en-US" dirty="0" smtClean="0">
                <a:solidFill>
                  <a:schemeClr val="accent1"/>
                </a:solidFill>
              </a:rPr>
              <a:t>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344</a:t>
            </a:fld>
            <a:endParaRPr lang="en-US"/>
          </a:p>
        </p:txBody>
      </p:sp>
      <p:graphicFrame>
        <p:nvGraphicFramePr>
          <p:cNvPr id="3" name="Table 1"/>
          <p:cNvGraphicFramePr>
            <a:graphicFrameLocks noGrp="1"/>
          </p:cNvGraphicFramePr>
          <p:nvPr>
            <p:extLst>
              <p:ext uri="{D42A27DB-BD31-4B8C-83A1-F6EECF244321}">
                <p14:modId xmlns:p14="http://schemas.microsoft.com/office/powerpoint/2010/main" val="3588188898"/>
              </p:ext>
            </p:extLst>
          </p:nvPr>
        </p:nvGraphicFramePr>
        <p:xfrm>
          <a:off x="412569" y="1159115"/>
          <a:ext cx="11297649" cy="4651750"/>
        </p:xfrm>
        <a:graphic>
          <a:graphicData uri="http://schemas.openxmlformats.org/drawingml/2006/table">
            <a:tbl>
              <a:tblPr firstRow="1" bandRow="1">
                <a:tableStyleId>{5C22544A-7EE6-4342-B048-85BDC9FD1C3A}</a:tableStyleId>
              </a:tblPr>
              <a:tblGrid>
                <a:gridCol w="2227392">
                  <a:extLst>
                    <a:ext uri="{9D8B030D-6E8A-4147-A177-3AD203B41FA5}">
                      <a16:colId xmlns:a16="http://schemas.microsoft.com/office/drawing/2014/main" val="1916592537"/>
                    </a:ext>
                  </a:extLst>
                </a:gridCol>
                <a:gridCol w="9070257">
                  <a:extLst>
                    <a:ext uri="{9D8B030D-6E8A-4147-A177-3AD203B41FA5}">
                      <a16:colId xmlns:a16="http://schemas.microsoft.com/office/drawing/2014/main" val="1641239558"/>
                    </a:ext>
                  </a:extLst>
                </a:gridCol>
              </a:tblGrid>
              <a:tr h="523662">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2317860793"/>
                  </a:ext>
                </a:extLst>
              </a:tr>
              <a:tr h="1089920">
                <a:tc>
                  <a:txBody>
                    <a:bodyPr/>
                    <a:lstStyle/>
                    <a:p>
                      <a:r>
                        <a:rPr lang="en-AU" sz="2000" dirty="0" smtClean="0">
                          <a:latin typeface="Segoe UI Light" panose="020B0502040204020203" pitchFamily="34" charset="0"/>
                          <a:cs typeface="Segoe UI Light" panose="020B0502040204020203" pitchFamily="34" charset="0"/>
                        </a:rPr>
                        <a:t>Get-</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a:t>
                      </a:r>
                      <a:r>
                        <a:rPr lang="en-AU" sz="2000" smtClean="0">
                          <a:solidFill>
                            <a:srgbClr val="EE82EE"/>
                          </a:solidFill>
                          <a:latin typeface="Lucida Console" panose="020B0609040504020204" pitchFamily="49" charset="0"/>
                        </a:rPr>
                        <a:t>:\SOFTWARE\Microsoft\PowerShell\1</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2995979654"/>
                  </a:ext>
                </a:extLst>
              </a:tr>
              <a:tr h="926478">
                <a:tc>
                  <a:txBody>
                    <a:bodyPr/>
                    <a:lstStyle/>
                    <a:p>
                      <a:r>
                        <a:rPr lang="en-AU" sz="2000" dirty="0" smtClean="0">
                          <a:latin typeface="Segoe UI Light" panose="020B0502040204020203" pitchFamily="34" charset="0"/>
                          <a:cs typeface="Segoe UI Light" panose="020B0502040204020203" pitchFamily="34" charset="0"/>
                        </a:rPr>
                        <a:t>Copy-</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Copy-</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MyApp</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-Destination</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HKLM:\Software\MyAppRev2</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MyProperty</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446135617"/>
                  </a:ext>
                </a:extLst>
              </a:tr>
              <a:tr h="1035057">
                <a:tc>
                  <a:txBody>
                    <a:bodyPr/>
                    <a:lstStyle/>
                    <a:p>
                      <a:r>
                        <a:rPr lang="en-AU" sz="2000" dirty="0" smtClean="0">
                          <a:latin typeface="Segoe UI Light" panose="020B0502040204020203" pitchFamily="34" charset="0"/>
                          <a:cs typeface="Segoe UI Light" panose="020B0502040204020203" pitchFamily="34" charset="0"/>
                        </a:rPr>
                        <a:t>Move-</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Move-</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MyCompany</a:t>
                      </a:r>
                      <a:r>
                        <a:rPr lang="en-AU" sz="2000" dirty="0" smtClean="0">
                          <a:solidFill>
                            <a:srgbClr val="EE82EE"/>
                          </a:solidFill>
                          <a:latin typeface="Lucida Console" panose="020B0609040504020204" pitchFamily="49" charset="0"/>
                        </a:rPr>
                        <a:t>\</a:t>
                      </a:r>
                      <a:r>
                        <a:rPr lang="en-AU" sz="2000" dirty="0" err="1" smtClean="0">
                          <a:solidFill>
                            <a:srgbClr val="EE82EE"/>
                          </a:solidFill>
                          <a:latin typeface="Lucida Console" panose="020B0609040504020204" pitchFamily="49" charset="0"/>
                        </a:rPr>
                        <a:t>MyApp</a:t>
                      </a:r>
                      <a:r>
                        <a:rPr lang="en-AU" sz="2000" dirty="0" smtClean="0">
                          <a:solidFill>
                            <a:srgbClr val="F5F5F5"/>
                          </a:solidFill>
                          <a:latin typeface="Lucida Console" panose="020B0609040504020204" pitchFamily="49" charset="0"/>
                        </a:rPr>
                        <a:t> </a:t>
                      </a:r>
                    </a:p>
                    <a:p>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Version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-Destination</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MyCompany</a:t>
                      </a:r>
                      <a:r>
                        <a:rPr lang="en-AU" sz="2000" dirty="0" smtClean="0">
                          <a:solidFill>
                            <a:srgbClr val="EE82EE"/>
                          </a:solidFill>
                          <a:latin typeface="Lucida Console" panose="020B0609040504020204" pitchFamily="49" charset="0"/>
                        </a:rPr>
                        <a:t>\</a:t>
                      </a:r>
                      <a:r>
                        <a:rPr lang="en-AU" sz="2000" dirty="0" err="1" smtClean="0">
                          <a:solidFill>
                            <a:srgbClr val="EE82EE"/>
                          </a:solidFill>
                          <a:latin typeface="Lucida Console" panose="020B0609040504020204" pitchFamily="49" charset="0"/>
                        </a:rPr>
                        <a:t>NewApp</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816930721"/>
                  </a:ext>
                </a:extLst>
              </a:tr>
              <a:tr h="1076633">
                <a:tc>
                  <a:txBody>
                    <a:bodyPr/>
                    <a:lstStyle/>
                    <a:p>
                      <a:r>
                        <a:rPr lang="en-AU" sz="2000" dirty="0" smtClean="0">
                          <a:latin typeface="Segoe UI Light" panose="020B0502040204020203" pitchFamily="34" charset="0"/>
                          <a:cs typeface="Segoe UI Light" panose="020B0502040204020203" pitchFamily="34" charset="0"/>
                        </a:rPr>
                        <a:t>Clear-</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Clear-</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MyCompany</a:t>
                      </a:r>
                      <a:r>
                        <a:rPr lang="en-AU" sz="2000" dirty="0" smtClean="0">
                          <a:solidFill>
                            <a:srgbClr val="EE82EE"/>
                          </a:solidFill>
                          <a:latin typeface="Lucida Console" panose="020B0609040504020204" pitchFamily="49" charset="0"/>
                        </a:rPr>
                        <a:t>\</a:t>
                      </a:r>
                      <a:r>
                        <a:rPr lang="en-AU" sz="2000" dirty="0" err="1" smtClean="0">
                          <a:solidFill>
                            <a:srgbClr val="EE82EE"/>
                          </a:solidFill>
                          <a:latin typeface="Lucida Console" panose="020B0609040504020204" pitchFamily="49" charset="0"/>
                        </a:rPr>
                        <a:t>MyApp</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Options </a:t>
                      </a:r>
                    </a:p>
                  </a:txBody>
                  <a:tcPr>
                    <a:solidFill>
                      <a:srgbClr val="012456"/>
                    </a:solidFill>
                  </a:tcPr>
                </a:tc>
                <a:extLst>
                  <a:ext uri="{0D108BD9-81ED-4DB2-BD59-A6C34878D82A}">
                    <a16:rowId xmlns:a16="http://schemas.microsoft.com/office/drawing/2014/main" val="510368839"/>
                  </a:ext>
                </a:extLst>
              </a:tr>
            </a:tbl>
          </a:graphicData>
        </a:graphic>
      </p:graphicFrame>
    </p:spTree>
    <p:extLst>
      <p:ext uri="{BB962C8B-B14F-4D97-AF65-F5344CB8AC3E}">
        <p14:creationId xmlns:p14="http://schemas.microsoft.com/office/powerpoint/2010/main" val="2792204347"/>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solidFill>
                  <a:schemeClr val="accent1"/>
                </a:solidFill>
              </a:rPr>
              <a:t>ItemProperty</a:t>
            </a:r>
            <a:r>
              <a:rPr lang="en-US" dirty="0" smtClean="0">
                <a:solidFill>
                  <a:schemeClr val="accent1"/>
                </a:solidFill>
              </a:rPr>
              <a:t>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618119890"/>
              </p:ext>
            </p:extLst>
          </p:nvPr>
        </p:nvGraphicFramePr>
        <p:xfrm>
          <a:off x="545305" y="1430595"/>
          <a:ext cx="11155082" cy="4689985"/>
        </p:xfrm>
        <a:graphic>
          <a:graphicData uri="http://schemas.openxmlformats.org/drawingml/2006/table">
            <a:tbl>
              <a:tblPr firstRow="1" bandRow="1">
                <a:tableStyleId>{5C22544A-7EE6-4342-B048-85BDC9FD1C3A}</a:tableStyleId>
              </a:tblPr>
              <a:tblGrid>
                <a:gridCol w="2655095">
                  <a:extLst>
                    <a:ext uri="{9D8B030D-6E8A-4147-A177-3AD203B41FA5}">
                      <a16:colId xmlns:a16="http://schemas.microsoft.com/office/drawing/2014/main" val="2443950039"/>
                    </a:ext>
                  </a:extLst>
                </a:gridCol>
                <a:gridCol w="8499987">
                  <a:extLst>
                    <a:ext uri="{9D8B030D-6E8A-4147-A177-3AD203B41FA5}">
                      <a16:colId xmlns:a16="http://schemas.microsoft.com/office/drawing/2014/main" val="1127691416"/>
                    </a:ext>
                  </a:extLst>
                </a:gridCol>
              </a:tblGrid>
              <a:tr h="580665">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3906162914"/>
                  </a:ext>
                </a:extLst>
              </a:tr>
              <a:tr h="1027330">
                <a:tc>
                  <a:txBody>
                    <a:bodyPr/>
                    <a:lstStyle/>
                    <a:p>
                      <a:r>
                        <a:rPr lang="en-AU" sz="2000" dirty="0" smtClean="0">
                          <a:latin typeface="Segoe UI Light" panose="020B0502040204020203" pitchFamily="34" charset="0"/>
                          <a:cs typeface="Segoe UI Light" panose="020B0502040204020203" pitchFamily="34" charset="0"/>
                        </a:rPr>
                        <a:t>Remove-</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Remove-</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MyApp</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MyProperty</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082724950"/>
                  </a:ext>
                </a:extLst>
              </a:tr>
              <a:tr h="1027330">
                <a:tc>
                  <a:txBody>
                    <a:bodyPr/>
                    <a:lstStyle/>
                    <a:p>
                      <a:r>
                        <a:rPr lang="en-AU" sz="2000" dirty="0" smtClean="0">
                          <a:latin typeface="Segoe UI Light" panose="020B0502040204020203" pitchFamily="34" charset="0"/>
                          <a:cs typeface="Segoe UI Light" panose="020B0502040204020203" pitchFamily="34" charset="0"/>
                        </a:rPr>
                        <a:t>Set-</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weekly.log</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Set-</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IsReadOnly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$true</a:t>
                      </a:r>
                    </a:p>
                  </a:txBody>
                  <a:tcPr>
                    <a:solidFill>
                      <a:srgbClr val="012456"/>
                    </a:solidFill>
                  </a:tcPr>
                </a:tc>
                <a:extLst>
                  <a:ext uri="{0D108BD9-81ED-4DB2-BD59-A6C34878D82A}">
                    <a16:rowId xmlns:a16="http://schemas.microsoft.com/office/drawing/2014/main" val="29993461"/>
                  </a:ext>
                </a:extLst>
              </a:tr>
              <a:tr h="1027330">
                <a:tc>
                  <a:txBody>
                    <a:bodyPr/>
                    <a:lstStyle/>
                    <a:p>
                      <a:r>
                        <a:rPr lang="en-AU" sz="2000" dirty="0" smtClean="0">
                          <a:latin typeface="Segoe UI Light" panose="020B0502040204020203" pitchFamily="34" charset="0"/>
                          <a:cs typeface="Segoe UI Light" panose="020B0502040204020203" pitchFamily="34" charset="0"/>
                        </a:rPr>
                        <a:t>New-</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Get-Item</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MyCompany</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New-</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NoOfLocations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a:t>
                      </a:r>
                    </a:p>
                  </a:txBody>
                  <a:tcPr>
                    <a:solidFill>
                      <a:srgbClr val="012456"/>
                    </a:solidFill>
                  </a:tcPr>
                </a:tc>
                <a:extLst>
                  <a:ext uri="{0D108BD9-81ED-4DB2-BD59-A6C34878D82A}">
                    <a16:rowId xmlns:a16="http://schemas.microsoft.com/office/drawing/2014/main" val="1205402146"/>
                  </a:ext>
                </a:extLst>
              </a:tr>
              <a:tr h="1027330">
                <a:tc>
                  <a:txBody>
                    <a:bodyPr/>
                    <a:lstStyle/>
                    <a:p>
                      <a:r>
                        <a:rPr lang="en-AU" sz="2000" dirty="0" smtClean="0">
                          <a:latin typeface="Segoe UI Light" panose="020B0502040204020203" pitchFamily="34" charset="0"/>
                          <a:cs typeface="Segoe UI Light" panose="020B0502040204020203" pitchFamily="34" charset="0"/>
                        </a:rPr>
                        <a:t>Rename-</a:t>
                      </a:r>
                      <a:r>
                        <a:rPr lang="en-AU" sz="2000" dirty="0" err="1" smtClean="0">
                          <a:latin typeface="Segoe UI Light" panose="020B0502040204020203" pitchFamily="34" charset="0"/>
                          <a:cs typeface="Segoe UI Light" panose="020B0502040204020203" pitchFamily="34" charset="0"/>
                        </a:rPr>
                        <a:t>ItemProperty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Rename-</a:t>
                      </a:r>
                      <a:r>
                        <a:rPr lang="en-AU" sz="2000" dirty="0" err="1" smtClean="0">
                          <a:solidFill>
                            <a:srgbClr val="E0FFFF"/>
                          </a:solidFill>
                          <a:latin typeface="Lucida Console" panose="020B0609040504020204" pitchFamily="49" charset="0"/>
                        </a:rPr>
                        <a:t>ItemProperty</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a:t>
                      </a:r>
                      <a:r>
                        <a:rPr lang="en-AU" sz="2000" dirty="0" err="1" smtClean="0">
                          <a:solidFill>
                            <a:srgbClr val="EE82EE"/>
                          </a:solidFill>
                          <a:latin typeface="Lucida Console" panose="020B0609040504020204" pitchFamily="49" charset="0"/>
                        </a:rPr>
                        <a:t>MyApp</a:t>
                      </a:r>
                      <a:r>
                        <a:rPr lang="en-AU" sz="2000" dirty="0" smtClean="0">
                          <a:solidFill>
                            <a:srgbClr val="F5F5F5"/>
                          </a:solidFill>
                          <a:latin typeface="Lucida Console" panose="020B0609040504020204" pitchFamily="49" charset="0"/>
                        </a:rPr>
                        <a:t> </a:t>
                      </a:r>
                    </a:p>
                    <a:p>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config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NewName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oldconfig</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529339358"/>
                  </a:ext>
                </a:extLst>
              </a:tr>
            </a:tbl>
          </a:graphicData>
        </a:graphic>
      </p:graphicFrame>
    </p:spTree>
    <p:extLst>
      <p:ext uri="{BB962C8B-B14F-4D97-AF65-F5344CB8AC3E}">
        <p14:creationId xmlns:p14="http://schemas.microsoft.com/office/powerpoint/2010/main" val="3434289354"/>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5: Content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346</a:t>
            </a:fld>
            <a:endParaRPr lang="en-US"/>
          </a:p>
        </p:txBody>
      </p:sp>
    </p:spTree>
    <p:extLst>
      <p:ext uri="{BB962C8B-B14F-4D97-AF65-F5344CB8AC3E}">
        <p14:creationId xmlns:p14="http://schemas.microsoft.com/office/powerpoint/2010/main" val="3460828823"/>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Content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767627365"/>
              </p:ext>
            </p:extLst>
          </p:nvPr>
        </p:nvGraphicFramePr>
        <p:xfrm>
          <a:off x="456814" y="1354179"/>
          <a:ext cx="11125585" cy="4906276"/>
        </p:xfrm>
        <a:graphic>
          <a:graphicData uri="http://schemas.openxmlformats.org/drawingml/2006/table">
            <a:tbl>
              <a:tblPr firstRow="1" bandRow="1">
                <a:tableStyleId>{5C22544A-7EE6-4342-B048-85BDC9FD1C3A}</a:tableStyleId>
              </a:tblPr>
              <a:tblGrid>
                <a:gridCol w="1755444">
                  <a:extLst>
                    <a:ext uri="{9D8B030D-6E8A-4147-A177-3AD203B41FA5}">
                      <a16:colId xmlns:a16="http://schemas.microsoft.com/office/drawing/2014/main" val="2903740786"/>
                    </a:ext>
                  </a:extLst>
                </a:gridCol>
                <a:gridCol w="9370141">
                  <a:extLst>
                    <a:ext uri="{9D8B030D-6E8A-4147-A177-3AD203B41FA5}">
                      <a16:colId xmlns:a16="http://schemas.microsoft.com/office/drawing/2014/main" val="895816411"/>
                    </a:ext>
                  </a:extLst>
                </a:gridCol>
              </a:tblGrid>
              <a:tr h="570040">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396026798"/>
                  </a:ext>
                </a:extLst>
              </a:tr>
              <a:tr h="1008532">
                <a:tc>
                  <a:txBody>
                    <a:bodyPr/>
                    <a:lstStyle/>
                    <a:p>
                      <a:r>
                        <a:rPr lang="en-AU" sz="2000" dirty="0" smtClean="0">
                          <a:latin typeface="Segoe UI Light" panose="020B0502040204020203" pitchFamily="34" charset="0"/>
                          <a:cs typeface="Segoe UI Light" panose="020B0502040204020203" pitchFamily="34" charset="0"/>
                        </a:rPr>
                        <a:t>Get-Content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C:\Logs\Log060912.txt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TotalCount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50</a:t>
                      </a: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Get-Content</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Env</a:t>
                      </a:r>
                      <a:r>
                        <a:rPr lang="en-AU" sz="2000" dirty="0" smtClean="0">
                          <a:solidFill>
                            <a:srgbClr val="EE82EE"/>
                          </a:solidFill>
                          <a:latin typeface="Lucida Console" panose="020B0609040504020204" pitchFamily="49" charset="0"/>
                        </a:rPr>
                        <a:t>:\</a:t>
                      </a:r>
                      <a:r>
                        <a:rPr lang="en-AU" sz="2000" dirty="0" err="1" smtClean="0">
                          <a:solidFill>
                            <a:srgbClr val="EE82EE"/>
                          </a:solidFill>
                          <a:latin typeface="Lucida Console" panose="020B0609040504020204" pitchFamily="49" charset="0"/>
                        </a:rPr>
                        <a:t>CommonProgramFiles</a:t>
                      </a:r>
                      <a:r>
                        <a:rPr lang="en-AU" sz="2000" dirty="0" smtClean="0">
                          <a:solidFill>
                            <a:srgbClr val="EE82EE"/>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PS C:\&gt; Get-Content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Function:\Get-</a:t>
                      </a:r>
                      <a:r>
                        <a:rPr lang="en-AU" sz="2000" dirty="0" err="1" smtClean="0">
                          <a:solidFill>
                            <a:srgbClr val="EE82EE"/>
                          </a:solidFill>
                          <a:latin typeface="Lucida Console" panose="020B0609040504020204" pitchFamily="49" charset="0"/>
                        </a:rPr>
                        <a:t>IseSnippet</a:t>
                      </a:r>
                      <a:r>
                        <a:rPr lang="en-AU" sz="2000" dirty="0" smtClean="0">
                          <a:solidFill>
                            <a:srgbClr val="EE82EE"/>
                          </a:solidFill>
                          <a:latin typeface="Lucida Console" panose="020B0609040504020204" pitchFamily="49" charset="0"/>
                        </a:rPr>
                        <a:t> </a:t>
                      </a:r>
                      <a:endParaRPr lang="en-AU" sz="2000" dirty="0" smtClean="0">
                        <a:solidFill>
                          <a:srgbClr val="F5F5F5"/>
                        </a:solidFill>
                        <a:latin typeface="Lucida Console" panose="020B0609040504020204" pitchFamily="49" charset="0"/>
                      </a:endParaRPr>
                    </a:p>
                    <a:p>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200357220"/>
                  </a:ext>
                </a:extLst>
              </a:tr>
              <a:tr h="1008532">
                <a:tc>
                  <a:txBody>
                    <a:bodyPr/>
                    <a:lstStyle/>
                    <a:p>
                      <a:r>
                        <a:rPr lang="en-AU" sz="2000" dirty="0" smtClean="0">
                          <a:latin typeface="Segoe UI Light" panose="020B0502040204020203" pitchFamily="34" charset="0"/>
                          <a:cs typeface="Segoe UI Light" panose="020B0502040204020203" pitchFamily="34" charset="0"/>
                        </a:rPr>
                        <a:t>Add-Content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test.xml</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Add-Content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final.xml</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-Force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-Encoding</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UTF8</a:t>
                      </a:r>
                    </a:p>
                  </a:txBody>
                  <a:tcPr>
                    <a:solidFill>
                      <a:srgbClr val="012456"/>
                    </a:solidFill>
                  </a:tcPr>
                </a:tc>
                <a:extLst>
                  <a:ext uri="{0D108BD9-81ED-4DB2-BD59-A6C34878D82A}">
                    <a16:rowId xmlns:a16="http://schemas.microsoft.com/office/drawing/2014/main" val="3408956192"/>
                  </a:ext>
                </a:extLst>
              </a:tr>
              <a:tr h="1008532">
                <a:tc>
                  <a:txBody>
                    <a:bodyPr/>
                    <a:lstStyle/>
                    <a:p>
                      <a:r>
                        <a:rPr lang="en-AU" sz="2000" dirty="0" smtClean="0">
                          <a:latin typeface="Segoe UI Light" panose="020B0502040204020203" pitchFamily="34" charset="0"/>
                          <a:cs typeface="Segoe UI Light" panose="020B0502040204020203" pitchFamily="34" charset="0"/>
                        </a:rPr>
                        <a:t>Clear-Content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Clear-Content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C:\Windows\Logs\bpa\Reports\*</a:t>
                      </a:r>
                      <a:r>
                        <a:rPr lang="en-AU" sz="2000" dirty="0" smtClean="0">
                          <a:solidFill>
                            <a:srgbClr val="F5F5F5"/>
                          </a:solidFill>
                          <a:latin typeface="Lucida Console" panose="020B0609040504020204" pitchFamily="49" charset="0"/>
                        </a:rPr>
                        <a:t> </a:t>
                      </a:r>
                    </a:p>
                    <a:p>
                      <a:r>
                        <a:rPr lang="en-AU" sz="2000" dirty="0" smtClean="0">
                          <a:solidFill>
                            <a:srgbClr val="FFE4B5"/>
                          </a:solidFill>
                          <a:latin typeface="Lucida Console" panose="020B0609040504020204" pitchFamily="49" charset="0"/>
                        </a:rPr>
                        <a:t>-Include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2013*</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-Exclude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2014*</a:t>
                      </a:r>
                    </a:p>
                  </a:txBody>
                  <a:tcPr>
                    <a:solidFill>
                      <a:srgbClr val="012456"/>
                    </a:solidFill>
                  </a:tcPr>
                </a:tc>
                <a:extLst>
                  <a:ext uri="{0D108BD9-81ED-4DB2-BD59-A6C34878D82A}">
                    <a16:rowId xmlns:a16="http://schemas.microsoft.com/office/drawing/2014/main" val="945351574"/>
                  </a:ext>
                </a:extLst>
              </a:tr>
              <a:tr h="1008532">
                <a:tc>
                  <a:txBody>
                    <a:bodyPr/>
                    <a:lstStyle/>
                    <a:p>
                      <a:r>
                        <a:rPr lang="en-AU" sz="2000" dirty="0" smtClean="0">
                          <a:latin typeface="Segoe UI Light" panose="020B0502040204020203" pitchFamily="34" charset="0"/>
                          <a:cs typeface="Segoe UI Light" panose="020B0502040204020203" pitchFamily="34" charset="0"/>
                        </a:rPr>
                        <a:t>Set-Content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Get-Date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Set-Content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C:\Output\date.csv</a:t>
                      </a:r>
                    </a:p>
                  </a:txBody>
                  <a:tcPr>
                    <a:solidFill>
                      <a:srgbClr val="012456"/>
                    </a:solidFill>
                  </a:tcPr>
                </a:tc>
                <a:extLst>
                  <a:ext uri="{0D108BD9-81ED-4DB2-BD59-A6C34878D82A}">
                    <a16:rowId xmlns:a16="http://schemas.microsoft.com/office/drawing/2014/main" val="856791880"/>
                  </a:ext>
                </a:extLst>
              </a:tr>
            </a:tbl>
          </a:graphicData>
        </a:graphic>
      </p:graphicFrame>
    </p:spTree>
    <p:extLst>
      <p:ext uri="{BB962C8B-B14F-4D97-AF65-F5344CB8AC3E}">
        <p14:creationId xmlns:p14="http://schemas.microsoft.com/office/powerpoint/2010/main" val="2154016283"/>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6: Location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348</a:t>
            </a:fld>
            <a:endParaRPr lang="en-US"/>
          </a:p>
        </p:txBody>
      </p:sp>
    </p:spTree>
    <p:extLst>
      <p:ext uri="{BB962C8B-B14F-4D97-AF65-F5344CB8AC3E}">
        <p14:creationId xmlns:p14="http://schemas.microsoft.com/office/powerpoint/2010/main" val="4073040728"/>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Location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349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146444107"/>
              </p:ext>
            </p:extLst>
          </p:nvPr>
        </p:nvGraphicFramePr>
        <p:xfrm>
          <a:off x="486312" y="1907283"/>
          <a:ext cx="11096088" cy="2346924"/>
        </p:xfrm>
        <a:graphic>
          <a:graphicData uri="http://schemas.openxmlformats.org/drawingml/2006/table">
            <a:tbl>
              <a:tblPr firstRow="1" bandRow="1">
                <a:tableStyleId>{5C22544A-7EE6-4342-B048-85BDC9FD1C3A}</a:tableStyleId>
              </a:tblPr>
              <a:tblGrid>
                <a:gridCol w="1721689">
                  <a:extLst>
                    <a:ext uri="{9D8B030D-6E8A-4147-A177-3AD203B41FA5}">
                      <a16:colId xmlns:a16="http://schemas.microsoft.com/office/drawing/2014/main" val="2146830491"/>
                    </a:ext>
                  </a:extLst>
                </a:gridCol>
                <a:gridCol w="9374399">
                  <a:extLst>
                    <a:ext uri="{9D8B030D-6E8A-4147-A177-3AD203B41FA5}">
                      <a16:colId xmlns:a16="http://schemas.microsoft.com/office/drawing/2014/main" val="1020152613"/>
                    </a:ext>
                  </a:extLst>
                </a:gridCol>
              </a:tblGrid>
              <a:tr h="629440">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135447699"/>
                  </a:ext>
                </a:extLst>
              </a:tr>
              <a:tr h="858742">
                <a:tc>
                  <a:txBody>
                    <a:bodyPr/>
                    <a:lstStyle/>
                    <a:p>
                      <a:r>
                        <a:rPr lang="en-AU" sz="2000" dirty="0" smtClean="0">
                          <a:latin typeface="Segoe UI Light" panose="020B0502040204020203" pitchFamily="34" charset="0"/>
                          <a:cs typeface="Segoe UI Light" panose="020B0502040204020203" pitchFamily="34" charset="0"/>
                        </a:rPr>
                        <a:t>Get-Location</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Get-Location</a:t>
                      </a:r>
                    </a:p>
                    <a:p>
                      <a:r>
                        <a:rPr lang="en-AU" sz="2000" dirty="0" smtClean="0">
                          <a:solidFill>
                            <a:schemeClr val="tx1"/>
                          </a:solidFill>
                          <a:latin typeface="Lucida Console" panose="020B0609040504020204" pitchFamily="49" charset="0"/>
                        </a:rPr>
                        <a:t>C:\</a:t>
                      </a:r>
                    </a:p>
                  </a:txBody>
                  <a:tcPr>
                    <a:solidFill>
                      <a:srgbClr val="012456"/>
                    </a:solidFill>
                  </a:tcPr>
                </a:tc>
                <a:extLst>
                  <a:ext uri="{0D108BD9-81ED-4DB2-BD59-A6C34878D82A}">
                    <a16:rowId xmlns:a16="http://schemas.microsoft.com/office/drawing/2014/main" val="3843985631"/>
                  </a:ext>
                </a:extLst>
              </a:tr>
              <a:tr h="858742">
                <a:tc>
                  <a:txBody>
                    <a:bodyPr/>
                    <a:lstStyle/>
                    <a:p>
                      <a:r>
                        <a:rPr lang="en-AU" sz="2000" dirty="0" smtClean="0">
                          <a:solidFill>
                            <a:schemeClr val="bg1"/>
                          </a:solidFill>
                          <a:latin typeface="Segoe UI Light" panose="020B0502040204020203" pitchFamily="34" charset="0"/>
                          <a:cs typeface="Segoe UI Light" panose="020B0502040204020203" pitchFamily="34" charset="0"/>
                        </a:rPr>
                        <a:t>Set-Location</a:t>
                      </a:r>
                      <a:endParaRPr lang="en-AU" sz="2000" dirty="0">
                        <a:solidFill>
                          <a:schemeClr val="bg1"/>
                        </a:solidFill>
                        <a:latin typeface="Segoe UI Light" panose="020B0502040204020203" pitchFamily="34" charset="0"/>
                        <a:cs typeface="Segoe UI Light" panose="020B0502040204020203" pitchFamily="34" charset="0"/>
                      </a:endParaRPr>
                    </a:p>
                  </a:txBody>
                  <a:tcPr/>
                </a:tc>
                <a:tc>
                  <a:txBody>
                    <a:bodyPr/>
                    <a:lstStyle/>
                    <a:p>
                      <a:r>
                        <a:rPr lang="en-AU" sz="2000" dirty="0" smtClean="0">
                          <a:solidFill>
                            <a:schemeClr val="tx1"/>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Set-Location</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 </a:t>
                      </a:r>
                    </a:p>
                    <a:p>
                      <a:r>
                        <a:rPr lang="en-AU" sz="2000" dirty="0" smtClean="0">
                          <a:solidFill>
                            <a:schemeClr val="tx1"/>
                          </a:solidFill>
                          <a:latin typeface="Lucida Console" panose="020B0609040504020204" pitchFamily="49" charset="0"/>
                        </a:rPr>
                        <a:t>PS HKLM:\SOFTWARE&gt;</a:t>
                      </a:r>
                    </a:p>
                  </a:txBody>
                  <a:tcPr>
                    <a:solidFill>
                      <a:srgbClr val="012456"/>
                    </a:solidFill>
                  </a:tcPr>
                </a:tc>
                <a:extLst>
                  <a:ext uri="{0D108BD9-81ED-4DB2-BD59-A6C34878D82A}">
                    <a16:rowId xmlns:a16="http://schemas.microsoft.com/office/drawing/2014/main" val="2709289145"/>
                  </a:ext>
                </a:extLst>
              </a:tr>
            </a:tbl>
          </a:graphicData>
        </a:graphic>
      </p:graphicFrame>
    </p:spTree>
    <p:extLst>
      <p:ext uri="{BB962C8B-B14F-4D97-AF65-F5344CB8AC3E}">
        <p14:creationId xmlns:p14="http://schemas.microsoft.com/office/powerpoint/2010/main" val="30681735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What is a Workflow?</a:t>
            </a:r>
            <a:endParaRPr lang="en-US" dirty="0"/>
          </a:p>
        </p:txBody>
      </p:sp>
      <p:sp>
        <p:nvSpPr>
          <p:cNvPr id="10" name="Content Placeholder 9"/>
          <p:cNvSpPr>
            <a:spLocks noGrp="1"/>
          </p:cNvSpPr>
          <p:nvPr>
            <p:ph sz="quarter" idx="13"/>
          </p:nvPr>
        </p:nvSpPr>
        <p:spPr>
          <a:xfrm>
            <a:off x="406400" y="1431755"/>
            <a:ext cx="11176000" cy="4760496"/>
          </a:xfrm>
        </p:spPr>
        <p:txBody>
          <a:bodyPr>
            <a:normAutofit/>
          </a:bodyPr>
          <a:lstStyle/>
          <a:p>
            <a:endParaRPr lang="en-AU" dirty="0" smtClean="0">
              <a:solidFill>
                <a:schemeClr val="bg1"/>
              </a:solidFill>
            </a:endParaRPr>
          </a:p>
        </p:txBody>
      </p:sp>
      <p:sp>
        <p:nvSpPr>
          <p:cNvPr id="3" name="Slide Number Placeholder 2"/>
          <p:cNvSpPr>
            <a:spLocks noGrp="1"/>
          </p:cNvSpPr>
          <p:nvPr>
            <p:ph type="sldNum" sz="quarter" idx="11"/>
          </p:nvPr>
        </p:nvSpPr>
        <p:spPr/>
        <p:txBody>
          <a:bodyPr/>
          <a:lstStyle/>
          <a:p>
            <a:fld id="{026CCAEB-CB17-44EB-A892-4553F1D666B6}" type="slidenum">
              <a:rPr lang="en-US" smtClean="0">
                <a:solidFill>
                  <a:schemeClr val="bg1"/>
                </a:solidFill>
              </a:rPr>
              <a:pPr/>
              <a:t>35</a:t>
            </a:fld>
            <a:endParaRPr lang="en-US" dirty="0">
              <a:solidFill>
                <a:schemeClr val="bg1"/>
              </a:solidFill>
            </a:endParaRPr>
          </a:p>
        </p:txBody>
      </p:sp>
      <p:graphicFrame>
        <p:nvGraphicFramePr>
          <p:cNvPr id="2" name="Diagram 1"/>
          <p:cNvGraphicFramePr/>
          <p:nvPr>
            <p:extLst>
              <p:ext uri="{D42A27DB-BD31-4B8C-83A1-F6EECF244321}">
                <p14:modId xmlns:p14="http://schemas.microsoft.com/office/powerpoint/2010/main" val="2316938045"/>
              </p:ext>
            </p:extLst>
          </p:nvPr>
        </p:nvGraphicFramePr>
        <p:xfrm>
          <a:off x="1099595" y="1431755"/>
          <a:ext cx="9961944" cy="4606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3052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4B852F6C-6422-4F34-871E-40C7E8E958D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E3FA0287-C4FC-4675-A9BF-B29F0EEFE07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graphicEl>
                                              <a:dgm id="{95179322-2C0E-437A-80A8-571D68EBC32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19BFCE8C-B375-4B8B-8913-864BC7BDCCA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907796BB-D93C-4C0B-8203-4FED63417E4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10: Providers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Provider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7: Path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350</a:t>
            </a:fld>
            <a:endParaRPr lang="en-US"/>
          </a:p>
        </p:txBody>
      </p:sp>
    </p:spTree>
    <p:extLst>
      <p:ext uri="{BB962C8B-B14F-4D97-AF65-F5344CB8AC3E}">
        <p14:creationId xmlns:p14="http://schemas.microsoft.com/office/powerpoint/2010/main" val="4257099143"/>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Path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351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60497569"/>
              </p:ext>
            </p:extLst>
          </p:nvPr>
        </p:nvGraphicFramePr>
        <p:xfrm>
          <a:off x="515808" y="1340767"/>
          <a:ext cx="11066592" cy="4519423"/>
        </p:xfrm>
        <a:graphic>
          <a:graphicData uri="http://schemas.openxmlformats.org/drawingml/2006/table">
            <a:tbl>
              <a:tblPr firstRow="1" bandRow="1">
                <a:tableStyleId>{5C22544A-7EE6-4342-B048-85BDC9FD1C3A}</a:tableStyleId>
              </a:tblPr>
              <a:tblGrid>
                <a:gridCol w="1717113">
                  <a:extLst>
                    <a:ext uri="{9D8B030D-6E8A-4147-A177-3AD203B41FA5}">
                      <a16:colId xmlns:a16="http://schemas.microsoft.com/office/drawing/2014/main" val="1785497459"/>
                    </a:ext>
                  </a:extLst>
                </a:gridCol>
                <a:gridCol w="9349479">
                  <a:extLst>
                    <a:ext uri="{9D8B030D-6E8A-4147-A177-3AD203B41FA5}">
                      <a16:colId xmlns:a16="http://schemas.microsoft.com/office/drawing/2014/main" val="1250508855"/>
                    </a:ext>
                  </a:extLst>
                </a:gridCol>
              </a:tblGrid>
              <a:tr h="547027">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4044910679"/>
                  </a:ext>
                </a:extLst>
              </a:tr>
              <a:tr h="1324132">
                <a:tc>
                  <a:txBody>
                    <a:bodyPr/>
                    <a:lstStyle/>
                    <a:p>
                      <a:r>
                        <a:rPr lang="en-AU" sz="2000" dirty="0" smtClean="0">
                          <a:latin typeface="Segoe UI Light" panose="020B0502040204020203" pitchFamily="34" charset="0"/>
                          <a:cs typeface="Segoe UI Light" panose="020B0502040204020203" pitchFamily="34" charset="0"/>
                        </a:rPr>
                        <a:t>Test-Path</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Test-Path</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pshome</a:t>
                      </a:r>
                      <a:r>
                        <a:rPr lang="en-AU" sz="2000" dirty="0" smtClean="0">
                          <a:solidFill>
                            <a:srgbClr val="EE82EE"/>
                          </a:solidFill>
                          <a:latin typeface="Lucida Console" panose="020B0609040504020204" pitchFamily="49" charset="0"/>
                        </a:rPr>
                        <a:t>\PowerShell.exe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NewerThan</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"July 13, 2009“</a:t>
                      </a:r>
                    </a:p>
                    <a:p>
                      <a:endParaRPr lang="en-AU" sz="2000" dirty="0" smtClean="0">
                        <a:solidFill>
                          <a:srgbClr val="DB7093"/>
                        </a:solidFill>
                        <a:latin typeface="Lucida Console" panose="020B0609040504020204" pitchFamily="49" charset="0"/>
                      </a:endParaRPr>
                    </a:p>
                    <a:p>
                      <a:r>
                        <a:rPr lang="en-AU" sz="2000" dirty="0" smtClean="0">
                          <a:solidFill>
                            <a:schemeClr val="tx1"/>
                          </a:solidFill>
                          <a:latin typeface="Lucida Console" panose="020B0609040504020204" pitchFamily="49" charset="0"/>
                        </a:rPr>
                        <a:t>True</a:t>
                      </a:r>
                    </a:p>
                  </a:txBody>
                  <a:tcPr>
                    <a:solidFill>
                      <a:srgbClr val="012456"/>
                    </a:solidFill>
                  </a:tcPr>
                </a:tc>
                <a:extLst>
                  <a:ext uri="{0D108BD9-81ED-4DB2-BD59-A6C34878D82A}">
                    <a16:rowId xmlns:a16="http://schemas.microsoft.com/office/drawing/2014/main" val="2358946274"/>
                  </a:ext>
                </a:extLst>
              </a:tr>
              <a:tr h="1324132">
                <a:tc>
                  <a:txBody>
                    <a:bodyPr/>
                    <a:lstStyle/>
                    <a:p>
                      <a:r>
                        <a:rPr lang="en-AU" sz="2000" dirty="0" smtClean="0">
                          <a:latin typeface="Segoe UI Light" panose="020B0502040204020203" pitchFamily="34" charset="0"/>
                          <a:cs typeface="Segoe UI Light" panose="020B0502040204020203" pitchFamily="34" charset="0"/>
                        </a:rPr>
                        <a:t>Join-Path</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Join-Path</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ChildPath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Temp </a:t>
                      </a:r>
                      <a:r>
                        <a:rPr lang="en-AU" sz="2000" dirty="0" smtClean="0">
                          <a:solidFill>
                            <a:srgbClr val="FFE4B5"/>
                          </a:solidFill>
                          <a:latin typeface="Lucida Console" panose="020B0609040504020204" pitchFamily="49" charset="0"/>
                        </a:rPr>
                        <a:t>–Resolve</a:t>
                      </a:r>
                    </a:p>
                    <a:p>
                      <a:endParaRPr lang="en-AU" sz="2000" dirty="0" smtClean="0">
                        <a:solidFill>
                          <a:srgbClr val="FFE4B5"/>
                        </a:solidFill>
                        <a:latin typeface="Lucida Console" panose="020B0609040504020204" pitchFamily="49" charset="0"/>
                      </a:endParaRPr>
                    </a:p>
                    <a:p>
                      <a:r>
                        <a:rPr lang="en-AU" sz="2000" dirty="0" smtClean="0">
                          <a:solidFill>
                            <a:schemeClr val="tx1"/>
                          </a:solidFill>
                          <a:latin typeface="Lucida Console" panose="020B0609040504020204" pitchFamily="49" charset="0"/>
                        </a:rPr>
                        <a:t>C:\Temp</a:t>
                      </a:r>
                    </a:p>
                  </a:txBody>
                  <a:tcPr>
                    <a:solidFill>
                      <a:srgbClr val="012456"/>
                    </a:solidFill>
                  </a:tcPr>
                </a:tc>
                <a:extLst>
                  <a:ext uri="{0D108BD9-81ED-4DB2-BD59-A6C34878D82A}">
                    <a16:rowId xmlns:a16="http://schemas.microsoft.com/office/drawing/2014/main" val="4236570739"/>
                  </a:ext>
                </a:extLst>
              </a:tr>
              <a:tr h="1324132">
                <a:tc>
                  <a:txBody>
                    <a:bodyPr/>
                    <a:lstStyle/>
                    <a:p>
                      <a:r>
                        <a:rPr lang="en-AU" sz="2000" dirty="0" smtClean="0">
                          <a:latin typeface="Segoe UI Light" panose="020B0502040204020203" pitchFamily="34" charset="0"/>
                          <a:cs typeface="Segoe UI Light" panose="020B0502040204020203" pitchFamily="34" charset="0"/>
                        </a:rPr>
                        <a:t>Split-Path</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Split-Path</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-Path</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'C:\Program Files (x86)\Internet Explorer\iexplore.exe'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–Leaf</a:t>
                      </a:r>
                    </a:p>
                    <a:p>
                      <a:endParaRPr lang="en-AU" sz="2000" dirty="0" smtClean="0">
                        <a:solidFill>
                          <a:srgbClr val="FFE4B5"/>
                        </a:solidFill>
                        <a:latin typeface="Lucida Console" panose="020B0609040504020204" pitchFamily="49" charset="0"/>
                      </a:endParaRPr>
                    </a:p>
                    <a:p>
                      <a:r>
                        <a:rPr lang="en-AU" sz="2000" dirty="0" smtClean="0">
                          <a:solidFill>
                            <a:schemeClr val="tx1"/>
                          </a:solidFill>
                          <a:latin typeface="Lucida Console" panose="020B0609040504020204" pitchFamily="49" charset="0"/>
                        </a:rPr>
                        <a:t>iexplore.exe</a:t>
                      </a:r>
                    </a:p>
                  </a:txBody>
                  <a:tcPr>
                    <a:solidFill>
                      <a:srgbClr val="012456"/>
                    </a:solidFill>
                  </a:tcPr>
                </a:tc>
                <a:extLst>
                  <a:ext uri="{0D108BD9-81ED-4DB2-BD59-A6C34878D82A}">
                    <a16:rowId xmlns:a16="http://schemas.microsoft.com/office/drawing/2014/main" val="3196675323"/>
                  </a:ext>
                </a:extLst>
              </a:tr>
            </a:tbl>
          </a:graphicData>
        </a:graphic>
      </p:graphicFrame>
    </p:spTree>
    <p:extLst>
      <p:ext uri="{BB962C8B-B14F-4D97-AF65-F5344CB8AC3E}">
        <p14:creationId xmlns:p14="http://schemas.microsoft.com/office/powerpoint/2010/main" val="3629819891"/>
      </p:ext>
    </p:extLst>
  </p:cSld>
  <p:clrMapOvr>
    <a:masterClrMapping/>
  </p:clrMapOvr>
  <p:timing>
    <p:tnLst>
      <p:par>
        <p:cT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Path Cmdlets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352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671644349"/>
              </p:ext>
            </p:extLst>
          </p:nvPr>
        </p:nvGraphicFramePr>
        <p:xfrm>
          <a:off x="515808" y="1606239"/>
          <a:ext cx="11066592" cy="2994549"/>
        </p:xfrm>
        <a:graphic>
          <a:graphicData uri="http://schemas.openxmlformats.org/drawingml/2006/table">
            <a:tbl>
              <a:tblPr firstRow="1" bandRow="1">
                <a:tableStyleId>{5C22544A-7EE6-4342-B048-85BDC9FD1C3A}</a:tableStyleId>
              </a:tblPr>
              <a:tblGrid>
                <a:gridCol w="1717113">
                  <a:extLst>
                    <a:ext uri="{9D8B030D-6E8A-4147-A177-3AD203B41FA5}">
                      <a16:colId xmlns:a16="http://schemas.microsoft.com/office/drawing/2014/main" val="906693614"/>
                    </a:ext>
                  </a:extLst>
                </a:gridCol>
                <a:gridCol w="9349479">
                  <a:extLst>
                    <a:ext uri="{9D8B030D-6E8A-4147-A177-3AD203B41FA5}">
                      <a16:colId xmlns:a16="http://schemas.microsoft.com/office/drawing/2014/main" val="175284636"/>
                    </a:ext>
                  </a:extLst>
                </a:gridCol>
              </a:tblGrid>
              <a:tr h="606019">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solidFill>
                            <a:schemeClr val="lt1"/>
                          </a:solidFill>
                          <a:latin typeface="Segoe UI Light" panose="020B0502040204020203" pitchFamily="34" charset="0"/>
                          <a:ea typeface="+mn-ea"/>
                          <a:cs typeface="Segoe UI Light" panose="020B0502040204020203" pitchFamily="34" charset="0"/>
                        </a:rPr>
                        <a:t>Example</a:t>
                      </a:r>
                    </a:p>
                  </a:txBody>
                  <a:tcPr>
                    <a:solidFill>
                      <a:schemeClr val="accent1"/>
                    </a:solidFill>
                  </a:tcPr>
                </a:tc>
                <a:extLst>
                  <a:ext uri="{0D108BD9-81ED-4DB2-BD59-A6C34878D82A}">
                    <a16:rowId xmlns:a16="http://schemas.microsoft.com/office/drawing/2014/main" val="3027027117"/>
                  </a:ext>
                </a:extLst>
              </a:tr>
              <a:tr h="1302511">
                <a:tc>
                  <a:txBody>
                    <a:bodyPr/>
                    <a:lstStyle/>
                    <a:p>
                      <a:r>
                        <a:rPr lang="en-AU" sz="2000" dirty="0" smtClean="0">
                          <a:latin typeface="Segoe UI Light" panose="020B0502040204020203" pitchFamily="34" charset="0"/>
                          <a:cs typeface="Segoe UI Light" panose="020B0502040204020203" pitchFamily="34" charset="0"/>
                        </a:rPr>
                        <a:t>Convert-Path</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Convert-Path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HKLM:\software\Microsoft</a:t>
                      </a:r>
                    </a:p>
                    <a:p>
                      <a:r>
                        <a:rPr lang="en-AU" sz="2000" dirty="0" smtClean="0">
                          <a:solidFill>
                            <a:schemeClr val="tx1"/>
                          </a:solidFill>
                          <a:latin typeface="Lucida Console" panose="020B0609040504020204" pitchFamily="49" charset="0"/>
                        </a:rPr>
                        <a:t>HKEY_LOCAL_MACHINE\Software\Microsoft</a:t>
                      </a:r>
                    </a:p>
                  </a:txBody>
                  <a:tcPr>
                    <a:solidFill>
                      <a:srgbClr val="012456"/>
                    </a:solidFill>
                  </a:tcPr>
                </a:tc>
                <a:extLst>
                  <a:ext uri="{0D108BD9-81ED-4DB2-BD59-A6C34878D82A}">
                    <a16:rowId xmlns:a16="http://schemas.microsoft.com/office/drawing/2014/main" val="3146868676"/>
                  </a:ext>
                </a:extLst>
              </a:tr>
              <a:tr h="1086019">
                <a:tc>
                  <a:txBody>
                    <a:bodyPr/>
                    <a:lstStyle/>
                    <a:p>
                      <a:r>
                        <a:rPr lang="en-AU" sz="2000" dirty="0" smtClean="0">
                          <a:latin typeface="Segoe UI Light" panose="020B0502040204020203" pitchFamily="34" charset="0"/>
                          <a:cs typeface="Segoe UI Light" panose="020B0502040204020203" pitchFamily="34" charset="0"/>
                        </a:rPr>
                        <a:t>Resolve-Path</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Resolve-Path</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c:\prog*</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-Relative</a:t>
                      </a:r>
                    </a:p>
                    <a:p>
                      <a:r>
                        <a:rPr lang="en-AU" sz="2000" dirty="0" smtClean="0">
                          <a:solidFill>
                            <a:schemeClr val="tx1"/>
                          </a:solidFill>
                          <a:latin typeface="Lucida Console" panose="020B0609040504020204" pitchFamily="49" charset="0"/>
                        </a:rPr>
                        <a:t>..\..\Program Files</a:t>
                      </a:r>
                    </a:p>
                    <a:p>
                      <a:r>
                        <a:rPr lang="en-AU" sz="2000" dirty="0" smtClean="0">
                          <a:solidFill>
                            <a:schemeClr val="tx1"/>
                          </a:solidFill>
                          <a:latin typeface="Lucida Console" panose="020B0609040504020204" pitchFamily="49" charset="0"/>
                        </a:rPr>
                        <a:t>..\..\Program Files (x86)</a:t>
                      </a:r>
                    </a:p>
                  </a:txBody>
                  <a:tcPr>
                    <a:solidFill>
                      <a:srgbClr val="012456"/>
                    </a:solidFill>
                  </a:tcPr>
                </a:tc>
                <a:extLst>
                  <a:ext uri="{0D108BD9-81ED-4DB2-BD59-A6C34878D82A}">
                    <a16:rowId xmlns:a16="http://schemas.microsoft.com/office/drawing/2014/main" val="337023455"/>
                  </a:ext>
                </a:extLst>
              </a:tr>
            </a:tbl>
          </a:graphicData>
        </a:graphic>
      </p:graphicFrame>
    </p:spTree>
    <p:extLst>
      <p:ext uri="{BB962C8B-B14F-4D97-AF65-F5344CB8AC3E}">
        <p14:creationId xmlns:p14="http://schemas.microsoft.com/office/powerpoint/2010/main" val="505376358"/>
      </p:ext>
    </p:extLst>
  </p:cSld>
  <p:clrMapOvr>
    <a:masterClrMapping/>
  </p:clrMapOvr>
  <p:timing>
    <p:tnLst>
      <p:par>
        <p:cT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Variable syntax – access </a:t>
            </a:r>
            <a:r>
              <a:rPr lang="en-AU" dirty="0" err="1" smtClean="0"/>
              <a:t>PSDrive</a:t>
            </a:r>
            <a:r>
              <a:rPr lang="en-AU" dirty="0" smtClean="0"/>
              <a:t> items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353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804575001"/>
              </p:ext>
            </p:extLst>
          </p:nvPr>
        </p:nvGraphicFramePr>
        <p:xfrm>
          <a:off x="551384" y="1489584"/>
          <a:ext cx="10012998" cy="5011975"/>
        </p:xfrm>
        <a:graphic>
          <a:graphicData uri="http://schemas.openxmlformats.org/drawingml/2006/table">
            <a:tbl>
              <a:tblPr firstRow="1" bandRow="1">
                <a:tableStyleId>{5C22544A-7EE6-4342-B048-85BDC9FD1C3A}</a:tableStyleId>
              </a:tblPr>
              <a:tblGrid>
                <a:gridCol w="1752918">
                  <a:extLst>
                    <a:ext uri="{9D8B030D-6E8A-4147-A177-3AD203B41FA5}">
                      <a16:colId xmlns:a16="http://schemas.microsoft.com/office/drawing/2014/main" val="2781738100"/>
                    </a:ext>
                  </a:extLst>
                </a:gridCol>
                <a:gridCol w="8260080">
                  <a:extLst>
                    <a:ext uri="{9D8B030D-6E8A-4147-A177-3AD203B41FA5}">
                      <a16:colId xmlns:a16="http://schemas.microsoft.com/office/drawing/2014/main" val="3409627989"/>
                    </a:ext>
                  </a:extLst>
                </a:gridCol>
              </a:tblGrid>
              <a:tr h="489720">
                <a:tc>
                  <a:txBody>
                    <a:bodyPr/>
                    <a:lstStyle/>
                    <a:p>
                      <a:r>
                        <a:rPr lang="en-AU" sz="2000" b="0" dirty="0" smtClean="0">
                          <a:latin typeface="Segoe UI Light" panose="020B0502040204020203" pitchFamily="34" charset="0"/>
                          <a:cs typeface="Segoe UI Light" panose="020B0502040204020203" pitchFamily="34" charset="0"/>
                        </a:rPr>
                        <a:t>Drive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442119132"/>
                  </a:ext>
                </a:extLst>
              </a:tr>
              <a:tr h="866428">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Alias:</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alias:dir</a:t>
                      </a:r>
                      <a:r>
                        <a:rPr lang="en-AU" sz="2000" dirty="0" smtClean="0">
                          <a:solidFill>
                            <a:srgbClr val="FF4500"/>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Get-</a:t>
                      </a:r>
                      <a:r>
                        <a:rPr lang="en-AU" sz="2000" dirty="0" err="1" smtClean="0">
                          <a:solidFill>
                            <a:srgbClr val="F5F5F5"/>
                          </a:solidFill>
                          <a:latin typeface="Lucida Console" panose="020B0609040504020204" pitchFamily="49" charset="0"/>
                        </a:rPr>
                        <a:t>ChildItem</a:t>
                      </a:r>
                      <a:endParaRPr lang="en-AU" sz="2000" dirty="0" smtClean="0">
                        <a:solidFill>
                          <a:srgbClr val="F5F5F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2671812411"/>
                  </a:ext>
                </a:extLst>
              </a:tr>
              <a:tr h="866428">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chemeClr val="dk1"/>
                          </a:solidFill>
                          <a:latin typeface="Segoe UI Light" panose="020B0502040204020203" pitchFamily="34" charset="0"/>
                          <a:ea typeface="+mn-ea"/>
                          <a:cs typeface="Segoe UI Light" panose="020B0502040204020203" pitchFamily="34" charset="0"/>
                        </a:rPr>
                        <a:t>Env</a:t>
                      </a:r>
                      <a:r>
                        <a:rPr lang="en-AU" sz="2000" dirty="0" smtClean="0">
                          <a:solidFill>
                            <a:schemeClr val="dk1"/>
                          </a:solidFill>
                          <a:latin typeface="Segoe UI Light" panose="020B0502040204020203" pitchFamily="34" charset="0"/>
                          <a:ea typeface="+mn-ea"/>
                          <a:cs typeface="Segoe UI Light" panose="020B0502040204020203" pitchFamily="34" charset="0"/>
                        </a:rPr>
                        <a:t>:</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Env:windir</a:t>
                      </a:r>
                      <a:endParaRPr lang="en-AU" sz="2000" dirty="0" smtClean="0">
                        <a:solidFill>
                          <a:schemeClr val="dk1"/>
                        </a:solidFill>
                        <a:latin typeface="Segoe UI Light" panose="020B0502040204020203" pitchFamily="34" charset="0"/>
                        <a:ea typeface="+mn-ea"/>
                        <a:cs typeface="Segoe UI Light" panose="020B0502040204020203" pitchFamily="34" charset="0"/>
                      </a:endParaRPr>
                    </a:p>
                    <a:p>
                      <a:r>
                        <a:rPr lang="en-AU" sz="2000" dirty="0" smtClean="0">
                          <a:solidFill>
                            <a:srgbClr val="F5F5F5"/>
                          </a:solidFill>
                          <a:latin typeface="Lucida Console" panose="020B0609040504020204" pitchFamily="49" charset="0"/>
                        </a:rPr>
                        <a:t>C:\windows</a:t>
                      </a:r>
                    </a:p>
                  </a:txBody>
                  <a:tcPr>
                    <a:solidFill>
                      <a:srgbClr val="012456"/>
                    </a:solidFill>
                  </a:tcPr>
                </a:tc>
                <a:extLst>
                  <a:ext uri="{0D108BD9-81ED-4DB2-BD59-A6C34878D82A}">
                    <a16:rowId xmlns:a16="http://schemas.microsoft.com/office/drawing/2014/main" val="630668892"/>
                  </a:ext>
                </a:extLst>
              </a:tr>
              <a:tr h="1169556">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Function:</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function:more</a:t>
                      </a:r>
                      <a:r>
                        <a:rPr lang="en-AU" sz="2000" dirty="0" smtClean="0">
                          <a:solidFill>
                            <a:srgbClr val="FF4500"/>
                          </a:solidFill>
                          <a:latin typeface="Lucida Console" panose="020B0609040504020204" pitchFamily="49" charset="0"/>
                        </a:rPr>
                        <a:t> </a:t>
                      </a:r>
                    </a:p>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rgbClr val="F5F5F5"/>
                          </a:solidFill>
                          <a:latin typeface="Lucida Console" panose="020B0609040504020204" pitchFamily="49" charset="0"/>
                        </a:rPr>
                        <a:t>param</a:t>
                      </a:r>
                      <a:r>
                        <a:rPr lang="en-AU" sz="2000" dirty="0" smtClean="0">
                          <a:solidFill>
                            <a:srgbClr val="F5F5F5"/>
                          </a:solidFill>
                          <a:latin typeface="Lucida Console" panose="020B0609040504020204" pitchFamily="49" charset="0"/>
                        </a:rPr>
                        <a:t>([string[]]$paths)</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a:t>
                      </a:r>
                      <a:endParaRPr lang="en-AU" sz="2000" dirty="0" smtClean="0">
                        <a:solidFill>
                          <a:schemeClr val="dk1"/>
                        </a:solidFill>
                        <a:latin typeface="Segoe UI Light" panose="020B0502040204020203" pitchFamily="34" charset="0"/>
                        <a:ea typeface="+mn-ea"/>
                        <a:cs typeface="Segoe UI Light" panose="020B0502040204020203" pitchFamily="34" charset="0"/>
                      </a:endParaRPr>
                    </a:p>
                  </a:txBody>
                  <a:tcPr>
                    <a:solidFill>
                      <a:srgbClr val="012456"/>
                    </a:solidFill>
                  </a:tcPr>
                </a:tc>
                <a:extLst>
                  <a:ext uri="{0D108BD9-81ED-4DB2-BD59-A6C34878D82A}">
                    <a16:rowId xmlns:a16="http://schemas.microsoft.com/office/drawing/2014/main" val="10577852"/>
                  </a:ext>
                </a:extLst>
              </a:tr>
              <a:tr h="1619843">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dk1"/>
                          </a:solidFill>
                          <a:latin typeface="Segoe UI Light" panose="020B0502040204020203" pitchFamily="34" charset="0"/>
                          <a:ea typeface="+mn-ea"/>
                          <a:cs typeface="Segoe UI Light" panose="020B0502040204020203" pitchFamily="34" charset="0"/>
                        </a:rPr>
                        <a:t>Variable: </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variable:ref</a:t>
                      </a:r>
                      <a:endParaRPr lang="en-AU" sz="2000" dirty="0" smtClean="0">
                        <a:solidFill>
                          <a:srgbClr val="FF4500"/>
                        </a:solidFill>
                        <a:latin typeface="Lucida Console" panose="020B0609040504020204" pitchFamily="49" charset="0"/>
                      </a:endParaRPr>
                    </a:p>
                    <a:p>
                      <a:r>
                        <a:rPr lang="en-AU" sz="2000" dirty="0" smtClean="0">
                          <a:solidFill>
                            <a:srgbClr val="F5F5F5"/>
                          </a:solidFill>
                          <a:latin typeface="Lucida Console" panose="020B0609040504020204" pitchFamily="49" charset="0"/>
                        </a:rPr>
                        <a:t>localhost</a:t>
                      </a:r>
                    </a:p>
                    <a:p>
                      <a:r>
                        <a:rPr lang="en-AU" sz="2000" dirty="0" smtClean="0">
                          <a:solidFill>
                            <a:srgbClr val="F5F5F5"/>
                          </a:solidFill>
                          <a:latin typeface="Lucida Console" panose="020B0609040504020204" pitchFamily="49" charset="0"/>
                        </a:rPr>
                        <a:t>server1</a:t>
                      </a:r>
                    </a:p>
                    <a:p>
                      <a:r>
                        <a:rPr lang="en-AU" sz="2000" dirty="0" smtClean="0">
                          <a:solidFill>
                            <a:srgbClr val="F5F5F5"/>
                          </a:solidFill>
                          <a:latin typeface="Lucida Console" panose="020B0609040504020204" pitchFamily="49" charset="0"/>
                        </a:rPr>
                        <a:t>server2 </a:t>
                      </a:r>
                    </a:p>
                  </a:txBody>
                  <a:tcPr>
                    <a:solidFill>
                      <a:srgbClr val="012456"/>
                    </a:solidFill>
                  </a:tcPr>
                </a:tc>
                <a:extLst>
                  <a:ext uri="{0D108BD9-81ED-4DB2-BD59-A6C34878D82A}">
                    <a16:rowId xmlns:a16="http://schemas.microsoft.com/office/drawing/2014/main" val="2687081681"/>
                  </a:ext>
                </a:extLst>
              </a:tr>
            </a:tbl>
          </a:graphicData>
        </a:graphic>
      </p:graphicFrame>
    </p:spTree>
    <p:extLst>
      <p:ext uri="{BB962C8B-B14F-4D97-AF65-F5344CB8AC3E}">
        <p14:creationId xmlns:p14="http://schemas.microsoft.com/office/powerpoint/2010/main" val="293235283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10: Providers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354</a:t>
            </a:fld>
            <a:endParaRPr lang="en-US"/>
          </a:p>
        </p:txBody>
      </p:sp>
    </p:spTree>
    <p:extLst>
      <p:ext uri="{BB962C8B-B14F-4D97-AF65-F5344CB8AC3E}">
        <p14:creationId xmlns:p14="http://schemas.microsoft.com/office/powerpoint/2010/main" val="849325556"/>
      </p:ext>
    </p:extLst>
  </p:cSld>
  <p:clrMapOvr>
    <a:masterClrMapping/>
  </p:clrMapOvr>
  <p:timing>
    <p:tnLst>
      <p:par>
        <p:cT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355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705000344"/>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4049702988"/>
                    </a:ext>
                  </a:extLst>
                </a:gridCol>
                <a:gridCol w="4650105">
                  <a:extLst>
                    <a:ext uri="{9D8B030D-6E8A-4147-A177-3AD203B41FA5}">
                      <a16:colId xmlns:a16="http://schemas.microsoft.com/office/drawing/2014/main" val="2339746251"/>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77330754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92490092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270114903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64146215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48435937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93328351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339394350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482227537"/>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184802350"/>
                  </a:ext>
                </a:extLst>
              </a:tr>
            </a:tbl>
          </a:graphicData>
        </a:graphic>
      </p:graphicFrame>
      <p:sp>
        <p:nvSpPr>
          <p:cNvPr id="3" name="Right Arrow 2"/>
          <p:cNvSpPr/>
          <p:nvPr/>
        </p:nvSpPr>
        <p:spPr>
          <a:xfrm rot="10800000">
            <a:off x="10199732" y="1844824"/>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912990"/>
      </p:ext>
    </p:extLst>
  </p:cSld>
  <p:clrMapOvr>
    <a:masterClrMapping/>
  </p:clrMapOvr>
  <p:timing>
    <p:tnLst>
      <p:par>
        <p:cT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11: Variables and Data Types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356</a:t>
            </a:fld>
            <a:endParaRPr lang="en-US"/>
          </a:p>
        </p:txBody>
      </p:sp>
    </p:spTree>
    <p:extLst>
      <p:ext uri="{BB962C8B-B14F-4D97-AF65-F5344CB8AC3E}">
        <p14:creationId xmlns:p14="http://schemas.microsoft.com/office/powerpoint/2010/main" val="64013268"/>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11: Variables and Data Types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357</a:t>
            </a:fld>
            <a:endParaRPr lang="en-US"/>
          </a:p>
        </p:txBody>
      </p:sp>
      <p:sp>
        <p:nvSpPr>
          <p:cNvPr id="3" name="Content Placeholder 2"/>
          <p:cNvSpPr>
            <a:spLocks noGrp="1"/>
          </p:cNvSpPr>
          <p:nvPr>
            <p:ph sz="quarter" idx="13"/>
          </p:nvPr>
        </p:nvSpPr>
        <p:spPr>
          <a:xfrm>
            <a:off x="1202813" y="1393721"/>
            <a:ext cx="9917471" cy="4977581"/>
          </a:xfrm>
          <a:solidFill>
            <a:schemeClr val="tx1"/>
          </a:solidFill>
        </p:spPr>
        <p:txBody>
          <a:bodyPr numCol="2">
            <a:noAutofit/>
          </a:bodyPr>
          <a:lstStyle/>
          <a:p>
            <a:pPr rtl="0" fontAlgn="base"/>
            <a:r>
              <a:rPr lang="en-AU" sz="2000" dirty="0" smtClean="0">
                <a:solidFill>
                  <a:schemeClr val="bg1"/>
                </a:solidFill>
                <a:cs typeface="Segoe UI Light" panose="020B0502040204020203" pitchFamily="34" charset="0"/>
              </a:rPr>
              <a:t>Section 1: Variables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What are variables?</a:t>
            </a:r>
          </a:p>
          <a:p>
            <a:pPr marL="644400" lvl="1" indent="-285750" rtl="0" fontAlgn="base">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2: Kinds of variables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Automatic Variables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User-Defined Variables</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endParaRPr lang="en-AU" sz="2000" dirty="0" smtClean="0">
              <a:solidFill>
                <a:schemeClr val="bg1"/>
              </a:solidFill>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a:t>
            </a:r>
            <a:r>
              <a:rPr lang="en-AU" sz="2000" dirty="0">
                <a:solidFill>
                  <a:schemeClr val="bg1"/>
                </a:solidFill>
                <a:cs typeface="Segoe UI Light" panose="020B0502040204020203" pitchFamily="34" charset="0"/>
              </a:rPr>
              <a:t>String Type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Literal </a:t>
            </a:r>
            <a:r>
              <a:rPr lang="en-AU" sz="2000" dirty="0">
                <a:solidFill>
                  <a:schemeClr val="bg1"/>
                </a:solidFill>
                <a:latin typeface="Segoe UI Light" panose="020B0502040204020203" pitchFamily="34" charset="0"/>
                <a:cs typeface="Segoe UI Light" panose="020B0502040204020203" pitchFamily="34" charset="0"/>
              </a:rPr>
              <a:t>Strings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Expandable </a:t>
            </a:r>
            <a:r>
              <a:rPr lang="en-AU" sz="2000" dirty="0">
                <a:solidFill>
                  <a:schemeClr val="bg1"/>
                </a:solidFill>
                <a:latin typeface="Segoe UI Light" panose="020B0502040204020203" pitchFamily="34" charset="0"/>
                <a:cs typeface="Segoe UI Light" panose="020B0502040204020203" pitchFamily="34" charset="0"/>
              </a:rPr>
              <a:t>Strings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Here </a:t>
            </a:r>
            <a:r>
              <a:rPr lang="en-AU" sz="2000" dirty="0">
                <a:solidFill>
                  <a:schemeClr val="bg1"/>
                </a:solidFill>
                <a:latin typeface="Segoe UI Light" panose="020B0502040204020203" pitchFamily="34" charset="0"/>
                <a:cs typeface="Segoe UI Light" panose="020B0502040204020203" pitchFamily="34" charset="0"/>
              </a:rPr>
              <a:t>Strings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Variable </a:t>
            </a:r>
            <a:r>
              <a:rPr lang="en-AU" sz="2000" dirty="0">
                <a:solidFill>
                  <a:schemeClr val="bg1"/>
                </a:solidFill>
                <a:latin typeface="Segoe UI Light" panose="020B0502040204020203" pitchFamily="34" charset="0"/>
                <a:cs typeface="Segoe UI Light" panose="020B0502040204020203" pitchFamily="34" charset="0"/>
              </a:rPr>
              <a:t>Sub-Expression</a:t>
            </a:r>
          </a:p>
          <a:p>
            <a:pPr marL="644400" lvl="1" indent="-285750" rtl="0" fontAlgn="base">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a:p>
            <a:pPr rtl="0" fontAlgn="base"/>
            <a:endParaRPr lang="en-AU" sz="2000" dirty="0" smtClean="0">
              <a:solidFill>
                <a:schemeClr val="bg1"/>
              </a:solidFill>
              <a:cs typeface="Segoe UI Light" panose="020B0502040204020203" pitchFamily="34" charset="0"/>
            </a:endParaRPr>
          </a:p>
          <a:p>
            <a:pPr rtl="0" fontAlgn="base"/>
            <a:endParaRPr lang="en-AU" sz="2000" dirty="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4: </a:t>
            </a:r>
            <a:r>
              <a:rPr lang="en-AU" sz="2000" dirty="0">
                <a:solidFill>
                  <a:schemeClr val="bg1"/>
                </a:solidFill>
                <a:cs typeface="Segoe UI Light" panose="020B0502040204020203" pitchFamily="34" charset="0"/>
              </a:rPr>
              <a:t>Other Types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Other </a:t>
            </a:r>
            <a:r>
              <a:rPr lang="en-AU" sz="2000" dirty="0">
                <a:solidFill>
                  <a:schemeClr val="bg1"/>
                </a:solidFill>
                <a:latin typeface="Segoe UI Light" panose="020B0502040204020203" pitchFamily="34" charset="0"/>
                <a:cs typeface="Segoe UI Light" panose="020B0502040204020203" pitchFamily="34" charset="0"/>
              </a:rPr>
              <a:t>Types</a:t>
            </a:r>
          </a:p>
          <a:p>
            <a:pPr rtl="0" fontAlgn="base"/>
            <a:endParaRPr lang="en-AU" sz="2000" dirty="0">
              <a:solidFill>
                <a:schemeClr val="bg1"/>
              </a:solidFill>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5: </a:t>
            </a:r>
            <a:r>
              <a:rPr lang="en-AU" sz="2000" dirty="0">
                <a:solidFill>
                  <a:schemeClr val="bg1"/>
                </a:solidFill>
                <a:cs typeface="Segoe UI Light" panose="020B0502040204020203" pitchFamily="34" charset="0"/>
              </a:rPr>
              <a:t>Using Types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Using </a:t>
            </a:r>
            <a:r>
              <a:rPr lang="en-AU" sz="2000" dirty="0">
                <a:solidFill>
                  <a:schemeClr val="bg1"/>
                </a:solidFill>
                <a:latin typeface="Segoe UI Light" panose="020B0502040204020203" pitchFamily="34" charset="0"/>
                <a:cs typeface="Segoe UI Light" panose="020B0502040204020203" pitchFamily="34" charset="0"/>
              </a:rPr>
              <a:t>Types</a:t>
            </a:r>
          </a:p>
          <a:p>
            <a:pPr rtl="0" fontAlgn="base"/>
            <a:endParaRPr lang="en-AU" sz="2000" dirty="0">
              <a:solidFill>
                <a:schemeClr val="bg1"/>
              </a:solidFill>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6: </a:t>
            </a:r>
            <a:r>
              <a:rPr lang="en-AU" sz="2000" dirty="0">
                <a:solidFill>
                  <a:schemeClr val="bg1"/>
                </a:solidFill>
                <a:cs typeface="Segoe UI Light" panose="020B0502040204020203" pitchFamily="34" charset="0"/>
              </a:rPr>
              <a:t>Type Operators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Type </a:t>
            </a:r>
            <a:r>
              <a:rPr lang="en-AU" sz="2000" dirty="0">
                <a:solidFill>
                  <a:schemeClr val="bg1"/>
                </a:solidFill>
                <a:latin typeface="Segoe UI Light" panose="020B0502040204020203" pitchFamily="34" charset="0"/>
                <a:cs typeface="Segoe UI Light" panose="020B0502040204020203" pitchFamily="34" charset="0"/>
              </a:rPr>
              <a:t>Operators</a:t>
            </a:r>
          </a:p>
          <a:p>
            <a:pPr marL="644400" lvl="1" indent="-285750" rtl="0" fontAlgn="base">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7: </a:t>
            </a:r>
            <a:r>
              <a:rPr lang="en-AU" sz="2000" dirty="0">
                <a:solidFill>
                  <a:schemeClr val="bg1"/>
                </a:solidFill>
                <a:cs typeface="Segoe UI Light" panose="020B0502040204020203" pitchFamily="34" charset="0"/>
              </a:rPr>
              <a:t>Parsing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Parsing </a:t>
            </a:r>
            <a:r>
              <a:rPr lang="en-AU" sz="2000" dirty="0">
                <a:solidFill>
                  <a:schemeClr val="bg1"/>
                </a:solidFill>
                <a:latin typeface="Segoe UI Light" panose="020B0502040204020203" pitchFamily="34" charset="0"/>
                <a:cs typeface="Segoe UI Light" panose="020B0502040204020203" pitchFamily="34" charset="0"/>
              </a:rPr>
              <a:t>Modes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Escape </a:t>
            </a:r>
            <a:r>
              <a:rPr lang="en-AU" sz="2000" dirty="0">
                <a:solidFill>
                  <a:schemeClr val="bg1"/>
                </a:solidFill>
                <a:latin typeface="Segoe UI Light" panose="020B0502040204020203" pitchFamily="34" charset="0"/>
                <a:cs typeface="Segoe UI Light" panose="020B0502040204020203" pitchFamily="34" charset="0"/>
              </a:rPr>
              <a:t>Character</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Stop </a:t>
            </a:r>
            <a:r>
              <a:rPr lang="en-AU" sz="2000" dirty="0">
                <a:solidFill>
                  <a:schemeClr val="bg1"/>
                </a:solidFill>
                <a:latin typeface="Segoe UI Light" panose="020B0502040204020203" pitchFamily="34" charset="0"/>
                <a:cs typeface="Segoe UI Light" panose="020B0502040204020203" pitchFamily="34" charset="0"/>
              </a:rPr>
              <a:t>Parsing</a:t>
            </a:r>
          </a:p>
          <a:p>
            <a:pPr marL="358650" lvl="1" rtl="0" fontAlgn="base"/>
            <a:endParaRPr lang="en-AU" sz="2000" dirty="0">
              <a:solidFill>
                <a:schemeClr val="bg1"/>
              </a:solidFill>
              <a:latin typeface="Segoe UI Light" panose="020B0502040204020203" pitchFamily="34" charset="0"/>
              <a:cs typeface="Segoe UI Light" panose="020B0502040204020203" pitchFamily="34" charset="0"/>
            </a:endParaRPr>
          </a:p>
          <a:p>
            <a:endParaRPr lang="en-AU" sz="2000" dirty="0"/>
          </a:p>
        </p:txBody>
      </p:sp>
    </p:spTree>
    <p:extLst>
      <p:ext uri="{BB962C8B-B14F-4D97-AF65-F5344CB8AC3E}">
        <p14:creationId xmlns:p14="http://schemas.microsoft.com/office/powerpoint/2010/main" val="3039739708"/>
      </p:ext>
    </p:extLst>
  </p:cSld>
  <p:clrMapOvr>
    <a:masterClrMapping/>
  </p:clrMapOvr>
  <p:timing>
    <p:tnLst>
      <p:par>
        <p:cT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Variables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are Variables?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358</a:t>
            </a:fld>
            <a:endParaRPr lang="en-US"/>
          </a:p>
        </p:txBody>
      </p:sp>
    </p:spTree>
    <p:extLst>
      <p:ext uri="{BB962C8B-B14F-4D97-AF65-F5344CB8AC3E}">
        <p14:creationId xmlns:p14="http://schemas.microsoft.com/office/powerpoint/2010/main" val="4289220237"/>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are variables?</a:t>
            </a:r>
            <a:endParaRPr lang="en-AU" dirty="0"/>
          </a:p>
        </p:txBody>
      </p:sp>
      <p:sp>
        <p:nvSpPr>
          <p:cNvPr id="10" name="Content Placeholder 9"/>
          <p:cNvSpPr>
            <a:spLocks noGrp="1"/>
          </p:cNvSpPr>
          <p:nvPr>
            <p:ph sz="quarter" idx="13"/>
          </p:nvPr>
        </p:nvSpPr>
        <p:spPr>
          <a:xfrm>
            <a:off x="406400" y="1206064"/>
            <a:ext cx="11176000" cy="5349876"/>
          </a:xfrm>
        </p:spPr>
        <p:txBody>
          <a:bodyPr>
            <a:normAutofit/>
          </a:bodyPr>
          <a:lstStyle/>
          <a:p>
            <a:pPr marL="342900" indent="-342900">
              <a:buFont typeface="Arial" panose="020B0604020202020204" pitchFamily="34" charset="0"/>
              <a:buChar char="•"/>
            </a:pPr>
            <a:r>
              <a:rPr lang="en-AU" dirty="0" smtClean="0">
                <a:solidFill>
                  <a:schemeClr val="bg1"/>
                </a:solidFill>
              </a:rPr>
              <a:t>Unit of memory</a:t>
            </a:r>
          </a:p>
          <a:p>
            <a:pPr marL="342900" indent="-342900">
              <a:buFont typeface="Arial" panose="020B0604020202020204" pitchFamily="34" charset="0"/>
              <a:buChar char="•"/>
            </a:pPr>
            <a:endParaRPr lang="en-AU" dirty="0" smtClean="0">
              <a:solidFill>
                <a:schemeClr val="bg1"/>
              </a:solidFill>
            </a:endParaRPr>
          </a:p>
          <a:p>
            <a:pPr marL="342900" indent="-342900">
              <a:buFont typeface="Arial" panose="020B0604020202020204" pitchFamily="34" charset="0"/>
              <a:buChar char="•"/>
            </a:pPr>
            <a:r>
              <a:rPr lang="en-AU" dirty="0" smtClean="0">
                <a:solidFill>
                  <a:schemeClr val="bg1"/>
                </a:solidFill>
              </a:rPr>
              <a:t>Defined and accessed using a dollar sign prefix ($)</a:t>
            </a:r>
          </a:p>
          <a:p>
            <a:pPr marL="342900" indent="-342900">
              <a:buFont typeface="Arial" panose="020B0604020202020204" pitchFamily="34" charset="0"/>
              <a:buChar char="•"/>
            </a:pPr>
            <a:endParaRPr lang="en-AU" dirty="0" smtClean="0">
              <a:solidFill>
                <a:schemeClr val="bg1"/>
              </a:solidFill>
            </a:endParaRPr>
          </a:p>
          <a:p>
            <a:pPr marL="342900" indent="-342900">
              <a:buFont typeface="Arial" panose="020B0604020202020204" pitchFamily="34" charset="0"/>
              <a:buChar char="•"/>
            </a:pPr>
            <a:r>
              <a:rPr lang="en-AU" dirty="0" smtClean="0">
                <a:solidFill>
                  <a:schemeClr val="bg1"/>
                </a:solidFill>
              </a:rPr>
              <a:t>Holds </a:t>
            </a:r>
            <a:r>
              <a:rPr lang="en-AU" dirty="0">
                <a:solidFill>
                  <a:schemeClr val="bg1"/>
                </a:solidFill>
              </a:rPr>
              <a:t>object or collection of </a:t>
            </a:r>
            <a:r>
              <a:rPr lang="en-AU" dirty="0" smtClean="0">
                <a:solidFill>
                  <a:schemeClr val="bg1"/>
                </a:solidFill>
              </a:rPr>
              <a:t>objects</a:t>
            </a:r>
          </a:p>
          <a:p>
            <a:pPr marL="342900" indent="-342900">
              <a:buFont typeface="Arial" panose="020B0604020202020204" pitchFamily="34" charset="0"/>
              <a:buChar char="•"/>
            </a:pPr>
            <a:endParaRPr lang="en-AU" dirty="0" smtClean="0">
              <a:solidFill>
                <a:schemeClr val="bg1"/>
              </a:solidFill>
            </a:endParaRPr>
          </a:p>
          <a:p>
            <a:pPr marL="342900" indent="-342900">
              <a:buFont typeface="Arial" panose="020B0604020202020204" pitchFamily="34" charset="0"/>
              <a:buChar char="•"/>
            </a:pPr>
            <a:r>
              <a:rPr lang="en-AU" dirty="0" smtClean="0">
                <a:solidFill>
                  <a:schemeClr val="bg1"/>
                </a:solidFill>
              </a:rPr>
              <a:t>Variable </a:t>
            </a:r>
            <a:r>
              <a:rPr lang="en-AU" dirty="0">
                <a:solidFill>
                  <a:schemeClr val="bg1"/>
                </a:solidFill>
              </a:rPr>
              <a:t>names </a:t>
            </a:r>
            <a:r>
              <a:rPr lang="en-AU" dirty="0" smtClean="0">
                <a:solidFill>
                  <a:schemeClr val="bg1"/>
                </a:solidFill>
              </a:rPr>
              <a:t>can include spaces and special characters</a:t>
            </a:r>
          </a:p>
          <a:p>
            <a:pPr marL="342900" indent="-342900">
              <a:buFont typeface="Arial" panose="020B0604020202020204" pitchFamily="34" charset="0"/>
              <a:buChar char="•"/>
            </a:pPr>
            <a:endParaRPr lang="en-AU" dirty="0" smtClean="0">
              <a:solidFill>
                <a:schemeClr val="bg1"/>
              </a:solidFill>
            </a:endParaRPr>
          </a:p>
          <a:p>
            <a:pPr marL="342900" indent="-342900">
              <a:buFont typeface="Arial" panose="020B0604020202020204" pitchFamily="34" charset="0"/>
              <a:buChar char="•"/>
            </a:pPr>
            <a:r>
              <a:rPr lang="en-AU" dirty="0" smtClean="0">
                <a:solidFill>
                  <a:schemeClr val="bg1"/>
                </a:solidFill>
              </a:rPr>
              <a:t>Not case-sensitive</a:t>
            </a:r>
          </a:p>
          <a:p>
            <a:pPr marL="342900" indent="-342900">
              <a:buFont typeface="Arial" panose="020B0604020202020204" pitchFamily="34" charset="0"/>
              <a:buChar char="•"/>
            </a:pPr>
            <a:endParaRPr lang="en-AU" dirty="0">
              <a:solidFill>
                <a:schemeClr val="bg1"/>
              </a:solidFill>
            </a:endParaRPr>
          </a:p>
          <a:p>
            <a:pPr marL="342900" indent="-342900">
              <a:buFont typeface="Arial" panose="020B0604020202020204" pitchFamily="34" charset="0"/>
              <a:buChar char="•"/>
            </a:pPr>
            <a:r>
              <a:rPr lang="en-AU" dirty="0" smtClean="0">
                <a:solidFill>
                  <a:schemeClr val="bg1"/>
                </a:solidFill>
              </a:rPr>
              <a:t>Kinds of variables:</a:t>
            </a:r>
          </a:p>
          <a:p>
            <a:pPr marL="702000" indent="-342900">
              <a:buFont typeface="Courier New" panose="02070309020205020404" pitchFamily="49" charset="0"/>
              <a:buChar char="o"/>
            </a:pPr>
            <a:r>
              <a:rPr lang="en-AU" dirty="0" smtClean="0">
                <a:solidFill>
                  <a:schemeClr val="bg1"/>
                </a:solidFill>
              </a:rPr>
              <a:t>Automatic (built-in)</a:t>
            </a:r>
          </a:p>
          <a:p>
            <a:pPr marL="702000" indent="-342900">
              <a:buFont typeface="Courier New" panose="02070309020205020404" pitchFamily="49" charset="0"/>
              <a:buChar char="o"/>
            </a:pPr>
            <a:r>
              <a:rPr lang="en-AU" dirty="0" smtClean="0">
                <a:solidFill>
                  <a:schemeClr val="bg1"/>
                </a:solidFill>
              </a:rPr>
              <a:t>User-defined</a:t>
            </a:r>
          </a:p>
          <a:p>
            <a:endParaRPr lang="en-AU" dirty="0">
              <a:solidFill>
                <a:schemeClr val="bg1"/>
              </a:solidFill>
            </a:endParaRPr>
          </a:p>
          <a:p>
            <a:pPr marL="342900" indent="-342900">
              <a:buFont typeface="Arial" panose="020B0604020202020204" pitchFamily="34" charset="0"/>
              <a:buChar char="•"/>
            </a:pPr>
            <a:endParaRPr lang="en-AU" dirty="0">
              <a:solidFill>
                <a:schemeClr val="bg1"/>
              </a:solidFill>
            </a:endParaRPr>
          </a:p>
          <a:p>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359</a:t>
            </a:fld>
            <a:endParaRPr lang="en-US"/>
          </a:p>
        </p:txBody>
      </p:sp>
    </p:spTree>
    <p:extLst>
      <p:ext uri="{BB962C8B-B14F-4D97-AF65-F5344CB8AC3E}">
        <p14:creationId xmlns:p14="http://schemas.microsoft.com/office/powerpoint/2010/main" val="59162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t>Workflows Consist Of:</a:t>
            </a:r>
            <a:endParaRPr lang="en-US" dirty="0"/>
          </a:p>
        </p:txBody>
      </p:sp>
      <p:sp>
        <p:nvSpPr>
          <p:cNvPr id="10" name="Content Placeholder 9"/>
          <p:cNvSpPr>
            <a:spLocks noGrp="1"/>
          </p:cNvSpPr>
          <p:nvPr>
            <p:ph sz="quarter" idx="13"/>
          </p:nvPr>
        </p:nvSpPr>
        <p:spPr>
          <a:xfrm>
            <a:off x="406400" y="1431755"/>
            <a:ext cx="11176000" cy="4760496"/>
          </a:xfrm>
        </p:spPr>
        <p:txBody>
          <a:bodyPr>
            <a:normAutofit/>
          </a:bodyPr>
          <a:lstStyle/>
          <a:p>
            <a:endParaRPr lang="en-AU" dirty="0" smtClean="0">
              <a:solidFill>
                <a:schemeClr val="bg1"/>
              </a:solidFill>
            </a:endParaRPr>
          </a:p>
        </p:txBody>
      </p:sp>
      <p:sp>
        <p:nvSpPr>
          <p:cNvPr id="3" name="Slide Number Placeholder 2"/>
          <p:cNvSpPr>
            <a:spLocks noGrp="1"/>
          </p:cNvSpPr>
          <p:nvPr>
            <p:ph type="sldNum" sz="quarter" idx="11"/>
          </p:nvPr>
        </p:nvSpPr>
        <p:spPr/>
        <p:txBody>
          <a:bodyPr/>
          <a:lstStyle/>
          <a:p>
            <a:fld id="{026CCAEB-CB17-44EB-A892-4553F1D666B6}" type="slidenum">
              <a:rPr lang="en-US" smtClean="0">
                <a:solidFill>
                  <a:schemeClr val="bg1"/>
                </a:solidFill>
              </a:rPr>
              <a:pPr/>
              <a:t>36</a:t>
            </a:fld>
            <a:endParaRPr lang="en-US" dirty="0">
              <a:solidFill>
                <a:schemeClr val="bg1"/>
              </a:solidFill>
            </a:endParaRPr>
          </a:p>
        </p:txBody>
      </p:sp>
      <p:graphicFrame>
        <p:nvGraphicFramePr>
          <p:cNvPr id="2" name="Diagram 1"/>
          <p:cNvGraphicFramePr/>
          <p:nvPr>
            <p:extLst>
              <p:ext uri="{D42A27DB-BD31-4B8C-83A1-F6EECF244321}">
                <p14:modId xmlns:p14="http://schemas.microsoft.com/office/powerpoint/2010/main" val="463868763"/>
              </p:ext>
            </p:extLst>
          </p:nvPr>
        </p:nvGraphicFramePr>
        <p:xfrm>
          <a:off x="1099595" y="1431755"/>
          <a:ext cx="9961944" cy="4606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3" descr="\\MAGNUM\Projects\Microsoft\Cloud Power FY12\Design\ICONS_PNG\Laptop.png"/>
          <p:cNvPicPr>
            <a:picLocks noChangeAspect="1" noChangeArrowheads="1"/>
          </p:cNvPicPr>
          <p:nvPr/>
        </p:nvPicPr>
        <p:blipFill>
          <a:blip r:embed="rId8" cstate="print">
            <a:duotone>
              <a:prstClr val="black"/>
              <a:schemeClr val="tx2">
                <a:tint val="45000"/>
                <a:satMod val="400000"/>
              </a:schemeClr>
            </a:duotone>
          </a:blip>
          <a:srcRect/>
          <a:stretch>
            <a:fillRect/>
          </a:stretch>
        </p:blipFill>
        <p:spPr bwMode="auto">
          <a:xfrm>
            <a:off x="1549660" y="3083236"/>
            <a:ext cx="2177388" cy="2299328"/>
          </a:xfrm>
          <a:prstGeom prst="rect">
            <a:avLst/>
          </a:prstGeom>
          <a:noFill/>
        </p:spPr>
      </p:pic>
      <p:pic>
        <p:nvPicPr>
          <p:cNvPr id="7" name="Picture 2" descr="\\MAGNUM\Projects\Microsoft\Cloud Power FY12\Design\ICONS_PNG\Tower.png"/>
          <p:cNvPicPr>
            <a:picLocks noChangeAspect="1" noChangeArrowheads="1"/>
          </p:cNvPicPr>
          <p:nvPr/>
        </p:nvPicPr>
        <p:blipFill>
          <a:blip r:embed="rId9" cstate="print">
            <a:duotone>
              <a:prstClr val="black"/>
              <a:schemeClr val="tx2">
                <a:tint val="45000"/>
                <a:satMod val="400000"/>
              </a:schemeClr>
            </a:duotone>
          </a:blip>
          <a:stretch>
            <a:fillRect/>
          </a:stretch>
        </p:blipFill>
        <p:spPr bwMode="auto">
          <a:xfrm>
            <a:off x="4870308" y="2991181"/>
            <a:ext cx="2460929" cy="2587816"/>
          </a:xfrm>
          <a:prstGeom prst="rect">
            <a:avLst/>
          </a:prstGeom>
          <a:noFill/>
        </p:spPr>
      </p:pic>
      <p:grpSp>
        <p:nvGrpSpPr>
          <p:cNvPr id="4" name="Group 3"/>
          <p:cNvGrpSpPr/>
          <p:nvPr/>
        </p:nvGrpSpPr>
        <p:grpSpPr>
          <a:xfrm>
            <a:off x="8024349" y="3257612"/>
            <a:ext cx="2960862" cy="2044148"/>
            <a:chOff x="8394399" y="161414"/>
            <a:chExt cx="1525150" cy="1052948"/>
          </a:xfrm>
        </p:grpSpPr>
        <p:pic>
          <p:nvPicPr>
            <p:cNvPr id="8" name="Picture 2" descr="\\MAGNUM\Projects\Microsoft\Cloud Power FY12\Design\ICONS_PNG\Server.png"/>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8394399" y="161414"/>
              <a:ext cx="944006" cy="996874"/>
            </a:xfrm>
            <a:prstGeom prst="rect">
              <a:avLst/>
            </a:prstGeom>
            <a:noFill/>
          </p:spPr>
        </p:pic>
        <p:pic>
          <p:nvPicPr>
            <p:cNvPr id="11" name="Picture 2" descr="\\MAGNUM\Projects\Microsoft\Cloud Power FY12\Design\ICONS_PNG\Server.png"/>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8975543" y="217488"/>
              <a:ext cx="944006" cy="996874"/>
            </a:xfrm>
            <a:prstGeom prst="rect">
              <a:avLst/>
            </a:prstGeom>
            <a:noFill/>
          </p:spPr>
        </p:pic>
      </p:grpSp>
    </p:spTree>
    <p:extLst>
      <p:ext uri="{BB962C8B-B14F-4D97-AF65-F5344CB8AC3E}">
        <p14:creationId xmlns:p14="http://schemas.microsoft.com/office/powerpoint/2010/main" val="254806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FC871DB7-0BBE-4A44-A804-40A8184AF29B}"/>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graphicEl>
                                              <a:dgm id="{7A185A51-3A28-4324-969D-CDA984154094}"/>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graphicEl>
                                              <a:dgm id="{D5A972CC-7B06-409E-B2F2-392B841D7561}"/>
                                            </p:graphic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Kinds of Variables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Automatic Variables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360</a:t>
            </a:fld>
            <a:endParaRPr lang="en-US"/>
          </a:p>
        </p:txBody>
      </p:sp>
    </p:spTree>
    <p:extLst>
      <p:ext uri="{BB962C8B-B14F-4D97-AF65-F5344CB8AC3E}">
        <p14:creationId xmlns:p14="http://schemas.microsoft.com/office/powerpoint/2010/main" val="137180203"/>
      </p:ext>
    </p:extLst>
  </p:cSld>
  <p:clrMapOvr>
    <a:masterClrMapping/>
  </p:clrMapOvr>
  <p:timing>
    <p:tnLst>
      <p:par>
        <p:cT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Automatic Variables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361</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sp>
        <p:nvSpPr>
          <p:cNvPr id="3" name="Content Placeholder 2"/>
          <p:cNvSpPr>
            <a:spLocks noGrp="1"/>
          </p:cNvSpPr>
          <p:nvPr>
            <p:ph sz="quarter" idx="13"/>
          </p:nvPr>
        </p:nvSpPr>
        <p:spPr>
          <a:xfrm>
            <a:off x="406400" y="1505608"/>
            <a:ext cx="11176000" cy="4953000"/>
          </a:xfrm>
        </p:spPr>
        <p:txBody>
          <a:bodyPr>
            <a:normAutofit/>
          </a:bodyPr>
          <a:lstStyle/>
          <a:p>
            <a:pPr marL="342900" indent="-342900">
              <a:buFont typeface="Arial" panose="020B0604020202020204" pitchFamily="34" charset="0"/>
              <a:buChar char="•"/>
            </a:pPr>
            <a:r>
              <a:rPr lang="en-AU" sz="2800" dirty="0" smtClean="0"/>
              <a:t>Built-in</a:t>
            </a:r>
          </a:p>
          <a:p>
            <a:endParaRPr lang="en-AU" sz="2800" dirty="0" smtClean="0"/>
          </a:p>
          <a:p>
            <a:pPr marL="342900" indent="-342900">
              <a:buFont typeface="Arial" panose="020B0604020202020204" pitchFamily="34" charset="0"/>
              <a:buChar char="•"/>
            </a:pPr>
            <a:r>
              <a:rPr lang="en-AU" sz="2800" dirty="0" smtClean="0"/>
              <a:t>Created </a:t>
            </a:r>
            <a:r>
              <a:rPr lang="en-AU" sz="2800" dirty="0"/>
              <a:t>and maintained by </a:t>
            </a:r>
            <a:r>
              <a:rPr lang="en-AU" sz="2800" dirty="0" smtClean="0"/>
              <a:t>PowerShell </a:t>
            </a:r>
          </a:p>
          <a:p>
            <a:pPr marL="342900" indent="-342900">
              <a:buFont typeface="Arial" panose="020B0604020202020204" pitchFamily="34" charset="0"/>
              <a:buChar char="•"/>
            </a:pPr>
            <a:endParaRPr lang="en-AU" sz="2800" dirty="0"/>
          </a:p>
          <a:p>
            <a:pPr marL="342900" indent="-342900">
              <a:buFont typeface="Arial" panose="020B0604020202020204" pitchFamily="34" charset="0"/>
              <a:buChar char="•"/>
            </a:pPr>
            <a:r>
              <a:rPr lang="en-AU" sz="2800" dirty="0" smtClean="0"/>
              <a:t>Store PowerShell state</a:t>
            </a:r>
          </a:p>
        </p:txBody>
      </p:sp>
    </p:spTree>
    <p:extLst>
      <p:ext uri="{BB962C8B-B14F-4D97-AF65-F5344CB8AC3E}">
        <p14:creationId xmlns:p14="http://schemas.microsoft.com/office/powerpoint/2010/main" val="1441418690"/>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Automatic Variable – Examples</a:t>
            </a:r>
            <a:endParaRPr lang="en-AU" dirty="0"/>
          </a:p>
        </p:txBody>
      </p:sp>
      <p:sp>
        <p:nvSpPr>
          <p:cNvPr id="7" name="Content Placeholder 6"/>
          <p:cNvSpPr>
            <a:spLocks noGrp="1"/>
          </p:cNvSpPr>
          <p:nvPr>
            <p:ph sz="quarter" idx="13"/>
          </p:nvPr>
        </p:nvSpPr>
        <p:spPr/>
        <p:txBody>
          <a:bodyPr/>
          <a:lstStyle/>
          <a:p>
            <a:r>
              <a:rPr lang="en-US" dirty="0" smtClean="0"/>
              <a:t>Get-Help </a:t>
            </a:r>
            <a:r>
              <a:rPr lang="en-US" dirty="0" err="1" smtClean="0"/>
              <a:t>about_Automatic_Variables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362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55464615"/>
              </p:ext>
            </p:extLst>
          </p:nvPr>
        </p:nvGraphicFramePr>
        <p:xfrm>
          <a:off x="546857" y="1717877"/>
          <a:ext cx="10935335" cy="4676576"/>
        </p:xfrm>
        <a:graphic>
          <a:graphicData uri="http://schemas.openxmlformats.org/drawingml/2006/table">
            <a:tbl>
              <a:tblPr bandRow="1">
                <a:tableStyleId>{5C22544A-7EE6-4342-B048-85BDC9FD1C3A}</a:tableStyleId>
              </a:tblPr>
              <a:tblGrid>
                <a:gridCol w="3585722">
                  <a:extLst>
                    <a:ext uri="{9D8B030D-6E8A-4147-A177-3AD203B41FA5}">
                      <a16:colId xmlns:a16="http://schemas.microsoft.com/office/drawing/2014/main" val="139061553"/>
                    </a:ext>
                  </a:extLst>
                </a:gridCol>
                <a:gridCol w="7349613">
                  <a:extLst>
                    <a:ext uri="{9D8B030D-6E8A-4147-A177-3AD203B41FA5}">
                      <a16:colId xmlns:a16="http://schemas.microsoft.com/office/drawing/2014/main" val="850179735"/>
                    </a:ext>
                  </a:extLst>
                </a:gridCol>
              </a:tblGrid>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$Error</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List of all errors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3371962"/>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Execution status of last operation</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687660839"/>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$HOME</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User’s home directory</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108909021"/>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$Host</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Current host application for PowerShell</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353212800"/>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$null</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NULL or empty value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572443129"/>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$PSHOME</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Full path of installation directory for</a:t>
                      </a:r>
                      <a:r>
                        <a:rPr lang="en-AU" sz="2400" baseline="0" dirty="0" smtClean="0">
                          <a:latin typeface="Segoe UI Light" panose="020B0502040204020203" pitchFamily="34" charset="0"/>
                          <a:cs typeface="Segoe UI Light" panose="020B0502040204020203" pitchFamily="34" charset="0"/>
                        </a:rPr>
                        <a:t> </a:t>
                      </a:r>
                      <a:r>
                        <a:rPr lang="en-AU" sz="2400" dirty="0" smtClean="0">
                          <a:latin typeface="Segoe UI Light" panose="020B0502040204020203" pitchFamily="34" charset="0"/>
                          <a:cs typeface="Segoe UI Light" panose="020B0502040204020203" pitchFamily="34" charset="0"/>
                        </a:rPr>
                        <a:t>PowerShell</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574153091"/>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$true</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Represents</a:t>
                      </a:r>
                      <a:r>
                        <a:rPr lang="en-AU" sz="2400" baseline="0" dirty="0" smtClean="0">
                          <a:latin typeface="Segoe UI Light" panose="020B0502040204020203" pitchFamily="34" charset="0"/>
                          <a:cs typeface="Segoe UI Light" panose="020B0502040204020203" pitchFamily="34" charset="0"/>
                        </a:rPr>
                        <a:t> </a:t>
                      </a:r>
                      <a:r>
                        <a:rPr lang="en-AU" sz="2400" dirty="0" smtClean="0">
                          <a:latin typeface="Segoe UI Light" panose="020B0502040204020203" pitchFamily="34" charset="0"/>
                          <a:cs typeface="Segoe UI Light" panose="020B0502040204020203" pitchFamily="34" charset="0"/>
                        </a:rPr>
                        <a:t>TRUE in commands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482766265"/>
                  </a:ext>
                </a:extLst>
              </a:tr>
              <a:tr h="584572">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$false</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latin typeface="Segoe UI Light" panose="020B0502040204020203" pitchFamily="34" charset="0"/>
                          <a:cs typeface="Segoe UI Light" panose="020B0502040204020203" pitchFamily="34" charset="0"/>
                        </a:rPr>
                        <a:t>Represent FALSE in commands</a:t>
                      </a:r>
                    </a:p>
                  </a:txBody>
                  <a:tcPr/>
                </a:tc>
                <a:extLst>
                  <a:ext uri="{0D108BD9-81ED-4DB2-BD59-A6C34878D82A}">
                    <a16:rowId xmlns:a16="http://schemas.microsoft.com/office/drawing/2014/main" val="546766992"/>
                  </a:ext>
                </a:extLst>
              </a:tr>
            </a:tbl>
          </a:graphicData>
        </a:graphic>
      </p:graphicFrame>
    </p:spTree>
    <p:extLst>
      <p:ext uri="{BB962C8B-B14F-4D97-AF65-F5344CB8AC3E}">
        <p14:creationId xmlns:p14="http://schemas.microsoft.com/office/powerpoint/2010/main" val="1108740860"/>
      </p:ext>
    </p:extLst>
  </p:cSld>
  <p:clrMapOvr>
    <a:masterClrMapping/>
  </p:clrMapOvr>
  <p:timing>
    <p:tnLst>
      <p:par>
        <p:cT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Kinds of Variables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User-Defined Variables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363</a:t>
            </a:fld>
            <a:endParaRPr lang="en-US"/>
          </a:p>
        </p:txBody>
      </p:sp>
    </p:spTree>
    <p:extLst>
      <p:ext uri="{BB962C8B-B14F-4D97-AF65-F5344CB8AC3E}">
        <p14:creationId xmlns:p14="http://schemas.microsoft.com/office/powerpoint/2010/main" val="98296271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User-Defined Variables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364</a:t>
            </a:fld>
            <a:endParaRPr lang="en-US"/>
          </a:p>
        </p:txBody>
      </p:sp>
      <p:sp>
        <p:nvSpPr>
          <p:cNvPr id="3" name="Content Placeholder 2"/>
          <p:cNvSpPr>
            <a:spLocks noGrp="1"/>
          </p:cNvSpPr>
          <p:nvPr>
            <p:ph sz="quarter" idx="13"/>
          </p:nvPr>
        </p:nvSpPr>
        <p:spPr>
          <a:xfrm>
            <a:off x="406400" y="1782108"/>
            <a:ext cx="11176000" cy="3443486"/>
          </a:xfrm>
        </p:spPr>
        <p:txBody>
          <a:bodyPr>
            <a:normAutofit/>
          </a:bodyPr>
          <a:lstStyle/>
          <a:p>
            <a:pPr marL="342900" indent="-342900">
              <a:buFont typeface="Arial" panose="020B0604020202020204" pitchFamily="34" charset="0"/>
              <a:buChar char="•"/>
            </a:pPr>
            <a:r>
              <a:rPr lang="en-AU" sz="2800" dirty="0" smtClean="0"/>
              <a:t>Created </a:t>
            </a:r>
            <a:r>
              <a:rPr lang="en-AU" sz="2800" dirty="0"/>
              <a:t>and </a:t>
            </a:r>
            <a:r>
              <a:rPr lang="en-AU" sz="2800" dirty="0" smtClean="0"/>
              <a:t>maintained </a:t>
            </a:r>
            <a:r>
              <a:rPr lang="en-AU" sz="2800" dirty="0"/>
              <a:t>by </a:t>
            </a:r>
            <a:r>
              <a:rPr lang="en-AU" sz="2800" dirty="0" smtClean="0"/>
              <a:t>user</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a:t>E</a:t>
            </a:r>
            <a:r>
              <a:rPr lang="en-AU" sz="2800" dirty="0" smtClean="0"/>
              <a:t>xist </a:t>
            </a:r>
            <a:r>
              <a:rPr lang="en-AU" sz="2800" dirty="0"/>
              <a:t>only </a:t>
            </a:r>
            <a:r>
              <a:rPr lang="en-AU" sz="2800" dirty="0" smtClean="0"/>
              <a:t>in current session</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Lost </a:t>
            </a:r>
            <a:r>
              <a:rPr lang="en-AU" sz="2800" dirty="0"/>
              <a:t>when </a:t>
            </a:r>
            <a:r>
              <a:rPr lang="en-AU" sz="2800" dirty="0" smtClean="0"/>
              <a:t>session is closed</a:t>
            </a:r>
          </a:p>
          <a:p>
            <a:pPr marL="342900" indent="-342900">
              <a:buFont typeface="Arial" panose="020B0604020202020204" pitchFamily="34" charset="0"/>
              <a:buChar char="•"/>
            </a:pPr>
            <a:endParaRPr lang="en-AU" sz="2000" dirty="0"/>
          </a:p>
        </p:txBody>
      </p:sp>
    </p:spTree>
    <p:extLst>
      <p:ext uri="{BB962C8B-B14F-4D97-AF65-F5344CB8AC3E}">
        <p14:creationId xmlns:p14="http://schemas.microsoft.com/office/powerpoint/2010/main" val="2529309497"/>
      </p:ext>
    </p:extLst>
  </p:cSld>
  <p:clrMapOvr>
    <a:masterClrMapping/>
  </p:clrMapOvr>
  <p:timing>
    <p:tnLst>
      <p:par>
        <p:cT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Variable Cmdlets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365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997401582"/>
              </p:ext>
            </p:extLst>
          </p:nvPr>
        </p:nvGraphicFramePr>
        <p:xfrm>
          <a:off x="545304" y="1656461"/>
          <a:ext cx="11081340" cy="3916264"/>
        </p:xfrm>
        <a:graphic>
          <a:graphicData uri="http://schemas.openxmlformats.org/drawingml/2006/table">
            <a:tbl>
              <a:tblPr firstRow="1" bandRow="1">
                <a:tableStyleId>{5C22544A-7EE6-4342-B048-85BDC9FD1C3A}</a:tableStyleId>
              </a:tblPr>
              <a:tblGrid>
                <a:gridCol w="2183148">
                  <a:extLst>
                    <a:ext uri="{9D8B030D-6E8A-4147-A177-3AD203B41FA5}">
                      <a16:colId xmlns:a16="http://schemas.microsoft.com/office/drawing/2014/main" val="793964081"/>
                    </a:ext>
                  </a:extLst>
                </a:gridCol>
                <a:gridCol w="8898192">
                  <a:extLst>
                    <a:ext uri="{9D8B030D-6E8A-4147-A177-3AD203B41FA5}">
                      <a16:colId xmlns:a16="http://schemas.microsoft.com/office/drawing/2014/main" val="3905230895"/>
                    </a:ext>
                  </a:extLst>
                </a:gridCol>
              </a:tblGrid>
              <a:tr h="650757">
                <a:tc>
                  <a:txBody>
                    <a:bodyPr/>
                    <a:lstStyle/>
                    <a:p>
                      <a:r>
                        <a:rPr lang="en-AU" sz="2000" b="0" dirty="0" smtClean="0">
                          <a:latin typeface="Segoe UI Light" panose="020B0502040204020203" pitchFamily="34" charset="0"/>
                          <a:cs typeface="Segoe UI Light" panose="020B0502040204020203" pitchFamily="34" charset="0"/>
                        </a:rPr>
                        <a:t>Name</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990436866"/>
                  </a:ext>
                </a:extLst>
              </a:tr>
              <a:tr h="650757">
                <a:tc>
                  <a:txBody>
                    <a:bodyPr/>
                    <a:lstStyle/>
                    <a:p>
                      <a:r>
                        <a:rPr lang="en-AU" sz="2000" dirty="0" smtClean="0">
                          <a:latin typeface="Segoe UI Light" panose="020B0502040204020203" pitchFamily="34" charset="0"/>
                          <a:cs typeface="Segoe UI Light" panose="020B0502040204020203" pitchFamily="34" charset="0"/>
                        </a:rPr>
                        <a:t>New-Variable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New-Variable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zipcode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98033</a:t>
                      </a:r>
                    </a:p>
                  </a:txBody>
                  <a:tcPr>
                    <a:solidFill>
                      <a:srgbClr val="012456"/>
                    </a:solidFill>
                  </a:tcPr>
                </a:tc>
                <a:extLst>
                  <a:ext uri="{0D108BD9-81ED-4DB2-BD59-A6C34878D82A}">
                    <a16:rowId xmlns:a16="http://schemas.microsoft.com/office/drawing/2014/main" val="1067910448"/>
                  </a:ext>
                </a:extLst>
              </a:tr>
              <a:tr h="650757">
                <a:tc>
                  <a:txBody>
                    <a:bodyPr/>
                    <a:lstStyle/>
                    <a:p>
                      <a:r>
                        <a:rPr lang="en-AU" sz="2000" dirty="0" smtClean="0">
                          <a:latin typeface="Segoe UI Light" panose="020B0502040204020203" pitchFamily="34" charset="0"/>
                          <a:cs typeface="Segoe UI Light" panose="020B0502040204020203" pitchFamily="34" charset="0"/>
                        </a:rPr>
                        <a:t>Clear-Variable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Clear-Variable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Processes</a:t>
                      </a:r>
                    </a:p>
                  </a:txBody>
                  <a:tcPr>
                    <a:solidFill>
                      <a:srgbClr val="012456"/>
                    </a:solidFill>
                  </a:tcPr>
                </a:tc>
                <a:extLst>
                  <a:ext uri="{0D108BD9-81ED-4DB2-BD59-A6C34878D82A}">
                    <a16:rowId xmlns:a16="http://schemas.microsoft.com/office/drawing/2014/main" val="1535108766"/>
                  </a:ext>
                </a:extLst>
              </a:tr>
              <a:tr h="662479">
                <a:tc>
                  <a:txBody>
                    <a:bodyPr/>
                    <a:lstStyle/>
                    <a:p>
                      <a:r>
                        <a:rPr lang="en-AU" sz="2000" dirty="0" smtClean="0">
                          <a:latin typeface="Segoe UI Light" panose="020B0502040204020203" pitchFamily="34" charset="0"/>
                          <a:cs typeface="Segoe UI Light" panose="020B0502040204020203" pitchFamily="34" charset="0"/>
                        </a:rPr>
                        <a:t>Remove-Variable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Remove-Variable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Smp</a:t>
                      </a:r>
                      <a:endParaRPr lang="en-AU" sz="200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106179794"/>
                  </a:ext>
                </a:extLst>
              </a:tr>
              <a:tr h="650757">
                <a:tc>
                  <a:txBody>
                    <a:bodyPr/>
                    <a:lstStyle/>
                    <a:p>
                      <a:r>
                        <a:rPr lang="en-AU" sz="2000" dirty="0" smtClean="0">
                          <a:latin typeface="Segoe UI Light" panose="020B0502040204020203" pitchFamily="34" charset="0"/>
                          <a:cs typeface="Segoe UI Light" panose="020B0502040204020203" pitchFamily="34" charset="0"/>
                        </a:rPr>
                        <a:t>Set-Variable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Set-Variable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desc</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"Description"</a:t>
                      </a:r>
                    </a:p>
                  </a:txBody>
                  <a:tcPr>
                    <a:solidFill>
                      <a:srgbClr val="012456"/>
                    </a:solidFill>
                  </a:tcPr>
                </a:tc>
                <a:extLst>
                  <a:ext uri="{0D108BD9-81ED-4DB2-BD59-A6C34878D82A}">
                    <a16:rowId xmlns:a16="http://schemas.microsoft.com/office/drawing/2014/main" val="3726539097"/>
                  </a:ext>
                </a:extLst>
              </a:tr>
              <a:tr h="650757">
                <a:tc>
                  <a:txBody>
                    <a:bodyPr/>
                    <a:lstStyle/>
                    <a:p>
                      <a:r>
                        <a:rPr lang="en-AU" sz="2000" dirty="0" smtClean="0">
                          <a:latin typeface="Segoe UI Light" panose="020B0502040204020203" pitchFamily="34" charset="0"/>
                          <a:cs typeface="Segoe UI Light" panose="020B0502040204020203" pitchFamily="34" charset="0"/>
                        </a:rPr>
                        <a:t>Get-Variable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Get-Variable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m*</a:t>
                      </a:r>
                    </a:p>
                  </a:txBody>
                  <a:tcPr>
                    <a:solidFill>
                      <a:srgbClr val="012456"/>
                    </a:solidFill>
                  </a:tcPr>
                </a:tc>
                <a:extLst>
                  <a:ext uri="{0D108BD9-81ED-4DB2-BD59-A6C34878D82A}">
                    <a16:rowId xmlns:a16="http://schemas.microsoft.com/office/drawing/2014/main" val="273213993"/>
                  </a:ext>
                </a:extLst>
              </a:tr>
            </a:tbl>
          </a:graphicData>
        </a:graphic>
      </p:graphicFrame>
    </p:spTree>
    <p:extLst>
      <p:ext uri="{BB962C8B-B14F-4D97-AF65-F5344CB8AC3E}">
        <p14:creationId xmlns:p14="http://schemas.microsoft.com/office/powerpoint/2010/main" val="3483973163"/>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Constant Variables</a:t>
            </a:r>
            <a:endParaRPr lang="en-US" dirty="0"/>
          </a:p>
        </p:txBody>
      </p:sp>
      <p:sp>
        <p:nvSpPr>
          <p:cNvPr id="11" name="Content Placeholder 10"/>
          <p:cNvSpPr>
            <a:spLocks noGrp="1"/>
          </p:cNvSpPr>
          <p:nvPr>
            <p:ph sz="quarter" idx="13"/>
          </p:nvPr>
        </p:nvSpPr>
        <p:spPr/>
        <p:txBody>
          <a:bodyPr/>
          <a:lstStyle/>
          <a:p>
            <a:r>
              <a:rPr lang="en-AU" dirty="0"/>
              <a:t>Variables can only be made constant at creation (can not use “=“)</a:t>
            </a:r>
          </a:p>
          <a:p>
            <a:endParaRPr lang="en-AU" dirty="0">
              <a:cs typeface="Segoe UI Light" panose="020B0502040204020203" pitchFamily="34" charset="0"/>
            </a:endParaRPr>
          </a:p>
          <a:p>
            <a:r>
              <a:rPr lang="en-AU" dirty="0">
                <a:cs typeface="Segoe UI Light" panose="020B0502040204020203" pitchFamily="34" charset="0"/>
              </a:rPr>
              <a:t>Can not be deleted</a:t>
            </a:r>
          </a:p>
          <a:p>
            <a:endParaRPr lang="en-AU" dirty="0">
              <a:cs typeface="Segoe UI Light" panose="020B0502040204020203" pitchFamily="34" charset="0"/>
            </a:endParaRPr>
          </a:p>
          <a:p>
            <a:r>
              <a:rPr lang="en-AU" dirty="0">
                <a:cs typeface="Segoe UI Light" panose="020B0502040204020203" pitchFamily="34" charset="0"/>
              </a:rPr>
              <a:t>Can not be </a:t>
            </a:r>
            <a:r>
              <a:rPr lang="en-AU" dirty="0" smtClean="0">
                <a:cs typeface="Segoe UI Light" panose="020B0502040204020203" pitchFamily="34" charset="0"/>
              </a:rPr>
              <a:t>changed</a:t>
            </a:r>
            <a:endParaRPr lang="en-AU" dirty="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366</a:t>
            </a:fld>
            <a:endParaRPr lang="en-US"/>
          </a:p>
        </p:txBody>
      </p:sp>
      <p:sp>
        <p:nvSpPr>
          <p:cNvPr id="7" name="Rectangle 6"/>
          <p:cNvSpPr/>
          <p:nvPr/>
        </p:nvSpPr>
        <p:spPr>
          <a:xfrm>
            <a:off x="469337" y="3960282"/>
            <a:ext cx="10033516" cy="400110"/>
          </a:xfrm>
          <a:prstGeom prst="rect">
            <a:avLst/>
          </a:prstGeom>
          <a:solidFill>
            <a:srgbClr val="012456"/>
          </a:solidFill>
        </p:spPr>
        <p:txBody>
          <a:bodyPr wrap="non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New-Variable</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-Name</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pi</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-Value</a:t>
            </a:r>
            <a:r>
              <a:rPr lang="en-AU" sz="2000" dirty="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3.1415926</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-Option</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Constant </a:t>
            </a:r>
          </a:p>
        </p:txBody>
      </p:sp>
    </p:spTree>
    <p:extLst>
      <p:ext uri="{BB962C8B-B14F-4D97-AF65-F5344CB8AC3E}">
        <p14:creationId xmlns:p14="http://schemas.microsoft.com/office/powerpoint/2010/main" val="4223919936"/>
      </p:ext>
    </p:extLst>
  </p:cSld>
  <p:clrMapOvr>
    <a:masterClrMapping/>
  </p:clrMapOvr>
  <p:timing>
    <p:tnLst>
      <p:par>
        <p:cT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ReadOnly Variables</a:t>
            </a:r>
            <a:endParaRPr lang="en-US" dirty="0"/>
          </a:p>
        </p:txBody>
      </p:sp>
      <p:sp>
        <p:nvSpPr>
          <p:cNvPr id="12" name="Content Placeholder 11"/>
          <p:cNvSpPr>
            <a:spLocks noGrp="1"/>
          </p:cNvSpPr>
          <p:nvPr>
            <p:ph sz="quarter" idx="13"/>
          </p:nvPr>
        </p:nvSpPr>
        <p:spPr/>
        <p:txBody>
          <a:bodyPr/>
          <a:lstStyle/>
          <a:p>
            <a:pPr indent="-97200"/>
            <a:r>
              <a:rPr lang="en-AU" dirty="0">
                <a:cs typeface="Segoe UI Light" panose="020B0502040204020203" pitchFamily="34" charset="0"/>
              </a:rPr>
              <a:t>Can not mark a variable </a:t>
            </a:r>
            <a:r>
              <a:rPr lang="en-AU" dirty="0" err="1">
                <a:cs typeface="Segoe UI Light" panose="020B0502040204020203" pitchFamily="34" charset="0"/>
              </a:rPr>
              <a:t>ReadOnly</a:t>
            </a:r>
            <a:r>
              <a:rPr lang="en-AU" dirty="0">
                <a:cs typeface="Segoe UI Light" panose="020B0502040204020203" pitchFamily="34" charset="0"/>
              </a:rPr>
              <a:t> with “=“</a:t>
            </a:r>
          </a:p>
          <a:p>
            <a:pPr indent="-97200"/>
            <a:endParaRPr lang="en-AU" dirty="0">
              <a:cs typeface="Segoe UI Light" panose="020B0502040204020203" pitchFamily="34" charset="0"/>
            </a:endParaRPr>
          </a:p>
          <a:p>
            <a:pPr indent="-97200"/>
            <a:r>
              <a:rPr lang="en-AU" dirty="0">
                <a:cs typeface="Segoe UI Light" panose="020B0502040204020203" pitchFamily="34" charset="0"/>
              </a:rPr>
              <a:t>Can not be easily deleted (must use Remove-Variable with -Force)</a:t>
            </a:r>
          </a:p>
          <a:p>
            <a:pPr indent="-97200"/>
            <a:endParaRPr lang="en-AU" dirty="0">
              <a:cs typeface="Segoe UI Light" panose="020B0502040204020203" pitchFamily="34" charset="0"/>
            </a:endParaRPr>
          </a:p>
          <a:p>
            <a:pPr indent="-97200"/>
            <a:r>
              <a:rPr lang="en-AU" dirty="0">
                <a:cs typeface="Segoe UI Light" panose="020B0502040204020203" pitchFamily="34" charset="0"/>
              </a:rPr>
              <a:t>Can not be changed with “=“ (must use Set-Variable with -Force)</a:t>
            </a:r>
          </a:p>
          <a:p>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367</a:t>
            </a:fld>
            <a:endParaRPr lang="en-US"/>
          </a:p>
        </p:txBody>
      </p:sp>
      <p:sp>
        <p:nvSpPr>
          <p:cNvPr id="2" name="TextBox 1"/>
          <p:cNvSpPr txBox="1"/>
          <p:nvPr/>
        </p:nvSpPr>
        <p:spPr>
          <a:xfrm>
            <a:off x="623392" y="1712317"/>
            <a:ext cx="11161240" cy="369332"/>
          </a:xfrm>
          <a:prstGeom prst="rect">
            <a:avLst/>
          </a:prstGeom>
          <a:noFill/>
        </p:spPr>
        <p:txBody>
          <a:bodyPr wrap="square" rtlCol="0">
            <a:spAutoFit/>
          </a:bodyPr>
          <a:lstStyle/>
          <a:p>
            <a:r>
              <a:rPr lang="en-AU" dirty="0" smtClean="0"/>
              <a:t>User Defines</a:t>
            </a:r>
            <a:endParaRPr lang="en-AU" dirty="0"/>
          </a:p>
        </p:txBody>
      </p:sp>
      <p:sp>
        <p:nvSpPr>
          <p:cNvPr id="8" name="Rectangle 7"/>
          <p:cNvSpPr/>
          <p:nvPr/>
        </p:nvSpPr>
        <p:spPr>
          <a:xfrm>
            <a:off x="493920" y="3960931"/>
            <a:ext cx="10033516" cy="400110"/>
          </a:xfrm>
          <a:prstGeom prst="rect">
            <a:avLst/>
          </a:prstGeom>
          <a:solidFill>
            <a:srgbClr val="012456"/>
          </a:solidFill>
        </p:spPr>
        <p:txBody>
          <a:bodyPr wrap="squar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New-Variable</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-Name</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max</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-Value</a:t>
            </a:r>
            <a:r>
              <a:rPr lang="en-AU" sz="2000" dirty="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256</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-Option</a:t>
            </a:r>
            <a:r>
              <a:rPr lang="en-AU" sz="2000" dirty="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ReadOnly</a:t>
            </a:r>
            <a:endParaRPr lang="en-AU" sz="2000" dirty="0">
              <a:solidFill>
                <a:srgbClr val="EE82EE"/>
              </a:solidFill>
              <a:latin typeface="Lucida Console" panose="020B0609040504020204" pitchFamily="49" charset="0"/>
            </a:endParaRPr>
          </a:p>
        </p:txBody>
      </p:sp>
    </p:spTree>
    <p:extLst>
      <p:ext uri="{BB962C8B-B14F-4D97-AF65-F5344CB8AC3E}">
        <p14:creationId xmlns:p14="http://schemas.microsoft.com/office/powerpoint/2010/main" val="1842770833"/>
      </p:ext>
    </p:extLst>
  </p:cSld>
  <p:clrMapOvr>
    <a:masterClrMapping/>
  </p:clrMapOvr>
  <p:timing>
    <p:tnLst>
      <p:par>
        <p:cT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1487488" cy="2286000"/>
          </a:xfrm>
        </p:spPr>
        <p:txBody>
          <a:bodyPr/>
          <a:lstStyle/>
          <a:p>
            <a:r>
              <a:rPr lang="en-AU" sz="2400" dirty="0" smtClean="0"/>
              <a:t>Example:</a:t>
            </a:r>
          </a:p>
          <a:p>
            <a:r>
              <a:rPr lang="en-AU" sz="2400" dirty="0" smtClean="0"/>
              <a:t>User-Defined Variable</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368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92885320"/>
              </p:ext>
            </p:extLst>
          </p:nvPr>
        </p:nvGraphicFramePr>
        <p:xfrm>
          <a:off x="1559496" y="1139780"/>
          <a:ext cx="10495280" cy="5577840"/>
        </p:xfrm>
        <a:graphic>
          <a:graphicData uri="http://schemas.openxmlformats.org/drawingml/2006/table">
            <a:tbl>
              <a:tblPr bandRow="1">
                <a:tableStyleId>{5C22544A-7EE6-4342-B048-85BDC9FD1C3A}</a:tableStyleId>
              </a:tblPr>
              <a:tblGrid>
                <a:gridCol w="10495280">
                  <a:extLst>
                    <a:ext uri="{9D8B030D-6E8A-4147-A177-3AD203B41FA5}">
                      <a16:colId xmlns:a16="http://schemas.microsoft.com/office/drawing/2014/main" val="3819130965"/>
                    </a:ext>
                  </a:extLst>
                </a:gridCol>
              </a:tblGrid>
              <a:tr h="370840">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svcs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Get-Service</a:t>
                      </a:r>
                    </a:p>
                    <a:p>
                      <a:r>
                        <a:rPr lang="en-US" sz="2400" dirty="0" smtClean="0">
                          <a:solidFill>
                            <a:srgbClr val="98FB98"/>
                          </a:solidFill>
                          <a:latin typeface="Lucida Console" panose="020B0609040504020204" pitchFamily="49" charset="0"/>
                        </a:rPr>
                        <a:t>  #or </a:t>
                      </a:r>
                    </a:p>
                    <a:p>
                      <a:r>
                        <a:rPr lang="en-AU" sz="2400" dirty="0" smtClean="0">
                          <a:solidFill>
                            <a:srgbClr val="F5F5F5"/>
                          </a:solidFill>
                          <a:latin typeface="Lucida Console" panose="020B0609040504020204" pitchFamily="49" charset="0"/>
                        </a:rPr>
                        <a:t>PS C:\&gt; </a:t>
                      </a:r>
                      <a:r>
                        <a:rPr lang="en-US" sz="2400" dirty="0" smtClean="0">
                          <a:solidFill>
                            <a:srgbClr val="E0FFFF"/>
                          </a:solidFill>
                          <a:latin typeface="Lucida Console" panose="020B0609040504020204" pitchFamily="49" charset="0"/>
                        </a:rPr>
                        <a:t>Get-Service</a:t>
                      </a:r>
                      <a:r>
                        <a:rPr lang="en-US" sz="2400" dirty="0" smtClean="0">
                          <a:solidFill>
                            <a:srgbClr val="F5F5F5"/>
                          </a:solidFill>
                          <a:latin typeface="Lucida Console" panose="020B0609040504020204" pitchFamily="49" charset="0"/>
                        </a:rPr>
                        <a:t> </a:t>
                      </a:r>
                      <a:r>
                        <a:rPr lang="en-US" sz="2400" dirty="0" smtClean="0">
                          <a:solidFill>
                            <a:srgbClr val="FFE4B5"/>
                          </a:solidFill>
                          <a:latin typeface="Lucida Console" panose="020B0609040504020204" pitchFamily="49" charset="0"/>
                        </a:rPr>
                        <a:t>-</a:t>
                      </a:r>
                      <a:r>
                        <a:rPr lang="en-US" sz="2400" dirty="0" err="1" smtClean="0">
                          <a:solidFill>
                            <a:srgbClr val="FFE4B5"/>
                          </a:solidFill>
                          <a:latin typeface="Lucida Console" panose="020B0609040504020204" pitchFamily="49" charset="0"/>
                        </a:rPr>
                        <a:t>OutVariable</a:t>
                      </a:r>
                      <a:r>
                        <a:rPr lang="en-US" sz="2400" dirty="0" smtClean="0">
                          <a:solidFill>
                            <a:srgbClr val="F5F5F5"/>
                          </a:solidFill>
                          <a:latin typeface="Lucida Console" panose="020B0609040504020204" pitchFamily="49" charset="0"/>
                        </a:rPr>
                        <a:t> </a:t>
                      </a:r>
                      <a:r>
                        <a:rPr lang="en-US" sz="2400" dirty="0" err="1" smtClean="0">
                          <a:solidFill>
                            <a:srgbClr val="FF4500"/>
                          </a:solidFill>
                          <a:latin typeface="Lucida Console" panose="020B0609040504020204" pitchFamily="49" charset="0"/>
                        </a:rPr>
                        <a:t>svcs</a:t>
                      </a:r>
                      <a:endParaRPr lang="en-US" sz="2400" dirty="0" smtClean="0">
                        <a:solidFill>
                          <a:srgbClr val="FF4500"/>
                        </a:solidFill>
                        <a:latin typeface="Lucida Console" panose="020B0609040504020204" pitchFamily="49" charset="0"/>
                      </a:endParaRPr>
                    </a:p>
                    <a:p>
                      <a:r>
                        <a:rPr lang="en-US" sz="2400" dirty="0" smtClean="0">
                          <a:solidFill>
                            <a:srgbClr val="98FB98"/>
                          </a:solidFill>
                          <a:latin typeface="Lucida Console" panose="020B0609040504020204" pitchFamily="49" charset="0"/>
                        </a:rPr>
                        <a:t>  #or</a:t>
                      </a:r>
                      <a:endParaRPr lang="en-US" sz="2400" dirty="0" smtClean="0">
                        <a:solidFill>
                          <a:srgbClr val="FF4500"/>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E0FFFF"/>
                          </a:solidFill>
                          <a:latin typeface="Lucida Console" panose="020B0609040504020204" pitchFamily="49" charset="0"/>
                        </a:rPr>
                        <a:t>New-Variable</a:t>
                      </a:r>
                      <a:r>
                        <a:rPr lang="en-US" sz="2400" dirty="0" smtClean="0">
                          <a:solidFill>
                            <a:srgbClr val="F5F5F5"/>
                          </a:solidFill>
                          <a:latin typeface="Lucida Console" panose="020B0609040504020204" pitchFamily="49" charset="0"/>
                        </a:rPr>
                        <a:t> </a:t>
                      </a:r>
                      <a:r>
                        <a:rPr lang="en-US" sz="2400" dirty="0" smtClean="0">
                          <a:solidFill>
                            <a:srgbClr val="FFE4B5"/>
                          </a:solidFill>
                          <a:latin typeface="Lucida Console" panose="020B0609040504020204" pitchFamily="49" charset="0"/>
                        </a:rPr>
                        <a:t>-Name</a:t>
                      </a:r>
                      <a:r>
                        <a:rPr lang="en-US" sz="2400" dirty="0" smtClean="0">
                          <a:solidFill>
                            <a:srgbClr val="F5F5F5"/>
                          </a:solidFill>
                          <a:latin typeface="Lucida Console" panose="020B0609040504020204" pitchFamily="49" charset="0"/>
                        </a:rPr>
                        <a:t> </a:t>
                      </a:r>
                      <a:r>
                        <a:rPr lang="en-US" sz="2400" dirty="0" err="1" smtClean="0">
                          <a:solidFill>
                            <a:srgbClr val="EE82EE"/>
                          </a:solidFill>
                          <a:latin typeface="Lucida Console" panose="020B0609040504020204" pitchFamily="49" charset="0"/>
                        </a:rPr>
                        <a:t>svcs</a:t>
                      </a:r>
                      <a:r>
                        <a:rPr lang="en-US" sz="2400" dirty="0" smtClean="0">
                          <a:solidFill>
                            <a:srgbClr val="F5F5F5"/>
                          </a:solidFill>
                          <a:latin typeface="Lucida Console" panose="020B0609040504020204" pitchFamily="49" charset="0"/>
                        </a:rPr>
                        <a:t> </a:t>
                      </a:r>
                      <a:r>
                        <a:rPr lang="en-US" sz="2400" dirty="0" smtClean="0">
                          <a:solidFill>
                            <a:srgbClr val="FFE4B5"/>
                          </a:solidFill>
                          <a:latin typeface="Lucida Console" panose="020B0609040504020204" pitchFamily="49" charset="0"/>
                        </a:rPr>
                        <a:t>-Value</a:t>
                      </a:r>
                      <a:r>
                        <a:rPr lang="en-US" sz="2400" dirty="0" smtClean="0">
                          <a:solidFill>
                            <a:srgbClr val="F5F5F5"/>
                          </a:solidFill>
                          <a:latin typeface="Lucida Console" panose="020B0609040504020204" pitchFamily="49" charset="0"/>
                        </a:rPr>
                        <a:t> (</a:t>
                      </a:r>
                      <a:r>
                        <a:rPr lang="en-US" sz="2400" dirty="0" smtClean="0">
                          <a:solidFill>
                            <a:srgbClr val="E0FFFF"/>
                          </a:solidFill>
                          <a:latin typeface="Lucida Console" panose="020B0609040504020204" pitchFamily="49" charset="0"/>
                        </a:rPr>
                        <a:t>Get-Service</a:t>
                      </a:r>
                      <a:r>
                        <a:rPr lang="en-US" sz="2400" dirty="0" smtClean="0">
                          <a:solidFill>
                            <a:srgbClr val="F5F5F5"/>
                          </a:solidFill>
                          <a:latin typeface="Lucida Console" panose="020B0609040504020204" pitchFamily="49" charset="0"/>
                        </a:rPr>
                        <a:t>) </a:t>
                      </a:r>
                    </a:p>
                    <a:p>
                      <a:endParaRPr lang="en-AU" sz="2400" dirty="0" smtClean="0">
                        <a:solidFill>
                          <a:srgbClr val="E0FFFF"/>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svcs</a:t>
                      </a:r>
                      <a:r>
                        <a:rPr lang="en-AU" sz="2400" dirty="0" smtClean="0">
                          <a:solidFill>
                            <a:srgbClr val="FF4500"/>
                          </a:solidFill>
                          <a:latin typeface="Lucida Console" panose="020B0609040504020204" pitchFamily="49" charset="0"/>
                        </a:rPr>
                        <a:t> </a:t>
                      </a:r>
                    </a:p>
                    <a:p>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Status   Name         </a:t>
                      </a:r>
                      <a:r>
                        <a:rPr lang="en-AU" sz="2400" dirty="0" err="1" smtClean="0">
                          <a:solidFill>
                            <a:srgbClr val="F5F5F5"/>
                          </a:solidFill>
                          <a:latin typeface="Lucida Console" panose="020B0609040504020204" pitchFamily="49" charset="0"/>
                        </a:rPr>
                        <a:t>DisplayName</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         -----------</a:t>
                      </a:r>
                    </a:p>
                    <a:p>
                      <a:r>
                        <a:rPr lang="en-AU" sz="2400" dirty="0" smtClean="0">
                          <a:solidFill>
                            <a:srgbClr val="F5F5F5"/>
                          </a:solidFill>
                          <a:latin typeface="Lucida Console" panose="020B0609040504020204" pitchFamily="49" charset="0"/>
                        </a:rPr>
                        <a:t>Stopped  </a:t>
                      </a:r>
                      <a:r>
                        <a:rPr lang="en-AU" sz="2400" dirty="0" err="1" smtClean="0">
                          <a:solidFill>
                            <a:srgbClr val="F5F5F5"/>
                          </a:solidFill>
                          <a:latin typeface="Lucida Console" panose="020B0609040504020204" pitchFamily="49" charset="0"/>
                        </a:rPr>
                        <a:t>AeLookupSvc</a:t>
                      </a:r>
                      <a:r>
                        <a:rPr lang="en-AU" sz="2400" dirty="0" smtClean="0">
                          <a:solidFill>
                            <a:srgbClr val="F5F5F5"/>
                          </a:solidFill>
                          <a:latin typeface="Lucida Console" panose="020B0609040504020204" pitchFamily="49" charset="0"/>
                        </a:rPr>
                        <a:t>  Application Experience</a:t>
                      </a:r>
                    </a:p>
                    <a:p>
                      <a:r>
                        <a:rPr lang="en-AU" sz="2400" dirty="0" smtClean="0">
                          <a:solidFill>
                            <a:srgbClr val="F5F5F5"/>
                          </a:solidFill>
                          <a:latin typeface="Lucida Console" panose="020B0609040504020204" pitchFamily="49" charset="0"/>
                        </a:rPr>
                        <a:t>Stopped  ALG          Application Layer Gateway Service</a:t>
                      </a:r>
                    </a:p>
                    <a:p>
                      <a:r>
                        <a:rPr lang="en-AU" sz="2400" dirty="0" smtClean="0">
                          <a:solidFill>
                            <a:srgbClr val="F5F5F5"/>
                          </a:solidFill>
                          <a:latin typeface="Lucida Console" panose="020B0609040504020204" pitchFamily="49" charset="0"/>
                        </a:rPr>
                        <a:t>Running  </a:t>
                      </a:r>
                      <a:r>
                        <a:rPr lang="en-AU" sz="2400" dirty="0" err="1" smtClean="0">
                          <a:solidFill>
                            <a:srgbClr val="F5F5F5"/>
                          </a:solidFill>
                          <a:latin typeface="Lucida Console" panose="020B0609040504020204" pitchFamily="49" charset="0"/>
                        </a:rPr>
                        <a:t>AppIDSvc</a:t>
                      </a:r>
                      <a:r>
                        <a:rPr lang="en-AU" sz="2400" dirty="0" smtClean="0">
                          <a:solidFill>
                            <a:srgbClr val="F5F5F5"/>
                          </a:solidFill>
                          <a:latin typeface="Lucida Console" panose="020B0609040504020204" pitchFamily="49" charset="0"/>
                        </a:rPr>
                        <a:t>     Application Identity</a:t>
                      </a:r>
                    </a:p>
                    <a:p>
                      <a:r>
                        <a:rPr lang="en-AU" sz="2400" dirty="0" smtClean="0">
                          <a:solidFill>
                            <a:srgbClr val="F5F5F5"/>
                          </a:solidFill>
                          <a:latin typeface="Lucida Console" panose="020B0609040504020204" pitchFamily="49" charset="0"/>
                        </a:rPr>
                        <a:t>Running  </a:t>
                      </a:r>
                      <a:r>
                        <a:rPr lang="en-AU" sz="2400" dirty="0" err="1" smtClean="0">
                          <a:solidFill>
                            <a:srgbClr val="F5F5F5"/>
                          </a:solidFill>
                          <a:latin typeface="Lucida Console" panose="020B0609040504020204" pitchFamily="49" charset="0"/>
                        </a:rPr>
                        <a:t>Appinfo</a:t>
                      </a:r>
                      <a:r>
                        <a:rPr lang="en-AU" sz="2400" dirty="0" smtClean="0">
                          <a:solidFill>
                            <a:srgbClr val="F5F5F5"/>
                          </a:solidFill>
                          <a:latin typeface="Lucida Console" panose="020B0609040504020204" pitchFamily="49" charset="0"/>
                        </a:rPr>
                        <a:t>      Application Information</a:t>
                      </a:r>
                    </a:p>
                    <a:p>
                      <a:r>
                        <a:rPr lang="en-AU" sz="24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44701260"/>
                  </a:ext>
                </a:extLst>
              </a:tr>
            </a:tbl>
          </a:graphicData>
        </a:graphic>
      </p:graphicFrame>
    </p:spTree>
    <p:extLst>
      <p:ext uri="{BB962C8B-B14F-4D97-AF65-F5344CB8AC3E}">
        <p14:creationId xmlns:p14="http://schemas.microsoft.com/office/powerpoint/2010/main" val="561315878"/>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Variables and Data Types</a:t>
            </a:r>
            <a:endParaRPr lang="en-AU" dirty="0"/>
          </a:p>
        </p:txBody>
      </p:sp>
      <p:sp>
        <p:nvSpPr>
          <p:cNvPr id="6" name="Content Placeholder 5"/>
          <p:cNvSpPr>
            <a:spLocks noGrp="1"/>
          </p:cNvSpPr>
          <p:nvPr>
            <p:ph sz="quarter" idx="13"/>
          </p:nvPr>
        </p:nvSpPr>
        <p:spPr/>
        <p:txBody>
          <a:bodyPr>
            <a:normAutofit/>
          </a:bodyPr>
          <a:lstStyle/>
          <a:p>
            <a:pPr marL="97200" indent="-457200">
              <a:buFont typeface="Arial" panose="020B0604020202020204" pitchFamily="34" charset="0"/>
              <a:buChar char="•"/>
            </a:pPr>
            <a:endParaRPr lang="en-AU" sz="3200" dirty="0" smtClean="0"/>
          </a:p>
          <a:p>
            <a:r>
              <a:rPr lang="en-AU" sz="3200" dirty="0" smtClean="0"/>
              <a:t>Remember, in PowerShell:</a:t>
            </a:r>
            <a:endParaRPr lang="en-AU" sz="3200" dirty="0"/>
          </a:p>
          <a:p>
            <a:pPr marL="97200" lvl="1"/>
            <a:endParaRPr lang="en-AU" sz="2800" dirty="0" smtClean="0"/>
          </a:p>
          <a:p>
            <a:pPr marL="554400" lvl="1" indent="-457200">
              <a:buFont typeface="Arial" panose="020B0604020202020204" pitchFamily="34" charset="0"/>
              <a:buChar char="•"/>
            </a:pPr>
            <a:r>
              <a:rPr lang="en-AU" sz="3200" dirty="0" smtClean="0"/>
              <a:t>Everything is an OBJECT</a:t>
            </a:r>
          </a:p>
          <a:p>
            <a:pPr marL="554400" lvl="1" indent="-457200">
              <a:buFont typeface="Arial" panose="020B0604020202020204" pitchFamily="34" charset="0"/>
              <a:buChar char="•"/>
            </a:pPr>
            <a:r>
              <a:rPr lang="en-AU" sz="3200" dirty="0"/>
              <a:t>E</a:t>
            </a:r>
            <a:r>
              <a:rPr lang="en-AU" sz="3200" dirty="0" smtClean="0"/>
              <a:t>ach OBJECT has </a:t>
            </a:r>
            <a:r>
              <a:rPr lang="en-AU" sz="3200" dirty="0"/>
              <a:t>a </a:t>
            </a:r>
            <a:r>
              <a:rPr lang="en-AU" sz="3200" dirty="0" smtClean="0"/>
              <a:t>TYPE</a:t>
            </a:r>
          </a:p>
          <a:p>
            <a:pPr marL="554400" lvl="1" indent="-457200">
              <a:buFont typeface="Arial" panose="020B0604020202020204" pitchFamily="34" charset="0"/>
              <a:buChar char="•"/>
            </a:pPr>
            <a:r>
              <a:rPr lang="en-AU" sz="3200" dirty="0" smtClean="0"/>
              <a:t>Variables reference OBJECTS</a:t>
            </a:r>
          </a:p>
        </p:txBody>
      </p:sp>
      <p:sp>
        <p:nvSpPr>
          <p:cNvPr id="3" name="Slide Number Placeholder 2"/>
          <p:cNvSpPr>
            <a:spLocks noGrp="1"/>
          </p:cNvSpPr>
          <p:nvPr>
            <p:ph type="sldNum" sz="quarter" idx="11"/>
          </p:nvPr>
        </p:nvSpPr>
        <p:spPr/>
        <p:txBody>
          <a:bodyPr/>
          <a:lstStyle/>
          <a:p>
            <a:fld id="{74A398B2-5A34-1A4A-811E-F4027282568C}" type="slidenum">
              <a:rPr lang="en-US" smtClean="0"/>
              <a:pPr/>
              <a:t>369</a:t>
            </a:fld>
            <a:endParaRPr lang="en-US"/>
          </a:p>
        </p:txBody>
      </p:sp>
    </p:spTree>
    <p:extLst>
      <p:ext uri="{BB962C8B-B14F-4D97-AF65-F5344CB8AC3E}">
        <p14:creationId xmlns:p14="http://schemas.microsoft.com/office/powerpoint/2010/main" val="2961581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Rectangle 30"/>
          <p:cNvSpPr/>
          <p:nvPr/>
        </p:nvSpPr>
        <p:spPr>
          <a:xfrm>
            <a:off x="3146651" y="4916671"/>
            <a:ext cx="4824536" cy="1195236"/>
          </a:xfrm>
          <a:prstGeom prst="rect">
            <a:avLst/>
          </a:prstGeom>
          <a:ln w="38100">
            <a:solidFill>
              <a:srgbClr val="FFC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sp>
        <p:nvSpPr>
          <p:cNvPr id="2" name="Title 1"/>
          <p:cNvSpPr>
            <a:spLocks noGrp="1"/>
          </p:cNvSpPr>
          <p:nvPr>
            <p:ph type="title"/>
          </p:nvPr>
        </p:nvSpPr>
        <p:spPr>
          <a:xfrm>
            <a:off x="0" y="1143000"/>
            <a:ext cx="2538152" cy="2286000"/>
          </a:xfrm>
        </p:spPr>
        <p:txBody>
          <a:bodyPr/>
          <a:lstStyle/>
          <a:p>
            <a:r>
              <a:rPr lang="en-AU" dirty="0" smtClean="0"/>
              <a:t>Workflow Configurations</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37</a:t>
            </a:fld>
            <a:endParaRPr lang="en-US" dirty="0">
              <a:solidFill>
                <a:prstClr val="white"/>
              </a:solidFill>
            </a:endParaRP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sp>
        <p:nvSpPr>
          <p:cNvPr id="20" name="Rectangle 19"/>
          <p:cNvSpPr/>
          <p:nvPr/>
        </p:nvSpPr>
        <p:spPr>
          <a:xfrm>
            <a:off x="3505792" y="1985568"/>
            <a:ext cx="2136086" cy="1076516"/>
          </a:xfrm>
          <a:prstGeom prst="rect">
            <a:avLst/>
          </a:prstGeom>
          <a:ln w="38100">
            <a:solidFill>
              <a:srgbClr val="FFC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pic>
        <p:nvPicPr>
          <p:cNvPr id="6"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121599" y="778692"/>
            <a:ext cx="904493" cy="955147"/>
          </a:xfrm>
          <a:prstGeom prst="rect">
            <a:avLst/>
          </a:prstGeom>
          <a:noFill/>
        </p:spPr>
      </p:pic>
      <p:pic>
        <p:nvPicPr>
          <p:cNvPr id="7"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646968" y="2146844"/>
            <a:ext cx="842782" cy="889979"/>
          </a:xfrm>
          <a:prstGeom prst="rect">
            <a:avLst/>
          </a:prstGeom>
          <a:noFill/>
        </p:spPr>
      </p:pic>
      <p:pic>
        <p:nvPicPr>
          <p:cNvPr id="9"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146652" y="5084753"/>
            <a:ext cx="904493" cy="955147"/>
          </a:xfrm>
          <a:prstGeom prst="rect">
            <a:avLst/>
          </a:prstGeom>
          <a:noFill/>
        </p:spPr>
      </p:pic>
      <p:pic>
        <p:nvPicPr>
          <p:cNvPr id="11" name="Picture 2" descr="\\MAGNUM\Projects\Microsoft\Cloud Power FY12\Design\ICONS_PNG\Tower.png"/>
          <p:cNvPicPr>
            <a:picLocks noChangeAspect="1" noChangeArrowheads="1"/>
          </p:cNvPicPr>
          <p:nvPr/>
        </p:nvPicPr>
        <p:blipFill>
          <a:blip r:embed="rId5" cstate="print">
            <a:duotone>
              <a:prstClr val="black"/>
              <a:schemeClr val="tx2">
                <a:tint val="45000"/>
                <a:satMod val="400000"/>
              </a:schemeClr>
            </a:duotone>
          </a:blip>
          <a:stretch>
            <a:fillRect/>
          </a:stretch>
        </p:blipFill>
        <p:spPr bwMode="auto">
          <a:xfrm>
            <a:off x="4777782" y="663575"/>
            <a:ext cx="1136630" cy="1195236"/>
          </a:xfrm>
          <a:prstGeom prst="rect">
            <a:avLst/>
          </a:prstGeom>
          <a:noFill/>
        </p:spPr>
      </p:pic>
      <p:pic>
        <p:nvPicPr>
          <p:cNvPr id="12"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531133" y="733855"/>
            <a:ext cx="944006" cy="996874"/>
          </a:xfrm>
          <a:prstGeom prst="rect">
            <a:avLst/>
          </a:prstGeom>
          <a:noFill/>
        </p:spPr>
      </p:pic>
      <p:pic>
        <p:nvPicPr>
          <p:cNvPr id="13" name="Picture 2" descr="\\MAGNUM\Projects\Microsoft\Cloud Power FY12\Design\ICONS_PNG\Tower.png"/>
          <p:cNvPicPr>
            <a:picLocks noChangeAspect="1" noChangeArrowheads="1"/>
          </p:cNvPicPr>
          <p:nvPr/>
        </p:nvPicPr>
        <p:blipFill>
          <a:blip r:embed="rId5" cstate="print">
            <a:duotone>
              <a:prstClr val="black"/>
              <a:schemeClr val="tx2">
                <a:tint val="45000"/>
                <a:satMod val="400000"/>
              </a:schemeClr>
            </a:duotone>
          </a:blip>
          <a:stretch>
            <a:fillRect/>
          </a:stretch>
        </p:blipFill>
        <p:spPr bwMode="auto">
          <a:xfrm>
            <a:off x="4465784" y="1997653"/>
            <a:ext cx="1032079" cy="1085294"/>
          </a:xfrm>
          <a:prstGeom prst="rect">
            <a:avLst/>
          </a:prstGeom>
          <a:noFill/>
        </p:spPr>
      </p:pic>
      <p:pic>
        <p:nvPicPr>
          <p:cNvPr id="14" name="Picture 2" descr="\\MAGNUM\Projects\Microsoft\Cloud Power FY12\Design\ICONS_PNG\Tower.png"/>
          <p:cNvPicPr>
            <a:picLocks noChangeAspect="1" noChangeArrowheads="1"/>
          </p:cNvPicPr>
          <p:nvPr/>
        </p:nvPicPr>
        <p:blipFill>
          <a:blip r:embed="rId5" cstate="print">
            <a:duotone>
              <a:prstClr val="black"/>
              <a:schemeClr val="tx2">
                <a:tint val="45000"/>
                <a:satMod val="400000"/>
              </a:schemeClr>
            </a:duotone>
          </a:blip>
          <a:stretch>
            <a:fillRect/>
          </a:stretch>
        </p:blipFill>
        <p:spPr bwMode="auto">
          <a:xfrm>
            <a:off x="4798602" y="4916671"/>
            <a:ext cx="1136630" cy="1195236"/>
          </a:xfrm>
          <a:prstGeom prst="rect">
            <a:avLst/>
          </a:prstGeom>
          <a:noFill/>
        </p:spPr>
      </p:pic>
      <p:pic>
        <p:nvPicPr>
          <p:cNvPr id="15"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112277" y="789929"/>
            <a:ext cx="944006" cy="996874"/>
          </a:xfrm>
          <a:prstGeom prst="rect">
            <a:avLst/>
          </a:prstGeom>
          <a:noFill/>
        </p:spPr>
      </p:pic>
      <p:pic>
        <p:nvPicPr>
          <p:cNvPr id="18"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505974" y="2086073"/>
            <a:ext cx="944006" cy="996874"/>
          </a:xfrm>
          <a:prstGeom prst="rect">
            <a:avLst/>
          </a:prstGeom>
          <a:noFill/>
        </p:spPr>
      </p:pic>
      <p:pic>
        <p:nvPicPr>
          <p:cNvPr id="19"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070749" y="2158081"/>
            <a:ext cx="944006" cy="996874"/>
          </a:xfrm>
          <a:prstGeom prst="rect">
            <a:avLst/>
          </a:prstGeom>
          <a:noFill/>
        </p:spPr>
      </p:pic>
      <p:cxnSp>
        <p:nvCxnSpPr>
          <p:cNvPr id="22" name="Straight Connector 21"/>
          <p:cNvCxnSpPr/>
          <p:nvPr/>
        </p:nvCxnSpPr>
        <p:spPr>
          <a:xfrm>
            <a:off x="3121598" y="1843248"/>
            <a:ext cx="48245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3" name="Straight Connector 22"/>
          <p:cNvCxnSpPr/>
          <p:nvPr/>
        </p:nvCxnSpPr>
        <p:spPr>
          <a:xfrm>
            <a:off x="3121598" y="3188822"/>
            <a:ext cx="4824536" cy="0"/>
          </a:xfrm>
          <a:prstGeom prst="line">
            <a:avLst/>
          </a:prstGeom>
        </p:spPr>
        <p:style>
          <a:lnRef idx="1">
            <a:schemeClr val="accent5"/>
          </a:lnRef>
          <a:fillRef idx="0">
            <a:schemeClr val="accent5"/>
          </a:fillRef>
          <a:effectRef idx="0">
            <a:schemeClr val="accent5"/>
          </a:effectRef>
          <a:fontRef idx="minor">
            <a:schemeClr val="tx1"/>
          </a:fontRef>
        </p:style>
      </p:cxnSp>
      <p:sp>
        <p:nvSpPr>
          <p:cNvPr id="24" name="Right Arrow 23"/>
          <p:cNvSpPr/>
          <p:nvPr/>
        </p:nvSpPr>
        <p:spPr>
          <a:xfrm>
            <a:off x="4129710" y="1066723"/>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sp>
        <p:nvSpPr>
          <p:cNvPr id="25" name="Right Arrow 24"/>
          <p:cNvSpPr/>
          <p:nvPr/>
        </p:nvSpPr>
        <p:spPr>
          <a:xfrm>
            <a:off x="5780970" y="1066723"/>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sp>
        <p:nvSpPr>
          <p:cNvPr id="26" name="Right Arrow 25"/>
          <p:cNvSpPr/>
          <p:nvPr/>
        </p:nvSpPr>
        <p:spPr>
          <a:xfrm>
            <a:off x="5780970" y="2373629"/>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sp>
        <p:nvSpPr>
          <p:cNvPr id="27" name="Right Arrow 26"/>
          <p:cNvSpPr/>
          <p:nvPr/>
        </p:nvSpPr>
        <p:spPr>
          <a:xfrm>
            <a:off x="4154763" y="5327243"/>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pic>
        <p:nvPicPr>
          <p:cNvPr id="28"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555026" y="5043025"/>
            <a:ext cx="944006" cy="996874"/>
          </a:xfrm>
          <a:prstGeom prst="rect">
            <a:avLst/>
          </a:prstGeom>
          <a:noFill/>
        </p:spPr>
      </p:pic>
      <p:pic>
        <p:nvPicPr>
          <p:cNvPr id="29"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118380" y="5115033"/>
            <a:ext cx="944006" cy="996874"/>
          </a:xfrm>
          <a:prstGeom prst="rect">
            <a:avLst/>
          </a:prstGeom>
          <a:noFill/>
        </p:spPr>
      </p:pic>
      <p:sp>
        <p:nvSpPr>
          <p:cNvPr id="30" name="Right Arrow 29"/>
          <p:cNvSpPr/>
          <p:nvPr/>
        </p:nvSpPr>
        <p:spPr>
          <a:xfrm>
            <a:off x="5738939" y="5330581"/>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graphicFrame>
        <p:nvGraphicFramePr>
          <p:cNvPr id="45" name="Table 44"/>
          <p:cNvGraphicFramePr>
            <a:graphicFrameLocks noGrp="1"/>
          </p:cNvGraphicFramePr>
          <p:nvPr>
            <p:extLst>
              <p:ext uri="{D42A27DB-BD31-4B8C-83A1-F6EECF244321}">
                <p14:modId xmlns:p14="http://schemas.microsoft.com/office/powerpoint/2010/main" val="1465385761"/>
              </p:ext>
            </p:extLst>
          </p:nvPr>
        </p:nvGraphicFramePr>
        <p:xfrm>
          <a:off x="8514723" y="1999849"/>
          <a:ext cx="3189812" cy="2858302"/>
        </p:xfrm>
        <a:graphic>
          <a:graphicData uri="http://schemas.openxmlformats.org/drawingml/2006/table">
            <a:tbl>
              <a:tblPr firstRow="1" bandRow="1">
                <a:tableStyleId>{FABFCF23-3B69-468F-B69F-88F6DE6A72F2}</a:tableStyleId>
              </a:tblPr>
              <a:tblGrid>
                <a:gridCol w="1653048">
                  <a:extLst>
                    <a:ext uri="{9D8B030D-6E8A-4147-A177-3AD203B41FA5}">
                      <a16:colId xmlns:a16="http://schemas.microsoft.com/office/drawing/2014/main" val="1923255367"/>
                    </a:ext>
                  </a:extLst>
                </a:gridCol>
                <a:gridCol w="1536764">
                  <a:extLst>
                    <a:ext uri="{9D8B030D-6E8A-4147-A177-3AD203B41FA5}">
                      <a16:colId xmlns:a16="http://schemas.microsoft.com/office/drawing/2014/main" val="3206246470"/>
                    </a:ext>
                  </a:extLst>
                </a:gridCol>
              </a:tblGrid>
              <a:tr h="534460">
                <a:tc>
                  <a:txBody>
                    <a:bodyPr/>
                    <a:lstStyle/>
                    <a:p>
                      <a:pPr algn="ctr"/>
                      <a:r>
                        <a:rPr lang="en-AU" sz="1400" dirty="0" smtClean="0"/>
                        <a:t>Role</a:t>
                      </a:r>
                      <a:endParaRPr lang="en-AU" sz="1400" dirty="0"/>
                    </a:p>
                  </a:txBody>
                  <a:tcPr anchor="ctr">
                    <a:solidFill>
                      <a:schemeClr val="bg2">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AU" sz="1400" dirty="0" smtClean="0"/>
                        <a:t>Minimum</a:t>
                      </a:r>
                      <a:r>
                        <a:rPr lang="en-AU" sz="1400" baseline="0" dirty="0" smtClean="0"/>
                        <a:t> </a:t>
                      </a:r>
                      <a:r>
                        <a:rPr lang="en-AU" sz="1400" dirty="0" smtClean="0"/>
                        <a:t>Requirements</a:t>
                      </a:r>
                    </a:p>
                  </a:txBody>
                  <a:tcPr anchor="ctr">
                    <a:solidFill>
                      <a:schemeClr val="bg2">
                        <a:lumMod val="50000"/>
                        <a:lumOff val="50000"/>
                      </a:schemeClr>
                    </a:solidFill>
                  </a:tcPr>
                </a:tc>
                <a:extLst>
                  <a:ext uri="{0D108BD9-81ED-4DB2-BD59-A6C34878D82A}">
                    <a16:rowId xmlns:a16="http://schemas.microsoft.com/office/drawing/2014/main" val="215602855"/>
                  </a:ext>
                </a:extLst>
              </a:tr>
              <a:tr h="561254">
                <a:tc>
                  <a:txBody>
                    <a:bodyPr/>
                    <a:lstStyle/>
                    <a:p>
                      <a:pPr algn="r"/>
                      <a:r>
                        <a:rPr lang="en-AU" sz="1200" dirty="0" smtClean="0"/>
                        <a:t>     Workflow Client</a:t>
                      </a:r>
                      <a:endParaRPr lang="en-AU"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PowerShell</a:t>
                      </a:r>
                      <a:r>
                        <a:rPr lang="en-AU" sz="1200" baseline="0" dirty="0" smtClean="0"/>
                        <a:t> 2.0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baseline="0" dirty="0" smtClean="0"/>
                        <a:t>.NET Framework 2.0</a:t>
                      </a:r>
                      <a:endParaRPr lang="en-AU" sz="1200" dirty="0" smtClean="0"/>
                    </a:p>
                  </a:txBody>
                  <a:tcPr anchor="ctr"/>
                </a:tc>
                <a:extLst>
                  <a:ext uri="{0D108BD9-81ED-4DB2-BD59-A6C34878D82A}">
                    <a16:rowId xmlns:a16="http://schemas.microsoft.com/office/drawing/2014/main" val="3909737083"/>
                  </a:ext>
                </a:extLst>
              </a:tr>
              <a:tr h="561254">
                <a:tc>
                  <a:txBody>
                    <a:bodyPr/>
                    <a:lstStyle/>
                    <a:p>
                      <a:pPr algn="r"/>
                      <a:r>
                        <a:rPr lang="en-AU" sz="1200" dirty="0" smtClean="0"/>
                        <a:t>Workflow Server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PowerShell</a:t>
                      </a:r>
                      <a:r>
                        <a:rPr lang="en-AU" sz="1200" baseline="0" dirty="0" smtClean="0"/>
                        <a:t> 3.0/4.0 </a:t>
                      </a:r>
                    </a:p>
                    <a:p>
                      <a:pPr marL="0" marR="0" indent="0" algn="l" defTabSz="914400" rtl="0" eaLnBrk="1" fontAlgn="auto" latinLnBrk="0" hangingPunct="1">
                        <a:lnSpc>
                          <a:spcPct val="100000"/>
                        </a:lnSpc>
                        <a:spcBef>
                          <a:spcPts val="0"/>
                        </a:spcBef>
                        <a:spcAft>
                          <a:spcPts val="0"/>
                        </a:spcAft>
                        <a:buClrTx/>
                        <a:buSzTx/>
                        <a:buFontTx/>
                        <a:buNone/>
                        <a:tabLst/>
                        <a:defRPr/>
                      </a:pPr>
                      <a:r>
                        <a:rPr lang="en-AU" sz="1200" baseline="0" dirty="0" smtClean="0"/>
                        <a:t>.NET Framework 4.0/4.5</a:t>
                      </a:r>
                      <a:endParaRPr lang="en-AU" sz="1200" dirty="0" smtClean="0"/>
                    </a:p>
                  </a:txBody>
                  <a:tcPr anchor="ctr"/>
                </a:tc>
                <a:extLst>
                  <a:ext uri="{0D108BD9-81ED-4DB2-BD59-A6C34878D82A}">
                    <a16:rowId xmlns:a16="http://schemas.microsoft.com/office/drawing/2014/main" val="468051328"/>
                  </a:ext>
                </a:extLst>
              </a:tr>
              <a:tr h="561254">
                <a:tc>
                  <a:txBody>
                    <a:bodyPr/>
                    <a:lstStyle/>
                    <a:p>
                      <a:pPr algn="r"/>
                      <a:r>
                        <a:rPr lang="en-AU" sz="1200" dirty="0" smtClean="0"/>
                        <a:t>Managed Node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AU" sz="1200" dirty="0" smtClean="0"/>
                    </a:p>
                  </a:txBody>
                  <a:tcPr anchor="ctr"/>
                </a:tc>
                <a:extLst>
                  <a:ext uri="{0D108BD9-81ED-4DB2-BD59-A6C34878D82A}">
                    <a16:rowId xmlns:a16="http://schemas.microsoft.com/office/drawing/2014/main" val="1000197554"/>
                  </a:ext>
                </a:extLst>
              </a:tr>
              <a:tr h="561254">
                <a:tc>
                  <a:txBody>
                    <a:bodyPr/>
                    <a:lstStyle/>
                    <a:p>
                      <a:pPr algn="r"/>
                      <a:endParaRPr lang="en-AU"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smtClean="0"/>
                        <a:t>Roles on</a:t>
                      </a:r>
                      <a:r>
                        <a:rPr lang="en-AU" sz="1200" baseline="0" dirty="0" smtClean="0"/>
                        <a:t> same machine</a:t>
                      </a:r>
                      <a:endParaRPr lang="en-AU" sz="1200" dirty="0" smtClean="0"/>
                    </a:p>
                  </a:txBody>
                  <a:tcPr anchor="ctr"/>
                </a:tc>
                <a:extLst>
                  <a:ext uri="{0D108BD9-81ED-4DB2-BD59-A6C34878D82A}">
                    <a16:rowId xmlns:a16="http://schemas.microsoft.com/office/drawing/2014/main" val="2600843101"/>
                  </a:ext>
                </a:extLst>
              </a:tr>
            </a:tbl>
          </a:graphicData>
        </a:graphic>
      </p:graphicFrame>
      <p:pic>
        <p:nvPicPr>
          <p:cNvPr id="32"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8569700" y="2606318"/>
            <a:ext cx="381637" cy="403009"/>
          </a:xfrm>
          <a:prstGeom prst="rect">
            <a:avLst/>
          </a:prstGeom>
          <a:noFill/>
        </p:spPr>
      </p:pic>
      <p:pic>
        <p:nvPicPr>
          <p:cNvPr id="33" name="Picture 2" descr="\\MAGNUM\Projects\Microsoft\Cloud Power FY12\Design\ICONS_PNG\Tower.png"/>
          <p:cNvPicPr>
            <a:picLocks noChangeAspect="1" noChangeArrowheads="1"/>
          </p:cNvPicPr>
          <p:nvPr/>
        </p:nvPicPr>
        <p:blipFill>
          <a:blip r:embed="rId5" cstate="print">
            <a:duotone>
              <a:prstClr val="black"/>
              <a:schemeClr val="tx2">
                <a:tint val="45000"/>
                <a:satMod val="400000"/>
              </a:schemeClr>
            </a:duotone>
          </a:blip>
          <a:stretch>
            <a:fillRect/>
          </a:stretch>
        </p:blipFill>
        <p:spPr bwMode="auto">
          <a:xfrm>
            <a:off x="8607339" y="3246549"/>
            <a:ext cx="343022" cy="360708"/>
          </a:xfrm>
          <a:prstGeom prst="rect">
            <a:avLst/>
          </a:prstGeom>
          <a:noFill/>
        </p:spPr>
      </p:pic>
      <p:grpSp>
        <p:nvGrpSpPr>
          <p:cNvPr id="55" name="Group 54"/>
          <p:cNvGrpSpPr/>
          <p:nvPr/>
        </p:nvGrpSpPr>
        <p:grpSpPr>
          <a:xfrm>
            <a:off x="8535370" y="3822613"/>
            <a:ext cx="493748" cy="420758"/>
            <a:chOff x="6516216" y="4797152"/>
            <a:chExt cx="521409" cy="432048"/>
          </a:xfrm>
        </p:grpSpPr>
        <p:pic>
          <p:nvPicPr>
            <p:cNvPr id="53"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516216" y="4797152"/>
              <a:ext cx="340946" cy="360040"/>
            </a:xfrm>
            <a:prstGeom prst="rect">
              <a:avLst/>
            </a:prstGeom>
            <a:noFill/>
          </p:spPr>
        </p:pic>
        <p:pic>
          <p:nvPicPr>
            <p:cNvPr id="54"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696681" y="4869160"/>
              <a:ext cx="340944" cy="360040"/>
            </a:xfrm>
            <a:prstGeom prst="rect">
              <a:avLst/>
            </a:prstGeom>
            <a:noFill/>
          </p:spPr>
        </p:pic>
      </p:grpSp>
      <p:sp>
        <p:nvSpPr>
          <p:cNvPr id="56" name="Rectangle 55"/>
          <p:cNvSpPr/>
          <p:nvPr/>
        </p:nvSpPr>
        <p:spPr>
          <a:xfrm>
            <a:off x="9056152" y="4442298"/>
            <a:ext cx="619794" cy="287823"/>
          </a:xfrm>
          <a:prstGeom prst="rect">
            <a:avLst/>
          </a:prstGeom>
          <a:noFill/>
          <a:ln>
            <a:solidFill>
              <a:srgbClr val="FFC000"/>
            </a:solidFill>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AU" dirty="0" err="1">
              <a:solidFill>
                <a:sysClr val="windowText" lastClr="000000"/>
              </a:solidFill>
            </a:endParaRPr>
          </a:p>
        </p:txBody>
      </p:sp>
      <p:sp>
        <p:nvSpPr>
          <p:cNvPr id="34" name="Rectangle 33"/>
          <p:cNvSpPr/>
          <p:nvPr/>
        </p:nvSpPr>
        <p:spPr>
          <a:xfrm>
            <a:off x="5029196" y="3327871"/>
            <a:ext cx="2916937" cy="1195236"/>
          </a:xfrm>
          <a:prstGeom prst="rect">
            <a:avLst/>
          </a:prstGeom>
          <a:ln w="38100">
            <a:solidFill>
              <a:srgbClr val="FFC000"/>
            </a:solidFill>
            <a:prstDash val="sysDash"/>
          </a:ln>
        </p:spPr>
        <p:style>
          <a:lnRef idx="2">
            <a:schemeClr val="accent1"/>
          </a:lnRef>
          <a:fillRef idx="1">
            <a:schemeClr val="lt1"/>
          </a:fillRef>
          <a:effectRef idx="0">
            <a:schemeClr val="accent1"/>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pic>
        <p:nvPicPr>
          <p:cNvPr id="35" name="Picture 3" descr="\\MAGNUM\Projects\Microsoft\Cloud Power FY12\Design\ICONS_PNG\Laptop.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3121599" y="3495953"/>
            <a:ext cx="904493" cy="955147"/>
          </a:xfrm>
          <a:prstGeom prst="rect">
            <a:avLst/>
          </a:prstGeom>
          <a:noFill/>
        </p:spPr>
      </p:pic>
      <p:pic>
        <p:nvPicPr>
          <p:cNvPr id="36" name="Picture 2" descr="\\MAGNUM\Projects\Microsoft\Cloud Power FY12\Design\ICONS_PNG\Tower.png"/>
          <p:cNvPicPr>
            <a:picLocks noChangeAspect="1" noChangeArrowheads="1"/>
          </p:cNvPicPr>
          <p:nvPr/>
        </p:nvPicPr>
        <p:blipFill>
          <a:blip r:embed="rId5" cstate="print">
            <a:duotone>
              <a:prstClr val="black"/>
              <a:schemeClr val="tx2">
                <a:tint val="45000"/>
                <a:satMod val="400000"/>
              </a:schemeClr>
            </a:duotone>
          </a:blip>
          <a:stretch>
            <a:fillRect/>
          </a:stretch>
        </p:blipFill>
        <p:spPr bwMode="auto">
          <a:xfrm>
            <a:off x="5222454" y="3327871"/>
            <a:ext cx="1136630" cy="1195236"/>
          </a:xfrm>
          <a:prstGeom prst="rect">
            <a:avLst/>
          </a:prstGeom>
          <a:noFill/>
        </p:spPr>
      </p:pic>
      <p:sp>
        <p:nvSpPr>
          <p:cNvPr id="37" name="Right Arrow 36"/>
          <p:cNvSpPr/>
          <p:nvPr/>
        </p:nvSpPr>
        <p:spPr>
          <a:xfrm>
            <a:off x="4129710" y="3738443"/>
            <a:ext cx="797012" cy="359350"/>
          </a:xfrm>
          <a:prstGeom prst="rightArrow">
            <a:avLst/>
          </a:prstGeom>
          <a:solidFill>
            <a:srgbClr val="FFC000"/>
          </a:solidFill>
          <a:ln>
            <a:noFill/>
          </a:ln>
        </p:spPr>
        <p:style>
          <a:lnRef idx="2">
            <a:schemeClr val="accent3"/>
          </a:lnRef>
          <a:fillRef idx="1">
            <a:schemeClr val="lt1"/>
          </a:fillRef>
          <a:effectRef idx="0">
            <a:schemeClr val="accent3"/>
          </a:effectRef>
          <a:fontRef idx="minor">
            <a:schemeClr val="dk1"/>
          </a:fontRef>
        </p:style>
        <p:txBody>
          <a:bodyPr rtlCol="0" anchor="ctr"/>
          <a:lstStyle/>
          <a:p>
            <a:pPr marL="228600" indent="-228600" algn="ctr">
              <a:buBlip>
                <a:blip r:embed="rId3"/>
              </a:buBlip>
            </a:pPr>
            <a:endParaRPr lang="en-AU" dirty="0" err="1">
              <a:solidFill>
                <a:sysClr val="windowText" lastClr="000000"/>
              </a:solidFill>
            </a:endParaRPr>
          </a:p>
        </p:txBody>
      </p:sp>
      <p:pic>
        <p:nvPicPr>
          <p:cNvPr id="38"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6529973" y="3454225"/>
            <a:ext cx="944006" cy="996874"/>
          </a:xfrm>
          <a:prstGeom prst="rect">
            <a:avLst/>
          </a:prstGeom>
          <a:noFill/>
        </p:spPr>
      </p:pic>
      <p:pic>
        <p:nvPicPr>
          <p:cNvPr id="39" name="Picture 2" descr="\\MAGNUM\Projects\Microsoft\Cloud Power FY12\Design\ICONS_PNG\Server.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7093327" y="3526233"/>
            <a:ext cx="944006" cy="996874"/>
          </a:xfrm>
          <a:prstGeom prst="rect">
            <a:avLst/>
          </a:prstGeom>
          <a:noFill/>
        </p:spPr>
      </p:pic>
      <p:cxnSp>
        <p:nvCxnSpPr>
          <p:cNvPr id="41" name="Straight Connector 40"/>
          <p:cNvCxnSpPr/>
          <p:nvPr/>
        </p:nvCxnSpPr>
        <p:spPr>
          <a:xfrm>
            <a:off x="3146651" y="4683885"/>
            <a:ext cx="4824536" cy="0"/>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23021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String Type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 </a:t>
            </a:r>
            <a:r>
              <a:rPr lang="en-US" sz="2400" b="1" dirty="0" smtClean="0">
                <a:solidFill>
                  <a:schemeClr val="tx1"/>
                </a:solidFill>
                <a:latin typeface="Segoe UI Light" panose="020B0502040204020203" pitchFamily="34" charset="0"/>
              </a:rPr>
              <a:t>Literal Strings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370</a:t>
            </a:fld>
            <a:endParaRPr lang="en-US"/>
          </a:p>
        </p:txBody>
      </p:sp>
    </p:spTree>
    <p:extLst>
      <p:ext uri="{BB962C8B-B14F-4D97-AF65-F5344CB8AC3E}">
        <p14:creationId xmlns:p14="http://schemas.microsoft.com/office/powerpoint/2010/main" val="4054456957"/>
      </p:ext>
    </p:extLst>
  </p:cSld>
  <p:clrMapOvr>
    <a:masterClrMapping/>
  </p:clrMapOvr>
  <p:timing>
    <p:tnLst>
      <p:par>
        <p:cT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Literal </a:t>
            </a:r>
            <a:r>
              <a:rPr lang="en-AU" sz="2400" dirty="0"/>
              <a:t>Strings</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371</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36232496"/>
              </p:ext>
            </p:extLst>
          </p:nvPr>
        </p:nvGraphicFramePr>
        <p:xfrm>
          <a:off x="2567608" y="1143000"/>
          <a:ext cx="8359346" cy="927166"/>
        </p:xfrm>
        <a:graphic>
          <a:graphicData uri="http://schemas.openxmlformats.org/drawingml/2006/table">
            <a:tbl>
              <a:tblPr firstRow="1" bandRow="1"/>
              <a:tblGrid>
                <a:gridCol w="8359346">
                  <a:extLst>
                    <a:ext uri="{9D8B030D-6E8A-4147-A177-3AD203B41FA5}">
                      <a16:colId xmlns:a16="http://schemas.microsoft.com/office/drawing/2014/main" val="52357307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a:t>
                      </a:r>
                      <a:r>
                        <a:rPr lang="en-AU" sz="2400" b="0" baseline="0" dirty="0" smtClean="0">
                          <a:solidFill>
                            <a:schemeClr val="bg1"/>
                          </a:solidFill>
                          <a:latin typeface="Segoe UI Light" panose="020B0502040204020203" pitchFamily="34" charset="0"/>
                          <a:cs typeface="Segoe UI Light" panose="020B0502040204020203" pitchFamily="34" charset="0"/>
                        </a:rPr>
                        <a:t> a variable</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3475243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123</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3744139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800877153"/>
              </p:ext>
            </p:extLst>
          </p:nvPr>
        </p:nvGraphicFramePr>
        <p:xfrm>
          <a:off x="2567608" y="2656862"/>
          <a:ext cx="8359346" cy="927166"/>
        </p:xfrm>
        <a:graphic>
          <a:graphicData uri="http://schemas.openxmlformats.org/drawingml/2006/table">
            <a:tbl>
              <a:tblPr firstRow="1" bandRow="1"/>
              <a:tblGrid>
                <a:gridCol w="8359346">
                  <a:extLst>
                    <a:ext uri="{9D8B030D-6E8A-4147-A177-3AD203B41FA5}">
                      <a16:colId xmlns:a16="http://schemas.microsoft.com/office/drawing/2014/main" val="327007313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Include the variable</a:t>
                      </a:r>
                      <a:r>
                        <a:rPr lang="en-AU" sz="2400" b="0" baseline="0" dirty="0" smtClean="0">
                          <a:solidFill>
                            <a:schemeClr val="bg1"/>
                          </a:solidFill>
                          <a:latin typeface="Segoe UI Light" panose="020B0502040204020203" pitchFamily="34" charset="0"/>
                          <a:cs typeface="Segoe UI Light" panose="020B0502040204020203" pitchFamily="34" charset="0"/>
                        </a:rPr>
                        <a:t> in a literal string (single-quotes)</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9674869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$b</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'As easy as $a'</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14828369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4123098832"/>
              </p:ext>
            </p:extLst>
          </p:nvPr>
        </p:nvGraphicFramePr>
        <p:xfrm>
          <a:off x="2567608" y="4190722"/>
          <a:ext cx="8359346" cy="1158240"/>
        </p:xfrm>
        <a:graphic>
          <a:graphicData uri="http://schemas.openxmlformats.org/drawingml/2006/table">
            <a:tbl>
              <a:tblPr firstRow="1" bandRow="1"/>
              <a:tblGrid>
                <a:gridCol w="8359346">
                  <a:extLst>
                    <a:ext uri="{9D8B030D-6E8A-4147-A177-3AD203B41FA5}">
                      <a16:colId xmlns:a16="http://schemas.microsoft.com/office/drawing/2014/main" val="80023145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Notice that $a</a:t>
                      </a:r>
                      <a:r>
                        <a:rPr lang="en-AU" sz="2400" b="0" baseline="0" dirty="0" smtClean="0">
                          <a:solidFill>
                            <a:schemeClr val="bg1"/>
                          </a:solidFill>
                          <a:latin typeface="Segoe UI Light" panose="020B0502040204020203" pitchFamily="34" charset="0"/>
                          <a:cs typeface="Segoe UI Light" panose="020B0502040204020203" pitchFamily="34" charset="0"/>
                        </a:rPr>
                        <a:t> is not expanded</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7205502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$b </a:t>
                      </a:r>
                    </a:p>
                    <a:p>
                      <a:r>
                        <a:rPr lang="en-AU" sz="2000" dirty="0" smtClean="0">
                          <a:solidFill>
                            <a:srgbClr val="F5F5F5"/>
                          </a:solidFill>
                          <a:latin typeface="Lucida Console" panose="020B0609040504020204" pitchFamily="49" charset="0"/>
                        </a:rPr>
                        <a:t>As easy as $a</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50451773"/>
                  </a:ext>
                </a:extLst>
              </a:tr>
            </a:tbl>
          </a:graphicData>
        </a:graphic>
      </p:graphicFrame>
    </p:spTree>
    <p:extLst>
      <p:ext uri="{BB962C8B-B14F-4D97-AF65-F5344CB8AC3E}">
        <p14:creationId xmlns:p14="http://schemas.microsoft.com/office/powerpoint/2010/main" val="3380508395"/>
      </p:ext>
    </p:extLst>
  </p:cSld>
  <p:clrMapOvr>
    <a:masterClrMapping/>
  </p:clrMapOvr>
  <p:timing>
    <p:tnLst>
      <p:par>
        <p:cT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String Type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2: Expandable Strings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372</a:t>
            </a:fld>
            <a:endParaRPr lang="en-US"/>
          </a:p>
        </p:txBody>
      </p:sp>
    </p:spTree>
    <p:extLst>
      <p:ext uri="{BB962C8B-B14F-4D97-AF65-F5344CB8AC3E}">
        <p14:creationId xmlns:p14="http://schemas.microsoft.com/office/powerpoint/2010/main" val="1472379825"/>
      </p:ext>
    </p:extLst>
  </p:cSld>
  <p:clrMapOvr>
    <a:masterClrMapping/>
  </p:clrMapOvr>
  <p:timing>
    <p:tnLst>
      <p:par>
        <p:cT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Expandable Strings</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373</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209349279"/>
              </p:ext>
            </p:extLst>
          </p:nvPr>
        </p:nvGraphicFramePr>
        <p:xfrm>
          <a:off x="2567608" y="1143000"/>
          <a:ext cx="8359346" cy="927166"/>
        </p:xfrm>
        <a:graphic>
          <a:graphicData uri="http://schemas.openxmlformats.org/drawingml/2006/table">
            <a:tbl>
              <a:tblPr firstRow="1" bandRow="1"/>
              <a:tblGrid>
                <a:gridCol w="8359346">
                  <a:extLst>
                    <a:ext uri="{9D8B030D-6E8A-4147-A177-3AD203B41FA5}">
                      <a16:colId xmlns:a16="http://schemas.microsoft.com/office/drawing/2014/main" val="365581517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a:t>
                      </a:r>
                      <a:r>
                        <a:rPr lang="en-AU" sz="2400" b="0" baseline="0" dirty="0" smtClean="0">
                          <a:solidFill>
                            <a:schemeClr val="bg1"/>
                          </a:solidFill>
                          <a:latin typeface="Segoe UI Light" panose="020B0502040204020203" pitchFamily="34" charset="0"/>
                          <a:cs typeface="Segoe UI Light" panose="020B0502040204020203" pitchFamily="34" charset="0"/>
                        </a:rPr>
                        <a:t> a variable</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4979128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123</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6910695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067650263"/>
              </p:ext>
            </p:extLst>
          </p:nvPr>
        </p:nvGraphicFramePr>
        <p:xfrm>
          <a:off x="2567608" y="2686357"/>
          <a:ext cx="8359346" cy="927166"/>
        </p:xfrm>
        <a:graphic>
          <a:graphicData uri="http://schemas.openxmlformats.org/drawingml/2006/table">
            <a:tbl>
              <a:tblPr firstRow="1" bandRow="1"/>
              <a:tblGrid>
                <a:gridCol w="8359346">
                  <a:extLst>
                    <a:ext uri="{9D8B030D-6E8A-4147-A177-3AD203B41FA5}">
                      <a16:colId xmlns:a16="http://schemas.microsoft.com/office/drawing/2014/main" val="384977831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Include the variable</a:t>
                      </a:r>
                      <a:r>
                        <a:rPr lang="en-AU" sz="2400" b="0" baseline="0" dirty="0" smtClean="0">
                          <a:solidFill>
                            <a:schemeClr val="bg1"/>
                          </a:solidFill>
                          <a:latin typeface="Segoe UI Light" panose="020B0502040204020203" pitchFamily="34" charset="0"/>
                          <a:cs typeface="Segoe UI Light" panose="020B0502040204020203" pitchFamily="34" charset="0"/>
                        </a:rPr>
                        <a:t> in an expandable string (double-quotes)</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4157294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$b</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"As easy as </a:t>
                      </a:r>
                      <a:r>
                        <a:rPr lang="en-AU" sz="2000" dirty="0" smtClean="0">
                          <a:solidFill>
                            <a:srgbClr val="FF4500"/>
                          </a:solidFill>
                          <a:latin typeface="Lucida Console" panose="020B0609040504020204" pitchFamily="49" charset="0"/>
                        </a:rPr>
                        <a:t>$a</a:t>
                      </a:r>
                      <a:r>
                        <a:rPr lang="en-AU" sz="2000" dirty="0" smtClean="0">
                          <a:solidFill>
                            <a:srgbClr val="DB7093"/>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9923759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678964588"/>
              </p:ext>
            </p:extLst>
          </p:nvPr>
        </p:nvGraphicFramePr>
        <p:xfrm>
          <a:off x="2567608" y="4397196"/>
          <a:ext cx="8359346" cy="1158240"/>
        </p:xfrm>
        <a:graphic>
          <a:graphicData uri="http://schemas.openxmlformats.org/drawingml/2006/table">
            <a:tbl>
              <a:tblPr firstRow="1" bandRow="1"/>
              <a:tblGrid>
                <a:gridCol w="8359346">
                  <a:extLst>
                    <a:ext uri="{9D8B030D-6E8A-4147-A177-3AD203B41FA5}">
                      <a16:colId xmlns:a16="http://schemas.microsoft.com/office/drawing/2014/main" val="429418559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Notice that $a</a:t>
                      </a:r>
                      <a:r>
                        <a:rPr lang="en-AU" sz="2400" b="0" baseline="0" dirty="0" smtClean="0">
                          <a:solidFill>
                            <a:schemeClr val="bg1"/>
                          </a:solidFill>
                          <a:latin typeface="Segoe UI Light" panose="020B0502040204020203" pitchFamily="34" charset="0"/>
                          <a:cs typeface="Segoe UI Light" panose="020B0502040204020203" pitchFamily="34" charset="0"/>
                        </a:rPr>
                        <a:t> is expanded</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1965373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$b </a:t>
                      </a:r>
                    </a:p>
                    <a:p>
                      <a:r>
                        <a:rPr lang="en-AU" sz="2000" dirty="0" smtClean="0">
                          <a:solidFill>
                            <a:srgbClr val="F5F5F5"/>
                          </a:solidFill>
                          <a:latin typeface="Lucida Console" panose="020B0609040504020204" pitchFamily="49" charset="0"/>
                        </a:rPr>
                        <a:t>As easy as 123</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723041376"/>
                  </a:ext>
                </a:extLst>
              </a:tr>
            </a:tbl>
          </a:graphicData>
        </a:graphic>
      </p:graphicFrame>
    </p:spTree>
    <p:extLst>
      <p:ext uri="{BB962C8B-B14F-4D97-AF65-F5344CB8AC3E}">
        <p14:creationId xmlns:p14="http://schemas.microsoft.com/office/powerpoint/2010/main" val="3531367476"/>
      </p:ext>
    </p:extLst>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String Type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3: Here Strings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374</a:t>
            </a:fld>
            <a:endParaRPr lang="en-US" dirty="0"/>
          </a:p>
        </p:txBody>
      </p:sp>
    </p:spTree>
    <p:extLst>
      <p:ext uri="{BB962C8B-B14F-4D97-AF65-F5344CB8AC3E}">
        <p14:creationId xmlns:p14="http://schemas.microsoft.com/office/powerpoint/2010/main" val="2296956108"/>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935386"/>
          </a:xfrm>
        </p:spPr>
        <p:txBody>
          <a:bodyPr/>
          <a:lstStyle/>
          <a:p>
            <a:r>
              <a:rPr lang="en-AU" sz="2400" dirty="0" smtClean="0"/>
              <a:t>Example:</a:t>
            </a:r>
          </a:p>
          <a:p>
            <a:r>
              <a:rPr lang="en-AU" sz="2400" dirty="0" smtClean="0"/>
              <a:t>Literal or Expandable String Spanning Multiple Lines</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375</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4180613140"/>
              </p:ext>
            </p:extLst>
          </p:nvPr>
        </p:nvGraphicFramePr>
        <p:xfrm>
          <a:off x="2506171" y="1161661"/>
          <a:ext cx="3992880" cy="4206240"/>
        </p:xfrm>
        <a:graphic>
          <a:graphicData uri="http://schemas.openxmlformats.org/drawingml/2006/table">
            <a:tbl>
              <a:tblPr firstRow="1" bandRow="1"/>
              <a:tblGrid>
                <a:gridCol w="3992880">
                  <a:extLst>
                    <a:ext uri="{9D8B030D-6E8A-4147-A177-3AD203B41FA5}">
                      <a16:colId xmlns:a16="http://schemas.microsoft.com/office/drawing/2014/main" val="228829704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Literal String</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5729936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lString</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easy</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$a</a:t>
                      </a:r>
                    </a:p>
                    <a:p>
                      <a:r>
                        <a:rPr lang="en-AU" sz="2000" dirty="0" smtClean="0">
                          <a:solidFill>
                            <a:srgbClr val="DB7093"/>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lString</a:t>
                      </a:r>
                      <a:endParaRPr lang="en-AU" sz="2000" dirty="0" smtClean="0">
                        <a:solidFill>
                          <a:srgbClr val="FF4500"/>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As</a:t>
                      </a:r>
                    </a:p>
                    <a:p>
                      <a:r>
                        <a:rPr lang="en-AU" sz="2000" dirty="0" smtClean="0">
                          <a:solidFill>
                            <a:srgbClr val="F5F5F5"/>
                          </a:solidFill>
                          <a:latin typeface="Lucida Console" panose="020B0609040504020204" pitchFamily="49" charset="0"/>
                        </a:rPr>
                        <a:t>easy </a:t>
                      </a:r>
                    </a:p>
                    <a:p>
                      <a:r>
                        <a:rPr lang="en-AU" sz="2000" dirty="0" smtClean="0">
                          <a:solidFill>
                            <a:srgbClr val="F5F5F5"/>
                          </a:solidFill>
                          <a:latin typeface="Lucida Console" panose="020B0609040504020204" pitchFamily="49" charset="0"/>
                        </a:rPr>
                        <a:t>as</a:t>
                      </a:r>
                    </a:p>
                    <a:p>
                      <a:r>
                        <a:rPr lang="en-AU" sz="2000" dirty="0" smtClean="0">
                          <a:solidFill>
                            <a:srgbClr val="F5F5F5"/>
                          </a:solidFill>
                          <a:latin typeface="Lucida Console" panose="020B0609040504020204" pitchFamily="49" charset="0"/>
                        </a:rPr>
                        <a:t>$a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35607128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521002394"/>
              </p:ext>
            </p:extLst>
          </p:nvPr>
        </p:nvGraphicFramePr>
        <p:xfrm>
          <a:off x="6888410" y="1161661"/>
          <a:ext cx="4011488" cy="4206240"/>
        </p:xfrm>
        <a:graphic>
          <a:graphicData uri="http://schemas.openxmlformats.org/drawingml/2006/table">
            <a:tbl>
              <a:tblPr firstRow="1" bandRow="1"/>
              <a:tblGrid>
                <a:gridCol w="4011488">
                  <a:extLst>
                    <a:ext uri="{9D8B030D-6E8A-4147-A177-3AD203B41FA5}">
                      <a16:colId xmlns:a16="http://schemas.microsoft.com/office/drawing/2014/main" val="381131874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Expandable String</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4690270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eString</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easy</a:t>
                      </a:r>
                    </a:p>
                    <a:p>
                      <a:r>
                        <a:rPr lang="en-AU" sz="2000" dirty="0" smtClean="0">
                          <a:solidFill>
                            <a:srgbClr val="DB7093"/>
                          </a:solidFill>
                          <a:latin typeface="Lucida Console" panose="020B0609040504020204" pitchFamily="49" charset="0"/>
                        </a:rPr>
                        <a:t>as</a:t>
                      </a:r>
                    </a:p>
                    <a:p>
                      <a:r>
                        <a:rPr lang="en-AU" sz="2000" dirty="0" smtClean="0">
                          <a:solidFill>
                            <a:srgbClr val="FF4500"/>
                          </a:solidFill>
                          <a:latin typeface="Lucida Console" panose="020B0609040504020204" pitchFamily="49" charset="0"/>
                        </a:rPr>
                        <a:t>$a</a:t>
                      </a:r>
                      <a:endParaRPr lang="en-AU" sz="2000" dirty="0" smtClean="0">
                        <a:solidFill>
                          <a:srgbClr val="DB7093"/>
                        </a:solidFill>
                        <a:latin typeface="Lucida Console" panose="020B0609040504020204" pitchFamily="49" charset="0"/>
                      </a:endParaRPr>
                    </a:p>
                    <a:p>
                      <a:r>
                        <a:rPr lang="en-AU" sz="2000" dirty="0" smtClean="0">
                          <a:solidFill>
                            <a:srgbClr val="DB7093"/>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eString</a:t>
                      </a:r>
                      <a:r>
                        <a:rPr lang="en-AU" sz="2000" dirty="0" smtClean="0">
                          <a:solidFill>
                            <a:srgbClr val="FF4500"/>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As</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easy </a:t>
                      </a:r>
                    </a:p>
                    <a:p>
                      <a:r>
                        <a:rPr lang="en-AU" sz="2000" dirty="0" smtClean="0">
                          <a:solidFill>
                            <a:srgbClr val="F5F5F5"/>
                          </a:solidFill>
                          <a:latin typeface="Lucida Console" panose="020B0609040504020204" pitchFamily="49" charset="0"/>
                        </a:rPr>
                        <a:t>as</a:t>
                      </a:r>
                    </a:p>
                    <a:p>
                      <a:r>
                        <a:rPr lang="en-AU" sz="2000" dirty="0" smtClean="0">
                          <a:solidFill>
                            <a:srgbClr val="F5F5F5"/>
                          </a:solidFill>
                          <a:latin typeface="Lucida Console" panose="020B0609040504020204" pitchFamily="49" charset="0"/>
                        </a:rPr>
                        <a:t>123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801451879"/>
                  </a:ext>
                </a:extLst>
              </a:tr>
            </a:tbl>
          </a:graphicData>
        </a:graphic>
      </p:graphicFrame>
    </p:spTree>
    <p:extLst>
      <p:ext uri="{BB962C8B-B14F-4D97-AF65-F5344CB8AC3E}">
        <p14:creationId xmlns:p14="http://schemas.microsoft.com/office/powerpoint/2010/main" val="2193542875"/>
      </p:ext>
    </p:extLst>
  </p:cSld>
  <p:clrMapOvr>
    <a:masterClrMapping/>
  </p:clrMapOvr>
  <p:timing>
    <p:tnLst>
      <p:par>
        <p:cTn id="1" dur="indefinite" restart="never" nodeType="tmRoot"/>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Here Strings</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376</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486744520"/>
              </p:ext>
            </p:extLst>
          </p:nvPr>
        </p:nvGraphicFramePr>
        <p:xfrm>
          <a:off x="2506171" y="1988840"/>
          <a:ext cx="3992880" cy="4206240"/>
        </p:xfrm>
        <a:graphic>
          <a:graphicData uri="http://schemas.openxmlformats.org/drawingml/2006/table">
            <a:tbl>
              <a:tblPr firstRow="1" bandRow="1"/>
              <a:tblGrid>
                <a:gridCol w="3992880">
                  <a:extLst>
                    <a:ext uri="{9D8B030D-6E8A-4147-A177-3AD203B41FA5}">
                      <a16:colId xmlns:a16="http://schemas.microsoft.com/office/drawing/2014/main" val="242463979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Literal Here String</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16734034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lhere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'easy' </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$a</a:t>
                      </a:r>
                    </a:p>
                    <a:p>
                      <a:r>
                        <a:rPr lang="en-AU" sz="2000" dirty="0" smtClean="0">
                          <a:solidFill>
                            <a:srgbClr val="DB7093"/>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lhere</a:t>
                      </a:r>
                      <a:r>
                        <a:rPr lang="en-AU" sz="2000" dirty="0" smtClean="0">
                          <a:solidFill>
                            <a:srgbClr val="FF4500"/>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As</a:t>
                      </a: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t> </a:t>
                      </a:r>
                      <a:r>
                        <a:rPr lang="en-US" sz="1800" dirty="0" smtClean="0">
                          <a:solidFill>
                            <a:schemeClr val="tx1"/>
                          </a:solidFill>
                          <a:latin typeface="Segoe UI"/>
                          <a:ea typeface=""/>
                          <a:cs typeface=""/>
                        </a:rPr>
                        <a:t>' </a:t>
                      </a:r>
                      <a:r>
                        <a:rPr lang="en-AU" sz="2000" dirty="0" smtClean="0">
                          <a:solidFill>
                            <a:srgbClr val="F5F5F5"/>
                          </a:solidFill>
                          <a:latin typeface="Lucida Console" panose="020B0609040504020204" pitchFamily="49" charset="0"/>
                        </a:rPr>
                        <a:t>easy</a:t>
                      </a:r>
                      <a:r>
                        <a:rPr lang="en-US" sz="2000" dirty="0" smtClean="0"/>
                        <a:t> </a:t>
                      </a:r>
                      <a:r>
                        <a:rPr lang="en-US" sz="1800" dirty="0" smtClean="0">
                          <a:solidFill>
                            <a:schemeClr val="tx1"/>
                          </a:solidFill>
                          <a:latin typeface="Segoe UI"/>
                          <a:ea typeface=""/>
                          <a:cs typeface=""/>
                        </a:rPr>
                        <a:t>' </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as</a:t>
                      </a:r>
                    </a:p>
                    <a:p>
                      <a:r>
                        <a:rPr lang="en-AU" sz="2000" dirty="0" smtClean="0">
                          <a:solidFill>
                            <a:srgbClr val="F5F5F5"/>
                          </a:solidFill>
                          <a:latin typeface="Lucida Console" panose="020B0609040504020204" pitchFamily="49" charset="0"/>
                        </a:rPr>
                        <a:t>$a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0735409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51625193"/>
              </p:ext>
            </p:extLst>
          </p:nvPr>
        </p:nvGraphicFramePr>
        <p:xfrm>
          <a:off x="6888410" y="1988840"/>
          <a:ext cx="4011488" cy="4206240"/>
        </p:xfrm>
        <a:graphic>
          <a:graphicData uri="http://schemas.openxmlformats.org/drawingml/2006/table">
            <a:tbl>
              <a:tblPr firstRow="1" bandRow="1"/>
              <a:tblGrid>
                <a:gridCol w="4011488">
                  <a:extLst>
                    <a:ext uri="{9D8B030D-6E8A-4147-A177-3AD203B41FA5}">
                      <a16:colId xmlns:a16="http://schemas.microsoft.com/office/drawing/2014/main" val="84703943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Expandable Here String</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1278540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ehere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r>
                        <a:rPr lang="en-AU" sz="2000" dirty="0" smtClean="0">
                          <a:solidFill>
                            <a:srgbClr val="DB7093"/>
                          </a:solidFill>
                          <a:latin typeface="Lucida Console" panose="020B0609040504020204" pitchFamily="49" charset="0"/>
                        </a:rPr>
                        <a:t>As</a:t>
                      </a:r>
                    </a:p>
                    <a:p>
                      <a:r>
                        <a:rPr lang="en-AU" sz="2000" dirty="0" smtClean="0">
                          <a:solidFill>
                            <a:srgbClr val="DB7093"/>
                          </a:solidFill>
                          <a:latin typeface="Lucida Console" panose="020B0609040504020204" pitchFamily="49" charset="0"/>
                        </a:rPr>
                        <a:t>"easy"</a:t>
                      </a:r>
                    </a:p>
                    <a:p>
                      <a:r>
                        <a:rPr lang="en-AU" sz="2000" dirty="0" smtClean="0">
                          <a:solidFill>
                            <a:srgbClr val="DB7093"/>
                          </a:solidFill>
                          <a:latin typeface="Lucida Console" panose="020B0609040504020204" pitchFamily="49" charset="0"/>
                        </a:rPr>
                        <a:t>as</a:t>
                      </a:r>
                    </a:p>
                    <a:p>
                      <a:r>
                        <a:rPr lang="en-AU" sz="2000" dirty="0" smtClean="0">
                          <a:solidFill>
                            <a:srgbClr val="FF4500"/>
                          </a:solidFill>
                          <a:latin typeface="Lucida Console" panose="020B0609040504020204" pitchFamily="49" charset="0"/>
                        </a:rPr>
                        <a:t>$a</a:t>
                      </a:r>
                      <a:endParaRPr lang="en-AU" sz="2000" dirty="0" smtClean="0">
                        <a:solidFill>
                          <a:srgbClr val="DB7093"/>
                        </a:solidFill>
                        <a:latin typeface="Lucida Console" panose="020B0609040504020204" pitchFamily="49" charset="0"/>
                      </a:endParaRPr>
                    </a:p>
                    <a:p>
                      <a:r>
                        <a:rPr lang="en-AU" sz="2000" dirty="0" smtClean="0">
                          <a:solidFill>
                            <a:srgbClr val="DB7093"/>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ehere</a:t>
                      </a:r>
                      <a:r>
                        <a:rPr lang="en-AU" sz="2000" dirty="0" smtClean="0">
                          <a:solidFill>
                            <a:srgbClr val="FF4500"/>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As</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5F5F5"/>
                          </a:solidFill>
                          <a:effectLst/>
                          <a:uLnTx/>
                          <a:uFillTx/>
                          <a:latin typeface="Lucida Console" panose="020B0609040504020204" pitchFamily="49" charset="0"/>
                        </a:rPr>
                        <a:t>"easy" </a:t>
                      </a:r>
                    </a:p>
                    <a:p>
                      <a:r>
                        <a:rPr lang="en-AU" sz="2000" dirty="0" smtClean="0">
                          <a:solidFill>
                            <a:srgbClr val="F5F5F5"/>
                          </a:solidFill>
                          <a:latin typeface="Lucida Console" panose="020B0609040504020204" pitchFamily="49" charset="0"/>
                        </a:rPr>
                        <a:t>as</a:t>
                      </a:r>
                    </a:p>
                    <a:p>
                      <a:r>
                        <a:rPr lang="en-AU" sz="2000" dirty="0" smtClean="0">
                          <a:solidFill>
                            <a:srgbClr val="F5F5F5"/>
                          </a:solidFill>
                          <a:latin typeface="Lucida Console" panose="020B0609040504020204" pitchFamily="49" charset="0"/>
                        </a:rPr>
                        <a:t>123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722068591"/>
                  </a:ext>
                </a:extLst>
              </a:tr>
            </a:tbl>
          </a:graphicData>
        </a:graphic>
      </p:graphicFrame>
      <p:sp>
        <p:nvSpPr>
          <p:cNvPr id="2" name="TextBox 1"/>
          <p:cNvSpPr txBox="1"/>
          <p:nvPr/>
        </p:nvSpPr>
        <p:spPr>
          <a:xfrm>
            <a:off x="2500491" y="980728"/>
            <a:ext cx="8475984" cy="830997"/>
          </a:xfrm>
          <a:prstGeom prst="rect">
            <a:avLst/>
          </a:prstGeom>
          <a:noFill/>
        </p:spPr>
        <p:txBody>
          <a:bodyPr wrap="square" rtlCol="0">
            <a:spAutoFit/>
          </a:bodyPr>
          <a:lstStyle/>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Simplify </a:t>
            </a:r>
            <a:r>
              <a:rPr lang="en-AU" sz="2400" dirty="0">
                <a:solidFill>
                  <a:schemeClr val="bg1"/>
                </a:solidFill>
                <a:latin typeface="Segoe UI Light" panose="020B0502040204020203" pitchFamily="34" charset="0"/>
                <a:cs typeface="Segoe UI Light" panose="020B0502040204020203" pitchFamily="34" charset="0"/>
              </a:rPr>
              <a:t>use of longer, more complex string </a:t>
            </a:r>
            <a:r>
              <a:rPr lang="en-AU" sz="2400" dirty="0" smtClean="0">
                <a:solidFill>
                  <a:schemeClr val="bg1"/>
                </a:solidFill>
                <a:latin typeface="Segoe UI Light" panose="020B0502040204020203" pitchFamily="34" charset="0"/>
                <a:cs typeface="Segoe UI Light" panose="020B0502040204020203" pitchFamily="34" charset="0"/>
              </a:rPr>
              <a:t>assignments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Here String can contain quotes, @ sign, etc.</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07925600"/>
      </p:ext>
    </p:extLst>
  </p:cSld>
  <p:clrMapOvr>
    <a:masterClrMapping/>
  </p:clrMapOvr>
  <p:timing>
    <p:tnLst>
      <p:par>
        <p:cT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String Type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4: Variable </a:t>
            </a:r>
          </a:p>
          <a:p>
            <a:r>
              <a:rPr lang="en-US" sz="2400" b="1" dirty="0" smtClean="0">
                <a:solidFill>
                  <a:schemeClr val="tx1"/>
                </a:solidFill>
                <a:latin typeface="Segoe UI Light" panose="020B0502040204020203" pitchFamily="34" charset="0"/>
              </a:rPr>
              <a:t>Sub-expression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377</a:t>
            </a:fld>
            <a:endParaRPr lang="en-US"/>
          </a:p>
        </p:txBody>
      </p:sp>
    </p:spTree>
    <p:extLst>
      <p:ext uri="{BB962C8B-B14F-4D97-AF65-F5344CB8AC3E}">
        <p14:creationId xmlns:p14="http://schemas.microsoft.com/office/powerpoint/2010/main" val="1834019784"/>
      </p:ext>
    </p:extLst>
  </p:cSld>
  <p:clrMapOvr>
    <a:masterClrMapping/>
  </p:clrMapOvr>
  <p:timing>
    <p:tnLst>
      <p:par>
        <p:cT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Variable Sub-Expression</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378</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sp>
        <p:nvSpPr>
          <p:cNvPr id="3" name="Content Placeholder 2"/>
          <p:cNvSpPr>
            <a:spLocks noGrp="1"/>
          </p:cNvSpPr>
          <p:nvPr>
            <p:ph sz="quarter" idx="13"/>
          </p:nvPr>
        </p:nvSpPr>
        <p:spPr>
          <a:xfrm>
            <a:off x="406400" y="1505612"/>
            <a:ext cx="11176000" cy="3123538"/>
          </a:xfrm>
        </p:spPr>
        <p:txBody>
          <a:bodyPr>
            <a:normAutofit/>
          </a:bodyPr>
          <a:lstStyle/>
          <a:p>
            <a:pPr marL="457200" indent="-457200">
              <a:buFont typeface="Arial" panose="020B0604020202020204" pitchFamily="34" charset="0"/>
              <a:buChar char="•"/>
            </a:pPr>
            <a:r>
              <a:rPr lang="en-AU" sz="2800" dirty="0" smtClean="0"/>
              <a:t>Returns the result of one or more enclosed statements</a:t>
            </a:r>
          </a:p>
          <a:p>
            <a:pPr marL="457200" indent="-457200">
              <a:buFont typeface="Arial" panose="020B0604020202020204" pitchFamily="34" charset="0"/>
              <a:buChar char="•"/>
            </a:pPr>
            <a:endParaRPr lang="en-AU" sz="2800" dirty="0"/>
          </a:p>
          <a:p>
            <a:pPr marL="457200" indent="-457200">
              <a:buFont typeface="Arial" panose="020B0604020202020204" pitchFamily="34" charset="0"/>
              <a:buChar char="•"/>
            </a:pPr>
            <a:r>
              <a:rPr lang="en-AU" sz="2800" dirty="0" smtClean="0"/>
              <a:t>Can be used to access an object property and concatenate its value within an expandable string</a:t>
            </a:r>
            <a:endParaRPr lang="en-AU" sz="2800" dirty="0"/>
          </a:p>
          <a:p>
            <a:pPr marL="457200" indent="-457200">
              <a:buFont typeface="Arial" panose="020B0604020202020204" pitchFamily="34" charset="0"/>
              <a:buChar char="•"/>
            </a:pPr>
            <a:endParaRPr lang="en-AU" sz="2800" dirty="0"/>
          </a:p>
        </p:txBody>
      </p:sp>
    </p:spTree>
    <p:extLst>
      <p:ext uri="{BB962C8B-B14F-4D97-AF65-F5344CB8AC3E}">
        <p14:creationId xmlns:p14="http://schemas.microsoft.com/office/powerpoint/2010/main" val="222923382"/>
      </p:ext>
    </p:extLst>
  </p:cSld>
  <p:clrMapOvr>
    <a:masterClrMapping/>
  </p:clrMapOvr>
  <p:timing>
    <p:tnLst>
      <p:par>
        <p:cT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 y="1143000"/>
            <a:ext cx="2596243" cy="2286000"/>
          </a:xfrm>
        </p:spPr>
        <p:txBody>
          <a:bodyPr/>
          <a:lstStyle/>
          <a:p>
            <a:r>
              <a:rPr lang="en-AU" sz="2400" dirty="0" smtClean="0"/>
              <a:t>Example: </a:t>
            </a:r>
          </a:p>
          <a:p>
            <a:r>
              <a:rPr lang="en-AU" sz="2400" dirty="0" smtClean="0"/>
              <a:t>Variable </a:t>
            </a:r>
          </a:p>
          <a:p>
            <a:r>
              <a:rPr lang="en-AU" sz="2400" dirty="0" smtClean="0"/>
              <a:t>Sub-expression</a:t>
            </a:r>
          </a:p>
          <a:p>
            <a:r>
              <a:rPr lang="en-AU" sz="2400" dirty="0" smtClean="0"/>
              <a:t>$(...)</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379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72148868"/>
              </p:ext>
            </p:extLst>
          </p:nvPr>
        </p:nvGraphicFramePr>
        <p:xfrm>
          <a:off x="2971253" y="394390"/>
          <a:ext cx="8612505" cy="866206"/>
        </p:xfrm>
        <a:graphic>
          <a:graphicData uri="http://schemas.openxmlformats.org/drawingml/2006/table">
            <a:tbl>
              <a:tblPr firstRow="1" bandRow="1"/>
              <a:tblGrid>
                <a:gridCol w="8612505">
                  <a:extLst>
                    <a:ext uri="{9D8B030D-6E8A-4147-A177-3AD203B41FA5}">
                      <a16:colId xmlns:a16="http://schemas.microsoft.com/office/drawing/2014/main" val="63212931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Create</a:t>
                      </a:r>
                      <a:r>
                        <a:rPr lang="en-AU" sz="2000" b="0" baseline="0" dirty="0" smtClean="0">
                          <a:solidFill>
                            <a:schemeClr val="bg1"/>
                          </a:solidFill>
                          <a:latin typeface="Segoe UI Light" panose="020B0502040204020203" pitchFamily="34" charset="0"/>
                          <a:cs typeface="Segoe UI Light" panose="020B0502040204020203" pitchFamily="34" charset="0"/>
                        </a:rPr>
                        <a:t> a variable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5164772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FF4500"/>
                          </a:solidFill>
                          <a:latin typeface="Lucida Console" panose="020B0609040504020204" pitchFamily="49" charset="0"/>
                        </a:rPr>
                        <a:t>$a</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Get-Service</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ALG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8897470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8216585"/>
              </p:ext>
            </p:extLst>
          </p:nvPr>
        </p:nvGraphicFramePr>
        <p:xfrm>
          <a:off x="2971253" y="1545407"/>
          <a:ext cx="8612504" cy="1036320"/>
        </p:xfrm>
        <a:graphic>
          <a:graphicData uri="http://schemas.openxmlformats.org/drawingml/2006/table">
            <a:tbl>
              <a:tblPr firstRow="1" bandRow="1"/>
              <a:tblGrid>
                <a:gridCol w="8612504">
                  <a:extLst>
                    <a:ext uri="{9D8B030D-6E8A-4147-A177-3AD203B41FA5}">
                      <a16:colId xmlns:a16="http://schemas.microsoft.com/office/drawing/2014/main" val="169551969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Determine the </a:t>
                      </a:r>
                      <a:r>
                        <a:rPr lang="en-AU" sz="2000" b="0" baseline="0" dirty="0" smtClean="0">
                          <a:solidFill>
                            <a:schemeClr val="bg1"/>
                          </a:solidFill>
                          <a:latin typeface="Segoe UI Light" panose="020B0502040204020203" pitchFamily="34" charset="0"/>
                          <a:cs typeface="Segoe UI Light" panose="020B0502040204020203" pitchFamily="34" charset="0"/>
                        </a:rPr>
                        <a:t>variable type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9139089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US" dirty="0" smtClean="0"/>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a</a:t>
                      </a:r>
                      <a:r>
                        <a:rPr lang="en-US" sz="1800" dirty="0" err="1"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GetType</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FullName</a:t>
                      </a:r>
                      <a:endParaRPr lang="en-US" sz="1800" dirty="0" smtClean="0">
                        <a:solidFill>
                          <a:srgbClr val="F5F5F5"/>
                        </a:solidFill>
                        <a:latin typeface="Lucida Console" panose="020B0609040504020204" pitchFamily="49" charset="0"/>
                      </a:endParaRPr>
                    </a:p>
                    <a:p>
                      <a:r>
                        <a:rPr lang="en-US" sz="1800" dirty="0" err="1" smtClean="0">
                          <a:solidFill>
                            <a:srgbClr val="F5F5F5"/>
                          </a:solidFill>
                          <a:latin typeface="Lucida Console" panose="020B0609040504020204" pitchFamily="49" charset="0"/>
                        </a:rPr>
                        <a:t>System.ServiceProcess.ServiceController</a:t>
                      </a:r>
                      <a:r>
                        <a:rPr lang="en-US" sz="18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505251745"/>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840571511"/>
              </p:ext>
            </p:extLst>
          </p:nvPr>
        </p:nvGraphicFramePr>
        <p:xfrm>
          <a:off x="2971253" y="2866538"/>
          <a:ext cx="8612505" cy="1036320"/>
        </p:xfrm>
        <a:graphic>
          <a:graphicData uri="http://schemas.openxmlformats.org/drawingml/2006/table">
            <a:tbl>
              <a:tblPr firstRow="1" bandRow="1"/>
              <a:tblGrid>
                <a:gridCol w="8612505">
                  <a:extLst>
                    <a:ext uri="{9D8B030D-6E8A-4147-A177-3AD203B41FA5}">
                      <a16:colId xmlns:a16="http://schemas.microsoft.com/office/drawing/2014/main" val="395164359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Use </a:t>
                      </a:r>
                      <a:r>
                        <a:rPr lang="en-AU" sz="2000" b="0" baseline="0" dirty="0" smtClean="0">
                          <a:solidFill>
                            <a:schemeClr val="bg1"/>
                          </a:solidFill>
                          <a:latin typeface="Segoe UI Light" panose="020B0502040204020203" pitchFamily="34" charset="0"/>
                          <a:cs typeface="Segoe UI Light" panose="020B0502040204020203" pitchFamily="34" charset="0"/>
                        </a:rPr>
                        <a:t>variable in a string – Returns the type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5891753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Write-Host</a:t>
                      </a:r>
                      <a:r>
                        <a:rPr lang="en-AU" sz="1800" dirty="0" smtClean="0">
                          <a:solidFill>
                            <a:srgbClr val="F5F5F5"/>
                          </a:solidFill>
                          <a:latin typeface="Lucida Console" panose="020B0609040504020204" pitchFamily="49" charset="0"/>
                        </a:rPr>
                        <a:t> </a:t>
                      </a:r>
                      <a:r>
                        <a:rPr lang="en-AU" sz="1800" dirty="0" smtClean="0">
                          <a:solidFill>
                            <a:srgbClr val="DB7093"/>
                          </a:solidFill>
                          <a:latin typeface="Lucida Console" panose="020B0609040504020204" pitchFamily="49" charset="0"/>
                        </a:rPr>
                        <a:t>"service: </a:t>
                      </a:r>
                      <a:r>
                        <a:rPr lang="en-AU" sz="1800" dirty="0" smtClean="0">
                          <a:solidFill>
                            <a:srgbClr val="FF4500"/>
                          </a:solidFill>
                          <a:latin typeface="Lucida Console" panose="020B0609040504020204" pitchFamily="49" charset="0"/>
                        </a:rPr>
                        <a:t>$a</a:t>
                      </a:r>
                      <a:r>
                        <a:rPr lang="en-AU" sz="1800" dirty="0" smtClean="0">
                          <a:solidFill>
                            <a:srgbClr val="DB7093"/>
                          </a:solidFill>
                          <a:latin typeface="Lucida Console" panose="020B0609040504020204" pitchFamily="49" charset="0"/>
                        </a:rPr>
                        <a:t>"</a:t>
                      </a:r>
                    </a:p>
                    <a:p>
                      <a:r>
                        <a:rPr lang="en-AU" sz="1800" dirty="0" smtClean="0">
                          <a:solidFill>
                            <a:srgbClr val="F5F5F5"/>
                          </a:solidFill>
                          <a:latin typeface="Lucida Console" panose="020B0609040504020204" pitchFamily="49" charset="0"/>
                        </a:rPr>
                        <a:t>service: </a:t>
                      </a:r>
                      <a:r>
                        <a:rPr lang="en-AU" sz="1800" dirty="0" err="1" smtClean="0">
                          <a:solidFill>
                            <a:srgbClr val="F5F5F5"/>
                          </a:solidFill>
                          <a:latin typeface="Lucida Console" panose="020B0609040504020204" pitchFamily="49" charset="0"/>
                        </a:rPr>
                        <a:t>System.ServiceProcess.ServiceController</a:t>
                      </a:r>
                      <a:endParaRPr lang="en-AU" sz="18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78867227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1449617"/>
              </p:ext>
            </p:extLst>
          </p:nvPr>
        </p:nvGraphicFramePr>
        <p:xfrm>
          <a:off x="2971254" y="4187669"/>
          <a:ext cx="8612505" cy="1036320"/>
        </p:xfrm>
        <a:graphic>
          <a:graphicData uri="http://schemas.openxmlformats.org/drawingml/2006/table">
            <a:tbl>
              <a:tblPr firstRow="1" bandRow="1"/>
              <a:tblGrid>
                <a:gridCol w="8612505">
                  <a:extLst>
                    <a:ext uri="{9D8B030D-6E8A-4147-A177-3AD203B41FA5}">
                      <a16:colId xmlns:a16="http://schemas.microsoft.com/office/drawing/2014/main" val="142091915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Try to use a property of the </a:t>
                      </a:r>
                      <a:r>
                        <a:rPr lang="en-AU" sz="2000" b="0" baseline="0" dirty="0" smtClean="0">
                          <a:solidFill>
                            <a:schemeClr val="bg1"/>
                          </a:solidFill>
                          <a:latin typeface="Segoe UI Light" panose="020B0502040204020203" pitchFamily="34" charset="0"/>
                          <a:cs typeface="Segoe UI Light" panose="020B0502040204020203" pitchFamily="34" charset="0"/>
                        </a:rPr>
                        <a:t>variable in a string – The property is not expanded</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3008764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Write-Host</a:t>
                      </a:r>
                      <a:r>
                        <a:rPr lang="en-AU" sz="1800" dirty="0" smtClean="0">
                          <a:solidFill>
                            <a:srgbClr val="F5F5F5"/>
                          </a:solidFill>
                          <a:latin typeface="Lucida Console" panose="020B0609040504020204" pitchFamily="49" charset="0"/>
                        </a:rPr>
                        <a:t> </a:t>
                      </a:r>
                      <a:r>
                        <a:rPr lang="en-AU" sz="1800" dirty="0" smtClean="0">
                          <a:solidFill>
                            <a:srgbClr val="DB7093"/>
                          </a:solidFill>
                          <a:latin typeface="Lucida Console" panose="020B0609040504020204" pitchFamily="49" charset="0"/>
                        </a:rPr>
                        <a:t>"service: </a:t>
                      </a:r>
                      <a:r>
                        <a:rPr lang="en-AU" sz="1800" dirty="0" smtClean="0">
                          <a:solidFill>
                            <a:srgbClr val="FF4500"/>
                          </a:solidFill>
                          <a:latin typeface="Lucida Console" panose="020B0609040504020204" pitchFamily="49" charset="0"/>
                        </a:rPr>
                        <a:t>$a</a:t>
                      </a:r>
                      <a:r>
                        <a:rPr lang="en-AU" sz="1800" dirty="0" smtClean="0">
                          <a:solidFill>
                            <a:srgbClr val="DB7093"/>
                          </a:solidFill>
                          <a:latin typeface="Lucida Console" panose="020B0609040504020204" pitchFamily="49" charset="0"/>
                        </a:rPr>
                        <a:t>.name" </a:t>
                      </a:r>
                    </a:p>
                    <a:p>
                      <a:r>
                        <a:rPr lang="en-AU" sz="1800" dirty="0" smtClean="0">
                          <a:solidFill>
                            <a:srgbClr val="F5F5F5"/>
                          </a:solidFill>
                          <a:latin typeface="Lucida Console" panose="020B0609040504020204" pitchFamily="49" charset="0"/>
                        </a:rPr>
                        <a:t>service: System.ServiceProcess.ServiceController.name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9811577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34379786"/>
              </p:ext>
            </p:extLst>
          </p:nvPr>
        </p:nvGraphicFramePr>
        <p:xfrm>
          <a:off x="2971254" y="5508799"/>
          <a:ext cx="8612505" cy="1036320"/>
        </p:xfrm>
        <a:graphic>
          <a:graphicData uri="http://schemas.openxmlformats.org/drawingml/2006/table">
            <a:tbl>
              <a:tblPr firstRow="1" bandRow="1"/>
              <a:tblGrid>
                <a:gridCol w="8612505">
                  <a:extLst>
                    <a:ext uri="{9D8B030D-6E8A-4147-A177-3AD203B41FA5}">
                      <a16:colId xmlns:a16="http://schemas.microsoft.com/office/drawing/2014/main" val="22718081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Create a variable sub-expression that includes the property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63164167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Write-Host</a:t>
                      </a:r>
                      <a:r>
                        <a:rPr lang="en-AU" sz="1800" dirty="0" smtClean="0">
                          <a:solidFill>
                            <a:srgbClr val="F5F5F5"/>
                          </a:solidFill>
                          <a:latin typeface="Lucida Console" panose="020B0609040504020204" pitchFamily="49" charset="0"/>
                        </a:rPr>
                        <a:t> </a:t>
                      </a:r>
                      <a:r>
                        <a:rPr lang="en-AU" sz="1800" dirty="0" smtClean="0">
                          <a:solidFill>
                            <a:srgbClr val="DB7093"/>
                          </a:solidFill>
                          <a:latin typeface="Lucida Console" panose="020B0609040504020204" pitchFamily="49" charset="0"/>
                        </a:rPr>
                        <a:t>"service: </a:t>
                      </a:r>
                      <a:r>
                        <a:rPr lang="en-AU" sz="1800" dirty="0" smtClean="0">
                          <a:solidFill>
                            <a:srgbClr val="F5F5F5"/>
                          </a:solidFill>
                          <a:latin typeface="Lucida Console" panose="020B0609040504020204" pitchFamily="49" charset="0"/>
                        </a:rPr>
                        <a:t>$(</a:t>
                      </a:r>
                      <a:r>
                        <a:rPr lang="en-AU" sz="1800" dirty="0" smtClean="0">
                          <a:solidFill>
                            <a:srgbClr val="FF4500"/>
                          </a:solidFill>
                          <a:latin typeface="Lucida Console" panose="020B0609040504020204" pitchFamily="49" charset="0"/>
                        </a:rPr>
                        <a:t>$a</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name)</a:t>
                      </a:r>
                      <a:r>
                        <a:rPr lang="en-AU" sz="1800" dirty="0" smtClean="0">
                          <a:solidFill>
                            <a:srgbClr val="DB7093"/>
                          </a:solidFill>
                          <a:latin typeface="Lucida Console" panose="020B0609040504020204" pitchFamily="49" charset="0"/>
                        </a:rPr>
                        <a:t>" </a:t>
                      </a:r>
                    </a:p>
                    <a:p>
                      <a:r>
                        <a:rPr lang="en-AU" sz="1800" dirty="0" smtClean="0">
                          <a:solidFill>
                            <a:srgbClr val="F5F5F5"/>
                          </a:solidFill>
                          <a:latin typeface="Lucida Console" panose="020B0609040504020204" pitchFamily="49" charset="0"/>
                        </a:rPr>
                        <a:t>service: ALG</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21814963"/>
                  </a:ext>
                </a:extLst>
              </a:tr>
            </a:tbl>
          </a:graphicData>
        </a:graphic>
      </p:graphicFrame>
    </p:spTree>
    <p:extLst>
      <p:ext uri="{BB962C8B-B14F-4D97-AF65-F5344CB8AC3E}">
        <p14:creationId xmlns:p14="http://schemas.microsoft.com/office/powerpoint/2010/main" val="20267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When to use Workflow?</a:t>
            </a:r>
            <a:endParaRPr lang="en-AU" dirty="0"/>
          </a:p>
        </p:txBody>
      </p:sp>
      <p:sp>
        <p:nvSpPr>
          <p:cNvPr id="3" name="Content Placeholder 2"/>
          <p:cNvSpPr>
            <a:spLocks noGrp="1"/>
          </p:cNvSpPr>
          <p:nvPr>
            <p:ph sz="quarter" idx="13"/>
          </p:nvPr>
        </p:nvSpPr>
        <p:spPr>
          <a:xfrm>
            <a:off x="406400" y="965200"/>
            <a:ext cx="11176000" cy="4953000"/>
          </a:xfrm>
        </p:spPr>
        <p:txBody>
          <a:bodyPr>
            <a:normAutofit/>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AU" sz="2200" dirty="0" smtClean="0"/>
              <a:t>Perform </a:t>
            </a:r>
            <a:r>
              <a:rPr lang="en-AU" sz="2200" dirty="0"/>
              <a:t>a long-running task that combines multiple steps in a </a:t>
            </a:r>
            <a:r>
              <a:rPr lang="en-AU" sz="2200" dirty="0" smtClean="0"/>
              <a:t>sequence</a:t>
            </a:r>
          </a:p>
          <a:p>
            <a:pPr marL="342900" indent="-342900">
              <a:buFont typeface="Arial" panose="020B0604020202020204" pitchFamily="34" charset="0"/>
              <a:buChar char="•"/>
            </a:pPr>
            <a:r>
              <a:rPr lang="en-AU" sz="2200" dirty="0"/>
              <a:t>P</a:t>
            </a:r>
            <a:r>
              <a:rPr lang="en-AU" sz="2200" dirty="0" smtClean="0"/>
              <a:t>erform </a:t>
            </a:r>
            <a:r>
              <a:rPr lang="en-AU" sz="2200" dirty="0"/>
              <a:t>a task that runs on multiple </a:t>
            </a:r>
            <a:r>
              <a:rPr lang="en-AU" sz="2200" dirty="0" smtClean="0"/>
              <a:t>devices</a:t>
            </a:r>
          </a:p>
          <a:p>
            <a:pPr marL="342900" indent="-342900">
              <a:buFont typeface="Arial" panose="020B0604020202020204" pitchFamily="34" charset="0"/>
              <a:buChar char="•"/>
            </a:pPr>
            <a:r>
              <a:rPr lang="en-AU" sz="2200" dirty="0"/>
              <a:t>P</a:t>
            </a:r>
            <a:r>
              <a:rPr lang="en-AU" sz="2200" dirty="0" smtClean="0"/>
              <a:t>erform </a:t>
            </a:r>
            <a:r>
              <a:rPr lang="en-AU" sz="2200" dirty="0"/>
              <a:t>a task that requires </a:t>
            </a:r>
            <a:r>
              <a:rPr lang="en-AU" sz="2200" dirty="0" smtClean="0"/>
              <a:t>check-pointing </a:t>
            </a:r>
            <a:r>
              <a:rPr lang="en-AU" sz="2200" dirty="0"/>
              <a:t>or </a:t>
            </a:r>
            <a:r>
              <a:rPr lang="en-AU" sz="2200" dirty="0" smtClean="0"/>
              <a:t>persistence</a:t>
            </a:r>
          </a:p>
          <a:p>
            <a:pPr marL="342900" indent="-342900">
              <a:buFont typeface="Arial" panose="020B0604020202020204" pitchFamily="34" charset="0"/>
              <a:buChar char="•"/>
            </a:pPr>
            <a:r>
              <a:rPr lang="en-AU" sz="2200" dirty="0"/>
              <a:t>P</a:t>
            </a:r>
            <a:r>
              <a:rPr lang="en-AU" sz="2200" dirty="0" smtClean="0"/>
              <a:t>erform </a:t>
            </a:r>
            <a:r>
              <a:rPr lang="en-AU" sz="2200" dirty="0"/>
              <a:t>a long-running task that is asynchronous, </a:t>
            </a:r>
            <a:r>
              <a:rPr lang="en-AU" sz="2200" dirty="0" smtClean="0"/>
              <a:t>re-</a:t>
            </a:r>
            <a:r>
              <a:rPr lang="en-AU" sz="2200" dirty="0" err="1" smtClean="0"/>
              <a:t>startable</a:t>
            </a:r>
            <a:r>
              <a:rPr lang="en-AU" sz="2200" dirty="0"/>
              <a:t>, parallelizable, or </a:t>
            </a:r>
            <a:r>
              <a:rPr lang="en-AU" sz="2200" dirty="0" smtClean="0"/>
              <a:t>interruptible</a:t>
            </a:r>
          </a:p>
          <a:p>
            <a:pPr marL="342900" indent="-342900">
              <a:buFont typeface="Arial" panose="020B0604020202020204" pitchFamily="34" charset="0"/>
              <a:buChar char="•"/>
            </a:pPr>
            <a:r>
              <a:rPr lang="en-AU" sz="2200" dirty="0"/>
              <a:t>R</a:t>
            </a:r>
            <a:r>
              <a:rPr lang="en-AU" sz="2200" dirty="0" smtClean="0"/>
              <a:t>un </a:t>
            </a:r>
            <a:r>
              <a:rPr lang="en-AU" sz="2200" dirty="0"/>
              <a:t>a task on a large </a:t>
            </a:r>
            <a:r>
              <a:rPr lang="en-AU" sz="2200" dirty="0" smtClean="0"/>
              <a:t>scale requiring </a:t>
            </a:r>
            <a:r>
              <a:rPr lang="en-AU" sz="2200" dirty="0"/>
              <a:t>throttling and connection </a:t>
            </a:r>
            <a:r>
              <a:rPr lang="en-AU" sz="2200" dirty="0" smtClean="0"/>
              <a:t>pooling</a:t>
            </a:r>
          </a:p>
          <a:p>
            <a:pPr marL="342900" indent="-342900">
              <a:buFont typeface="Arial" panose="020B0604020202020204" pitchFamily="34" charset="0"/>
              <a:buChar char="•"/>
            </a:pPr>
            <a:endParaRPr lang="en-US" dirty="0" smtClean="0"/>
          </a:p>
          <a:p>
            <a:r>
              <a:rPr lang="en-US" sz="1800" dirty="0" smtClean="0"/>
              <a:t>    Basic Syntax: PowerShell workflow syntax is converted to native </a:t>
            </a:r>
            <a:r>
              <a:rPr lang="en-US" sz="1800" dirty="0"/>
              <a:t>Windows Workflow (WWF) XAML </a:t>
            </a:r>
            <a:r>
              <a:rPr lang="en-US" sz="1800" dirty="0" smtClean="0"/>
              <a:t>format</a:t>
            </a:r>
            <a:endParaRPr lang="en-AU" sz="1800" dirty="0"/>
          </a:p>
          <a:p>
            <a:pPr marL="342900" indent="-342900">
              <a:buFont typeface="Arial" panose="020B0604020202020204" pitchFamily="34" charset="0"/>
              <a:buChar char="•"/>
            </a:pPr>
            <a:endParaRPr lang="en-AU" dirty="0"/>
          </a:p>
          <a:p>
            <a:pPr lvl="1"/>
            <a:r>
              <a:rPr lang="en-US" dirty="0" smtClean="0"/>
              <a:t>PowerShell converts this syntax to native Windows Workflow (WWF) XAML format  - WWF native language Support scalable &amp; remote multi-device management</a:t>
            </a:r>
          </a:p>
          <a:p>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prstClr val="white"/>
                </a:solidFill>
              </a:rPr>
              <a:pPr/>
              <a:t>38</a:t>
            </a:fld>
            <a:endParaRPr lang="en-US" dirty="0">
              <a:solidFill>
                <a:prstClr val="white"/>
              </a:solidFill>
            </a:endParaRPr>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56429069"/>
              </p:ext>
            </p:extLst>
          </p:nvPr>
        </p:nvGraphicFramePr>
        <p:xfrm>
          <a:off x="783238" y="4582780"/>
          <a:ext cx="10657184" cy="2011680"/>
        </p:xfrm>
        <a:graphic>
          <a:graphicData uri="http://schemas.openxmlformats.org/drawingml/2006/table">
            <a:tbl>
              <a:tblPr firstRow="1" bandRow="1">
                <a:tableStyleId>{5C22544A-7EE6-4342-B048-85BDC9FD1C3A}</a:tableStyleId>
              </a:tblPr>
              <a:tblGrid>
                <a:gridCol w="10657184">
                  <a:extLst>
                    <a:ext uri="{9D8B030D-6E8A-4147-A177-3AD203B41FA5}">
                      <a16:colId xmlns:a16="http://schemas.microsoft.com/office/drawing/2014/main" val="3714922946"/>
                    </a:ext>
                  </a:extLst>
                </a:gridCol>
              </a:tblGrid>
              <a:tr h="370840">
                <a:tc>
                  <a:txBody>
                    <a:bodyPr/>
                    <a:lstStyle/>
                    <a:p>
                      <a:r>
                        <a:rPr lang="en-AU" sz="1800" b="0" dirty="0" smtClean="0">
                          <a:solidFill>
                            <a:srgbClr val="E0FFFF"/>
                          </a:solidFill>
                          <a:latin typeface="Lucida Console" panose="020B0609040504020204" pitchFamily="49" charset="0"/>
                        </a:rPr>
                        <a:t>workflow</a:t>
                      </a:r>
                      <a:r>
                        <a:rPr lang="en-AU" sz="1800" b="0" dirty="0" smtClean="0">
                          <a:solidFill>
                            <a:srgbClr val="F5F5F5"/>
                          </a:solidFill>
                          <a:latin typeface="Lucida Console" panose="020B0609040504020204" pitchFamily="49" charset="0"/>
                        </a:rPr>
                        <a:t> </a:t>
                      </a:r>
                      <a:r>
                        <a:rPr lang="en-AU" sz="1800" b="0" dirty="0" smtClean="0">
                          <a:solidFill>
                            <a:srgbClr val="EE82EE"/>
                          </a:solidFill>
                          <a:latin typeface="Lucida Console" panose="020B0609040504020204" pitchFamily="49" charset="0"/>
                          <a:ea typeface="+mn-ea"/>
                          <a:cs typeface="+mn-cs"/>
                        </a:rPr>
                        <a:t>&lt;n</a:t>
                      </a:r>
                      <a:r>
                        <a:rPr lang="en-AU" sz="1800" b="0" dirty="0" smtClean="0">
                          <a:solidFill>
                            <a:srgbClr val="EE82EE"/>
                          </a:solidFill>
                          <a:latin typeface="Lucida Console" panose="020B0609040504020204" pitchFamily="49" charset="0"/>
                        </a:rPr>
                        <a:t>ame&gt;</a:t>
                      </a:r>
                      <a:endParaRPr lang="en-AU" sz="1800" b="0" dirty="0" smtClean="0">
                        <a:solidFill>
                          <a:srgbClr val="F5F5F5"/>
                        </a:solidFill>
                        <a:latin typeface="Lucida Console" panose="020B0609040504020204" pitchFamily="49" charset="0"/>
                      </a:endParaRPr>
                    </a:p>
                    <a:p>
                      <a:r>
                        <a:rPr lang="en-AU" sz="1800" b="0" dirty="0" smtClean="0">
                          <a:solidFill>
                            <a:srgbClr val="F5F5F5"/>
                          </a:solidFill>
                          <a:latin typeface="Lucida Console" panose="020B0609040504020204" pitchFamily="49" charset="0"/>
                        </a:rPr>
                        <a:t>{</a:t>
                      </a:r>
                    </a:p>
                    <a:p>
                      <a:r>
                        <a:rPr lang="en-AU" sz="1800" b="0" dirty="0" err="1" smtClean="0">
                          <a:solidFill>
                            <a:srgbClr val="E0FFFF"/>
                          </a:solidFill>
                          <a:latin typeface="Lucida Console" panose="020B0609040504020204" pitchFamily="49" charset="0"/>
                        </a:rPr>
                        <a:t>param</a:t>
                      </a:r>
                      <a:r>
                        <a:rPr lang="en-AU" sz="1800" b="0" dirty="0" smtClean="0">
                          <a:solidFill>
                            <a:srgbClr val="F5F5F5"/>
                          </a:solidFill>
                          <a:latin typeface="Lucida Console" panose="020B0609040504020204" pitchFamily="49" charset="0"/>
                        </a:rPr>
                        <a:t> (</a:t>
                      </a:r>
                      <a:r>
                        <a:rPr lang="en-AU" sz="1800" b="0" dirty="0" smtClean="0">
                          <a:solidFill>
                            <a:srgbClr val="FF4500"/>
                          </a:solidFill>
                          <a:latin typeface="Lucida Console" panose="020B0609040504020204" pitchFamily="49" charset="0"/>
                        </a:rPr>
                        <a:t>$parameter1</a:t>
                      </a:r>
                      <a:r>
                        <a:rPr lang="en-AU" sz="1800" b="0" dirty="0" smtClean="0">
                          <a:solidFill>
                            <a:srgbClr val="D3D3D3"/>
                          </a:solidFill>
                          <a:latin typeface="Lucida Console" panose="020B0609040504020204" pitchFamily="49" charset="0"/>
                        </a:rPr>
                        <a:t>,</a:t>
                      </a:r>
                      <a:r>
                        <a:rPr lang="en-AU" sz="1800" b="0" dirty="0" smtClean="0">
                          <a:solidFill>
                            <a:srgbClr val="FF4500"/>
                          </a:solidFill>
                          <a:latin typeface="Lucida Console" panose="020B0609040504020204" pitchFamily="49" charset="0"/>
                        </a:rPr>
                        <a:t>$parameterN</a:t>
                      </a:r>
                      <a:r>
                        <a:rPr lang="en-AU" sz="1800" b="0" dirty="0" smtClean="0">
                          <a:solidFill>
                            <a:srgbClr val="F5F5F5"/>
                          </a:solidFill>
                          <a:latin typeface="Lucida Console" panose="020B0609040504020204" pitchFamily="49" charset="0"/>
                        </a:rPr>
                        <a:t>)</a:t>
                      </a:r>
                    </a:p>
                    <a:p>
                      <a:endParaRPr lang="en-AU" sz="1800" b="0" dirty="0" smtClean="0">
                        <a:solidFill>
                          <a:srgbClr val="F5F5F5"/>
                        </a:solidFill>
                        <a:latin typeface="Lucida Console" panose="020B0609040504020204" pitchFamily="49" charset="0"/>
                      </a:endParaRPr>
                    </a:p>
                    <a:p>
                      <a:r>
                        <a:rPr lang="en-AU" sz="1800" b="0" dirty="0" smtClean="0">
                          <a:solidFill>
                            <a:srgbClr val="F5F5F5"/>
                          </a:solidFill>
                          <a:latin typeface="Lucida Console" panose="020B0609040504020204" pitchFamily="49" charset="0"/>
                        </a:rPr>
                        <a:t>   &lt;Activity List&gt;</a:t>
                      </a:r>
                    </a:p>
                    <a:p>
                      <a:r>
                        <a:rPr lang="en-AU" sz="1800" b="0" dirty="0" smtClean="0">
                          <a:solidFill>
                            <a:srgbClr val="F5F5F5"/>
                          </a:solidFill>
                          <a:latin typeface="Lucida Console" panose="020B0609040504020204" pitchFamily="49" charset="0"/>
                        </a:rPr>
                        <a:t>   …</a:t>
                      </a:r>
                    </a:p>
                    <a:p>
                      <a:r>
                        <a:rPr lang="en-AU" sz="18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3377889911"/>
                  </a:ext>
                </a:extLst>
              </a:tr>
            </a:tbl>
          </a:graphicData>
        </a:graphic>
      </p:graphicFrame>
    </p:spTree>
    <p:extLst>
      <p:ext uri="{BB962C8B-B14F-4D97-AF65-F5344CB8AC3E}">
        <p14:creationId xmlns:p14="http://schemas.microsoft.com/office/powerpoint/2010/main" val="1780489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Other Types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Other types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380</a:t>
            </a:fld>
            <a:endParaRPr lang="en-US"/>
          </a:p>
        </p:txBody>
      </p:sp>
    </p:spTree>
    <p:extLst>
      <p:ext uri="{BB962C8B-B14F-4D97-AF65-F5344CB8AC3E}">
        <p14:creationId xmlns:p14="http://schemas.microsoft.com/office/powerpoint/2010/main" val="460410630"/>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Other Types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381</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78691466"/>
              </p:ext>
            </p:extLst>
          </p:nvPr>
        </p:nvGraphicFramePr>
        <p:xfrm>
          <a:off x="575924" y="1274384"/>
          <a:ext cx="10493127" cy="3962400"/>
        </p:xfrm>
        <a:graphic>
          <a:graphicData uri="http://schemas.openxmlformats.org/drawingml/2006/table">
            <a:tbl>
              <a:tblPr firstRow="1" bandRow="1">
                <a:tableStyleId>{5C22544A-7EE6-4342-B048-85BDC9FD1C3A}</a:tableStyleId>
              </a:tblPr>
              <a:tblGrid>
                <a:gridCol w="1478566">
                  <a:extLst>
                    <a:ext uri="{9D8B030D-6E8A-4147-A177-3AD203B41FA5}">
                      <a16:colId xmlns:a16="http://schemas.microsoft.com/office/drawing/2014/main" val="1314716096"/>
                    </a:ext>
                  </a:extLst>
                </a:gridCol>
                <a:gridCol w="2400337">
                  <a:extLst>
                    <a:ext uri="{9D8B030D-6E8A-4147-A177-3AD203B41FA5}">
                      <a16:colId xmlns:a16="http://schemas.microsoft.com/office/drawing/2014/main" val="2188776661"/>
                    </a:ext>
                  </a:extLst>
                </a:gridCol>
                <a:gridCol w="6614224">
                  <a:extLst>
                    <a:ext uri="{9D8B030D-6E8A-4147-A177-3AD203B41FA5}">
                      <a16:colId xmlns:a16="http://schemas.microsoft.com/office/drawing/2014/main" val="1292352295"/>
                    </a:ext>
                  </a:extLst>
                </a:gridCol>
              </a:tblGrid>
              <a:tr h="370840">
                <a:tc>
                  <a:txBody>
                    <a:bodyPr/>
                    <a:lstStyle/>
                    <a:p>
                      <a:r>
                        <a:rPr lang="en-AU" sz="2000" b="0" i="0" dirty="0" smtClean="0">
                          <a:latin typeface="Segoe UI Light" panose="020B0502040204020203" pitchFamily="34" charset="0"/>
                          <a:cs typeface="Segoe UI Light" panose="020B0502040204020203" pitchFamily="34" charset="0"/>
                        </a:rPr>
                        <a:t>Alias</a:t>
                      </a:r>
                      <a:endParaRPr lang="en-AU" sz="2000" b="0" i="0" dirty="0">
                        <a:latin typeface="Segoe UI Light" panose="020B0502040204020203" pitchFamily="34" charset="0"/>
                        <a:cs typeface="Segoe UI Light" panose="020B0502040204020203" pitchFamily="34" charset="0"/>
                      </a:endParaRPr>
                    </a:p>
                  </a:txBody>
                  <a:tcPr/>
                </a:tc>
                <a:tc>
                  <a:txBody>
                    <a:bodyPr/>
                    <a:lstStyle/>
                    <a:p>
                      <a:r>
                        <a:rPr lang="en-AU" sz="2000" b="0" i="0" dirty="0" smtClean="0">
                          <a:latin typeface="Segoe UI Light" panose="020B0502040204020203" pitchFamily="34" charset="0"/>
                          <a:cs typeface="Segoe UI Light" panose="020B0502040204020203" pitchFamily="34" charset="0"/>
                        </a:rPr>
                        <a:t>Full Name</a:t>
                      </a:r>
                      <a:endParaRPr lang="en-AU" sz="2000" b="0" i="0" dirty="0">
                        <a:latin typeface="Segoe UI Light" panose="020B0502040204020203" pitchFamily="34" charset="0"/>
                        <a:cs typeface="Segoe UI Light" panose="020B0502040204020203" pitchFamily="34" charset="0"/>
                      </a:endParaRPr>
                    </a:p>
                  </a:txBody>
                  <a:tcPr/>
                </a:tc>
                <a:tc>
                  <a:txBody>
                    <a:bodyPr/>
                    <a:lstStyle/>
                    <a:p>
                      <a:r>
                        <a:rPr lang="en-AU" sz="2000" b="0" i="0" dirty="0" smtClean="0">
                          <a:latin typeface="Segoe UI Light" panose="020B0502040204020203" pitchFamily="34" charset="0"/>
                          <a:cs typeface="Segoe UI Light" panose="020B0502040204020203" pitchFamily="34" charset="0"/>
                        </a:rPr>
                        <a:t>Description</a:t>
                      </a:r>
                      <a:endParaRPr lang="en-AU" sz="2000" b="0" i="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198520751"/>
                  </a:ext>
                </a:extLst>
              </a:tr>
              <a:tr h="370840">
                <a:tc>
                  <a:txBody>
                    <a:bodyPr/>
                    <a:lstStyle/>
                    <a:p>
                      <a:r>
                        <a:rPr lang="en-AU" sz="2000" dirty="0" smtClean="0">
                          <a:latin typeface="Segoe UI Light" panose="020B0502040204020203" pitchFamily="34" charset="0"/>
                          <a:cs typeface="Segoe UI Light" panose="020B0502040204020203" pitchFamily="34" charset="0"/>
                        </a:rPr>
                        <a:t>Object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System.Object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Every type in PowerShell is derived from object</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71295098"/>
                  </a:ext>
                </a:extLst>
              </a:tr>
              <a:tr h="370840">
                <a:tc>
                  <a:txBody>
                    <a:bodyPr/>
                    <a:lstStyle/>
                    <a:p>
                      <a:r>
                        <a:rPr lang="en-AU" sz="2000" dirty="0" smtClean="0">
                          <a:latin typeface="Segoe UI Light" panose="020B0502040204020203" pitchFamily="34" charset="0"/>
                          <a:cs typeface="Segoe UI Light" panose="020B0502040204020203" pitchFamily="34" charset="0"/>
                        </a:rPr>
                        <a:t>Boolean</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System.Boolean</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$true and $false</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95108648"/>
                  </a:ext>
                </a:extLst>
              </a:tr>
              <a:tr h="370840">
                <a:tc>
                  <a:txBody>
                    <a:bodyPr/>
                    <a:lstStyle/>
                    <a:p>
                      <a:r>
                        <a:rPr lang="en-AU" sz="2000" dirty="0" smtClean="0">
                          <a:latin typeface="Segoe UI Light" panose="020B0502040204020203" pitchFamily="34" charset="0"/>
                          <a:cs typeface="Segoe UI Light" panose="020B0502040204020203" pitchFamily="34" charset="0"/>
                        </a:rPr>
                        <a:t>Char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System.Char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Stores UTF-16-encoded 16-bit Unicode code point</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122929929"/>
                  </a:ext>
                </a:extLst>
              </a:tr>
              <a:tr h="370840">
                <a:tc>
                  <a:txBody>
                    <a:bodyPr/>
                    <a:lstStyle/>
                    <a:p>
                      <a:r>
                        <a:rPr lang="en-AU" sz="2000" dirty="0" err="1" smtClean="0">
                          <a:latin typeface="Segoe UI Light" panose="020B0502040204020203" pitchFamily="34" charset="0"/>
                          <a:cs typeface="Segoe UI Light" panose="020B0502040204020203" pitchFamily="34" charset="0"/>
                        </a:rPr>
                        <a:t>Int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System.Int32</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-2147483648 to 2147483647</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33042630"/>
                  </a:ext>
                </a:extLst>
              </a:tr>
              <a:tr h="370840">
                <a:tc>
                  <a:txBody>
                    <a:bodyPr/>
                    <a:lstStyle/>
                    <a:p>
                      <a:r>
                        <a:rPr lang="en-AU" sz="2000" dirty="0" smtClean="0">
                          <a:latin typeface="Segoe UI Light" panose="020B0502040204020203" pitchFamily="34" charset="0"/>
                          <a:cs typeface="Segoe UI Light" panose="020B0502040204020203" pitchFamily="34" charset="0"/>
                        </a:rPr>
                        <a:t>Long</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System.Int64</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-9223372036854775808 to 9223372036854775807</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064332944"/>
                  </a:ext>
                </a:extLst>
              </a:tr>
              <a:tr h="370840">
                <a:tc>
                  <a:txBody>
                    <a:bodyPr/>
                    <a:lstStyle/>
                    <a:p>
                      <a:r>
                        <a:rPr lang="en-AU" sz="2000" dirty="0" smtClean="0">
                          <a:latin typeface="Segoe UI Light" panose="020B0502040204020203" pitchFamily="34" charset="0"/>
                          <a:cs typeface="Segoe UI Light" panose="020B0502040204020203" pitchFamily="34" charset="0"/>
                        </a:rPr>
                        <a:t>Double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System.Double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Double-precision floating-point number</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69205557"/>
                  </a:ext>
                </a:extLst>
              </a:tr>
              <a:tr h="370840">
                <a:tc>
                  <a:txBody>
                    <a:bodyPr/>
                    <a:lstStyle/>
                    <a:p>
                      <a:r>
                        <a:rPr lang="en-AU" sz="2000" dirty="0" err="1" smtClean="0">
                          <a:latin typeface="Segoe UI Light" panose="020B0502040204020203" pitchFamily="34" charset="0"/>
                          <a:cs typeface="Segoe UI Light" panose="020B0502040204020203" pitchFamily="34" charset="0"/>
                        </a:rPr>
                        <a:t>Enum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System.Enum</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Defines a set of named constants </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84013861"/>
                  </a:ext>
                </a:extLst>
              </a:tr>
              <a:tr h="370840">
                <a:tc>
                  <a:txBody>
                    <a:bodyPr/>
                    <a:lstStyle/>
                    <a:p>
                      <a:r>
                        <a:rPr lang="en-AU" sz="2000" dirty="0" smtClean="0">
                          <a:latin typeface="Segoe UI Light" panose="020B0502040204020203" pitchFamily="34" charset="0"/>
                          <a:cs typeface="Segoe UI Light" panose="020B0502040204020203" pitchFamily="34" charset="0"/>
                        </a:rPr>
                        <a:t>Array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System.Array</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One or more dimensions with 0 or more elements</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207134243"/>
                  </a:ext>
                </a:extLst>
              </a:tr>
              <a:tr h="370840">
                <a:tc>
                  <a:txBody>
                    <a:bodyPr/>
                    <a:lstStyle/>
                    <a:p>
                      <a:r>
                        <a:rPr lang="en-AU" sz="2000" dirty="0" err="1" smtClean="0">
                          <a:latin typeface="Segoe UI Light" panose="020B0502040204020203" pitchFamily="34" charset="0"/>
                          <a:cs typeface="Segoe UI Light" panose="020B0502040204020203" pitchFamily="34" charset="0"/>
                        </a:rPr>
                        <a:t>DateTime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err="1" smtClean="0">
                          <a:latin typeface="Segoe UI Light" panose="020B0502040204020203" pitchFamily="34" charset="0"/>
                          <a:cs typeface="Segoe UI Light" panose="020B0502040204020203" pitchFamily="34" charset="0"/>
                        </a:rPr>
                        <a:t>System.DateTime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Stores date</a:t>
                      </a:r>
                      <a:r>
                        <a:rPr lang="en-AU" sz="2000" baseline="0" dirty="0" smtClean="0">
                          <a:latin typeface="Segoe UI Light" panose="020B0502040204020203" pitchFamily="34" charset="0"/>
                          <a:cs typeface="Segoe UI Light" panose="020B0502040204020203" pitchFamily="34" charset="0"/>
                        </a:rPr>
                        <a:t> and time values</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064941930"/>
                  </a:ext>
                </a:extLst>
              </a:tr>
            </a:tbl>
          </a:graphicData>
        </a:graphic>
      </p:graphicFrame>
    </p:spTree>
    <p:extLst>
      <p:ext uri="{BB962C8B-B14F-4D97-AF65-F5344CB8AC3E}">
        <p14:creationId xmlns:p14="http://schemas.microsoft.com/office/powerpoint/2010/main" val="3243492361"/>
      </p:ext>
    </p:extLst>
  </p:cSld>
  <p:clrMapOvr>
    <a:masterClrMapping/>
  </p:clrMapOvr>
  <p:timing>
    <p:tnLst>
      <p:par>
        <p:cTn id="1" dur="indefinite" restart="never" nodeType="tmRoot"/>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5</a:t>
            </a:r>
            <a:r>
              <a:rPr lang="en-US" sz="2400" dirty="0" smtClean="0">
                <a:latin typeface="Segoe UI Light" panose="020B0502040204020203" pitchFamily="34" charset="0"/>
              </a:rPr>
              <a:t>: Using Types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Using types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382</a:t>
            </a:fld>
            <a:endParaRPr lang="en-US"/>
          </a:p>
        </p:txBody>
      </p:sp>
    </p:spTree>
    <p:extLst>
      <p:ext uri="{BB962C8B-B14F-4D97-AF65-F5344CB8AC3E}">
        <p14:creationId xmlns:p14="http://schemas.microsoft.com/office/powerpoint/2010/main" val="2831419227"/>
      </p:ext>
    </p:extLst>
  </p:cSld>
  <p:clrMapOvr>
    <a:masterClrMapping/>
  </p:clrMapOvr>
  <p:timing>
    <p:tnLst>
      <p:par>
        <p:cTn id="1" dur="indefinite" restart="never" nodeType="tmRoot"/>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object type am I using?</a:t>
            </a:r>
            <a:endParaRPr lang="en-US" dirty="0"/>
          </a:p>
        </p:txBody>
      </p:sp>
      <p:sp>
        <p:nvSpPr>
          <p:cNvPr id="3" name="Content Placeholder 2"/>
          <p:cNvSpPr>
            <a:spLocks noGrp="1"/>
          </p:cNvSpPr>
          <p:nvPr>
            <p:ph sz="quarter" idx="13"/>
          </p:nvPr>
        </p:nvSpPr>
        <p:spPr/>
        <p:txBody>
          <a:bodyPr/>
          <a:lstStyle/>
          <a:p>
            <a:r>
              <a:rPr lang="en-US" dirty="0" smtClean="0"/>
              <a:t>PowerShell typically picks object type</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383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70856745"/>
              </p:ext>
            </p:extLst>
          </p:nvPr>
        </p:nvGraphicFramePr>
        <p:xfrm>
          <a:off x="1894620" y="2411104"/>
          <a:ext cx="8612505" cy="2682240"/>
        </p:xfrm>
        <a:graphic>
          <a:graphicData uri="http://schemas.openxmlformats.org/drawingml/2006/table">
            <a:tbl>
              <a:tblPr firstRow="1" bandRow="1"/>
              <a:tblGrid>
                <a:gridCol w="8612505">
                  <a:extLst>
                    <a:ext uri="{9D8B030D-6E8A-4147-A177-3AD203B41FA5}">
                      <a16:colId xmlns:a16="http://schemas.microsoft.com/office/drawing/2014/main" val="90202577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Examples of PowerShell choosing</a:t>
                      </a:r>
                      <a:r>
                        <a:rPr lang="en-AU" sz="2000" b="0" baseline="0" dirty="0" smtClean="0">
                          <a:solidFill>
                            <a:schemeClr val="bg1"/>
                          </a:solidFill>
                          <a:latin typeface="Segoe UI Light" panose="020B0502040204020203" pitchFamily="34" charset="0"/>
                          <a:cs typeface="Segoe UI Light" panose="020B0502040204020203" pitchFamily="34" charset="0"/>
                        </a:rPr>
                        <a:t> appropriate Type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7829940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1800" dirty="0" smtClean="0">
                          <a:solidFill>
                            <a:srgbClr val="F5F5F5"/>
                          </a:solidFill>
                          <a:latin typeface="Lucida Console" panose="020B0609040504020204" pitchFamily="49" charset="0"/>
                        </a:rPr>
                        <a:t>PS C:\&gt; (</a:t>
                      </a:r>
                      <a:r>
                        <a:rPr lang="en-US" sz="1800" dirty="0" smtClean="0">
                          <a:solidFill>
                            <a:srgbClr val="FFE4C4"/>
                          </a:solidFill>
                          <a:latin typeface="Lucida Console" panose="020B0609040504020204" pitchFamily="49" charset="0"/>
                        </a:rPr>
                        <a:t>1024</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GetType</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FullName</a:t>
                      </a:r>
                      <a:r>
                        <a:rPr lang="en-US" sz="1800" dirty="0" smtClean="0">
                          <a:solidFill>
                            <a:srgbClr val="F5F5F5"/>
                          </a:solidFill>
                          <a:latin typeface="Lucida Console" panose="020B0609040504020204" pitchFamily="49" charset="0"/>
                        </a:rPr>
                        <a:t> </a:t>
                      </a:r>
                    </a:p>
                    <a:p>
                      <a:r>
                        <a:rPr lang="en-US" sz="1800" dirty="0" smtClean="0">
                          <a:solidFill>
                            <a:srgbClr val="F5F5F5"/>
                          </a:solidFill>
                          <a:latin typeface="Lucida Console" panose="020B0609040504020204" pitchFamily="49" charset="0"/>
                        </a:rPr>
                        <a:t>System.Int32 </a:t>
                      </a:r>
                      <a:endParaRPr lang="en-AU" sz="1800" dirty="0" smtClean="0">
                        <a:solidFill>
                          <a:srgbClr val="EE82EE"/>
                        </a:solidFill>
                        <a:latin typeface="Lucida Console" panose="020B0609040504020204" pitchFamily="49" charset="0"/>
                      </a:endParaRPr>
                    </a:p>
                    <a:p>
                      <a:endParaRPr lang="en-AU" sz="1800" dirty="0" smtClean="0">
                        <a:solidFill>
                          <a:srgbClr val="EE82EE"/>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FFE4C4"/>
                          </a:solidFill>
                          <a:latin typeface="Lucida Console" panose="020B0609040504020204" pitchFamily="49" charset="0"/>
                        </a:rPr>
                        <a:t>1.6</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GetType</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FullName</a:t>
                      </a:r>
                      <a:endParaRPr lang="en-US" sz="1800" dirty="0" smtClean="0">
                        <a:solidFill>
                          <a:srgbClr val="F5F5F5"/>
                        </a:solidFill>
                        <a:latin typeface="Lucida Console" panose="020B0609040504020204" pitchFamily="49" charset="0"/>
                      </a:endParaRPr>
                    </a:p>
                    <a:p>
                      <a:r>
                        <a:rPr lang="en-US" sz="1800" dirty="0" err="1" smtClean="0">
                          <a:solidFill>
                            <a:srgbClr val="F5F5F5"/>
                          </a:solidFill>
                          <a:latin typeface="Lucida Console" panose="020B0609040504020204" pitchFamily="49" charset="0"/>
                        </a:rPr>
                        <a:t>System.Double</a:t>
                      </a:r>
                      <a:r>
                        <a:rPr lang="en-US" sz="1800" dirty="0" smtClean="0">
                          <a:solidFill>
                            <a:srgbClr val="F5F5F5"/>
                          </a:solidFill>
                          <a:latin typeface="Lucida Console" panose="020B0609040504020204" pitchFamily="49" charset="0"/>
                        </a:rPr>
                        <a:t> </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FFE4C4"/>
                          </a:solidFill>
                          <a:latin typeface="Lucida Console" panose="020B0609040504020204" pitchFamily="49" charset="0"/>
                        </a:rPr>
                        <a:t>1tb</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GetType</a:t>
                      </a:r>
                      <a:r>
                        <a:rPr lang="en-US" sz="1800" dirty="0" smtClean="0">
                          <a:solidFill>
                            <a:srgbClr val="F5F5F5"/>
                          </a:solidFill>
                          <a:latin typeface="Lucida Console" panose="020B0609040504020204" pitchFamily="49" charset="0"/>
                        </a:rPr>
                        <a:t>()</a:t>
                      </a:r>
                      <a:r>
                        <a:rPr lang="en-US" sz="1800" dirty="0" smtClean="0">
                          <a:solidFill>
                            <a:srgbClr val="D3D3D3"/>
                          </a:solidFill>
                          <a:latin typeface="Lucida Console" panose="020B0609040504020204" pitchFamily="49" charset="0"/>
                        </a:rPr>
                        <a:t>.</a:t>
                      </a:r>
                      <a:r>
                        <a:rPr lang="en-US" sz="1800" dirty="0" err="1" smtClean="0">
                          <a:solidFill>
                            <a:srgbClr val="F5F5F5"/>
                          </a:solidFill>
                          <a:latin typeface="Lucida Console" panose="020B0609040504020204" pitchFamily="49" charset="0"/>
                        </a:rPr>
                        <a:t>FullName</a:t>
                      </a:r>
                      <a:r>
                        <a:rPr lang="en-US" sz="1800" dirty="0" smtClean="0">
                          <a:solidFill>
                            <a:srgbClr val="F5F5F5"/>
                          </a:solidFill>
                          <a:latin typeface="Lucida Console" panose="020B0609040504020204" pitchFamily="49" charset="0"/>
                        </a:rPr>
                        <a:t> </a:t>
                      </a:r>
                    </a:p>
                    <a:p>
                      <a:r>
                        <a:rPr lang="en-US" sz="1800" dirty="0" smtClean="0">
                          <a:solidFill>
                            <a:srgbClr val="F5F5F5"/>
                          </a:solidFill>
                          <a:latin typeface="Lucida Console" panose="020B0609040504020204" pitchFamily="49" charset="0"/>
                        </a:rPr>
                        <a:t>System.Int64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669670692"/>
                  </a:ext>
                </a:extLst>
              </a:tr>
            </a:tbl>
          </a:graphicData>
        </a:graphic>
      </p:graphicFrame>
    </p:spTree>
    <p:extLst>
      <p:ext uri="{BB962C8B-B14F-4D97-AF65-F5344CB8AC3E}">
        <p14:creationId xmlns:p14="http://schemas.microsoft.com/office/powerpoint/2010/main" val="2941799700"/>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Casting</a:t>
            </a:r>
            <a:endParaRPr lang="en-US" dirty="0"/>
          </a:p>
        </p:txBody>
      </p:sp>
      <p:sp>
        <p:nvSpPr>
          <p:cNvPr id="3" name="Content Placeholder 2"/>
          <p:cNvSpPr>
            <a:spLocks noGrp="1"/>
          </p:cNvSpPr>
          <p:nvPr>
            <p:ph sz="quarter" idx="13"/>
          </p:nvPr>
        </p:nvSpPr>
        <p:spPr/>
        <p:txBody>
          <a:bodyPr/>
          <a:lstStyle/>
          <a:p>
            <a:pPr marL="342900" indent="-342900">
              <a:buFont typeface="Arial" panose="020B0604020202020204" pitchFamily="34" charset="0"/>
              <a:buChar char="•"/>
            </a:pPr>
            <a:r>
              <a:rPr lang="en-US" dirty="0" smtClean="0"/>
              <a:t>You can control object types</a:t>
            </a:r>
          </a:p>
          <a:p>
            <a:pPr marL="342900" indent="-342900">
              <a:buFont typeface="Arial" panose="020B0604020202020204" pitchFamily="34" charset="0"/>
              <a:buChar char="•"/>
            </a:pPr>
            <a:r>
              <a:rPr lang="en-US" dirty="0" smtClean="0"/>
              <a:t>[ Square Brackets ] in front of an object will force that type</a:t>
            </a:r>
          </a:p>
          <a:p>
            <a:pPr marL="342900" indent="-342900">
              <a:buFont typeface="Arial" panose="020B0604020202020204" pitchFamily="34" charset="0"/>
              <a:buChar char="•"/>
            </a:pPr>
            <a:r>
              <a:rPr lang="en-US" dirty="0" smtClean="0"/>
              <a:t>In the brackets use any valid object type name</a:t>
            </a:r>
          </a:p>
          <a:p>
            <a:pPr marL="342900" indent="-342900">
              <a:buFont typeface="Arial" panose="020B0604020202020204" pitchFamily="34" charset="0"/>
              <a:buChar char="•"/>
            </a:pPr>
            <a:r>
              <a:rPr lang="en-US" dirty="0" smtClean="0"/>
              <a:t>Some common types have simpler type alias’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384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779257908"/>
              </p:ext>
            </p:extLst>
          </p:nvPr>
        </p:nvGraphicFramePr>
        <p:xfrm>
          <a:off x="899652" y="2993923"/>
          <a:ext cx="10515599" cy="3350762"/>
        </p:xfrm>
        <a:graphic>
          <a:graphicData uri="http://schemas.openxmlformats.org/drawingml/2006/table">
            <a:tbl>
              <a:tblPr firstRow="1" bandRow="1"/>
              <a:tblGrid>
                <a:gridCol w="10515599">
                  <a:extLst>
                    <a:ext uri="{9D8B030D-6E8A-4147-A177-3AD203B41FA5}">
                      <a16:colId xmlns:a16="http://schemas.microsoft.com/office/drawing/2014/main" val="3589278406"/>
                    </a:ext>
                  </a:extLst>
                </a:gridCol>
              </a:tblGrid>
              <a:tr h="443159">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Examples</a:t>
                      </a:r>
                      <a:r>
                        <a:rPr lang="en-AU" sz="2400" b="0" baseline="0" dirty="0" smtClean="0">
                          <a:solidFill>
                            <a:schemeClr val="bg1"/>
                          </a:solidFill>
                          <a:latin typeface="Segoe UI Light" panose="020B0502040204020203" pitchFamily="34" charset="0"/>
                          <a:cs typeface="Segoe UI Light" panose="020B0502040204020203" pitchFamily="34" charset="0"/>
                        </a:rPr>
                        <a:t> of Type Casting</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26555361"/>
                  </a:ext>
                </a:extLst>
              </a:tr>
              <a:tr h="2893562">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rgbClr val="F5F5F5"/>
                          </a:solidFill>
                          <a:latin typeface="Lucida Console" panose="020B0609040504020204" pitchFamily="49" charset="0"/>
                        </a:rPr>
                        <a:t>PS C:\&gt; </a:t>
                      </a:r>
                      <a:r>
                        <a:rPr lang="en-US" sz="2000" dirty="0" smtClean="0">
                          <a:solidFill>
                            <a:srgbClr val="D3D3D3"/>
                          </a:solidFill>
                          <a:latin typeface="Lucida Console" panose="020B0609040504020204" pitchFamily="49" charset="0"/>
                        </a:rPr>
                        <a:t>[</a:t>
                      </a:r>
                      <a:r>
                        <a:rPr lang="en-US" sz="2000" dirty="0" smtClean="0">
                          <a:solidFill>
                            <a:srgbClr val="8FBC8F"/>
                          </a:solidFill>
                          <a:latin typeface="Lucida Console" panose="020B0609040504020204" pitchFamily="49" charset="0"/>
                        </a:rPr>
                        <a:t>system.int32</a:t>
                      </a:r>
                      <a:r>
                        <a:rPr lang="en-US" sz="2000" dirty="0" smtClean="0">
                          <a:solidFill>
                            <a:srgbClr val="D3D3D3"/>
                          </a:solidFill>
                          <a:latin typeface="Lucida Console" panose="020B0609040504020204" pitchFamily="49" charset="0"/>
                        </a:rPr>
                        <a:t>]</a:t>
                      </a:r>
                      <a:r>
                        <a:rPr lang="en-US" sz="2000" dirty="0" smtClean="0">
                          <a:solidFill>
                            <a:srgbClr val="FFE4C4"/>
                          </a:solidFill>
                          <a:latin typeface="Lucida Console" panose="020B0609040504020204" pitchFamily="49" charset="0"/>
                        </a:rPr>
                        <a:t>1.6</a:t>
                      </a: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chemeClr val="tx1"/>
                          </a:solidFill>
                          <a:latin typeface="Segoe UI"/>
                          <a:ea typeface=""/>
                          <a:cs typeface=""/>
                        </a:rPr>
                        <a:t>2 </a:t>
                      </a:r>
                    </a:p>
                    <a:p>
                      <a:pPr marL="0" marR="0" indent="0" defTabSz="914400" eaLnBrk="1" fontAlgn="auto" latinLnBrk="0" hangingPunct="1">
                        <a:lnSpc>
                          <a:spcPct val="100000"/>
                        </a:lnSpc>
                        <a:spcBef>
                          <a:spcPts val="0"/>
                        </a:spcBef>
                        <a:spcAft>
                          <a:spcPts val="0"/>
                        </a:spcAft>
                        <a:buClrTx/>
                        <a:buSzTx/>
                        <a:buFontTx/>
                        <a:buNone/>
                        <a:tabLst/>
                        <a:defRPr/>
                      </a:pPr>
                      <a:endParaRPr lang="en-US" sz="2000" dirty="0" smtClean="0">
                        <a:solidFill>
                          <a:schemeClr val="tx1"/>
                        </a:solidFill>
                        <a:latin typeface="Segoe UI"/>
                        <a:ea typeface=""/>
                        <a:cs typeface=""/>
                      </a:endParaRPr>
                    </a:p>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MyNumber</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err="1" smtClean="0">
                          <a:solidFill>
                            <a:srgbClr val="8FBC8F"/>
                          </a:solidFill>
                          <a:latin typeface="Lucida Console" panose="020B0609040504020204" pitchFamily="49" charset="0"/>
                        </a:rPr>
                        <a:t>int</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"000123" </a:t>
                      </a:r>
                    </a:p>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MyNumber</a:t>
                      </a:r>
                      <a:r>
                        <a:rPr lang="en-US" sz="2000" dirty="0" smtClean="0">
                          <a:solidFill>
                            <a:srgbClr val="FF4500"/>
                          </a:solidFill>
                          <a:latin typeface="Lucida Console" panose="020B0609040504020204" pitchFamily="49" charset="0"/>
                        </a:rPr>
                        <a:t> </a:t>
                      </a:r>
                    </a:p>
                    <a:p>
                      <a:r>
                        <a:rPr lang="en-US" sz="2000" dirty="0" smtClean="0">
                          <a:solidFill>
                            <a:srgbClr val="F5F5F5"/>
                          </a:solidFill>
                          <a:latin typeface="Lucida Console" panose="020B0609040504020204" pitchFamily="49" charset="0"/>
                        </a:rPr>
                        <a:t>123 </a:t>
                      </a:r>
                    </a:p>
                    <a:p>
                      <a:endParaRPr lang="en-US" sz="2000" dirty="0" smtClean="0">
                        <a:solidFill>
                          <a:srgbClr val="FFE4C4"/>
                        </a:solidFill>
                        <a:latin typeface="Lucida Console" panose="020B0609040504020204" pitchFamily="49" charset="0"/>
                      </a:endParaRPr>
                    </a:p>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MyNumber</a:t>
                      </a:r>
                      <a:r>
                        <a:rPr lang="en-US" sz="2000" dirty="0" err="1" smtClean="0">
                          <a:solidFill>
                            <a:srgbClr val="D3D3D3"/>
                          </a:solidFill>
                          <a:latin typeface="Lucida Console" panose="020B0609040504020204" pitchFamily="49" charset="0"/>
                        </a:rPr>
                        <a:t>.</a:t>
                      </a:r>
                      <a:r>
                        <a:rPr lang="en-US" sz="2000" dirty="0" err="1" smtClean="0">
                          <a:solidFill>
                            <a:srgbClr val="F5F5F5"/>
                          </a:solidFill>
                          <a:latin typeface="Lucida Console" panose="020B0609040504020204" pitchFamily="49" charset="0"/>
                        </a:rPr>
                        <a:t>GetType</a:t>
                      </a:r>
                      <a:r>
                        <a:rPr lang="en-US" sz="2000" dirty="0" smtClean="0">
                          <a:solidFill>
                            <a:srgbClr val="F5F5F5"/>
                          </a:solidFill>
                          <a:latin typeface="Lucida Console" panose="020B0609040504020204" pitchFamily="49" charset="0"/>
                        </a:rPr>
                        <a:t>()</a:t>
                      </a:r>
                      <a:r>
                        <a:rPr lang="en-US" sz="2000" dirty="0" smtClean="0">
                          <a:solidFill>
                            <a:srgbClr val="D3D3D3"/>
                          </a:solidFill>
                          <a:latin typeface="Lucida Console" panose="020B0609040504020204" pitchFamily="49" charset="0"/>
                        </a:rPr>
                        <a:t>.</a:t>
                      </a:r>
                      <a:r>
                        <a:rPr lang="en-US" sz="2000" dirty="0" err="1" smtClean="0">
                          <a:solidFill>
                            <a:srgbClr val="F5F5F5"/>
                          </a:solidFill>
                          <a:latin typeface="Lucida Console" panose="020B0609040504020204" pitchFamily="49" charset="0"/>
                        </a:rPr>
                        <a:t>FullName</a:t>
                      </a:r>
                      <a:r>
                        <a:rPr lang="en-US" sz="2000" dirty="0" smtClean="0">
                          <a:solidFill>
                            <a:srgbClr val="F5F5F5"/>
                          </a:solidFill>
                          <a:latin typeface="Lucida Console" panose="020B0609040504020204" pitchFamily="49" charset="0"/>
                        </a:rPr>
                        <a:t> </a:t>
                      </a:r>
                    </a:p>
                    <a:p>
                      <a:r>
                        <a:rPr lang="en-US" sz="2000" dirty="0" smtClean="0">
                          <a:solidFill>
                            <a:srgbClr val="F5F5F5"/>
                          </a:solidFill>
                          <a:latin typeface="Lucida Console" panose="020B0609040504020204" pitchFamily="49" charset="0"/>
                        </a:rPr>
                        <a:t>System.Int32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97524100"/>
                  </a:ext>
                </a:extLst>
              </a:tr>
            </a:tbl>
          </a:graphicData>
        </a:graphic>
      </p:graphicFrame>
    </p:spTree>
    <p:extLst>
      <p:ext uri="{BB962C8B-B14F-4D97-AF65-F5344CB8AC3E}">
        <p14:creationId xmlns:p14="http://schemas.microsoft.com/office/powerpoint/2010/main" val="4168456934"/>
      </p:ext>
    </p:extLst>
  </p:cSld>
  <p:clrMapOvr>
    <a:masterClrMapping/>
  </p:clrMapOvr>
  <p:timing>
    <p:tnLst>
      <p:par>
        <p:cT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can be Strongly Typed</a:t>
            </a:r>
            <a:endParaRPr lang="en-US" dirty="0"/>
          </a:p>
        </p:txBody>
      </p:sp>
      <p:sp>
        <p:nvSpPr>
          <p:cNvPr id="3" name="Content Placeholder 2"/>
          <p:cNvSpPr>
            <a:spLocks noGrp="1"/>
          </p:cNvSpPr>
          <p:nvPr>
            <p:ph sz="quarter" idx="13"/>
          </p:nvPr>
        </p:nvSpPr>
        <p:spPr/>
        <p:txBody>
          <a:bodyPr/>
          <a:lstStyle/>
          <a:p>
            <a:r>
              <a:rPr lang="en-US" dirty="0" smtClean="0"/>
              <a:t>Variables are weakly typed by default</a:t>
            </a:r>
          </a:p>
          <a:p>
            <a:r>
              <a:rPr lang="en-US" dirty="0" smtClean="0"/>
              <a:t>Type cast the variable name during creation to strongly type</a:t>
            </a:r>
          </a:p>
          <a:p>
            <a:r>
              <a:rPr lang="en-US" dirty="0" smtClean="0"/>
              <a:t>Variable will only hold that type of object</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385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79690314"/>
              </p:ext>
            </p:extLst>
          </p:nvPr>
        </p:nvGraphicFramePr>
        <p:xfrm>
          <a:off x="619432" y="2656419"/>
          <a:ext cx="5250426" cy="3169920"/>
        </p:xfrm>
        <a:graphic>
          <a:graphicData uri="http://schemas.openxmlformats.org/drawingml/2006/table">
            <a:tbl>
              <a:tblPr firstRow="1" bandRow="1"/>
              <a:tblGrid>
                <a:gridCol w="5250426">
                  <a:extLst>
                    <a:ext uri="{9D8B030D-6E8A-4147-A177-3AD203B41FA5}">
                      <a16:colId xmlns:a16="http://schemas.microsoft.com/office/drawing/2014/main" val="292388053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800" b="0" dirty="0" smtClean="0">
                          <a:solidFill>
                            <a:schemeClr val="bg1"/>
                          </a:solidFill>
                          <a:latin typeface="Segoe UI Light" panose="020B0502040204020203" pitchFamily="34" charset="0"/>
                          <a:cs typeface="Segoe UI Light" panose="020B0502040204020203" pitchFamily="34" charset="0"/>
                        </a:rPr>
                        <a:t>Weakly</a:t>
                      </a:r>
                      <a:r>
                        <a:rPr lang="en-AU" sz="2800" b="0" baseline="0" dirty="0" smtClean="0">
                          <a:solidFill>
                            <a:schemeClr val="bg1"/>
                          </a:solidFill>
                          <a:latin typeface="Segoe UI Light" panose="020B0502040204020203" pitchFamily="34" charset="0"/>
                          <a:cs typeface="Segoe UI Light" panose="020B0502040204020203" pitchFamily="34" charset="0"/>
                        </a:rPr>
                        <a:t> Typed Variable</a:t>
                      </a:r>
                      <a:endParaRPr lang="en-AU" sz="28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1609291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r>
                        <a:rPr lang="en-US" sz="2400" dirty="0" smtClean="0">
                          <a:solidFill>
                            <a:prstClr val="black"/>
                          </a:solidFill>
                          <a:latin typeface="Lucida Console" panose="020B0609040504020204" pitchFamily="49" charset="0"/>
                        </a:rPr>
                        <a:t> </a:t>
                      </a:r>
                      <a:r>
                        <a:rPr lang="en-US" sz="2400" dirty="0" smtClean="0">
                          <a:solidFill>
                            <a:srgbClr val="D3D3D3"/>
                          </a:solidFill>
                          <a:latin typeface="Lucida Console" panose="020B0609040504020204" pitchFamily="49" charset="0"/>
                        </a:rPr>
                        <a:t>=</a:t>
                      </a:r>
                      <a:r>
                        <a:rPr lang="en-US" sz="2400" dirty="0" smtClean="0">
                          <a:solidFill>
                            <a:prstClr val="black"/>
                          </a:solidFill>
                          <a:latin typeface="Lucida Console" panose="020B0609040504020204" pitchFamily="49" charset="0"/>
                        </a:rPr>
                        <a:t> </a:t>
                      </a:r>
                      <a:r>
                        <a:rPr lang="en-US" sz="2400" dirty="0" smtClean="0">
                          <a:solidFill>
                            <a:srgbClr val="D3D3D3"/>
                          </a:solidFill>
                          <a:latin typeface="Lucida Console" panose="020B0609040504020204" pitchFamily="49" charset="0"/>
                        </a:rPr>
                        <a:t>[</a:t>
                      </a:r>
                      <a:r>
                        <a:rPr lang="en-US" sz="2400" dirty="0" err="1" smtClean="0">
                          <a:solidFill>
                            <a:srgbClr val="8FBC8F"/>
                          </a:solidFill>
                          <a:latin typeface="Lucida Console" panose="020B0609040504020204" pitchFamily="49" charset="0"/>
                        </a:rPr>
                        <a:t>int</a:t>
                      </a:r>
                      <a:r>
                        <a:rPr lang="en-US" sz="2400" dirty="0" smtClean="0">
                          <a:solidFill>
                            <a:srgbClr val="D3D3D3"/>
                          </a:solidFill>
                          <a:latin typeface="Lucida Console" panose="020B0609040504020204" pitchFamily="49" charset="0"/>
                        </a:rPr>
                        <a:t>]</a:t>
                      </a:r>
                      <a:r>
                        <a:rPr lang="en-US" sz="2400" dirty="0" smtClean="0">
                          <a:solidFill>
                            <a:srgbClr val="FFE4C4"/>
                          </a:solidFill>
                          <a:latin typeface="Lucida Console" panose="020B0609040504020204" pitchFamily="49" charset="0"/>
                        </a:rPr>
                        <a:t>1.3</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1</a:t>
                      </a:r>
                    </a:p>
                    <a:p>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r>
                        <a:rPr lang="en-US" sz="2400" dirty="0" smtClean="0">
                          <a:solidFill>
                            <a:prstClr val="black"/>
                          </a:solidFill>
                          <a:latin typeface="Lucida Console" panose="020B0609040504020204" pitchFamily="49" charset="0"/>
                        </a:rPr>
                        <a:t> </a:t>
                      </a:r>
                      <a:r>
                        <a:rPr lang="en-US" sz="2400" dirty="0" smtClean="0">
                          <a:solidFill>
                            <a:srgbClr val="D3D3D3"/>
                          </a:solidFill>
                          <a:latin typeface="Lucida Console" panose="020B0609040504020204" pitchFamily="49" charset="0"/>
                        </a:rPr>
                        <a:t>=</a:t>
                      </a:r>
                      <a:r>
                        <a:rPr lang="en-US" sz="2400" dirty="0" smtClean="0">
                          <a:solidFill>
                            <a:prstClr val="black"/>
                          </a:solidFill>
                          <a:latin typeface="Lucida Console" panose="020B0609040504020204" pitchFamily="49" charset="0"/>
                        </a:rPr>
                        <a:t> </a:t>
                      </a:r>
                      <a:r>
                        <a:rPr lang="en-US" sz="2400" dirty="0" smtClean="0">
                          <a:solidFill>
                            <a:srgbClr val="FFE4C4"/>
                          </a:solidFill>
                          <a:latin typeface="Lucida Console" panose="020B0609040504020204" pitchFamily="49" charset="0"/>
                        </a:rPr>
                        <a:t>1.2</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1.2</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9159874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61090881"/>
              </p:ext>
            </p:extLst>
          </p:nvPr>
        </p:nvGraphicFramePr>
        <p:xfrm>
          <a:off x="6530529" y="2656419"/>
          <a:ext cx="5051871" cy="3169920"/>
        </p:xfrm>
        <a:graphic>
          <a:graphicData uri="http://schemas.openxmlformats.org/drawingml/2006/table">
            <a:tbl>
              <a:tblPr firstRow="1" bandRow="1"/>
              <a:tblGrid>
                <a:gridCol w="5051871">
                  <a:extLst>
                    <a:ext uri="{9D8B030D-6E8A-4147-A177-3AD203B41FA5}">
                      <a16:colId xmlns:a16="http://schemas.microsoft.com/office/drawing/2014/main" val="80410062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800" b="0" dirty="0" smtClean="0">
                          <a:solidFill>
                            <a:schemeClr val="bg1"/>
                          </a:solidFill>
                          <a:latin typeface="Segoe UI Light" panose="020B0502040204020203" pitchFamily="34" charset="0"/>
                          <a:cs typeface="Segoe UI Light" panose="020B0502040204020203" pitchFamily="34" charset="0"/>
                        </a:rPr>
                        <a:t>Strongly</a:t>
                      </a:r>
                      <a:r>
                        <a:rPr lang="en-AU" sz="2800" b="0" baseline="0" dirty="0" smtClean="0">
                          <a:solidFill>
                            <a:schemeClr val="bg1"/>
                          </a:solidFill>
                          <a:latin typeface="Segoe UI Light" panose="020B0502040204020203" pitchFamily="34" charset="0"/>
                          <a:cs typeface="Segoe UI Light" panose="020B0502040204020203" pitchFamily="34" charset="0"/>
                        </a:rPr>
                        <a:t> Typed Variable</a:t>
                      </a:r>
                      <a:endParaRPr lang="en-AU" sz="28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0726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400" dirty="0" smtClean="0">
                          <a:solidFill>
                            <a:srgbClr val="F5F5F5"/>
                          </a:solidFill>
                          <a:latin typeface="Lucida Console" panose="020B0609040504020204" pitchFamily="49" charset="0"/>
                        </a:rPr>
                        <a:t>PS C:\&gt; </a:t>
                      </a:r>
                      <a:r>
                        <a:rPr lang="en-US" sz="2400" dirty="0" smtClean="0">
                          <a:solidFill>
                            <a:srgbClr val="D3D3D3"/>
                          </a:solidFill>
                          <a:latin typeface="Lucida Console" panose="020B0609040504020204" pitchFamily="49" charset="0"/>
                        </a:rPr>
                        <a:t>[</a:t>
                      </a:r>
                      <a:r>
                        <a:rPr lang="en-US" sz="2400" dirty="0" err="1" smtClean="0">
                          <a:solidFill>
                            <a:srgbClr val="8FBC8F"/>
                          </a:solidFill>
                          <a:latin typeface="Lucida Console" panose="020B0609040504020204" pitchFamily="49" charset="0"/>
                        </a:rPr>
                        <a:t>int</a:t>
                      </a:r>
                      <a:r>
                        <a:rPr lang="en-US" sz="2400" dirty="0" smtClean="0">
                          <a:solidFill>
                            <a:srgbClr val="D3D3D3"/>
                          </a:solidFill>
                          <a:latin typeface="Lucida Console" panose="020B0609040504020204" pitchFamily="49" charset="0"/>
                        </a:rPr>
                        <a:t>]</a:t>
                      </a:r>
                      <a:r>
                        <a:rPr lang="en-US" sz="2400" dirty="0" smtClean="0">
                          <a:solidFill>
                            <a:srgbClr val="FF4500"/>
                          </a:solidFill>
                          <a:latin typeface="Lucida Console" panose="020B0609040504020204" pitchFamily="49" charset="0"/>
                        </a:rPr>
                        <a:t>$var1</a:t>
                      </a:r>
                      <a:r>
                        <a:rPr lang="en-US" sz="2400" dirty="0" smtClean="0">
                          <a:solidFill>
                            <a:prstClr val="black"/>
                          </a:solidFill>
                          <a:latin typeface="Lucida Console" panose="020B0609040504020204" pitchFamily="49" charset="0"/>
                        </a:rPr>
                        <a:t> </a:t>
                      </a:r>
                      <a:r>
                        <a:rPr lang="en-US" sz="2400" dirty="0" smtClean="0">
                          <a:solidFill>
                            <a:srgbClr val="D3D3D3"/>
                          </a:solidFill>
                          <a:latin typeface="Lucida Console" panose="020B0609040504020204" pitchFamily="49" charset="0"/>
                        </a:rPr>
                        <a:t>=</a:t>
                      </a:r>
                      <a:r>
                        <a:rPr lang="en-US" sz="2400" dirty="0" smtClean="0">
                          <a:solidFill>
                            <a:prstClr val="black"/>
                          </a:solidFill>
                          <a:latin typeface="Lucida Console" panose="020B0609040504020204" pitchFamily="49" charset="0"/>
                        </a:rPr>
                        <a:t> </a:t>
                      </a:r>
                      <a:r>
                        <a:rPr lang="en-US" sz="2400" dirty="0" smtClean="0">
                          <a:solidFill>
                            <a:srgbClr val="FFE4C4"/>
                          </a:solidFill>
                          <a:latin typeface="Lucida Console" panose="020B0609040504020204" pitchFamily="49" charset="0"/>
                        </a:rPr>
                        <a:t>1.3</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1</a:t>
                      </a:r>
                    </a:p>
                    <a:p>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a:t>
                      </a:r>
                      <a:r>
                        <a:rPr lang="en-US" sz="2400" dirty="0" smtClean="0">
                          <a:solidFill>
                            <a:prstClr val="black"/>
                          </a:solidFill>
                          <a:latin typeface="Lucida Console" panose="020B0609040504020204" pitchFamily="49" charset="0"/>
                        </a:rPr>
                        <a:t> </a:t>
                      </a:r>
                      <a:r>
                        <a:rPr lang="en-US" sz="2400" dirty="0" smtClean="0">
                          <a:solidFill>
                            <a:srgbClr val="D3D3D3"/>
                          </a:solidFill>
                          <a:latin typeface="Lucida Console" panose="020B0609040504020204" pitchFamily="49" charset="0"/>
                        </a:rPr>
                        <a:t>=</a:t>
                      </a:r>
                      <a:r>
                        <a:rPr lang="en-US" sz="2400" dirty="0" smtClean="0">
                          <a:solidFill>
                            <a:prstClr val="black"/>
                          </a:solidFill>
                          <a:latin typeface="Lucida Console" panose="020B0609040504020204" pitchFamily="49" charset="0"/>
                        </a:rPr>
                        <a:t> </a:t>
                      </a:r>
                      <a:r>
                        <a:rPr lang="en-US" sz="2400" dirty="0" smtClean="0">
                          <a:solidFill>
                            <a:srgbClr val="FFE4C4"/>
                          </a:solidFill>
                          <a:latin typeface="Lucida Console" panose="020B0609040504020204" pitchFamily="49" charset="0"/>
                        </a:rPr>
                        <a:t>1.2</a:t>
                      </a:r>
                      <a:endParaRPr lang="en-US" sz="2400" dirty="0" smtClean="0">
                        <a:solidFill>
                          <a:srgbClr val="F5F5F5"/>
                        </a:solidFill>
                        <a:latin typeface="Lucida Console" panose="020B0609040504020204" pitchFamily="49" charset="0"/>
                      </a:endParaRPr>
                    </a:p>
                    <a:p>
                      <a:r>
                        <a:rPr lang="en-US" sz="2400" dirty="0" smtClean="0">
                          <a:solidFill>
                            <a:srgbClr val="F5F5F5"/>
                          </a:solidFill>
                          <a:latin typeface="Lucida Console" panose="020B0609040504020204" pitchFamily="49" charset="0"/>
                        </a:rPr>
                        <a:t>PS C:\&gt; </a:t>
                      </a:r>
                      <a:r>
                        <a:rPr lang="en-US" sz="2400" dirty="0" smtClean="0">
                          <a:solidFill>
                            <a:srgbClr val="FF4500"/>
                          </a:solidFill>
                          <a:latin typeface="Lucida Console" panose="020B0609040504020204" pitchFamily="49" charset="0"/>
                        </a:rPr>
                        <a:t>$var1 </a:t>
                      </a:r>
                    </a:p>
                    <a:p>
                      <a:r>
                        <a:rPr lang="en-US" sz="2400" dirty="0" smtClean="0">
                          <a:solidFill>
                            <a:srgbClr val="F5F5F5"/>
                          </a:solidFill>
                          <a:latin typeface="Lucida Console" panose="020B0609040504020204" pitchFamily="49" charset="0"/>
                        </a:rPr>
                        <a:t>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25309841"/>
                  </a:ext>
                </a:extLst>
              </a:tr>
            </a:tbl>
          </a:graphicData>
        </a:graphic>
      </p:graphicFrame>
    </p:spTree>
    <p:extLst>
      <p:ext uri="{BB962C8B-B14F-4D97-AF65-F5344CB8AC3E}">
        <p14:creationId xmlns:p14="http://schemas.microsoft.com/office/powerpoint/2010/main" val="278089999"/>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0" y="1143000"/>
            <a:ext cx="1775520" cy="2502024"/>
          </a:xfrm>
        </p:spPr>
        <p:txBody>
          <a:bodyPr/>
          <a:lstStyle/>
          <a:p>
            <a:r>
              <a:rPr lang="en-AU" sz="2400" dirty="0" smtClean="0"/>
              <a:t>Example:</a:t>
            </a:r>
          </a:p>
          <a:p>
            <a:r>
              <a:rPr lang="en-AU" sz="2400" dirty="0" smtClean="0"/>
              <a:t>Strong Typing a variable</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386</a:t>
            </a:fld>
            <a:endParaRPr lang="en-US">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857294507"/>
              </p:ext>
            </p:extLst>
          </p:nvPr>
        </p:nvGraphicFramePr>
        <p:xfrm>
          <a:off x="1959702" y="1143000"/>
          <a:ext cx="9865096" cy="4663440"/>
        </p:xfrm>
        <a:graphic>
          <a:graphicData uri="http://schemas.openxmlformats.org/drawingml/2006/table">
            <a:tbl>
              <a:tblPr firstRow="1" bandRow="1"/>
              <a:tblGrid>
                <a:gridCol w="9865096">
                  <a:extLst>
                    <a:ext uri="{9D8B030D-6E8A-4147-A177-3AD203B41FA5}">
                      <a16:colId xmlns:a16="http://schemas.microsoft.com/office/drawing/2014/main" val="2759004146"/>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t>
                      </a:r>
                      <a:r>
                        <a:rPr lang="en-AU" sz="2000" dirty="0" err="1" smtClean="0">
                          <a:solidFill>
                            <a:srgbClr val="8FBC8F"/>
                          </a:solidFill>
                          <a:latin typeface="Lucida Console" panose="020B0609040504020204" pitchFamily="49" charset="0"/>
                        </a:rPr>
                        <a:t>int</a:t>
                      </a:r>
                      <a:r>
                        <a:rPr lang="en-AU" sz="2000" dirty="0" smtClean="0">
                          <a:solidFill>
                            <a:srgbClr val="D3D3D3"/>
                          </a:solidFill>
                          <a:latin typeface="Lucida Console" panose="020B0609040504020204" pitchFamily="49" charset="0"/>
                        </a:rPr>
                        <a:t>]</a:t>
                      </a:r>
                      <a:r>
                        <a:rPr lang="en-AU" sz="2000" dirty="0" smtClean="0">
                          <a:solidFill>
                            <a:srgbClr val="FF4500"/>
                          </a:solidFill>
                          <a:latin typeface="Lucida Console" panose="020B0609040504020204" pitchFamily="49" charset="0"/>
                        </a:rPr>
                        <a:t>$var1</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123.5</a:t>
                      </a:r>
                    </a:p>
                    <a:p>
                      <a:r>
                        <a:rPr lang="en-AU" sz="2000" dirty="0" smtClean="0">
                          <a:solidFill>
                            <a:schemeClr val="tx1"/>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$var1</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124</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8FBC8F"/>
                          </a:solidFill>
                          <a:latin typeface="Lucida Console" panose="020B0609040504020204" pitchFamily="49" charset="0"/>
                        </a:rPr>
                        <a:t>string</a:t>
                      </a:r>
                      <a:r>
                        <a:rPr lang="en-AU" sz="2000" dirty="0" smtClean="0">
                          <a:solidFill>
                            <a:srgbClr val="F5F5F5"/>
                          </a:solidFill>
                          <a:latin typeface="Lucida Console" panose="020B0609040504020204" pitchFamily="49" charset="0"/>
                        </a:rPr>
                        <a:t>]</a:t>
                      </a:r>
                      <a:r>
                        <a:rPr lang="en-AU" sz="2000" dirty="0" smtClean="0">
                          <a:solidFill>
                            <a:srgbClr val="FF4500"/>
                          </a:solidFill>
                          <a:latin typeface="Lucida Console" panose="020B0609040504020204" pitchFamily="49" charset="0"/>
                        </a:rPr>
                        <a:t>$var2</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987.6</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tx1"/>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$var2</a:t>
                      </a:r>
                      <a:endParaRPr lang="en-AU" sz="2000" dirty="0" smtClean="0">
                        <a:solidFill>
                          <a:srgbClr val="FFE4C4"/>
                        </a:solidFill>
                        <a:latin typeface="Lucida Console" panose="020B0609040504020204" pitchFamily="49" charset="0"/>
                      </a:endParaRPr>
                    </a:p>
                    <a:p>
                      <a:r>
                        <a:rPr lang="en-AU" sz="2000" dirty="0" smtClean="0">
                          <a:solidFill>
                            <a:srgbClr val="FFE4C4"/>
                          </a:solidFill>
                          <a:latin typeface="Lucida Console" panose="020B0609040504020204" pitchFamily="49" charset="0"/>
                        </a:rPr>
                        <a:t>987.6</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$var1</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GetType().</a:t>
                      </a:r>
                      <a:r>
                        <a:rPr lang="en-AU" sz="2000" dirty="0" err="1" smtClean="0">
                          <a:solidFill>
                            <a:srgbClr val="F5F5F5"/>
                          </a:solidFill>
                          <a:latin typeface="Lucida Console" panose="020B0609040504020204" pitchFamily="49" charset="0"/>
                        </a:rPr>
                        <a:t>FullName</a:t>
                      </a:r>
                      <a:r>
                        <a:rPr lang="en-AU" sz="2000" dirty="0" smtClean="0">
                          <a:solidFill>
                            <a:srgbClr val="F5F5F5"/>
                          </a:solidFill>
                          <a:latin typeface="Lucida Console" panose="020B0609040504020204" pitchFamily="49" charset="0"/>
                        </a:rPr>
                        <a:t> ; </a:t>
                      </a:r>
                      <a:r>
                        <a:rPr lang="en-AU" sz="2000" dirty="0" smtClean="0">
                          <a:solidFill>
                            <a:srgbClr val="FF4500"/>
                          </a:solidFill>
                          <a:latin typeface="Lucida Console" panose="020B0609040504020204" pitchFamily="49" charset="0"/>
                        </a:rPr>
                        <a:t>$var2</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GetType().</a:t>
                      </a:r>
                      <a:r>
                        <a:rPr lang="en-AU" sz="2000" dirty="0" err="1" smtClean="0">
                          <a:solidFill>
                            <a:srgbClr val="F5F5F5"/>
                          </a:solidFill>
                          <a:latin typeface="Lucida Console" panose="020B0609040504020204" pitchFamily="49" charset="0"/>
                        </a:rPr>
                        <a:t>FullName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System.Int32</a:t>
                      </a:r>
                    </a:p>
                    <a:p>
                      <a:r>
                        <a:rPr lang="en-AU" sz="2000" dirty="0" err="1" smtClean="0">
                          <a:solidFill>
                            <a:srgbClr val="F5F5F5"/>
                          </a:solidFill>
                          <a:latin typeface="Lucida Console" panose="020B0609040504020204" pitchFamily="49" charset="0"/>
                        </a:rPr>
                        <a:t>System.String</a:t>
                      </a:r>
                      <a:endParaRPr lang="en-AU" sz="2000" dirty="0" smtClean="0">
                        <a:solidFill>
                          <a:srgbClr val="F5F5F5"/>
                        </a:solidFill>
                        <a:latin typeface="Lucida Console" panose="020B0609040504020204" pitchFamily="49" charset="0"/>
                      </a:endParaRP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$var1 </a:t>
                      </a:r>
                      <a:r>
                        <a:rPr lang="en-AU" sz="2000" dirty="0" smtClean="0">
                          <a:solidFill>
                            <a:srgbClr val="D3D3D3"/>
                          </a:solidFill>
                          <a:latin typeface="Lucida Console" panose="020B0609040504020204" pitchFamily="49" charset="0"/>
                        </a:rPr>
                        <a:t>= </a:t>
                      </a:r>
                      <a:r>
                        <a:rPr lang="en-AU" sz="2000" dirty="0" smtClean="0"/>
                        <a:t> </a:t>
                      </a:r>
                      <a:r>
                        <a:rPr lang="en-AU" sz="2000" dirty="0" smtClean="0">
                          <a:solidFill>
                            <a:srgbClr val="F5F5F5"/>
                          </a:solidFill>
                          <a:latin typeface="Lucida Console" panose="020B0609040504020204" pitchFamily="49" charset="0"/>
                        </a:rPr>
                        <a:t>"Fred" </a:t>
                      </a:r>
                    </a:p>
                    <a:p>
                      <a:r>
                        <a:rPr lang="en-AU" sz="2000" dirty="0" smtClean="0"/>
                        <a:t> </a:t>
                      </a:r>
                      <a:r>
                        <a:rPr lang="en-AU" sz="2000" dirty="0" smtClean="0">
                          <a:solidFill>
                            <a:srgbClr val="FF0000"/>
                          </a:solidFill>
                          <a:latin typeface="Lucida Console" panose="020B0609040504020204" pitchFamily="49" charset="0"/>
                        </a:rPr>
                        <a:t>Cannot convert value "Fred" to type "System.Int32". </a:t>
                      </a:r>
                    </a:p>
                    <a:p>
                      <a:r>
                        <a:rPr lang="en-AU" sz="2000" dirty="0" smtClean="0">
                          <a:solidFill>
                            <a:srgbClr val="FF0000"/>
                          </a:solidFill>
                          <a:latin typeface="Lucida Console" panose="020B0609040504020204" pitchFamily="49" charset="0"/>
                        </a:rPr>
                        <a:t>Error: "Input string was not in a correct format."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575493557"/>
                  </a:ext>
                </a:extLst>
              </a:tr>
            </a:tbl>
          </a:graphicData>
        </a:graphic>
      </p:graphicFrame>
    </p:spTree>
    <p:extLst>
      <p:ext uri="{BB962C8B-B14F-4D97-AF65-F5344CB8AC3E}">
        <p14:creationId xmlns:p14="http://schemas.microsoft.com/office/powerpoint/2010/main" val="1264323003"/>
      </p:ext>
    </p:extLst>
  </p:cSld>
  <p:clrMapOvr>
    <a:masterClrMapping/>
  </p:clrMapOvr>
  <p:timing>
    <p:tnLst>
      <p:par>
        <p:cT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Static Members</a:t>
            </a:r>
            <a:endParaRPr lang="en-AU" dirty="0"/>
          </a:p>
        </p:txBody>
      </p:sp>
      <p:sp>
        <p:nvSpPr>
          <p:cNvPr id="10" name="Content Placeholder 9"/>
          <p:cNvSpPr>
            <a:spLocks noGrp="1"/>
          </p:cNvSpPr>
          <p:nvPr>
            <p:ph sz="quarter" idx="13"/>
          </p:nvPr>
        </p:nvSpPr>
        <p:spPr/>
        <p:txBody>
          <a:bodyPr/>
          <a:lstStyle/>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Static Member is callable without having to create an instance of a type</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Static Member is accessed by type name (not instance name)</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Static Members are accessed using the Static Operator</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387</a:t>
            </a:fld>
            <a:endParaRPr lang="en-US"/>
          </a:p>
        </p:txBody>
      </p:sp>
      <p:sp>
        <p:nvSpPr>
          <p:cNvPr id="12" name="Rectangle 11"/>
          <p:cNvSpPr/>
          <p:nvPr/>
        </p:nvSpPr>
        <p:spPr>
          <a:xfrm>
            <a:off x="8010237" y="2911614"/>
            <a:ext cx="803425" cy="707886"/>
          </a:xfrm>
          <a:prstGeom prst="rect">
            <a:avLst/>
          </a:prstGeom>
          <a:solidFill>
            <a:srgbClr val="012456"/>
          </a:solidFill>
        </p:spPr>
        <p:txBody>
          <a:bodyPr wrap="none">
            <a:spAutoFit/>
          </a:bodyPr>
          <a:lstStyle/>
          <a:p>
            <a:r>
              <a:rPr lang="en-AU" sz="4000" dirty="0" smtClean="0">
                <a:solidFill>
                  <a:srgbClr val="E0FFFF"/>
                </a:solidFill>
                <a:latin typeface="Lucida Console" panose="020B0609040504020204" pitchFamily="49" charset="0"/>
              </a:rPr>
              <a:t>::</a:t>
            </a:r>
            <a:endParaRPr lang="en-AU" sz="4000" dirty="0">
              <a:solidFill>
                <a:srgbClr val="E0FFFF"/>
              </a:solidFill>
              <a:latin typeface="Lucida Console" panose="020B0609040504020204" pitchFamily="49" charset="0"/>
            </a:endParaRPr>
          </a:p>
        </p:txBody>
      </p:sp>
    </p:spTree>
    <p:extLst>
      <p:ext uri="{BB962C8B-B14F-4D97-AF65-F5344CB8AC3E}">
        <p14:creationId xmlns:p14="http://schemas.microsoft.com/office/powerpoint/2010/main" val="655960861"/>
      </p:ext>
    </p:extLst>
  </p:cSld>
  <p:clrMapOvr>
    <a:masterClrMapping/>
  </p:clrMapOvr>
  <p:timing>
    <p:tnLst>
      <p:par>
        <p:cT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0" y="1143000"/>
            <a:ext cx="1631504" cy="2286000"/>
          </a:xfrm>
        </p:spPr>
        <p:txBody>
          <a:bodyPr/>
          <a:lstStyle/>
          <a:p>
            <a:r>
              <a:rPr lang="en-AU" sz="2400" dirty="0" smtClean="0"/>
              <a:t>Example:</a:t>
            </a:r>
          </a:p>
          <a:p>
            <a:r>
              <a:rPr lang="en-AU" sz="2400" dirty="0" smtClean="0"/>
              <a:t>Discover Static Members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388</a:t>
            </a:fld>
            <a:endParaRPr lang="en-US">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171263208"/>
              </p:ext>
            </p:extLst>
          </p:nvPr>
        </p:nvGraphicFramePr>
        <p:xfrm>
          <a:off x="2002260" y="476672"/>
          <a:ext cx="9710364" cy="2072640"/>
        </p:xfrm>
        <a:graphic>
          <a:graphicData uri="http://schemas.openxmlformats.org/drawingml/2006/table">
            <a:tbl>
              <a:tblPr firstRow="1" bandRow="1"/>
              <a:tblGrid>
                <a:gridCol w="9710364">
                  <a:extLst>
                    <a:ext uri="{9D8B030D-6E8A-4147-A177-3AD203B41FA5}">
                      <a16:colId xmlns:a16="http://schemas.microsoft.com/office/drawing/2014/main" val="272488726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A type can be used in PowerShell using square brackets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212736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t>
                      </a:r>
                      <a:r>
                        <a:rPr lang="en-AU" sz="2000" dirty="0" smtClean="0">
                          <a:solidFill>
                            <a:srgbClr val="8FBC8F"/>
                          </a:solidFill>
                          <a:latin typeface="Lucida Console" panose="020B0609040504020204" pitchFamily="49" charset="0"/>
                        </a:rPr>
                        <a:t>char</a:t>
                      </a:r>
                      <a:r>
                        <a:rPr lang="en-AU" sz="2000" dirty="0" smtClean="0">
                          <a:solidFill>
                            <a:srgbClr val="D3D3D3"/>
                          </a:solidFill>
                          <a:latin typeface="Lucida Console" panose="020B0609040504020204" pitchFamily="49" charset="0"/>
                        </a:rPr>
                        <a:t>]</a:t>
                      </a:r>
                    </a:p>
                    <a:p>
                      <a:endParaRPr lang="en-AU" sz="2000" dirty="0" smtClean="0">
                        <a:solidFill>
                          <a:srgbClr val="D3D3D3"/>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IsPublic</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IsSerial</a:t>
                      </a:r>
                      <a:r>
                        <a:rPr lang="en-AU" sz="2000" dirty="0" smtClean="0">
                          <a:solidFill>
                            <a:srgbClr val="F5F5F5"/>
                          </a:solidFill>
                          <a:latin typeface="Lucida Console" panose="020B0609040504020204" pitchFamily="49" charset="0"/>
                        </a:rPr>
                        <a:t> Name   </a:t>
                      </a:r>
                      <a:r>
                        <a:rPr lang="en-AU" sz="2000" dirty="0" err="1" smtClean="0">
                          <a:solidFill>
                            <a:srgbClr val="F5F5F5"/>
                          </a:solidFill>
                          <a:latin typeface="Lucida Console" panose="020B0609040504020204" pitchFamily="49" charset="0"/>
                        </a:rPr>
                        <a:t>BaseType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True     </a:t>
                      </a:r>
                      <a:r>
                        <a:rPr lang="en-AU" sz="2000" dirty="0" err="1" smtClean="0">
                          <a:solidFill>
                            <a:srgbClr val="F5F5F5"/>
                          </a:solidFill>
                          <a:latin typeface="Lucida Console" panose="020B0609040504020204" pitchFamily="49" charset="0"/>
                        </a:rPr>
                        <a:t>True</a:t>
                      </a:r>
                      <a:r>
                        <a:rPr lang="en-AU" sz="2000" dirty="0" smtClean="0">
                          <a:solidFill>
                            <a:srgbClr val="F5F5F5"/>
                          </a:solidFill>
                          <a:latin typeface="Lucida Console" panose="020B0609040504020204" pitchFamily="49" charset="0"/>
                        </a:rPr>
                        <a:t>     Char   </a:t>
                      </a:r>
                      <a:r>
                        <a:rPr lang="en-AU" sz="2000" dirty="0" err="1" smtClean="0">
                          <a:solidFill>
                            <a:srgbClr val="F5F5F5"/>
                          </a:solidFill>
                          <a:latin typeface="Lucida Console" panose="020B0609040504020204" pitchFamily="49" charset="0"/>
                        </a:rPr>
                        <a:t>System.ValueType</a:t>
                      </a:r>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1077107"/>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64509044"/>
              </p:ext>
            </p:extLst>
          </p:nvPr>
        </p:nvGraphicFramePr>
        <p:xfrm>
          <a:off x="2002260" y="2627390"/>
          <a:ext cx="9730105" cy="927166"/>
        </p:xfrm>
        <a:graphic>
          <a:graphicData uri="http://schemas.openxmlformats.org/drawingml/2006/table">
            <a:tbl>
              <a:tblPr firstRow="1" bandRow="1"/>
              <a:tblGrid>
                <a:gridCol w="9730105">
                  <a:extLst>
                    <a:ext uri="{9D8B030D-6E8A-4147-A177-3AD203B41FA5}">
                      <a16:colId xmlns:a16="http://schemas.microsoft.com/office/drawing/2014/main" val="21048455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Use </a:t>
                      </a:r>
                      <a:r>
                        <a:rPr lang="en-AU" sz="2400" b="0" baseline="0" dirty="0" smtClean="0">
                          <a:solidFill>
                            <a:schemeClr val="bg1"/>
                          </a:solidFill>
                          <a:latin typeface="Segoe UI Light" panose="020B0502040204020203" pitchFamily="34" charset="0"/>
                          <a:cs typeface="Segoe UI Light" panose="020B0502040204020203" pitchFamily="34" charset="0"/>
                        </a:rPr>
                        <a:t>Get-Member -Static to discover ‘useful’ members</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64829718"/>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t>
                      </a:r>
                      <a:r>
                        <a:rPr lang="en-AU" sz="2000" dirty="0" smtClean="0">
                          <a:solidFill>
                            <a:srgbClr val="8FBC8F"/>
                          </a:solidFill>
                          <a:latin typeface="Lucida Console" panose="020B0609040504020204" pitchFamily="49" charset="0"/>
                        </a:rPr>
                        <a:t>char</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Get-Member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-Static</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76657771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56974093"/>
              </p:ext>
            </p:extLst>
          </p:nvPr>
        </p:nvGraphicFramePr>
        <p:xfrm>
          <a:off x="2002260" y="3717032"/>
          <a:ext cx="9710364" cy="1292926"/>
        </p:xfrm>
        <a:graphic>
          <a:graphicData uri="http://schemas.openxmlformats.org/drawingml/2006/table">
            <a:tbl>
              <a:tblPr firstRow="1" bandRow="1"/>
              <a:tblGrid>
                <a:gridCol w="9710364">
                  <a:extLst>
                    <a:ext uri="{9D8B030D-6E8A-4147-A177-3AD203B41FA5}">
                      <a16:colId xmlns:a16="http://schemas.microsoft.com/office/drawing/2014/main" val="163666999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Get-Member without -Static discovers members that provide information about the type</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8776180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t>
                      </a:r>
                      <a:r>
                        <a:rPr lang="en-AU" sz="2000" dirty="0" smtClean="0">
                          <a:solidFill>
                            <a:srgbClr val="8FBC8F"/>
                          </a:solidFill>
                          <a:latin typeface="Lucida Console" panose="020B0609040504020204" pitchFamily="49" charset="0"/>
                        </a:rPr>
                        <a:t>char</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Get-Member</a:t>
                      </a:r>
                      <a:endParaRPr lang="en-AU" sz="2000" dirty="0" smtClean="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98768887"/>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293180854"/>
              </p:ext>
            </p:extLst>
          </p:nvPr>
        </p:nvGraphicFramePr>
        <p:xfrm>
          <a:off x="2012182" y="5157192"/>
          <a:ext cx="9700442" cy="1158240"/>
        </p:xfrm>
        <a:graphic>
          <a:graphicData uri="http://schemas.openxmlformats.org/drawingml/2006/table">
            <a:tbl>
              <a:tblPr firstRow="1" bandRow="1"/>
              <a:tblGrid>
                <a:gridCol w="9700442">
                  <a:extLst>
                    <a:ext uri="{9D8B030D-6E8A-4147-A177-3AD203B41FA5}">
                      <a16:colId xmlns:a16="http://schemas.microsoft.com/office/drawing/2014/main" val="88430611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Calling a STATIC</a:t>
                      </a:r>
                      <a:r>
                        <a:rPr lang="en-AU" sz="2400" b="0" baseline="0" dirty="0" smtClean="0">
                          <a:solidFill>
                            <a:schemeClr val="bg1"/>
                          </a:solidFill>
                          <a:latin typeface="Segoe UI Light" panose="020B0502040204020203" pitchFamily="34" charset="0"/>
                          <a:cs typeface="Segoe UI Light" panose="020B0502040204020203" pitchFamily="34" charset="0"/>
                        </a:rPr>
                        <a:t> member</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14543588"/>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a:t>
                      </a:r>
                      <a:r>
                        <a:rPr lang="en-AU" sz="2000" dirty="0" smtClean="0">
                          <a:solidFill>
                            <a:srgbClr val="8FBC8F"/>
                          </a:solidFill>
                          <a:latin typeface="Lucida Console" panose="020B0609040504020204" pitchFamily="49" charset="0"/>
                        </a:rPr>
                        <a:t>char</a:t>
                      </a:r>
                      <a:r>
                        <a:rPr lang="en-AU" sz="2000" dirty="0"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IsWhiteSpace</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True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187607289"/>
                  </a:ext>
                </a:extLst>
              </a:tr>
            </a:tbl>
          </a:graphicData>
        </a:graphic>
      </p:graphicFrame>
    </p:spTree>
    <p:extLst>
      <p:ext uri="{BB962C8B-B14F-4D97-AF65-F5344CB8AC3E}">
        <p14:creationId xmlns:p14="http://schemas.microsoft.com/office/powerpoint/2010/main" val="1708188005"/>
      </p:ext>
    </p:extLst>
  </p:cSld>
  <p:clrMapOvr>
    <a:masterClrMapping/>
  </p:clrMapOvr>
  <p:timing>
    <p:tnLst>
      <p:par>
        <p:cT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0" y="1143000"/>
            <a:ext cx="1775520" cy="2502024"/>
          </a:xfrm>
        </p:spPr>
        <p:txBody>
          <a:bodyPr/>
          <a:lstStyle/>
          <a:p>
            <a:r>
              <a:rPr lang="en-AU" sz="2400" dirty="0" smtClean="0"/>
              <a:t>Example:</a:t>
            </a:r>
          </a:p>
          <a:p>
            <a:r>
              <a:rPr lang="en-AU" sz="2400" dirty="0" smtClean="0"/>
              <a:t>Print ASCII table using PowerShell</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389</a:t>
            </a:fld>
            <a:endParaRPr lang="en-US">
              <a:solidFill>
                <a:schemeClr val="bg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2433389743"/>
              </p:ext>
            </p:extLst>
          </p:nvPr>
        </p:nvGraphicFramePr>
        <p:xfrm>
          <a:off x="2197509" y="1175046"/>
          <a:ext cx="9587122" cy="4572000"/>
        </p:xfrm>
        <a:graphic>
          <a:graphicData uri="http://schemas.openxmlformats.org/drawingml/2006/table">
            <a:tbl>
              <a:tblPr firstRow="1" bandRow="1"/>
              <a:tblGrid>
                <a:gridCol w="9587122">
                  <a:extLst>
                    <a:ext uri="{9D8B030D-6E8A-4147-A177-3AD203B41FA5}">
                      <a16:colId xmlns:a16="http://schemas.microsoft.com/office/drawing/2014/main" val="35024556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Use range</a:t>
                      </a:r>
                      <a:r>
                        <a:rPr lang="en-AU" sz="2400" b="0" baseline="0" dirty="0" smtClean="0">
                          <a:solidFill>
                            <a:schemeClr val="bg1"/>
                          </a:solidFill>
                          <a:latin typeface="Segoe UI Light" panose="020B0502040204020203" pitchFamily="34" charset="0"/>
                          <a:cs typeface="Segoe UI Light" panose="020B0502040204020203" pitchFamily="34" charset="0"/>
                        </a:rPr>
                        <a:t> operator and Char type to convert numbers to ASCII Characters</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4930489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E4C4"/>
                          </a:solidFill>
                          <a:latin typeface="Lucida Console" panose="020B0609040504020204" pitchFamily="49" charset="0"/>
                        </a:rPr>
                        <a:t>33</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255</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err="1" smtClean="0">
                          <a:solidFill>
                            <a:srgbClr val="E0FFFF"/>
                          </a:solidFill>
                          <a:latin typeface="Lucida Console" panose="020B0609040504020204" pitchFamily="49" charset="0"/>
                        </a:rPr>
                        <a:t>ForEach</a:t>
                      </a:r>
                      <a:r>
                        <a:rPr lang="en-AU" sz="2000" dirty="0" smtClean="0">
                          <a:solidFill>
                            <a:srgbClr val="E0FFFF"/>
                          </a:solidFill>
                          <a:latin typeface="Lucida Console" panose="020B0609040504020204" pitchFamily="49" charset="0"/>
                        </a:rPr>
                        <a:t>-Object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Write-Host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"Decimal: </a:t>
                      </a:r>
                      <a:r>
                        <a:rPr lang="en-AU" sz="2000" dirty="0" smtClean="0">
                          <a:solidFill>
                            <a:srgbClr val="FF4500"/>
                          </a:solidFill>
                          <a:latin typeface="Lucida Console" panose="020B0609040504020204" pitchFamily="49" charset="0"/>
                        </a:rPr>
                        <a:t>$_</a:t>
                      </a:r>
                      <a:r>
                        <a:rPr lang="en-AU" sz="2000" dirty="0" smtClean="0">
                          <a:solidFill>
                            <a:srgbClr val="DB7093"/>
                          </a:solidFill>
                          <a:latin typeface="Lucida Console" panose="020B0609040504020204" pitchFamily="49" charset="0"/>
                        </a:rPr>
                        <a:t> = Character: </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8FBC8F"/>
                          </a:solidFill>
                          <a:latin typeface="Lucida Console" panose="020B0609040504020204" pitchFamily="49" charset="0"/>
                        </a:rPr>
                        <a:t>Char</a:t>
                      </a:r>
                      <a:r>
                        <a:rPr lang="en-AU" sz="2000" dirty="0" smtClean="0">
                          <a:solidFill>
                            <a:srgbClr val="D3D3D3"/>
                          </a:solidFill>
                          <a:latin typeface="Lucida Console" panose="020B0609040504020204" pitchFamily="49" charset="0"/>
                        </a:rPr>
                        <a:t>]</a:t>
                      </a:r>
                      <a:r>
                        <a:rPr lang="en-AU" sz="2000" dirty="0" smtClean="0">
                          <a:solidFill>
                            <a:srgbClr val="FF4500"/>
                          </a:solidFill>
                          <a:latin typeface="Lucida Console" panose="020B0609040504020204" pitchFamily="49" charset="0"/>
                        </a:rPr>
                        <a:t>$_</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Decimal: 33 = Character: !</a:t>
                      </a:r>
                    </a:p>
                    <a:p>
                      <a:r>
                        <a:rPr lang="en-AU" sz="2000" dirty="0" smtClean="0">
                          <a:solidFill>
                            <a:srgbClr val="F5F5F5"/>
                          </a:solidFill>
                          <a:latin typeface="Lucida Console" panose="020B0609040504020204" pitchFamily="49" charset="0"/>
                        </a:rPr>
                        <a:t>Decimal: 34 = Character: "</a:t>
                      </a:r>
                    </a:p>
                    <a:p>
                      <a:r>
                        <a:rPr lang="en-AU" sz="2000" dirty="0" smtClean="0">
                          <a:solidFill>
                            <a:srgbClr val="F5F5F5"/>
                          </a:solidFill>
                          <a:latin typeface="Lucida Console" panose="020B0609040504020204" pitchFamily="49" charset="0"/>
                        </a:rPr>
                        <a:t>Decimal: 35 = Character: #</a:t>
                      </a:r>
                    </a:p>
                    <a:p>
                      <a:r>
                        <a:rPr lang="en-AU" sz="2000" dirty="0" smtClean="0">
                          <a:solidFill>
                            <a:srgbClr val="F5F5F5"/>
                          </a:solidFill>
                          <a:latin typeface="Lucida Console" panose="020B0609040504020204" pitchFamily="49" charset="0"/>
                        </a:rPr>
                        <a:t>Decimal: 36 = Character: $</a:t>
                      </a:r>
                    </a:p>
                    <a:p>
                      <a:r>
                        <a:rPr lang="en-AU" sz="2000" dirty="0" smtClean="0">
                          <a:solidFill>
                            <a:srgbClr val="F5F5F5"/>
                          </a:solidFill>
                          <a:latin typeface="Lucida Console" panose="020B0609040504020204" pitchFamily="49" charset="0"/>
                        </a:rPr>
                        <a:t>Decimal: 37 = Character: %</a:t>
                      </a:r>
                    </a:p>
                    <a:p>
                      <a:r>
                        <a:rPr lang="en-AU" sz="2000" dirty="0" smtClean="0">
                          <a:solidFill>
                            <a:srgbClr val="F5F5F5"/>
                          </a:solidFill>
                          <a:latin typeface="Lucida Console" panose="020B0609040504020204" pitchFamily="49" charset="0"/>
                        </a:rPr>
                        <a:t>Decimal: 38 = Character: &amp;</a:t>
                      </a:r>
                    </a:p>
                    <a:p>
                      <a:r>
                        <a:rPr lang="en-AU" sz="2000" dirty="0" smtClean="0">
                          <a:solidFill>
                            <a:srgbClr val="F5F5F5"/>
                          </a:solidFill>
                          <a:latin typeface="Lucida Console" panose="020B0609040504020204" pitchFamily="49" charset="0"/>
                        </a:rPr>
                        <a:t>Decimal: 39 = Character: '</a:t>
                      </a:r>
                    </a:p>
                    <a:p>
                      <a:r>
                        <a:rPr lang="en-AU"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39137174"/>
                  </a:ext>
                </a:extLst>
              </a:tr>
            </a:tbl>
          </a:graphicData>
        </a:graphic>
      </p:graphicFrame>
    </p:spTree>
    <p:extLst>
      <p:ext uri="{BB962C8B-B14F-4D97-AF65-F5344CB8AC3E}">
        <p14:creationId xmlns:p14="http://schemas.microsoft.com/office/powerpoint/2010/main" val="2565594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 </a:t>
            </a:r>
            <a:r>
              <a:rPr lang="en-US" dirty="0">
                <a:latin typeface="Segoe UI Light" panose="020B0502040204020203" pitchFamily="34" charset="0"/>
              </a:rPr>
              <a:t>Introduction</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PowerShell Features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a:t>
            </a:r>
            <a:r>
              <a:rPr lang="en-US" sz="2400" b="1" dirty="0">
                <a:solidFill>
                  <a:schemeClr val="tx1"/>
                </a:solidFill>
                <a:latin typeface="Segoe UI Light" panose="020B0502040204020203" pitchFamily="34" charset="0"/>
              </a:rPr>
              <a:t>6</a:t>
            </a:r>
            <a:r>
              <a:rPr lang="en-US" sz="2400" b="1" dirty="0" smtClean="0">
                <a:solidFill>
                  <a:schemeClr val="tx1"/>
                </a:solidFill>
                <a:latin typeface="Segoe UI Light" panose="020B0502040204020203" pitchFamily="34" charset="0"/>
              </a:rPr>
              <a:t>: </a:t>
            </a:r>
            <a:r>
              <a:rPr lang="en-US" sz="2400" b="1" dirty="0">
                <a:solidFill>
                  <a:schemeClr val="tx1"/>
                </a:solidFill>
                <a:latin typeface="Segoe UI Light" panose="020B0502040204020203" pitchFamily="34" charset="0"/>
              </a:rPr>
              <a:t>Desired State Configuration (DSC</a:t>
            </a:r>
            <a:r>
              <a:rPr lang="en-US" sz="2400" b="1" dirty="0" smtClean="0">
                <a:solidFill>
                  <a:schemeClr val="tx1"/>
                </a:solidFill>
                <a:latin typeface="Segoe UI Light" panose="020B0502040204020203" pitchFamily="34" charset="0"/>
              </a:rPr>
              <a:t>) Overview</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a:t>
            </a:fld>
            <a:endParaRPr lang="en-US"/>
          </a:p>
        </p:txBody>
      </p:sp>
    </p:spTree>
    <p:extLst>
      <p:ext uri="{BB962C8B-B14F-4D97-AF65-F5344CB8AC3E}">
        <p14:creationId xmlns:p14="http://schemas.microsoft.com/office/powerpoint/2010/main" val="1922284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6: Type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185652"/>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Type Operators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390</a:t>
            </a:fld>
            <a:endParaRPr lang="en-US"/>
          </a:p>
        </p:txBody>
      </p:sp>
    </p:spTree>
    <p:extLst>
      <p:ext uri="{BB962C8B-B14F-4D97-AF65-F5344CB8AC3E}">
        <p14:creationId xmlns:p14="http://schemas.microsoft.com/office/powerpoint/2010/main" val="1533725549"/>
      </p:ext>
    </p:extLst>
  </p:cSld>
  <p:clrMapOvr>
    <a:masterClrMapping/>
  </p:clrMapOvr>
  <p:timing>
    <p:tnLst>
      <p:par>
        <p:cT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325582"/>
            <a:ext cx="11277600" cy="685800"/>
          </a:xfrm>
        </p:spPr>
        <p:txBody>
          <a:bodyPr/>
          <a:lstStyle/>
          <a:p>
            <a:r>
              <a:rPr lang="en-AU" dirty="0" smtClean="0"/>
              <a:t>Type Operators – Test Object Types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391</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585751079"/>
              </p:ext>
            </p:extLst>
          </p:nvPr>
        </p:nvGraphicFramePr>
        <p:xfrm>
          <a:off x="551383" y="1635736"/>
          <a:ext cx="10910147" cy="2834640"/>
        </p:xfrm>
        <a:graphic>
          <a:graphicData uri="http://schemas.openxmlformats.org/drawingml/2006/table">
            <a:tbl>
              <a:tblPr firstRow="1" bandRow="1">
                <a:tableStyleId>{5C22544A-7EE6-4342-B048-85BDC9FD1C3A}</a:tableStyleId>
              </a:tblPr>
              <a:tblGrid>
                <a:gridCol w="1781233">
                  <a:extLst>
                    <a:ext uri="{9D8B030D-6E8A-4147-A177-3AD203B41FA5}">
                      <a16:colId xmlns:a16="http://schemas.microsoft.com/office/drawing/2014/main" val="1213558363"/>
                    </a:ext>
                  </a:extLst>
                </a:gridCol>
                <a:gridCol w="9128914">
                  <a:extLst>
                    <a:ext uri="{9D8B030D-6E8A-4147-A177-3AD203B41FA5}">
                      <a16:colId xmlns:a16="http://schemas.microsoft.com/office/drawing/2014/main" val="3523789464"/>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Operator</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Example</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96745872"/>
                  </a:ext>
                </a:extLst>
              </a:tr>
              <a:tr h="370840">
                <a:tc>
                  <a:txBody>
                    <a:bodyPr/>
                    <a:lstStyle/>
                    <a:p>
                      <a:r>
                        <a:rPr lang="en-AU" sz="2400" b="0" i="0" u="none" strike="noStrike" baseline="0" dirty="0" smtClean="0">
                          <a:solidFill>
                            <a:schemeClr val="dk1"/>
                          </a:solidFill>
                          <a:latin typeface="Segoe UI Light" panose="020B0502040204020203" pitchFamily="34" charset="0"/>
                          <a:ea typeface="+mn-ea"/>
                          <a:cs typeface="Segoe UI Light" panose="020B0502040204020203" pitchFamily="34" charset="0"/>
                        </a:rPr>
                        <a:t>-is</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get-date</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-is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err="1" smtClean="0">
                          <a:solidFill>
                            <a:srgbClr val="8FBC8F"/>
                          </a:solidFill>
                          <a:latin typeface="Lucida Console" panose="020B0609040504020204" pitchFamily="49" charset="0"/>
                        </a:rPr>
                        <a:t>DateTime</a:t>
                      </a:r>
                      <a:r>
                        <a:rPr lang="en-AU" sz="2400" dirty="0" smtClean="0">
                          <a:solidFill>
                            <a:srgbClr val="D3D3D3"/>
                          </a:solidFill>
                          <a:latin typeface="Lucida Console" panose="020B0609040504020204" pitchFamily="49" charset="0"/>
                        </a:rPr>
                        <a:t>]</a:t>
                      </a:r>
                    </a:p>
                    <a:p>
                      <a:r>
                        <a:rPr lang="en-AU" sz="2400" dirty="0" smtClean="0"/>
                        <a:t> </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True</a:t>
                      </a:r>
                    </a:p>
                  </a:txBody>
                  <a:tcPr>
                    <a:solidFill>
                      <a:srgbClr val="012456"/>
                    </a:solidFill>
                  </a:tcPr>
                </a:tc>
                <a:extLst>
                  <a:ext uri="{0D108BD9-81ED-4DB2-BD59-A6C34878D82A}">
                    <a16:rowId xmlns:a16="http://schemas.microsoft.com/office/drawing/2014/main" val="3971999248"/>
                  </a:ext>
                </a:extLst>
              </a:tr>
              <a:tr h="370840">
                <a:tc>
                  <a:txBody>
                    <a:bodyPr/>
                    <a:lstStyle/>
                    <a:p>
                      <a:r>
                        <a:rPr lang="en-AU" sz="2400" b="0" i="0" u="none" strike="noStrike" baseline="0" dirty="0" smtClean="0">
                          <a:solidFill>
                            <a:schemeClr val="dk1"/>
                          </a:solidFill>
                          <a:latin typeface="Segoe UI Light" panose="020B0502040204020203" pitchFamily="34" charset="0"/>
                          <a:ea typeface="+mn-ea"/>
                          <a:cs typeface="Segoe UI Light" panose="020B0502040204020203" pitchFamily="34" charset="0"/>
                        </a:rPr>
                        <a:t>-</a:t>
                      </a:r>
                      <a:r>
                        <a:rPr lang="en-AU" sz="2400" b="0" i="0" u="none" strike="noStrike" baseline="0" dirty="0" err="1" smtClean="0">
                          <a:solidFill>
                            <a:schemeClr val="dk1"/>
                          </a:solidFill>
                          <a:latin typeface="Segoe UI Light" panose="020B0502040204020203" pitchFamily="34" charset="0"/>
                          <a:ea typeface="+mn-ea"/>
                          <a:cs typeface="Segoe UI Light" panose="020B0502040204020203" pitchFamily="34" charset="0"/>
                        </a:rPr>
                        <a:t>isNot</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get-date</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err="1" smtClean="0">
                          <a:solidFill>
                            <a:srgbClr val="D3D3D3"/>
                          </a:solidFill>
                          <a:latin typeface="Lucida Console" panose="020B0609040504020204" pitchFamily="49" charset="0"/>
                        </a:rPr>
                        <a:t>isNot</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err="1" smtClean="0">
                          <a:solidFill>
                            <a:srgbClr val="8FBC8F"/>
                          </a:solidFill>
                          <a:latin typeface="Lucida Console" panose="020B0609040504020204" pitchFamily="49" charset="0"/>
                        </a:rPr>
                        <a:t>DateTime</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p>
                    <a:p>
                      <a:r>
                        <a:rPr lang="en-AU" sz="2400" dirty="0" smtClean="0"/>
                        <a:t> </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False</a:t>
                      </a:r>
                    </a:p>
                  </a:txBody>
                  <a:tcPr>
                    <a:solidFill>
                      <a:srgbClr val="012456"/>
                    </a:solidFill>
                  </a:tcPr>
                </a:tc>
                <a:extLst>
                  <a:ext uri="{0D108BD9-81ED-4DB2-BD59-A6C34878D82A}">
                    <a16:rowId xmlns:a16="http://schemas.microsoft.com/office/drawing/2014/main" val="1697800106"/>
                  </a:ext>
                </a:extLst>
              </a:tr>
            </a:tbl>
          </a:graphicData>
        </a:graphic>
      </p:graphicFrame>
    </p:spTree>
    <p:extLst>
      <p:ext uri="{BB962C8B-B14F-4D97-AF65-F5344CB8AC3E}">
        <p14:creationId xmlns:p14="http://schemas.microsoft.com/office/powerpoint/2010/main" val="940939954"/>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325582"/>
            <a:ext cx="11277600" cy="685800"/>
          </a:xfrm>
        </p:spPr>
        <p:txBody>
          <a:bodyPr/>
          <a:lstStyle/>
          <a:p>
            <a:r>
              <a:rPr lang="en-AU" dirty="0" smtClean="0"/>
              <a:t>Type Operators – Type Cast via Operator</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392</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612628394"/>
              </p:ext>
            </p:extLst>
          </p:nvPr>
        </p:nvGraphicFramePr>
        <p:xfrm>
          <a:off x="551383" y="1340768"/>
          <a:ext cx="10910147" cy="1645920"/>
        </p:xfrm>
        <a:graphic>
          <a:graphicData uri="http://schemas.openxmlformats.org/drawingml/2006/table">
            <a:tbl>
              <a:tblPr firstRow="1" bandRow="1">
                <a:tableStyleId>{5C22544A-7EE6-4342-B048-85BDC9FD1C3A}</a:tableStyleId>
              </a:tblPr>
              <a:tblGrid>
                <a:gridCol w="1781233">
                  <a:extLst>
                    <a:ext uri="{9D8B030D-6E8A-4147-A177-3AD203B41FA5}">
                      <a16:colId xmlns:a16="http://schemas.microsoft.com/office/drawing/2014/main" val="4031587028"/>
                    </a:ext>
                  </a:extLst>
                </a:gridCol>
                <a:gridCol w="9128914">
                  <a:extLst>
                    <a:ext uri="{9D8B030D-6E8A-4147-A177-3AD203B41FA5}">
                      <a16:colId xmlns:a16="http://schemas.microsoft.com/office/drawing/2014/main" val="1111263045"/>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Operator</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Example</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260795928"/>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b="0" i="0" u="none" strike="noStrike" baseline="0" dirty="0" smtClean="0">
                          <a:solidFill>
                            <a:schemeClr val="dk1"/>
                          </a:solidFill>
                          <a:latin typeface="Segoe UI Light" panose="020B0502040204020203" pitchFamily="34" charset="0"/>
                          <a:ea typeface="+mn-ea"/>
                          <a:cs typeface="Segoe UI Light" panose="020B0502040204020203" pitchFamily="34" charset="0"/>
                        </a:rPr>
                        <a:t>-as</a:t>
                      </a:r>
                      <a:endParaRPr lang="en-AU" sz="2400" dirty="0" smtClean="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DB7093"/>
                          </a:solidFill>
                          <a:latin typeface="Lucida Console" panose="020B0609040504020204" pitchFamily="49" charset="0"/>
                        </a:rPr>
                        <a:t>"27/12/2013"</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-as</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err="1" smtClean="0">
                          <a:solidFill>
                            <a:srgbClr val="8FBC8F"/>
                          </a:solidFill>
                          <a:latin typeface="Lucida Console" panose="020B0609040504020204" pitchFamily="49" charset="0"/>
                        </a:rPr>
                        <a:t>datetime</a:t>
                      </a:r>
                      <a:r>
                        <a:rPr lang="en-AU" sz="2400" dirty="0" smtClean="0">
                          <a:solidFill>
                            <a:srgbClr val="D3D3D3"/>
                          </a:solidFill>
                          <a:latin typeface="Lucida Console" panose="020B0609040504020204" pitchFamily="49" charset="0"/>
                        </a:rPr>
                        <a:t>]</a:t>
                      </a:r>
                    </a:p>
                    <a:p>
                      <a:endParaRPr lang="en-AU" sz="2400" dirty="0" smtClean="0">
                        <a:solidFill>
                          <a:srgbClr val="D3D3D3"/>
                        </a:solidFill>
                        <a:latin typeface="Lucida Console" panose="020B0609040504020204" pitchFamily="49" charset="0"/>
                      </a:endParaRPr>
                    </a:p>
                    <a:p>
                      <a:r>
                        <a:rPr lang="en-AU" sz="2400" dirty="0" smtClean="0">
                          <a:solidFill>
                            <a:srgbClr val="F5F5F5"/>
                          </a:solidFill>
                          <a:latin typeface="Lucida Console" panose="020B0609040504020204" pitchFamily="49" charset="0"/>
                        </a:rPr>
                        <a:t>Friday, 27 December 2013 12:00:00 AM</a:t>
                      </a:r>
                    </a:p>
                  </a:txBody>
                  <a:tcPr>
                    <a:solidFill>
                      <a:srgbClr val="012456"/>
                    </a:solidFill>
                  </a:tcPr>
                </a:tc>
                <a:extLst>
                  <a:ext uri="{0D108BD9-81ED-4DB2-BD59-A6C34878D82A}">
                    <a16:rowId xmlns:a16="http://schemas.microsoft.com/office/drawing/2014/main" val="137510524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54563658"/>
              </p:ext>
            </p:extLst>
          </p:nvPr>
        </p:nvGraphicFramePr>
        <p:xfrm>
          <a:off x="1800835" y="3899140"/>
          <a:ext cx="8612505" cy="1706880"/>
        </p:xfrm>
        <a:graphic>
          <a:graphicData uri="http://schemas.openxmlformats.org/drawingml/2006/table">
            <a:tbl>
              <a:tblPr firstRow="1" bandRow="1"/>
              <a:tblGrid>
                <a:gridCol w="8612505">
                  <a:extLst>
                    <a:ext uri="{9D8B030D-6E8A-4147-A177-3AD203B41FA5}">
                      <a16:colId xmlns:a16="http://schemas.microsoft.com/office/drawing/2014/main" val="48537034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800" b="0" dirty="0" smtClean="0">
                          <a:solidFill>
                            <a:schemeClr val="bg1"/>
                          </a:solidFill>
                          <a:latin typeface="Segoe UI Light" panose="020B0502040204020203" pitchFamily="34" charset="0"/>
                          <a:cs typeface="Segoe UI Light" panose="020B0502040204020203" pitchFamily="34" charset="0"/>
                        </a:rPr>
                        <a:t>Same Result</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1936040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solidFill>
                            <a:srgbClr val="F5F5F5"/>
                          </a:solidFill>
                          <a:latin typeface="Lucida Console" panose="020B0609040504020204" pitchFamily="49" charset="0"/>
                        </a:rPr>
                        <a:t>PS C:\&gt; </a:t>
                      </a:r>
                      <a:r>
                        <a:rPr lang="en-AU" sz="2400" dirty="0" smtClean="0">
                          <a:solidFill>
                            <a:srgbClr val="D3D3D3"/>
                          </a:solidFill>
                          <a:latin typeface="Lucida Console" panose="020B0609040504020204" pitchFamily="49" charset="0"/>
                        </a:rPr>
                        <a:t>[</a:t>
                      </a:r>
                      <a:r>
                        <a:rPr lang="en-AU" sz="2400" dirty="0" err="1" smtClean="0">
                          <a:solidFill>
                            <a:srgbClr val="8FBC8F"/>
                          </a:solidFill>
                          <a:latin typeface="Lucida Console" panose="020B0609040504020204" pitchFamily="49" charset="0"/>
                        </a:rPr>
                        <a:t>datetime</a:t>
                      </a:r>
                      <a:r>
                        <a:rPr lang="en-AU" sz="2400" dirty="0" smtClean="0">
                          <a:solidFill>
                            <a:srgbClr val="D3D3D3"/>
                          </a:solidFill>
                          <a:latin typeface="Lucida Console" panose="020B0609040504020204" pitchFamily="49" charset="0"/>
                        </a:rPr>
                        <a:t>]</a:t>
                      </a:r>
                      <a:r>
                        <a:rPr lang="en-AU" sz="2400" dirty="0" smtClean="0">
                          <a:solidFill>
                            <a:srgbClr val="DB7093"/>
                          </a:solidFill>
                          <a:latin typeface="Lucida Console" panose="020B0609040504020204" pitchFamily="49" charset="0"/>
                        </a:rPr>
                        <a:t>"27/12/2013"</a:t>
                      </a:r>
                      <a:endParaRPr lang="en-AU" sz="2400" dirty="0" smtClean="0">
                        <a:solidFill>
                          <a:srgbClr val="D3D3D3"/>
                        </a:solidFill>
                        <a:latin typeface="Lucida Console" panose="020B0609040504020204" pitchFamily="49" charset="0"/>
                      </a:endParaRPr>
                    </a:p>
                    <a:p>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Friday, 27 December 2013 12:00:00 AM</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323251000"/>
                  </a:ext>
                </a:extLst>
              </a:tr>
            </a:tbl>
          </a:graphicData>
        </a:graphic>
      </p:graphicFrame>
    </p:spTree>
    <p:extLst>
      <p:ext uri="{BB962C8B-B14F-4D97-AF65-F5344CB8AC3E}">
        <p14:creationId xmlns:p14="http://schemas.microsoft.com/office/powerpoint/2010/main" val="3906773874"/>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7</a:t>
            </a:r>
            <a:r>
              <a:rPr lang="en-US" sz="2400" dirty="0" smtClean="0">
                <a:latin typeface="Segoe UI Light" panose="020B0502040204020203" pitchFamily="34" charset="0"/>
              </a:rPr>
              <a:t>: Parsing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Parsing Modes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393</a:t>
            </a:fld>
            <a:endParaRPr lang="en-US"/>
          </a:p>
        </p:txBody>
      </p:sp>
    </p:spTree>
    <p:extLst>
      <p:ext uri="{BB962C8B-B14F-4D97-AF65-F5344CB8AC3E}">
        <p14:creationId xmlns:p14="http://schemas.microsoft.com/office/powerpoint/2010/main" val="357448409"/>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Parsing Modes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394</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sp>
        <p:nvSpPr>
          <p:cNvPr id="3" name="Content Placeholder 2"/>
          <p:cNvSpPr>
            <a:spLocks noGrp="1"/>
          </p:cNvSpPr>
          <p:nvPr>
            <p:ph sz="quarter" idx="13"/>
          </p:nvPr>
        </p:nvSpPr>
        <p:spPr>
          <a:xfrm>
            <a:off x="406400" y="1379486"/>
            <a:ext cx="11176000" cy="5029478"/>
          </a:xfrm>
        </p:spPr>
        <p:txBody>
          <a:bodyPr>
            <a:normAutofit/>
          </a:bodyPr>
          <a:lstStyle/>
          <a:p>
            <a:pPr marL="457200" indent="-457200" rtl="0" fontAlgn="ctr">
              <a:buFont typeface="Arial" panose="020B0604020202020204" pitchFamily="34" charset="0"/>
              <a:buChar char="•"/>
            </a:pPr>
            <a:r>
              <a:rPr lang="en-AU" sz="2800" dirty="0" smtClean="0"/>
              <a:t>PowerShell parser divides commands into “tokens“</a:t>
            </a:r>
          </a:p>
          <a:p>
            <a:pPr marL="457200" indent="-457200" rtl="0" fontAlgn="ctr">
              <a:buFont typeface="Arial" panose="020B0604020202020204" pitchFamily="34" charset="0"/>
              <a:buChar char="•"/>
            </a:pPr>
            <a:endParaRPr lang="en-AU" sz="2800" dirty="0" smtClean="0"/>
          </a:p>
          <a:p>
            <a:pPr marL="457200" indent="-457200" rtl="0" fontAlgn="ctr">
              <a:buFont typeface="Arial" panose="020B0604020202020204" pitchFamily="34" charset="0"/>
              <a:buChar char="•"/>
            </a:pPr>
            <a:r>
              <a:rPr lang="en-AU" sz="2800" dirty="0" smtClean="0"/>
              <a:t>Parser is in either EXPRESSION or ARGUMENT mode depending on the “token”</a:t>
            </a:r>
          </a:p>
          <a:p>
            <a:pPr marL="457200" indent="-457200" rtl="0" fontAlgn="ctr">
              <a:buFont typeface="Arial" panose="020B0604020202020204" pitchFamily="34" charset="0"/>
              <a:buChar char="•"/>
            </a:pPr>
            <a:endParaRPr lang="en-AU" sz="2800" dirty="0" smtClean="0"/>
          </a:p>
          <a:p>
            <a:pPr marL="457200" indent="-457200">
              <a:buFont typeface="Arial" panose="020B0604020202020204" pitchFamily="34" charset="0"/>
              <a:buChar char="•"/>
            </a:pPr>
            <a:r>
              <a:rPr lang="en-AU" sz="2800" dirty="0"/>
              <a:t>In </a:t>
            </a:r>
            <a:r>
              <a:rPr lang="en-AU" sz="2800" b="1" dirty="0"/>
              <a:t>expression</a:t>
            </a:r>
            <a:r>
              <a:rPr lang="en-AU" sz="2800" dirty="0"/>
              <a:t> mode, the parsing is conventional: strings must be quoted, </a:t>
            </a:r>
            <a:r>
              <a:rPr lang="en-AU" sz="2800" dirty="0" smtClean="0"/>
              <a:t>numbers are </a:t>
            </a:r>
            <a:r>
              <a:rPr lang="en-AU" sz="2800" dirty="0"/>
              <a:t>always numbers, and so on. </a:t>
            </a:r>
            <a:endParaRPr lang="en-AU" sz="2800" dirty="0" smtClean="0"/>
          </a:p>
          <a:p>
            <a:endParaRPr lang="en-AU" sz="2800" dirty="0"/>
          </a:p>
          <a:p>
            <a:pPr marL="457200" indent="-457200">
              <a:buFont typeface="Arial" panose="020B0604020202020204" pitchFamily="34" charset="0"/>
              <a:buChar char="•"/>
            </a:pPr>
            <a:r>
              <a:rPr lang="en-AU" sz="2800" dirty="0" smtClean="0"/>
              <a:t>In </a:t>
            </a:r>
            <a:r>
              <a:rPr lang="en-AU" sz="2800" b="1" dirty="0" smtClean="0"/>
              <a:t>argument</a:t>
            </a:r>
            <a:r>
              <a:rPr lang="en-AU" sz="2800" dirty="0" smtClean="0"/>
              <a:t> </a:t>
            </a:r>
            <a:r>
              <a:rPr lang="en-AU" sz="2800" dirty="0"/>
              <a:t>mode, numbers are treated as </a:t>
            </a:r>
            <a:r>
              <a:rPr lang="en-AU" sz="2800" dirty="0" smtClean="0"/>
              <a:t>numbers but </a:t>
            </a:r>
            <a:r>
              <a:rPr lang="en-AU" sz="2800" dirty="0"/>
              <a:t>all other arguments are treated as strings unless they start with $, @, ', ", or (.</a:t>
            </a:r>
            <a:endParaRPr lang="en-AU" sz="2800" dirty="0" smtClean="0"/>
          </a:p>
        </p:txBody>
      </p:sp>
    </p:spTree>
    <p:extLst>
      <p:ext uri="{BB962C8B-B14F-4D97-AF65-F5344CB8AC3E}">
        <p14:creationId xmlns:p14="http://schemas.microsoft.com/office/powerpoint/2010/main" val="156652857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Parsing Mode Examples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395</a:t>
            </a:fld>
            <a:endParaRPr lang="en-US"/>
          </a:p>
        </p:txBody>
      </p:sp>
      <p:sp>
        <p:nvSpPr>
          <p:cNvPr id="2" name="TextBox 1"/>
          <p:cNvSpPr txBox="1"/>
          <p:nvPr/>
        </p:nvSpPr>
        <p:spPr>
          <a:xfrm>
            <a:off x="623392" y="1412776"/>
            <a:ext cx="11161240" cy="369332"/>
          </a:xfrm>
          <a:prstGeom prst="rect">
            <a:avLst/>
          </a:prstGeom>
          <a:noFill/>
        </p:spPr>
        <p:txBody>
          <a:bodyPr wrap="square" rtlCol="0">
            <a:spAutoFit/>
          </a:bodyPr>
          <a:lstStyle/>
          <a:p>
            <a:r>
              <a:rPr lang="en-AU" dirty="0" smtClean="0"/>
              <a:t>User Defines</a:t>
            </a:r>
            <a:endParaRPr lang="en-AU" dirty="0"/>
          </a:p>
        </p:txBody>
      </p:sp>
      <p:graphicFrame>
        <p:nvGraphicFramePr>
          <p:cNvPr id="7" name="Table 6"/>
          <p:cNvGraphicFramePr>
            <a:graphicFrameLocks noGrp="1"/>
          </p:cNvGraphicFramePr>
          <p:nvPr>
            <p:extLst>
              <p:ext uri="{D42A27DB-BD31-4B8C-83A1-F6EECF244321}">
                <p14:modId xmlns:p14="http://schemas.microsoft.com/office/powerpoint/2010/main" val="1659653776"/>
              </p:ext>
            </p:extLst>
          </p:nvPr>
        </p:nvGraphicFramePr>
        <p:xfrm>
          <a:off x="774343" y="1580743"/>
          <a:ext cx="10573596" cy="3657600"/>
        </p:xfrm>
        <a:graphic>
          <a:graphicData uri="http://schemas.openxmlformats.org/drawingml/2006/table">
            <a:tbl>
              <a:tblPr firstRow="1" bandRow="1">
                <a:tableStyleId>{5C22544A-7EE6-4342-B048-85BDC9FD1C3A}</a:tableStyleId>
              </a:tblPr>
              <a:tblGrid>
                <a:gridCol w="6246943">
                  <a:extLst>
                    <a:ext uri="{9D8B030D-6E8A-4147-A177-3AD203B41FA5}">
                      <a16:colId xmlns:a16="http://schemas.microsoft.com/office/drawing/2014/main" val="471380439"/>
                    </a:ext>
                  </a:extLst>
                </a:gridCol>
                <a:gridCol w="1551214">
                  <a:extLst>
                    <a:ext uri="{9D8B030D-6E8A-4147-A177-3AD203B41FA5}">
                      <a16:colId xmlns:a16="http://schemas.microsoft.com/office/drawing/2014/main" val="2712909605"/>
                    </a:ext>
                  </a:extLst>
                </a:gridCol>
                <a:gridCol w="2775439">
                  <a:extLst>
                    <a:ext uri="{9D8B030D-6E8A-4147-A177-3AD203B41FA5}">
                      <a16:colId xmlns:a16="http://schemas.microsoft.com/office/drawing/2014/main" val="1514356332"/>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Example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Mode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Result</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413578870"/>
                  </a:ext>
                </a:extLst>
              </a:tr>
              <a:tr h="370840">
                <a:tc>
                  <a:txBody>
                    <a:bodyPr/>
                    <a:lstStyle/>
                    <a:p>
                      <a:r>
                        <a:rPr lang="en-AU" sz="2400" dirty="0" smtClean="0">
                          <a:solidFill>
                            <a:srgbClr val="FFE4C4"/>
                          </a:solidFill>
                          <a:latin typeface="Lucida Console" panose="020B0609040504020204" pitchFamily="49" charset="0"/>
                        </a:rPr>
                        <a:t>2</a:t>
                      </a:r>
                      <a:r>
                        <a:rPr lang="en-AU" sz="2400" dirty="0" smtClean="0">
                          <a:solidFill>
                            <a:srgbClr val="D3D3D3"/>
                          </a:solidFill>
                          <a:latin typeface="Lucida Console" panose="020B0609040504020204" pitchFamily="49" charset="0"/>
                        </a:rPr>
                        <a:t>+</a:t>
                      </a:r>
                      <a:r>
                        <a:rPr lang="en-AU" sz="2400" dirty="0" smtClean="0">
                          <a:solidFill>
                            <a:srgbClr val="FFE4C4"/>
                          </a:solidFill>
                          <a:latin typeface="Lucida Console" panose="020B0609040504020204" pitchFamily="49" charset="0"/>
                        </a:rPr>
                        <a:t>2</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Expression</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1491303122"/>
                  </a:ext>
                </a:extLst>
              </a:tr>
              <a:tr h="370840">
                <a:tc>
                  <a:txBody>
                    <a:bodyPr/>
                    <a:lstStyle/>
                    <a:p>
                      <a:r>
                        <a:rPr lang="en-AU" sz="2400" dirty="0" smtClean="0">
                          <a:solidFill>
                            <a:srgbClr val="E0FFFF"/>
                          </a:solidFill>
                          <a:latin typeface="Lucida Console" panose="020B0609040504020204" pitchFamily="49" charset="0"/>
                        </a:rPr>
                        <a:t>Write-Output</a:t>
                      </a:r>
                      <a:r>
                        <a:rPr lang="en-AU" sz="2400" dirty="0" smtClean="0">
                          <a:solidFill>
                            <a:srgbClr val="F5F5F5"/>
                          </a:solidFill>
                          <a:latin typeface="Lucida Console" panose="020B0609040504020204" pitchFamily="49" charset="0"/>
                        </a:rPr>
                        <a:t> –</a:t>
                      </a:r>
                      <a:r>
                        <a:rPr lang="en-AU" sz="2400" dirty="0" err="1" smtClean="0">
                          <a:solidFill>
                            <a:srgbClr val="F5F5F5"/>
                          </a:solidFill>
                          <a:latin typeface="Lucida Console" panose="020B0609040504020204" pitchFamily="49" charset="0"/>
                        </a:rPr>
                        <a:t>InputObject</a:t>
                      </a:r>
                      <a:r>
                        <a:rPr lang="en-AU" sz="2400" baseline="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2+2</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Argument</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"2+2"</a:t>
                      </a:r>
                    </a:p>
                  </a:txBody>
                  <a:tcPr>
                    <a:solidFill>
                      <a:srgbClr val="012456"/>
                    </a:solidFill>
                  </a:tcPr>
                </a:tc>
                <a:extLst>
                  <a:ext uri="{0D108BD9-81ED-4DB2-BD59-A6C34878D82A}">
                    <a16:rowId xmlns:a16="http://schemas.microsoft.com/office/drawing/2014/main" val="3374127749"/>
                  </a:ext>
                </a:extLst>
              </a:tr>
              <a:tr h="370840">
                <a:tc>
                  <a:txBody>
                    <a:bodyPr/>
                    <a:lstStyle/>
                    <a:p>
                      <a:r>
                        <a:rPr lang="en-AU" sz="2400" dirty="0" smtClean="0">
                          <a:solidFill>
                            <a:srgbClr val="E0FFFF"/>
                          </a:solidFill>
                          <a:latin typeface="Lucida Console" panose="020B0609040504020204" pitchFamily="49" charset="0"/>
                        </a:rPr>
                        <a:t>Write-Output</a:t>
                      </a:r>
                      <a:r>
                        <a:rPr lang="en-AU" sz="2400" dirty="0" smtClean="0">
                          <a:solidFill>
                            <a:srgbClr val="F5F5F5"/>
                          </a:solidFill>
                          <a:latin typeface="Lucida Console" panose="020B0609040504020204" pitchFamily="49" charset="0"/>
                        </a:rPr>
                        <a:t> –</a:t>
                      </a:r>
                      <a:r>
                        <a:rPr lang="en-AU" sz="2400" dirty="0" err="1" smtClean="0">
                          <a:solidFill>
                            <a:srgbClr val="F5F5F5"/>
                          </a:solidFill>
                          <a:latin typeface="Lucida Console" panose="020B0609040504020204" pitchFamily="49" charset="0"/>
                        </a:rPr>
                        <a:t>InputObject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2</a:t>
                      </a:r>
                      <a:r>
                        <a:rPr lang="en-AU" sz="2400" dirty="0" smtClean="0">
                          <a:solidFill>
                            <a:srgbClr val="D3D3D3"/>
                          </a:solidFill>
                          <a:latin typeface="Lucida Console" panose="020B0609040504020204" pitchFamily="49" charset="0"/>
                        </a:rPr>
                        <a:t>+</a:t>
                      </a:r>
                      <a:r>
                        <a:rPr lang="en-AU" sz="2400" dirty="0" smtClean="0">
                          <a:solidFill>
                            <a:srgbClr val="FFE4C4"/>
                          </a:solidFill>
                          <a:latin typeface="Lucida Console" panose="020B0609040504020204" pitchFamily="49" charset="0"/>
                        </a:rPr>
                        <a:t>2</a:t>
                      </a:r>
                      <a:r>
                        <a:rPr lang="en-AU" sz="2400" dirty="0" smtClean="0">
                          <a:solidFill>
                            <a:srgbClr val="F5F5F5"/>
                          </a:solidFill>
                          <a:latin typeface="Lucida Console" panose="020B0609040504020204" pitchFamily="49" charset="0"/>
                        </a:rPr>
                        <a:t>)</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Expression</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3118554670"/>
                  </a:ext>
                </a:extLst>
              </a:tr>
              <a:tr h="370840">
                <a:tc>
                  <a:txBody>
                    <a:bodyPr/>
                    <a:lstStyle/>
                    <a:p>
                      <a:r>
                        <a:rPr lang="en-AU" sz="2400" dirty="0" smtClean="0">
                          <a:solidFill>
                            <a:srgbClr val="FF4500"/>
                          </a:solidFill>
                          <a:latin typeface="Lucida Console" panose="020B0609040504020204" pitchFamily="49" charset="0"/>
                        </a:rPr>
                        <a:t>$a</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2</a:t>
                      </a:r>
                      <a:r>
                        <a:rPr lang="en-AU" sz="2400" dirty="0" smtClean="0">
                          <a:solidFill>
                            <a:srgbClr val="D3D3D3"/>
                          </a:solidFill>
                          <a:latin typeface="Lucida Console" panose="020B0609040504020204" pitchFamily="49" charset="0"/>
                        </a:rPr>
                        <a:t>+</a:t>
                      </a:r>
                      <a:r>
                        <a:rPr lang="en-AU" sz="2400" dirty="0" smtClean="0">
                          <a:solidFill>
                            <a:srgbClr val="FFE4C4"/>
                          </a:solidFill>
                          <a:latin typeface="Lucida Console" panose="020B0609040504020204" pitchFamily="49" charset="0"/>
                        </a:rPr>
                        <a:t>2</a:t>
                      </a:r>
                      <a:r>
                        <a:rPr lang="en-AU" sz="2400" baseline="0" dirty="0" smtClean="0">
                          <a:solidFill>
                            <a:srgbClr val="FFE4C4"/>
                          </a:solidFill>
                          <a:latin typeface="Lucida Console" panose="020B0609040504020204" pitchFamily="49" charset="0"/>
                        </a:rPr>
                        <a:t> ; </a:t>
                      </a:r>
                      <a:r>
                        <a:rPr lang="en-AU" sz="2400" dirty="0" smtClean="0">
                          <a:solidFill>
                            <a:srgbClr val="FF4500"/>
                          </a:solidFill>
                          <a:latin typeface="Lucida Console" panose="020B0609040504020204" pitchFamily="49" charset="0"/>
                        </a:rPr>
                        <a:t>$a</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Expression</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413722496"/>
                  </a:ext>
                </a:extLst>
              </a:tr>
              <a:tr h="370840">
                <a:tc>
                  <a:txBody>
                    <a:bodyPr/>
                    <a:lstStyle/>
                    <a:p>
                      <a:r>
                        <a:rPr lang="en-AU" sz="2400" dirty="0" smtClean="0">
                          <a:solidFill>
                            <a:srgbClr val="E0FFFF"/>
                          </a:solidFill>
                          <a:latin typeface="Lucida Console" panose="020B0609040504020204" pitchFamily="49" charset="0"/>
                        </a:rPr>
                        <a:t>Write-Output</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$a</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Expression</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3645400460"/>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solidFill>
                            <a:srgbClr val="E0FFFF"/>
                          </a:solidFill>
                          <a:latin typeface="Lucida Console" panose="020B0609040504020204" pitchFamily="49" charset="0"/>
                        </a:rPr>
                        <a:t>Write-Output</a:t>
                      </a:r>
                      <a:r>
                        <a:rPr lang="en-AU" sz="2400" dirty="0" smtClean="0">
                          <a:solidFill>
                            <a:srgbClr val="F5F5F5"/>
                          </a:solidFill>
                          <a:latin typeface="Lucida Console" panose="020B0609040504020204" pitchFamily="49" charset="0"/>
                        </a:rPr>
                        <a:t> </a:t>
                      </a:r>
                      <a:r>
                        <a:rPr lang="en-AU" sz="2400" dirty="0" smtClean="0">
                          <a:solidFill>
                            <a:srgbClr val="FF4500"/>
                          </a:solidFill>
                          <a:latin typeface="Lucida Console" panose="020B0609040504020204" pitchFamily="49" charset="0"/>
                        </a:rPr>
                        <a:t>$a/H</a:t>
                      </a: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Argument</a:t>
                      </a:r>
                      <a:endParaRPr lang="en-AU" sz="2400" dirty="0">
                        <a:latin typeface="Segoe UI Light" panose="020B0502040204020203" pitchFamily="34" charset="0"/>
                        <a:cs typeface="Segoe UI Light" panose="020B0502040204020203" pitchFamily="34" charset="0"/>
                      </a:endParaRPr>
                    </a:p>
                  </a:txBody>
                  <a:tcPr/>
                </a:tc>
                <a:tc>
                  <a:txBody>
                    <a:bodyPr/>
                    <a:lstStyle/>
                    <a:p>
                      <a:r>
                        <a:rPr lang="en-AU" sz="2400" dirty="0" smtClean="0">
                          <a:solidFill>
                            <a:srgbClr val="F5F5F5"/>
                          </a:solidFill>
                          <a:latin typeface="Lucida Console" panose="020B0609040504020204" pitchFamily="49" charset="0"/>
                        </a:rPr>
                        <a:t>"4/H"</a:t>
                      </a:r>
                    </a:p>
                  </a:txBody>
                  <a:tcPr>
                    <a:solidFill>
                      <a:srgbClr val="012456"/>
                    </a:solidFill>
                  </a:tcPr>
                </a:tc>
                <a:extLst>
                  <a:ext uri="{0D108BD9-81ED-4DB2-BD59-A6C34878D82A}">
                    <a16:rowId xmlns:a16="http://schemas.microsoft.com/office/drawing/2014/main" val="1726058803"/>
                  </a:ext>
                </a:extLst>
              </a:tr>
              <a:tr h="370840">
                <a:tc>
                  <a:txBody>
                    <a:bodyPr/>
                    <a:lstStyle/>
                    <a:p>
                      <a:r>
                        <a:rPr lang="en-AU" sz="2400" baseline="0" dirty="0" smtClean="0">
                          <a:solidFill>
                            <a:schemeClr val="tx1"/>
                          </a:solidFill>
                          <a:latin typeface="Lucida Console" panose="020B0609040504020204" pitchFamily="49" charset="0"/>
                        </a:rPr>
                        <a:t>Get-</a:t>
                      </a:r>
                      <a:r>
                        <a:rPr lang="en-AU" sz="2400" baseline="0" dirty="0" err="1" smtClean="0">
                          <a:solidFill>
                            <a:schemeClr val="tx1"/>
                          </a:solidFill>
                          <a:latin typeface="Lucida Console" panose="020B0609040504020204" pitchFamily="49" charset="0"/>
                        </a:rPr>
                        <a:t>ChildItem</a:t>
                      </a:r>
                      <a:r>
                        <a:rPr lang="en-AU" sz="2400" baseline="0" dirty="0" smtClean="0">
                          <a:solidFill>
                            <a:schemeClr val="tx1"/>
                          </a:solidFill>
                          <a:latin typeface="Lucida Console" panose="020B0609040504020204" pitchFamily="49" charset="0"/>
                        </a:rPr>
                        <a:t> </a:t>
                      </a:r>
                      <a:r>
                        <a:rPr lang="en-AU" sz="2400" dirty="0" smtClean="0">
                          <a:solidFill>
                            <a:srgbClr val="F5F5F5"/>
                          </a:solidFill>
                          <a:latin typeface="Lucida Console" panose="020B0609040504020204" pitchFamily="49" charset="0"/>
                        </a:rPr>
                        <a:t>"</a:t>
                      </a:r>
                      <a:r>
                        <a:rPr lang="en-AU" sz="2400" baseline="0" dirty="0" smtClean="0">
                          <a:solidFill>
                            <a:schemeClr val="tx1"/>
                          </a:solidFill>
                          <a:latin typeface="Lucida Console" panose="020B0609040504020204" pitchFamily="49" charset="0"/>
                        </a:rPr>
                        <a:t>C:\Program Files</a:t>
                      </a:r>
                      <a:r>
                        <a:rPr lang="en-AU" sz="2400" dirty="0" smtClean="0">
                          <a:solidFill>
                            <a:srgbClr val="F5F5F5"/>
                          </a:solidFill>
                          <a:latin typeface="Lucida Console" panose="020B0609040504020204" pitchFamily="49" charset="0"/>
                        </a:rPr>
                        <a:t>"</a:t>
                      </a:r>
                      <a:endParaRPr lang="en-AU" sz="2400" dirty="0" smtClean="0">
                        <a:solidFill>
                          <a:schemeClr val="tx1"/>
                        </a:solidFill>
                        <a:latin typeface="Lucida Console" panose="020B0609040504020204" pitchFamily="49" charset="0"/>
                      </a:endParaRPr>
                    </a:p>
                  </a:txBody>
                  <a:tcPr>
                    <a:solidFill>
                      <a:srgbClr val="012456"/>
                    </a:solidFill>
                  </a:tcPr>
                </a:tc>
                <a:tc>
                  <a:txBody>
                    <a:bodyPr/>
                    <a:lstStyle/>
                    <a:p>
                      <a:r>
                        <a:rPr lang="en-AU" sz="2400" dirty="0" smtClean="0">
                          <a:latin typeface="Segoe UI Light" panose="020B0502040204020203" pitchFamily="34" charset="0"/>
                          <a:cs typeface="Segoe UI Light" panose="020B0502040204020203" pitchFamily="34" charset="0"/>
                        </a:rPr>
                        <a:t>Expression</a:t>
                      </a:r>
                      <a:endParaRPr lang="en-AU" sz="2400" dirty="0">
                        <a:latin typeface="Segoe UI Light" panose="020B0502040204020203" pitchFamily="34" charset="0"/>
                        <a:cs typeface="Segoe UI Light" panose="020B0502040204020203" pitchFamily="34" charset="0"/>
                      </a:endParaRPr>
                    </a:p>
                  </a:txBody>
                  <a:tcPr/>
                </a:tc>
                <a:tc>
                  <a:txBody>
                    <a:bodyPr/>
                    <a:lstStyle/>
                    <a:p>
                      <a:endParaRPr lang="en-AU" sz="2400" dirty="0" smtClean="0">
                        <a:solidFill>
                          <a:srgbClr val="F5F5F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278931985"/>
                  </a:ext>
                </a:extLst>
              </a:tr>
            </a:tbl>
          </a:graphicData>
        </a:graphic>
      </p:graphicFrame>
    </p:spTree>
    <p:extLst>
      <p:ext uri="{BB962C8B-B14F-4D97-AF65-F5344CB8AC3E}">
        <p14:creationId xmlns:p14="http://schemas.microsoft.com/office/powerpoint/2010/main" val="2132680871"/>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2063552" cy="2862064"/>
          </a:xfrm>
        </p:spPr>
        <p:txBody>
          <a:bodyPr/>
          <a:lstStyle/>
          <a:p>
            <a:r>
              <a:rPr lang="en-AU" sz="2400" dirty="0" smtClean="0"/>
              <a:t>Example:</a:t>
            </a:r>
          </a:p>
          <a:p>
            <a:r>
              <a:rPr lang="en-AU" sz="2400" dirty="0" smtClean="0"/>
              <a:t>Turn Argument Mode into Expression Mode with $()</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396</a:t>
            </a:fld>
            <a:endParaRPr lang="en-US">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214016769"/>
              </p:ext>
            </p:extLst>
          </p:nvPr>
        </p:nvGraphicFramePr>
        <p:xfrm>
          <a:off x="2207568" y="1152790"/>
          <a:ext cx="9505056" cy="1645920"/>
        </p:xfrm>
        <a:graphic>
          <a:graphicData uri="http://schemas.openxmlformats.org/drawingml/2006/table">
            <a:tbl>
              <a:tblPr firstRow="1" bandRow="1"/>
              <a:tblGrid>
                <a:gridCol w="9505056">
                  <a:extLst>
                    <a:ext uri="{9D8B030D-6E8A-4147-A177-3AD203B41FA5}">
                      <a16:colId xmlns:a16="http://schemas.microsoft.com/office/drawing/2014/main" val="408312733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Get-Date</a:t>
                      </a:r>
                      <a:r>
                        <a:rPr lang="en-AU" sz="2400" b="0" baseline="0" dirty="0" smtClean="0">
                          <a:solidFill>
                            <a:schemeClr val="bg1"/>
                          </a:solidFill>
                          <a:latin typeface="Segoe UI Light" panose="020B0502040204020203" pitchFamily="34" charset="0"/>
                          <a:cs typeface="Segoe UI Light" panose="020B0502040204020203" pitchFamily="34" charset="0"/>
                        </a:rPr>
                        <a:t> is a token interpreted as an ARGUMENT by the parser </a:t>
                      </a:r>
                    </a:p>
                    <a:p>
                      <a:pPr algn="l"/>
                      <a:r>
                        <a:rPr lang="en-AU" sz="2400" b="0" baseline="0" dirty="0" smtClean="0">
                          <a:solidFill>
                            <a:schemeClr val="bg1"/>
                          </a:solidFill>
                          <a:latin typeface="Segoe UI Light" panose="020B0502040204020203" pitchFamily="34" charset="0"/>
                          <a:cs typeface="Segoe UI Light" panose="020B0502040204020203" pitchFamily="34" charset="0"/>
                        </a:rPr>
                        <a:t>Get-Date is not treated as an expression</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5148352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Write-Host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"The date is: Get-Date"</a:t>
                      </a:r>
                    </a:p>
                    <a:p>
                      <a:r>
                        <a:rPr lang="en-AU" sz="2400" dirty="0" smtClean="0">
                          <a:solidFill>
                            <a:srgbClr val="F5F5F5"/>
                          </a:solidFill>
                          <a:latin typeface="Lucida Console" panose="020B0609040504020204" pitchFamily="49" charset="0"/>
                        </a:rPr>
                        <a:t>The date is: Get-Date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447932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65021099"/>
              </p:ext>
            </p:extLst>
          </p:nvPr>
        </p:nvGraphicFramePr>
        <p:xfrm>
          <a:off x="2207568" y="3212976"/>
          <a:ext cx="9505056" cy="1280160"/>
        </p:xfrm>
        <a:graphic>
          <a:graphicData uri="http://schemas.openxmlformats.org/drawingml/2006/table">
            <a:tbl>
              <a:tblPr firstRow="1" bandRow="1"/>
              <a:tblGrid>
                <a:gridCol w="9505056">
                  <a:extLst>
                    <a:ext uri="{9D8B030D-6E8A-4147-A177-3AD203B41FA5}">
                      <a16:colId xmlns:a16="http://schemas.microsoft.com/office/drawing/2014/main" val="75532284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 changes the parsing mode</a:t>
                      </a:r>
                      <a:r>
                        <a:rPr lang="en-AU" sz="2400" b="0" baseline="0" dirty="0" smtClean="0">
                          <a:solidFill>
                            <a:schemeClr val="bg1"/>
                          </a:solidFill>
                          <a:latin typeface="Segoe UI Light" panose="020B0502040204020203" pitchFamily="34" charset="0"/>
                          <a:cs typeface="Segoe UI Light" panose="020B0502040204020203" pitchFamily="34" charset="0"/>
                        </a:rPr>
                        <a:t> to EXPRESSION</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09228204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Write-Host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"The date is: </a:t>
                      </a:r>
                      <a:r>
                        <a:rPr lang="en-AU" sz="2400" dirty="0" smtClean="0">
                          <a:solidFill>
                            <a:srgbClr val="F5F5F5"/>
                          </a:solidFill>
                          <a:latin typeface="Lucida Console" panose="020B0609040504020204" pitchFamily="49" charset="0"/>
                        </a:rPr>
                        <a:t>$(</a:t>
                      </a:r>
                      <a:r>
                        <a:rPr lang="en-AU" sz="2400" dirty="0" smtClean="0">
                          <a:solidFill>
                            <a:srgbClr val="E0FFFF"/>
                          </a:solidFill>
                          <a:latin typeface="Lucida Console" panose="020B0609040504020204" pitchFamily="49" charset="0"/>
                        </a:rPr>
                        <a:t>Get-Date</a:t>
                      </a:r>
                      <a:r>
                        <a:rPr lang="en-AU" sz="2400" dirty="0" smtClean="0">
                          <a:solidFill>
                            <a:srgbClr val="F5F5F5"/>
                          </a:solidFill>
                          <a:latin typeface="Lucida Console" panose="020B0609040504020204" pitchFamily="49" charset="0"/>
                        </a:rPr>
                        <a:t>)</a:t>
                      </a:r>
                      <a:r>
                        <a:rPr lang="en-AU" sz="2400" dirty="0" smtClean="0">
                          <a:solidFill>
                            <a:srgbClr val="DB7093"/>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The date is: 1/3/2013 11:03:53</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45419621"/>
                  </a:ext>
                </a:extLst>
              </a:tr>
            </a:tbl>
          </a:graphicData>
        </a:graphic>
      </p:graphicFrame>
    </p:spTree>
    <p:extLst>
      <p:ext uri="{BB962C8B-B14F-4D97-AF65-F5344CB8AC3E}">
        <p14:creationId xmlns:p14="http://schemas.microsoft.com/office/powerpoint/2010/main" val="3787669130"/>
      </p:ext>
    </p:extLst>
  </p:cSld>
  <p:clrMapOvr>
    <a:masterClrMapping/>
  </p:clrMapOvr>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2063552" cy="2862064"/>
          </a:xfrm>
        </p:spPr>
        <p:txBody>
          <a:bodyPr/>
          <a:lstStyle/>
          <a:p>
            <a:r>
              <a:rPr lang="en-AU" sz="2400" dirty="0" smtClean="0"/>
              <a:t>Example:</a:t>
            </a:r>
          </a:p>
          <a:p>
            <a:r>
              <a:rPr lang="en-AU" sz="2400" dirty="0" smtClean="0"/>
              <a:t>Turn Expression Mode into Argument Mode with </a:t>
            </a:r>
            <a:r>
              <a:rPr lang="en-AU" sz="2400" dirty="0"/>
              <a:t>&amp;</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397</a:t>
            </a:fld>
            <a:endParaRPr lang="en-US">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054115828"/>
              </p:ext>
            </p:extLst>
          </p:nvPr>
        </p:nvGraphicFramePr>
        <p:xfrm>
          <a:off x="2207568" y="1152788"/>
          <a:ext cx="9505056" cy="4954848"/>
        </p:xfrm>
        <a:graphic>
          <a:graphicData uri="http://schemas.openxmlformats.org/drawingml/2006/table">
            <a:tbl>
              <a:tblPr firstRow="1" bandRow="1"/>
              <a:tblGrid>
                <a:gridCol w="9505056">
                  <a:extLst>
                    <a:ext uri="{9D8B030D-6E8A-4147-A177-3AD203B41FA5}">
                      <a16:colId xmlns:a16="http://schemas.microsoft.com/office/drawing/2014/main" val="3835665808"/>
                    </a:ext>
                  </a:extLst>
                </a:gridCol>
              </a:tblGrid>
              <a:tr h="748731">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Store</a:t>
                      </a:r>
                      <a:r>
                        <a:rPr lang="en-AU" sz="2400" b="0" baseline="0" dirty="0" smtClean="0">
                          <a:solidFill>
                            <a:schemeClr val="bg1"/>
                          </a:solidFill>
                          <a:latin typeface="Segoe UI Light" panose="020B0502040204020203" pitchFamily="34" charset="0"/>
                          <a:cs typeface="Segoe UI Light" panose="020B0502040204020203" pitchFamily="34" charset="0"/>
                        </a:rPr>
                        <a:t> a string representing a Cmdlet name in a variable</a:t>
                      </a:r>
                    </a:p>
                    <a:p>
                      <a:pPr algn="l"/>
                      <a:r>
                        <a:rPr lang="en-AU" sz="2400" b="0" baseline="0" dirty="0" smtClean="0">
                          <a:solidFill>
                            <a:schemeClr val="bg1"/>
                          </a:solidFill>
                          <a:latin typeface="Segoe UI Light" panose="020B0502040204020203" pitchFamily="34" charset="0"/>
                          <a:cs typeface="Segoe UI Light" panose="020B0502040204020203" pitchFamily="34" charset="0"/>
                        </a:rPr>
                        <a:t>Call the command by using the ampersand (&amp;) character</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31754810"/>
                  </a:ext>
                </a:extLst>
              </a:tr>
              <a:tr h="4131888">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0000"/>
                          </a:solidFill>
                          <a:latin typeface="Lucida Console" panose="020B0609040504020204" pitchFamily="49" charset="0"/>
                        </a:rPr>
                        <a:t>$</a:t>
                      </a:r>
                      <a:r>
                        <a:rPr lang="en-AU" sz="2000" dirty="0" err="1" smtClean="0">
                          <a:solidFill>
                            <a:srgbClr val="FF0000"/>
                          </a:solidFill>
                          <a:latin typeface="Lucida Console" panose="020B0609040504020204" pitchFamily="49" charset="0"/>
                        </a:rPr>
                        <a:t>cmd</a:t>
                      </a:r>
                      <a:r>
                        <a:rPr lang="en-AU" sz="2000" baseline="0" dirty="0" smtClean="0">
                          <a:solidFill>
                            <a:srgbClr val="FF0000"/>
                          </a:solidFill>
                          <a:latin typeface="Lucida Console" panose="020B0609040504020204" pitchFamily="49" charset="0"/>
                        </a:rPr>
                        <a:t> </a:t>
                      </a:r>
                      <a:r>
                        <a:rPr lang="en-AU" sz="2000" baseline="0" dirty="0" smtClean="0">
                          <a:solidFill>
                            <a:srgbClr val="E0FFFF"/>
                          </a:solidFill>
                          <a:latin typeface="Lucida Console" panose="020B0609040504020204" pitchFamily="49" charset="0"/>
                        </a:rPr>
                        <a:t>= </a:t>
                      </a:r>
                      <a:r>
                        <a:rPr lang="en-AU" sz="2000" dirty="0" smtClean="0">
                          <a:latin typeface="Lucida Console" panose="020B0609040504020204" pitchFamily="49" charset="0"/>
                        </a:rPr>
                        <a:t> </a:t>
                      </a:r>
                      <a:r>
                        <a:rPr lang="en-AU" sz="2000" dirty="0" smtClean="0">
                          <a:solidFill>
                            <a:srgbClr val="DB7093"/>
                          </a:solidFill>
                          <a:latin typeface="Lucida Console" panose="020B0609040504020204" pitchFamily="49" charset="0"/>
                        </a:rPr>
                        <a:t>"Get-Process" </a:t>
                      </a:r>
                    </a:p>
                    <a:p>
                      <a:r>
                        <a:rPr lang="en-AU" sz="2000" baseline="0" dirty="0" smtClean="0">
                          <a:solidFill>
                            <a:srgbClr val="E0FFFF"/>
                          </a:solidFill>
                          <a:latin typeface="Lucida Console" panose="020B0609040504020204" pitchFamily="49" charset="0"/>
                        </a:rPr>
                        <a:t>PS C:\&gt; </a:t>
                      </a:r>
                      <a:r>
                        <a:rPr lang="en-AU" sz="2000" baseline="0" dirty="0" smtClean="0">
                          <a:solidFill>
                            <a:srgbClr val="FF0000"/>
                          </a:solidFill>
                          <a:latin typeface="Lucida Console" panose="020B0609040504020204" pitchFamily="49" charset="0"/>
                        </a:rPr>
                        <a:t>$</a:t>
                      </a:r>
                      <a:r>
                        <a:rPr lang="en-AU" sz="2000" baseline="0" dirty="0" err="1" smtClean="0">
                          <a:solidFill>
                            <a:srgbClr val="FF0000"/>
                          </a:solidFill>
                          <a:latin typeface="Lucida Console" panose="020B0609040504020204" pitchFamily="49" charset="0"/>
                        </a:rPr>
                        <a:t>cmd</a:t>
                      </a:r>
                      <a:endParaRPr lang="en-AU" sz="2000" baseline="0" dirty="0" smtClean="0">
                        <a:solidFill>
                          <a:srgbClr val="FF0000"/>
                        </a:solidFill>
                        <a:latin typeface="Lucida Console" panose="020B0609040504020204" pitchFamily="49" charset="0"/>
                      </a:endParaRPr>
                    </a:p>
                    <a:p>
                      <a:r>
                        <a:rPr lang="en-AU" sz="2000" baseline="0" dirty="0" smtClean="0">
                          <a:solidFill>
                            <a:srgbClr val="E0FFFF"/>
                          </a:solidFill>
                          <a:latin typeface="Lucida Console" panose="020B0609040504020204" pitchFamily="49" charset="0"/>
                        </a:rPr>
                        <a:t>Get-Process</a:t>
                      </a:r>
                    </a:p>
                    <a:p>
                      <a:endParaRPr lang="en-AU" sz="2000" baseline="0" dirty="0" smtClean="0">
                        <a:solidFill>
                          <a:srgbClr val="E0FFFF"/>
                        </a:solidFill>
                        <a:latin typeface="Lucida Console" panose="020B0609040504020204" pitchFamily="49" charset="0"/>
                      </a:endParaRPr>
                    </a:p>
                    <a:p>
                      <a:r>
                        <a:rPr lang="en-AU" sz="2000" baseline="0" dirty="0" smtClean="0">
                          <a:solidFill>
                            <a:srgbClr val="E0FFFF"/>
                          </a:solidFill>
                          <a:latin typeface="Lucida Console" panose="020B0609040504020204" pitchFamily="49" charset="0"/>
                        </a:rPr>
                        <a:t>PS C:\&gt; &amp; </a:t>
                      </a:r>
                      <a:r>
                        <a:rPr lang="en-AU" sz="2000" baseline="0" dirty="0" smtClean="0">
                          <a:solidFill>
                            <a:srgbClr val="FF0000"/>
                          </a:solidFill>
                          <a:latin typeface="Lucida Console" panose="020B0609040504020204" pitchFamily="49" charset="0"/>
                        </a:rPr>
                        <a:t>$</a:t>
                      </a:r>
                      <a:r>
                        <a:rPr lang="en-AU" sz="2000" baseline="0" dirty="0" err="1" smtClean="0">
                          <a:solidFill>
                            <a:srgbClr val="FF0000"/>
                          </a:solidFill>
                          <a:latin typeface="Lucida Console" panose="020B0609040504020204" pitchFamily="49" charset="0"/>
                        </a:rPr>
                        <a:t>cmd</a:t>
                      </a:r>
                      <a:endParaRPr lang="en-AU" sz="2000" baseline="0" dirty="0" smtClean="0">
                        <a:solidFill>
                          <a:srgbClr val="FF0000"/>
                        </a:solidFill>
                        <a:latin typeface="Lucida Console" panose="020B0609040504020204" pitchFamily="49" charset="0"/>
                      </a:endParaRPr>
                    </a:p>
                    <a:p>
                      <a:endParaRPr lang="en-AU" sz="2000" baseline="0" dirty="0" smtClean="0">
                        <a:solidFill>
                          <a:srgbClr val="E0FFFF"/>
                        </a:solidFill>
                        <a:latin typeface="Lucida Console" panose="020B0609040504020204" pitchFamily="49" charset="0"/>
                      </a:endParaRPr>
                    </a:p>
                    <a:p>
                      <a:r>
                        <a:rPr lang="en-AU" sz="2000" dirty="0" smtClean="0">
                          <a:latin typeface="Lucida Console" panose="020B0609040504020204" pitchFamily="49" charset="0"/>
                        </a:rPr>
                        <a:t> </a:t>
                      </a:r>
                      <a:r>
                        <a:rPr lang="en-AU" sz="2000" dirty="0" smtClean="0">
                          <a:solidFill>
                            <a:srgbClr val="F5F5F5"/>
                          </a:solidFill>
                          <a:latin typeface="Lucida Console" panose="020B0609040504020204" pitchFamily="49" charset="0"/>
                        </a:rPr>
                        <a:t>Handles  NPM(K)    PM(K)      WS(K) Id      Name                                       </a:t>
                      </a:r>
                    </a:p>
                    <a:p>
                      <a:r>
                        <a:rPr lang="en-AU" sz="2000" dirty="0" smtClean="0">
                          <a:solidFill>
                            <a:srgbClr val="F5F5F5"/>
                          </a:solidFill>
                          <a:latin typeface="Lucida Console" panose="020B0609040504020204" pitchFamily="49" charset="0"/>
                        </a:rPr>
                        <a:t>-------  ------    -----      ----- -----   ------</a:t>
                      </a:r>
                    </a:p>
                    <a:p>
                      <a:r>
                        <a:rPr lang="en-AU" sz="2000" dirty="0" smtClean="0">
                          <a:solidFill>
                            <a:srgbClr val="F5F5F5"/>
                          </a:solidFill>
                          <a:latin typeface="Lucida Console" panose="020B0609040504020204" pitchFamily="49" charset="0"/>
                        </a:rPr>
                        <a:t>    333      18     8032       8.80   8244  AcroRd32                                          </a:t>
                      </a:r>
                    </a:p>
                    <a:p>
                      <a:r>
                        <a:rPr lang="en-AU" sz="2000" dirty="0" smtClean="0">
                          <a:solidFill>
                            <a:srgbClr val="F5F5F5"/>
                          </a:solidFill>
                          <a:latin typeface="Lucida Console" panose="020B0609040504020204" pitchFamily="49" charset="0"/>
                        </a:rPr>
                        <a:t>    413      39   155844     131.89  10140  AcroRd32                                          </a:t>
                      </a:r>
                    </a:p>
                    <a:p>
                      <a:r>
                        <a:rPr lang="en-AU" sz="2000" dirty="0" smtClean="0">
                          <a:solidFill>
                            <a:srgbClr val="F5F5F5"/>
                          </a:solidFill>
                          <a:latin typeface="Lucida Console" panose="020B0609040504020204" pitchFamily="49" charset="0"/>
                        </a:rPr>
                        <a:t>     84       8     1128       0.13   2228  </a:t>
                      </a:r>
                      <a:r>
                        <a:rPr lang="en-AU" sz="2000" dirty="0" err="1" smtClean="0">
                          <a:solidFill>
                            <a:srgbClr val="F5F5F5"/>
                          </a:solidFill>
                          <a:latin typeface="Lucida Console" panose="020B0609040504020204" pitchFamily="49" charset="0"/>
                        </a:rPr>
                        <a:t>armsvc</a:t>
                      </a:r>
                      <a:r>
                        <a:rPr lang="en-AU" sz="2000" dirty="0" smtClean="0">
                          <a:solidFill>
                            <a:srgbClr val="F5F5F5"/>
                          </a:solidFill>
                          <a:latin typeface="Lucida Console" panose="020B0609040504020204" pitchFamily="49" charset="0"/>
                        </a:rPr>
                        <a:t>      </a:t>
                      </a:r>
                    </a:p>
                    <a:p>
                      <a:r>
                        <a:rPr lang="en-AU" sz="2400" baseline="0" dirty="0" smtClean="0">
                          <a:solidFill>
                            <a:srgbClr val="E0FFFF"/>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889834245"/>
                  </a:ext>
                </a:extLst>
              </a:tr>
            </a:tbl>
          </a:graphicData>
        </a:graphic>
      </p:graphicFrame>
    </p:spTree>
    <p:extLst>
      <p:ext uri="{BB962C8B-B14F-4D97-AF65-F5344CB8AC3E}">
        <p14:creationId xmlns:p14="http://schemas.microsoft.com/office/powerpoint/2010/main" val="2017271988"/>
      </p:ext>
    </p:extLst>
  </p:cSld>
  <p:clrMapOvr>
    <a:masterClrMapping/>
  </p:clrMapOvr>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7</a:t>
            </a:r>
            <a:r>
              <a:rPr lang="en-US" sz="2400" dirty="0" smtClean="0">
                <a:latin typeface="Segoe UI Light" panose="020B0502040204020203" pitchFamily="34" charset="0"/>
              </a:rPr>
              <a:t>: Parsing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2: Escape Character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398</a:t>
            </a:fld>
            <a:endParaRPr lang="en-US"/>
          </a:p>
        </p:txBody>
      </p:sp>
    </p:spTree>
    <p:extLst>
      <p:ext uri="{BB962C8B-B14F-4D97-AF65-F5344CB8AC3E}">
        <p14:creationId xmlns:p14="http://schemas.microsoft.com/office/powerpoint/2010/main" val="3170515327"/>
      </p:ext>
    </p:extLst>
  </p:cSld>
  <p:clrMapOvr>
    <a:masterClrMapping/>
  </p:clrMapOvr>
  <p:timing>
    <p:tnLst>
      <p:par>
        <p:cT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Escape Character</a:t>
            </a:r>
            <a:endParaRPr lang="en-AU" dirty="0"/>
          </a:p>
        </p:txBody>
      </p:sp>
      <p:sp>
        <p:nvSpPr>
          <p:cNvPr id="5" name="Text Placeholder 4"/>
          <p:cNvSpPr>
            <a:spLocks noGrp="1"/>
          </p:cNvSpPr>
          <p:nvPr>
            <p:ph sz="quarter" idx="13"/>
          </p:nvPr>
        </p:nvSpPr>
        <p:spPr>
          <a:xfrm>
            <a:off x="406400" y="1412776"/>
            <a:ext cx="11176000" cy="1853952"/>
          </a:xfrm>
        </p:spPr>
        <p:txBody>
          <a:bodyPr>
            <a:normAutofit fontScale="92500" lnSpcReduction="20000"/>
          </a:bodyPr>
          <a:lstStyle/>
          <a:p>
            <a:pPr marL="342900" indent="-342900">
              <a:buFont typeface="Arial" panose="020B0604020202020204" pitchFamily="34" charset="0"/>
              <a:buChar char="•"/>
            </a:pPr>
            <a:r>
              <a:rPr lang="en-AU" sz="2800" dirty="0"/>
              <a:t>Assigns a special interpretation to characters that </a:t>
            </a:r>
            <a:r>
              <a:rPr lang="en-AU" sz="2800" dirty="0" smtClean="0"/>
              <a:t>follow</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err="1" smtClean="0"/>
              <a:t>Backtick</a:t>
            </a:r>
            <a:r>
              <a:rPr lang="en-AU" sz="2800" dirty="0" smtClean="0"/>
              <a:t> (grave accent)</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ASCII 96</a:t>
            </a:r>
          </a:p>
        </p:txBody>
      </p:sp>
      <p:sp>
        <p:nvSpPr>
          <p:cNvPr id="4" name="Slide Number Placeholder 3"/>
          <p:cNvSpPr>
            <a:spLocks noGrp="1"/>
          </p:cNvSpPr>
          <p:nvPr>
            <p:ph type="sldNum" sz="quarter" idx="11"/>
          </p:nvPr>
        </p:nvSpPr>
        <p:spPr/>
        <p:txBody>
          <a:bodyPr/>
          <a:lstStyle/>
          <a:p>
            <a:fld id="{74A398B2-5A34-1A4A-811E-F4027282568C}" type="slidenum">
              <a:rPr lang="en-US" smtClean="0">
                <a:solidFill>
                  <a:schemeClr val="bg1"/>
                </a:solidFill>
              </a:rPr>
              <a:pPr/>
              <a:t>399</a:t>
            </a:fld>
            <a:endParaRPr lang="en-US">
              <a:solidFill>
                <a:schemeClr val="bg1"/>
              </a:solidFill>
            </a:endParaRPr>
          </a:p>
        </p:txBody>
      </p:sp>
      <p:sp>
        <p:nvSpPr>
          <p:cNvPr id="6" name="Rectangle 5"/>
          <p:cNvSpPr/>
          <p:nvPr/>
        </p:nvSpPr>
        <p:spPr>
          <a:xfrm>
            <a:off x="866362" y="3696238"/>
            <a:ext cx="524503" cy="769441"/>
          </a:xfrm>
          <a:prstGeom prst="rect">
            <a:avLst/>
          </a:prstGeom>
          <a:solidFill>
            <a:srgbClr val="012456"/>
          </a:solidFill>
        </p:spPr>
        <p:txBody>
          <a:bodyPr wrap="square">
            <a:spAutoFit/>
          </a:bodyPr>
          <a:lstStyle/>
          <a:p>
            <a:r>
              <a:rPr lang="en-AU" sz="4400" dirty="0" smtClean="0">
                <a:solidFill>
                  <a:srgbClr val="F5F5F5"/>
                </a:solidFill>
                <a:latin typeface="Lucida Console" panose="020B0609040504020204" pitchFamily="49" charset="0"/>
              </a:rPr>
              <a:t>`</a:t>
            </a:r>
            <a:endParaRPr lang="en-AU" sz="44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1633929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smtClean="0"/>
              <a:t>Workshop Schedule</a:t>
            </a:r>
            <a:endParaRPr lang="en-US" dirty="0"/>
          </a:p>
        </p:txBody>
      </p:sp>
      <p:sp>
        <p:nvSpPr>
          <p:cNvPr id="10" name="Content Placeholder 9"/>
          <p:cNvSpPr>
            <a:spLocks noGrp="1"/>
          </p:cNvSpPr>
          <p:nvPr>
            <p:ph sz="quarter" idx="13"/>
          </p:nvPr>
        </p:nvSpPr>
        <p:spPr>
          <a:xfrm>
            <a:off x="4282786" y="1109227"/>
            <a:ext cx="7737764" cy="4977248"/>
          </a:xfrm>
        </p:spPr>
        <p:txBody>
          <a:bodyPr>
            <a:normAutofit/>
          </a:bodyPr>
          <a:lstStyle/>
          <a:p>
            <a:pPr lvl="0"/>
            <a:r>
              <a:rPr lang="en-US" dirty="0" smtClean="0"/>
              <a:t>Start:   	9:00 am</a:t>
            </a:r>
          </a:p>
          <a:p>
            <a:pPr lvl="0"/>
            <a:endParaRPr lang="en-US" dirty="0" smtClean="0"/>
          </a:p>
          <a:p>
            <a:r>
              <a:rPr lang="en-US" dirty="0"/>
              <a:t>Break: </a:t>
            </a:r>
            <a:r>
              <a:rPr lang="en-US" dirty="0" smtClean="0"/>
              <a:t>	10:30 am</a:t>
            </a:r>
          </a:p>
          <a:p>
            <a:endParaRPr lang="en-US" dirty="0" smtClean="0"/>
          </a:p>
          <a:p>
            <a:r>
              <a:rPr lang="en-US" dirty="0" smtClean="0"/>
              <a:t>Lunch: 	12:30 pm</a:t>
            </a:r>
            <a:endParaRPr lang="en-US" dirty="0"/>
          </a:p>
          <a:p>
            <a:pPr lvl="0"/>
            <a:endParaRPr lang="en-US" dirty="0" smtClean="0"/>
          </a:p>
          <a:p>
            <a:r>
              <a:rPr lang="en-US" dirty="0" smtClean="0"/>
              <a:t>Break</a:t>
            </a:r>
            <a:r>
              <a:rPr lang="en-US" dirty="0"/>
              <a:t>: </a:t>
            </a:r>
            <a:r>
              <a:rPr lang="en-US" dirty="0" smtClean="0"/>
              <a:t> 	2:45 pm</a:t>
            </a:r>
          </a:p>
          <a:p>
            <a:pPr lvl="0"/>
            <a:endParaRPr lang="en-US" dirty="0" smtClean="0"/>
          </a:p>
          <a:p>
            <a:r>
              <a:rPr lang="en-US" dirty="0"/>
              <a:t>End: </a:t>
            </a:r>
            <a:r>
              <a:rPr lang="en-US" dirty="0" smtClean="0"/>
              <a:t>   	5:00 pm</a:t>
            </a:r>
            <a:endParaRPr lang="en-US" dirty="0"/>
          </a:p>
          <a:p>
            <a:pPr lvl="0"/>
            <a:endParaRPr lang="en-US" dirty="0" smtClean="0"/>
          </a:p>
        </p:txBody>
      </p:sp>
      <p:sp>
        <p:nvSpPr>
          <p:cNvPr id="3" name="Slide Number Placeholder 2"/>
          <p:cNvSpPr>
            <a:spLocks noGrp="1"/>
          </p:cNvSpPr>
          <p:nvPr>
            <p:ph type="sldNum" sz="quarter" idx="11"/>
          </p:nvPr>
        </p:nvSpPr>
        <p:spPr/>
        <p:txBody>
          <a:bodyPr/>
          <a:lstStyle/>
          <a:p>
            <a:fld id="{026CCAEB-CB17-44EB-A892-4553F1D666B6}" type="slidenum">
              <a:rPr lang="en-US" smtClean="0">
                <a:solidFill>
                  <a:prstClr val="white"/>
                </a:solidFill>
              </a:rPr>
              <a:pPr/>
              <a:t>4</a:t>
            </a:fld>
            <a:endParaRPr lang="en-US" dirty="0">
              <a:solidFill>
                <a:prstClr val="white"/>
              </a:solidFill>
            </a:endParaRPr>
          </a:p>
        </p:txBody>
      </p:sp>
      <p:sp>
        <p:nvSpPr>
          <p:cNvPr id="2" name="Footer Placeholder 1"/>
          <p:cNvSpPr>
            <a:spLocks noGrp="1"/>
          </p:cNvSpPr>
          <p:nvPr>
            <p:ph type="ftr" sz="quarter" idx="4294967295"/>
          </p:nvPr>
        </p:nvSpPr>
        <p:spPr>
          <a:xfrm>
            <a:off x="0" y="6477000"/>
            <a:ext cx="4876800" cy="365125"/>
          </a:xfrm>
          <a:prstGeom prst="rect">
            <a:avLst/>
          </a:prstGeom>
        </p:spPr>
        <p:txBody>
          <a:bodyPr/>
          <a:lstStyle/>
          <a:p>
            <a:r>
              <a:rPr lang="en-US" dirty="0" smtClean="0">
                <a:solidFill>
                  <a:prstClr val="white"/>
                </a:solidFill>
              </a:rPr>
              <a:t>Microsoft Confidential</a:t>
            </a:r>
            <a:endParaRPr lang="en-US" dirty="0">
              <a:solidFill>
                <a:prstClr val="white"/>
              </a:solidFill>
            </a:endParaRPr>
          </a:p>
        </p:txBody>
      </p:sp>
    </p:spTree>
    <p:extLst>
      <p:ext uri="{BB962C8B-B14F-4D97-AF65-F5344CB8AC3E}">
        <p14:creationId xmlns:p14="http://schemas.microsoft.com/office/powerpoint/2010/main" val="1139286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11277600" cy="1107621"/>
          </a:xfrm>
        </p:spPr>
        <p:txBody>
          <a:bodyPr/>
          <a:lstStyle/>
          <a:p>
            <a:r>
              <a:rPr lang="en-US" dirty="0" smtClean="0"/>
              <a:t>Extended PowerShell Features</a:t>
            </a:r>
            <a:br>
              <a:rPr lang="en-US" dirty="0" smtClean="0"/>
            </a:br>
            <a:r>
              <a:rPr lang="en-US" sz="2000" dirty="0" smtClean="0"/>
              <a:t>Covered in Windows PowerShell 4.0 for the IT Professional - Part 2 </a:t>
            </a:r>
            <a:endParaRPr lang="en-US" sz="2000" dirty="0"/>
          </a:p>
        </p:txBody>
      </p:sp>
      <p:sp>
        <p:nvSpPr>
          <p:cNvPr id="3" name="Content Placeholder 2"/>
          <p:cNvSpPr>
            <a:spLocks noGrp="1"/>
          </p:cNvSpPr>
          <p:nvPr>
            <p:ph sz="quarter" idx="13"/>
          </p:nvPr>
        </p:nvSpPr>
        <p:spPr>
          <a:xfrm>
            <a:off x="406400" y="1635943"/>
            <a:ext cx="11176000" cy="4773021"/>
          </a:xfrm>
        </p:spPr>
        <p:txBody>
          <a:bodyPr>
            <a:normAutofit/>
          </a:bodyPr>
          <a:lstStyle/>
          <a:p>
            <a:pPr marL="342900" indent="-342900">
              <a:buFont typeface="Arial" panose="020B0604020202020204" pitchFamily="34" charset="0"/>
              <a:buChar char="•"/>
            </a:pPr>
            <a:r>
              <a:rPr lang="en-US" dirty="0" smtClean="0">
                <a:cs typeface="Segoe UI Light" panose="020B0502040204020203" pitchFamily="34" charset="0"/>
              </a:rPr>
              <a:t>Desired State Configuration</a:t>
            </a:r>
          </a:p>
          <a:p>
            <a:pPr marL="800100" lvl="1" indent="-342900">
              <a:buFont typeface="Arial" panose="020B0604020202020204" pitchFamily="34" charset="0"/>
              <a:buChar char="•"/>
            </a:pPr>
            <a:r>
              <a:rPr lang="en-US" sz="1600" dirty="0" smtClean="0">
                <a:solidFill>
                  <a:schemeClr val="bg1"/>
                </a:solidFill>
              </a:rPr>
              <a:t>Enables deploying and managing software configuration</a:t>
            </a:r>
          </a:p>
          <a:p>
            <a:pPr marL="800100" lvl="1" indent="-342900">
              <a:buFont typeface="Arial" panose="020B0604020202020204" pitchFamily="34" charset="0"/>
              <a:buChar char="•"/>
            </a:pPr>
            <a:r>
              <a:rPr lang="en-US" sz="1600" dirty="0" smtClean="0">
                <a:solidFill>
                  <a:schemeClr val="bg1"/>
                </a:solidFill>
              </a:rPr>
              <a:t>Prevent configuration drift</a:t>
            </a:r>
          </a:p>
          <a:p>
            <a:pPr marL="800100" lvl="1" indent="-342900">
              <a:buFont typeface="Arial" panose="020B0604020202020204" pitchFamily="34" charset="0"/>
              <a:buChar char="•"/>
            </a:pPr>
            <a:r>
              <a:rPr lang="en-US" sz="1600" dirty="0" smtClean="0"/>
              <a:t>Declaratively specify software environment</a:t>
            </a:r>
            <a:endParaRPr lang="en-US" sz="1600" dirty="0" smtClean="0">
              <a:solidFill>
                <a:schemeClr val="bg1"/>
              </a:solidFill>
            </a:endParaRPr>
          </a:p>
          <a:p>
            <a:pPr marL="800100" lvl="1" indent="-342900">
              <a:buFont typeface="Arial" panose="020B0604020202020204" pitchFamily="34" charset="0"/>
              <a:buChar char="•"/>
            </a:pPr>
            <a:endParaRPr lang="en-US" sz="1600" dirty="0" smtClean="0">
              <a:solidFill>
                <a:schemeClr val="bg1"/>
              </a:solidFill>
            </a:endParaRPr>
          </a:p>
        </p:txBody>
      </p:sp>
      <p:sp>
        <p:nvSpPr>
          <p:cNvPr id="5" name="Slide Number Placeholder 4"/>
          <p:cNvSpPr>
            <a:spLocks noGrp="1"/>
          </p:cNvSpPr>
          <p:nvPr>
            <p:ph type="sldNum" sz="quarter" idx="11"/>
          </p:nvPr>
        </p:nvSpPr>
        <p:spPr/>
        <p:txBody>
          <a:bodyPr/>
          <a:lstStyle/>
          <a:p>
            <a:fld id="{026CCAEB-CB17-44EB-A892-4553F1D666B6}" type="slidenum">
              <a:rPr lang="en-US" smtClean="0"/>
              <a:pPr/>
              <a:t>40</a:t>
            </a:fld>
            <a:endParaRPr lang="en-US" dirty="0"/>
          </a:p>
        </p:txBody>
      </p:sp>
      <p:sp>
        <p:nvSpPr>
          <p:cNvPr id="4" name="Footer Placeholder 3"/>
          <p:cNvSpPr>
            <a:spLocks noGrp="1"/>
          </p:cNvSpPr>
          <p:nvPr>
            <p:ph type="ftr" sz="quarter" idx="4294967295"/>
          </p:nvPr>
        </p:nvSpPr>
        <p:spPr>
          <a:xfrm>
            <a:off x="0" y="6477000"/>
            <a:ext cx="4876800" cy="365125"/>
          </a:xfrm>
          <a:prstGeom prst="rect">
            <a:avLst/>
          </a:prstGeom>
        </p:spPr>
        <p:txBody>
          <a:bodyPr/>
          <a:lstStyle/>
          <a:p>
            <a:r>
              <a:rPr lang="en-US" smtClean="0"/>
              <a:t>Microsoft Confidential</a:t>
            </a:r>
            <a:endParaRPr lang="en-US" dirty="0"/>
          </a:p>
        </p:txBody>
      </p:sp>
    </p:spTree>
    <p:extLst>
      <p:ext uri="{BB962C8B-B14F-4D97-AF65-F5344CB8AC3E}">
        <p14:creationId xmlns:p14="http://schemas.microsoft.com/office/powerpoint/2010/main" val="2896881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1631504" cy="2286000"/>
          </a:xfrm>
        </p:spPr>
        <p:txBody>
          <a:bodyPr/>
          <a:lstStyle/>
          <a:p>
            <a:r>
              <a:rPr lang="en-AU" sz="2400" dirty="0" smtClean="0"/>
              <a:t>Examples:</a:t>
            </a:r>
          </a:p>
          <a:p>
            <a:r>
              <a:rPr lang="en-AU" sz="2400" dirty="0" err="1" smtClean="0"/>
              <a:t>Backtick</a:t>
            </a:r>
            <a:r>
              <a:rPr lang="en-AU" sz="2400" dirty="0" smtClean="0"/>
              <a:t> Uses</a:t>
            </a:r>
            <a:endParaRPr lang="en-AU" sz="2400" dirty="0"/>
          </a:p>
        </p:txBody>
      </p:sp>
      <p:sp>
        <p:nvSpPr>
          <p:cNvPr id="4" name="Slide Number Placeholder 3"/>
          <p:cNvSpPr>
            <a:spLocks noGrp="1"/>
          </p:cNvSpPr>
          <p:nvPr>
            <p:ph type="sldNum" sz="quarter" idx="4294967295"/>
          </p:nvPr>
        </p:nvSpPr>
        <p:spPr>
          <a:xfrm>
            <a:off x="9347200" y="6538651"/>
            <a:ext cx="2844800" cy="365125"/>
          </a:xfrm>
        </p:spPr>
        <p:txBody>
          <a:bodyPr/>
          <a:lstStyle/>
          <a:p>
            <a:fld id="{74A398B2-5A34-1A4A-811E-F4027282568C}" type="slidenum">
              <a:rPr lang="en-US" smtClean="0">
                <a:solidFill>
                  <a:schemeClr val="bg1"/>
                </a:solidFill>
              </a:rPr>
              <a:pPr/>
              <a:t>400</a:t>
            </a:fld>
            <a:endParaRPr lang="en-US">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898585656"/>
              </p:ext>
            </p:extLst>
          </p:nvPr>
        </p:nvGraphicFramePr>
        <p:xfrm>
          <a:off x="1775520" y="1143000"/>
          <a:ext cx="9865096" cy="4236720"/>
        </p:xfrm>
        <a:graphic>
          <a:graphicData uri="http://schemas.openxmlformats.org/drawingml/2006/table">
            <a:tbl>
              <a:tblPr firstRow="1" bandRow="1"/>
              <a:tblGrid>
                <a:gridCol w="3128253">
                  <a:extLst>
                    <a:ext uri="{9D8B030D-6E8A-4147-A177-3AD203B41FA5}">
                      <a16:colId xmlns:a16="http://schemas.microsoft.com/office/drawing/2014/main" val="1827989907"/>
                    </a:ext>
                  </a:extLst>
                </a:gridCol>
                <a:gridCol w="6736843">
                  <a:extLst>
                    <a:ext uri="{9D8B030D-6E8A-4147-A177-3AD203B41FA5}">
                      <a16:colId xmlns:a16="http://schemas.microsoft.com/office/drawing/2014/main" val="4156359082"/>
                    </a:ext>
                  </a:extLst>
                </a:gridCol>
              </a:tblGrid>
              <a:tr h="469966">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Force a special</a:t>
                      </a:r>
                      <a:r>
                        <a:rPr lang="en-AU" sz="2400" baseline="0" dirty="0" smtClean="0">
                          <a:solidFill>
                            <a:schemeClr val="bg1"/>
                          </a:solidFill>
                          <a:latin typeface="Segoe UI Light" panose="020B0502040204020203" pitchFamily="34" charset="0"/>
                          <a:cs typeface="Segoe UI Light" panose="020B0502040204020203" pitchFamily="34" charset="0"/>
                        </a:rPr>
                        <a:t> character to be l</a:t>
                      </a:r>
                      <a:r>
                        <a:rPr lang="en-AU" sz="2400" dirty="0" smtClean="0">
                          <a:solidFill>
                            <a:schemeClr val="bg1"/>
                          </a:solidFill>
                          <a:latin typeface="Segoe UI Light" panose="020B0502040204020203" pitchFamily="34" charset="0"/>
                          <a:cs typeface="Segoe UI Light" panose="020B0502040204020203" pitchFamily="34" charset="0"/>
                        </a:rPr>
                        <a:t>iteral</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123</a:t>
                      </a:r>
                    </a:p>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Write-Host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"`$a is </a:t>
                      </a:r>
                      <a:r>
                        <a:rPr lang="en-AU" sz="2400" dirty="0" smtClean="0">
                          <a:solidFill>
                            <a:srgbClr val="FF4500"/>
                          </a:solidFill>
                          <a:latin typeface="Lucida Console" panose="020B0609040504020204" pitchFamily="49" charset="0"/>
                        </a:rPr>
                        <a:t>$a</a:t>
                      </a:r>
                      <a:r>
                        <a:rPr lang="en-AU" sz="2400" dirty="0" smtClean="0">
                          <a:solidFill>
                            <a:srgbClr val="DB7093"/>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$a is 123</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65845619"/>
                  </a:ext>
                </a:extLst>
              </a:tr>
              <a:tr h="469966">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Force a literal character to be special</a:t>
                      </a:r>
                      <a:br>
                        <a:rPr lang="en-AU" sz="2400" dirty="0" smtClean="0">
                          <a:solidFill>
                            <a:schemeClr val="bg1"/>
                          </a:solidFill>
                          <a:latin typeface="Segoe UI Light" panose="020B0502040204020203" pitchFamily="34" charset="0"/>
                          <a:cs typeface="Segoe UI Light" panose="020B0502040204020203" pitchFamily="34" charset="0"/>
                        </a:rPr>
                      </a:br>
                      <a:r>
                        <a:rPr lang="en-AU" sz="2000" i="1" dirty="0" smtClean="0">
                          <a:solidFill>
                            <a:schemeClr val="bg1"/>
                          </a:solidFill>
                          <a:latin typeface="Segoe UI Light" panose="020B0502040204020203" pitchFamily="34" charset="0"/>
                          <a:cs typeface="Segoe UI Light" panose="020B0502040204020203" pitchFamily="34" charset="0"/>
                        </a:rPr>
                        <a:t>Limited List (next slide)</a:t>
                      </a:r>
                      <a:endParaRPr lang="en-AU" sz="2000" dirty="0" smtClean="0">
                        <a:solidFill>
                          <a:schemeClr val="bg1"/>
                        </a:solidFill>
                        <a:latin typeface="Segoe UI Light" panose="020B0502040204020203" pitchFamily="34" charset="0"/>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Write-Host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"There are two line </a:t>
                      </a:r>
                      <a:r>
                        <a:rPr lang="en-AU" sz="2400" dirty="0" err="1" smtClean="0">
                          <a:solidFill>
                            <a:srgbClr val="DB7093"/>
                          </a:solidFill>
                          <a:latin typeface="Lucida Console" panose="020B0609040504020204" pitchFamily="49" charset="0"/>
                        </a:rPr>
                        <a:t>breaks`n`nhere</a:t>
                      </a:r>
                      <a:r>
                        <a:rPr lang="en-AU" sz="2400" dirty="0" smtClean="0">
                          <a:solidFill>
                            <a:srgbClr val="DB7093"/>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There are two line breaks</a:t>
                      </a:r>
                    </a:p>
                    <a:p>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here.</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790239360"/>
                  </a:ext>
                </a:extLst>
              </a:tr>
              <a:tr h="469966">
                <a:tc>
                  <a:txBody>
                    <a:bodyPr/>
                    <a:lstStyle/>
                    <a:p>
                      <a:r>
                        <a:rPr lang="en-AU" sz="2400" dirty="0" smtClean="0">
                          <a:solidFill>
                            <a:schemeClr val="bg1"/>
                          </a:solidFill>
                          <a:latin typeface="Segoe UI Light" panose="020B0502040204020203" pitchFamily="34" charset="0"/>
                          <a:cs typeface="Segoe UI Light" panose="020B0502040204020203" pitchFamily="34" charset="0"/>
                        </a:rPr>
                        <a:t>Line continuation</a:t>
                      </a:r>
                      <a:br>
                        <a:rPr lang="en-AU" sz="2400" dirty="0" smtClean="0">
                          <a:solidFill>
                            <a:schemeClr val="bg1"/>
                          </a:solidFill>
                          <a:latin typeface="Segoe UI Light" panose="020B0502040204020203" pitchFamily="34" charset="0"/>
                          <a:cs typeface="Segoe UI Light" panose="020B0502040204020203" pitchFamily="34" charset="0"/>
                        </a:rPr>
                      </a:br>
                      <a:r>
                        <a:rPr lang="en-AU" sz="2000" i="1" dirty="0" smtClean="0">
                          <a:solidFill>
                            <a:schemeClr val="bg1"/>
                          </a:solidFill>
                          <a:latin typeface="Segoe UI Light" panose="020B0502040204020203" pitchFamily="34" charset="0"/>
                          <a:cs typeface="Segoe UI Light" panose="020B0502040204020203" pitchFamily="34" charset="0"/>
                        </a:rPr>
                        <a:t>Must be last char</a:t>
                      </a:r>
                      <a:endParaRPr lang="en-AU" sz="2000" dirty="0" smtClean="0">
                        <a:solidFill>
                          <a:schemeClr val="bg1"/>
                        </a:solidFill>
                        <a:latin typeface="Segoe UI Light" panose="020B0502040204020203" pitchFamily="34" charset="0"/>
                        <a:cs typeface="Segoe UI Light" panose="020B0502040204020203" pitchFamily="34" charset="0"/>
                      </a:endParaRPr>
                    </a:p>
                    <a:p>
                      <a:endParaRPr lang="en-AU" sz="2400" dirty="0" smtClean="0">
                        <a:solidFill>
                          <a:srgbClr val="F5F5F5"/>
                        </a:solidFill>
                        <a:latin typeface="Segoe UI Light" panose="020B0502040204020203" pitchFamily="34" charset="0"/>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endParaRPr lang="en-AU" sz="24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43956336"/>
                  </a:ext>
                </a:extLst>
              </a:tr>
            </a:tbl>
          </a:graphicData>
        </a:graphic>
      </p:graphicFrame>
      <p:pic>
        <p:nvPicPr>
          <p:cNvPr id="9" name="Picture 8"/>
          <p:cNvPicPr>
            <a:picLocks noChangeAspect="1"/>
          </p:cNvPicPr>
          <p:nvPr/>
        </p:nvPicPr>
        <p:blipFill>
          <a:blip r:embed="rId3"/>
          <a:stretch>
            <a:fillRect/>
          </a:stretch>
        </p:blipFill>
        <p:spPr>
          <a:xfrm>
            <a:off x="5234570" y="4271010"/>
            <a:ext cx="5204158" cy="1047817"/>
          </a:xfrm>
          <a:prstGeom prst="rect">
            <a:avLst/>
          </a:prstGeom>
        </p:spPr>
      </p:pic>
    </p:spTree>
    <p:extLst>
      <p:ext uri="{BB962C8B-B14F-4D97-AF65-F5344CB8AC3E}">
        <p14:creationId xmlns:p14="http://schemas.microsoft.com/office/powerpoint/2010/main" val="435498914"/>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AU" dirty="0" smtClean="0"/>
              <a:t>Special Characters</a:t>
            </a:r>
            <a:endParaRPr lang="en-AU" dirty="0"/>
          </a:p>
        </p:txBody>
      </p:sp>
      <p:graphicFrame>
        <p:nvGraphicFramePr>
          <p:cNvPr id="5" name="Table 4"/>
          <p:cNvGraphicFramePr>
            <a:graphicFrameLocks noGrp="1"/>
          </p:cNvGraphicFramePr>
          <p:nvPr>
            <p:extLst>
              <p:ext uri="{D42A27DB-BD31-4B8C-83A1-F6EECF244321}">
                <p14:modId xmlns:p14="http://schemas.microsoft.com/office/powerpoint/2010/main" val="2007788914"/>
              </p:ext>
            </p:extLst>
          </p:nvPr>
        </p:nvGraphicFramePr>
        <p:xfrm>
          <a:off x="479376" y="1440803"/>
          <a:ext cx="4258311" cy="4114800"/>
        </p:xfrm>
        <a:graphic>
          <a:graphicData uri="http://schemas.openxmlformats.org/drawingml/2006/table">
            <a:tbl>
              <a:tblPr firstRow="1" bandRow="1">
                <a:tableStyleId>{5C22544A-7EE6-4342-B048-85BDC9FD1C3A}</a:tableStyleId>
              </a:tblPr>
              <a:tblGrid>
                <a:gridCol w="1721168">
                  <a:extLst>
                    <a:ext uri="{9D8B030D-6E8A-4147-A177-3AD203B41FA5}">
                      <a16:colId xmlns:a16="http://schemas.microsoft.com/office/drawing/2014/main" val="3977198700"/>
                    </a:ext>
                  </a:extLst>
                </a:gridCol>
                <a:gridCol w="2537143">
                  <a:extLst>
                    <a:ext uri="{9D8B030D-6E8A-4147-A177-3AD203B41FA5}">
                      <a16:colId xmlns:a16="http://schemas.microsoft.com/office/drawing/2014/main" val="509067569"/>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Character</a:t>
                      </a: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063388602"/>
                  </a:ext>
                </a:extLst>
              </a:tr>
              <a:tr h="370840">
                <a:tc>
                  <a:txBody>
                    <a:bodyPr/>
                    <a:lstStyle/>
                    <a:p>
                      <a:r>
                        <a:rPr lang="en-AU" sz="2400" dirty="0" smtClean="0">
                          <a:latin typeface="Segoe UI Light" panose="020B0502040204020203" pitchFamily="34" charset="0"/>
                          <a:cs typeface="Segoe UI Light" panose="020B0502040204020203" pitchFamily="34" charset="0"/>
                        </a:rPr>
                        <a:t> `0</a:t>
                      </a:r>
                    </a:p>
                  </a:txBody>
                  <a:tcPr/>
                </a:tc>
                <a:tc>
                  <a:txBody>
                    <a:bodyPr/>
                    <a:lstStyle/>
                    <a:p>
                      <a:r>
                        <a:rPr lang="en-AU" sz="2400" dirty="0" smtClean="0">
                          <a:latin typeface="Segoe UI Light" panose="020B0502040204020203" pitchFamily="34" charset="0"/>
                          <a:cs typeface="Segoe UI Light" panose="020B0502040204020203" pitchFamily="34" charset="0"/>
                        </a:rPr>
                        <a:t>Null</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08479629"/>
                  </a:ext>
                </a:extLst>
              </a:tr>
              <a:tr h="370840">
                <a:tc>
                  <a:txBody>
                    <a:bodyPr/>
                    <a:lstStyle/>
                    <a:p>
                      <a:r>
                        <a:rPr lang="en-AU" sz="2400" dirty="0" smtClean="0">
                          <a:latin typeface="Segoe UI Light" panose="020B0502040204020203" pitchFamily="34" charset="0"/>
                          <a:cs typeface="Segoe UI Light" panose="020B0502040204020203" pitchFamily="34" charset="0"/>
                        </a:rPr>
                        <a:t> `a</a:t>
                      </a:r>
                    </a:p>
                  </a:txBody>
                  <a:tcPr/>
                </a:tc>
                <a:tc>
                  <a:txBody>
                    <a:bodyPr/>
                    <a:lstStyle/>
                    <a:p>
                      <a:r>
                        <a:rPr lang="en-AU" sz="2400" dirty="0" smtClean="0">
                          <a:latin typeface="Segoe UI Light" panose="020B0502040204020203" pitchFamily="34" charset="0"/>
                          <a:cs typeface="Segoe UI Light" panose="020B0502040204020203" pitchFamily="34" charset="0"/>
                        </a:rPr>
                        <a:t>Alert</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76665150"/>
                  </a:ext>
                </a:extLst>
              </a:tr>
              <a:tr h="370840">
                <a:tc>
                  <a:txBody>
                    <a:bodyPr/>
                    <a:lstStyle/>
                    <a:p>
                      <a:r>
                        <a:rPr lang="en-AU" sz="2400" dirty="0" smtClean="0">
                          <a:latin typeface="Segoe UI Light" panose="020B0502040204020203" pitchFamily="34" charset="0"/>
                          <a:cs typeface="Segoe UI Light" panose="020B0502040204020203" pitchFamily="34" charset="0"/>
                        </a:rPr>
                        <a:t> `b</a:t>
                      </a:r>
                    </a:p>
                  </a:txBody>
                  <a:tcPr/>
                </a:tc>
                <a:tc>
                  <a:txBody>
                    <a:bodyPr/>
                    <a:lstStyle/>
                    <a:p>
                      <a:r>
                        <a:rPr lang="en-AU" sz="2400" dirty="0" smtClean="0">
                          <a:latin typeface="Segoe UI Light" panose="020B0502040204020203" pitchFamily="34" charset="0"/>
                          <a:cs typeface="Segoe UI Light" panose="020B0502040204020203" pitchFamily="34" charset="0"/>
                        </a:rPr>
                        <a:t>Backspace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03922229"/>
                  </a:ext>
                </a:extLst>
              </a:tr>
              <a:tr h="370840">
                <a:tc>
                  <a:txBody>
                    <a:bodyPr/>
                    <a:lstStyle/>
                    <a:p>
                      <a:r>
                        <a:rPr lang="en-AU" sz="2400" dirty="0" smtClean="0">
                          <a:latin typeface="Segoe UI Light" panose="020B0502040204020203" pitchFamily="34" charset="0"/>
                          <a:cs typeface="Segoe UI Light" panose="020B0502040204020203" pitchFamily="34" charset="0"/>
                        </a:rPr>
                        <a:t> `f</a:t>
                      </a:r>
                    </a:p>
                  </a:txBody>
                  <a:tcPr/>
                </a:tc>
                <a:tc>
                  <a:txBody>
                    <a:bodyPr/>
                    <a:lstStyle/>
                    <a:p>
                      <a:r>
                        <a:rPr lang="en-AU" sz="2400" dirty="0" smtClean="0">
                          <a:latin typeface="Segoe UI Light" panose="020B0502040204020203" pitchFamily="34" charset="0"/>
                          <a:cs typeface="Segoe UI Light" panose="020B0502040204020203" pitchFamily="34" charset="0"/>
                        </a:rPr>
                        <a:t>Form feed</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884565785"/>
                  </a:ext>
                </a:extLst>
              </a:tr>
              <a:tr h="370840">
                <a:tc>
                  <a:txBody>
                    <a:bodyPr/>
                    <a:lstStyle/>
                    <a:p>
                      <a:r>
                        <a:rPr lang="en-AU" sz="2400" dirty="0" smtClean="0">
                          <a:latin typeface="Segoe UI Light" panose="020B0502040204020203" pitchFamily="34" charset="0"/>
                          <a:cs typeface="Segoe UI Light" panose="020B0502040204020203" pitchFamily="34" charset="0"/>
                        </a:rPr>
                        <a:t> `n</a:t>
                      </a:r>
                    </a:p>
                  </a:txBody>
                  <a:tcPr/>
                </a:tc>
                <a:tc>
                  <a:txBody>
                    <a:bodyPr/>
                    <a:lstStyle/>
                    <a:p>
                      <a:r>
                        <a:rPr lang="en-AU" sz="2400" dirty="0" smtClean="0">
                          <a:latin typeface="Segoe UI Light" panose="020B0502040204020203" pitchFamily="34" charset="0"/>
                          <a:cs typeface="Segoe UI Light" panose="020B0502040204020203" pitchFamily="34" charset="0"/>
                        </a:rPr>
                        <a:t>New line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976367239"/>
                  </a:ext>
                </a:extLst>
              </a:tr>
              <a:tr h="370840">
                <a:tc>
                  <a:txBody>
                    <a:bodyPr/>
                    <a:lstStyle/>
                    <a:p>
                      <a:r>
                        <a:rPr lang="en-AU" sz="2400" dirty="0" smtClean="0">
                          <a:latin typeface="Segoe UI Light" panose="020B0502040204020203" pitchFamily="34" charset="0"/>
                          <a:cs typeface="Segoe UI Light" panose="020B0502040204020203" pitchFamily="34" charset="0"/>
                        </a:rPr>
                        <a:t> `r</a:t>
                      </a:r>
                    </a:p>
                  </a:txBody>
                  <a:tcPr/>
                </a:tc>
                <a:tc>
                  <a:txBody>
                    <a:bodyPr/>
                    <a:lstStyle/>
                    <a:p>
                      <a:r>
                        <a:rPr lang="en-AU" sz="2400" dirty="0" smtClean="0">
                          <a:latin typeface="Segoe UI Light" panose="020B0502040204020203" pitchFamily="34" charset="0"/>
                          <a:cs typeface="Segoe UI Light" panose="020B0502040204020203" pitchFamily="34" charset="0"/>
                        </a:rPr>
                        <a:t>Carriage return</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850697169"/>
                  </a:ext>
                </a:extLst>
              </a:tr>
              <a:tr h="370840">
                <a:tc>
                  <a:txBody>
                    <a:bodyPr/>
                    <a:lstStyle/>
                    <a:p>
                      <a:r>
                        <a:rPr lang="en-AU" sz="2400" dirty="0" smtClean="0">
                          <a:latin typeface="Segoe UI Light" panose="020B0502040204020203" pitchFamily="34" charset="0"/>
                          <a:cs typeface="Segoe UI Light" panose="020B0502040204020203" pitchFamily="34" charset="0"/>
                        </a:rPr>
                        <a:t> `t</a:t>
                      </a:r>
                    </a:p>
                  </a:txBody>
                  <a:tcPr/>
                </a:tc>
                <a:tc>
                  <a:txBody>
                    <a:bodyPr/>
                    <a:lstStyle/>
                    <a:p>
                      <a:r>
                        <a:rPr lang="en-AU" sz="2400" dirty="0" smtClean="0">
                          <a:latin typeface="Segoe UI Light" panose="020B0502040204020203" pitchFamily="34" charset="0"/>
                          <a:cs typeface="Segoe UI Light" panose="020B0502040204020203" pitchFamily="34" charset="0"/>
                        </a:rPr>
                        <a:t>Horizontal tab</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09235946"/>
                  </a:ext>
                </a:extLst>
              </a:tr>
              <a:tr h="370840">
                <a:tc>
                  <a:txBody>
                    <a:bodyPr/>
                    <a:lstStyle/>
                    <a:p>
                      <a:r>
                        <a:rPr lang="en-AU" sz="2400" dirty="0" smtClean="0">
                          <a:latin typeface="Segoe UI Light" panose="020B0502040204020203" pitchFamily="34" charset="0"/>
                          <a:cs typeface="Segoe UI Light" panose="020B0502040204020203" pitchFamily="34" charset="0"/>
                        </a:rPr>
                        <a:t> `v</a:t>
                      </a: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latin typeface="Segoe UI Light" panose="020B0502040204020203" pitchFamily="34" charset="0"/>
                          <a:cs typeface="Segoe UI Light" panose="020B0502040204020203" pitchFamily="34" charset="0"/>
                        </a:rPr>
                        <a:t>Vertical tab</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85590499"/>
                  </a:ext>
                </a:extLst>
              </a:tr>
            </a:tbl>
          </a:graphicData>
        </a:graphic>
      </p:graphicFrame>
      <p:sp>
        <p:nvSpPr>
          <p:cNvPr id="7" name="Rectangle 6"/>
          <p:cNvSpPr/>
          <p:nvPr/>
        </p:nvSpPr>
        <p:spPr>
          <a:xfrm>
            <a:off x="5205130" y="1378598"/>
            <a:ext cx="6179449" cy="1384995"/>
          </a:xfrm>
          <a:prstGeom prst="rect">
            <a:avLst/>
          </a:prstGeom>
        </p:spPr>
        <p:txBody>
          <a:bodyPr wrap="none">
            <a:spAutoFit/>
          </a:bodyPr>
          <a:lstStyle/>
          <a:p>
            <a:r>
              <a:rPr lang="en-AU" sz="2800" dirty="0" smtClean="0">
                <a:solidFill>
                  <a:schemeClr val="bg1"/>
                </a:solidFill>
                <a:latin typeface="Segoe UI Light" panose="020B0502040204020203" pitchFamily="34" charset="0"/>
                <a:cs typeface="Segoe UI Light" panose="020B0502040204020203" pitchFamily="34" charset="0"/>
              </a:rPr>
              <a:t>Note:</a:t>
            </a:r>
          </a:p>
          <a:p>
            <a:r>
              <a:rPr lang="en-AU" sz="2800" dirty="0" smtClean="0">
                <a:solidFill>
                  <a:schemeClr val="bg1"/>
                </a:solidFill>
                <a:latin typeface="Segoe UI Light" panose="020B0502040204020203" pitchFamily="34" charset="0"/>
                <a:cs typeface="Segoe UI Light" panose="020B0502040204020203" pitchFamily="34" charset="0"/>
              </a:rPr>
              <a:t>These </a:t>
            </a:r>
            <a:r>
              <a:rPr lang="en-AU" sz="2800" dirty="0">
                <a:solidFill>
                  <a:schemeClr val="bg1"/>
                </a:solidFill>
                <a:latin typeface="Segoe UI Light" panose="020B0502040204020203" pitchFamily="34" charset="0"/>
                <a:cs typeface="Segoe UI Light" panose="020B0502040204020203" pitchFamily="34" charset="0"/>
              </a:rPr>
              <a:t>characters are </a:t>
            </a:r>
            <a:r>
              <a:rPr lang="en-AU" sz="2800" dirty="0" smtClean="0">
                <a:solidFill>
                  <a:schemeClr val="bg1"/>
                </a:solidFill>
                <a:latin typeface="Segoe UI Light" panose="020B0502040204020203" pitchFamily="34" charset="0"/>
                <a:cs typeface="Segoe UI Light" panose="020B0502040204020203" pitchFamily="34" charset="0"/>
              </a:rPr>
              <a:t>case-sensitive and </a:t>
            </a:r>
          </a:p>
          <a:p>
            <a:r>
              <a:rPr lang="en-AU" sz="2800" dirty="0" smtClean="0">
                <a:solidFill>
                  <a:schemeClr val="bg1"/>
                </a:solidFill>
                <a:latin typeface="Segoe UI Light" panose="020B0502040204020203" pitchFamily="34" charset="0"/>
                <a:cs typeface="Segoe UI Light" panose="020B0502040204020203" pitchFamily="34" charset="0"/>
              </a:rPr>
              <a:t>only have effect within double quotes</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12613007"/>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a:t>
            </a:r>
            <a:r>
              <a:rPr lang="en-US" dirty="0" smtClean="0">
                <a:latin typeface="Segoe UI Light" panose="020B0502040204020203" pitchFamily="34" charset="0"/>
              </a:rPr>
              <a:t>11: </a:t>
            </a:r>
            <a:r>
              <a:rPr lang="en-US" dirty="0">
                <a:latin typeface="Segoe UI Light" panose="020B0502040204020203" pitchFamily="34" charset="0"/>
              </a:rPr>
              <a:t>Variables and Data Types</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7</a:t>
            </a:r>
            <a:r>
              <a:rPr lang="en-US" sz="2400" dirty="0" smtClean="0">
                <a:latin typeface="Segoe UI Light" panose="020B0502040204020203" pitchFamily="34" charset="0"/>
              </a:rPr>
              <a:t>: Parsing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3</a:t>
            </a:r>
            <a:r>
              <a:rPr lang="en-US" sz="2400" b="1" dirty="0" smtClean="0">
                <a:solidFill>
                  <a:schemeClr val="tx1"/>
                </a:solidFill>
                <a:latin typeface="Segoe UI Light" panose="020B0502040204020203" pitchFamily="34" charset="0"/>
              </a:rPr>
              <a:t>: Stop Parsing</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402</a:t>
            </a:fld>
            <a:endParaRPr lang="en-US"/>
          </a:p>
        </p:txBody>
      </p:sp>
    </p:spTree>
    <p:extLst>
      <p:ext uri="{BB962C8B-B14F-4D97-AF65-F5344CB8AC3E}">
        <p14:creationId xmlns:p14="http://schemas.microsoft.com/office/powerpoint/2010/main" val="2365807970"/>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Stop Parsing</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solidFill>
                  <a:schemeClr val="bg1"/>
                </a:solidFill>
              </a:rPr>
              <a:pPr/>
              <a:t>403</a:t>
            </a:fld>
            <a:endParaRPr lang="en-US">
              <a:solidFill>
                <a:schemeClr val="bg1"/>
              </a:solidFill>
            </a:endParaRPr>
          </a:p>
        </p:txBody>
      </p:sp>
      <p:sp>
        <p:nvSpPr>
          <p:cNvPr id="8" name="Text Placeholder 4"/>
          <p:cNvSpPr>
            <a:spLocks noGrp="1"/>
          </p:cNvSpPr>
          <p:nvPr>
            <p:ph sz="quarter" idx="13"/>
          </p:nvPr>
        </p:nvSpPr>
        <p:spPr>
          <a:xfrm>
            <a:off x="406400" y="1604776"/>
            <a:ext cx="11176000" cy="4953000"/>
          </a:xfrm>
        </p:spPr>
        <p:txBody>
          <a:bodyPr>
            <a:normAutofit/>
          </a:bodyPr>
          <a:lstStyle/>
          <a:p>
            <a:pPr marL="342900" indent="-342900">
              <a:buFont typeface="Arial" panose="020B0604020202020204" pitchFamily="34" charset="0"/>
              <a:buChar char="•"/>
            </a:pPr>
            <a:r>
              <a:rPr lang="en-AU" sz="2800" dirty="0" smtClean="0"/>
              <a:t>Stops PowerShell from </a:t>
            </a:r>
            <a:r>
              <a:rPr lang="en-AU" sz="2800" dirty="0"/>
              <a:t>interpreting </a:t>
            </a:r>
            <a:r>
              <a:rPr lang="en-AU" sz="2800" dirty="0" smtClean="0"/>
              <a:t>input</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Use when entering external command arguments</a:t>
            </a:r>
            <a:br>
              <a:rPr lang="en-AU" sz="2800" dirty="0" smtClean="0"/>
            </a:br>
            <a:r>
              <a:rPr lang="en-AU" sz="2800" dirty="0" smtClean="0"/>
              <a:t>(</a:t>
            </a:r>
            <a:r>
              <a:rPr lang="en-AU" sz="2800" dirty="0"/>
              <a:t>rather than escape </a:t>
            </a:r>
            <a:r>
              <a:rPr lang="en-AU" sz="2800" dirty="0" smtClean="0"/>
              <a:t>characters)</a:t>
            </a:r>
          </a:p>
          <a:p>
            <a:pPr marL="342900" indent="-342900">
              <a:buFont typeface="Arial" panose="020B0604020202020204" pitchFamily="34" charset="0"/>
              <a:buChar char="•"/>
            </a:pPr>
            <a:endParaRPr lang="en-AU" sz="2800" dirty="0" smtClean="0"/>
          </a:p>
          <a:p>
            <a:pPr marL="342900" indent="-342900">
              <a:buFont typeface="Arial" panose="020B0604020202020204" pitchFamily="34" charset="0"/>
              <a:buChar char="•"/>
            </a:pPr>
            <a:r>
              <a:rPr lang="en-AU" sz="2800" dirty="0" smtClean="0"/>
              <a:t>Only takes effect until next </a:t>
            </a:r>
            <a:r>
              <a:rPr lang="en-AU" sz="2800" dirty="0"/>
              <a:t>newline or </a:t>
            </a:r>
            <a:r>
              <a:rPr lang="en-AU" sz="2800" dirty="0" smtClean="0"/>
              <a:t>pipe character</a:t>
            </a:r>
            <a:endParaRPr lang="en-AU" sz="2800" dirty="0"/>
          </a:p>
        </p:txBody>
      </p:sp>
      <p:sp>
        <p:nvSpPr>
          <p:cNvPr id="9" name="Rectangle 8"/>
          <p:cNvSpPr/>
          <p:nvPr/>
        </p:nvSpPr>
        <p:spPr>
          <a:xfrm>
            <a:off x="834253" y="4820716"/>
            <a:ext cx="973765" cy="584775"/>
          </a:xfrm>
          <a:prstGeom prst="rect">
            <a:avLst/>
          </a:prstGeom>
          <a:solidFill>
            <a:srgbClr val="012456"/>
          </a:solidFill>
        </p:spPr>
        <p:txBody>
          <a:bodyPr wrap="square">
            <a:spAutoFit/>
          </a:bodyPr>
          <a:lstStyle/>
          <a:p>
            <a:r>
              <a:rPr lang="en-AU" sz="3200" dirty="0" smtClean="0">
                <a:latin typeface="Lucida Console" panose="020B0609040504020204" pitchFamily="49" charset="0"/>
              </a:rPr>
              <a:t>--%</a:t>
            </a:r>
            <a:endParaRPr lang="en-AU" sz="3200" dirty="0">
              <a:latin typeface="Lucida Console" panose="020B0609040504020204" pitchFamily="49" charset="0"/>
            </a:endParaRPr>
          </a:p>
        </p:txBody>
      </p:sp>
    </p:spTree>
    <p:extLst>
      <p:ext uri="{BB962C8B-B14F-4D97-AF65-F5344CB8AC3E}">
        <p14:creationId xmlns:p14="http://schemas.microsoft.com/office/powerpoint/2010/main" val="1378931435"/>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1847528" cy="2934072"/>
          </a:xfrm>
        </p:spPr>
        <p:txBody>
          <a:bodyPr/>
          <a:lstStyle/>
          <a:p>
            <a:r>
              <a:rPr lang="en-AU" sz="2400" dirty="0" smtClean="0"/>
              <a:t>Example:</a:t>
            </a:r>
          </a:p>
          <a:p>
            <a:r>
              <a:rPr lang="en-AU" sz="2400" dirty="0" smtClean="0"/>
              <a:t>Stop Parsing External Command Arguments</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404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348375016"/>
              </p:ext>
            </p:extLst>
          </p:nvPr>
        </p:nvGraphicFramePr>
        <p:xfrm>
          <a:off x="2219087" y="3592881"/>
          <a:ext cx="9510464" cy="927166"/>
        </p:xfrm>
        <a:graphic>
          <a:graphicData uri="http://schemas.openxmlformats.org/drawingml/2006/table">
            <a:tbl>
              <a:tblPr firstRow="1" bandRow="1"/>
              <a:tblGrid>
                <a:gridCol w="9510464">
                  <a:extLst>
                    <a:ext uri="{9D8B030D-6E8A-4147-A177-3AD203B41FA5}">
                      <a16:colId xmlns:a16="http://schemas.microsoft.com/office/drawing/2014/main" val="194146780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Use --%</a:t>
                      </a:r>
                      <a:r>
                        <a:rPr lang="en-AU" sz="2400" b="0" baseline="0" dirty="0" smtClean="0">
                          <a:solidFill>
                            <a:schemeClr val="bg1"/>
                          </a:solidFill>
                          <a:latin typeface="Segoe UI Light" panose="020B0502040204020203" pitchFamily="34" charset="0"/>
                          <a:cs typeface="Segoe UI Light" panose="020B0502040204020203" pitchFamily="34" charset="0"/>
                        </a:rPr>
                        <a:t> to stop PowerShell parsing</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2274866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fr-FR" sz="2400" dirty="0" smtClean="0">
                          <a:solidFill>
                            <a:srgbClr val="F5F5F5"/>
                          </a:solidFill>
                          <a:latin typeface="Lucida Console" panose="020B0609040504020204" pitchFamily="49" charset="0"/>
                        </a:rPr>
                        <a:t>PS C:\&gt; </a:t>
                      </a:r>
                      <a:r>
                        <a:rPr lang="fr-FR" sz="2400" dirty="0" err="1" smtClean="0">
                          <a:solidFill>
                            <a:srgbClr val="E0FFFF"/>
                          </a:solidFill>
                          <a:latin typeface="Lucida Console" panose="020B0609040504020204" pitchFamily="49" charset="0"/>
                        </a:rPr>
                        <a:t>icacls</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X:\VMS</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a:t>
                      </a:r>
                      <a:r>
                        <a:rPr lang="fr-FR" sz="2400" dirty="0" err="1" smtClean="0">
                          <a:solidFill>
                            <a:srgbClr val="EE82EE"/>
                          </a:solidFill>
                          <a:latin typeface="Lucida Console" panose="020B0609040504020204" pitchFamily="49" charset="0"/>
                        </a:rPr>
                        <a:t>grant</a:t>
                      </a:r>
                      <a:r>
                        <a:rPr lang="fr-FR" sz="2400" dirty="0" smtClean="0">
                          <a:solidFill>
                            <a:srgbClr val="EE82EE"/>
                          </a:solidFill>
                          <a:latin typeface="Lucida Console" panose="020B0609040504020204" pitchFamily="49" charset="0"/>
                        </a:rPr>
                        <a:t> Dom\</a:t>
                      </a:r>
                      <a:r>
                        <a:rPr lang="fr-FR" sz="2400" dirty="0" err="1" smtClean="0">
                          <a:solidFill>
                            <a:srgbClr val="EE82EE"/>
                          </a:solidFill>
                          <a:latin typeface="Lucida Console" panose="020B0609040504020204" pitchFamily="49" charset="0"/>
                        </a:rPr>
                        <a:t>HVAdmin</a:t>
                      </a:r>
                      <a:r>
                        <a:rPr lang="fr-FR" sz="2400" dirty="0" smtClean="0">
                          <a:solidFill>
                            <a:srgbClr val="EE82EE"/>
                          </a:solidFill>
                          <a:latin typeface="Lucida Console" panose="020B0609040504020204" pitchFamily="49" charset="0"/>
                        </a:rPr>
                        <a:t>:(CI)F</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769078382"/>
                  </a:ext>
                </a:extLst>
              </a:tr>
            </a:tbl>
          </a:graphicData>
        </a:graphic>
      </p:graphicFrame>
      <p:sp>
        <p:nvSpPr>
          <p:cNvPr id="7" name="Down Arrow 6"/>
          <p:cNvSpPr/>
          <p:nvPr/>
        </p:nvSpPr>
        <p:spPr>
          <a:xfrm>
            <a:off x="6650283" y="4717092"/>
            <a:ext cx="648072" cy="480549"/>
          </a:xfrm>
          <a:prstGeom prst="downArrow">
            <a:avLst>
              <a:gd name="adj1" fmla="val 50000"/>
              <a:gd name="adj2" fmla="val 46662"/>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aphicFrame>
        <p:nvGraphicFramePr>
          <p:cNvPr id="9" name="Table 8"/>
          <p:cNvGraphicFramePr>
            <a:graphicFrameLocks noGrp="1"/>
          </p:cNvGraphicFramePr>
          <p:nvPr>
            <p:extLst>
              <p:ext uri="{D42A27DB-BD31-4B8C-83A1-F6EECF244321}">
                <p14:modId xmlns:p14="http://schemas.microsoft.com/office/powerpoint/2010/main" val="727845439"/>
              </p:ext>
            </p:extLst>
          </p:nvPr>
        </p:nvGraphicFramePr>
        <p:xfrm>
          <a:off x="2219087" y="5394686"/>
          <a:ext cx="9510464" cy="927166"/>
        </p:xfrm>
        <a:graphic>
          <a:graphicData uri="http://schemas.openxmlformats.org/drawingml/2006/table">
            <a:tbl>
              <a:tblPr firstRow="1" bandRow="1"/>
              <a:tblGrid>
                <a:gridCol w="9510464">
                  <a:extLst>
                    <a:ext uri="{9D8B030D-6E8A-4147-A177-3AD203B41FA5}">
                      <a16:colId xmlns:a16="http://schemas.microsoft.com/office/drawing/2014/main" val="96767426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Sends the following command to the </a:t>
                      </a:r>
                      <a:r>
                        <a:rPr lang="en-AU" sz="2400" b="0" dirty="0" err="1" smtClean="0">
                          <a:solidFill>
                            <a:schemeClr val="bg1"/>
                          </a:solidFill>
                          <a:latin typeface="Segoe UI Light" panose="020B0502040204020203" pitchFamily="34" charset="0"/>
                          <a:cs typeface="Segoe UI Light" panose="020B0502040204020203" pitchFamily="34" charset="0"/>
                        </a:rPr>
                        <a:t>icacls</a:t>
                      </a:r>
                      <a:r>
                        <a:rPr lang="en-AU" sz="2400" b="0" baseline="0" dirty="0" smtClean="0">
                          <a:solidFill>
                            <a:schemeClr val="bg1"/>
                          </a:solidFill>
                          <a:latin typeface="Segoe UI Light" panose="020B0502040204020203" pitchFamily="34" charset="0"/>
                          <a:cs typeface="Segoe UI Light" panose="020B0502040204020203" pitchFamily="34" charset="0"/>
                        </a:rPr>
                        <a:t> program</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2698280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fr-FR" sz="2400" dirty="0" smtClean="0">
                          <a:solidFill>
                            <a:srgbClr val="EE82EE"/>
                          </a:solidFill>
                          <a:latin typeface="Lucida Console" panose="020B0609040504020204" pitchFamily="49" charset="0"/>
                        </a:rPr>
                        <a:t>X:\VMS</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a:t>
                      </a:r>
                      <a:r>
                        <a:rPr lang="fr-FR" sz="2400" dirty="0" err="1" smtClean="0">
                          <a:solidFill>
                            <a:srgbClr val="EE82EE"/>
                          </a:solidFill>
                          <a:latin typeface="Lucida Console" panose="020B0609040504020204" pitchFamily="49" charset="0"/>
                        </a:rPr>
                        <a:t>grant</a:t>
                      </a:r>
                      <a:r>
                        <a:rPr lang="fr-FR" sz="2400" dirty="0" smtClean="0">
                          <a:solidFill>
                            <a:srgbClr val="EE82EE"/>
                          </a:solidFill>
                          <a:latin typeface="Lucida Console" panose="020B0609040504020204" pitchFamily="49" charset="0"/>
                        </a:rPr>
                        <a:t> Dom\</a:t>
                      </a:r>
                      <a:r>
                        <a:rPr lang="fr-FR" sz="2400" dirty="0" err="1" smtClean="0">
                          <a:solidFill>
                            <a:srgbClr val="EE82EE"/>
                          </a:solidFill>
                          <a:latin typeface="Lucida Console" panose="020B0609040504020204" pitchFamily="49" charset="0"/>
                        </a:rPr>
                        <a:t>HVAdmin</a:t>
                      </a:r>
                      <a:r>
                        <a:rPr lang="fr-FR" sz="2400" dirty="0" smtClean="0">
                          <a:solidFill>
                            <a:srgbClr val="EE82EE"/>
                          </a:solidFill>
                          <a:latin typeface="Lucida Console" panose="020B0609040504020204" pitchFamily="49" charset="0"/>
                        </a:rPr>
                        <a:t>:(CI)F</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5083915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04729647"/>
              </p:ext>
            </p:extLst>
          </p:nvPr>
        </p:nvGraphicFramePr>
        <p:xfrm>
          <a:off x="2219087" y="340802"/>
          <a:ext cx="9510464" cy="2377440"/>
        </p:xfrm>
        <a:graphic>
          <a:graphicData uri="http://schemas.openxmlformats.org/drawingml/2006/table">
            <a:tbl>
              <a:tblPr firstRow="1" bandRow="1"/>
              <a:tblGrid>
                <a:gridCol w="9510464">
                  <a:extLst>
                    <a:ext uri="{9D8B030D-6E8A-4147-A177-3AD203B41FA5}">
                      <a16:colId xmlns:a16="http://schemas.microsoft.com/office/drawing/2014/main" val="2899710155"/>
                    </a:ext>
                  </a:extLst>
                </a:gridCol>
              </a:tblGrid>
              <a:tr h="37951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Parsing</a:t>
                      </a:r>
                      <a:r>
                        <a:rPr lang="en-AU" sz="2400" b="0" baseline="0" dirty="0" smtClean="0">
                          <a:solidFill>
                            <a:schemeClr val="bg1"/>
                          </a:solidFill>
                          <a:latin typeface="Segoe UI Light" panose="020B0502040204020203" pitchFamily="34" charset="0"/>
                          <a:cs typeface="Segoe UI Light" panose="020B0502040204020203" pitchFamily="34" charset="0"/>
                        </a:rPr>
                        <a:t> and special characters can make external commands challenging</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2336507"/>
                  </a:ext>
                </a:extLst>
              </a:tr>
              <a:tr h="224131">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fr-FR" sz="2400" dirty="0" smtClean="0">
                          <a:solidFill>
                            <a:srgbClr val="F5F5F5"/>
                          </a:solidFill>
                          <a:latin typeface="Lucida Console" panose="020B0609040504020204" pitchFamily="49" charset="0"/>
                        </a:rPr>
                        <a:t>PS C:\&gt; </a:t>
                      </a:r>
                      <a:r>
                        <a:rPr lang="fr-FR" sz="2400" dirty="0" err="1" smtClean="0">
                          <a:solidFill>
                            <a:srgbClr val="E0FFFF"/>
                          </a:solidFill>
                          <a:latin typeface="Lucida Console" panose="020B0609040504020204" pitchFamily="49" charset="0"/>
                        </a:rPr>
                        <a:t>icacls</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X:\VMS</a:t>
                      </a:r>
                      <a:r>
                        <a:rPr lang="fr-FR" sz="2400" dirty="0" smtClean="0">
                          <a:solidFill>
                            <a:srgbClr val="F5F5F5"/>
                          </a:solidFill>
                          <a:latin typeface="Lucida Console" panose="020B0609040504020204" pitchFamily="49" charset="0"/>
                        </a:rPr>
                        <a:t> </a:t>
                      </a:r>
                      <a:r>
                        <a:rPr lang="fr-FR" sz="2400" dirty="0" smtClean="0">
                          <a:solidFill>
                            <a:srgbClr val="EE82EE"/>
                          </a:solidFill>
                          <a:latin typeface="Lucida Console" panose="020B0609040504020204" pitchFamily="49" charset="0"/>
                        </a:rPr>
                        <a:t>/</a:t>
                      </a:r>
                      <a:r>
                        <a:rPr lang="fr-FR" sz="2400" dirty="0" err="1" smtClean="0">
                          <a:solidFill>
                            <a:srgbClr val="EE82EE"/>
                          </a:solidFill>
                          <a:latin typeface="Lucida Console" panose="020B0609040504020204" pitchFamily="49" charset="0"/>
                        </a:rPr>
                        <a:t>grant</a:t>
                      </a:r>
                      <a:r>
                        <a:rPr lang="fr-FR" sz="2400" dirty="0" smtClean="0">
                          <a:solidFill>
                            <a:srgbClr val="EE82EE"/>
                          </a:solidFill>
                          <a:latin typeface="Lucida Console" panose="020B0609040504020204" pitchFamily="49" charset="0"/>
                        </a:rPr>
                        <a:t> Dom\</a:t>
                      </a:r>
                      <a:r>
                        <a:rPr lang="fr-FR" sz="2400" dirty="0" err="1" smtClean="0">
                          <a:solidFill>
                            <a:srgbClr val="EE82EE"/>
                          </a:solidFill>
                          <a:latin typeface="Lucida Console" panose="020B0609040504020204" pitchFamily="49" charset="0"/>
                        </a:rPr>
                        <a:t>HVAdmin</a:t>
                      </a:r>
                      <a:r>
                        <a:rPr lang="fr-FR" sz="2400" dirty="0" smtClean="0">
                          <a:solidFill>
                            <a:srgbClr val="EE82EE"/>
                          </a:solidFill>
                          <a:latin typeface="Lucida Console" panose="020B0609040504020204" pitchFamily="49" charset="0"/>
                        </a:rPr>
                        <a:t>:(CI)F</a:t>
                      </a:r>
                    </a:p>
                    <a:p>
                      <a:endParaRPr lang="en-US" sz="2400" dirty="0" smtClean="0">
                        <a:solidFill>
                          <a:srgbClr val="FF0000"/>
                        </a:solidFill>
                        <a:latin typeface="Lucida Console" panose="020B0609040504020204" pitchFamily="49" charset="0"/>
                      </a:endParaRPr>
                    </a:p>
                    <a:p>
                      <a:r>
                        <a:rPr lang="en-US" sz="2400" dirty="0" smtClean="0">
                          <a:solidFill>
                            <a:srgbClr val="FF0000"/>
                          </a:solidFill>
                          <a:latin typeface="Lucida Console" panose="020B0609040504020204" pitchFamily="49" charset="0"/>
                        </a:rPr>
                        <a:t>CI : The term 'CI' is not recognized as the name of a </a:t>
                      </a:r>
                      <a:r>
                        <a:rPr lang="en-US" sz="2400" dirty="0" err="1" smtClean="0">
                          <a:solidFill>
                            <a:srgbClr val="FF0000"/>
                          </a:solidFill>
                          <a:latin typeface="Lucida Console" panose="020B0609040504020204" pitchFamily="49" charset="0"/>
                        </a:rPr>
                        <a:t>cmdlet</a:t>
                      </a:r>
                      <a:r>
                        <a:rPr lang="en-US" sz="2400" dirty="0" smtClean="0">
                          <a:solidFill>
                            <a:srgbClr val="FF0000"/>
                          </a:solidFill>
                          <a:latin typeface="Lucida Console" panose="020B0609040504020204" pitchFamily="49" charset="0"/>
                        </a:rPr>
                        <a:t>, function, script file, or operable program.</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92654075"/>
                  </a:ext>
                </a:extLst>
              </a:tr>
            </a:tbl>
          </a:graphicData>
        </a:graphic>
      </p:graphicFrame>
      <p:sp>
        <p:nvSpPr>
          <p:cNvPr id="11" name="Down Arrow 10"/>
          <p:cNvSpPr/>
          <p:nvPr/>
        </p:nvSpPr>
        <p:spPr>
          <a:xfrm>
            <a:off x="6650283" y="2915287"/>
            <a:ext cx="648072" cy="480549"/>
          </a:xfrm>
          <a:prstGeom prst="downArrow">
            <a:avLst>
              <a:gd name="adj1" fmla="val 50000"/>
              <a:gd name="adj2" fmla="val 46662"/>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nvGrpSpPr>
          <p:cNvPr id="12" name="Group 11"/>
          <p:cNvGrpSpPr/>
          <p:nvPr/>
        </p:nvGrpSpPr>
        <p:grpSpPr>
          <a:xfrm>
            <a:off x="8005011" y="1202435"/>
            <a:ext cx="3582751" cy="2012561"/>
            <a:chOff x="7876674" y="1143000"/>
            <a:chExt cx="3582751" cy="2012561"/>
          </a:xfrm>
          <a:effectLst/>
        </p:grpSpPr>
        <p:sp>
          <p:nvSpPr>
            <p:cNvPr id="3" name="Isosceles Triangle 2"/>
            <p:cNvSpPr/>
            <p:nvPr/>
          </p:nvSpPr>
          <p:spPr>
            <a:xfrm>
              <a:off x="10122568" y="1143000"/>
              <a:ext cx="304800" cy="1467036"/>
            </a:xfrm>
            <a:prstGeom prst="triangle">
              <a:avLst/>
            </a:prstGeom>
            <a:solidFill>
              <a:schemeClr val="tx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Rectangle 1"/>
            <p:cNvSpPr/>
            <p:nvPr/>
          </p:nvSpPr>
          <p:spPr>
            <a:xfrm>
              <a:off x="7876674" y="2477967"/>
              <a:ext cx="3582751" cy="677594"/>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Parenthesis  cause issue</a:t>
              </a:r>
              <a:endParaRPr lang="en-US" sz="2400" dirty="0"/>
            </a:p>
          </p:txBody>
        </p:sp>
      </p:grpSp>
    </p:spTree>
    <p:extLst>
      <p:ext uri="{BB962C8B-B14F-4D97-AF65-F5344CB8AC3E}">
        <p14:creationId xmlns:p14="http://schemas.microsoft.com/office/powerpoint/2010/main" val="311791667"/>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11: Variables and Data Types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405</a:t>
            </a:fld>
            <a:endParaRPr lang="en-US" dirty="0"/>
          </a:p>
        </p:txBody>
      </p:sp>
    </p:spTree>
    <p:extLst>
      <p:ext uri="{BB962C8B-B14F-4D97-AF65-F5344CB8AC3E}">
        <p14:creationId xmlns:p14="http://schemas.microsoft.com/office/powerpoint/2010/main" val="2572545226"/>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406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93235466"/>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3225793997"/>
                    </a:ext>
                  </a:extLst>
                </a:gridCol>
                <a:gridCol w="4650105">
                  <a:extLst>
                    <a:ext uri="{9D8B030D-6E8A-4147-A177-3AD203B41FA5}">
                      <a16:colId xmlns:a16="http://schemas.microsoft.com/office/drawing/2014/main" val="1615984647"/>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83665699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313441218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25859531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15577819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63589926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365133253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867865597"/>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2287086458"/>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073382333"/>
                  </a:ext>
                </a:extLst>
              </a:tr>
            </a:tbl>
          </a:graphicData>
        </a:graphic>
      </p:graphicFrame>
      <p:sp>
        <p:nvSpPr>
          <p:cNvPr id="3" name="Right Arrow 2"/>
          <p:cNvSpPr/>
          <p:nvPr/>
        </p:nvSpPr>
        <p:spPr>
          <a:xfrm rot="10800000">
            <a:off x="10191440" y="2348880"/>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2075951"/>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12: Operators </a:t>
            </a:r>
            <a:r>
              <a:rPr lang="en-US" dirty="0"/>
              <a:t>2</a:t>
            </a:r>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407</a:t>
            </a:fld>
            <a:endParaRPr lang="en-US" dirty="0"/>
          </a:p>
        </p:txBody>
      </p:sp>
    </p:spTree>
    <p:extLst>
      <p:ext uri="{BB962C8B-B14F-4D97-AF65-F5344CB8AC3E}">
        <p14:creationId xmlns:p14="http://schemas.microsoft.com/office/powerpoint/2010/main" val="52721775"/>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12: Operators 2</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408</a:t>
            </a:fld>
            <a:endParaRPr lang="en-US" dirty="0"/>
          </a:p>
        </p:txBody>
      </p:sp>
      <p:sp>
        <p:nvSpPr>
          <p:cNvPr id="3" name="Content Placeholder 2"/>
          <p:cNvSpPr>
            <a:spLocks noGrp="1"/>
          </p:cNvSpPr>
          <p:nvPr>
            <p:ph sz="quarter" idx="13"/>
          </p:nvPr>
        </p:nvSpPr>
        <p:spPr>
          <a:xfrm>
            <a:off x="406400" y="1496453"/>
            <a:ext cx="11176000" cy="4136923"/>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Arithmetic Operators</a:t>
            </a:r>
          </a:p>
          <a:p>
            <a:pPr rtl="0" fontAlgn="base"/>
            <a:endParaRPr lang="en-AU" sz="2400" dirty="0" smtClean="0">
              <a:solidFill>
                <a:schemeClr val="bg1"/>
              </a:solidFill>
              <a:cs typeface="Segoe UI Light" panose="020B0502040204020203" pitchFamily="34" charset="0"/>
            </a:endParaRPr>
          </a:p>
          <a:p>
            <a:pPr rtl="0" fontAlgn="base"/>
            <a:endParaRPr lang="en-AU" sz="2400" dirty="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Assignment Operators</a:t>
            </a:r>
          </a:p>
          <a:p>
            <a:pPr rtl="0" fontAlgn="base"/>
            <a:endParaRPr lang="en-AU" sz="2400" dirty="0" smtClean="0">
              <a:solidFill>
                <a:schemeClr val="bg1"/>
              </a:solidFill>
              <a:cs typeface="Segoe UI Light" panose="020B0502040204020203" pitchFamily="34" charset="0"/>
            </a:endParaRPr>
          </a:p>
          <a:p>
            <a:pPr rtl="0" fontAlgn="base"/>
            <a:endParaRPr lang="en-AU" sz="2400"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3: Binary Operators</a:t>
            </a:r>
          </a:p>
          <a:p>
            <a:pPr rtl="0" fontAlgn="base"/>
            <a:endParaRPr lang="en-AU" sz="2400" dirty="0" smtClean="0">
              <a:solidFill>
                <a:schemeClr val="bg1"/>
              </a:solidFill>
            </a:endParaRPr>
          </a:p>
          <a:p>
            <a:pPr rtl="0" fontAlgn="base"/>
            <a:endParaRPr lang="en-AU" dirty="0"/>
          </a:p>
          <a:p>
            <a:pPr rtl="0" fontAlgn="base"/>
            <a:endParaRPr lang="en-AU" sz="2400" dirty="0">
              <a:solidFill>
                <a:schemeClr val="bg1"/>
              </a:solidFill>
            </a:endParaRPr>
          </a:p>
          <a:p>
            <a:pPr rtl="0" fontAlgn="base"/>
            <a:r>
              <a:rPr lang="en-AU" dirty="0">
                <a:solidFill>
                  <a:schemeClr val="bg1"/>
                </a:solidFill>
              </a:rPr>
              <a:t>Section </a:t>
            </a:r>
            <a:r>
              <a:rPr lang="en-AU" dirty="0" smtClean="0">
                <a:solidFill>
                  <a:schemeClr val="bg1"/>
                </a:solidFill>
              </a:rPr>
              <a:t>4: Split, Join, and Replace </a:t>
            </a:r>
            <a:r>
              <a:rPr lang="en-AU" dirty="0">
                <a:solidFill>
                  <a:schemeClr val="bg1"/>
                </a:solidFill>
              </a:rPr>
              <a:t>Operators</a:t>
            </a:r>
          </a:p>
          <a:p>
            <a:pPr marL="800100" lvl="1" indent="-342900" rtl="0" fontAlgn="base">
              <a:lnSpc>
                <a:spcPct val="100000"/>
              </a:lnSpc>
              <a:spcBef>
                <a:spcPts val="300"/>
              </a:spcBef>
              <a:buFont typeface="Arial" panose="020B0604020202020204" pitchFamily="34" charset="0"/>
              <a:buChar char="•"/>
            </a:pPr>
            <a:r>
              <a:rPr lang="en-AU" sz="2400" dirty="0" smtClean="0">
                <a:solidFill>
                  <a:schemeClr val="bg1"/>
                </a:solidFill>
              </a:rPr>
              <a:t>Split Operator</a:t>
            </a:r>
          </a:p>
          <a:p>
            <a:pPr marL="800100" lvl="1" indent="-342900" rtl="0" fontAlgn="base">
              <a:lnSpc>
                <a:spcPct val="100000"/>
              </a:lnSpc>
              <a:spcBef>
                <a:spcPts val="300"/>
              </a:spcBef>
              <a:buFont typeface="Arial" panose="020B0604020202020204" pitchFamily="34" charset="0"/>
              <a:buChar char="•"/>
            </a:pPr>
            <a:r>
              <a:rPr lang="en-AU" sz="2400" dirty="0" smtClean="0"/>
              <a:t>Join Operator</a:t>
            </a:r>
          </a:p>
          <a:p>
            <a:pPr marL="800100" lvl="1" indent="-342900" rtl="0" fontAlgn="base">
              <a:lnSpc>
                <a:spcPct val="100000"/>
              </a:lnSpc>
              <a:spcBef>
                <a:spcPts val="300"/>
              </a:spcBef>
              <a:buFont typeface="Arial" panose="020B0604020202020204" pitchFamily="34" charset="0"/>
              <a:buChar char="•"/>
            </a:pPr>
            <a:r>
              <a:rPr lang="en-AU" sz="2400" dirty="0" smtClean="0">
                <a:solidFill>
                  <a:schemeClr val="bg1"/>
                </a:solidFill>
              </a:rPr>
              <a:t>Replace Operator</a:t>
            </a:r>
          </a:p>
          <a:p>
            <a:pPr lvl="1" rtl="0" fontAlgn="base">
              <a:lnSpc>
                <a:spcPct val="100000"/>
              </a:lnSpc>
              <a:spcBef>
                <a:spcPts val="300"/>
              </a:spcBef>
            </a:pPr>
            <a:endParaRPr lang="en-AU" sz="2400" dirty="0" smtClean="0">
              <a:solidFill>
                <a:schemeClr val="bg1"/>
              </a:solidFill>
            </a:endParaRPr>
          </a:p>
          <a:p>
            <a:pPr rtl="0" fontAlgn="base"/>
            <a:r>
              <a:rPr lang="en-AU" dirty="0" smtClean="0">
                <a:solidFill>
                  <a:schemeClr val="bg1"/>
                </a:solidFill>
              </a:rPr>
              <a:t>Section 5: Format Operator</a:t>
            </a:r>
            <a:endParaRPr lang="en-AU" sz="2400" dirty="0">
              <a:solidFill>
                <a:schemeClr val="bg1"/>
              </a:solidFill>
            </a:endParaRPr>
          </a:p>
          <a:p>
            <a:endParaRPr lang="en-AU" dirty="0"/>
          </a:p>
        </p:txBody>
      </p:sp>
    </p:spTree>
    <p:extLst>
      <p:ext uri="{BB962C8B-B14F-4D97-AF65-F5344CB8AC3E}">
        <p14:creationId xmlns:p14="http://schemas.microsoft.com/office/powerpoint/2010/main" val="4232610867"/>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Arithmetic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Arithmetic Operators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409</a:t>
            </a:fld>
            <a:endParaRPr lang="en-US" dirty="0"/>
          </a:p>
        </p:txBody>
      </p:sp>
    </p:spTree>
    <p:extLst>
      <p:ext uri="{BB962C8B-B14F-4D97-AF65-F5344CB8AC3E}">
        <p14:creationId xmlns:p14="http://schemas.microsoft.com/office/powerpoint/2010/main" val="2180117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is Desired State Configuration (DSC)?</a:t>
            </a:r>
            <a:endParaRPr lang="en-AU" dirty="0"/>
          </a:p>
        </p:txBody>
      </p:sp>
      <p:sp>
        <p:nvSpPr>
          <p:cNvPr id="10" name="Content Placeholder 9"/>
          <p:cNvSpPr>
            <a:spLocks noGrp="1"/>
          </p:cNvSpPr>
          <p:nvPr>
            <p:ph sz="quarter" idx="13"/>
          </p:nvPr>
        </p:nvSpPr>
        <p:spPr>
          <a:xfrm>
            <a:off x="406400" y="1628800"/>
            <a:ext cx="11176000" cy="3798168"/>
          </a:xfrm>
        </p:spPr>
        <p:txBody>
          <a:bodyPr/>
          <a:lstStyle/>
          <a:p>
            <a:pPr marL="342900" indent="-342900">
              <a:buFont typeface="Arial" panose="020B0604020202020204" pitchFamily="34" charset="0"/>
              <a:buChar char="•"/>
            </a:pPr>
            <a:r>
              <a:rPr lang="en-AU" dirty="0"/>
              <a:t>Enables deployment and management of software </a:t>
            </a:r>
            <a:r>
              <a:rPr lang="en-AU" dirty="0" smtClean="0"/>
              <a:t>configuration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a:t>E</a:t>
            </a:r>
            <a:r>
              <a:rPr lang="en-AU" dirty="0" smtClean="0"/>
              <a:t>nsure software has correct configuration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Prevent </a:t>
            </a:r>
            <a:r>
              <a:rPr lang="en-AU" dirty="0"/>
              <a:t>“configuration drift</a:t>
            </a:r>
            <a:r>
              <a:rPr lang="en-AU" dirty="0" smtClean="0"/>
              <a:t>”</a:t>
            </a:r>
          </a:p>
          <a:p>
            <a:pPr marL="342900" indent="-342900">
              <a:buFont typeface="Arial" panose="020B0604020202020204" pitchFamily="34" charset="0"/>
              <a:buChar char="•"/>
            </a:pPr>
            <a:endParaRPr lang="en-AU" b="1" dirty="0"/>
          </a:p>
          <a:p>
            <a:pPr marL="342900" indent="-342900">
              <a:buFont typeface="Arial" panose="020B0604020202020204" pitchFamily="34" charset="0"/>
              <a:buChar char="•"/>
            </a:pPr>
            <a:r>
              <a:rPr lang="en-AU" dirty="0"/>
              <a:t>Resources</a:t>
            </a:r>
            <a:r>
              <a:rPr lang="en-AU" b="1" dirty="0"/>
              <a:t> </a:t>
            </a:r>
            <a:r>
              <a:rPr lang="en-AU" dirty="0" smtClean="0"/>
              <a:t>specify </a:t>
            </a:r>
            <a:r>
              <a:rPr lang="en-AU" dirty="0"/>
              <a:t>how software is </a:t>
            </a:r>
            <a:r>
              <a:rPr lang="en-AU" dirty="0" smtClean="0"/>
              <a:t>configured</a:t>
            </a:r>
            <a:endParaRPr lang="en-AU" dirty="0"/>
          </a:p>
          <a:p>
            <a:endParaRPr lang="en-AU" dirty="0"/>
          </a:p>
          <a:p>
            <a:pPr marL="342900" indent="-342900">
              <a:buFont typeface="Arial" panose="020B0604020202020204" pitchFamily="34" charset="0"/>
              <a:buChar char="•"/>
            </a:pPr>
            <a:endParaRPr lang="en-AU" dirty="0" smtClean="0"/>
          </a:p>
        </p:txBody>
      </p:sp>
      <p:sp>
        <p:nvSpPr>
          <p:cNvPr id="8" name="Slide Number Placeholder 7"/>
          <p:cNvSpPr>
            <a:spLocks noGrp="1"/>
          </p:cNvSpPr>
          <p:nvPr>
            <p:ph type="sldNum" sz="quarter" idx="11"/>
          </p:nvPr>
        </p:nvSpPr>
        <p:spPr/>
        <p:txBody>
          <a:bodyPr/>
          <a:lstStyle/>
          <a:p>
            <a:fld id="{74A398B2-5A34-1A4A-811E-F4027282568C}" type="slidenum">
              <a:rPr lang="en-US" smtClean="0"/>
              <a:pPr/>
              <a:t>41</a:t>
            </a:fld>
            <a:endParaRPr lang="en-US"/>
          </a:p>
        </p:txBody>
      </p:sp>
    </p:spTree>
    <p:extLst>
      <p:ext uri="{BB962C8B-B14F-4D97-AF65-F5344CB8AC3E}">
        <p14:creationId xmlns:p14="http://schemas.microsoft.com/office/powerpoint/2010/main" val="3288669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Arithmetic Operators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16228936"/>
              </p:ext>
            </p:extLst>
          </p:nvPr>
        </p:nvGraphicFramePr>
        <p:xfrm>
          <a:off x="479376" y="1385944"/>
          <a:ext cx="11240675" cy="4175760"/>
        </p:xfrm>
        <a:graphic>
          <a:graphicData uri="http://schemas.openxmlformats.org/drawingml/2006/table">
            <a:tbl>
              <a:tblPr firstRow="1" bandRow="1">
                <a:tableStyleId>{5C22544A-7EE6-4342-B048-85BDC9FD1C3A}</a:tableStyleId>
              </a:tblPr>
              <a:tblGrid>
                <a:gridCol w="1241269">
                  <a:extLst>
                    <a:ext uri="{9D8B030D-6E8A-4147-A177-3AD203B41FA5}">
                      <a16:colId xmlns:a16="http://schemas.microsoft.com/office/drawing/2014/main" val="550905099"/>
                    </a:ext>
                  </a:extLst>
                </a:gridCol>
                <a:gridCol w="5840361">
                  <a:extLst>
                    <a:ext uri="{9D8B030D-6E8A-4147-A177-3AD203B41FA5}">
                      <a16:colId xmlns:a16="http://schemas.microsoft.com/office/drawing/2014/main" val="4061552969"/>
                    </a:ext>
                  </a:extLst>
                </a:gridCol>
                <a:gridCol w="2517059">
                  <a:extLst>
                    <a:ext uri="{9D8B030D-6E8A-4147-A177-3AD203B41FA5}">
                      <a16:colId xmlns:a16="http://schemas.microsoft.com/office/drawing/2014/main" val="2004643911"/>
                    </a:ext>
                  </a:extLst>
                </a:gridCol>
                <a:gridCol w="1641986">
                  <a:extLst>
                    <a:ext uri="{9D8B030D-6E8A-4147-A177-3AD203B41FA5}">
                      <a16:colId xmlns:a16="http://schemas.microsoft.com/office/drawing/2014/main" val="1586183166"/>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Operator</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Result(s)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59909455"/>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Adds integers;</a:t>
                      </a:r>
                      <a:r>
                        <a:rPr lang="en-AU" sz="2000" baseline="0" dirty="0" smtClean="0">
                          <a:latin typeface="Segoe UI Light" panose="020B0502040204020203" pitchFamily="34" charset="0"/>
                          <a:cs typeface="Segoe UI Light" panose="020B0502040204020203" pitchFamily="34" charset="0"/>
                        </a:rPr>
                        <a:t> concatenates strings, arrays, and hash tables</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6 </a:t>
                      </a:r>
                      <a:r>
                        <a:rPr lang="en-AU" sz="2000" dirty="0" smtClean="0">
                          <a:solidFill>
                            <a:srgbClr val="D3D3D3"/>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p>
                      <a:r>
                        <a:rPr lang="en-AU" sz="2000" dirty="0" smtClean="0">
                          <a:solidFill>
                            <a:srgbClr val="DB7093"/>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"name"</a:t>
                      </a:r>
                    </a:p>
                  </a:txBody>
                  <a:tcPr>
                    <a:solidFill>
                      <a:srgbClr val="012456"/>
                    </a:solidFill>
                  </a:tcPr>
                </a:tc>
                <a:tc>
                  <a:txBody>
                    <a:bodyPr/>
                    <a:lstStyle/>
                    <a:p>
                      <a:r>
                        <a:rPr lang="en-US" sz="2000" dirty="0" smtClean="0">
                          <a:solidFill>
                            <a:srgbClr val="F5F5F5"/>
                          </a:solidFill>
                          <a:latin typeface="Lucida Console" panose="020B0609040504020204" pitchFamily="49" charset="0"/>
                        </a:rPr>
                        <a:t>8 </a:t>
                      </a:r>
                    </a:p>
                    <a:p>
                      <a:r>
                        <a:rPr lang="en-US" sz="2000" dirty="0" smtClean="0">
                          <a:solidFill>
                            <a:srgbClr val="F5F5F5"/>
                          </a:solidFill>
                          <a:latin typeface="Lucida Console" panose="020B0609040504020204" pitchFamily="49" charset="0"/>
                        </a:rPr>
                        <a:t>filename</a:t>
                      </a:r>
                      <a:endParaRPr lang="en-AU" sz="2000" dirty="0" smtClean="0">
                        <a:solidFill>
                          <a:srgbClr val="DB7093"/>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765159091"/>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Subtracts values</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FE4C4"/>
                          </a:solidFill>
                          <a:latin typeface="Lucida Console" panose="020B0609040504020204" pitchFamily="49" charset="0"/>
                        </a:rPr>
                        <a:t>6 </a:t>
                      </a:r>
                      <a:r>
                        <a:rPr lang="en-AU" sz="2000" dirty="0" smtClean="0">
                          <a:solidFill>
                            <a:srgbClr val="D3D3D3"/>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1946121891"/>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Indicates negative</a:t>
                      </a:r>
                      <a:r>
                        <a:rPr lang="en-AU" sz="2000" baseline="0" dirty="0" smtClean="0">
                          <a:latin typeface="Segoe UI Light" panose="020B0502040204020203" pitchFamily="34" charset="0"/>
                          <a:cs typeface="Segoe UI Light" panose="020B0502040204020203" pitchFamily="34" charset="0"/>
                        </a:rPr>
                        <a:t> value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-6 </a:t>
                      </a:r>
                      <a:r>
                        <a:rPr lang="en-AU" sz="2000" dirty="0" smtClean="0">
                          <a:solidFill>
                            <a:srgbClr val="D3D3D3"/>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txBody>
                  <a:tcPr>
                    <a:solidFill>
                      <a:srgbClr val="012456"/>
                    </a:solidFill>
                  </a:tcPr>
                </a:tc>
                <a:tc>
                  <a:txBody>
                    <a:bodyPr/>
                    <a:lstStyle/>
                    <a:p>
                      <a:r>
                        <a:rPr lang="en-US" sz="2000" dirty="0" smtClean="0">
                          <a:solidFill>
                            <a:srgbClr val="F5F5F5"/>
                          </a:solidFill>
                          <a:latin typeface="Lucida Console" panose="020B0609040504020204" pitchFamily="49" charset="0"/>
                        </a:rPr>
                        <a:t>-4</a:t>
                      </a:r>
                    </a:p>
                  </a:txBody>
                  <a:tcPr>
                    <a:solidFill>
                      <a:srgbClr val="012456"/>
                    </a:solidFill>
                  </a:tcPr>
                </a:tc>
                <a:extLst>
                  <a:ext uri="{0D108BD9-81ED-4DB2-BD59-A6C34878D82A}">
                    <a16:rowId xmlns:a16="http://schemas.microsoft.com/office/drawing/2014/main" val="456273164"/>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Multiplies</a:t>
                      </a:r>
                      <a:r>
                        <a:rPr lang="en-AU" sz="2000" baseline="0" dirty="0" smtClean="0">
                          <a:latin typeface="Segoe UI Light" panose="020B0502040204020203" pitchFamily="34" charset="0"/>
                          <a:cs typeface="Segoe UI Light" panose="020B0502040204020203" pitchFamily="34" charset="0"/>
                        </a:rPr>
                        <a:t> integers; copies strings and arrays</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6 </a:t>
                      </a:r>
                      <a:r>
                        <a:rPr lang="en-AU" sz="2000" dirty="0" smtClean="0">
                          <a:solidFill>
                            <a:srgbClr val="D3D3D3"/>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p>
                      <a:r>
                        <a:rPr lang="en-AU" sz="2000" dirty="0" smtClean="0">
                          <a:solidFill>
                            <a:srgbClr val="DB7093"/>
                          </a:solidFill>
                          <a:latin typeface="Lucida Console" panose="020B0609040504020204" pitchFamily="49" charset="0"/>
                        </a:rPr>
                        <a:t>"ABC"</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12</a:t>
                      </a: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ABCABCABC</a:t>
                      </a:r>
                    </a:p>
                  </a:txBody>
                  <a:tcPr>
                    <a:solidFill>
                      <a:srgbClr val="012456"/>
                    </a:solidFill>
                  </a:tcPr>
                </a:tc>
                <a:extLst>
                  <a:ext uri="{0D108BD9-81ED-4DB2-BD59-A6C34878D82A}">
                    <a16:rowId xmlns:a16="http://schemas.microsoft.com/office/drawing/2014/main" val="10946449"/>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Divides values</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6</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2</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3</a:t>
                      </a:r>
                    </a:p>
                  </a:txBody>
                  <a:tcPr>
                    <a:solidFill>
                      <a:srgbClr val="012456"/>
                    </a:solidFill>
                  </a:tcPr>
                </a:tc>
                <a:extLst>
                  <a:ext uri="{0D108BD9-81ED-4DB2-BD59-A6C34878D82A}">
                    <a16:rowId xmlns:a16="http://schemas.microsoft.com/office/drawing/2014/main" val="2153469602"/>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Returns remainder of division</a:t>
                      </a:r>
                      <a:r>
                        <a:rPr lang="en-AU" sz="2000" baseline="0" dirty="0" smtClean="0">
                          <a:latin typeface="Segoe UI Light" panose="020B0502040204020203" pitchFamily="34" charset="0"/>
                          <a:cs typeface="Segoe UI Light" panose="020B0502040204020203" pitchFamily="34" charset="0"/>
                        </a:rPr>
                        <a:t> (modulus)</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7</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2</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1</a:t>
                      </a:r>
                    </a:p>
                  </a:txBody>
                  <a:tcPr>
                    <a:solidFill>
                      <a:srgbClr val="012456"/>
                    </a:solidFill>
                  </a:tcPr>
                </a:tc>
                <a:extLst>
                  <a:ext uri="{0D108BD9-81ED-4DB2-BD59-A6C34878D82A}">
                    <a16:rowId xmlns:a16="http://schemas.microsoft.com/office/drawing/2014/main" val="1398663099"/>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shl</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Shift-left bitwise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100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shl</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400</a:t>
                      </a:r>
                    </a:p>
                  </a:txBody>
                  <a:tcPr>
                    <a:solidFill>
                      <a:srgbClr val="012456"/>
                    </a:solidFill>
                  </a:tcPr>
                </a:tc>
                <a:extLst>
                  <a:ext uri="{0D108BD9-81ED-4DB2-BD59-A6C34878D82A}">
                    <a16:rowId xmlns:a16="http://schemas.microsoft.com/office/drawing/2014/main" val="3083782551"/>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shr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Shift-right bitwise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100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shr</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50 </a:t>
                      </a:r>
                    </a:p>
                  </a:txBody>
                  <a:tcPr>
                    <a:solidFill>
                      <a:srgbClr val="012456"/>
                    </a:solidFill>
                  </a:tcPr>
                </a:tc>
                <a:extLst>
                  <a:ext uri="{0D108BD9-81ED-4DB2-BD59-A6C34878D82A}">
                    <a16:rowId xmlns:a16="http://schemas.microsoft.com/office/drawing/2014/main" val="435090082"/>
                  </a:ext>
                </a:extLst>
              </a:tr>
            </a:tbl>
          </a:graphicData>
        </a:graphic>
      </p:graphicFrame>
      <p:sp>
        <p:nvSpPr>
          <p:cNvPr id="3" name="Rectangular Callout 2"/>
          <p:cNvSpPr/>
          <p:nvPr/>
        </p:nvSpPr>
        <p:spPr>
          <a:xfrm>
            <a:off x="2517057" y="5665635"/>
            <a:ext cx="2782531" cy="981433"/>
          </a:xfrm>
          <a:prstGeom prst="wedgeRectCallout">
            <a:avLst>
              <a:gd name="adj1" fmla="val 128212"/>
              <a:gd name="adj2" fmla="val -118764"/>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100 in binary is 1100100</a:t>
            </a:r>
          </a:p>
          <a:p>
            <a:r>
              <a:rPr lang="en-US" sz="1600" dirty="0" smtClean="0"/>
              <a:t>-</a:t>
            </a:r>
            <a:r>
              <a:rPr lang="en-US" sz="1600" dirty="0" err="1" smtClean="0"/>
              <a:t>shl</a:t>
            </a:r>
            <a:r>
              <a:rPr lang="en-US" sz="1600" dirty="0" smtClean="0"/>
              <a:t> shifts digits n chars left</a:t>
            </a:r>
          </a:p>
          <a:p>
            <a:r>
              <a:rPr lang="en-US" sz="1600" dirty="0" smtClean="0"/>
              <a:t>400 in binary is 110010000  </a:t>
            </a:r>
            <a:endParaRPr lang="en-US" sz="1600" dirty="0"/>
          </a:p>
        </p:txBody>
      </p:sp>
      <p:sp>
        <p:nvSpPr>
          <p:cNvPr id="7" name="Rectangular Callout 6"/>
          <p:cNvSpPr/>
          <p:nvPr/>
        </p:nvSpPr>
        <p:spPr>
          <a:xfrm>
            <a:off x="8799869" y="5665636"/>
            <a:ext cx="2782531" cy="981433"/>
          </a:xfrm>
          <a:prstGeom prst="wedgeRectCallout">
            <a:avLst>
              <a:gd name="adj1" fmla="val -69315"/>
              <a:gd name="adj2" fmla="val -67671"/>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t>100 in binary is 1100100</a:t>
            </a:r>
          </a:p>
          <a:p>
            <a:r>
              <a:rPr lang="en-US" sz="1600" dirty="0" smtClean="0"/>
              <a:t>-</a:t>
            </a:r>
            <a:r>
              <a:rPr lang="en-US" sz="1600" dirty="0" err="1" smtClean="0"/>
              <a:t>shr</a:t>
            </a:r>
            <a:r>
              <a:rPr lang="en-US" sz="1600" dirty="0" smtClean="0"/>
              <a:t> shifts digits n chars right</a:t>
            </a:r>
          </a:p>
          <a:p>
            <a:r>
              <a:rPr lang="en-US" sz="1600" dirty="0"/>
              <a:t>5</a:t>
            </a:r>
            <a:r>
              <a:rPr lang="en-US" sz="1600" dirty="0" smtClean="0"/>
              <a:t>0 in binary </a:t>
            </a:r>
            <a:r>
              <a:rPr lang="en-US" sz="1600" dirty="0"/>
              <a:t>is </a:t>
            </a:r>
            <a:r>
              <a:rPr lang="en-US" sz="1600" dirty="0" smtClean="0"/>
              <a:t>110010  </a:t>
            </a:r>
            <a:endParaRPr lang="en-US" sz="1600" dirty="0"/>
          </a:p>
        </p:txBody>
      </p:sp>
    </p:spTree>
    <p:extLst>
      <p:ext uri="{BB962C8B-B14F-4D97-AF65-F5344CB8AC3E}">
        <p14:creationId xmlns:p14="http://schemas.microsoft.com/office/powerpoint/2010/main" val="2933027430"/>
      </p:ext>
    </p:extLst>
  </p:cSld>
  <p:clrMapOvr>
    <a:masterClrMapping/>
  </p:clrMapOvr>
  <p:timing>
    <p:tnLst>
      <p:par>
        <p:cT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2</a:t>
            </a:r>
            <a:r>
              <a:rPr lang="en-US" sz="2400" dirty="0" smtClean="0">
                <a:latin typeface="Segoe UI Light" panose="020B0502040204020203" pitchFamily="34" charset="0"/>
              </a:rPr>
              <a:t>: Assignment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Assignment Operators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411</a:t>
            </a:fld>
            <a:endParaRPr lang="en-US"/>
          </a:p>
        </p:txBody>
      </p:sp>
    </p:spTree>
    <p:extLst>
      <p:ext uri="{BB962C8B-B14F-4D97-AF65-F5344CB8AC3E}">
        <p14:creationId xmlns:p14="http://schemas.microsoft.com/office/powerpoint/2010/main" val="3196993249"/>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Assignment Operators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412</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760945716"/>
              </p:ext>
            </p:extLst>
          </p:nvPr>
        </p:nvGraphicFramePr>
        <p:xfrm>
          <a:off x="650825" y="1654802"/>
          <a:ext cx="10976395" cy="3566160"/>
        </p:xfrm>
        <a:graphic>
          <a:graphicData uri="http://schemas.openxmlformats.org/drawingml/2006/table">
            <a:tbl>
              <a:tblPr firstRow="1" bandRow="1">
                <a:tableStyleId>{5C22544A-7EE6-4342-B048-85BDC9FD1C3A}</a:tableStyleId>
              </a:tblPr>
              <a:tblGrid>
                <a:gridCol w="1230630">
                  <a:extLst>
                    <a:ext uri="{9D8B030D-6E8A-4147-A177-3AD203B41FA5}">
                      <a16:colId xmlns:a16="http://schemas.microsoft.com/office/drawing/2014/main" val="2863026151"/>
                    </a:ext>
                  </a:extLst>
                </a:gridCol>
                <a:gridCol w="6503265">
                  <a:extLst>
                    <a:ext uri="{9D8B030D-6E8A-4147-A177-3AD203B41FA5}">
                      <a16:colId xmlns:a16="http://schemas.microsoft.com/office/drawing/2014/main" val="3992478195"/>
                    </a:ext>
                  </a:extLst>
                </a:gridCol>
                <a:gridCol w="3242500">
                  <a:extLst>
                    <a:ext uri="{9D8B030D-6E8A-4147-A177-3AD203B41FA5}">
                      <a16:colId xmlns:a16="http://schemas.microsoft.com/office/drawing/2014/main" val="1910948420"/>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Operator</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563403731"/>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Sets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100</a:t>
                      </a:r>
                    </a:p>
                  </a:txBody>
                  <a:tcPr>
                    <a:solidFill>
                      <a:srgbClr val="012456"/>
                    </a:solidFill>
                  </a:tcPr>
                </a:tc>
                <a:extLst>
                  <a:ext uri="{0D108BD9-81ED-4DB2-BD59-A6C34878D82A}">
                    <a16:rowId xmlns:a16="http://schemas.microsoft.com/office/drawing/2014/main" val="4043040503"/>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Increases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a:t>
                      </a:r>
                    </a:p>
                  </a:txBody>
                  <a:tcPr>
                    <a:solidFill>
                      <a:srgbClr val="012456"/>
                    </a:solidFill>
                  </a:tcPr>
                </a:tc>
                <a:extLst>
                  <a:ext uri="{0D108BD9-81ED-4DB2-BD59-A6C34878D82A}">
                    <a16:rowId xmlns:a16="http://schemas.microsoft.com/office/drawing/2014/main" val="966784176"/>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Decreases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a:t>
                      </a:r>
                    </a:p>
                  </a:txBody>
                  <a:tcPr>
                    <a:solidFill>
                      <a:srgbClr val="012456"/>
                    </a:solidFill>
                  </a:tcPr>
                </a:tc>
                <a:extLst>
                  <a:ext uri="{0D108BD9-81ED-4DB2-BD59-A6C34878D82A}">
                    <a16:rowId xmlns:a16="http://schemas.microsoft.com/office/drawing/2014/main" val="746818322"/>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Multiplies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txBody>
                  <a:tcPr>
                    <a:solidFill>
                      <a:srgbClr val="012456"/>
                    </a:solidFill>
                  </a:tcPr>
                </a:tc>
                <a:extLst>
                  <a:ext uri="{0D108BD9-81ED-4DB2-BD59-A6C34878D82A}">
                    <a16:rowId xmlns:a16="http://schemas.microsoft.com/office/drawing/2014/main" val="3482166623"/>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Divides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2</a:t>
                      </a:r>
                    </a:p>
                  </a:txBody>
                  <a:tcPr>
                    <a:solidFill>
                      <a:srgbClr val="012456"/>
                    </a:solidFill>
                  </a:tcPr>
                </a:tc>
                <a:extLst>
                  <a:ext uri="{0D108BD9-81ED-4DB2-BD59-A6C34878D82A}">
                    <a16:rowId xmlns:a16="http://schemas.microsoft.com/office/drawing/2014/main" val="3768130375"/>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Divides variable and assigns remainder to variable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a:t>
                      </a:r>
                    </a:p>
                  </a:txBody>
                  <a:tcPr>
                    <a:solidFill>
                      <a:srgbClr val="012456"/>
                    </a:solidFill>
                  </a:tcPr>
                </a:tc>
                <a:extLst>
                  <a:ext uri="{0D108BD9-81ED-4DB2-BD59-A6C34878D82A}">
                    <a16:rowId xmlns:a16="http://schemas.microsoft.com/office/drawing/2014/main" val="1645559009"/>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Unary Operator.</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Increases variable by 1</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D3D3D3"/>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3633143146"/>
                  </a:ext>
                </a:extLst>
              </a:tr>
              <a:tr h="370840">
                <a:tc>
                  <a:txBody>
                    <a:bodyPr/>
                    <a:lstStyle/>
                    <a:p>
                      <a:r>
                        <a:rPr lang="en-AU" sz="2000" dirty="0" smtClean="0">
                          <a:latin typeface="Segoe UI Light" panose="020B0502040204020203" pitchFamily="34" charset="0"/>
                          <a:cs typeface="Segoe UI Light" panose="020B0502040204020203" pitchFamily="34" charset="0"/>
                        </a:rPr>
                        <a: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Unary Operator.</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Decreases variable by 1</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4500"/>
                          </a:solidFill>
                          <a:latin typeface="Lucida Console" panose="020B0609040504020204" pitchFamily="49" charset="0"/>
                        </a:rPr>
                        <a:t>$integer</a:t>
                      </a:r>
                      <a:r>
                        <a:rPr lang="en-AU" sz="2000" dirty="0" smtClean="0">
                          <a:solidFill>
                            <a:srgbClr val="D3D3D3"/>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4218877392"/>
                  </a:ext>
                </a:extLst>
              </a:tr>
            </a:tbl>
          </a:graphicData>
        </a:graphic>
      </p:graphicFrame>
      <p:sp>
        <p:nvSpPr>
          <p:cNvPr id="3" name="Rectangle 2"/>
          <p:cNvSpPr/>
          <p:nvPr/>
        </p:nvSpPr>
        <p:spPr>
          <a:xfrm>
            <a:off x="5830530" y="5434576"/>
            <a:ext cx="3726425" cy="973394"/>
          </a:xfrm>
          <a:prstGeom prst="rect">
            <a:avLst/>
          </a:prstGeom>
          <a:solidFill>
            <a:srgbClr val="0124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AU" dirty="0">
                <a:solidFill>
                  <a:srgbClr val="FF4500"/>
                </a:solidFill>
                <a:latin typeface="Lucida Console" panose="020B0609040504020204" pitchFamily="49" charset="0"/>
              </a:rPr>
              <a:t>$integer</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FF4500"/>
                </a:solidFill>
                <a:latin typeface="Lucida Console" panose="020B0609040504020204" pitchFamily="49" charset="0"/>
              </a:rPr>
              <a:t>$integer</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 </a:t>
            </a:r>
            <a:r>
              <a:rPr lang="en-AU" dirty="0">
                <a:solidFill>
                  <a:srgbClr val="FFE4C4"/>
                </a:solidFill>
                <a:latin typeface="Lucida Console" panose="020B0609040504020204" pitchFamily="49" charset="0"/>
              </a:rPr>
              <a:t>1</a:t>
            </a:r>
          </a:p>
          <a:p>
            <a:r>
              <a:rPr lang="en-AU" dirty="0" smtClean="0">
                <a:solidFill>
                  <a:srgbClr val="FF4500"/>
                </a:solidFill>
                <a:latin typeface="Lucida Console" panose="020B0609040504020204" pitchFamily="49" charset="0"/>
              </a:rPr>
              <a:t>$</a:t>
            </a:r>
            <a:r>
              <a:rPr lang="en-AU" dirty="0">
                <a:solidFill>
                  <a:srgbClr val="FF4500"/>
                </a:solidFill>
                <a:latin typeface="Lucida Console" panose="020B0609040504020204" pitchFamily="49" charset="0"/>
              </a:rPr>
              <a:t>integer</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smtClean="0">
                <a:solidFill>
                  <a:srgbClr val="FFE4C4"/>
                </a:solidFill>
                <a:latin typeface="Lucida Console" panose="020B0609040504020204" pitchFamily="49" charset="0"/>
              </a:rPr>
              <a:t>1</a:t>
            </a:r>
          </a:p>
          <a:p>
            <a:r>
              <a:rPr lang="en-AU" dirty="0" smtClean="0">
                <a:solidFill>
                  <a:srgbClr val="FF4500"/>
                </a:solidFill>
                <a:latin typeface="Lucida Console" panose="020B0609040504020204" pitchFamily="49" charset="0"/>
              </a:rPr>
              <a:t>$integer</a:t>
            </a:r>
            <a:r>
              <a:rPr lang="en-AU" dirty="0" smtClean="0">
                <a:solidFill>
                  <a:srgbClr val="D3D3D3"/>
                </a:solidFill>
                <a:latin typeface="Lucida Console" panose="020B0609040504020204" pitchFamily="49" charset="0"/>
              </a:rPr>
              <a:t>++</a:t>
            </a:r>
            <a:endParaRPr lang="en-AU" dirty="0">
              <a:solidFill>
                <a:srgbClr val="D3D3D3"/>
              </a:solidFill>
              <a:latin typeface="Lucida Console" panose="020B0609040504020204" pitchFamily="49" charset="0"/>
            </a:endParaRPr>
          </a:p>
        </p:txBody>
      </p:sp>
      <p:sp>
        <p:nvSpPr>
          <p:cNvPr id="7" name="Rectangular Callout 6"/>
          <p:cNvSpPr/>
          <p:nvPr/>
        </p:nvSpPr>
        <p:spPr>
          <a:xfrm>
            <a:off x="2389239" y="5821336"/>
            <a:ext cx="2477730" cy="425556"/>
          </a:xfrm>
          <a:prstGeom prst="wedgeRectCallout">
            <a:avLst>
              <a:gd name="adj1" fmla="val 86942"/>
              <a:gd name="adj2" fmla="val -30660"/>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All produce same result</a:t>
            </a:r>
            <a:endParaRPr lang="en-US" sz="1600" dirty="0"/>
          </a:p>
        </p:txBody>
      </p:sp>
    </p:spTree>
    <p:extLst>
      <p:ext uri="{BB962C8B-B14F-4D97-AF65-F5344CB8AC3E}">
        <p14:creationId xmlns:p14="http://schemas.microsoft.com/office/powerpoint/2010/main" val="3642508088"/>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Binary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Binary Operators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413</a:t>
            </a:fld>
            <a:endParaRPr lang="en-US"/>
          </a:p>
        </p:txBody>
      </p:sp>
    </p:spTree>
    <p:extLst>
      <p:ext uri="{BB962C8B-B14F-4D97-AF65-F5344CB8AC3E}">
        <p14:creationId xmlns:p14="http://schemas.microsoft.com/office/powerpoint/2010/main" val="1436355392"/>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Binary Operators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6586897"/>
              </p:ext>
            </p:extLst>
          </p:nvPr>
        </p:nvGraphicFramePr>
        <p:xfrm>
          <a:off x="574794" y="1242667"/>
          <a:ext cx="11076423" cy="4876800"/>
        </p:xfrm>
        <a:graphic>
          <a:graphicData uri="http://schemas.openxmlformats.org/drawingml/2006/table">
            <a:tbl>
              <a:tblPr firstRow="1" bandRow="1">
                <a:tableStyleId>{5C22544A-7EE6-4342-B048-85BDC9FD1C3A}</a:tableStyleId>
              </a:tblPr>
              <a:tblGrid>
                <a:gridCol w="1452097">
                  <a:extLst>
                    <a:ext uri="{9D8B030D-6E8A-4147-A177-3AD203B41FA5}">
                      <a16:colId xmlns:a16="http://schemas.microsoft.com/office/drawing/2014/main" val="1334852258"/>
                    </a:ext>
                  </a:extLst>
                </a:gridCol>
                <a:gridCol w="2031538">
                  <a:extLst>
                    <a:ext uri="{9D8B030D-6E8A-4147-A177-3AD203B41FA5}">
                      <a16:colId xmlns:a16="http://schemas.microsoft.com/office/drawing/2014/main" val="1341817788"/>
                    </a:ext>
                  </a:extLst>
                </a:gridCol>
                <a:gridCol w="3812316">
                  <a:extLst>
                    <a:ext uri="{9D8B030D-6E8A-4147-A177-3AD203B41FA5}">
                      <a16:colId xmlns:a16="http://schemas.microsoft.com/office/drawing/2014/main" val="2918182048"/>
                    </a:ext>
                  </a:extLst>
                </a:gridCol>
                <a:gridCol w="3780472">
                  <a:extLst>
                    <a:ext uri="{9D8B030D-6E8A-4147-A177-3AD203B41FA5}">
                      <a16:colId xmlns:a16="http://schemas.microsoft.com/office/drawing/2014/main" val="1378363410"/>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Operator</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Binary Format</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28481827"/>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bAnd</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Bitwise</a:t>
                      </a:r>
                      <a:r>
                        <a:rPr lang="en-AU" sz="2000" baseline="0" dirty="0" smtClean="0">
                          <a:latin typeface="Segoe UI Light" panose="020B0502040204020203" pitchFamily="34" charset="0"/>
                          <a:cs typeface="Segoe UI Light" panose="020B0502040204020203" pitchFamily="34" charset="0"/>
                        </a:rPr>
                        <a:t> AND</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-band</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a:t>
                      </a:r>
                    </a:p>
                  </a:txBody>
                  <a:tcPr>
                    <a:solidFill>
                      <a:srgbClr val="012456"/>
                    </a:solidFill>
                  </a:tcPr>
                </a:tc>
                <a:tc>
                  <a:txBody>
                    <a:bodyPr/>
                    <a:lstStyle/>
                    <a:p>
                      <a:r>
                        <a:rPr lang="en-AU" sz="1800" dirty="0" smtClean="0">
                          <a:latin typeface="Lucida Console" panose="020B0609040504020204" pitchFamily="49" charset="0"/>
                          <a:cs typeface="Segoe UI Light" panose="020B0502040204020203" pitchFamily="34" charset="0"/>
                        </a:rPr>
                        <a:t>1010 (10)</a:t>
                      </a:r>
                    </a:p>
                    <a:p>
                      <a:r>
                        <a:rPr lang="en-AU" sz="1800" dirty="0" smtClean="0">
                          <a:latin typeface="Lucida Console" panose="020B0609040504020204" pitchFamily="49" charset="0"/>
                          <a:cs typeface="Segoe UI Light" panose="020B0502040204020203" pitchFamily="34" charset="0"/>
                        </a:rPr>
                        <a:t>0011 (3)</a:t>
                      </a:r>
                    </a:p>
                    <a:p>
                      <a:r>
                        <a:rPr lang="en-AU" sz="1800" dirty="0" smtClean="0">
                          <a:latin typeface="Lucida Console" panose="020B0609040504020204" pitchFamily="49" charset="0"/>
                          <a:cs typeface="Segoe UI Light" panose="020B0502040204020203" pitchFamily="34" charset="0"/>
                        </a:rPr>
                        <a:t>-------- </a:t>
                      </a:r>
                      <a:r>
                        <a:rPr lang="en-AU" sz="1800" dirty="0" err="1" smtClean="0">
                          <a:latin typeface="Lucida Console" panose="020B0609040504020204" pitchFamily="49" charset="0"/>
                          <a:cs typeface="Segoe UI Light" panose="020B0502040204020203" pitchFamily="34" charset="0"/>
                        </a:rPr>
                        <a:t>bAND</a:t>
                      </a:r>
                      <a:endParaRPr lang="en-AU" sz="1800" dirty="0" smtClean="0">
                        <a:latin typeface="Lucida Console" panose="020B0609040504020204" pitchFamily="49" charset="0"/>
                        <a:cs typeface="Segoe UI Light" panose="020B0502040204020203" pitchFamily="34" charset="0"/>
                      </a:endParaRPr>
                    </a:p>
                    <a:p>
                      <a:r>
                        <a:rPr lang="en-AU" sz="1800" dirty="0" smtClean="0">
                          <a:latin typeface="Lucida Console" panose="020B0609040504020204" pitchFamily="49" charset="0"/>
                          <a:cs typeface="Segoe UI Light" panose="020B0502040204020203" pitchFamily="34" charset="0"/>
                        </a:rPr>
                        <a:t>0010 (2)</a:t>
                      </a:r>
                      <a:endParaRPr lang="en-AU" sz="1800" dirty="0">
                        <a:latin typeface="Lucida Console" panose="020B0609040504020204" pitchFamily="49" charset="0"/>
                        <a:cs typeface="Segoe UI Light" panose="020B0502040204020203" pitchFamily="34" charset="0"/>
                      </a:endParaRPr>
                    </a:p>
                  </a:txBody>
                  <a:tcPr/>
                </a:tc>
                <a:extLst>
                  <a:ext uri="{0D108BD9-81ED-4DB2-BD59-A6C34878D82A}">
                    <a16:rowId xmlns:a16="http://schemas.microsoft.com/office/drawing/2014/main" val="2509575657"/>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bOr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Bitwise OR (inclusive)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bor</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3</a:t>
                      </a:r>
                    </a:p>
                  </a:txBody>
                  <a:tcPr>
                    <a:solidFill>
                      <a:srgbClr val="012456"/>
                    </a:solidFill>
                  </a:tcPr>
                </a:tc>
                <a:tc>
                  <a:txBody>
                    <a:bodyPr/>
                    <a:lstStyle/>
                    <a:p>
                      <a:r>
                        <a:rPr lang="en-AU" sz="1800" dirty="0" smtClean="0">
                          <a:latin typeface="Lucida Console" panose="020B0609040504020204" pitchFamily="49" charset="0"/>
                          <a:cs typeface="Segoe UI Light" panose="020B0502040204020203" pitchFamily="34" charset="0"/>
                        </a:rPr>
                        <a:t>1010 (10)</a:t>
                      </a:r>
                    </a:p>
                    <a:p>
                      <a:r>
                        <a:rPr lang="en-AU" sz="1800" dirty="0" smtClean="0">
                          <a:latin typeface="Lucida Console" panose="020B0609040504020204" pitchFamily="49" charset="0"/>
                          <a:cs typeface="Segoe UI Light" panose="020B0502040204020203" pitchFamily="34" charset="0"/>
                        </a:rPr>
                        <a:t>0011 (3)</a:t>
                      </a:r>
                    </a:p>
                    <a:p>
                      <a:r>
                        <a:rPr lang="en-AU" sz="1800" dirty="0" smtClean="0">
                          <a:latin typeface="Lucida Console" panose="020B0609040504020204" pitchFamily="49" charset="0"/>
                          <a:cs typeface="Segoe UI Light" panose="020B0502040204020203" pitchFamily="34" charset="0"/>
                        </a:rPr>
                        <a:t>---------  </a:t>
                      </a:r>
                      <a:r>
                        <a:rPr lang="en-AU" sz="1800" dirty="0" err="1" smtClean="0">
                          <a:latin typeface="Lucida Console" panose="020B0609040504020204" pitchFamily="49" charset="0"/>
                          <a:cs typeface="Segoe UI Light" panose="020B0502040204020203" pitchFamily="34" charset="0"/>
                        </a:rPr>
                        <a:t>bOR</a:t>
                      </a:r>
                      <a:r>
                        <a:rPr lang="en-AU" sz="1800" dirty="0" smtClean="0">
                          <a:latin typeface="Lucida Console" panose="020B0609040504020204" pitchFamily="49" charset="0"/>
                          <a:cs typeface="Segoe UI Light" panose="020B0502040204020203" pitchFamily="34" charset="0"/>
                        </a:rPr>
                        <a:t> </a:t>
                      </a:r>
                    </a:p>
                    <a:p>
                      <a:r>
                        <a:rPr lang="en-AU" sz="1800" dirty="0" smtClean="0">
                          <a:latin typeface="Lucida Console" panose="020B0609040504020204" pitchFamily="49" charset="0"/>
                          <a:cs typeface="Segoe UI Light" panose="020B0502040204020203" pitchFamily="34" charset="0"/>
                        </a:rPr>
                        <a:t>1011 (11)</a:t>
                      </a:r>
                      <a:endParaRPr lang="en-AU" sz="1800" dirty="0">
                        <a:latin typeface="Lucida Console" panose="020B0609040504020204" pitchFamily="49" charset="0"/>
                        <a:cs typeface="Segoe UI Light" panose="020B0502040204020203" pitchFamily="34" charset="0"/>
                      </a:endParaRPr>
                    </a:p>
                  </a:txBody>
                  <a:tcPr/>
                </a:tc>
                <a:extLst>
                  <a:ext uri="{0D108BD9-81ED-4DB2-BD59-A6C34878D82A}">
                    <a16:rowId xmlns:a16="http://schemas.microsoft.com/office/drawing/2014/main" val="1694496114"/>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bXor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Bitwise OR (exclusive)</a:t>
                      </a:r>
                      <a:endParaRPr lang="en-AU" sz="2000" dirty="0">
                        <a:latin typeface="Segoe UI Light" panose="020B0502040204020203" pitchFamily="34" charset="0"/>
                        <a:cs typeface="Segoe UI Light" panose="020B0502040204020203" pitchFamily="34" charset="0"/>
                      </a:endParaRPr>
                    </a:p>
                  </a:txBody>
                  <a:tcPr/>
                </a:tc>
                <a:tc>
                  <a:txBody>
                    <a:bodyPr/>
                    <a:lstStyle/>
                    <a:p>
                      <a:r>
                        <a:rPr lang="sv-SE" sz="2000" dirty="0" smtClean="0">
                          <a:solidFill>
                            <a:srgbClr val="FFE4C4"/>
                          </a:solidFill>
                          <a:latin typeface="Lucida Console" panose="020B0609040504020204" pitchFamily="49" charset="0"/>
                        </a:rPr>
                        <a:t>10</a:t>
                      </a:r>
                      <a:r>
                        <a:rPr lang="sv-SE" sz="2000" dirty="0" smtClean="0">
                          <a:solidFill>
                            <a:srgbClr val="F5F5F5"/>
                          </a:solidFill>
                          <a:latin typeface="Lucida Console" panose="020B0609040504020204" pitchFamily="49" charset="0"/>
                        </a:rPr>
                        <a:t> </a:t>
                      </a:r>
                      <a:r>
                        <a:rPr lang="sv-SE" sz="2000" dirty="0" smtClean="0">
                          <a:solidFill>
                            <a:srgbClr val="D3D3D3"/>
                          </a:solidFill>
                          <a:latin typeface="Lucida Console" panose="020B0609040504020204" pitchFamily="49" charset="0"/>
                        </a:rPr>
                        <a:t>-bxor</a:t>
                      </a:r>
                      <a:r>
                        <a:rPr lang="sv-SE" sz="2000" dirty="0" smtClean="0">
                          <a:solidFill>
                            <a:srgbClr val="F5F5F5"/>
                          </a:solidFill>
                          <a:latin typeface="Lucida Console" panose="020B0609040504020204" pitchFamily="49" charset="0"/>
                        </a:rPr>
                        <a:t> </a:t>
                      </a:r>
                      <a:r>
                        <a:rPr lang="sv-SE" sz="2000" dirty="0" smtClean="0">
                          <a:solidFill>
                            <a:srgbClr val="FFE4C4"/>
                          </a:solidFill>
                          <a:latin typeface="Lucida Console" panose="020B0609040504020204" pitchFamily="49" charset="0"/>
                        </a:rPr>
                        <a:t>3 </a:t>
                      </a:r>
                    </a:p>
                  </a:txBody>
                  <a:tcPr>
                    <a:solidFill>
                      <a:srgbClr val="012456"/>
                    </a:solidFill>
                  </a:tcPr>
                </a:tc>
                <a:tc>
                  <a:txBody>
                    <a:bodyPr/>
                    <a:lstStyle/>
                    <a:p>
                      <a:r>
                        <a:rPr lang="fr-FR" sz="1800" dirty="0" smtClean="0">
                          <a:latin typeface="Lucida Console" panose="020B0609040504020204" pitchFamily="49" charset="0"/>
                          <a:cs typeface="Segoe UI Light" panose="020B0502040204020203" pitchFamily="34" charset="0"/>
                        </a:rPr>
                        <a:t>1010 (10)</a:t>
                      </a:r>
                    </a:p>
                    <a:p>
                      <a:r>
                        <a:rPr lang="fr-FR" sz="1800" dirty="0" smtClean="0">
                          <a:latin typeface="Lucida Console" panose="020B0609040504020204" pitchFamily="49" charset="0"/>
                          <a:cs typeface="Segoe UI Light" panose="020B0502040204020203" pitchFamily="34" charset="0"/>
                        </a:rPr>
                        <a:t>0011 (3)</a:t>
                      </a:r>
                    </a:p>
                    <a:p>
                      <a:r>
                        <a:rPr lang="fr-FR" sz="1800" dirty="0" smtClean="0">
                          <a:latin typeface="Lucida Console" panose="020B0609040504020204" pitchFamily="49" charset="0"/>
                          <a:cs typeface="Segoe UI Light" panose="020B0502040204020203" pitchFamily="34" charset="0"/>
                        </a:rPr>
                        <a:t>-------  </a:t>
                      </a:r>
                      <a:r>
                        <a:rPr lang="fr-FR" sz="1800" dirty="0" err="1" smtClean="0">
                          <a:latin typeface="Lucida Console" panose="020B0609040504020204" pitchFamily="49" charset="0"/>
                          <a:cs typeface="Segoe UI Light" panose="020B0502040204020203" pitchFamily="34" charset="0"/>
                        </a:rPr>
                        <a:t>bXOR</a:t>
                      </a:r>
                      <a:r>
                        <a:rPr lang="fr-FR" sz="1800" dirty="0" smtClean="0">
                          <a:latin typeface="Lucida Console" panose="020B0609040504020204" pitchFamily="49" charset="0"/>
                          <a:cs typeface="Segoe UI Light" panose="020B0502040204020203" pitchFamily="34" charset="0"/>
                        </a:rPr>
                        <a:t> </a:t>
                      </a:r>
                    </a:p>
                    <a:p>
                      <a:r>
                        <a:rPr lang="fr-FR" sz="1800" dirty="0" smtClean="0">
                          <a:latin typeface="Lucida Console" panose="020B0609040504020204" pitchFamily="49" charset="0"/>
                          <a:cs typeface="Segoe UI Light" panose="020B0502040204020203" pitchFamily="34" charset="0"/>
                        </a:rPr>
                        <a:t>1001 (9)</a:t>
                      </a:r>
                      <a:endParaRPr lang="en-AU" sz="1800" dirty="0">
                        <a:latin typeface="Lucida Console" panose="020B0609040504020204" pitchFamily="49" charset="0"/>
                        <a:cs typeface="Segoe UI Light" panose="020B0502040204020203" pitchFamily="34" charset="0"/>
                      </a:endParaRPr>
                    </a:p>
                  </a:txBody>
                  <a:tcPr/>
                </a:tc>
                <a:extLst>
                  <a:ext uri="{0D108BD9-81ED-4DB2-BD59-A6C34878D82A}">
                    <a16:rowId xmlns:a16="http://schemas.microsoft.com/office/drawing/2014/main" val="147677273"/>
                  </a:ext>
                </a:extLst>
              </a:tr>
              <a:tr h="370840">
                <a:tc>
                  <a:txBody>
                    <a:bodyPr/>
                    <a:lstStyle/>
                    <a:p>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bNot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Bitwise NOT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bnot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p>
                  </a:txBody>
                  <a:tcPr>
                    <a:solidFill>
                      <a:srgbClr val="012456"/>
                    </a:solidFill>
                  </a:tcPr>
                </a:tc>
                <a:tc>
                  <a:txBody>
                    <a:bodyPr/>
                    <a:lstStyle/>
                    <a:p>
                      <a:r>
                        <a:rPr lang="en-AU" sz="1800" dirty="0" smtClean="0">
                          <a:latin typeface="Lucida Console" panose="020B0609040504020204" pitchFamily="49" charset="0"/>
                          <a:cs typeface="Segoe UI Light" panose="020B0502040204020203" pitchFamily="34" charset="0"/>
                        </a:rPr>
                        <a:t>0000 1010 (10)</a:t>
                      </a:r>
                    </a:p>
                    <a:p>
                      <a:r>
                        <a:rPr lang="en-AU" sz="1800" dirty="0" smtClean="0">
                          <a:latin typeface="Lucida Console" panose="020B0609040504020204" pitchFamily="49" charset="0"/>
                          <a:cs typeface="Segoe UI Light" panose="020B0502040204020203" pitchFamily="34" charset="0"/>
                        </a:rPr>
                        <a:t>---------------- </a:t>
                      </a:r>
                      <a:r>
                        <a:rPr lang="en-AU" sz="1800" dirty="0" err="1" smtClean="0">
                          <a:latin typeface="Lucida Console" panose="020B0609040504020204" pitchFamily="49" charset="0"/>
                          <a:cs typeface="Segoe UI Light" panose="020B0502040204020203" pitchFamily="34" charset="0"/>
                        </a:rPr>
                        <a:t>bNOT</a:t>
                      </a:r>
                      <a:endParaRPr lang="en-AU" sz="1800" dirty="0" smtClean="0">
                        <a:latin typeface="Lucida Console" panose="020B0609040504020204" pitchFamily="49" charset="0"/>
                        <a:cs typeface="Segoe UI Light" panose="020B0502040204020203" pitchFamily="34" charset="0"/>
                      </a:endParaRPr>
                    </a:p>
                    <a:p>
                      <a:r>
                        <a:rPr lang="en-AU" sz="1800" dirty="0" smtClean="0">
                          <a:latin typeface="Lucida Console" panose="020B0609040504020204" pitchFamily="49" charset="0"/>
                          <a:cs typeface="Segoe UI Light" panose="020B0502040204020203" pitchFamily="34" charset="0"/>
                        </a:rPr>
                        <a:t>1111 0101  (-11) </a:t>
                      </a:r>
                      <a:endParaRPr lang="en-AU" sz="1800" dirty="0">
                        <a:latin typeface="Lucida Console" panose="020B0609040504020204" pitchFamily="49" charset="0"/>
                        <a:cs typeface="Segoe UI Light" panose="020B0502040204020203" pitchFamily="34" charset="0"/>
                      </a:endParaRPr>
                    </a:p>
                  </a:txBody>
                  <a:tcPr/>
                </a:tc>
                <a:extLst>
                  <a:ext uri="{0D108BD9-81ED-4DB2-BD59-A6C34878D82A}">
                    <a16:rowId xmlns:a16="http://schemas.microsoft.com/office/drawing/2014/main" val="467498672"/>
                  </a:ext>
                </a:extLst>
              </a:tr>
            </a:tbl>
          </a:graphicData>
        </a:graphic>
      </p:graphicFrame>
    </p:spTree>
    <p:extLst>
      <p:ext uri="{BB962C8B-B14F-4D97-AF65-F5344CB8AC3E}">
        <p14:creationId xmlns:p14="http://schemas.microsoft.com/office/powerpoint/2010/main" val="436708781"/>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Split, Join &amp; Replace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Split Operator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415</a:t>
            </a:fld>
            <a:endParaRPr lang="en-US"/>
          </a:p>
        </p:txBody>
      </p:sp>
    </p:spTree>
    <p:extLst>
      <p:ext uri="{BB962C8B-B14F-4D97-AF65-F5344CB8AC3E}">
        <p14:creationId xmlns:p14="http://schemas.microsoft.com/office/powerpoint/2010/main" val="2448030075"/>
      </p:ext>
    </p:extLst>
  </p:cSld>
  <p:clrMapOvr>
    <a:masterClrMapping/>
  </p:clrMapOvr>
  <p:timing>
    <p:tnLst>
      <p:par>
        <p:cT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Split Operator</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199830539"/>
              </p:ext>
            </p:extLst>
          </p:nvPr>
        </p:nvGraphicFramePr>
        <p:xfrm>
          <a:off x="479376" y="1340768"/>
          <a:ext cx="10659110" cy="3931920"/>
        </p:xfrm>
        <a:graphic>
          <a:graphicData uri="http://schemas.openxmlformats.org/drawingml/2006/table">
            <a:tbl>
              <a:tblPr firstRow="1" bandRow="1">
                <a:tableStyleId>{5C22544A-7EE6-4342-B048-85BDC9FD1C3A}</a:tableStyleId>
              </a:tblPr>
              <a:tblGrid>
                <a:gridCol w="5447030">
                  <a:extLst>
                    <a:ext uri="{9D8B030D-6E8A-4147-A177-3AD203B41FA5}">
                      <a16:colId xmlns:a16="http://schemas.microsoft.com/office/drawing/2014/main" val="3465494939"/>
                    </a:ext>
                  </a:extLst>
                </a:gridCol>
                <a:gridCol w="5212080">
                  <a:extLst>
                    <a:ext uri="{9D8B030D-6E8A-4147-A177-3AD203B41FA5}">
                      <a16:colId xmlns:a16="http://schemas.microsoft.com/office/drawing/2014/main" val="3191186052"/>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809484818"/>
                  </a:ext>
                </a:extLst>
              </a:tr>
              <a:tr h="370840">
                <a:tc>
                  <a:txBody>
                    <a:bodyPr/>
                    <a:lstStyle/>
                    <a:p>
                      <a:r>
                        <a:rPr lang="en-AU" sz="2000" dirty="0" smtClean="0">
                          <a:latin typeface="Segoe UI Light" panose="020B0502040204020203" pitchFamily="34" charset="0"/>
                          <a:cs typeface="Segoe UI Light" panose="020B0502040204020203" pitchFamily="34" charset="0"/>
                        </a:rPr>
                        <a:t>Unary split operator:</a:t>
                      </a:r>
                    </a:p>
                    <a:p>
                      <a:r>
                        <a:rPr lang="en-AU" sz="2000" dirty="0" smtClean="0">
                          <a:latin typeface="Segoe UI Light" panose="020B0502040204020203" pitchFamily="34" charset="0"/>
                          <a:cs typeface="Segoe UI Light" panose="020B0502040204020203" pitchFamily="34" charset="0"/>
                        </a:rPr>
                        <a:t>-split &lt;string&gt;</a:t>
                      </a:r>
                    </a:p>
                    <a:p>
                      <a:endParaRPr lang="en-AU" sz="2000" dirty="0" smtClean="0">
                        <a:latin typeface="Segoe UI Light" panose="020B0502040204020203" pitchFamily="34" charset="0"/>
                        <a:cs typeface="Segoe UI Light" panose="020B0502040204020203" pitchFamily="34"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Note:</a:t>
                      </a:r>
                    </a:p>
                    <a:p>
                      <a:pPr marL="342900" marR="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2000" dirty="0" smtClean="0">
                          <a:latin typeface="Segoe UI Light" panose="020B0502040204020203" pitchFamily="34" charset="0"/>
                          <a:cs typeface="Segoe UI Light" panose="020B0502040204020203" pitchFamily="34" charset="0"/>
                        </a:rPr>
                        <a:t>Example splits on space as delimiter</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t> </a:t>
                      </a:r>
                      <a:r>
                        <a:rPr lang="en-AU" sz="2000" dirty="0" smtClean="0">
                          <a:solidFill>
                            <a:srgbClr val="D3D3D3"/>
                          </a:solidFill>
                          <a:latin typeface="Lucida Console" panose="020B0609040504020204" pitchFamily="49" charset="0"/>
                        </a:rPr>
                        <a:t>-split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"1 a b" </a:t>
                      </a:r>
                    </a:p>
                    <a:p>
                      <a:r>
                        <a:rPr lang="en-AU" sz="2000" dirty="0" smtClean="0">
                          <a:solidFill>
                            <a:srgbClr val="F5F5F5"/>
                          </a:solidFill>
                          <a:latin typeface="Lucida Console" panose="020B0609040504020204" pitchFamily="49" charset="0"/>
                        </a:rPr>
                        <a:t>1</a:t>
                      </a:r>
                    </a:p>
                    <a:p>
                      <a:r>
                        <a:rPr lang="en-AU" sz="2000" dirty="0" smtClean="0">
                          <a:solidFill>
                            <a:srgbClr val="F5F5F5"/>
                          </a:solidFill>
                          <a:latin typeface="Lucida Console" panose="020B0609040504020204" pitchFamily="49" charset="0"/>
                        </a:rPr>
                        <a:t>a</a:t>
                      </a:r>
                    </a:p>
                    <a:p>
                      <a:r>
                        <a:rPr lang="en-AU" sz="2000" dirty="0" smtClean="0">
                          <a:solidFill>
                            <a:srgbClr val="F5F5F5"/>
                          </a:solidFill>
                          <a:latin typeface="Lucida Console" panose="020B0609040504020204" pitchFamily="49" charset="0"/>
                        </a:rPr>
                        <a:t>b </a:t>
                      </a:r>
                    </a:p>
                  </a:txBody>
                  <a:tcPr>
                    <a:solidFill>
                      <a:srgbClr val="012456"/>
                    </a:solidFill>
                  </a:tcPr>
                </a:tc>
                <a:extLst>
                  <a:ext uri="{0D108BD9-81ED-4DB2-BD59-A6C34878D82A}">
                    <a16:rowId xmlns:a16="http://schemas.microsoft.com/office/drawing/2014/main" val="1000215367"/>
                  </a:ext>
                </a:extLst>
              </a:tr>
              <a:tr h="370840">
                <a:tc>
                  <a:txBody>
                    <a:bodyPr/>
                    <a:lstStyle/>
                    <a:p>
                      <a:r>
                        <a:rPr lang="en-AU" sz="2000" dirty="0" smtClean="0">
                          <a:latin typeface="Segoe UI Light" panose="020B0502040204020203" pitchFamily="34" charset="0"/>
                          <a:cs typeface="Segoe UI Light" panose="020B0502040204020203" pitchFamily="34" charset="0"/>
                        </a:rPr>
                        <a:t>Binary split operator:</a:t>
                      </a:r>
                    </a:p>
                    <a:p>
                      <a:r>
                        <a:rPr lang="en-AU" sz="2000" dirty="0" smtClean="0">
                          <a:latin typeface="Segoe UI Light" panose="020B0502040204020203" pitchFamily="34" charset="0"/>
                          <a:cs typeface="Segoe UI Light" panose="020B0502040204020203" pitchFamily="34" charset="0"/>
                        </a:rPr>
                        <a:t>&lt;string&gt; -split &lt;delimiter&gt;</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Note:</a:t>
                      </a:r>
                    </a:p>
                    <a:p>
                      <a:pPr marL="342900" indent="-342900">
                        <a:buFont typeface="Arial" panose="020B0604020202020204" pitchFamily="34" charset="0"/>
                        <a:buChar char="•"/>
                      </a:pPr>
                      <a:r>
                        <a:rPr lang="en-AU" sz="2000" dirty="0" smtClean="0">
                          <a:latin typeface="Segoe UI Light" panose="020B0502040204020203" pitchFamily="34" charset="0"/>
                          <a:cs typeface="Segoe UI Light" panose="020B0502040204020203" pitchFamily="34" charset="0"/>
                        </a:rPr>
                        <a:t>Example splits on comma as delimiter</a:t>
                      </a:r>
                    </a:p>
                    <a:p>
                      <a:pPr marL="342900" indent="-342900">
                        <a:buFont typeface="Arial" panose="020B0604020202020204" pitchFamily="34" charset="0"/>
                        <a:buChar char="•"/>
                      </a:pP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"1</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a b"</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-split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1</a:t>
                      </a:r>
                    </a:p>
                    <a:p>
                      <a:r>
                        <a:rPr lang="en-AU" sz="2000" dirty="0" smtClean="0">
                          <a:solidFill>
                            <a:srgbClr val="F5F5F5"/>
                          </a:solidFill>
                          <a:latin typeface="Lucida Console" panose="020B0609040504020204" pitchFamily="49" charset="0"/>
                        </a:rPr>
                        <a:t>a b </a:t>
                      </a:r>
                    </a:p>
                  </a:txBody>
                  <a:tcPr>
                    <a:solidFill>
                      <a:srgbClr val="012456"/>
                    </a:solidFill>
                  </a:tcPr>
                </a:tc>
                <a:extLst>
                  <a:ext uri="{0D108BD9-81ED-4DB2-BD59-A6C34878D82A}">
                    <a16:rowId xmlns:a16="http://schemas.microsoft.com/office/drawing/2014/main" val="1279467660"/>
                  </a:ext>
                </a:extLst>
              </a:tr>
            </a:tbl>
          </a:graphicData>
        </a:graphic>
      </p:graphicFrame>
      <p:sp>
        <p:nvSpPr>
          <p:cNvPr id="3" name="Rectangle 2"/>
          <p:cNvSpPr/>
          <p:nvPr/>
        </p:nvSpPr>
        <p:spPr>
          <a:xfrm>
            <a:off x="3951611" y="5602753"/>
            <a:ext cx="4288779" cy="849663"/>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The -Split operator uses a Regular Expression for the delimiters</a:t>
            </a:r>
            <a:endParaRPr lang="en-US" dirty="0">
              <a:solidFill>
                <a:schemeClr val="bg1"/>
              </a:solidFill>
            </a:endParaRPr>
          </a:p>
        </p:txBody>
      </p:sp>
    </p:spTree>
    <p:extLst>
      <p:ext uri="{BB962C8B-B14F-4D97-AF65-F5344CB8AC3E}">
        <p14:creationId xmlns:p14="http://schemas.microsoft.com/office/powerpoint/2010/main" val="460066383"/>
      </p:ext>
    </p:extLst>
  </p:cSld>
  <p:clrMapOvr>
    <a:masterClrMapping/>
  </p:clrMapOvr>
  <p:timing>
    <p:tnLst>
      <p:par>
        <p:cT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Split, Join &amp; Replace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Join Operator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417</a:t>
            </a:fld>
            <a:endParaRPr lang="en-US"/>
          </a:p>
        </p:txBody>
      </p:sp>
    </p:spTree>
    <p:extLst>
      <p:ext uri="{BB962C8B-B14F-4D97-AF65-F5344CB8AC3E}">
        <p14:creationId xmlns:p14="http://schemas.microsoft.com/office/powerpoint/2010/main" val="2572401914"/>
      </p:ext>
    </p:extLst>
  </p:cSld>
  <p:clrMapOvr>
    <a:masterClrMapping/>
  </p:clrMapOvr>
  <p:timing>
    <p:tnLst>
      <p:par>
        <p:cT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Join Operator</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913984096"/>
              </p:ext>
            </p:extLst>
          </p:nvPr>
        </p:nvGraphicFramePr>
        <p:xfrm>
          <a:off x="395144" y="1412776"/>
          <a:ext cx="11187256" cy="3422963"/>
        </p:xfrm>
        <a:graphic>
          <a:graphicData uri="http://schemas.openxmlformats.org/drawingml/2006/table">
            <a:tbl>
              <a:tblPr firstRow="1" bandRow="1">
                <a:tableStyleId>{5C22544A-7EE6-4342-B048-85BDC9FD1C3A}</a:tableStyleId>
              </a:tblPr>
              <a:tblGrid>
                <a:gridCol w="3001199">
                  <a:extLst>
                    <a:ext uri="{9D8B030D-6E8A-4147-A177-3AD203B41FA5}">
                      <a16:colId xmlns:a16="http://schemas.microsoft.com/office/drawing/2014/main" val="4219901292"/>
                    </a:ext>
                  </a:extLst>
                </a:gridCol>
                <a:gridCol w="8186057">
                  <a:extLst>
                    <a:ext uri="{9D8B030D-6E8A-4147-A177-3AD203B41FA5}">
                      <a16:colId xmlns:a16="http://schemas.microsoft.com/office/drawing/2014/main" val="3882549824"/>
                    </a:ext>
                  </a:extLst>
                </a:gridCol>
              </a:tblGrid>
              <a:tr h="432048">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940101699"/>
                  </a:ext>
                </a:extLst>
              </a:tr>
              <a:tr h="1375475">
                <a:tc>
                  <a:txBody>
                    <a:bodyPr/>
                    <a:lstStyle/>
                    <a:p>
                      <a:r>
                        <a:rPr lang="en-AU" sz="2000" dirty="0" smtClean="0">
                          <a:latin typeface="Segoe UI Light" panose="020B0502040204020203" pitchFamily="34" charset="0"/>
                          <a:cs typeface="Segoe UI Light" panose="020B0502040204020203" pitchFamily="34" charset="0"/>
                        </a:rPr>
                        <a:t>Unary join operator: </a:t>
                      </a:r>
                    </a:p>
                    <a:p>
                      <a:r>
                        <a:rPr lang="en-AU" sz="2000" dirty="0" smtClean="0">
                          <a:latin typeface="Segoe UI Light" panose="020B0502040204020203" pitchFamily="34" charset="0"/>
                          <a:cs typeface="Segoe UI Light" panose="020B0502040204020203" pitchFamily="34" charset="0"/>
                        </a:rPr>
                        <a:t>-join &lt;string[]&gt;</a:t>
                      </a: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3D3D3"/>
                          </a:solidFill>
                          <a:latin typeface="Lucida Console" panose="020B0609040504020204" pitchFamily="49" charset="0"/>
                        </a:rPr>
                        <a:t>-join</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"b"</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"c"</a:t>
                      </a:r>
                      <a:r>
                        <a:rPr lang="en-AU" sz="2000" dirty="0" smtClean="0">
                          <a:solidFill>
                            <a:srgbClr val="F5F5F5"/>
                          </a:solidFill>
                          <a:latin typeface="Lucida Console" panose="020B0609040504020204" pitchFamily="49" charset="0"/>
                        </a:rPr>
                        <a:t>)</a:t>
                      </a:r>
                    </a:p>
                    <a:p>
                      <a:r>
                        <a:rPr lang="en-AU" sz="2000" dirty="0" err="1" smtClean="0">
                          <a:solidFill>
                            <a:srgbClr val="F5F5F5"/>
                          </a:solidFill>
                          <a:latin typeface="Lucida Console" panose="020B0609040504020204" pitchFamily="49" charset="0"/>
                        </a:rPr>
                        <a:t>abc</a:t>
                      </a:r>
                      <a:endParaRPr lang="en-AU" sz="2000" dirty="0" smtClean="0">
                        <a:solidFill>
                          <a:srgbClr val="F5F5F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264822401"/>
                  </a:ext>
                </a:extLst>
              </a:tr>
              <a:tr h="1375475">
                <a:tc>
                  <a:txBody>
                    <a:bodyPr/>
                    <a:lstStyle/>
                    <a:p>
                      <a:r>
                        <a:rPr lang="en-AU" sz="2000" dirty="0" smtClean="0">
                          <a:latin typeface="Segoe UI Light" panose="020B0502040204020203" pitchFamily="34" charset="0"/>
                          <a:cs typeface="Segoe UI Light" panose="020B0502040204020203" pitchFamily="34" charset="0"/>
                        </a:rPr>
                        <a:t>Binary join operator: </a:t>
                      </a:r>
                    </a:p>
                    <a:p>
                      <a:r>
                        <a:rPr lang="en-AU" sz="2000" dirty="0" smtClean="0">
                          <a:latin typeface="Segoe UI Light" panose="020B0502040204020203" pitchFamily="34" charset="0"/>
                          <a:cs typeface="Segoe UI Light" panose="020B0502040204020203" pitchFamily="34" charset="0"/>
                        </a:rPr>
                        <a:t>String[]&gt; -Join&lt;Delimiter&gt;</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"Windows"</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"PowerShell"</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"4.0"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–join</a:t>
                      </a:r>
                      <a:r>
                        <a:rPr lang="en-AU" sz="2000" baseline="0" dirty="0" smtClean="0">
                          <a:solidFill>
                            <a:srgbClr val="DB7093"/>
                          </a:solidFill>
                          <a:latin typeface="Lucida Console" panose="020B0609040504020204" pitchFamily="49" charset="0"/>
                        </a:rPr>
                        <a:t> </a:t>
                      </a:r>
                      <a:r>
                        <a:rPr lang="en-AU" sz="2000" dirty="0" smtClean="0">
                          <a:solidFill>
                            <a:srgbClr val="DB7093"/>
                          </a:solidFill>
                          <a:latin typeface="Lucida Console" panose="020B0609040504020204" pitchFamily="49" charset="0"/>
                        </a:rPr>
                        <a:t>[char]2</a:t>
                      </a:r>
                    </a:p>
                    <a:p>
                      <a:r>
                        <a:rPr lang="en-AU" sz="2000" dirty="0" smtClean="0">
                          <a:solidFill>
                            <a:srgbClr val="F5F5F5"/>
                          </a:solidFill>
                          <a:latin typeface="Lucida Console" panose="020B0609040504020204" pitchFamily="49" charset="0"/>
                        </a:rPr>
                        <a:t>Windows☻PowerShell☻4.0</a:t>
                      </a:r>
                    </a:p>
                    <a:p>
                      <a:endParaRPr lang="en-AU"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PS C:\&gt; </a:t>
                      </a:r>
                      <a:r>
                        <a:rPr lang="en-US" sz="2000" dirty="0" smtClean="0">
                          <a:solidFill>
                            <a:srgbClr val="DB7093"/>
                          </a:solidFill>
                          <a:latin typeface="Lucida Console" panose="020B0609040504020204" pitchFamily="49" charset="0"/>
                        </a:rPr>
                        <a:t>"</a:t>
                      </a:r>
                      <a:r>
                        <a:rPr lang="en-US" sz="2000" dirty="0" err="1" smtClean="0">
                          <a:solidFill>
                            <a:srgbClr val="DB7093"/>
                          </a:solidFill>
                          <a:latin typeface="Lucida Console" panose="020B0609040504020204" pitchFamily="49" charset="0"/>
                        </a:rPr>
                        <a:t>How"</a:t>
                      </a:r>
                      <a:r>
                        <a:rPr lang="en-US" sz="2000" dirty="0" err="1" smtClean="0">
                          <a:solidFill>
                            <a:srgbClr val="D3D3D3"/>
                          </a:solidFill>
                          <a:latin typeface="Lucida Console" panose="020B0609040504020204" pitchFamily="49" charset="0"/>
                        </a:rPr>
                        <a:t>,</a:t>
                      </a:r>
                      <a:r>
                        <a:rPr lang="en-US" sz="2000" dirty="0" err="1" smtClean="0">
                          <a:solidFill>
                            <a:srgbClr val="DB7093"/>
                          </a:solidFill>
                          <a:latin typeface="Lucida Console" panose="020B0609040504020204" pitchFamily="49" charset="0"/>
                        </a:rPr>
                        <a:t>"are"</a:t>
                      </a:r>
                      <a:r>
                        <a:rPr lang="en-US" sz="2000" dirty="0" err="1" smtClean="0">
                          <a:solidFill>
                            <a:srgbClr val="D3D3D3"/>
                          </a:solidFill>
                          <a:latin typeface="Lucida Console" panose="020B0609040504020204" pitchFamily="49" charset="0"/>
                        </a:rPr>
                        <a:t>,</a:t>
                      </a:r>
                      <a:r>
                        <a:rPr lang="en-US" sz="2000" dirty="0" err="1" smtClean="0">
                          <a:solidFill>
                            <a:srgbClr val="DB7093"/>
                          </a:solidFill>
                          <a:latin typeface="Lucida Console" panose="020B0609040504020204" pitchFamily="49" charset="0"/>
                        </a:rPr>
                        <a:t>"you"</a:t>
                      </a:r>
                      <a:r>
                        <a:rPr lang="en-US" sz="2000" dirty="0" err="1" smtClean="0">
                          <a:solidFill>
                            <a:srgbClr val="D3D3D3"/>
                          </a:solidFill>
                          <a:latin typeface="Lucida Console" panose="020B0609040504020204" pitchFamily="49" charset="0"/>
                        </a:rPr>
                        <a:t>,</a:t>
                      </a:r>
                      <a:r>
                        <a:rPr lang="en-US" sz="2000" dirty="0" err="1" smtClean="0">
                          <a:solidFill>
                            <a:srgbClr val="DB7093"/>
                          </a:solidFill>
                          <a:latin typeface="Lucida Console" panose="020B0609040504020204" pitchFamily="49" charset="0"/>
                        </a:rPr>
                        <a:t>"doing</a:t>
                      </a:r>
                      <a:r>
                        <a:rPr lang="en-US" sz="2000" dirty="0" smtClean="0">
                          <a:solidFill>
                            <a:srgbClr val="DB709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-join</a:t>
                      </a:r>
                      <a:r>
                        <a:rPr lang="en-US" sz="2000" dirty="0" smtClean="0">
                          <a:solidFill>
                            <a:srgbClr val="F5F5F5"/>
                          </a:solidFill>
                          <a:latin typeface="Lucida Console" panose="020B0609040504020204" pitchFamily="49" charset="0"/>
                        </a:rPr>
                        <a:t> </a:t>
                      </a:r>
                      <a:r>
                        <a:rPr lang="en-US" sz="2000" dirty="0" smtClean="0">
                          <a:solidFill>
                            <a:srgbClr val="DB7093"/>
                          </a:solidFill>
                          <a:latin typeface="Lucida Console" panose="020B0609040504020204" pitchFamily="49" charset="0"/>
                        </a:rPr>
                        <a:t>" " </a:t>
                      </a:r>
                    </a:p>
                    <a:p>
                      <a:r>
                        <a:rPr lang="en-US" sz="2000" dirty="0" smtClean="0">
                          <a:solidFill>
                            <a:srgbClr val="F5F5F5"/>
                          </a:solidFill>
                          <a:latin typeface="Lucida Console" panose="020B0609040504020204" pitchFamily="49" charset="0"/>
                        </a:rPr>
                        <a:t>How are you doing? </a:t>
                      </a:r>
                    </a:p>
                  </a:txBody>
                  <a:tcPr>
                    <a:solidFill>
                      <a:srgbClr val="012456"/>
                    </a:solidFill>
                  </a:tcPr>
                </a:tc>
                <a:extLst>
                  <a:ext uri="{0D108BD9-81ED-4DB2-BD59-A6C34878D82A}">
                    <a16:rowId xmlns:a16="http://schemas.microsoft.com/office/drawing/2014/main" val="430019544"/>
                  </a:ext>
                </a:extLst>
              </a:tr>
            </a:tbl>
          </a:graphicData>
        </a:graphic>
      </p:graphicFrame>
    </p:spTree>
    <p:extLst>
      <p:ext uri="{BB962C8B-B14F-4D97-AF65-F5344CB8AC3E}">
        <p14:creationId xmlns:p14="http://schemas.microsoft.com/office/powerpoint/2010/main" val="638347195"/>
      </p:ext>
    </p:extLst>
  </p:cSld>
  <p:clrMapOvr>
    <a:masterClrMapping/>
  </p:clrMapOvr>
  <p:timing>
    <p:tnLst>
      <p:par>
        <p:cT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4: Split, Join &amp; Replace Operators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Replace Operator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419</a:t>
            </a:fld>
            <a:endParaRPr lang="en-US"/>
          </a:p>
        </p:txBody>
      </p:sp>
    </p:spTree>
    <p:extLst>
      <p:ext uri="{BB962C8B-B14F-4D97-AF65-F5344CB8AC3E}">
        <p14:creationId xmlns:p14="http://schemas.microsoft.com/office/powerpoint/2010/main" val="3736774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1143000"/>
            <a:ext cx="2783632"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Use </a:t>
            </a:r>
            <a:r>
              <a:rPr lang="en-AU" dirty="0" err="1" smtClean="0">
                <a:latin typeface="Segoe UI Light" panose="020B0502040204020203" pitchFamily="34" charset="0"/>
                <a:cs typeface="Segoe UI Light" panose="020B0502040204020203" pitchFamily="34" charset="0"/>
              </a:rPr>
              <a:t>WindowsFeature</a:t>
            </a:r>
            <a:r>
              <a:rPr lang="en-AU" dirty="0" smtClean="0">
                <a:latin typeface="Segoe UI Light" panose="020B0502040204020203" pitchFamily="34" charset="0"/>
                <a:cs typeface="Segoe UI Light" panose="020B0502040204020203" pitchFamily="34" charset="0"/>
              </a:rPr>
              <a:t> and File Resources to manage software configuration</a:t>
            </a:r>
            <a:endParaRPr lang="en-AU" dirty="0">
              <a:latin typeface="Segoe UI Light" panose="020B0502040204020203" pitchFamily="34" charset="0"/>
              <a:cs typeface="Segoe UI Light" panose="020B0502040204020203" pitchFamily="34" charset="0"/>
            </a:endParaRPr>
          </a:p>
        </p:txBody>
      </p:sp>
      <p:sp>
        <p:nvSpPr>
          <p:cNvPr id="8" name="Slide Number Placeholder 7"/>
          <p:cNvSpPr>
            <a:spLocks noGrp="1"/>
          </p:cNvSpPr>
          <p:nvPr>
            <p:ph type="sldNum" sz="quarter" idx="11"/>
          </p:nvPr>
        </p:nvSpPr>
        <p:spPr/>
        <p:txBody>
          <a:bodyPr/>
          <a:lstStyle/>
          <a:p>
            <a:fld id="{74A398B2-5A34-1A4A-811E-F4027282568C}" type="slidenum">
              <a:rPr lang="en-US" smtClean="0"/>
              <a:pPr/>
              <a:t>42</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072089700"/>
              </p:ext>
            </p:extLst>
          </p:nvPr>
        </p:nvGraphicFramePr>
        <p:xfrm>
          <a:off x="3075206" y="336932"/>
          <a:ext cx="8622808" cy="5992851"/>
        </p:xfrm>
        <a:graphic>
          <a:graphicData uri="http://schemas.openxmlformats.org/drawingml/2006/table">
            <a:tbl>
              <a:tblPr firstRow="1" bandRow="1">
                <a:tableStyleId>{5C22544A-7EE6-4342-B048-85BDC9FD1C3A}</a:tableStyleId>
              </a:tblPr>
              <a:tblGrid>
                <a:gridCol w="8622808">
                  <a:extLst>
                    <a:ext uri="{9D8B030D-6E8A-4147-A177-3AD203B41FA5}">
                      <a16:colId xmlns:a16="http://schemas.microsoft.com/office/drawing/2014/main" val="743338598"/>
                    </a:ext>
                  </a:extLst>
                </a:gridCol>
              </a:tblGrid>
              <a:tr h="5992851">
                <a:tc>
                  <a:txBody>
                    <a:bodyPr/>
                    <a:lstStyle/>
                    <a:p>
                      <a:r>
                        <a:rPr lang="en-AU" sz="1800" b="0" dirty="0" smtClean="0">
                          <a:solidFill>
                            <a:srgbClr val="F5F5F5"/>
                          </a:solidFill>
                          <a:latin typeface="Lucida Console" panose="020B0609040504020204" pitchFamily="49" charset="0"/>
                        </a:rPr>
                        <a:t>Configuration </a:t>
                      </a:r>
                      <a:r>
                        <a:rPr lang="en-AU" sz="1800" b="0" dirty="0" err="1" smtClean="0">
                          <a:solidFill>
                            <a:srgbClr val="F5F5F5"/>
                          </a:solidFill>
                          <a:latin typeface="Lucida Console" panose="020B0609040504020204" pitchFamily="49" charset="0"/>
                        </a:rPr>
                        <a:t>MyWebConfig</a:t>
                      </a:r>
                      <a:endParaRPr lang="en-AU" sz="1800" b="0" dirty="0" smtClean="0">
                        <a:solidFill>
                          <a:srgbClr val="F5F5F5"/>
                        </a:solidFill>
                        <a:latin typeface="Lucida Console" panose="020B0609040504020204" pitchFamily="49" charset="0"/>
                      </a:endParaRPr>
                    </a:p>
                    <a:p>
                      <a:r>
                        <a:rPr lang="en-AU" sz="1800" b="0" dirty="0" smtClean="0">
                          <a:solidFill>
                            <a:srgbClr val="F5F5F5"/>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Node “2012R2-MS”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  </a:t>
                      </a:r>
                    </a:p>
                    <a:p>
                      <a:r>
                        <a:rPr lang="en-AU" sz="1800" b="0" dirty="0" smtClean="0">
                          <a:solidFill>
                            <a:srgbClr val="F5F5F5"/>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 IIS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Ensure = "Present" </a:t>
                      </a:r>
                    </a:p>
                    <a:p>
                      <a:r>
                        <a:rPr lang="en-AU" sz="1800" b="0" dirty="0" smtClean="0">
                          <a:solidFill>
                            <a:schemeClr val="tx1">
                              <a:lumMod val="50000"/>
                            </a:schemeClr>
                          </a:solidFill>
                          <a:latin typeface="Lucida Console" panose="020B0609040504020204" pitchFamily="49" charset="0"/>
                        </a:rPr>
                        <a:t>       Name = "Web-Server"</a:t>
                      </a:r>
                    </a:p>
                    <a:p>
                      <a:r>
                        <a:rPr lang="en-AU" sz="1800" b="0" dirty="0" smtClean="0">
                          <a:solidFill>
                            <a:schemeClr val="tx1">
                              <a:lumMod val="50000"/>
                            </a:schemeClr>
                          </a:solidFill>
                          <a:latin typeface="Lucida Console" panose="020B0609040504020204" pitchFamily="49" charset="0"/>
                        </a:rPr>
                        <a:t>      }</a:t>
                      </a:r>
                    </a:p>
                    <a:p>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File </a:t>
                      </a:r>
                      <a:r>
                        <a:rPr lang="en-AU" sz="1800" b="0" dirty="0" err="1" smtClean="0">
                          <a:solidFill>
                            <a:schemeClr val="tx1">
                              <a:lumMod val="50000"/>
                            </a:schemeClr>
                          </a:solidFill>
                          <a:latin typeface="Lucida Console" panose="020B0609040504020204" pitchFamily="49" charset="0"/>
                        </a:rPr>
                        <a:t>WebDirectory</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  </a:t>
                      </a:r>
                    </a:p>
                    <a:p>
                      <a:r>
                        <a:rPr lang="en-AU" sz="1800" b="0" dirty="0" smtClean="0">
                          <a:solidFill>
                            <a:schemeClr val="tx1">
                              <a:lumMod val="50000"/>
                            </a:schemeClr>
                          </a:solidFill>
                          <a:latin typeface="Lucida Console" panose="020B0609040504020204" pitchFamily="49" charset="0"/>
                        </a:rPr>
                        <a:t>       Ensure = "Present"</a:t>
                      </a:r>
                    </a:p>
                    <a:p>
                      <a:r>
                        <a:rPr lang="en-AU" sz="1800" b="0" dirty="0" smtClean="0">
                          <a:solidFill>
                            <a:schemeClr val="tx1">
                              <a:lumMod val="50000"/>
                            </a:schemeClr>
                          </a:solidFill>
                          <a:latin typeface="Lucida Console" panose="020B0609040504020204" pitchFamily="49" charset="0"/>
                        </a:rPr>
                        <a:t>       Type = "Directory“</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Recurse</a:t>
                      </a:r>
                      <a:r>
                        <a:rPr lang="en-AU" sz="1800" b="0" dirty="0" smtClean="0">
                          <a:solidFill>
                            <a:schemeClr val="tx1">
                              <a:lumMod val="50000"/>
                            </a:schemeClr>
                          </a:solidFill>
                          <a:latin typeface="Lucida Console" panose="020B0609040504020204" pitchFamily="49" charset="0"/>
                        </a:rPr>
                        <a:t> = $true</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SourcePath</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WebsiteFilePath</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DestinationPath</a:t>
                      </a:r>
                      <a:r>
                        <a:rPr lang="en-AU" sz="1800" b="0" dirty="0" smtClean="0">
                          <a:solidFill>
                            <a:schemeClr val="tx1">
                              <a:lumMod val="50000"/>
                            </a:schemeClr>
                          </a:solidFill>
                          <a:latin typeface="Lucida Console" panose="020B0609040504020204" pitchFamily="49" charset="0"/>
                        </a:rPr>
                        <a:t> = "C:\inetpub\wwwroot"</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DependsOn</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]IIS“</a:t>
                      </a:r>
                    </a:p>
                    <a:p>
                      <a:r>
                        <a:rPr lang="en-AU" sz="1800" b="0" dirty="0" smtClean="0">
                          <a:solidFill>
                            <a:schemeClr val="tx1">
                              <a:lumMod val="50000"/>
                            </a:schemeClr>
                          </a:solidFill>
                          <a:latin typeface="Lucida Console" panose="020B0609040504020204" pitchFamily="49" charset="0"/>
                        </a:rPr>
                        <a:t>      }</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solidFill>
                          <a:latin typeface="Lucida Console" panose="020B0609040504020204" pitchFamily="49" charset="0"/>
                        </a:rPr>
                        <a:t>}</a:t>
                      </a:r>
                      <a:r>
                        <a:rPr lang="en-AU" sz="1800" b="0" dirty="0" smtClean="0">
                          <a:solidFill>
                            <a:schemeClr val="tx1">
                              <a:lumMod val="50000"/>
                            </a:schemeClr>
                          </a:solidFill>
                          <a:latin typeface="Lucida Console" panose="020B0609040504020204" pitchFamily="49" charset="0"/>
                        </a:rPr>
                        <a:t> </a:t>
                      </a:r>
                      <a:r>
                        <a:rPr lang="en-AU" sz="18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2817359670"/>
                  </a:ext>
                </a:extLst>
              </a:tr>
            </a:tbl>
          </a:graphicData>
        </a:graphic>
      </p:graphicFrame>
      <p:sp>
        <p:nvSpPr>
          <p:cNvPr id="4" name="TextBox 3"/>
          <p:cNvSpPr txBox="1"/>
          <p:nvPr/>
        </p:nvSpPr>
        <p:spPr>
          <a:xfrm>
            <a:off x="9017875" y="336932"/>
            <a:ext cx="2317531" cy="369332"/>
          </a:xfrm>
          <a:prstGeom prst="rect">
            <a:avLst/>
          </a:prstGeom>
          <a:noFill/>
        </p:spPr>
        <p:txBody>
          <a:bodyPr wrap="square" rtlCol="0">
            <a:spAutoFit/>
          </a:bodyPr>
          <a:lstStyle/>
          <a:p>
            <a:r>
              <a:rPr lang="en-AU" dirty="0" smtClean="0"/>
              <a:t>Configuration Block</a:t>
            </a:r>
            <a:endParaRPr lang="en-AU" dirty="0"/>
          </a:p>
        </p:txBody>
      </p:sp>
    </p:spTree>
    <p:extLst>
      <p:ext uri="{BB962C8B-B14F-4D97-AF65-F5344CB8AC3E}">
        <p14:creationId xmlns:p14="http://schemas.microsoft.com/office/powerpoint/2010/main" val="2008574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Replace</a:t>
            </a:r>
            <a:r>
              <a:rPr lang="en-US" dirty="0" smtClean="0">
                <a:solidFill>
                  <a:schemeClr val="accent1"/>
                </a:solidFill>
              </a:rPr>
              <a:t> Operator</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93273381"/>
              </p:ext>
            </p:extLst>
          </p:nvPr>
        </p:nvGraphicFramePr>
        <p:xfrm>
          <a:off x="220437" y="1412776"/>
          <a:ext cx="11683092" cy="1807523"/>
        </p:xfrm>
        <a:graphic>
          <a:graphicData uri="http://schemas.openxmlformats.org/drawingml/2006/table">
            <a:tbl>
              <a:tblPr firstRow="1" bandRow="1">
                <a:tableStyleId>{5C22544A-7EE6-4342-B048-85BDC9FD1C3A}</a:tableStyleId>
              </a:tblPr>
              <a:tblGrid>
                <a:gridCol w="3310414">
                  <a:extLst>
                    <a:ext uri="{9D8B030D-6E8A-4147-A177-3AD203B41FA5}">
                      <a16:colId xmlns:a16="http://schemas.microsoft.com/office/drawing/2014/main" val="1694952951"/>
                    </a:ext>
                  </a:extLst>
                </a:gridCol>
                <a:gridCol w="8372678">
                  <a:extLst>
                    <a:ext uri="{9D8B030D-6E8A-4147-A177-3AD203B41FA5}">
                      <a16:colId xmlns:a16="http://schemas.microsoft.com/office/drawing/2014/main" val="2103035575"/>
                    </a:ext>
                  </a:extLst>
                </a:gridCol>
              </a:tblGrid>
              <a:tr h="432048">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30216653"/>
                  </a:ext>
                </a:extLst>
              </a:tr>
              <a:tr h="1375475">
                <a:tc>
                  <a:txBody>
                    <a:bodyPr/>
                    <a:lstStyle/>
                    <a:p>
                      <a:r>
                        <a:rPr lang="en-AU" sz="1800" dirty="0" smtClean="0">
                          <a:latin typeface="Segoe UI Light" panose="020B0502040204020203" pitchFamily="34" charset="0"/>
                          <a:cs typeface="Segoe UI Light" panose="020B0502040204020203" pitchFamily="34" charset="0"/>
                        </a:rPr>
                        <a:t>Binary replace operator: </a:t>
                      </a:r>
                    </a:p>
                    <a:p>
                      <a:r>
                        <a:rPr lang="en-AU" sz="1800" dirty="0" smtClean="0">
                          <a:latin typeface="Segoe UI Light" panose="020B0502040204020203" pitchFamily="34" charset="0"/>
                          <a:cs typeface="Segoe UI Light" panose="020B0502040204020203" pitchFamily="34" charset="0"/>
                        </a:rPr>
                        <a:t>&lt;String[]&gt; -Replace</a:t>
                      </a:r>
                      <a:r>
                        <a:rPr lang="en-AU" sz="1800" baseline="0" dirty="0" smtClean="0">
                          <a:latin typeface="Segoe UI Light" panose="020B0502040204020203" pitchFamily="34" charset="0"/>
                          <a:cs typeface="Segoe UI Light" panose="020B0502040204020203" pitchFamily="34" charset="0"/>
                        </a:rPr>
                        <a:t> </a:t>
                      </a:r>
                      <a:r>
                        <a:rPr lang="en-AU" sz="1800" dirty="0" smtClean="0">
                          <a:latin typeface="Segoe UI Light" panose="020B0502040204020203" pitchFamily="34" charset="0"/>
                          <a:cs typeface="Segoe UI Light" panose="020B0502040204020203" pitchFamily="34" charset="0"/>
                        </a:rPr>
                        <a:t>&lt;Delimiter&gt;</a:t>
                      </a:r>
                      <a:endParaRPr lang="en-AU" sz="18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"Windows PowerShell 4.0"</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–replace</a:t>
                      </a:r>
                      <a:r>
                        <a:rPr lang="en-AU" sz="2000" baseline="0" dirty="0" smtClean="0">
                          <a:solidFill>
                            <a:srgbClr val="DB7093"/>
                          </a:solidFill>
                          <a:latin typeface="Lucida Console" panose="020B0609040504020204" pitchFamily="49" charset="0"/>
                        </a:rPr>
                        <a:t> </a:t>
                      </a:r>
                      <a:r>
                        <a:rPr lang="en-AU" sz="2000" dirty="0" smtClean="0">
                          <a:solidFill>
                            <a:srgbClr val="DB7093"/>
                          </a:solidFill>
                          <a:latin typeface="Lucida Console" panose="020B0609040504020204" pitchFamily="49" charset="0"/>
                        </a:rPr>
                        <a:t>"4.0","5.0"</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tx1"/>
                          </a:solidFill>
                          <a:latin typeface="Lucida Console" panose="020B0609040504020204" pitchFamily="49" charset="0"/>
                        </a:rPr>
                        <a:t>Windows PowerShell 5.0</a:t>
                      </a:r>
                    </a:p>
                  </a:txBody>
                  <a:tcPr>
                    <a:solidFill>
                      <a:srgbClr val="012456"/>
                    </a:solidFill>
                  </a:tcPr>
                </a:tc>
                <a:extLst>
                  <a:ext uri="{0D108BD9-81ED-4DB2-BD59-A6C34878D82A}">
                    <a16:rowId xmlns:a16="http://schemas.microsoft.com/office/drawing/2014/main" val="4212367394"/>
                  </a:ext>
                </a:extLst>
              </a:tr>
            </a:tbl>
          </a:graphicData>
        </a:graphic>
      </p:graphicFrame>
    </p:spTree>
    <p:extLst>
      <p:ext uri="{BB962C8B-B14F-4D97-AF65-F5344CB8AC3E}">
        <p14:creationId xmlns:p14="http://schemas.microsoft.com/office/powerpoint/2010/main" val="2331381596"/>
      </p:ext>
    </p:extLst>
  </p:cSld>
  <p:clrMapOvr>
    <a:masterClrMapping/>
  </p:clrMapOvr>
  <p:timing>
    <p:tnLst>
      <p:par>
        <p:cT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12: Operators </a:t>
            </a:r>
            <a:r>
              <a:rPr lang="en-US" dirty="0">
                <a:latin typeface="Segoe UI Light" panose="020B0502040204020203" pitchFamily="34" charset="0"/>
              </a:rPr>
              <a:t>2</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5</a:t>
            </a:r>
            <a:r>
              <a:rPr lang="en-US" sz="2400" dirty="0" smtClean="0">
                <a:latin typeface="Segoe UI Light" panose="020B0502040204020203" pitchFamily="34" charset="0"/>
              </a:rPr>
              <a:t>: Format Operator</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Format Operator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421</a:t>
            </a:fld>
            <a:endParaRPr lang="en-US"/>
          </a:p>
        </p:txBody>
      </p:sp>
    </p:spTree>
    <p:extLst>
      <p:ext uri="{BB962C8B-B14F-4D97-AF65-F5344CB8AC3E}">
        <p14:creationId xmlns:p14="http://schemas.microsoft.com/office/powerpoint/2010/main" val="523361843"/>
      </p:ext>
    </p:extLst>
  </p:cSld>
  <p:clrMapOvr>
    <a:masterClrMapping/>
  </p:clrMapOvr>
  <p:timing>
    <p:tnLst>
      <p:par>
        <p:cT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-f )</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422</a:t>
            </a:fld>
            <a:endParaRPr lang="en-US"/>
          </a:p>
        </p:txBody>
      </p:sp>
      <p:sp>
        <p:nvSpPr>
          <p:cNvPr id="5" name="Rectangle 4"/>
          <p:cNvSpPr/>
          <p:nvPr/>
        </p:nvSpPr>
        <p:spPr>
          <a:xfrm>
            <a:off x="551384" y="1654914"/>
            <a:ext cx="10543880" cy="3323987"/>
          </a:xfrm>
          <a:prstGeom prst="rect">
            <a:avLst/>
          </a:prstGeom>
        </p:spPr>
        <p:txBody>
          <a:bodyPr wrap="square">
            <a:spAutoFit/>
          </a:bodyPr>
          <a:lstStyle/>
          <a:p>
            <a:r>
              <a:rPr lang="en-AU" sz="3000" dirty="0">
                <a:solidFill>
                  <a:schemeClr val="bg1"/>
                </a:solidFill>
                <a:latin typeface="Segoe UI Light" panose="020B0502040204020203" pitchFamily="34" charset="0"/>
                <a:cs typeface="Segoe UI Light" panose="020B0502040204020203" pitchFamily="34" charset="0"/>
              </a:rPr>
              <a:t>Formats strings by using the format method of </a:t>
            </a:r>
            <a:r>
              <a:rPr lang="en-AU" sz="3000" dirty="0" smtClean="0">
                <a:solidFill>
                  <a:schemeClr val="bg1"/>
                </a:solidFill>
                <a:latin typeface="Segoe UI Light" panose="020B0502040204020203" pitchFamily="34" charset="0"/>
                <a:cs typeface="Segoe UI Light" panose="020B0502040204020203" pitchFamily="34" charset="0"/>
              </a:rPr>
              <a:t>string objects</a:t>
            </a:r>
          </a:p>
          <a:p>
            <a:endParaRPr lang="en-AU" sz="3000" dirty="0">
              <a:solidFill>
                <a:schemeClr val="bg1"/>
              </a:solidFill>
              <a:latin typeface="Segoe UI Light" panose="020B0502040204020203" pitchFamily="34" charset="0"/>
              <a:cs typeface="Segoe UI Light" panose="020B0502040204020203" pitchFamily="34" charset="0"/>
            </a:endParaRPr>
          </a:p>
          <a:p>
            <a:r>
              <a:rPr lang="en-AU" sz="3000" dirty="0">
                <a:solidFill>
                  <a:schemeClr val="bg1"/>
                </a:solidFill>
                <a:latin typeface="Segoe UI Light" panose="020B0502040204020203" pitchFamily="34" charset="0"/>
                <a:cs typeface="Segoe UI Light" panose="020B0502040204020203" pitchFamily="34" charset="0"/>
              </a:rPr>
              <a:t>F</a:t>
            </a:r>
            <a:r>
              <a:rPr lang="en-AU" sz="3000" dirty="0" smtClean="0">
                <a:solidFill>
                  <a:schemeClr val="bg1"/>
                </a:solidFill>
                <a:latin typeface="Segoe UI Light" panose="020B0502040204020203" pitchFamily="34" charset="0"/>
                <a:cs typeface="Segoe UI Light" panose="020B0502040204020203" pitchFamily="34" charset="0"/>
              </a:rPr>
              <a:t>ormat </a:t>
            </a:r>
            <a:r>
              <a:rPr lang="en-AU" sz="3000" dirty="0">
                <a:solidFill>
                  <a:schemeClr val="bg1"/>
                </a:solidFill>
                <a:latin typeface="Segoe UI Light" panose="020B0502040204020203" pitchFamily="34" charset="0"/>
                <a:cs typeface="Segoe UI Light" panose="020B0502040204020203" pitchFamily="34" charset="0"/>
              </a:rPr>
              <a:t>string on the left side of the </a:t>
            </a:r>
            <a:r>
              <a:rPr lang="en-AU" sz="3000" dirty="0" smtClean="0">
                <a:solidFill>
                  <a:schemeClr val="bg1"/>
                </a:solidFill>
                <a:latin typeface="Segoe UI Light" panose="020B0502040204020203" pitchFamily="34" charset="0"/>
                <a:cs typeface="Segoe UI Light" panose="020B0502040204020203" pitchFamily="34" charset="0"/>
              </a:rPr>
              <a:t>operator</a:t>
            </a:r>
          </a:p>
          <a:p>
            <a:endParaRPr lang="en-AU" sz="3000" dirty="0">
              <a:solidFill>
                <a:schemeClr val="bg1"/>
              </a:solidFill>
              <a:latin typeface="Segoe UI Light" panose="020B0502040204020203" pitchFamily="34" charset="0"/>
              <a:cs typeface="Segoe UI Light" panose="020B0502040204020203" pitchFamily="34" charset="0"/>
            </a:endParaRPr>
          </a:p>
          <a:p>
            <a:r>
              <a:rPr lang="en-AU" sz="3000" dirty="0">
                <a:solidFill>
                  <a:schemeClr val="bg1"/>
                </a:solidFill>
                <a:latin typeface="Segoe UI Light" panose="020B0502040204020203" pitchFamily="34" charset="0"/>
                <a:cs typeface="Segoe UI Light" panose="020B0502040204020203" pitchFamily="34" charset="0"/>
              </a:rPr>
              <a:t>O</a:t>
            </a:r>
            <a:r>
              <a:rPr lang="en-AU" sz="3000" dirty="0" smtClean="0">
                <a:solidFill>
                  <a:schemeClr val="bg1"/>
                </a:solidFill>
                <a:latin typeface="Segoe UI Light" panose="020B0502040204020203" pitchFamily="34" charset="0"/>
                <a:cs typeface="Segoe UI Light" panose="020B0502040204020203" pitchFamily="34" charset="0"/>
              </a:rPr>
              <a:t>bjects </a:t>
            </a:r>
            <a:r>
              <a:rPr lang="en-AU" sz="3000" dirty="0">
                <a:solidFill>
                  <a:schemeClr val="bg1"/>
                </a:solidFill>
                <a:latin typeface="Segoe UI Light" panose="020B0502040204020203" pitchFamily="34" charset="0"/>
                <a:cs typeface="Segoe UI Light" panose="020B0502040204020203" pitchFamily="34" charset="0"/>
              </a:rPr>
              <a:t>to be formatted on the right side of the </a:t>
            </a:r>
            <a:r>
              <a:rPr lang="en-AU" sz="3000" dirty="0" smtClean="0">
                <a:solidFill>
                  <a:schemeClr val="bg1"/>
                </a:solidFill>
                <a:latin typeface="Segoe UI Light" panose="020B0502040204020203" pitchFamily="34" charset="0"/>
                <a:cs typeface="Segoe UI Light" panose="020B0502040204020203" pitchFamily="34" charset="0"/>
              </a:rPr>
              <a:t>operator</a:t>
            </a:r>
          </a:p>
          <a:p>
            <a:endParaRPr lang="en-AU" sz="3000" dirty="0">
              <a:solidFill>
                <a:schemeClr val="bg1"/>
              </a:solidFill>
              <a:latin typeface="Segoe UI Light" panose="020B0502040204020203" pitchFamily="34" charset="0"/>
              <a:cs typeface="Segoe UI Light" panose="020B0502040204020203" pitchFamily="34" charset="0"/>
            </a:endParaRPr>
          </a:p>
          <a:p>
            <a:r>
              <a:rPr lang="en-AU" sz="3000" dirty="0" smtClean="0">
                <a:solidFill>
                  <a:schemeClr val="bg1"/>
                </a:solidFill>
                <a:latin typeface="Segoe UI Light" panose="020B0502040204020203" pitchFamily="34" charset="0"/>
                <a:cs typeface="Segoe UI Light" panose="020B0502040204020203" pitchFamily="34" charset="0"/>
              </a:rPr>
              <a:t>Format </a:t>
            </a:r>
            <a:r>
              <a:rPr lang="en-AU" sz="3000" dirty="0" err="1" smtClean="0">
                <a:solidFill>
                  <a:schemeClr val="bg1"/>
                </a:solidFill>
                <a:latin typeface="Segoe UI Light" panose="020B0502040204020203" pitchFamily="34" charset="0"/>
                <a:cs typeface="Segoe UI Light" panose="020B0502040204020203" pitchFamily="34" charset="0"/>
              </a:rPr>
              <a:t>specifiers</a:t>
            </a:r>
            <a:r>
              <a:rPr lang="en-AU" sz="3000" dirty="0" smtClean="0">
                <a:solidFill>
                  <a:schemeClr val="bg1"/>
                </a:solidFill>
                <a:latin typeface="Segoe UI Light" panose="020B0502040204020203" pitchFamily="34" charset="0"/>
                <a:cs typeface="Segoe UI Light" panose="020B0502040204020203" pitchFamily="34" charset="0"/>
              </a:rPr>
              <a:t> enable the value to take multiple forms</a:t>
            </a:r>
            <a:endParaRPr lang="en-AU" sz="3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84196443"/>
      </p:ext>
    </p:extLst>
  </p:cSld>
  <p:clrMapOvr>
    <a:masterClrMapping/>
  </p:clrMapOvr>
  <p:timing>
    <p:tnLst>
      <p:par>
        <p:cT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Format Operator – Quick Examples</a:t>
            </a:r>
            <a:endParaRPr lang="en-US" dirty="0"/>
          </a:p>
        </p:txBody>
      </p:sp>
      <p:sp>
        <p:nvSpPr>
          <p:cNvPr id="7" name="Content Placeholder 6"/>
          <p:cNvSpPr>
            <a:spLocks noGrp="1"/>
          </p:cNvSpPr>
          <p:nvPr>
            <p:ph sz="quarter" idx="13"/>
          </p:nvPr>
        </p:nvSpPr>
        <p:spPr/>
        <p:txBody>
          <a:bodyPr/>
          <a:lstStyle/>
          <a:p>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423</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183400322"/>
              </p:ext>
            </p:extLst>
          </p:nvPr>
        </p:nvGraphicFramePr>
        <p:xfrm>
          <a:off x="1237808" y="1528010"/>
          <a:ext cx="9865096" cy="4053840"/>
        </p:xfrm>
        <a:graphic>
          <a:graphicData uri="http://schemas.openxmlformats.org/drawingml/2006/table">
            <a:tbl>
              <a:tblPr firstRow="1" bandRow="1"/>
              <a:tblGrid>
                <a:gridCol w="9865096">
                  <a:extLst>
                    <a:ext uri="{9D8B030D-6E8A-4147-A177-3AD203B41FA5}">
                      <a16:colId xmlns:a16="http://schemas.microsoft.com/office/drawing/2014/main" val="3211377153"/>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MyArray</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DB7093"/>
                          </a:solidFill>
                          <a:latin typeface="Lucida Console" panose="020B0609040504020204" pitchFamily="49" charset="0"/>
                        </a:rPr>
                        <a:t>'Smith'</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'John'</a:t>
                      </a:r>
                      <a:r>
                        <a:rPr lang="en-US" sz="2000" dirty="0" smtClean="0">
                          <a:solidFill>
                            <a:srgbClr val="D3D3D3"/>
                          </a:solidFill>
                          <a:latin typeface="Lucida Console" panose="020B0609040504020204" pitchFamily="49" charset="0"/>
                        </a:rPr>
                        <a:t>,</a:t>
                      </a:r>
                      <a:r>
                        <a:rPr lang="en-US" sz="2000" dirty="0" smtClean="0">
                          <a:solidFill>
                            <a:srgbClr val="FFE4C4"/>
                          </a:solidFill>
                          <a:latin typeface="Lucida Console" panose="020B0609040504020204" pitchFamily="49" charset="0"/>
                        </a:rPr>
                        <a:t>123.456</a:t>
                      </a:r>
                      <a:endParaRPr lang="en-US" sz="2000" dirty="0" smtClean="0">
                        <a:solidFill>
                          <a:srgbClr val="F5F5F5"/>
                        </a:solidFill>
                        <a:latin typeface="Lucida Console" panose="020B0609040504020204" pitchFamily="49" charset="0"/>
                      </a:endParaRPr>
                    </a:p>
                    <a:p>
                      <a:endParaRPr lang="en-US"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DB7093"/>
                          </a:solidFill>
                          <a:latin typeface="Lucida Console" panose="020B0609040504020204" pitchFamily="49" charset="0"/>
                        </a:rPr>
                        <a:t>“Custom Text"</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-f</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MyArray</a:t>
                      </a:r>
                      <a:endParaRPr lang="en-US" sz="2000" dirty="0" smtClean="0">
                        <a:solidFill>
                          <a:srgbClr val="F5F5F5"/>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Custom</a:t>
                      </a:r>
                      <a:r>
                        <a:rPr lang="en-US" sz="2000" baseline="0" dirty="0" smtClean="0">
                          <a:solidFill>
                            <a:srgbClr val="F5F5F5"/>
                          </a:solidFill>
                          <a:latin typeface="Lucida Console" panose="020B0609040504020204" pitchFamily="49" charset="0"/>
                        </a:rPr>
                        <a:t> Text</a:t>
                      </a:r>
                      <a:endParaRPr lang="en-US" sz="2000" dirty="0" smtClean="0">
                        <a:solidFill>
                          <a:srgbClr val="F5F5F5"/>
                        </a:solidFill>
                        <a:latin typeface="Lucida Console" panose="020B0609040504020204" pitchFamily="49" charset="0"/>
                      </a:endParaRPr>
                    </a:p>
                    <a:p>
                      <a:endParaRPr lang="en-US"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DB7093"/>
                          </a:solidFill>
                          <a:latin typeface="Lucida Console" panose="020B0609040504020204" pitchFamily="49" charset="0"/>
                        </a:rPr>
                        <a:t>"First name is: {1}  Last name is: {0}"</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-f</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MyArray</a:t>
                      </a:r>
                      <a:endParaRPr lang="en-US" sz="2000" dirty="0" smtClean="0">
                        <a:solidFill>
                          <a:srgbClr val="F5F5F5"/>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First name is: John  Last name is: Smith </a:t>
                      </a:r>
                    </a:p>
                    <a:p>
                      <a:endParaRPr lang="en-US"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DB7093"/>
                          </a:solidFill>
                          <a:latin typeface="Lucida Console" panose="020B0609040504020204" pitchFamily="49" charset="0"/>
                        </a:rPr>
                        <a:t>"{2}"</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-f</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MyArray</a:t>
                      </a:r>
                      <a:endParaRPr lang="en-US" sz="2000" dirty="0" smtClean="0">
                        <a:solidFill>
                          <a:srgbClr val="F5F5F5"/>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5F5F5"/>
                          </a:solidFill>
                          <a:latin typeface="Lucida Console" panose="020B0609040504020204" pitchFamily="49" charset="0"/>
                        </a:rPr>
                        <a:t>123.456 </a:t>
                      </a:r>
                    </a:p>
                    <a:p>
                      <a:endParaRPr lang="en-US"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US" sz="2000" dirty="0" smtClean="0"/>
                        <a:t>  </a:t>
                      </a:r>
                      <a:r>
                        <a:rPr lang="en-US" sz="2000" dirty="0" smtClean="0">
                          <a:solidFill>
                            <a:srgbClr val="DB7093"/>
                          </a:solidFill>
                          <a:latin typeface="Lucida Console" panose="020B0609040504020204" pitchFamily="49" charset="0"/>
                        </a:rPr>
                        <a:t>"Using a Format </a:t>
                      </a:r>
                      <a:r>
                        <a:rPr lang="en-US" sz="2000" dirty="0" err="1" smtClean="0">
                          <a:solidFill>
                            <a:srgbClr val="DB7093"/>
                          </a:solidFill>
                          <a:latin typeface="Lucida Console" panose="020B0609040504020204" pitchFamily="49" charset="0"/>
                        </a:rPr>
                        <a:t>Specifier</a:t>
                      </a:r>
                      <a:r>
                        <a:rPr lang="en-US" sz="2000" dirty="0" smtClean="0">
                          <a:solidFill>
                            <a:srgbClr val="DB7093"/>
                          </a:solidFill>
                          <a:latin typeface="Lucida Console" panose="020B0609040504020204" pitchFamily="49" charset="0"/>
                        </a:rPr>
                        <a:t> {2:N1}"</a:t>
                      </a:r>
                      <a:r>
                        <a:rPr lang="en-US" sz="2000" dirty="0" smtClean="0">
                          <a:solidFill>
                            <a:prstClr val="black"/>
                          </a:solidFill>
                          <a:latin typeface="Lucida Console" panose="020B0609040504020204" pitchFamily="49" charset="0"/>
                        </a:rPr>
                        <a:t> </a:t>
                      </a:r>
                      <a:r>
                        <a:rPr lang="en-US" sz="2000" dirty="0" smtClean="0">
                          <a:solidFill>
                            <a:srgbClr val="D3D3D3"/>
                          </a:solidFill>
                          <a:latin typeface="Lucida Console" panose="020B0609040504020204" pitchFamily="49" charset="0"/>
                        </a:rPr>
                        <a:t>-f</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MyArray</a:t>
                      </a:r>
                      <a:r>
                        <a:rPr lang="en-US" sz="2000" dirty="0" smtClean="0">
                          <a:solidFill>
                            <a:srgbClr val="FF4500"/>
                          </a:solidFill>
                          <a:latin typeface="Lucida Console" panose="020B0609040504020204" pitchFamily="49" charset="0"/>
                        </a:rPr>
                        <a:t> </a:t>
                      </a:r>
                    </a:p>
                    <a:p>
                      <a:r>
                        <a:rPr lang="en-US" sz="2000" dirty="0" smtClean="0">
                          <a:solidFill>
                            <a:srgbClr val="F5F5F5"/>
                          </a:solidFill>
                          <a:latin typeface="Lucida Console" panose="020B0609040504020204" pitchFamily="49" charset="0"/>
                        </a:rPr>
                        <a:t>Using a Format </a:t>
                      </a:r>
                      <a:r>
                        <a:rPr lang="en-US" sz="2000" dirty="0" err="1" smtClean="0">
                          <a:solidFill>
                            <a:srgbClr val="F5F5F5"/>
                          </a:solidFill>
                          <a:latin typeface="Lucida Console" panose="020B0609040504020204" pitchFamily="49" charset="0"/>
                        </a:rPr>
                        <a:t>Specifier</a:t>
                      </a:r>
                      <a:r>
                        <a:rPr lang="en-US" sz="2000" dirty="0" smtClean="0">
                          <a:solidFill>
                            <a:srgbClr val="F5F5F5"/>
                          </a:solidFill>
                          <a:latin typeface="Lucida Console" panose="020B0609040504020204" pitchFamily="49" charset="0"/>
                        </a:rPr>
                        <a:t> 123.5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375502484"/>
                  </a:ext>
                </a:extLst>
              </a:tr>
            </a:tbl>
          </a:graphicData>
        </a:graphic>
      </p:graphicFrame>
    </p:spTree>
    <p:extLst>
      <p:ext uri="{BB962C8B-B14F-4D97-AF65-F5344CB8AC3E}">
        <p14:creationId xmlns:p14="http://schemas.microsoft.com/office/powerpoint/2010/main" val="1320010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Index Example</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424</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188014293"/>
              </p:ext>
            </p:extLst>
          </p:nvPr>
        </p:nvGraphicFramePr>
        <p:xfrm>
          <a:off x="479376" y="3279135"/>
          <a:ext cx="11155680" cy="1005840"/>
        </p:xfrm>
        <a:graphic>
          <a:graphicData uri="http://schemas.openxmlformats.org/drawingml/2006/table">
            <a:tbl>
              <a:tblPr bandRow="1">
                <a:tableStyleId>{5C22544A-7EE6-4342-B048-85BDC9FD1C3A}</a:tableStyleId>
              </a:tblPr>
              <a:tblGrid>
                <a:gridCol w="11155680">
                  <a:extLst>
                    <a:ext uri="{9D8B030D-6E8A-4147-A177-3AD203B41FA5}">
                      <a16:colId xmlns:a16="http://schemas.microsoft.com/office/drawing/2014/main" val="1987871006"/>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"{1}{0}{2}{0}{3}{0}{4}"</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Text"</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"separated"</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"with"</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"dash</a:t>
                      </a:r>
                      <a:r>
                        <a:rPr lang="en-AU" sz="2000" dirty="0" smtClean="0">
                          <a:solidFill>
                            <a:srgbClr val="DB7093"/>
                          </a:solidFill>
                          <a:latin typeface="Lucida Console" panose="020B0609040504020204" pitchFamily="49" charset="0"/>
                        </a:rPr>
                        <a:t>“</a:t>
                      </a:r>
                    </a:p>
                    <a:p>
                      <a:endParaRPr lang="en-AU"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Text-separated-with-dash</a:t>
                      </a:r>
                      <a:endParaRPr lang="en-AU" sz="2000" dirty="0" smtClean="0">
                        <a:solidFill>
                          <a:srgbClr val="DB7093"/>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022733089"/>
                  </a:ext>
                </a:extLst>
              </a:tr>
            </a:tbl>
          </a:graphicData>
        </a:graphic>
      </p:graphicFrame>
      <p:sp>
        <p:nvSpPr>
          <p:cNvPr id="7" name="Left Brace 6"/>
          <p:cNvSpPr/>
          <p:nvPr/>
        </p:nvSpPr>
        <p:spPr>
          <a:xfrm rot="5400000">
            <a:off x="3345886" y="1252712"/>
            <a:ext cx="387660" cy="35283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Rectangle 7"/>
          <p:cNvSpPr/>
          <p:nvPr/>
        </p:nvSpPr>
        <p:spPr>
          <a:xfrm>
            <a:off x="2377734" y="2136557"/>
            <a:ext cx="2323964" cy="55143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Ordered using index</a:t>
            </a:r>
            <a:endParaRPr lang="en-AU" dirty="0">
              <a:latin typeface="Segoe UI Light" panose="020B0502040204020203" pitchFamily="34" charset="0"/>
              <a:cs typeface="Segoe UI Light" panose="020B0502040204020203" pitchFamily="34" charset="0"/>
            </a:endParaRPr>
          </a:p>
        </p:txBody>
      </p:sp>
      <p:sp>
        <p:nvSpPr>
          <p:cNvPr id="9" name="Left Brace 8"/>
          <p:cNvSpPr/>
          <p:nvPr/>
        </p:nvSpPr>
        <p:spPr>
          <a:xfrm rot="5400000">
            <a:off x="5958829" y="2790484"/>
            <a:ext cx="291643" cy="45284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0" name="Rectangle 9"/>
          <p:cNvSpPr/>
          <p:nvPr/>
        </p:nvSpPr>
        <p:spPr>
          <a:xfrm>
            <a:off x="5942160" y="2356271"/>
            <a:ext cx="344835" cy="386172"/>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0</a:t>
            </a:r>
            <a:endParaRPr lang="en-AU" dirty="0">
              <a:latin typeface="Segoe UI Light" panose="020B0502040204020203" pitchFamily="34" charset="0"/>
              <a:cs typeface="Segoe UI Light" panose="020B0502040204020203" pitchFamily="34" charset="0"/>
            </a:endParaRPr>
          </a:p>
        </p:txBody>
      </p:sp>
      <p:sp>
        <p:nvSpPr>
          <p:cNvPr id="11" name="Left Brace 10"/>
          <p:cNvSpPr/>
          <p:nvPr/>
        </p:nvSpPr>
        <p:spPr>
          <a:xfrm rot="5400000">
            <a:off x="6842718" y="2574845"/>
            <a:ext cx="291643" cy="9512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2" name="Rectangle 11"/>
          <p:cNvSpPr/>
          <p:nvPr/>
        </p:nvSpPr>
        <p:spPr>
          <a:xfrm>
            <a:off x="6816121" y="2332958"/>
            <a:ext cx="344835" cy="386172"/>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a:latin typeface="Segoe UI Light" panose="020B0502040204020203" pitchFamily="34" charset="0"/>
                <a:cs typeface="Segoe UI Light" panose="020B0502040204020203" pitchFamily="34" charset="0"/>
              </a:rPr>
              <a:t>1</a:t>
            </a:r>
          </a:p>
        </p:txBody>
      </p:sp>
      <p:sp>
        <p:nvSpPr>
          <p:cNvPr id="13" name="Left Brace 12"/>
          <p:cNvSpPr/>
          <p:nvPr/>
        </p:nvSpPr>
        <p:spPr>
          <a:xfrm rot="5400000">
            <a:off x="8239327" y="2257723"/>
            <a:ext cx="291643" cy="16143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Rectangle 13"/>
          <p:cNvSpPr/>
          <p:nvPr/>
        </p:nvSpPr>
        <p:spPr>
          <a:xfrm>
            <a:off x="8212730" y="2344204"/>
            <a:ext cx="344835" cy="386172"/>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a:latin typeface="Segoe UI Light" panose="020B0502040204020203" pitchFamily="34" charset="0"/>
                <a:cs typeface="Segoe UI Light" panose="020B0502040204020203" pitchFamily="34" charset="0"/>
              </a:rPr>
              <a:t>2</a:t>
            </a:r>
          </a:p>
        </p:txBody>
      </p:sp>
      <p:sp>
        <p:nvSpPr>
          <p:cNvPr id="15" name="Left Brace 14"/>
          <p:cNvSpPr/>
          <p:nvPr/>
        </p:nvSpPr>
        <p:spPr>
          <a:xfrm rot="5400000">
            <a:off x="9719261" y="2566132"/>
            <a:ext cx="291643" cy="95877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6" name="Rectangle 15"/>
          <p:cNvSpPr/>
          <p:nvPr/>
        </p:nvSpPr>
        <p:spPr>
          <a:xfrm>
            <a:off x="9692664" y="2321009"/>
            <a:ext cx="344835" cy="386172"/>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a:latin typeface="Segoe UI Light" panose="020B0502040204020203" pitchFamily="34" charset="0"/>
                <a:cs typeface="Segoe UI Light" panose="020B0502040204020203" pitchFamily="34" charset="0"/>
              </a:rPr>
              <a:t>3</a:t>
            </a:r>
          </a:p>
        </p:txBody>
      </p:sp>
      <p:sp>
        <p:nvSpPr>
          <p:cNvPr id="17" name="Left Brace 16"/>
          <p:cNvSpPr/>
          <p:nvPr/>
        </p:nvSpPr>
        <p:spPr>
          <a:xfrm rot="5400000">
            <a:off x="10773819" y="2631976"/>
            <a:ext cx="291643" cy="86588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8" name="Rectangle 17"/>
          <p:cNvSpPr/>
          <p:nvPr/>
        </p:nvSpPr>
        <p:spPr>
          <a:xfrm>
            <a:off x="10747222" y="2301820"/>
            <a:ext cx="344835" cy="386172"/>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4</a:t>
            </a:r>
            <a:endParaRPr lang="en-AU" dirty="0">
              <a:latin typeface="Segoe UI Light" panose="020B0502040204020203" pitchFamily="34" charset="0"/>
              <a:cs typeface="Segoe UI Light" panose="020B0502040204020203" pitchFamily="34" charset="0"/>
            </a:endParaRPr>
          </a:p>
        </p:txBody>
      </p:sp>
      <p:sp>
        <p:nvSpPr>
          <p:cNvPr id="44" name="Left Brace 43"/>
          <p:cNvSpPr/>
          <p:nvPr/>
        </p:nvSpPr>
        <p:spPr>
          <a:xfrm rot="5400000">
            <a:off x="8325567" y="-539969"/>
            <a:ext cx="291643" cy="51863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45" name="Rectangle 44"/>
          <p:cNvSpPr/>
          <p:nvPr/>
        </p:nvSpPr>
        <p:spPr>
          <a:xfrm>
            <a:off x="7514405" y="1279622"/>
            <a:ext cx="1915718" cy="46809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Positions</a:t>
            </a:r>
            <a:endParaRPr lang="en-AU" dirty="0">
              <a:latin typeface="Segoe UI Light" panose="020B0502040204020203" pitchFamily="34" charset="0"/>
              <a:cs typeface="Segoe UI Light" panose="020B0502040204020203" pitchFamily="34" charset="0"/>
            </a:endParaRPr>
          </a:p>
        </p:txBody>
      </p:sp>
      <p:sp>
        <p:nvSpPr>
          <p:cNvPr id="19" name="Rectangle 18"/>
          <p:cNvSpPr/>
          <p:nvPr/>
        </p:nvSpPr>
        <p:spPr>
          <a:xfrm>
            <a:off x="859327" y="5066020"/>
            <a:ext cx="10565265" cy="523220"/>
          </a:xfrm>
          <a:prstGeom prst="rect">
            <a:avLst/>
          </a:prstGeom>
        </p:spPr>
        <p:txBody>
          <a:bodyPr wrap="none">
            <a:spAutoFit/>
          </a:bodyPr>
          <a:lstStyle/>
          <a:p>
            <a:r>
              <a:rPr lang="en-AU" sz="2800" dirty="0" smtClean="0">
                <a:solidFill>
                  <a:schemeClr val="bg1"/>
                </a:solidFill>
                <a:latin typeface="Segoe UI Light" panose="020B0502040204020203" pitchFamily="34" charset="0"/>
                <a:cs typeface="Segoe UI Light" panose="020B0502040204020203" pitchFamily="34" charset="0"/>
              </a:rPr>
              <a:t>{ index</a:t>
            </a:r>
            <a:r>
              <a:rPr lang="en-AU" sz="2800" dirty="0" smtClean="0">
                <a:solidFill>
                  <a:schemeClr val="tx1">
                    <a:lumMod val="75000"/>
                  </a:schemeClr>
                </a:solidFill>
                <a:latin typeface="Segoe UI Light" panose="020B0502040204020203" pitchFamily="34" charset="0"/>
                <a:cs typeface="Segoe UI Light" panose="020B0502040204020203" pitchFamily="34" charset="0"/>
              </a:rPr>
              <a:t>[ ,alignment ][ </a:t>
            </a:r>
            <a:r>
              <a:rPr lang="en-AU" sz="2800" dirty="0">
                <a:solidFill>
                  <a:schemeClr val="tx1">
                    <a:lumMod val="75000"/>
                  </a:schemeClr>
                </a:solidFill>
                <a:latin typeface="Segoe UI Light" panose="020B0502040204020203" pitchFamily="34" charset="0"/>
                <a:cs typeface="Segoe UI Light" panose="020B0502040204020203" pitchFamily="34" charset="0"/>
              </a:rPr>
              <a:t>:</a:t>
            </a:r>
            <a:r>
              <a:rPr lang="en-AU" sz="2800" dirty="0" err="1" smtClean="0">
                <a:solidFill>
                  <a:schemeClr val="tx1">
                    <a:lumMod val="75000"/>
                  </a:schemeClr>
                </a:solidFill>
                <a:latin typeface="Segoe UI Light" panose="020B0502040204020203" pitchFamily="34" charset="0"/>
                <a:cs typeface="Segoe UI Light" panose="020B0502040204020203" pitchFamily="34" charset="0"/>
              </a:rPr>
              <a:t>formatString</a:t>
            </a:r>
            <a:r>
              <a:rPr lang="en-AU" sz="2800" dirty="0" smtClean="0">
                <a:solidFill>
                  <a:schemeClr val="tx1">
                    <a:lumMod val="75000"/>
                  </a:schemeClr>
                </a:solidFill>
                <a:latin typeface="Segoe UI Light" panose="020B0502040204020203" pitchFamily="34" charset="0"/>
                <a:cs typeface="Segoe UI Light" panose="020B0502040204020203" pitchFamily="34" charset="0"/>
              </a:rPr>
              <a:t> ]</a:t>
            </a:r>
            <a:r>
              <a:rPr lang="en-AU" sz="2800" dirty="0" smtClean="0">
                <a:solidFill>
                  <a:schemeClr val="bg1"/>
                </a:solidFill>
                <a:latin typeface="Segoe UI Light" panose="020B0502040204020203" pitchFamily="34" charset="0"/>
                <a:cs typeface="Segoe UI Light" panose="020B0502040204020203" pitchFamily="34" charset="0"/>
              </a:rPr>
              <a:t> } –f  “string(s)” , “</a:t>
            </a:r>
            <a:r>
              <a:rPr lang="en-AU" sz="2800"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4470975"/>
      </p:ext>
    </p:extLst>
  </p:cSld>
  <p:clrMapOvr>
    <a:masterClrMapping/>
  </p:clrMapOvr>
  <p:timing>
    <p:tnLst>
      <p:par>
        <p:cT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Alignment Example</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425</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158588184"/>
              </p:ext>
            </p:extLst>
          </p:nvPr>
        </p:nvGraphicFramePr>
        <p:xfrm>
          <a:off x="479376" y="3278356"/>
          <a:ext cx="11171060" cy="1005840"/>
        </p:xfrm>
        <a:graphic>
          <a:graphicData uri="http://schemas.openxmlformats.org/drawingml/2006/table">
            <a:tbl>
              <a:tblPr bandRow="1">
                <a:tableStyleId>{5C22544A-7EE6-4342-B048-85BDC9FD1C3A}</a:tableStyleId>
              </a:tblPr>
              <a:tblGrid>
                <a:gridCol w="11171060">
                  <a:extLst>
                    <a:ext uri="{9D8B030D-6E8A-4147-A177-3AD203B41FA5}">
                      <a16:colId xmlns:a16="http://schemas.microsoft.com/office/drawing/2014/main" val="1159180664"/>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"{1}{0,5}{2}"</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Text"</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"separated"</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"with"</a:t>
                      </a:r>
                      <a:r>
                        <a:rPr lang="en-AU" sz="2000" dirty="0" err="1" smtClean="0">
                          <a:solidFill>
                            <a:srgbClr val="D3D3D3"/>
                          </a:solidFill>
                          <a:latin typeface="Lucida Console" panose="020B0609040504020204" pitchFamily="49" charset="0"/>
                        </a:rPr>
                        <a:t>,</a:t>
                      </a:r>
                      <a:r>
                        <a:rPr lang="en-AU" sz="2000" dirty="0" err="1" smtClean="0">
                          <a:solidFill>
                            <a:srgbClr val="DB7093"/>
                          </a:solidFill>
                          <a:latin typeface="Lucida Console" panose="020B0609040504020204" pitchFamily="49" charset="0"/>
                        </a:rPr>
                        <a:t>"dash</a:t>
                      </a:r>
                      <a:r>
                        <a:rPr lang="en-AU" sz="2000" dirty="0" smtClean="0">
                          <a:solidFill>
                            <a:srgbClr val="DB7093"/>
                          </a:solidFill>
                          <a:latin typeface="Lucida Console" panose="020B0609040504020204" pitchFamily="49" charset="0"/>
                        </a:rPr>
                        <a:t>“</a:t>
                      </a:r>
                    </a:p>
                    <a:p>
                      <a:endParaRPr lang="en-AU" sz="2000" dirty="0" smtClean="0">
                        <a:solidFill>
                          <a:srgbClr val="DB7093"/>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Text    -separated</a:t>
                      </a:r>
                      <a:endParaRPr lang="en-AU" sz="1000" dirty="0" smtClean="0">
                        <a:solidFill>
                          <a:srgbClr val="F5F5F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347929458"/>
                  </a:ext>
                </a:extLst>
              </a:tr>
            </a:tbl>
          </a:graphicData>
        </a:graphic>
      </p:graphicFrame>
      <p:sp>
        <p:nvSpPr>
          <p:cNvPr id="7" name="Rectangle 6"/>
          <p:cNvSpPr/>
          <p:nvPr/>
        </p:nvSpPr>
        <p:spPr>
          <a:xfrm>
            <a:off x="859327" y="5065665"/>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a:t>
            </a:r>
            <a:r>
              <a:rPr lang="en-AU" sz="2800" b="1" dirty="0" smtClean="0">
                <a:solidFill>
                  <a:schemeClr val="tx1">
                    <a:lumMod val="75000"/>
                  </a:schemeClr>
                </a:solidFill>
                <a:latin typeface="Segoe UI Light" panose="020B0502040204020203" pitchFamily="34" charset="0"/>
                <a:cs typeface="Segoe UI Light" panose="020B0502040204020203" pitchFamily="34" charset="0"/>
              </a:rPr>
              <a:t>[ </a:t>
            </a:r>
            <a:r>
              <a:rPr lang="en-AU" sz="2800" b="1" dirty="0">
                <a:solidFill>
                  <a:schemeClr val="tx1">
                    <a:lumMod val="75000"/>
                  </a:schemeClr>
                </a:solidFill>
                <a:latin typeface="Segoe UI Light" panose="020B0502040204020203" pitchFamily="34" charset="0"/>
                <a:cs typeface="Segoe UI Light" panose="020B0502040204020203" pitchFamily="34" charset="0"/>
              </a:rPr>
              <a:t>:</a:t>
            </a:r>
            <a:r>
              <a:rPr lang="en-AU" sz="2800" b="1" dirty="0" err="1" smtClean="0">
                <a:solidFill>
                  <a:schemeClr val="tx1">
                    <a:lumMod val="75000"/>
                  </a:schemeClr>
                </a:solidFill>
                <a:latin typeface="Segoe UI Light" panose="020B0502040204020203" pitchFamily="34" charset="0"/>
                <a:cs typeface="Segoe UI Light" panose="020B0502040204020203" pitchFamily="34" charset="0"/>
              </a:rPr>
              <a:t>formatString</a:t>
            </a:r>
            <a:r>
              <a:rPr lang="en-AU" sz="2800" b="1" dirty="0" smtClean="0">
                <a:solidFill>
                  <a:schemeClr val="tx1">
                    <a:lumMod val="75000"/>
                  </a:schemeClr>
                </a:solidFill>
                <a:latin typeface="Segoe UI Light" panose="020B0502040204020203" pitchFamily="34" charset="0"/>
                <a:cs typeface="Segoe UI Light" panose="020B0502040204020203" pitchFamily="34" charset="0"/>
              </a:rPr>
              <a:t> ] </a:t>
            </a:r>
            <a:r>
              <a:rPr lang="en-AU" sz="2800" b="1" dirty="0" smtClean="0">
                <a:solidFill>
                  <a:schemeClr val="bg1"/>
                </a:solidFill>
                <a:latin typeface="Segoe UI Light" panose="020B0502040204020203" pitchFamily="34" charset="0"/>
                <a:cs typeface="Segoe UI Light" panose="020B0502040204020203" pitchFamily="34" charset="0"/>
              </a:rPr>
              <a:t>}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
        <p:nvSpPr>
          <p:cNvPr id="9" name="Rectangular Callout 8"/>
          <p:cNvSpPr/>
          <p:nvPr/>
        </p:nvSpPr>
        <p:spPr>
          <a:xfrm>
            <a:off x="2383436" y="1813810"/>
            <a:ext cx="4719656" cy="929390"/>
          </a:xfrm>
          <a:prstGeom prst="wedgeRectCallout">
            <a:avLst>
              <a:gd name="adj1" fmla="val -37115"/>
              <a:gd name="adj2" fmla="val 110826"/>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Forced Width</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(negative-left justified, positive-right justified)</a:t>
            </a:r>
            <a:endParaRPr lang="en-AU"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19408812"/>
      </p:ext>
    </p:extLst>
  </p:cSld>
  <p:clrMapOvr>
    <a:masterClrMapping/>
  </p:clrMapOvr>
  <p:timing>
    <p:tnLst>
      <p:par>
        <p:cT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t>
            </a:r>
            <a:r>
              <a:rPr lang="en-US" dirty="0" err="1" smtClean="0">
                <a:solidFill>
                  <a:schemeClr val="accent1"/>
                </a:solidFill>
              </a:rPr>
              <a:t>FormatString</a:t>
            </a:r>
            <a:r>
              <a:rPr lang="en-US" dirty="0" smtClean="0">
                <a:solidFill>
                  <a:schemeClr val="accent1"/>
                </a:solidFill>
              </a:rPr>
              <a:t> Example 1</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426</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715678384"/>
              </p:ext>
            </p:extLst>
          </p:nvPr>
        </p:nvGraphicFramePr>
        <p:xfrm>
          <a:off x="474304" y="3281181"/>
          <a:ext cx="11192460" cy="1005840"/>
        </p:xfrm>
        <a:graphic>
          <a:graphicData uri="http://schemas.openxmlformats.org/drawingml/2006/table">
            <a:tbl>
              <a:tblPr bandRow="1">
                <a:tableStyleId>{5C22544A-7EE6-4342-B048-85BDC9FD1C3A}</a:tableStyleId>
              </a:tblPr>
              <a:tblGrid>
                <a:gridCol w="11192460">
                  <a:extLst>
                    <a:ext uri="{9D8B030D-6E8A-4147-A177-3AD203B41FA5}">
                      <a16:colId xmlns:a16="http://schemas.microsoft.com/office/drawing/2014/main" val="4264279211"/>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"{0:p} {1:p} {2:p}"</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0.3</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0.56</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0.99</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30.00% 56.00% 99.00%</a:t>
                      </a:r>
                      <a:endParaRPr lang="en-AU" sz="2000" dirty="0" smtClean="0">
                        <a:solidFill>
                          <a:srgbClr val="FFE4C4"/>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219276177"/>
                  </a:ext>
                </a:extLst>
              </a:tr>
            </a:tbl>
          </a:graphicData>
        </a:graphic>
      </p:graphicFrame>
      <p:sp>
        <p:nvSpPr>
          <p:cNvPr id="8" name="Rectangular Callout 7"/>
          <p:cNvSpPr/>
          <p:nvPr/>
        </p:nvSpPr>
        <p:spPr>
          <a:xfrm>
            <a:off x="2061426" y="1775389"/>
            <a:ext cx="2592288" cy="624063"/>
          </a:xfrm>
          <a:prstGeom prst="wedgeRectCallout">
            <a:avLst>
              <a:gd name="adj1" fmla="val -33501"/>
              <a:gd name="adj2" fmla="val 201568"/>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AU" dirty="0" smtClean="0">
                <a:latin typeface="Segoe UI Light" panose="020B0502040204020203" pitchFamily="34" charset="0"/>
                <a:cs typeface="Segoe UI Light" panose="020B0502040204020203" pitchFamily="34" charset="0"/>
              </a:rPr>
              <a:t>Format as percentage</a:t>
            </a:r>
            <a:endParaRPr lang="en-AU" dirty="0">
              <a:latin typeface="Segoe UI Light" panose="020B0502040204020203" pitchFamily="34" charset="0"/>
              <a:cs typeface="Segoe UI Light" panose="020B0502040204020203" pitchFamily="34" charset="0"/>
            </a:endParaRPr>
          </a:p>
        </p:txBody>
      </p:sp>
      <p:sp>
        <p:nvSpPr>
          <p:cNvPr id="7" name="Rectangle 6"/>
          <p:cNvSpPr/>
          <p:nvPr/>
        </p:nvSpPr>
        <p:spPr>
          <a:xfrm>
            <a:off x="859327" y="5049687"/>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 </a:t>
            </a:r>
            <a:r>
              <a:rPr lang="en-AU" sz="2800" b="1" dirty="0">
                <a:solidFill>
                  <a:schemeClr val="bg1"/>
                </a:solidFill>
                <a:latin typeface="Segoe UI Light" panose="020B0502040204020203" pitchFamily="34" charset="0"/>
                <a:cs typeface="Segoe UI Light" panose="020B0502040204020203" pitchFamily="34" charset="0"/>
              </a:rPr>
              <a:t>:</a:t>
            </a:r>
            <a:r>
              <a:rPr lang="en-AU" sz="2800" b="1" dirty="0" err="1" smtClean="0">
                <a:solidFill>
                  <a:schemeClr val="bg1"/>
                </a:solidFill>
                <a:latin typeface="Segoe UI Light" panose="020B0502040204020203" pitchFamily="34" charset="0"/>
                <a:cs typeface="Segoe UI Light" panose="020B0502040204020203" pitchFamily="34" charset="0"/>
              </a:rPr>
              <a:t>formatString</a:t>
            </a:r>
            <a:r>
              <a:rPr lang="en-AU" sz="2800" b="1" dirty="0" smtClean="0">
                <a:solidFill>
                  <a:schemeClr val="bg1"/>
                </a:solidFill>
                <a:latin typeface="Segoe UI Light" panose="020B0502040204020203" pitchFamily="34" charset="0"/>
                <a:cs typeface="Segoe UI Light" panose="020B0502040204020203" pitchFamily="34" charset="0"/>
              </a:rPr>
              <a:t> ] }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79075167"/>
      </p:ext>
    </p:extLst>
  </p:cSld>
  <p:clrMapOvr>
    <a:masterClrMapping/>
  </p:clrMapOvr>
  <p:timing>
    <p:tnLst>
      <p:par>
        <p:cT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t>
            </a:r>
            <a:r>
              <a:rPr lang="en-US" dirty="0" err="1" smtClean="0">
                <a:solidFill>
                  <a:schemeClr val="accent1"/>
                </a:solidFill>
              </a:rPr>
              <a:t>FormatString</a:t>
            </a:r>
            <a:r>
              <a:rPr lang="en-US" dirty="0" smtClean="0">
                <a:solidFill>
                  <a:schemeClr val="accent1"/>
                </a:solidFill>
              </a:rPr>
              <a:t> Example 2</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427</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55429637"/>
              </p:ext>
            </p:extLst>
          </p:nvPr>
        </p:nvGraphicFramePr>
        <p:xfrm>
          <a:off x="479375" y="3277792"/>
          <a:ext cx="11187389" cy="1005840"/>
        </p:xfrm>
        <a:graphic>
          <a:graphicData uri="http://schemas.openxmlformats.org/drawingml/2006/table">
            <a:tbl>
              <a:tblPr bandRow="1">
                <a:tableStyleId>{5C22544A-7EE6-4342-B048-85BDC9FD1C3A}</a:tableStyleId>
              </a:tblPr>
              <a:tblGrid>
                <a:gridCol w="11187389">
                  <a:extLst>
                    <a:ext uri="{9D8B030D-6E8A-4147-A177-3AD203B41FA5}">
                      <a16:colId xmlns:a16="http://schemas.microsoft.com/office/drawing/2014/main" val="1925165251"/>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"{0:p0} {1:p1} {2:p2}"</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0.3</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0.566</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0.991</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30% 56.6% 99.99%</a:t>
                      </a:r>
                    </a:p>
                  </a:txBody>
                  <a:tcPr>
                    <a:solidFill>
                      <a:srgbClr val="012456"/>
                    </a:solidFill>
                  </a:tcPr>
                </a:tc>
                <a:extLst>
                  <a:ext uri="{0D108BD9-81ED-4DB2-BD59-A6C34878D82A}">
                    <a16:rowId xmlns:a16="http://schemas.microsoft.com/office/drawing/2014/main" val="2967180196"/>
                  </a:ext>
                </a:extLst>
              </a:tr>
            </a:tbl>
          </a:graphicData>
        </a:graphic>
      </p:graphicFrame>
      <p:sp>
        <p:nvSpPr>
          <p:cNvPr id="8" name="Rectangular Callout 7"/>
          <p:cNvSpPr/>
          <p:nvPr/>
        </p:nvSpPr>
        <p:spPr>
          <a:xfrm>
            <a:off x="2250612" y="1702961"/>
            <a:ext cx="2592288" cy="822894"/>
          </a:xfrm>
          <a:prstGeom prst="wedgeRectCallout">
            <a:avLst>
              <a:gd name="adj1" fmla="val -37580"/>
              <a:gd name="adj2" fmla="val 144975"/>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AU" dirty="0" smtClean="0">
                <a:latin typeface="Segoe UI Light" panose="020B0502040204020203" pitchFamily="34" charset="0"/>
                <a:cs typeface="Segoe UI Light" panose="020B0502040204020203" pitchFamily="34" charset="0"/>
              </a:rPr>
              <a:t>Format as percentage with 0 decimal points</a:t>
            </a:r>
            <a:endParaRPr lang="en-AU" dirty="0">
              <a:latin typeface="Segoe UI Light" panose="020B0502040204020203" pitchFamily="34" charset="0"/>
              <a:cs typeface="Segoe UI Light" panose="020B0502040204020203" pitchFamily="34" charset="0"/>
            </a:endParaRPr>
          </a:p>
        </p:txBody>
      </p:sp>
      <p:sp>
        <p:nvSpPr>
          <p:cNvPr id="7" name="Rectangle 6"/>
          <p:cNvSpPr/>
          <p:nvPr/>
        </p:nvSpPr>
        <p:spPr>
          <a:xfrm>
            <a:off x="839895" y="5071928"/>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 </a:t>
            </a:r>
            <a:r>
              <a:rPr lang="en-AU" sz="2800" b="1" dirty="0">
                <a:solidFill>
                  <a:schemeClr val="bg1"/>
                </a:solidFill>
                <a:latin typeface="Segoe UI Light" panose="020B0502040204020203" pitchFamily="34" charset="0"/>
                <a:cs typeface="Segoe UI Light" panose="020B0502040204020203" pitchFamily="34" charset="0"/>
              </a:rPr>
              <a:t>:</a:t>
            </a:r>
            <a:r>
              <a:rPr lang="en-AU" sz="2800" b="1" dirty="0" err="1" smtClean="0">
                <a:solidFill>
                  <a:schemeClr val="bg1"/>
                </a:solidFill>
                <a:latin typeface="Segoe UI Light" panose="020B0502040204020203" pitchFamily="34" charset="0"/>
                <a:cs typeface="Segoe UI Light" panose="020B0502040204020203" pitchFamily="34" charset="0"/>
              </a:rPr>
              <a:t>formatString</a:t>
            </a:r>
            <a:r>
              <a:rPr lang="en-AU" sz="2800" b="1" dirty="0" smtClean="0">
                <a:solidFill>
                  <a:schemeClr val="bg1"/>
                </a:solidFill>
                <a:latin typeface="Segoe UI Light" panose="020B0502040204020203" pitchFamily="34" charset="0"/>
                <a:cs typeface="Segoe UI Light" panose="020B0502040204020203" pitchFamily="34" charset="0"/>
              </a:rPr>
              <a:t> ] }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62536934"/>
      </p:ext>
    </p:extLst>
  </p:cSld>
  <p:clrMapOvr>
    <a:masterClrMapping/>
  </p:clrMapOvr>
  <p:timing>
    <p:tnLst>
      <p:par>
        <p:cT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t>
            </a:r>
            <a:r>
              <a:rPr lang="en-US" dirty="0" err="1" smtClean="0">
                <a:solidFill>
                  <a:schemeClr val="accent1"/>
                </a:solidFill>
              </a:rPr>
              <a:t>FormatString</a:t>
            </a:r>
            <a:r>
              <a:rPr lang="en-US" dirty="0" smtClean="0">
                <a:solidFill>
                  <a:schemeClr val="accent1"/>
                </a:solidFill>
              </a:rPr>
              <a:t> Example 3</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428</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2078415799"/>
              </p:ext>
            </p:extLst>
          </p:nvPr>
        </p:nvGraphicFramePr>
        <p:xfrm>
          <a:off x="479376" y="3285120"/>
          <a:ext cx="11187388" cy="1005840"/>
        </p:xfrm>
        <a:graphic>
          <a:graphicData uri="http://schemas.openxmlformats.org/drawingml/2006/table">
            <a:tbl>
              <a:tblPr bandRow="1">
                <a:tableStyleId>{5C22544A-7EE6-4342-B048-85BDC9FD1C3A}</a:tableStyleId>
              </a:tblPr>
              <a:tblGrid>
                <a:gridCol w="11187388">
                  <a:extLst>
                    <a:ext uri="{9D8B030D-6E8A-4147-A177-3AD203B41FA5}">
                      <a16:colId xmlns:a16="http://schemas.microsoft.com/office/drawing/2014/main" val="1588800608"/>
                    </a:ext>
                  </a:extLst>
                </a:gridCol>
              </a:tblGrid>
              <a:tr h="370840">
                <a:tc>
                  <a:txBody>
                    <a:bodyPr/>
                    <a:lstStyle/>
                    <a:p>
                      <a:r>
                        <a:rPr lang="pt-BR" sz="2000" dirty="0" smtClean="0">
                          <a:solidFill>
                            <a:srgbClr val="F5F5F5"/>
                          </a:solidFill>
                          <a:latin typeface="Lucida Console" panose="020B0609040504020204" pitchFamily="49" charset="0"/>
                        </a:rPr>
                        <a:t>PS C:\&gt; </a:t>
                      </a:r>
                      <a:r>
                        <a:rPr lang="pt-BR" sz="2000" dirty="0" smtClean="0">
                          <a:solidFill>
                            <a:srgbClr val="DB7093"/>
                          </a:solidFill>
                          <a:latin typeface="Lucida Console" panose="020B0609040504020204" pitchFamily="49" charset="0"/>
                        </a:rPr>
                        <a:t>"{0:n2}"</a:t>
                      </a:r>
                      <a:r>
                        <a:rPr lang="pt-BR" sz="2000" dirty="0" smtClean="0">
                          <a:solidFill>
                            <a:srgbClr val="F5F5F5"/>
                          </a:solidFill>
                          <a:latin typeface="Lucida Console" panose="020B0609040504020204" pitchFamily="49" charset="0"/>
                        </a:rPr>
                        <a:t> </a:t>
                      </a:r>
                      <a:r>
                        <a:rPr lang="pt-BR" sz="2000" dirty="0" smtClean="0">
                          <a:solidFill>
                            <a:srgbClr val="D3D3D3"/>
                          </a:solidFill>
                          <a:latin typeface="Lucida Console" panose="020B0609040504020204" pitchFamily="49" charset="0"/>
                        </a:rPr>
                        <a:t>-f</a:t>
                      </a:r>
                      <a:r>
                        <a:rPr lang="pt-BR" sz="2000" dirty="0" smtClean="0">
                          <a:solidFill>
                            <a:srgbClr val="F5F5F5"/>
                          </a:solidFill>
                          <a:latin typeface="Lucida Console" panose="020B0609040504020204" pitchFamily="49" charset="0"/>
                        </a:rPr>
                        <a:t> </a:t>
                      </a:r>
                      <a:r>
                        <a:rPr lang="pt-BR" sz="2000" dirty="0" smtClean="0">
                          <a:solidFill>
                            <a:srgbClr val="FFE4C4"/>
                          </a:solidFill>
                          <a:latin typeface="Lucida Console" panose="020B0609040504020204" pitchFamily="49" charset="0"/>
                        </a:rPr>
                        <a:t>3.1415926 </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3.14</a:t>
                      </a:r>
                    </a:p>
                  </a:txBody>
                  <a:tcPr>
                    <a:solidFill>
                      <a:srgbClr val="012456"/>
                    </a:solidFill>
                  </a:tcPr>
                </a:tc>
                <a:extLst>
                  <a:ext uri="{0D108BD9-81ED-4DB2-BD59-A6C34878D82A}">
                    <a16:rowId xmlns:a16="http://schemas.microsoft.com/office/drawing/2014/main" val="1474689455"/>
                  </a:ext>
                </a:extLst>
              </a:tr>
            </a:tbl>
          </a:graphicData>
        </a:graphic>
      </p:graphicFrame>
      <p:sp>
        <p:nvSpPr>
          <p:cNvPr id="8" name="Rectangular Callout 7"/>
          <p:cNvSpPr/>
          <p:nvPr/>
        </p:nvSpPr>
        <p:spPr>
          <a:xfrm>
            <a:off x="2250612" y="1896655"/>
            <a:ext cx="2557871" cy="885956"/>
          </a:xfrm>
          <a:prstGeom prst="wedgeRectCallout">
            <a:avLst>
              <a:gd name="adj1" fmla="val -38887"/>
              <a:gd name="adj2" fmla="val 109635"/>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Round number to 2 decimal places</a:t>
            </a:r>
            <a:endParaRPr lang="en-AU" sz="2000" dirty="0">
              <a:latin typeface="Segoe UI Light" panose="020B0502040204020203" pitchFamily="34" charset="0"/>
              <a:cs typeface="Segoe UI Light" panose="020B0502040204020203" pitchFamily="34" charset="0"/>
            </a:endParaRPr>
          </a:p>
        </p:txBody>
      </p:sp>
      <p:sp>
        <p:nvSpPr>
          <p:cNvPr id="7" name="Rectangle 6"/>
          <p:cNvSpPr/>
          <p:nvPr/>
        </p:nvSpPr>
        <p:spPr>
          <a:xfrm>
            <a:off x="859327" y="5066020"/>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 </a:t>
            </a:r>
            <a:r>
              <a:rPr lang="en-AU" sz="2800" b="1" dirty="0">
                <a:solidFill>
                  <a:schemeClr val="bg1"/>
                </a:solidFill>
                <a:latin typeface="Segoe UI Light" panose="020B0502040204020203" pitchFamily="34" charset="0"/>
                <a:cs typeface="Segoe UI Light" panose="020B0502040204020203" pitchFamily="34" charset="0"/>
              </a:rPr>
              <a:t>:</a:t>
            </a:r>
            <a:r>
              <a:rPr lang="en-AU" sz="2800" b="1" dirty="0" err="1" smtClean="0">
                <a:solidFill>
                  <a:schemeClr val="bg1"/>
                </a:solidFill>
                <a:latin typeface="Segoe UI Light" panose="020B0502040204020203" pitchFamily="34" charset="0"/>
                <a:cs typeface="Segoe UI Light" panose="020B0502040204020203" pitchFamily="34" charset="0"/>
              </a:rPr>
              <a:t>formatString</a:t>
            </a:r>
            <a:r>
              <a:rPr lang="en-AU" sz="2800" b="1" dirty="0" smtClean="0">
                <a:solidFill>
                  <a:schemeClr val="bg1"/>
                </a:solidFill>
                <a:latin typeface="Segoe UI Light" panose="020B0502040204020203" pitchFamily="34" charset="0"/>
                <a:cs typeface="Segoe UI Light" panose="020B0502040204020203" pitchFamily="34" charset="0"/>
              </a:rPr>
              <a:t> ] }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1319264"/>
      </p:ext>
    </p:extLst>
  </p:cSld>
  <p:clrMapOvr>
    <a:masterClrMapping/>
  </p:clrMapOvr>
  <p:timing>
    <p:tnLst>
      <p:par>
        <p:cT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t>
            </a:r>
            <a:r>
              <a:rPr lang="en-US" dirty="0" err="1" smtClean="0">
                <a:solidFill>
                  <a:schemeClr val="accent1"/>
                </a:solidFill>
              </a:rPr>
              <a:t>FormatString</a:t>
            </a:r>
            <a:r>
              <a:rPr lang="en-US" dirty="0" smtClean="0">
                <a:solidFill>
                  <a:schemeClr val="accent1"/>
                </a:solidFill>
              </a:rPr>
              <a:t> Example 4</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429</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690722056"/>
              </p:ext>
            </p:extLst>
          </p:nvPr>
        </p:nvGraphicFramePr>
        <p:xfrm>
          <a:off x="479376" y="3294123"/>
          <a:ext cx="11179224" cy="1005840"/>
        </p:xfrm>
        <a:graphic>
          <a:graphicData uri="http://schemas.openxmlformats.org/drawingml/2006/table">
            <a:tbl>
              <a:tblPr bandRow="1">
                <a:tableStyleId>{5C22544A-7EE6-4342-B048-85BDC9FD1C3A}</a:tableStyleId>
              </a:tblPr>
              <a:tblGrid>
                <a:gridCol w="11179224">
                  <a:extLst>
                    <a:ext uri="{9D8B030D-6E8A-4147-A177-3AD203B41FA5}">
                      <a16:colId xmlns:a16="http://schemas.microsoft.com/office/drawing/2014/main" val="1177241006"/>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'{0:c} {1:c} {2:c}'</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100.67</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34</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1340.78 </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$100.67 $34.00 $1,340.78</a:t>
                      </a:r>
                    </a:p>
                  </a:txBody>
                  <a:tcPr>
                    <a:solidFill>
                      <a:srgbClr val="012456"/>
                    </a:solidFill>
                  </a:tcPr>
                </a:tc>
                <a:extLst>
                  <a:ext uri="{0D108BD9-81ED-4DB2-BD59-A6C34878D82A}">
                    <a16:rowId xmlns:a16="http://schemas.microsoft.com/office/drawing/2014/main" val="2390090543"/>
                  </a:ext>
                </a:extLst>
              </a:tr>
            </a:tbl>
          </a:graphicData>
        </a:graphic>
      </p:graphicFrame>
      <p:sp>
        <p:nvSpPr>
          <p:cNvPr id="8" name="Rectangular Callout 7"/>
          <p:cNvSpPr/>
          <p:nvPr/>
        </p:nvSpPr>
        <p:spPr>
          <a:xfrm>
            <a:off x="2266115" y="2026900"/>
            <a:ext cx="2160240" cy="778583"/>
          </a:xfrm>
          <a:prstGeom prst="wedgeRectCallout">
            <a:avLst>
              <a:gd name="adj1" fmla="val -40200"/>
              <a:gd name="adj2" fmla="val 125568"/>
            </a:avLst>
          </a:prstGeom>
          <a:solidFill>
            <a:schemeClr val="tx2">
              <a:lumMod val="85000"/>
            </a:schemeClr>
          </a:solidFill>
          <a:ln>
            <a:noFill/>
          </a:ln>
        </p:spPr>
        <p:style>
          <a:lnRef idx="2">
            <a:schemeClr val="dk1"/>
          </a:lnRef>
          <a:fillRef idx="1">
            <a:schemeClr val="lt1"/>
          </a:fillRef>
          <a:effectRef idx="0">
            <a:schemeClr val="dk1"/>
          </a:effectRef>
          <a:fontRef idx="minor">
            <a:schemeClr val="dk1"/>
          </a:fontRef>
        </p:style>
        <p:txBody>
          <a:bodyPr rtlCol="0" anchor="ctr"/>
          <a:lstStyle/>
          <a:p>
            <a:r>
              <a:rPr lang="en-AU" dirty="0" smtClean="0">
                <a:latin typeface="Segoe UI Light" panose="020B0502040204020203" pitchFamily="34" charset="0"/>
                <a:cs typeface="Segoe UI Light" panose="020B0502040204020203" pitchFamily="34" charset="0"/>
              </a:rPr>
              <a:t>Format as local computer currency</a:t>
            </a:r>
            <a:endParaRPr lang="en-AU" dirty="0">
              <a:latin typeface="Segoe UI Light" panose="020B0502040204020203" pitchFamily="34" charset="0"/>
              <a:cs typeface="Segoe UI Light" panose="020B0502040204020203" pitchFamily="34" charset="0"/>
            </a:endParaRPr>
          </a:p>
        </p:txBody>
      </p:sp>
      <p:sp>
        <p:nvSpPr>
          <p:cNvPr id="7" name="Rectangle 6"/>
          <p:cNvSpPr/>
          <p:nvPr/>
        </p:nvSpPr>
        <p:spPr>
          <a:xfrm>
            <a:off x="859327" y="5066020"/>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 </a:t>
            </a:r>
            <a:r>
              <a:rPr lang="en-AU" sz="2800" b="1" dirty="0">
                <a:solidFill>
                  <a:schemeClr val="bg1"/>
                </a:solidFill>
                <a:latin typeface="Segoe UI Light" panose="020B0502040204020203" pitchFamily="34" charset="0"/>
                <a:cs typeface="Segoe UI Light" panose="020B0502040204020203" pitchFamily="34" charset="0"/>
              </a:rPr>
              <a:t>:</a:t>
            </a:r>
            <a:r>
              <a:rPr lang="en-AU" sz="2800" b="1" dirty="0" err="1" smtClean="0">
                <a:solidFill>
                  <a:schemeClr val="bg1"/>
                </a:solidFill>
                <a:latin typeface="Segoe UI Light" panose="020B0502040204020203" pitchFamily="34" charset="0"/>
                <a:cs typeface="Segoe UI Light" panose="020B0502040204020203" pitchFamily="34" charset="0"/>
              </a:rPr>
              <a:t>formatString</a:t>
            </a:r>
            <a:r>
              <a:rPr lang="en-AU" sz="2800" b="1" dirty="0" smtClean="0">
                <a:solidFill>
                  <a:schemeClr val="bg1"/>
                </a:solidFill>
                <a:latin typeface="Segoe UI Light" panose="020B0502040204020203" pitchFamily="34" charset="0"/>
                <a:cs typeface="Segoe UI Light" panose="020B0502040204020203" pitchFamily="34" charset="0"/>
              </a:rPr>
              <a:t> ] }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7649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1143000"/>
            <a:ext cx="2783632"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Use </a:t>
            </a:r>
            <a:r>
              <a:rPr lang="en-AU" dirty="0" err="1" smtClean="0">
                <a:latin typeface="Segoe UI Light" panose="020B0502040204020203" pitchFamily="34" charset="0"/>
                <a:cs typeface="Segoe UI Light" panose="020B0502040204020203" pitchFamily="34" charset="0"/>
              </a:rPr>
              <a:t>WindowsFeature</a:t>
            </a:r>
            <a:r>
              <a:rPr lang="en-AU" dirty="0" smtClean="0">
                <a:latin typeface="Segoe UI Light" panose="020B0502040204020203" pitchFamily="34" charset="0"/>
                <a:cs typeface="Segoe UI Light" panose="020B0502040204020203" pitchFamily="34" charset="0"/>
              </a:rPr>
              <a:t> and File Resources to manage software configuration</a:t>
            </a:r>
            <a:endParaRPr lang="en-AU" dirty="0">
              <a:latin typeface="Segoe UI Light" panose="020B0502040204020203" pitchFamily="34" charset="0"/>
              <a:cs typeface="Segoe UI Light" panose="020B0502040204020203" pitchFamily="34" charset="0"/>
            </a:endParaRPr>
          </a:p>
        </p:txBody>
      </p:sp>
      <p:sp>
        <p:nvSpPr>
          <p:cNvPr id="8" name="Slide Number Placeholder 7"/>
          <p:cNvSpPr>
            <a:spLocks noGrp="1"/>
          </p:cNvSpPr>
          <p:nvPr>
            <p:ph type="sldNum" sz="quarter" idx="11"/>
          </p:nvPr>
        </p:nvSpPr>
        <p:spPr/>
        <p:txBody>
          <a:bodyPr/>
          <a:lstStyle/>
          <a:p>
            <a:fld id="{74A398B2-5A34-1A4A-811E-F4027282568C}" type="slidenum">
              <a:rPr lang="en-US" smtClean="0"/>
              <a:pPr/>
              <a:t>43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635484842"/>
              </p:ext>
            </p:extLst>
          </p:nvPr>
        </p:nvGraphicFramePr>
        <p:xfrm>
          <a:off x="3075206" y="336932"/>
          <a:ext cx="8622808" cy="5992851"/>
        </p:xfrm>
        <a:graphic>
          <a:graphicData uri="http://schemas.openxmlformats.org/drawingml/2006/table">
            <a:tbl>
              <a:tblPr firstRow="1" bandRow="1">
                <a:tableStyleId>{5C22544A-7EE6-4342-B048-85BDC9FD1C3A}</a:tableStyleId>
              </a:tblPr>
              <a:tblGrid>
                <a:gridCol w="8622808">
                  <a:extLst>
                    <a:ext uri="{9D8B030D-6E8A-4147-A177-3AD203B41FA5}">
                      <a16:colId xmlns:a16="http://schemas.microsoft.com/office/drawing/2014/main" val="755576982"/>
                    </a:ext>
                  </a:extLst>
                </a:gridCol>
              </a:tblGrid>
              <a:tr h="5992851">
                <a:tc>
                  <a:txBody>
                    <a:bodyPr/>
                    <a:lstStyle/>
                    <a:p>
                      <a:r>
                        <a:rPr lang="en-AU" sz="1800" b="0" dirty="0" smtClean="0">
                          <a:solidFill>
                            <a:schemeClr val="tx1">
                              <a:lumMod val="50000"/>
                            </a:schemeClr>
                          </a:solidFill>
                          <a:latin typeface="Lucida Console" panose="020B0609040504020204" pitchFamily="49" charset="0"/>
                        </a:rPr>
                        <a:t>Configuration </a:t>
                      </a:r>
                      <a:r>
                        <a:rPr lang="en-AU" sz="1800" b="0" dirty="0" err="1" smtClean="0">
                          <a:solidFill>
                            <a:schemeClr val="tx1">
                              <a:lumMod val="50000"/>
                            </a:schemeClr>
                          </a:solidFill>
                          <a:latin typeface="Lucida Console" panose="020B0609040504020204" pitchFamily="49" charset="0"/>
                        </a:rPr>
                        <a:t>MyWebConfig</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solidFill>
                          <a:latin typeface="Lucida Console" panose="020B0609040504020204" pitchFamily="49" charset="0"/>
                        </a:rPr>
                        <a:t>Node “2012R2-MS”</a:t>
                      </a:r>
                    </a:p>
                    <a:p>
                      <a:r>
                        <a:rPr lang="en-AU" sz="1800" b="0" dirty="0" smtClean="0">
                          <a:solidFill>
                            <a:schemeClr val="tx1"/>
                          </a:solidFill>
                          <a:latin typeface="Lucida Console" panose="020B0609040504020204" pitchFamily="49" charset="0"/>
                        </a:rPr>
                        <a:t> </a:t>
                      </a:r>
                      <a:r>
                        <a:rPr lang="en-AU" sz="1800" b="0" baseline="0" dirty="0" smtClean="0">
                          <a:solidFill>
                            <a:schemeClr val="tx1"/>
                          </a:solidFill>
                          <a:latin typeface="Lucida Console" panose="020B0609040504020204" pitchFamily="49" charset="0"/>
                        </a:rPr>
                        <a:t>  </a:t>
                      </a:r>
                      <a:r>
                        <a:rPr lang="en-AU" sz="1800" b="0" dirty="0" smtClean="0">
                          <a:solidFill>
                            <a:schemeClr val="tx1"/>
                          </a:solidFill>
                          <a:latin typeface="Lucida Console" panose="020B0609040504020204" pitchFamily="49" charset="0"/>
                        </a:rPr>
                        <a:t>{  </a:t>
                      </a:r>
                    </a:p>
                    <a:p>
                      <a:r>
                        <a:rPr lang="en-AU" sz="1800" b="0" dirty="0" smtClean="0">
                          <a:solidFill>
                            <a:srgbClr val="F5F5F5"/>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 IIS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Ensure = "Present" </a:t>
                      </a:r>
                    </a:p>
                    <a:p>
                      <a:r>
                        <a:rPr lang="en-AU" sz="1800" b="0" dirty="0" smtClean="0">
                          <a:solidFill>
                            <a:schemeClr val="tx1">
                              <a:lumMod val="50000"/>
                            </a:schemeClr>
                          </a:solidFill>
                          <a:latin typeface="Lucida Console" panose="020B0609040504020204" pitchFamily="49" charset="0"/>
                        </a:rPr>
                        <a:t>       Name = "Web-Server"</a:t>
                      </a:r>
                    </a:p>
                    <a:p>
                      <a:r>
                        <a:rPr lang="en-AU" sz="1800" b="0" dirty="0" smtClean="0">
                          <a:solidFill>
                            <a:schemeClr val="tx1">
                              <a:lumMod val="50000"/>
                            </a:schemeClr>
                          </a:solidFill>
                          <a:latin typeface="Lucida Console" panose="020B0609040504020204" pitchFamily="49" charset="0"/>
                        </a:rPr>
                        <a:t>      }</a:t>
                      </a:r>
                    </a:p>
                    <a:p>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File </a:t>
                      </a:r>
                      <a:r>
                        <a:rPr lang="en-AU" sz="1800" b="0" dirty="0" err="1" smtClean="0">
                          <a:solidFill>
                            <a:schemeClr val="tx1">
                              <a:lumMod val="50000"/>
                            </a:schemeClr>
                          </a:solidFill>
                          <a:latin typeface="Lucida Console" panose="020B0609040504020204" pitchFamily="49" charset="0"/>
                        </a:rPr>
                        <a:t>WebDirectory</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  </a:t>
                      </a:r>
                    </a:p>
                    <a:p>
                      <a:r>
                        <a:rPr lang="en-AU" sz="1800" b="0" dirty="0" smtClean="0">
                          <a:solidFill>
                            <a:schemeClr val="tx1">
                              <a:lumMod val="50000"/>
                            </a:schemeClr>
                          </a:solidFill>
                          <a:latin typeface="Lucida Console" panose="020B0609040504020204" pitchFamily="49" charset="0"/>
                        </a:rPr>
                        <a:t>       Ensure = "Present"</a:t>
                      </a:r>
                    </a:p>
                    <a:p>
                      <a:r>
                        <a:rPr lang="en-AU" sz="1800" b="0" dirty="0" smtClean="0">
                          <a:solidFill>
                            <a:schemeClr val="tx1">
                              <a:lumMod val="50000"/>
                            </a:schemeClr>
                          </a:solidFill>
                          <a:latin typeface="Lucida Console" panose="020B0609040504020204" pitchFamily="49" charset="0"/>
                        </a:rPr>
                        <a:t>       Type = "Directory“</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Recurse</a:t>
                      </a:r>
                      <a:r>
                        <a:rPr lang="en-AU" sz="1800" b="0" dirty="0" smtClean="0">
                          <a:solidFill>
                            <a:schemeClr val="tx1">
                              <a:lumMod val="50000"/>
                            </a:schemeClr>
                          </a:solidFill>
                          <a:latin typeface="Lucida Console" panose="020B0609040504020204" pitchFamily="49" charset="0"/>
                        </a:rPr>
                        <a:t> = $true</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SourcePath</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WebsiteFilePath</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DestinationPath</a:t>
                      </a:r>
                      <a:r>
                        <a:rPr lang="en-AU" sz="1800" b="0" dirty="0" smtClean="0">
                          <a:solidFill>
                            <a:schemeClr val="tx1">
                              <a:lumMod val="50000"/>
                            </a:schemeClr>
                          </a:solidFill>
                          <a:latin typeface="Lucida Console" panose="020B0609040504020204" pitchFamily="49" charset="0"/>
                        </a:rPr>
                        <a:t> = "C:\inetpub\wwwroot"</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DependsOn</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]IIS“</a:t>
                      </a:r>
                    </a:p>
                    <a:p>
                      <a:r>
                        <a:rPr lang="en-AU" sz="1800" b="0" dirty="0" smtClean="0">
                          <a:solidFill>
                            <a:schemeClr val="tx1">
                              <a:lumMod val="50000"/>
                            </a:schemeClr>
                          </a:solidFill>
                          <a:latin typeface="Lucida Console" panose="020B0609040504020204" pitchFamily="49" charset="0"/>
                        </a:rPr>
                        <a:t>      }</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 </a:t>
                      </a:r>
                      <a:r>
                        <a:rPr lang="en-AU" sz="18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3011225218"/>
                  </a:ext>
                </a:extLst>
              </a:tr>
            </a:tbl>
          </a:graphicData>
        </a:graphic>
      </p:graphicFrame>
      <p:sp>
        <p:nvSpPr>
          <p:cNvPr id="5" name="TextBox 4"/>
          <p:cNvSpPr txBox="1"/>
          <p:nvPr/>
        </p:nvSpPr>
        <p:spPr>
          <a:xfrm>
            <a:off x="9017874" y="881756"/>
            <a:ext cx="2317531" cy="369332"/>
          </a:xfrm>
          <a:prstGeom prst="rect">
            <a:avLst/>
          </a:prstGeom>
          <a:noFill/>
        </p:spPr>
        <p:txBody>
          <a:bodyPr wrap="square" rtlCol="0">
            <a:spAutoFit/>
          </a:bodyPr>
          <a:lstStyle/>
          <a:p>
            <a:r>
              <a:rPr lang="en-AU" dirty="0" smtClean="0"/>
              <a:t>Node Block</a:t>
            </a:r>
            <a:endParaRPr lang="en-AU" dirty="0"/>
          </a:p>
        </p:txBody>
      </p:sp>
    </p:spTree>
    <p:extLst>
      <p:ext uri="{BB962C8B-B14F-4D97-AF65-F5344CB8AC3E}">
        <p14:creationId xmlns:p14="http://schemas.microsoft.com/office/powerpoint/2010/main" val="3916185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chemeClr val="accent1"/>
                </a:solidFill>
              </a:rPr>
              <a:t>Format Operator – </a:t>
            </a:r>
            <a:r>
              <a:rPr lang="en-US" dirty="0" err="1" smtClean="0">
                <a:solidFill>
                  <a:schemeClr val="accent1"/>
                </a:solidFill>
              </a:rPr>
              <a:t>FormatString</a:t>
            </a:r>
            <a:r>
              <a:rPr lang="en-US" dirty="0" smtClean="0">
                <a:solidFill>
                  <a:schemeClr val="accent1"/>
                </a:solidFill>
              </a:rPr>
              <a:t> Example 5</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430</a:t>
            </a:fld>
            <a:endParaRPr lang="en-US"/>
          </a:p>
        </p:txBody>
      </p:sp>
      <p:graphicFrame>
        <p:nvGraphicFramePr>
          <p:cNvPr id="2" name="Table 1"/>
          <p:cNvGraphicFramePr>
            <a:graphicFrameLocks noGrp="1"/>
          </p:cNvGraphicFramePr>
          <p:nvPr>
            <p:extLst>
              <p:ext uri="{D42A27DB-BD31-4B8C-83A1-F6EECF244321}">
                <p14:modId xmlns:p14="http://schemas.microsoft.com/office/powerpoint/2010/main" val="963010330"/>
              </p:ext>
            </p:extLst>
          </p:nvPr>
        </p:nvGraphicFramePr>
        <p:xfrm>
          <a:off x="479376" y="3289395"/>
          <a:ext cx="11179224" cy="1005840"/>
        </p:xfrm>
        <a:graphic>
          <a:graphicData uri="http://schemas.openxmlformats.org/drawingml/2006/table">
            <a:tbl>
              <a:tblPr bandRow="1">
                <a:tableStyleId>{5C22544A-7EE6-4342-B048-85BDC9FD1C3A}</a:tableStyleId>
              </a:tblPr>
              <a:tblGrid>
                <a:gridCol w="11179224">
                  <a:extLst>
                    <a:ext uri="{9D8B030D-6E8A-4147-A177-3AD203B41FA5}">
                      <a16:colId xmlns:a16="http://schemas.microsoft.com/office/drawing/2014/main" val="1053345870"/>
                    </a:ext>
                  </a:extLst>
                </a:gridCol>
              </a:tblGrid>
              <a:tr h="37084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DB7093"/>
                          </a:solidFill>
                          <a:latin typeface="Lucida Console" panose="020B0609040504020204" pitchFamily="49" charset="0"/>
                        </a:rPr>
                        <a:t>'{0:hh}:{0:mm}:{0:ss}'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get-date</a:t>
                      </a:r>
                      <a:r>
                        <a:rPr lang="en-AU" sz="2000" dirty="0" smtClean="0">
                          <a:solidFill>
                            <a:srgbClr val="F5F5F5"/>
                          </a:solidFill>
                          <a:latin typeface="Lucida Console" panose="020B0609040504020204" pitchFamily="49" charset="0"/>
                        </a:rPr>
                        <a:t>) </a:t>
                      </a:r>
                    </a:p>
                    <a:p>
                      <a:endParaRPr lang="en-AU" sz="2000" dirty="0" smtClean="0">
                        <a:solidFill>
                          <a:srgbClr val="FFE4C4"/>
                        </a:solidFill>
                        <a:latin typeface="Lucida Console" panose="020B0609040504020204" pitchFamily="49" charset="0"/>
                      </a:endParaRPr>
                    </a:p>
                    <a:p>
                      <a:r>
                        <a:rPr lang="en-AU" sz="2000" dirty="0" smtClean="0">
                          <a:solidFill>
                            <a:srgbClr val="F5F5F5"/>
                          </a:solidFill>
                          <a:latin typeface="Lucida Console" panose="020B0609040504020204" pitchFamily="49" charset="0"/>
                        </a:rPr>
                        <a:t>11:35:16</a:t>
                      </a:r>
                    </a:p>
                  </a:txBody>
                  <a:tcPr>
                    <a:solidFill>
                      <a:srgbClr val="012456"/>
                    </a:solidFill>
                  </a:tcPr>
                </a:tc>
                <a:extLst>
                  <a:ext uri="{0D108BD9-81ED-4DB2-BD59-A6C34878D82A}">
                    <a16:rowId xmlns:a16="http://schemas.microsoft.com/office/drawing/2014/main" val="1149758346"/>
                  </a:ext>
                </a:extLst>
              </a:tr>
            </a:tbl>
          </a:graphicData>
        </a:graphic>
      </p:graphicFrame>
      <p:sp>
        <p:nvSpPr>
          <p:cNvPr id="8" name="Rectangle 7"/>
          <p:cNvSpPr/>
          <p:nvPr/>
        </p:nvSpPr>
        <p:spPr>
          <a:xfrm>
            <a:off x="2397256" y="2018626"/>
            <a:ext cx="2150534" cy="81422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r>
              <a:rPr lang="en-AU" sz="2000" dirty="0" smtClean="0">
                <a:latin typeface="Segoe UI Light" panose="020B0502040204020203" pitchFamily="34" charset="0"/>
                <a:cs typeface="Segoe UI Light" panose="020B0502040204020203" pitchFamily="34" charset="0"/>
              </a:rPr>
              <a:t>Format </a:t>
            </a:r>
            <a:r>
              <a:rPr lang="en-AU" sz="2000" dirty="0" err="1" smtClean="0">
                <a:latin typeface="Segoe UI Light" panose="020B0502040204020203" pitchFamily="34" charset="0"/>
                <a:cs typeface="Segoe UI Light" panose="020B0502040204020203" pitchFamily="34" charset="0"/>
              </a:rPr>
              <a:t>DateTime</a:t>
            </a:r>
            <a:endParaRPr lang="en-AU" sz="2000" dirty="0">
              <a:latin typeface="Segoe UI Light" panose="020B0502040204020203" pitchFamily="34" charset="0"/>
              <a:cs typeface="Segoe UI Light" panose="020B0502040204020203" pitchFamily="34" charset="0"/>
            </a:endParaRPr>
          </a:p>
        </p:txBody>
      </p:sp>
      <p:sp>
        <p:nvSpPr>
          <p:cNvPr id="7" name="Left Brace 6"/>
          <p:cNvSpPr/>
          <p:nvPr/>
        </p:nvSpPr>
        <p:spPr>
          <a:xfrm rot="5400000">
            <a:off x="3326702" y="1483908"/>
            <a:ext cx="291643"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Rectangle 8"/>
          <p:cNvSpPr/>
          <p:nvPr/>
        </p:nvSpPr>
        <p:spPr>
          <a:xfrm>
            <a:off x="859327" y="5066020"/>
            <a:ext cx="10565265" cy="523220"/>
          </a:xfrm>
          <a:prstGeom prst="rect">
            <a:avLst/>
          </a:prstGeom>
        </p:spPr>
        <p:txBody>
          <a:bodyPr wrap="none">
            <a:spAutoFit/>
          </a:bodyPr>
          <a:lstStyle/>
          <a:p>
            <a:r>
              <a:rPr lang="en-AU" sz="2800" b="1" dirty="0" smtClean="0">
                <a:solidFill>
                  <a:schemeClr val="bg1"/>
                </a:solidFill>
                <a:latin typeface="Segoe UI Light" panose="020B0502040204020203" pitchFamily="34" charset="0"/>
                <a:cs typeface="Segoe UI Light" panose="020B0502040204020203" pitchFamily="34" charset="0"/>
              </a:rPr>
              <a:t>{ index[ ,alignment ][ </a:t>
            </a:r>
            <a:r>
              <a:rPr lang="en-AU" sz="2800" b="1" dirty="0">
                <a:solidFill>
                  <a:schemeClr val="bg1"/>
                </a:solidFill>
                <a:latin typeface="Segoe UI Light" panose="020B0502040204020203" pitchFamily="34" charset="0"/>
                <a:cs typeface="Segoe UI Light" panose="020B0502040204020203" pitchFamily="34" charset="0"/>
              </a:rPr>
              <a:t>:</a:t>
            </a:r>
            <a:r>
              <a:rPr lang="en-AU" sz="2800" b="1" dirty="0" err="1" smtClean="0">
                <a:solidFill>
                  <a:schemeClr val="bg1"/>
                </a:solidFill>
                <a:latin typeface="Segoe UI Light" panose="020B0502040204020203" pitchFamily="34" charset="0"/>
                <a:cs typeface="Segoe UI Light" panose="020B0502040204020203" pitchFamily="34" charset="0"/>
              </a:rPr>
              <a:t>formatString</a:t>
            </a:r>
            <a:r>
              <a:rPr lang="en-AU" sz="2800" b="1" dirty="0" smtClean="0">
                <a:solidFill>
                  <a:schemeClr val="bg1"/>
                </a:solidFill>
                <a:latin typeface="Segoe UI Light" panose="020B0502040204020203" pitchFamily="34" charset="0"/>
                <a:cs typeface="Segoe UI Light" panose="020B0502040204020203" pitchFamily="34" charset="0"/>
              </a:rPr>
              <a:t> ] } –f  “string(s)” , “</a:t>
            </a:r>
            <a:r>
              <a:rPr lang="en-AU" sz="2800" b="1" dirty="0">
                <a:solidFill>
                  <a:schemeClr val="bg1"/>
                </a:solidFill>
                <a:latin typeface="Segoe UI Light" panose="020B0502040204020203" pitchFamily="34" charset="0"/>
                <a:cs typeface="Segoe UI Light" panose="020B0502040204020203" pitchFamily="34" charset="0"/>
              </a:rPr>
              <a:t>to be formatted</a:t>
            </a:r>
            <a:r>
              <a:rPr lang="en-AU" sz="2800" dirty="0" smtClean="0">
                <a:solidFill>
                  <a:schemeClr val="bg1"/>
                </a:solidFill>
                <a:latin typeface="Segoe UI Light" panose="020B0502040204020203" pitchFamily="34" charset="0"/>
                <a:cs typeface="Segoe UI Light" panose="020B0502040204020203" pitchFamily="34" charset="0"/>
              </a:rPr>
              <a:t>”</a:t>
            </a:r>
            <a:endParaRPr lang="en-AU"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23365800"/>
      </p:ext>
    </p:extLst>
  </p:cSld>
  <p:clrMapOvr>
    <a:masterClrMapping/>
  </p:clrMapOvr>
  <p:timing>
    <p:tnLst>
      <p:par>
        <p:cTn id="1" dur="indefinite" restart="never" nodeType="tmRoot"/>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12: Operators </a:t>
            </a:r>
            <a:r>
              <a:rPr lang="en-US" dirty="0"/>
              <a:t>2</a:t>
            </a:r>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431</a:t>
            </a:fld>
            <a:endParaRPr lang="en-US"/>
          </a:p>
        </p:txBody>
      </p:sp>
    </p:spTree>
    <p:extLst>
      <p:ext uri="{BB962C8B-B14F-4D97-AF65-F5344CB8AC3E}">
        <p14:creationId xmlns:p14="http://schemas.microsoft.com/office/powerpoint/2010/main" val="3332240799"/>
      </p:ext>
    </p:extLst>
  </p:cSld>
  <p:clrMapOvr>
    <a:masterClrMapping/>
  </p:clrMapOvr>
  <p:timing>
    <p:tnLst>
      <p:par>
        <p:cTn id="1" dur="indefinite" restart="never" nodeType="tmRoot"/>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432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888498421"/>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48646154"/>
                    </a:ext>
                  </a:extLst>
                </a:gridCol>
                <a:gridCol w="4650105">
                  <a:extLst>
                    <a:ext uri="{9D8B030D-6E8A-4147-A177-3AD203B41FA5}">
                      <a16:colId xmlns:a16="http://schemas.microsoft.com/office/drawing/2014/main" val="3045158366"/>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72965969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21074913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400770944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81469914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67624062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402899515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398679527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00660016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794728440"/>
                  </a:ext>
                </a:extLst>
              </a:tr>
            </a:tbl>
          </a:graphicData>
        </a:graphic>
      </p:graphicFrame>
      <p:sp>
        <p:nvSpPr>
          <p:cNvPr id="3" name="Right Arrow 2"/>
          <p:cNvSpPr/>
          <p:nvPr/>
        </p:nvSpPr>
        <p:spPr>
          <a:xfrm rot="10800000">
            <a:off x="10179269" y="2750096"/>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929976"/>
      </p:ext>
    </p:extLst>
  </p:cSld>
  <p:clrMapOvr>
    <a:masterClrMapping/>
  </p:clrMapOvr>
  <p:timing>
    <p:tnLst>
      <p:par>
        <p:cT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13: Arrays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433</a:t>
            </a:fld>
            <a:endParaRPr lang="en-US"/>
          </a:p>
        </p:txBody>
      </p:sp>
    </p:spTree>
    <p:extLst>
      <p:ext uri="{BB962C8B-B14F-4D97-AF65-F5344CB8AC3E}">
        <p14:creationId xmlns:p14="http://schemas.microsoft.com/office/powerpoint/2010/main" val="3054575997"/>
      </p:ext>
    </p:extLst>
  </p:cSld>
  <p:clrMapOvr>
    <a:masterClrMapping/>
  </p:clrMapOvr>
  <p:timing>
    <p:tnLst>
      <p:par>
        <p:cT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13: Arrays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434</a:t>
            </a:fld>
            <a:endParaRPr lang="en-US"/>
          </a:p>
        </p:txBody>
      </p:sp>
      <p:sp>
        <p:nvSpPr>
          <p:cNvPr id="3" name="Content Placeholder 2"/>
          <p:cNvSpPr>
            <a:spLocks noGrp="1"/>
          </p:cNvSpPr>
          <p:nvPr>
            <p:ph sz="quarter" idx="13"/>
          </p:nvPr>
        </p:nvSpPr>
        <p:spPr>
          <a:xfrm>
            <a:off x="406400" y="1549400"/>
            <a:ext cx="11176000" cy="4064000"/>
          </a:xfrm>
          <a:solidFill>
            <a:schemeClr val="tx1"/>
          </a:solidFill>
        </p:spPr>
        <p:txBody>
          <a:bodyPr numCol="1">
            <a:noAutofit/>
          </a:bodyPr>
          <a:lstStyle/>
          <a:p>
            <a:pPr rtl="0" fontAlgn="base"/>
            <a:r>
              <a:rPr lang="en-AU" dirty="0">
                <a:cs typeface="Segoe UI Light" panose="020B0502040204020203" pitchFamily="34" charset="0"/>
              </a:rPr>
              <a:t>Section 1: Array Introduction</a:t>
            </a:r>
          </a:p>
          <a:p>
            <a:pPr marL="644400" lvl="1" indent="-285750" rtl="0" fontAlgn="base">
              <a:buFont typeface="Arial" panose="020B0604020202020204" pitchFamily="34" charset="0"/>
              <a:buChar char="•"/>
            </a:pPr>
            <a:r>
              <a:rPr lang="en-AU" sz="2400" dirty="0"/>
              <a:t>What Are Arrays?</a:t>
            </a:r>
          </a:p>
          <a:p>
            <a:pPr marL="342900" indent="-342900" rtl="0" fontAlgn="base">
              <a:buFont typeface="Arial" panose="020B0604020202020204" pitchFamily="34" charset="0"/>
              <a:buChar char="•"/>
            </a:pPr>
            <a:endParaRPr lang="en-AU" dirty="0" smtClean="0">
              <a:cs typeface="Segoe UI Light" panose="020B0502040204020203" pitchFamily="34" charset="0"/>
            </a:endParaRPr>
          </a:p>
          <a:p>
            <a:pPr rtl="0" fontAlgn="base"/>
            <a:r>
              <a:rPr lang="en-AU" dirty="0" smtClean="0">
                <a:cs typeface="Segoe UI Light" panose="020B0502040204020203" pitchFamily="34" charset="0"/>
              </a:rPr>
              <a:t>Section 2: Using Arrays</a:t>
            </a:r>
            <a:endParaRPr lang="en-AU" dirty="0">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Creating Arrays</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Accessing Array Items</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Adding Array Items </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Sorting Arrays</a:t>
            </a:r>
            <a:endParaRPr lang="en-AU" sz="24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Modifying </a:t>
            </a:r>
            <a:r>
              <a:rPr lang="en-AU" sz="2400" dirty="0">
                <a:solidFill>
                  <a:schemeClr val="bg1"/>
                </a:solidFill>
                <a:cs typeface="Segoe UI Light" panose="020B0502040204020203" pitchFamily="34" charset="0"/>
              </a:rPr>
              <a:t>Array </a:t>
            </a:r>
            <a:r>
              <a:rPr lang="en-AU" sz="2400" dirty="0" smtClean="0">
                <a:solidFill>
                  <a:schemeClr val="bg1"/>
                </a:solidFill>
                <a:cs typeface="Segoe UI Light" panose="020B0502040204020203" pitchFamily="34" charset="0"/>
              </a:rPr>
              <a:t>Items</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Determine Array Object Members</a:t>
            </a:r>
          </a:p>
        </p:txBody>
      </p:sp>
    </p:spTree>
    <p:extLst>
      <p:ext uri="{BB962C8B-B14F-4D97-AF65-F5344CB8AC3E}">
        <p14:creationId xmlns:p14="http://schemas.microsoft.com/office/powerpoint/2010/main" val="3637134176"/>
      </p:ext>
    </p:extLst>
  </p:cSld>
  <p:clrMapOvr>
    <a:masterClrMapping/>
  </p:clrMapOvr>
  <p:timing>
    <p:tnLst>
      <p:par>
        <p:cT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Array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What Are Arrays?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435</a:t>
            </a:fld>
            <a:endParaRPr lang="en-US"/>
          </a:p>
        </p:txBody>
      </p:sp>
    </p:spTree>
    <p:extLst>
      <p:ext uri="{BB962C8B-B14F-4D97-AF65-F5344CB8AC3E}">
        <p14:creationId xmlns:p14="http://schemas.microsoft.com/office/powerpoint/2010/main" val="4063758090"/>
      </p:ext>
    </p:extLst>
  </p:cSld>
  <p:clrMapOvr>
    <a:masterClrMapping/>
  </p:clrMapOvr>
  <p:timing>
    <p:tnLst>
      <p:par>
        <p:cT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are arrays?</a:t>
            </a:r>
            <a:endParaRPr lang="en-AU" dirty="0"/>
          </a:p>
        </p:txBody>
      </p:sp>
      <p:sp>
        <p:nvSpPr>
          <p:cNvPr id="10" name="Content Placeholder 9"/>
          <p:cNvSpPr>
            <a:spLocks noGrp="1"/>
          </p:cNvSpPr>
          <p:nvPr>
            <p:ph sz="quarter" idx="13"/>
          </p:nvPr>
        </p:nvSpPr>
        <p:spPr>
          <a:xfrm>
            <a:off x="406400" y="1411017"/>
            <a:ext cx="11176000" cy="1852448"/>
          </a:xfrm>
        </p:spPr>
        <p:txBody>
          <a:bodyPr/>
          <a:lstStyle/>
          <a:p>
            <a:pPr marL="342900" indent="-342900">
              <a:buFont typeface="Arial" panose="020B0604020202020204" pitchFamily="34" charset="0"/>
              <a:buChar char="•"/>
            </a:pPr>
            <a:r>
              <a:rPr lang="en-AU" dirty="0" smtClean="0"/>
              <a:t>Data structure storing a collection of items</a:t>
            </a:r>
          </a:p>
          <a:p>
            <a:pPr marL="342900" indent="-342900">
              <a:buFont typeface="Arial" panose="020B0604020202020204" pitchFamily="34" charset="0"/>
              <a:buChar char="•"/>
            </a:pPr>
            <a:r>
              <a:rPr lang="en-AU" dirty="0" smtClean="0"/>
              <a:t>Each item is </a:t>
            </a:r>
            <a:r>
              <a:rPr lang="en-AU" dirty="0"/>
              <a:t>in its own </a:t>
            </a:r>
            <a:r>
              <a:rPr lang="en-AU" dirty="0" smtClean="0"/>
              <a:t>compartment</a:t>
            </a:r>
          </a:p>
          <a:p>
            <a:pPr marL="342900" indent="-342900">
              <a:buFont typeface="Arial" panose="020B0604020202020204" pitchFamily="34" charset="0"/>
              <a:buChar char="•"/>
            </a:pPr>
            <a:r>
              <a:rPr lang="en-AU" dirty="0" smtClean="0"/>
              <a:t>Items </a:t>
            </a:r>
            <a:r>
              <a:rPr lang="en-AU" dirty="0"/>
              <a:t>can be the same t</a:t>
            </a:r>
            <a:r>
              <a:rPr lang="en-AU" dirty="0" smtClean="0"/>
              <a:t>ype </a:t>
            </a:r>
            <a:r>
              <a:rPr lang="en-AU" dirty="0"/>
              <a:t>or different </a:t>
            </a:r>
            <a:r>
              <a:rPr lang="en-AU" dirty="0" smtClean="0"/>
              <a:t>types</a:t>
            </a:r>
          </a:p>
          <a:p>
            <a:pPr marL="342900" indent="-342900">
              <a:buFont typeface="Arial" panose="020B0604020202020204" pitchFamily="34" charset="0"/>
              <a:buChar char="•"/>
            </a:pPr>
            <a:r>
              <a:rPr lang="en-AU" dirty="0" smtClean="0"/>
              <a:t>Items can be accessed using index positions: </a:t>
            </a:r>
            <a:endParaRPr lang="en-AU" dirty="0"/>
          </a:p>
          <a:p>
            <a:pPr marL="342900" indent="-342900">
              <a:buFont typeface="Arial" panose="020B0604020202020204" pitchFamily="34" charset="0"/>
              <a:buChar char="•"/>
            </a:pPr>
            <a:endParaRPr lang="en-AU" dirty="0" smtClean="0"/>
          </a:p>
          <a:p>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436</a:t>
            </a:fld>
            <a:endParaRPr lang="en-US"/>
          </a:p>
        </p:txBody>
      </p:sp>
      <p:sp>
        <p:nvSpPr>
          <p:cNvPr id="13" name="Rounded Rectangle 12"/>
          <p:cNvSpPr>
            <a:spLocks noChangeAspect="1"/>
          </p:cNvSpPr>
          <p:nvPr/>
        </p:nvSpPr>
        <p:spPr bwMode="auto">
          <a:xfrm>
            <a:off x="1609464" y="5143298"/>
            <a:ext cx="1606954" cy="892024"/>
          </a:xfrm>
          <a:prstGeom prst="roundRect">
            <a:avLst/>
          </a:prstGeom>
          <a:solidFill>
            <a:srgbClr val="012456"/>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a:defRPr/>
            </a:pPr>
            <a:r>
              <a:rPr lang="en-GB" sz="2400" b="1" kern="0" dirty="0" smtClean="0">
                <a:effectLst>
                  <a:outerShdw blurRad="38100" dist="38100" dir="2700000" algn="tl">
                    <a:srgbClr val="000000">
                      <a:alpha val="43137"/>
                    </a:srgbClr>
                  </a:outerShdw>
                </a:effectLst>
                <a:latin typeface="Calibri" pitchFamily="34" charset="0"/>
                <a:cs typeface="Arial" pitchFamily="34" charset="0"/>
              </a:rPr>
              <a:t>Item 1</a:t>
            </a:r>
            <a:endParaRPr lang="en-GB" sz="2400" b="1" kern="0" dirty="0">
              <a:effectLst>
                <a:outerShdw blurRad="38100" dist="38100" dir="2700000" algn="tl">
                  <a:srgbClr val="000000">
                    <a:alpha val="43137"/>
                  </a:srgbClr>
                </a:outerShdw>
              </a:effectLst>
              <a:latin typeface="Calibri" pitchFamily="34" charset="0"/>
              <a:cs typeface="Arial" pitchFamily="34" charset="0"/>
            </a:endParaRPr>
          </a:p>
        </p:txBody>
      </p:sp>
      <p:sp>
        <p:nvSpPr>
          <p:cNvPr id="14" name="Rounded Rectangle 13"/>
          <p:cNvSpPr>
            <a:spLocks noChangeAspect="1"/>
          </p:cNvSpPr>
          <p:nvPr/>
        </p:nvSpPr>
        <p:spPr bwMode="auto">
          <a:xfrm>
            <a:off x="3316560" y="5156265"/>
            <a:ext cx="1720420" cy="892024"/>
          </a:xfrm>
          <a:prstGeom prst="roundRect">
            <a:avLst/>
          </a:prstGeom>
          <a:solidFill>
            <a:srgbClr val="012456"/>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a:defRPr/>
            </a:pPr>
            <a:r>
              <a:rPr lang="en-GB" sz="2400" b="1" kern="0" dirty="0" smtClean="0">
                <a:effectLst>
                  <a:outerShdw blurRad="38100" dist="38100" dir="2700000" algn="tl">
                    <a:srgbClr val="000000">
                      <a:alpha val="43137"/>
                    </a:srgbClr>
                  </a:outerShdw>
                </a:effectLst>
                <a:latin typeface="Calibri" pitchFamily="34" charset="0"/>
                <a:cs typeface="Arial" pitchFamily="34" charset="0"/>
              </a:rPr>
              <a:t>Item 2</a:t>
            </a:r>
            <a:endParaRPr lang="en-GB" sz="2400" b="1" kern="0" dirty="0">
              <a:effectLst>
                <a:outerShdw blurRad="38100" dist="38100" dir="2700000" algn="tl">
                  <a:srgbClr val="000000">
                    <a:alpha val="43137"/>
                  </a:srgbClr>
                </a:outerShdw>
              </a:effectLst>
              <a:latin typeface="Calibri" pitchFamily="34" charset="0"/>
              <a:cs typeface="Arial" pitchFamily="34" charset="0"/>
            </a:endParaRPr>
          </a:p>
        </p:txBody>
      </p:sp>
      <p:sp>
        <p:nvSpPr>
          <p:cNvPr id="15" name="Rounded Rectangle 14"/>
          <p:cNvSpPr>
            <a:spLocks noChangeAspect="1"/>
          </p:cNvSpPr>
          <p:nvPr/>
        </p:nvSpPr>
        <p:spPr bwMode="auto">
          <a:xfrm>
            <a:off x="5166752" y="5148883"/>
            <a:ext cx="1704605" cy="892024"/>
          </a:xfrm>
          <a:prstGeom prst="roundRect">
            <a:avLst/>
          </a:prstGeom>
          <a:solidFill>
            <a:srgbClr val="012456"/>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a:defRPr/>
            </a:pPr>
            <a:r>
              <a:rPr lang="en-GB" sz="2400" b="1" kern="0" dirty="0" smtClean="0">
                <a:effectLst>
                  <a:outerShdw blurRad="38100" dist="38100" dir="2700000" algn="tl">
                    <a:srgbClr val="000000">
                      <a:alpha val="43137"/>
                    </a:srgbClr>
                  </a:outerShdw>
                </a:effectLst>
                <a:latin typeface="Calibri" pitchFamily="34" charset="0"/>
                <a:cs typeface="Arial" pitchFamily="34" charset="0"/>
              </a:rPr>
              <a:t>Item 3</a:t>
            </a:r>
            <a:endParaRPr lang="en-GB" sz="2400" b="1" kern="0" dirty="0">
              <a:effectLst>
                <a:outerShdw blurRad="38100" dist="38100" dir="2700000" algn="tl">
                  <a:srgbClr val="000000">
                    <a:alpha val="43137"/>
                  </a:srgbClr>
                </a:outerShdw>
              </a:effectLst>
              <a:latin typeface="Calibri" pitchFamily="34" charset="0"/>
              <a:cs typeface="Arial" pitchFamily="34" charset="0"/>
            </a:endParaRPr>
          </a:p>
        </p:txBody>
      </p:sp>
      <p:sp>
        <p:nvSpPr>
          <p:cNvPr id="16" name="Rounded Rectangle 15"/>
          <p:cNvSpPr>
            <a:spLocks noChangeAspect="1"/>
          </p:cNvSpPr>
          <p:nvPr/>
        </p:nvSpPr>
        <p:spPr bwMode="auto">
          <a:xfrm>
            <a:off x="6922330" y="5143298"/>
            <a:ext cx="1775589" cy="892024"/>
          </a:xfrm>
          <a:prstGeom prst="roundRect">
            <a:avLst/>
          </a:prstGeom>
          <a:solidFill>
            <a:srgbClr val="012456"/>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a:defRPr/>
            </a:pPr>
            <a:r>
              <a:rPr lang="en-GB" sz="2400" b="1" kern="0" dirty="0" smtClean="0">
                <a:effectLst>
                  <a:outerShdw blurRad="38100" dist="38100" dir="2700000" algn="tl">
                    <a:srgbClr val="000000">
                      <a:alpha val="43137"/>
                    </a:srgbClr>
                  </a:outerShdw>
                </a:effectLst>
                <a:latin typeface="Calibri" pitchFamily="34" charset="0"/>
                <a:cs typeface="Arial" pitchFamily="34" charset="0"/>
              </a:rPr>
              <a:t>Item 4</a:t>
            </a:r>
            <a:endParaRPr lang="en-GB" sz="2400" b="1" kern="0" dirty="0">
              <a:effectLst>
                <a:outerShdw blurRad="38100" dist="38100" dir="2700000" algn="tl">
                  <a:srgbClr val="000000">
                    <a:alpha val="43137"/>
                  </a:srgbClr>
                </a:outerShdw>
              </a:effectLst>
              <a:latin typeface="Calibri" pitchFamily="34" charset="0"/>
              <a:cs typeface="Arial" pitchFamily="34" charset="0"/>
            </a:endParaRPr>
          </a:p>
        </p:txBody>
      </p:sp>
      <p:sp>
        <p:nvSpPr>
          <p:cNvPr id="17" name="Rounded Rectangle 16"/>
          <p:cNvSpPr>
            <a:spLocks noChangeAspect="1"/>
          </p:cNvSpPr>
          <p:nvPr/>
        </p:nvSpPr>
        <p:spPr bwMode="auto">
          <a:xfrm>
            <a:off x="8753683" y="5143296"/>
            <a:ext cx="1606954" cy="892025"/>
          </a:xfrm>
          <a:prstGeom prst="roundRect">
            <a:avLst/>
          </a:prstGeom>
          <a:solidFill>
            <a:srgbClr val="012456"/>
          </a:solidFill>
          <a:ln w="12700" cap="flat" cmpd="sng" algn="ctr">
            <a:noFill/>
            <a:prstDash val="solid"/>
            <a:round/>
            <a:headEnd type="none" w="sm" len="sm"/>
            <a:tailEnd type="none" w="sm" len="sm"/>
          </a:ln>
          <a:effectLst/>
        </p:spPr>
        <p:txBody>
          <a:bodyPr vert="horz" wrap="none" lIns="91440" tIns="45720" rIns="91440" bIns="45720" rtlCol="0" anchor="ctr" compatLnSpc="1"/>
          <a:lstStyle/>
          <a:p>
            <a:pPr algn="ctr" defTabSz="914400">
              <a:defRPr/>
            </a:pPr>
            <a:r>
              <a:rPr lang="en-GB" sz="2400" b="1" kern="0" dirty="0" smtClean="0">
                <a:effectLst>
                  <a:outerShdw blurRad="38100" dist="38100" dir="2700000" algn="tl">
                    <a:srgbClr val="000000">
                      <a:alpha val="43137"/>
                    </a:srgbClr>
                  </a:outerShdw>
                </a:effectLst>
                <a:latin typeface="Calibri" pitchFamily="34" charset="0"/>
                <a:cs typeface="Arial" pitchFamily="34" charset="0"/>
              </a:rPr>
              <a:t>Item 5</a:t>
            </a:r>
            <a:endParaRPr lang="en-GB" sz="2400" b="1" kern="0" dirty="0">
              <a:effectLst>
                <a:outerShdw blurRad="38100" dist="38100" dir="2700000" algn="tl">
                  <a:srgbClr val="000000">
                    <a:alpha val="43137"/>
                  </a:srgbClr>
                </a:outerShdw>
              </a:effectLst>
              <a:latin typeface="Calibri" pitchFamily="34" charset="0"/>
              <a:cs typeface="Arial" pitchFamily="34" charset="0"/>
            </a:endParaRPr>
          </a:p>
        </p:txBody>
      </p:sp>
      <p:sp>
        <p:nvSpPr>
          <p:cNvPr id="12" name="Rectangle 11"/>
          <p:cNvSpPr>
            <a:spLocks noChangeAspect="1"/>
          </p:cNvSpPr>
          <p:nvPr/>
        </p:nvSpPr>
        <p:spPr bwMode="auto">
          <a:xfrm>
            <a:off x="1576937" y="5179780"/>
            <a:ext cx="8834926" cy="801362"/>
          </a:xfrm>
          <a:prstGeom prst="rect">
            <a:avLst/>
          </a:prstGeom>
          <a:noFill/>
          <a:ln w="127000" cap="flat" cmpd="sng" algn="ctr">
            <a:solidFill>
              <a:schemeClr val="tx2">
                <a:lumMod val="65000"/>
              </a:schemeClr>
            </a:solidFill>
            <a:prstDash val="solid"/>
            <a:round/>
            <a:headEnd type="none" w="sm" len="sm"/>
            <a:tailEnd type="none" w="sm" len="sm"/>
          </a:ln>
          <a:effectLst/>
        </p:spPr>
        <p:txBody>
          <a:bodyPr vert="horz" wrap="none" lIns="91440" tIns="45720" rIns="91440" bIns="45720" rtlCol="0" anchor="ctr" compatLnSpc="1"/>
          <a:lstStyle/>
          <a:p>
            <a:pPr defTabSz="914400" eaLnBrk="0" fontAlgn="base" hangingPunct="0">
              <a:spcBef>
                <a:spcPct val="0"/>
              </a:spcBef>
              <a:spcAft>
                <a:spcPct val="0"/>
              </a:spcAft>
              <a:defRPr/>
            </a:pPr>
            <a:endParaRPr lang="en-GB" sz="3200" kern="0">
              <a:latin typeface="Arial"/>
            </a:endParaRPr>
          </a:p>
        </p:txBody>
      </p:sp>
      <p:sp>
        <p:nvSpPr>
          <p:cNvPr id="18" name="Rectangle 17"/>
          <p:cNvSpPr>
            <a:spLocks noChangeAspect="1"/>
          </p:cNvSpPr>
          <p:nvPr/>
        </p:nvSpPr>
        <p:spPr bwMode="auto">
          <a:xfrm>
            <a:off x="3208441" y="5220903"/>
            <a:ext cx="55770" cy="755185"/>
          </a:xfrm>
          <a:prstGeom prst="rect">
            <a:avLst/>
          </a:prstGeom>
          <a:solidFill>
            <a:srgbClr val="FF0000"/>
          </a:solidFill>
          <a:ln w="127000" cap="flat" cmpd="sng" algn="ctr">
            <a:solidFill>
              <a:schemeClr val="tx2">
                <a:lumMod val="65000"/>
              </a:schemeClr>
            </a:solidFill>
            <a:prstDash val="solid"/>
            <a:round/>
            <a:headEnd type="none" w="sm" len="sm"/>
            <a:tailEnd type="none" w="sm" len="sm"/>
          </a:ln>
          <a:effectLst/>
        </p:spPr>
        <p:txBody>
          <a:bodyPr vert="horz" wrap="none" lIns="91440" tIns="45720" rIns="91440" bIns="45720" rtlCol="0" anchor="ctr" compatLnSpc="1"/>
          <a:lstStyle/>
          <a:p>
            <a:pPr defTabSz="914400" eaLnBrk="0" fontAlgn="base" hangingPunct="0">
              <a:spcBef>
                <a:spcPct val="0"/>
              </a:spcBef>
              <a:spcAft>
                <a:spcPct val="0"/>
              </a:spcAft>
              <a:defRPr/>
            </a:pPr>
            <a:endParaRPr lang="en-GB" sz="3200" kern="0">
              <a:latin typeface="Arial"/>
            </a:endParaRPr>
          </a:p>
        </p:txBody>
      </p:sp>
      <p:sp>
        <p:nvSpPr>
          <p:cNvPr id="19" name="Rectangle 18"/>
          <p:cNvSpPr>
            <a:spLocks noChangeAspect="1"/>
          </p:cNvSpPr>
          <p:nvPr/>
        </p:nvSpPr>
        <p:spPr bwMode="auto">
          <a:xfrm>
            <a:off x="5058642" y="5217774"/>
            <a:ext cx="55770" cy="755185"/>
          </a:xfrm>
          <a:prstGeom prst="rect">
            <a:avLst/>
          </a:prstGeom>
          <a:solidFill>
            <a:srgbClr val="FF0000"/>
          </a:solidFill>
          <a:ln w="127000" cap="flat" cmpd="sng" algn="ctr">
            <a:solidFill>
              <a:schemeClr val="tx2">
                <a:lumMod val="65000"/>
              </a:schemeClr>
            </a:solidFill>
            <a:prstDash val="solid"/>
            <a:round/>
            <a:headEnd type="none" w="sm" len="sm"/>
            <a:tailEnd type="none" w="sm" len="sm"/>
          </a:ln>
          <a:effectLst/>
        </p:spPr>
        <p:txBody>
          <a:bodyPr vert="horz" wrap="none" lIns="91440" tIns="45720" rIns="91440" bIns="45720" rtlCol="0" anchor="ctr" compatLnSpc="1"/>
          <a:lstStyle/>
          <a:p>
            <a:pPr defTabSz="914400" eaLnBrk="0" fontAlgn="base" hangingPunct="0">
              <a:spcBef>
                <a:spcPct val="0"/>
              </a:spcBef>
              <a:spcAft>
                <a:spcPct val="0"/>
              </a:spcAft>
              <a:defRPr/>
            </a:pPr>
            <a:endParaRPr lang="en-GB" sz="3200" kern="0">
              <a:latin typeface="Arial"/>
            </a:endParaRPr>
          </a:p>
        </p:txBody>
      </p:sp>
      <p:sp>
        <p:nvSpPr>
          <p:cNvPr id="20" name="Rectangle 19"/>
          <p:cNvSpPr>
            <a:spLocks noChangeAspect="1"/>
          </p:cNvSpPr>
          <p:nvPr/>
        </p:nvSpPr>
        <p:spPr bwMode="auto">
          <a:xfrm flipH="1">
            <a:off x="6841441" y="5217774"/>
            <a:ext cx="55770" cy="755185"/>
          </a:xfrm>
          <a:prstGeom prst="rect">
            <a:avLst/>
          </a:prstGeom>
          <a:solidFill>
            <a:srgbClr val="FF0000"/>
          </a:solidFill>
          <a:ln w="127000" cap="flat" cmpd="sng" algn="ctr">
            <a:solidFill>
              <a:schemeClr val="tx2">
                <a:lumMod val="65000"/>
              </a:schemeClr>
            </a:solidFill>
            <a:prstDash val="solid"/>
            <a:round/>
            <a:headEnd type="none" w="sm" len="sm"/>
            <a:tailEnd type="none" w="sm" len="sm"/>
          </a:ln>
          <a:effectLst/>
        </p:spPr>
        <p:txBody>
          <a:bodyPr vert="horz" wrap="none" lIns="91440" tIns="45720" rIns="91440" bIns="45720" rtlCol="0" anchor="ctr" compatLnSpc="1"/>
          <a:lstStyle/>
          <a:p>
            <a:pPr defTabSz="914400" eaLnBrk="0" fontAlgn="base" hangingPunct="0">
              <a:spcBef>
                <a:spcPct val="0"/>
              </a:spcBef>
              <a:spcAft>
                <a:spcPct val="0"/>
              </a:spcAft>
              <a:defRPr/>
            </a:pPr>
            <a:endParaRPr lang="en-GB" sz="3200" kern="0">
              <a:latin typeface="Arial"/>
            </a:endParaRPr>
          </a:p>
        </p:txBody>
      </p:sp>
      <p:sp>
        <p:nvSpPr>
          <p:cNvPr id="21" name="Rectangle 20"/>
          <p:cNvSpPr>
            <a:spLocks noChangeAspect="1"/>
          </p:cNvSpPr>
          <p:nvPr/>
        </p:nvSpPr>
        <p:spPr bwMode="auto">
          <a:xfrm>
            <a:off x="8650620" y="5217774"/>
            <a:ext cx="55770" cy="755185"/>
          </a:xfrm>
          <a:prstGeom prst="rect">
            <a:avLst/>
          </a:prstGeom>
          <a:solidFill>
            <a:srgbClr val="FF0000"/>
          </a:solidFill>
          <a:ln w="127000" cap="flat" cmpd="sng" algn="ctr">
            <a:solidFill>
              <a:schemeClr val="tx2">
                <a:lumMod val="65000"/>
              </a:schemeClr>
            </a:solidFill>
            <a:prstDash val="solid"/>
            <a:round/>
            <a:headEnd type="none" w="sm" len="sm"/>
            <a:tailEnd type="none" w="sm" len="sm"/>
          </a:ln>
          <a:effectLst/>
        </p:spPr>
        <p:txBody>
          <a:bodyPr vert="horz" wrap="none" lIns="91440" tIns="45720" rIns="91440" bIns="45720" rtlCol="0" anchor="ctr" compatLnSpc="1"/>
          <a:lstStyle/>
          <a:p>
            <a:pPr defTabSz="914400" eaLnBrk="0" fontAlgn="base" hangingPunct="0">
              <a:spcBef>
                <a:spcPct val="0"/>
              </a:spcBef>
              <a:spcAft>
                <a:spcPct val="0"/>
              </a:spcAft>
              <a:defRPr/>
            </a:pPr>
            <a:endParaRPr lang="en-GB" sz="3200" kern="0">
              <a:latin typeface="Arial"/>
            </a:endParaRPr>
          </a:p>
        </p:txBody>
      </p:sp>
      <p:sp>
        <p:nvSpPr>
          <p:cNvPr id="22" name="Left Brace 21"/>
          <p:cNvSpPr/>
          <p:nvPr/>
        </p:nvSpPr>
        <p:spPr>
          <a:xfrm rot="5400000">
            <a:off x="2135461" y="3942810"/>
            <a:ext cx="485121" cy="162818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23" name="Rectangle 22"/>
          <p:cNvSpPr/>
          <p:nvPr/>
        </p:nvSpPr>
        <p:spPr>
          <a:xfrm>
            <a:off x="1799034" y="3732199"/>
            <a:ext cx="1171448" cy="62336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0</a:t>
            </a:r>
            <a:endParaRPr lang="en-AU" dirty="0">
              <a:latin typeface="Segoe UI Light" panose="020B0502040204020203" pitchFamily="34" charset="0"/>
              <a:cs typeface="Segoe UI Light" panose="020B0502040204020203" pitchFamily="34" charset="0"/>
            </a:endParaRPr>
          </a:p>
        </p:txBody>
      </p:sp>
      <p:sp>
        <p:nvSpPr>
          <p:cNvPr id="24" name="Left Brace 23"/>
          <p:cNvSpPr/>
          <p:nvPr/>
        </p:nvSpPr>
        <p:spPr>
          <a:xfrm rot="5400000">
            <a:off x="3948525" y="3942810"/>
            <a:ext cx="485121" cy="162818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25" name="Left Brace 24"/>
          <p:cNvSpPr/>
          <p:nvPr/>
        </p:nvSpPr>
        <p:spPr>
          <a:xfrm rot="5400000">
            <a:off x="5761589" y="3942810"/>
            <a:ext cx="485121" cy="162818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26" name="Left Brace 25"/>
          <p:cNvSpPr/>
          <p:nvPr/>
        </p:nvSpPr>
        <p:spPr>
          <a:xfrm rot="5400000">
            <a:off x="7574653" y="3942810"/>
            <a:ext cx="485121" cy="162818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27" name="Left Brace 26"/>
          <p:cNvSpPr/>
          <p:nvPr/>
        </p:nvSpPr>
        <p:spPr>
          <a:xfrm rot="5400000">
            <a:off x="9387718" y="3942810"/>
            <a:ext cx="485121" cy="1628182"/>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31" name="Rectangle 30"/>
          <p:cNvSpPr/>
          <p:nvPr/>
        </p:nvSpPr>
        <p:spPr>
          <a:xfrm>
            <a:off x="9023963" y="3732199"/>
            <a:ext cx="1171448" cy="62336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4</a:t>
            </a:r>
            <a:endParaRPr lang="en-AU" dirty="0">
              <a:latin typeface="Segoe UI Light" panose="020B0502040204020203" pitchFamily="34" charset="0"/>
              <a:cs typeface="Segoe UI Light" panose="020B0502040204020203" pitchFamily="34" charset="0"/>
            </a:endParaRPr>
          </a:p>
        </p:txBody>
      </p:sp>
      <p:sp>
        <p:nvSpPr>
          <p:cNvPr id="32" name="Rectangle 31"/>
          <p:cNvSpPr/>
          <p:nvPr/>
        </p:nvSpPr>
        <p:spPr>
          <a:xfrm>
            <a:off x="3605266" y="3732199"/>
            <a:ext cx="1171448" cy="62336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1</a:t>
            </a:r>
            <a:endParaRPr lang="en-AU" dirty="0">
              <a:latin typeface="Segoe UI Light" panose="020B0502040204020203" pitchFamily="34" charset="0"/>
              <a:cs typeface="Segoe UI Light" panose="020B0502040204020203" pitchFamily="34" charset="0"/>
            </a:endParaRPr>
          </a:p>
        </p:txBody>
      </p:sp>
      <p:sp>
        <p:nvSpPr>
          <p:cNvPr id="33" name="Rectangle 32"/>
          <p:cNvSpPr/>
          <p:nvPr/>
        </p:nvSpPr>
        <p:spPr>
          <a:xfrm>
            <a:off x="5411498" y="3732199"/>
            <a:ext cx="1171448" cy="62336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2</a:t>
            </a:r>
            <a:endParaRPr lang="en-AU" dirty="0">
              <a:latin typeface="Segoe UI Light" panose="020B0502040204020203" pitchFamily="34" charset="0"/>
              <a:cs typeface="Segoe UI Light" panose="020B0502040204020203" pitchFamily="34" charset="0"/>
            </a:endParaRPr>
          </a:p>
        </p:txBody>
      </p:sp>
      <p:sp>
        <p:nvSpPr>
          <p:cNvPr id="34" name="Rectangle 33"/>
          <p:cNvSpPr/>
          <p:nvPr/>
        </p:nvSpPr>
        <p:spPr>
          <a:xfrm>
            <a:off x="7217730" y="3732199"/>
            <a:ext cx="1171448" cy="623365"/>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Index 3</a:t>
            </a:r>
            <a:endParaRPr lang="en-AU"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00286483"/>
      </p:ext>
    </p:extLst>
  </p:cSld>
  <p:clrMapOvr>
    <a:masterClrMapping/>
  </p:clrMapOvr>
  <p:timing>
    <p:tnLst>
      <p:par>
        <p:cT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Using Arrays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Creating </a:t>
            </a:r>
            <a:r>
              <a:rPr lang="en-US" sz="2400" b="1" dirty="0">
                <a:solidFill>
                  <a:schemeClr val="tx1"/>
                </a:solidFill>
                <a:latin typeface="Segoe UI Light" panose="020B0502040204020203" pitchFamily="34" charset="0"/>
              </a:rPr>
              <a:t>A</a:t>
            </a:r>
            <a:r>
              <a:rPr lang="en-US" sz="2400" b="1" dirty="0" smtClean="0">
                <a:solidFill>
                  <a:schemeClr val="tx1"/>
                </a:solidFill>
                <a:latin typeface="Segoe UI Light" panose="020B0502040204020203" pitchFamily="34" charset="0"/>
              </a:rPr>
              <a:t>rrays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437</a:t>
            </a:fld>
            <a:endParaRPr lang="en-US"/>
          </a:p>
        </p:txBody>
      </p:sp>
    </p:spTree>
    <p:extLst>
      <p:ext uri="{BB962C8B-B14F-4D97-AF65-F5344CB8AC3E}">
        <p14:creationId xmlns:p14="http://schemas.microsoft.com/office/powerpoint/2010/main" val="2284234141"/>
      </p:ext>
    </p:extLst>
  </p:cSld>
  <p:clrMapOvr>
    <a:masterClrMapping/>
  </p:clrMapOvr>
  <p:timing>
    <p:tnLst>
      <p:par>
        <p:cT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Creating Arrays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438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913918820"/>
              </p:ext>
            </p:extLst>
          </p:nvPr>
        </p:nvGraphicFramePr>
        <p:xfrm>
          <a:off x="3001335" y="3062792"/>
          <a:ext cx="7791276" cy="792480"/>
        </p:xfrm>
        <a:graphic>
          <a:graphicData uri="http://schemas.openxmlformats.org/drawingml/2006/table">
            <a:tbl>
              <a:tblPr firstRow="1" bandRow="1"/>
              <a:tblGrid>
                <a:gridCol w="7791276">
                  <a:extLst>
                    <a:ext uri="{9D8B030D-6E8A-4147-A177-3AD203B41FA5}">
                      <a16:colId xmlns:a16="http://schemas.microsoft.com/office/drawing/2014/main" val="2930239279"/>
                    </a:ext>
                  </a:extLst>
                </a:gridCol>
              </a:tblGrid>
              <a:tr h="132142">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Assigning</a:t>
                      </a:r>
                      <a:r>
                        <a:rPr lang="en-AU" sz="2000" b="0" baseline="0" dirty="0" smtClean="0">
                          <a:solidFill>
                            <a:schemeClr val="bg1"/>
                          </a:solidFill>
                          <a:latin typeface="Segoe UI Light" panose="020B0502040204020203" pitchFamily="34" charset="0"/>
                          <a:cs typeface="Segoe UI Light" panose="020B0502040204020203" pitchFamily="34" charset="0"/>
                        </a:rPr>
                        <a:t> multiple values to a variable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35573616"/>
                  </a:ext>
                </a:extLst>
              </a:tr>
              <a:tr h="279313">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22</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5</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10</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8</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12</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9</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8</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15827737"/>
                  </a:ext>
                </a:extLst>
              </a:tr>
            </a:tbl>
          </a:graphicData>
        </a:graphic>
      </p:graphicFrame>
      <p:sp>
        <p:nvSpPr>
          <p:cNvPr id="11" name="TextBox 10"/>
          <p:cNvSpPr txBox="1"/>
          <p:nvPr/>
        </p:nvSpPr>
        <p:spPr>
          <a:xfrm>
            <a:off x="2635420" y="980728"/>
            <a:ext cx="5745484" cy="461665"/>
          </a:xfrm>
          <a:prstGeom prst="rect">
            <a:avLst/>
          </a:prstGeom>
          <a:noFill/>
        </p:spPr>
        <p:txBody>
          <a:bodyPr wrap="none" rtlCol="0">
            <a:spAutoFit/>
          </a:bodyPr>
          <a:lstStyle/>
          <a:p>
            <a:r>
              <a:rPr lang="en-AU" sz="2400" dirty="0" smtClean="0">
                <a:solidFill>
                  <a:schemeClr val="bg1"/>
                </a:solidFill>
                <a:latin typeface="Segoe UI Light" panose="020B0502040204020203" pitchFamily="34" charset="0"/>
                <a:cs typeface="Segoe UI Light" panose="020B0502040204020203" pitchFamily="34" charset="0"/>
              </a:rPr>
              <a:t>Arrays can be created in a number of ways:</a:t>
            </a:r>
            <a:endParaRPr lang="en-AU" sz="2400" dirty="0">
              <a:solidFill>
                <a:schemeClr val="bg1"/>
              </a:solidFill>
              <a:latin typeface="Segoe UI Light" panose="020B0502040204020203" pitchFamily="34" charset="0"/>
              <a:cs typeface="Segoe UI Light" panose="020B0502040204020203"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412858527"/>
              </p:ext>
            </p:extLst>
          </p:nvPr>
        </p:nvGraphicFramePr>
        <p:xfrm>
          <a:off x="3001335" y="4365383"/>
          <a:ext cx="7791276" cy="792480"/>
        </p:xfrm>
        <a:graphic>
          <a:graphicData uri="http://schemas.openxmlformats.org/drawingml/2006/table">
            <a:tbl>
              <a:tblPr firstRow="1" bandRow="1"/>
              <a:tblGrid>
                <a:gridCol w="7791276">
                  <a:extLst>
                    <a:ext uri="{9D8B030D-6E8A-4147-A177-3AD203B41FA5}">
                      <a16:colId xmlns:a16="http://schemas.microsoft.com/office/drawing/2014/main" val="847562671"/>
                    </a:ext>
                  </a:extLst>
                </a:gridCol>
              </a:tblGrid>
              <a:tr h="306435">
                <a:tc>
                  <a:txBody>
                    <a:body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Array sub-expression operator</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39489514"/>
                  </a:ext>
                </a:extLst>
              </a:tr>
              <a:tr h="20896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$b</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490062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82934951"/>
              </p:ext>
            </p:extLst>
          </p:nvPr>
        </p:nvGraphicFramePr>
        <p:xfrm>
          <a:off x="3001335" y="1760201"/>
          <a:ext cx="7791276" cy="792480"/>
        </p:xfrm>
        <a:graphic>
          <a:graphicData uri="http://schemas.openxmlformats.org/drawingml/2006/table">
            <a:tbl>
              <a:tblPr firstRow="1" bandRow="1"/>
              <a:tblGrid>
                <a:gridCol w="7791276">
                  <a:extLst>
                    <a:ext uri="{9D8B030D-6E8A-4147-A177-3AD203B41FA5}">
                      <a16:colId xmlns:a16="http://schemas.microsoft.com/office/drawing/2014/main" val="264194930"/>
                    </a:ext>
                  </a:extLst>
                </a:gridCol>
              </a:tblGrid>
              <a:tr h="249168">
                <a:tc>
                  <a:txBody>
                    <a:body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Cmdlets that return multiple items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09792185"/>
                  </a:ext>
                </a:extLst>
              </a:tr>
              <a:tr h="0">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$processarray</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Get-Process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085388635"/>
                  </a:ext>
                </a:extLst>
              </a:tr>
            </a:tbl>
          </a:graphicData>
        </a:graphic>
      </p:graphicFrame>
    </p:spTree>
    <p:extLst>
      <p:ext uri="{BB962C8B-B14F-4D97-AF65-F5344CB8AC3E}">
        <p14:creationId xmlns:p14="http://schemas.microsoft.com/office/powerpoint/2010/main" val="1391728352"/>
      </p:ext>
    </p:extLst>
  </p:cSld>
  <p:clrMapOvr>
    <a:masterClrMapping/>
  </p:clrMapOvr>
  <p:timing>
    <p:tnLst>
      <p:par>
        <p:cT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Using Arrays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2: Accessing Array Items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439</a:t>
            </a:fld>
            <a:endParaRPr lang="en-US"/>
          </a:p>
        </p:txBody>
      </p:sp>
    </p:spTree>
    <p:extLst>
      <p:ext uri="{BB962C8B-B14F-4D97-AF65-F5344CB8AC3E}">
        <p14:creationId xmlns:p14="http://schemas.microsoft.com/office/powerpoint/2010/main" val="2839347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1143000"/>
            <a:ext cx="2783632"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Use </a:t>
            </a:r>
            <a:r>
              <a:rPr lang="en-AU" dirty="0" err="1" smtClean="0">
                <a:latin typeface="Segoe UI Light" panose="020B0502040204020203" pitchFamily="34" charset="0"/>
                <a:cs typeface="Segoe UI Light" panose="020B0502040204020203" pitchFamily="34" charset="0"/>
              </a:rPr>
              <a:t>WindowsFeature</a:t>
            </a:r>
            <a:r>
              <a:rPr lang="en-AU" dirty="0" smtClean="0">
                <a:latin typeface="Segoe UI Light" panose="020B0502040204020203" pitchFamily="34" charset="0"/>
                <a:cs typeface="Segoe UI Light" panose="020B0502040204020203" pitchFamily="34" charset="0"/>
              </a:rPr>
              <a:t> and File Resources to manage software configuration</a:t>
            </a:r>
            <a:endParaRPr lang="en-AU" dirty="0">
              <a:latin typeface="Segoe UI Light" panose="020B0502040204020203" pitchFamily="34" charset="0"/>
              <a:cs typeface="Segoe UI Light" panose="020B0502040204020203" pitchFamily="34" charset="0"/>
            </a:endParaRPr>
          </a:p>
        </p:txBody>
      </p:sp>
      <p:sp>
        <p:nvSpPr>
          <p:cNvPr id="8" name="Slide Number Placeholder 7"/>
          <p:cNvSpPr>
            <a:spLocks noGrp="1"/>
          </p:cNvSpPr>
          <p:nvPr>
            <p:ph type="sldNum" sz="quarter" idx="11"/>
          </p:nvPr>
        </p:nvSpPr>
        <p:spPr/>
        <p:txBody>
          <a:bodyPr/>
          <a:lstStyle/>
          <a:p>
            <a:fld id="{74A398B2-5A34-1A4A-811E-F4027282568C}" type="slidenum">
              <a:rPr lang="en-US" smtClean="0"/>
              <a:pPr/>
              <a:t>44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854047170"/>
              </p:ext>
            </p:extLst>
          </p:nvPr>
        </p:nvGraphicFramePr>
        <p:xfrm>
          <a:off x="3075206" y="336932"/>
          <a:ext cx="8622808" cy="5992851"/>
        </p:xfrm>
        <a:graphic>
          <a:graphicData uri="http://schemas.openxmlformats.org/drawingml/2006/table">
            <a:tbl>
              <a:tblPr firstRow="1" bandRow="1">
                <a:tableStyleId>{5C22544A-7EE6-4342-B048-85BDC9FD1C3A}</a:tableStyleId>
              </a:tblPr>
              <a:tblGrid>
                <a:gridCol w="8622808">
                  <a:extLst>
                    <a:ext uri="{9D8B030D-6E8A-4147-A177-3AD203B41FA5}">
                      <a16:colId xmlns:a16="http://schemas.microsoft.com/office/drawing/2014/main" val="1389028021"/>
                    </a:ext>
                  </a:extLst>
                </a:gridCol>
              </a:tblGrid>
              <a:tr h="5992851">
                <a:tc>
                  <a:txBody>
                    <a:bodyPr/>
                    <a:lstStyle/>
                    <a:p>
                      <a:r>
                        <a:rPr lang="en-AU" sz="1800" b="0" dirty="0" smtClean="0">
                          <a:solidFill>
                            <a:schemeClr val="tx1">
                              <a:lumMod val="50000"/>
                            </a:schemeClr>
                          </a:solidFill>
                          <a:latin typeface="Lucida Console" panose="020B0609040504020204" pitchFamily="49" charset="0"/>
                        </a:rPr>
                        <a:t>Configuration </a:t>
                      </a:r>
                      <a:r>
                        <a:rPr lang="en-AU" sz="1800" b="0" dirty="0" err="1" smtClean="0">
                          <a:solidFill>
                            <a:schemeClr val="tx1">
                              <a:lumMod val="50000"/>
                            </a:schemeClr>
                          </a:solidFill>
                          <a:latin typeface="Lucida Console" panose="020B0609040504020204" pitchFamily="49" charset="0"/>
                        </a:rPr>
                        <a:t>MyWebConfig</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Node “2012R2-MS”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  </a:t>
                      </a:r>
                    </a:p>
                    <a:p>
                      <a:r>
                        <a:rPr lang="en-AU" sz="1800" b="0" dirty="0" smtClean="0">
                          <a:solidFill>
                            <a:srgbClr val="F5F5F5"/>
                          </a:solidFill>
                          <a:latin typeface="Lucida Console" panose="020B0609040504020204" pitchFamily="49" charset="0"/>
                        </a:rPr>
                        <a:t>      </a:t>
                      </a:r>
                      <a:r>
                        <a:rPr lang="en-AU" sz="1800" b="0" dirty="0" err="1" smtClean="0">
                          <a:solidFill>
                            <a:schemeClr val="tx1"/>
                          </a:solidFill>
                          <a:latin typeface="Lucida Console" panose="020B0609040504020204" pitchFamily="49" charset="0"/>
                        </a:rPr>
                        <a:t>WindowsFeature</a:t>
                      </a:r>
                      <a:r>
                        <a:rPr lang="en-AU" sz="1800" b="0" dirty="0" smtClean="0">
                          <a:solidFill>
                            <a:schemeClr val="tx1"/>
                          </a:solidFill>
                          <a:latin typeface="Lucida Console" panose="020B0609040504020204" pitchFamily="49" charset="0"/>
                        </a:rPr>
                        <a:t> IIS</a:t>
                      </a:r>
                    </a:p>
                    <a:p>
                      <a:r>
                        <a:rPr lang="en-AU" sz="1800" b="0" dirty="0" smtClean="0">
                          <a:solidFill>
                            <a:schemeClr val="tx1"/>
                          </a:solidFill>
                          <a:latin typeface="Lucida Console" panose="020B0609040504020204" pitchFamily="49" charset="0"/>
                        </a:rPr>
                        <a:t>      {</a:t>
                      </a:r>
                      <a:r>
                        <a:rPr lang="en-AU" sz="1800" b="0" baseline="0" dirty="0" smtClean="0">
                          <a:solidFill>
                            <a:schemeClr val="tx1"/>
                          </a:solidFill>
                          <a:latin typeface="Lucida Console" panose="020B0609040504020204" pitchFamily="49" charset="0"/>
                        </a:rPr>
                        <a:t> </a:t>
                      </a:r>
                      <a:endParaRPr lang="en-AU" sz="1800" b="0" dirty="0" smtClean="0">
                        <a:solidFill>
                          <a:schemeClr val="tx1"/>
                        </a:solidFill>
                        <a:latin typeface="Lucida Console" panose="020B0609040504020204" pitchFamily="49" charset="0"/>
                      </a:endParaRPr>
                    </a:p>
                    <a:p>
                      <a:r>
                        <a:rPr lang="en-AU" sz="1800" b="0" dirty="0" smtClean="0">
                          <a:solidFill>
                            <a:schemeClr val="tx1"/>
                          </a:solidFill>
                          <a:latin typeface="Lucida Console" panose="020B0609040504020204" pitchFamily="49" charset="0"/>
                        </a:rPr>
                        <a:t>       Ensure = "Present" </a:t>
                      </a:r>
                    </a:p>
                    <a:p>
                      <a:r>
                        <a:rPr lang="en-AU" sz="1800" b="0" dirty="0" smtClean="0">
                          <a:solidFill>
                            <a:schemeClr val="tx1"/>
                          </a:solidFill>
                          <a:latin typeface="Lucida Console" panose="020B0609040504020204" pitchFamily="49" charset="0"/>
                        </a:rPr>
                        <a:t>       Name = "Web-Server"</a:t>
                      </a:r>
                    </a:p>
                    <a:p>
                      <a:r>
                        <a:rPr lang="en-AU" sz="1800" b="0" dirty="0" smtClean="0">
                          <a:solidFill>
                            <a:schemeClr val="tx1"/>
                          </a:solidFill>
                          <a:latin typeface="Lucida Console" panose="020B0609040504020204" pitchFamily="49" charset="0"/>
                        </a:rPr>
                        <a:t>      }</a:t>
                      </a:r>
                    </a:p>
                    <a:p>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File </a:t>
                      </a:r>
                      <a:r>
                        <a:rPr lang="en-AU" sz="1800" b="0" dirty="0" err="1" smtClean="0">
                          <a:solidFill>
                            <a:schemeClr val="tx1">
                              <a:lumMod val="50000"/>
                            </a:schemeClr>
                          </a:solidFill>
                          <a:latin typeface="Lucida Console" panose="020B0609040504020204" pitchFamily="49" charset="0"/>
                        </a:rPr>
                        <a:t>WebDirectory</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  </a:t>
                      </a:r>
                    </a:p>
                    <a:p>
                      <a:r>
                        <a:rPr lang="en-AU" sz="1800" b="0" dirty="0" smtClean="0">
                          <a:solidFill>
                            <a:schemeClr val="tx1">
                              <a:lumMod val="50000"/>
                            </a:schemeClr>
                          </a:solidFill>
                          <a:latin typeface="Lucida Console" panose="020B0609040504020204" pitchFamily="49" charset="0"/>
                        </a:rPr>
                        <a:t>       Ensure = "Present"</a:t>
                      </a:r>
                    </a:p>
                    <a:p>
                      <a:r>
                        <a:rPr lang="en-AU" sz="1800" b="0" dirty="0" smtClean="0">
                          <a:solidFill>
                            <a:schemeClr val="tx1">
                              <a:lumMod val="50000"/>
                            </a:schemeClr>
                          </a:solidFill>
                          <a:latin typeface="Lucida Console" panose="020B0609040504020204" pitchFamily="49" charset="0"/>
                        </a:rPr>
                        <a:t>       Type = "Directory“</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Recurse</a:t>
                      </a:r>
                      <a:r>
                        <a:rPr lang="en-AU" sz="1800" b="0" dirty="0" smtClean="0">
                          <a:solidFill>
                            <a:schemeClr val="tx1">
                              <a:lumMod val="50000"/>
                            </a:schemeClr>
                          </a:solidFill>
                          <a:latin typeface="Lucida Console" panose="020B0609040504020204" pitchFamily="49" charset="0"/>
                        </a:rPr>
                        <a:t> = $true</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SourcePath</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WebsiteFilePath</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DestinationPath</a:t>
                      </a:r>
                      <a:r>
                        <a:rPr lang="en-AU" sz="1800" b="0" dirty="0" smtClean="0">
                          <a:solidFill>
                            <a:schemeClr val="tx1">
                              <a:lumMod val="50000"/>
                            </a:schemeClr>
                          </a:solidFill>
                          <a:latin typeface="Lucida Console" panose="020B0609040504020204" pitchFamily="49" charset="0"/>
                        </a:rPr>
                        <a:t> = "C:\inetpub\wwwroot"</a:t>
                      </a:r>
                    </a:p>
                    <a:p>
                      <a:r>
                        <a:rPr lang="en-AU" sz="1800" b="0" dirty="0" smtClean="0">
                          <a:solidFill>
                            <a:schemeClr val="tx1">
                              <a:lumMod val="50000"/>
                            </a:schemeClr>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DependsOn</a:t>
                      </a:r>
                      <a:r>
                        <a:rPr lang="en-AU" sz="1800" b="0" dirty="0" smtClean="0">
                          <a:solidFill>
                            <a:schemeClr val="tx1">
                              <a:lumMod val="50000"/>
                            </a:schemeClr>
                          </a:solidFill>
                          <a:latin typeface="Lucida Console" panose="020B0609040504020204" pitchFamily="49" charset="0"/>
                        </a:rPr>
                        <a:t> =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]IIS“</a:t>
                      </a:r>
                    </a:p>
                    <a:p>
                      <a:r>
                        <a:rPr lang="en-AU" sz="1800" b="0" dirty="0" smtClean="0">
                          <a:solidFill>
                            <a:schemeClr val="tx1">
                              <a:lumMod val="50000"/>
                            </a:schemeClr>
                          </a:solidFill>
                          <a:latin typeface="Lucida Console" panose="020B0609040504020204" pitchFamily="49" charset="0"/>
                        </a:rPr>
                        <a:t>      }</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 </a:t>
                      </a:r>
                      <a:r>
                        <a:rPr lang="en-AU" sz="18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1684768842"/>
                  </a:ext>
                </a:extLst>
              </a:tr>
            </a:tbl>
          </a:graphicData>
        </a:graphic>
      </p:graphicFrame>
      <p:sp>
        <p:nvSpPr>
          <p:cNvPr id="5" name="TextBox 4"/>
          <p:cNvSpPr txBox="1"/>
          <p:nvPr/>
        </p:nvSpPr>
        <p:spPr>
          <a:xfrm>
            <a:off x="7819698" y="1386258"/>
            <a:ext cx="3515708" cy="369332"/>
          </a:xfrm>
          <a:prstGeom prst="rect">
            <a:avLst/>
          </a:prstGeom>
          <a:noFill/>
        </p:spPr>
        <p:txBody>
          <a:bodyPr wrap="square" rtlCol="0">
            <a:spAutoFit/>
          </a:bodyPr>
          <a:lstStyle/>
          <a:p>
            <a:r>
              <a:rPr lang="en-AU" dirty="0" err="1" smtClean="0"/>
              <a:t>WindowsFeature</a:t>
            </a:r>
            <a:r>
              <a:rPr lang="en-AU" dirty="0" smtClean="0"/>
              <a:t> Resource Block</a:t>
            </a:r>
            <a:endParaRPr lang="en-AU" dirty="0"/>
          </a:p>
        </p:txBody>
      </p:sp>
    </p:spTree>
    <p:extLst>
      <p:ext uri="{BB962C8B-B14F-4D97-AF65-F5344CB8AC3E}">
        <p14:creationId xmlns:p14="http://schemas.microsoft.com/office/powerpoint/2010/main" val="1373020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Accessing Array Items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440</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245781641"/>
              </p:ext>
            </p:extLst>
          </p:nvPr>
        </p:nvGraphicFramePr>
        <p:xfrm>
          <a:off x="2314731" y="728926"/>
          <a:ext cx="4464496" cy="5441381"/>
        </p:xfrm>
        <a:graphic>
          <a:graphicData uri="http://schemas.openxmlformats.org/drawingml/2006/table">
            <a:tbl>
              <a:tblPr firstRow="1" bandRow="1"/>
              <a:tblGrid>
                <a:gridCol w="4464496">
                  <a:extLst>
                    <a:ext uri="{9D8B030D-6E8A-4147-A177-3AD203B41FA5}">
                      <a16:colId xmlns:a16="http://schemas.microsoft.com/office/drawing/2014/main" val="3579287328"/>
                    </a:ext>
                  </a:extLst>
                </a:gridCol>
              </a:tblGrid>
              <a:tr h="404378">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Display all items in an array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48289541"/>
                  </a:ext>
                </a:extLst>
              </a:tr>
              <a:tr h="2581798">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p>
                    <a:p>
                      <a:r>
                        <a:rPr lang="en-AU" sz="2000" dirty="0" smtClean="0">
                          <a:solidFill>
                            <a:srgbClr val="F5F5F5"/>
                          </a:solidFill>
                          <a:latin typeface="Lucida Console" panose="020B0609040504020204" pitchFamily="49" charset="0"/>
                        </a:rPr>
                        <a:t>22</a:t>
                      </a:r>
                    </a:p>
                    <a:p>
                      <a:r>
                        <a:rPr lang="en-AU" sz="2000" dirty="0" smtClean="0">
                          <a:solidFill>
                            <a:srgbClr val="F5F5F5"/>
                          </a:solidFill>
                          <a:latin typeface="Lucida Console" panose="020B0609040504020204" pitchFamily="49" charset="0"/>
                        </a:rPr>
                        <a:t>5</a:t>
                      </a:r>
                    </a:p>
                    <a:p>
                      <a:r>
                        <a:rPr lang="en-AU" sz="2000" dirty="0" smtClean="0">
                          <a:solidFill>
                            <a:srgbClr val="F5F5F5"/>
                          </a:solidFill>
                          <a:latin typeface="Lucida Console" panose="020B0609040504020204" pitchFamily="49" charset="0"/>
                        </a:rPr>
                        <a:t>10</a:t>
                      </a:r>
                    </a:p>
                    <a:p>
                      <a:r>
                        <a:rPr lang="en-AU" sz="2000" dirty="0" smtClean="0">
                          <a:solidFill>
                            <a:srgbClr val="F5F5F5"/>
                          </a:solidFill>
                          <a:latin typeface="Lucida Console" panose="020B0609040504020204" pitchFamily="49" charset="0"/>
                        </a:rPr>
                        <a:t>8</a:t>
                      </a:r>
                    </a:p>
                    <a:p>
                      <a:r>
                        <a:rPr lang="en-AU" sz="2000" dirty="0" smtClean="0">
                          <a:solidFill>
                            <a:srgbClr val="F5F5F5"/>
                          </a:solidFill>
                          <a:latin typeface="Lucida Console" panose="020B0609040504020204" pitchFamily="49" charset="0"/>
                        </a:rPr>
                        <a:t>12</a:t>
                      </a:r>
                    </a:p>
                    <a:p>
                      <a:r>
                        <a:rPr lang="en-AU" sz="2000" dirty="0" smtClean="0">
                          <a:solidFill>
                            <a:srgbClr val="F5F5F5"/>
                          </a:solidFill>
                          <a:latin typeface="Lucida Console" panose="020B0609040504020204" pitchFamily="49" charset="0"/>
                        </a:rPr>
                        <a:t>9</a:t>
                      </a:r>
                    </a:p>
                    <a:p>
                      <a:r>
                        <a:rPr lang="en-AU" sz="2000" dirty="0" smtClean="0">
                          <a:solidFill>
                            <a:srgbClr val="F5F5F5"/>
                          </a:solidFill>
                          <a:latin typeface="Lucida Console" panose="020B0609040504020204" pitchFamily="49" charset="0"/>
                        </a:rPr>
                        <a:t>8</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561816693"/>
                  </a:ext>
                </a:extLst>
              </a:tr>
              <a:tr h="510057">
                <a:tc>
                  <a:txBody>
                    <a:body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First item in array – using index position</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3931939"/>
                  </a:ext>
                </a:extLst>
              </a:tr>
              <a:tr h="715438">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a:t>
                      </a:r>
                      <a:r>
                        <a:rPr lang="en-AU" sz="2000" dirty="0" smtClean="0">
                          <a:solidFill>
                            <a:srgbClr val="D3D3D3"/>
                          </a:solidFill>
                          <a:latin typeface="Lucida Console" panose="020B0609040504020204" pitchFamily="49" charset="0"/>
                        </a:rPr>
                        <a:t>]</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22</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57055369"/>
                  </a:ext>
                </a:extLst>
              </a:tr>
              <a:tr h="514272">
                <a:tc>
                  <a:txBody>
                    <a:bodyPr/>
                    <a:lstStyle/>
                    <a:p>
                      <a:pPr algn="l"/>
                      <a:r>
                        <a:rPr lang="en-AU" sz="2000" b="0" dirty="0" smtClean="0">
                          <a:solidFill>
                            <a:schemeClr val="bg1"/>
                          </a:solidFill>
                          <a:latin typeface="Segoe UI Light" panose="020B0502040204020203" pitchFamily="34" charset="0"/>
                          <a:ea typeface="+mn-ea"/>
                          <a:cs typeface="Segoe UI Light" panose="020B0502040204020203" pitchFamily="34" charset="0"/>
                        </a:rPr>
                        <a:t>Last item in array – using index position</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6706501"/>
                  </a:ext>
                </a:extLst>
              </a:tr>
              <a:tr h="715438">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a:t>
                      </a:r>
                      <a:r>
                        <a:rPr lang="en-AU" sz="2000" dirty="0" smtClean="0">
                          <a:solidFill>
                            <a:srgbClr val="D3D3D3"/>
                          </a:solidFill>
                          <a:latin typeface="Lucida Console" panose="020B0609040504020204" pitchFamily="49" charset="0"/>
                        </a:rPr>
                        <a:t>]</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8</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50384856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69487657"/>
              </p:ext>
            </p:extLst>
          </p:nvPr>
        </p:nvGraphicFramePr>
        <p:xfrm>
          <a:off x="7217046" y="739293"/>
          <a:ext cx="4450829" cy="3463370"/>
        </p:xfrm>
        <a:graphic>
          <a:graphicData uri="http://schemas.openxmlformats.org/drawingml/2006/table">
            <a:tbl>
              <a:tblPr firstRow="1" bandRow="1"/>
              <a:tblGrid>
                <a:gridCol w="4450829">
                  <a:extLst>
                    <a:ext uri="{9D8B030D-6E8A-4147-A177-3AD203B41FA5}">
                      <a16:colId xmlns:a16="http://schemas.microsoft.com/office/drawing/2014/main" val="1498373201"/>
                    </a:ext>
                  </a:extLst>
                </a:gridCol>
              </a:tblGrid>
              <a:tr h="411590">
                <a:tc>
                  <a:txBody>
                    <a:body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Display first 3 items in array</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3162727"/>
                  </a:ext>
                </a:extLst>
              </a:tr>
              <a:tr h="1470323">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0..2</a:t>
                      </a:r>
                      <a:r>
                        <a:rPr lang="en-AU" sz="2000" dirty="0" smtClean="0">
                          <a:solidFill>
                            <a:srgbClr val="D3D3D3"/>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22</a:t>
                      </a:r>
                    </a:p>
                    <a:p>
                      <a:r>
                        <a:rPr lang="en-AU" sz="2000" dirty="0" smtClean="0">
                          <a:solidFill>
                            <a:srgbClr val="F5F5F5"/>
                          </a:solidFill>
                          <a:latin typeface="Lucida Console" panose="020B0609040504020204" pitchFamily="49" charset="0"/>
                        </a:rPr>
                        <a:t>5</a:t>
                      </a:r>
                    </a:p>
                    <a:p>
                      <a:r>
                        <a:rPr lang="en-AU" sz="2000" dirty="0" smtClean="0">
                          <a:solidFill>
                            <a:srgbClr val="F5F5F5"/>
                          </a:solidFill>
                          <a:latin typeface="Lucida Console" panose="020B0609040504020204" pitchFamily="49" charset="0"/>
                        </a:rPr>
                        <a:t>10</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5003665"/>
                  </a:ext>
                </a:extLst>
              </a:tr>
              <a:tr h="453070">
                <a:tc>
                  <a:txBody>
                    <a:bodyPr/>
                    <a:lstStyle/>
                    <a:p>
                      <a:pPr algn="l"/>
                      <a:r>
                        <a:rPr lang="en-AU" sz="2000" b="0" dirty="0" smtClean="0">
                          <a:solidFill>
                            <a:schemeClr val="bg1"/>
                          </a:solidFill>
                          <a:latin typeface="Segoe UI Light" panose="020B0502040204020203" pitchFamily="34" charset="0"/>
                          <a:ea typeface="+mn-ea"/>
                          <a:cs typeface="Segoe UI Light" panose="020B0502040204020203" pitchFamily="34" charset="0"/>
                        </a:rPr>
                        <a:t>Display first item and last item in array</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4883210"/>
                  </a:ext>
                </a:extLst>
              </a:tr>
              <a:tr h="1128387">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$array</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0</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a:t>
                      </a:r>
                      <a:r>
                        <a:rPr lang="en-AU" sz="2000" dirty="0" smtClean="0">
                          <a:solidFill>
                            <a:srgbClr val="D3D3D3"/>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22</a:t>
                      </a:r>
                    </a:p>
                    <a:p>
                      <a:r>
                        <a:rPr lang="en-AU" sz="2000" dirty="0" smtClean="0">
                          <a:solidFill>
                            <a:srgbClr val="F5F5F5"/>
                          </a:solidFill>
                          <a:latin typeface="Lucida Console" panose="020B0609040504020204" pitchFamily="49" charset="0"/>
                        </a:rPr>
                        <a:t>8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446857356"/>
                  </a:ext>
                </a:extLst>
              </a:tr>
            </a:tbl>
          </a:graphicData>
        </a:graphic>
      </p:graphicFrame>
    </p:spTree>
    <p:extLst>
      <p:ext uri="{BB962C8B-B14F-4D97-AF65-F5344CB8AC3E}">
        <p14:creationId xmlns:p14="http://schemas.microsoft.com/office/powerpoint/2010/main" val="1191824202"/>
      </p:ext>
    </p:extLst>
  </p:cSld>
  <p:clrMapOvr>
    <a:masterClrMapping/>
  </p:clrMapOvr>
  <p:timing>
    <p:tnLst>
      <p:par>
        <p:cT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Determine number of items in array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441</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426759899"/>
              </p:ext>
            </p:extLst>
          </p:nvPr>
        </p:nvGraphicFramePr>
        <p:xfrm>
          <a:off x="2430412" y="1143000"/>
          <a:ext cx="9125711" cy="2743200"/>
        </p:xfrm>
        <a:graphic>
          <a:graphicData uri="http://schemas.openxmlformats.org/drawingml/2006/table">
            <a:tbl>
              <a:tblPr firstRow="1" bandRow="1"/>
              <a:tblGrid>
                <a:gridCol w="9125711">
                  <a:extLst>
                    <a:ext uri="{9D8B030D-6E8A-4147-A177-3AD203B41FA5}">
                      <a16:colId xmlns:a16="http://schemas.microsoft.com/office/drawing/2014/main" val="193117501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Determine the number of items in an array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8783939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array</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Count</a:t>
                      </a:r>
                      <a:r>
                        <a:rPr lang="en-AU" sz="2400" dirty="0" smtClean="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7</a:t>
                      </a:r>
                    </a:p>
                    <a:p>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array</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Length</a:t>
                      </a:r>
                      <a:r>
                        <a:rPr lang="en-AU" sz="2400" dirty="0" smtClean="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7</a:t>
                      </a:r>
                    </a:p>
                    <a:p>
                      <a:endParaRPr lang="en-AU" sz="24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94246305"/>
                  </a:ext>
                </a:extLst>
              </a:tr>
            </a:tbl>
          </a:graphicData>
        </a:graphic>
      </p:graphicFrame>
    </p:spTree>
    <p:extLst>
      <p:ext uri="{BB962C8B-B14F-4D97-AF65-F5344CB8AC3E}">
        <p14:creationId xmlns:p14="http://schemas.microsoft.com/office/powerpoint/2010/main" val="1833432193"/>
      </p:ext>
    </p:extLst>
  </p:cSld>
  <p:clrMapOvr>
    <a:masterClrMapping/>
  </p:clrMapOvr>
  <p:timing>
    <p:tnLst>
      <p:par>
        <p:cT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Using Arrays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3</a:t>
            </a:r>
            <a:r>
              <a:rPr lang="en-US" sz="2400" b="1" dirty="0" smtClean="0">
                <a:solidFill>
                  <a:schemeClr val="tx1"/>
                </a:solidFill>
                <a:latin typeface="Segoe UI Light" panose="020B0502040204020203" pitchFamily="34" charset="0"/>
              </a:rPr>
              <a:t>: Adding Array Items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442</a:t>
            </a:fld>
            <a:endParaRPr lang="en-US"/>
          </a:p>
        </p:txBody>
      </p:sp>
    </p:spTree>
    <p:extLst>
      <p:ext uri="{BB962C8B-B14F-4D97-AF65-F5344CB8AC3E}">
        <p14:creationId xmlns:p14="http://schemas.microsoft.com/office/powerpoint/2010/main" val="2904410052"/>
      </p:ext>
    </p:extLst>
  </p:cSld>
  <p:clrMapOvr>
    <a:masterClrMapping/>
  </p:clrMapOvr>
  <p:timing>
    <p:tnLst>
      <p:par>
        <p:cT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Adding items to an array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443</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721411392"/>
              </p:ext>
            </p:extLst>
          </p:nvPr>
        </p:nvGraphicFramePr>
        <p:xfrm>
          <a:off x="2495600" y="1143000"/>
          <a:ext cx="8808276" cy="4572000"/>
        </p:xfrm>
        <a:graphic>
          <a:graphicData uri="http://schemas.openxmlformats.org/drawingml/2006/table">
            <a:tbl>
              <a:tblPr firstRow="1" bandRow="1"/>
              <a:tblGrid>
                <a:gridCol w="8808276">
                  <a:extLst>
                    <a:ext uri="{9D8B030D-6E8A-4147-A177-3AD203B41FA5}">
                      <a16:colId xmlns:a16="http://schemas.microsoft.com/office/drawing/2014/main" val="96981071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Adding items to an array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6190544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999</a:t>
                      </a:r>
                    </a:p>
                    <a:p>
                      <a:endParaRPr lang="en-AU" sz="2400" dirty="0" smtClean="0">
                        <a:solidFill>
                          <a:srgbClr val="FFE4C4"/>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 </a:t>
                      </a:r>
                    </a:p>
                    <a:p>
                      <a:r>
                        <a:rPr lang="en-AU" sz="2400" dirty="0" smtClean="0">
                          <a:solidFill>
                            <a:srgbClr val="F5F5F5"/>
                          </a:solidFill>
                          <a:latin typeface="Lucida Console" panose="020B0609040504020204" pitchFamily="49" charset="0"/>
                        </a:rPr>
                        <a:t>22</a:t>
                      </a:r>
                    </a:p>
                    <a:p>
                      <a:r>
                        <a:rPr lang="en-AU" sz="2400" dirty="0" smtClean="0">
                          <a:solidFill>
                            <a:srgbClr val="F5F5F5"/>
                          </a:solidFill>
                          <a:latin typeface="Lucida Console" panose="020B0609040504020204" pitchFamily="49" charset="0"/>
                        </a:rPr>
                        <a:t>5</a:t>
                      </a:r>
                    </a:p>
                    <a:p>
                      <a:r>
                        <a:rPr lang="en-AU" sz="2400" dirty="0" smtClean="0">
                          <a:solidFill>
                            <a:srgbClr val="F5F5F5"/>
                          </a:solidFill>
                          <a:latin typeface="Lucida Console" panose="020B0609040504020204" pitchFamily="49" charset="0"/>
                        </a:rPr>
                        <a:t>10</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12</a:t>
                      </a:r>
                    </a:p>
                    <a:p>
                      <a:r>
                        <a:rPr lang="en-AU" sz="2400" dirty="0" smtClean="0">
                          <a:solidFill>
                            <a:srgbClr val="F5F5F5"/>
                          </a:solidFill>
                          <a:latin typeface="Lucida Console" panose="020B0609040504020204" pitchFamily="49" charset="0"/>
                        </a:rPr>
                        <a:t>9</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999</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63041170"/>
                  </a:ext>
                </a:extLst>
              </a:tr>
            </a:tbl>
          </a:graphicData>
        </a:graphic>
      </p:graphicFrame>
      <p:sp>
        <p:nvSpPr>
          <p:cNvPr id="2" name="Rectangle 1"/>
          <p:cNvSpPr/>
          <p:nvPr/>
        </p:nvSpPr>
        <p:spPr>
          <a:xfrm>
            <a:off x="2351584" y="5301208"/>
            <a:ext cx="1080120" cy="504056"/>
          </a:xfrm>
          <a:prstGeom prst="rect">
            <a:avLst/>
          </a:prstGeom>
          <a:noFill/>
          <a:ln w="28575">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81057341"/>
      </p:ext>
    </p:extLst>
  </p:cSld>
  <p:clrMapOvr>
    <a:masterClrMapping/>
  </p:clrMapOvr>
  <p:timing>
    <p:tnLst>
      <p:par>
        <p:cT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Using Arrays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4: Sorting Arrays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444</a:t>
            </a:fld>
            <a:endParaRPr lang="en-US"/>
          </a:p>
        </p:txBody>
      </p:sp>
    </p:spTree>
    <p:extLst>
      <p:ext uri="{BB962C8B-B14F-4D97-AF65-F5344CB8AC3E}">
        <p14:creationId xmlns:p14="http://schemas.microsoft.com/office/powerpoint/2010/main" val="2532089104"/>
      </p:ext>
    </p:extLst>
  </p:cSld>
  <p:clrMapOvr>
    <a:masterClrMapping/>
  </p:clrMapOvr>
  <p:timing>
    <p:tnLst>
      <p:par>
        <p:cT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Sorting Array Display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445</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556266639"/>
              </p:ext>
            </p:extLst>
          </p:nvPr>
        </p:nvGraphicFramePr>
        <p:xfrm>
          <a:off x="2380991" y="1143000"/>
          <a:ext cx="9238198" cy="4279900"/>
        </p:xfrm>
        <a:graphic>
          <a:graphicData uri="http://schemas.openxmlformats.org/drawingml/2006/table">
            <a:tbl>
              <a:tblPr firstRow="1" bandRow="1"/>
              <a:tblGrid>
                <a:gridCol w="9238198">
                  <a:extLst>
                    <a:ext uri="{9D8B030D-6E8A-4147-A177-3AD203B41FA5}">
                      <a16:colId xmlns:a16="http://schemas.microsoft.com/office/drawing/2014/main" val="1412370955"/>
                    </a:ext>
                  </a:extLst>
                </a:gridCol>
              </a:tblGrid>
              <a:tr h="509512">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Sort-Object only sorts the console output –</a:t>
                      </a:r>
                      <a:r>
                        <a:rPr lang="en-AU" sz="2400" b="0" baseline="0" dirty="0" smtClean="0">
                          <a:solidFill>
                            <a:schemeClr val="bg1"/>
                          </a:solidFill>
                          <a:latin typeface="Segoe UI Light" panose="020B0502040204020203" pitchFamily="34" charset="0"/>
                          <a:cs typeface="Segoe UI Light" panose="020B0502040204020203" pitchFamily="34" charset="0"/>
                        </a:rPr>
                        <a:t> Array order is not changed</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455376334"/>
                  </a:ext>
                </a:extLst>
              </a:tr>
              <a:tr h="3770388">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Sort-Object</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–Descending</a:t>
                      </a:r>
                    </a:p>
                    <a:p>
                      <a:r>
                        <a:rPr lang="en-AU" sz="2400" dirty="0" smtClean="0">
                          <a:solidFill>
                            <a:srgbClr val="F5F5F5"/>
                          </a:solidFill>
                          <a:latin typeface="Lucida Console" panose="020B0609040504020204" pitchFamily="49" charset="0"/>
                        </a:rPr>
                        <a:t>999</a:t>
                      </a:r>
                    </a:p>
                    <a:p>
                      <a:r>
                        <a:rPr lang="en-AU" sz="2400" dirty="0" smtClean="0">
                          <a:solidFill>
                            <a:srgbClr val="F5F5F5"/>
                          </a:solidFill>
                          <a:latin typeface="Lucida Console" panose="020B0609040504020204" pitchFamily="49" charset="0"/>
                        </a:rPr>
                        <a:t>22</a:t>
                      </a:r>
                    </a:p>
                    <a:p>
                      <a:r>
                        <a:rPr lang="en-AU" sz="2400" dirty="0" smtClean="0">
                          <a:solidFill>
                            <a:srgbClr val="F5F5F5"/>
                          </a:solidFill>
                          <a:latin typeface="Lucida Console" panose="020B0609040504020204" pitchFamily="49" charset="0"/>
                        </a:rPr>
                        <a:t>12</a:t>
                      </a:r>
                    </a:p>
                    <a:p>
                      <a:r>
                        <a:rPr lang="en-AU" sz="2400" dirty="0" smtClean="0">
                          <a:solidFill>
                            <a:srgbClr val="F5F5F5"/>
                          </a:solidFill>
                          <a:latin typeface="Lucida Console" panose="020B0609040504020204" pitchFamily="49" charset="0"/>
                        </a:rPr>
                        <a:t>10</a:t>
                      </a:r>
                    </a:p>
                    <a:p>
                      <a:r>
                        <a:rPr lang="en-AU" sz="2400" dirty="0" smtClean="0">
                          <a:solidFill>
                            <a:srgbClr val="F5F5F5"/>
                          </a:solidFill>
                          <a:latin typeface="Lucida Console" panose="020B0609040504020204" pitchFamily="49" charset="0"/>
                        </a:rPr>
                        <a:t>9</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5</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513808825"/>
                  </a:ext>
                </a:extLst>
              </a:tr>
            </a:tbl>
          </a:graphicData>
        </a:graphic>
      </p:graphicFrame>
    </p:spTree>
    <p:extLst>
      <p:ext uri="{BB962C8B-B14F-4D97-AF65-F5344CB8AC3E}">
        <p14:creationId xmlns:p14="http://schemas.microsoft.com/office/powerpoint/2010/main" val="3834280629"/>
      </p:ext>
    </p:extLst>
  </p:cSld>
  <p:clrMapOvr>
    <a:masterClrMapping/>
  </p:clrMapOvr>
  <p:timing>
    <p:tnLst>
      <p:par>
        <p:cT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286000"/>
          </a:xfrm>
        </p:spPr>
        <p:txBody>
          <a:bodyPr/>
          <a:lstStyle/>
          <a:p>
            <a:r>
              <a:rPr lang="en-AU" sz="2400" dirty="0" smtClean="0"/>
              <a:t>Example:</a:t>
            </a:r>
          </a:p>
          <a:p>
            <a:r>
              <a:rPr lang="en-AU" sz="2400" dirty="0" smtClean="0"/>
              <a:t>Sorting Array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446</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498557915"/>
              </p:ext>
            </p:extLst>
          </p:nvPr>
        </p:nvGraphicFramePr>
        <p:xfrm>
          <a:off x="2333696" y="1143000"/>
          <a:ext cx="9287193" cy="4597400"/>
        </p:xfrm>
        <a:graphic>
          <a:graphicData uri="http://schemas.openxmlformats.org/drawingml/2006/table">
            <a:tbl>
              <a:tblPr firstRow="1" bandRow="1"/>
              <a:tblGrid>
                <a:gridCol w="9287193">
                  <a:extLst>
                    <a:ext uri="{9D8B030D-6E8A-4147-A177-3AD203B41FA5}">
                      <a16:colId xmlns:a16="http://schemas.microsoft.com/office/drawing/2014/main" val="2894781256"/>
                    </a:ext>
                  </a:extLst>
                </a:gridCol>
              </a:tblGrid>
              <a:tr h="499717">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Array Type Static Method Sort changes item</a:t>
                      </a:r>
                      <a:r>
                        <a:rPr lang="en-AU" sz="2400" b="0" baseline="0" dirty="0" smtClean="0">
                          <a:solidFill>
                            <a:schemeClr val="bg1"/>
                          </a:solidFill>
                          <a:latin typeface="Segoe UI Light" panose="020B0502040204020203" pitchFamily="34" charset="0"/>
                          <a:cs typeface="Segoe UI Light" panose="020B0502040204020203" pitchFamily="34" charset="0"/>
                        </a:rPr>
                        <a:t> order</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65037052"/>
                  </a:ext>
                </a:extLst>
              </a:tr>
              <a:tr h="4097683">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D3D3D3"/>
                          </a:solidFill>
                          <a:latin typeface="Lucida Console" panose="020B0609040504020204" pitchFamily="49" charset="0"/>
                        </a:rPr>
                        <a:t>[</a:t>
                      </a:r>
                      <a:r>
                        <a:rPr lang="en-AU" sz="2400" dirty="0" smtClean="0">
                          <a:solidFill>
                            <a:srgbClr val="8FBC8F"/>
                          </a:solidFill>
                          <a:latin typeface="Lucida Console" panose="020B0609040504020204" pitchFamily="49" charset="0"/>
                        </a:rPr>
                        <a:t>array</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Sort(</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myarray</a:t>
                      </a:r>
                      <a:r>
                        <a:rPr lang="en-AU" sz="2400" dirty="0" smtClean="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myarray</a:t>
                      </a:r>
                      <a:r>
                        <a:rPr lang="en-AU" sz="2400" dirty="0" smtClean="0">
                          <a:solidFill>
                            <a:srgbClr val="FF4500"/>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5</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9</a:t>
                      </a:r>
                    </a:p>
                    <a:p>
                      <a:r>
                        <a:rPr lang="en-AU" sz="2400" dirty="0" smtClean="0">
                          <a:solidFill>
                            <a:srgbClr val="F5F5F5"/>
                          </a:solidFill>
                          <a:latin typeface="Lucida Console" panose="020B0609040504020204" pitchFamily="49" charset="0"/>
                        </a:rPr>
                        <a:t>10</a:t>
                      </a:r>
                    </a:p>
                    <a:p>
                      <a:r>
                        <a:rPr lang="en-AU" sz="2400" dirty="0" smtClean="0">
                          <a:solidFill>
                            <a:srgbClr val="F5F5F5"/>
                          </a:solidFill>
                          <a:latin typeface="Lucida Console" panose="020B0609040504020204" pitchFamily="49" charset="0"/>
                        </a:rPr>
                        <a:t>12</a:t>
                      </a:r>
                    </a:p>
                    <a:p>
                      <a:r>
                        <a:rPr lang="en-AU" sz="2400" dirty="0" smtClean="0">
                          <a:solidFill>
                            <a:srgbClr val="F5F5F5"/>
                          </a:solidFill>
                          <a:latin typeface="Lucida Console" panose="020B0609040504020204" pitchFamily="49" charset="0"/>
                        </a:rPr>
                        <a:t>22</a:t>
                      </a:r>
                    </a:p>
                    <a:p>
                      <a:r>
                        <a:rPr lang="en-AU" sz="2400" dirty="0" smtClean="0">
                          <a:solidFill>
                            <a:srgbClr val="F5F5F5"/>
                          </a:solidFill>
                          <a:latin typeface="Lucida Console" panose="020B0609040504020204" pitchFamily="49" charset="0"/>
                        </a:rPr>
                        <a:t>999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672296696"/>
                  </a:ext>
                </a:extLst>
              </a:tr>
            </a:tbl>
          </a:graphicData>
        </a:graphic>
      </p:graphicFrame>
    </p:spTree>
    <p:extLst>
      <p:ext uri="{BB962C8B-B14F-4D97-AF65-F5344CB8AC3E}">
        <p14:creationId xmlns:p14="http://schemas.microsoft.com/office/powerpoint/2010/main" val="3476948668"/>
      </p:ext>
    </p:extLst>
  </p:cSld>
  <p:clrMapOvr>
    <a:masterClrMapping/>
  </p:clrMapOvr>
  <p:timing>
    <p:tnLst>
      <p:par>
        <p:cT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Using Arrays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5</a:t>
            </a:r>
            <a:r>
              <a:rPr lang="en-US" sz="2400" b="1" dirty="0" smtClean="0">
                <a:solidFill>
                  <a:schemeClr val="tx1"/>
                </a:solidFill>
                <a:latin typeface="Segoe UI Light" panose="020B0502040204020203" pitchFamily="34" charset="0"/>
              </a:rPr>
              <a:t>: Modifying Array Items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447</a:t>
            </a:fld>
            <a:endParaRPr lang="en-US"/>
          </a:p>
        </p:txBody>
      </p:sp>
    </p:spTree>
    <p:extLst>
      <p:ext uri="{BB962C8B-B14F-4D97-AF65-F5344CB8AC3E}">
        <p14:creationId xmlns:p14="http://schemas.microsoft.com/office/powerpoint/2010/main" val="3902364719"/>
      </p:ext>
    </p:extLst>
  </p:cSld>
  <p:clrMapOvr>
    <a:masterClrMapping/>
  </p:clrMapOvr>
  <p:timing>
    <p:tnLst>
      <p:par>
        <p:cT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Manipulating items in an array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448</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104699191"/>
              </p:ext>
            </p:extLst>
          </p:nvPr>
        </p:nvGraphicFramePr>
        <p:xfrm>
          <a:off x="2277454" y="1143000"/>
          <a:ext cx="4464496" cy="4937760"/>
        </p:xfrm>
        <a:graphic>
          <a:graphicData uri="http://schemas.openxmlformats.org/drawingml/2006/table">
            <a:tbl>
              <a:tblPr firstRow="1" bandRow="1"/>
              <a:tblGrid>
                <a:gridCol w="4464496">
                  <a:extLst>
                    <a:ext uri="{9D8B030D-6E8A-4147-A177-3AD203B41FA5}">
                      <a16:colId xmlns:a16="http://schemas.microsoft.com/office/drawing/2014/main" val="363468081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Manipulating</a:t>
                      </a:r>
                      <a:r>
                        <a:rPr lang="en-AU" sz="2400" b="0" baseline="0" dirty="0" smtClean="0">
                          <a:solidFill>
                            <a:schemeClr val="bg1"/>
                          </a:solidFill>
                          <a:latin typeface="Segoe UI Light" panose="020B0502040204020203" pitchFamily="34" charset="0"/>
                          <a:cs typeface="Segoe UI Light" panose="020B0502040204020203" pitchFamily="34" charset="0"/>
                        </a:rPr>
                        <a:t> </a:t>
                      </a:r>
                      <a:r>
                        <a:rPr lang="en-AU" sz="2400" b="0" dirty="0" smtClean="0">
                          <a:solidFill>
                            <a:schemeClr val="bg1"/>
                          </a:solidFill>
                          <a:latin typeface="Segoe UI Light" panose="020B0502040204020203" pitchFamily="34" charset="0"/>
                          <a:cs typeface="Segoe UI Light" panose="020B0502040204020203" pitchFamily="34" charset="0"/>
                        </a:rPr>
                        <a:t>items in an array – Using assignment operator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0662988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a:t>
                      </a:r>
                      <a:r>
                        <a:rPr lang="en-AU" sz="2400" dirty="0" smtClean="0">
                          <a:solidFill>
                            <a:srgbClr val="D3D3D3"/>
                          </a:solidFill>
                          <a:latin typeface="Lucida Console" panose="020B0609040504020204" pitchFamily="49" charset="0"/>
                        </a:rPr>
                        <a:t>[</a:t>
                      </a:r>
                      <a:r>
                        <a:rPr lang="en-AU" sz="2400" dirty="0" smtClean="0">
                          <a:solidFill>
                            <a:srgbClr val="FFE4C4"/>
                          </a:solidFill>
                          <a:latin typeface="Lucida Console" panose="020B0609040504020204" pitchFamily="49" charset="0"/>
                        </a:rPr>
                        <a:t>0</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FFE4C4"/>
                          </a:solidFill>
                          <a:latin typeface="Lucida Console" panose="020B0609040504020204" pitchFamily="49" charset="0"/>
                        </a:rPr>
                        <a:t>100 </a:t>
                      </a:r>
                    </a:p>
                    <a:p>
                      <a:endParaRPr lang="en-AU" sz="2400" dirty="0" smtClean="0">
                        <a:solidFill>
                          <a:srgbClr val="FFE4C4"/>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 </a:t>
                      </a:r>
                    </a:p>
                    <a:p>
                      <a:r>
                        <a:rPr lang="en-AU" sz="2400" dirty="0" smtClean="0">
                          <a:solidFill>
                            <a:srgbClr val="F5F5F5"/>
                          </a:solidFill>
                          <a:latin typeface="Lucida Console" panose="020B0609040504020204" pitchFamily="49" charset="0"/>
                        </a:rPr>
                        <a:t>100</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9</a:t>
                      </a:r>
                    </a:p>
                    <a:p>
                      <a:r>
                        <a:rPr lang="en-AU" sz="2400" dirty="0" smtClean="0">
                          <a:solidFill>
                            <a:srgbClr val="F5F5F5"/>
                          </a:solidFill>
                          <a:latin typeface="Lucida Console" panose="020B0609040504020204" pitchFamily="49" charset="0"/>
                        </a:rPr>
                        <a:t>10</a:t>
                      </a:r>
                    </a:p>
                    <a:p>
                      <a:r>
                        <a:rPr lang="en-AU" sz="2400" dirty="0" smtClean="0">
                          <a:solidFill>
                            <a:srgbClr val="F5F5F5"/>
                          </a:solidFill>
                          <a:latin typeface="Lucida Console" panose="020B0609040504020204" pitchFamily="49" charset="0"/>
                        </a:rPr>
                        <a:t>12</a:t>
                      </a:r>
                    </a:p>
                    <a:p>
                      <a:r>
                        <a:rPr lang="en-AU" sz="2400" dirty="0" smtClean="0">
                          <a:solidFill>
                            <a:srgbClr val="F5F5F5"/>
                          </a:solidFill>
                          <a:latin typeface="Lucida Console" panose="020B0609040504020204" pitchFamily="49" charset="0"/>
                        </a:rPr>
                        <a:t>22</a:t>
                      </a:r>
                    </a:p>
                    <a:p>
                      <a:r>
                        <a:rPr lang="en-AU" sz="2400" dirty="0" smtClean="0">
                          <a:solidFill>
                            <a:srgbClr val="F5F5F5"/>
                          </a:solidFill>
                          <a:latin typeface="Lucida Console" panose="020B0609040504020204" pitchFamily="49" charset="0"/>
                        </a:rPr>
                        <a:t>999</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1469096"/>
                  </a:ext>
                </a:extLst>
              </a:tr>
            </a:tbl>
          </a:graphicData>
        </a:graphic>
      </p:graphicFrame>
      <p:sp>
        <p:nvSpPr>
          <p:cNvPr id="2" name="Rectangle 1"/>
          <p:cNvSpPr/>
          <p:nvPr/>
        </p:nvSpPr>
        <p:spPr>
          <a:xfrm>
            <a:off x="2139157" y="3068960"/>
            <a:ext cx="839291" cy="432048"/>
          </a:xfrm>
          <a:prstGeom prst="rect">
            <a:avLst/>
          </a:prstGeom>
          <a:noFill/>
          <a:ln w="4445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aphicFrame>
        <p:nvGraphicFramePr>
          <p:cNvPr id="6" name="Table 5"/>
          <p:cNvGraphicFramePr>
            <a:graphicFrameLocks noGrp="1"/>
          </p:cNvGraphicFramePr>
          <p:nvPr>
            <p:extLst>
              <p:ext uri="{D42A27DB-BD31-4B8C-83A1-F6EECF244321}">
                <p14:modId xmlns:p14="http://schemas.microsoft.com/office/powerpoint/2010/main" val="2332581940"/>
              </p:ext>
            </p:extLst>
          </p:nvPr>
        </p:nvGraphicFramePr>
        <p:xfrm>
          <a:off x="6996328" y="1143000"/>
          <a:ext cx="4896544" cy="4937760"/>
        </p:xfrm>
        <a:graphic>
          <a:graphicData uri="http://schemas.openxmlformats.org/drawingml/2006/table">
            <a:tbl>
              <a:tblPr firstRow="1" bandRow="1"/>
              <a:tblGrid>
                <a:gridCol w="4896544">
                  <a:extLst>
                    <a:ext uri="{9D8B030D-6E8A-4147-A177-3AD203B41FA5}">
                      <a16:colId xmlns:a16="http://schemas.microsoft.com/office/drawing/2014/main" val="314349013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Manipulating</a:t>
                      </a:r>
                      <a:r>
                        <a:rPr lang="en-AU" sz="2400" b="0" baseline="0" dirty="0" smtClean="0">
                          <a:solidFill>
                            <a:schemeClr val="bg1"/>
                          </a:solidFill>
                          <a:latin typeface="Segoe UI Light" panose="020B0502040204020203" pitchFamily="34" charset="0"/>
                          <a:cs typeface="Segoe UI Light" panose="020B0502040204020203" pitchFamily="34" charset="0"/>
                        </a:rPr>
                        <a:t> </a:t>
                      </a:r>
                      <a:r>
                        <a:rPr lang="en-AU" sz="2400" b="0" dirty="0" smtClean="0">
                          <a:solidFill>
                            <a:schemeClr val="bg1"/>
                          </a:solidFill>
                          <a:latin typeface="Segoe UI Light" panose="020B0502040204020203" pitchFamily="34" charset="0"/>
                          <a:cs typeface="Segoe UI Light" panose="020B0502040204020203" pitchFamily="34" charset="0"/>
                        </a:rPr>
                        <a:t>items in an array – Using array method</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5123738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array</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Set</a:t>
                      </a:r>
                      <a:r>
                        <a:rPr lang="en-AU" sz="2400" dirty="0" smtClean="0">
                          <a:solidFill>
                            <a:srgbClr val="F5F5F5"/>
                          </a:solidFill>
                          <a:latin typeface="Lucida Console" panose="020B0609040504020204" pitchFamily="49" charset="0"/>
                        </a:rPr>
                        <a:t>(</a:t>
                      </a:r>
                      <a:r>
                        <a:rPr lang="en-AU" sz="2400" dirty="0" smtClean="0">
                          <a:solidFill>
                            <a:srgbClr val="FFE4C4"/>
                          </a:solidFill>
                          <a:latin typeface="Lucida Console" panose="020B0609040504020204" pitchFamily="49" charset="0"/>
                        </a:rPr>
                        <a:t>0</a:t>
                      </a:r>
                      <a:r>
                        <a:rPr lang="en-AU" sz="2400" dirty="0" smtClean="0">
                          <a:solidFill>
                            <a:srgbClr val="D3D3D3"/>
                          </a:solidFill>
                          <a:latin typeface="Lucida Console" panose="020B0609040504020204" pitchFamily="49" charset="0"/>
                        </a:rPr>
                        <a:t>,</a:t>
                      </a:r>
                      <a:r>
                        <a:rPr lang="en-AU" sz="2400" dirty="0" smtClean="0">
                          <a:solidFill>
                            <a:srgbClr val="FFE4C4"/>
                          </a:solidFill>
                          <a:latin typeface="Lucida Console" panose="020B0609040504020204" pitchFamily="49" charset="0"/>
                        </a:rPr>
                        <a:t>200</a:t>
                      </a:r>
                      <a:r>
                        <a:rPr lang="en-AU" sz="2400" dirty="0" smtClean="0">
                          <a:solidFill>
                            <a:srgbClr val="F5F5F5"/>
                          </a:solidFill>
                          <a:latin typeface="Lucida Console" panose="020B0609040504020204" pitchFamily="49" charset="0"/>
                        </a:rPr>
                        <a:t>) </a:t>
                      </a:r>
                    </a:p>
                    <a:p>
                      <a:endParaRPr lang="en-AU" sz="2400" dirty="0" smtClean="0">
                        <a:solidFill>
                          <a:srgbClr val="FFE4C4"/>
                        </a:solidFill>
                        <a:latin typeface="Lucida Console" panose="020B0609040504020204" pitchFamily="49" charset="0"/>
                      </a:endParaRPr>
                    </a:p>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$array </a:t>
                      </a:r>
                    </a:p>
                    <a:p>
                      <a:r>
                        <a:rPr lang="en-AU" sz="2400" dirty="0" smtClean="0">
                          <a:solidFill>
                            <a:srgbClr val="F5F5F5"/>
                          </a:solidFill>
                          <a:latin typeface="Lucida Console" panose="020B0609040504020204" pitchFamily="49" charset="0"/>
                        </a:rPr>
                        <a:t>200</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8</a:t>
                      </a:r>
                    </a:p>
                    <a:p>
                      <a:r>
                        <a:rPr lang="en-AU" sz="2400" dirty="0" smtClean="0">
                          <a:solidFill>
                            <a:srgbClr val="F5F5F5"/>
                          </a:solidFill>
                          <a:latin typeface="Lucida Console" panose="020B0609040504020204" pitchFamily="49" charset="0"/>
                        </a:rPr>
                        <a:t>9</a:t>
                      </a:r>
                    </a:p>
                    <a:p>
                      <a:r>
                        <a:rPr lang="en-AU" sz="2400" dirty="0" smtClean="0">
                          <a:solidFill>
                            <a:srgbClr val="F5F5F5"/>
                          </a:solidFill>
                          <a:latin typeface="Lucida Console" panose="020B0609040504020204" pitchFamily="49" charset="0"/>
                        </a:rPr>
                        <a:t>10</a:t>
                      </a:r>
                    </a:p>
                    <a:p>
                      <a:r>
                        <a:rPr lang="en-AU" sz="2400" dirty="0" smtClean="0">
                          <a:solidFill>
                            <a:srgbClr val="F5F5F5"/>
                          </a:solidFill>
                          <a:latin typeface="Lucida Console" panose="020B0609040504020204" pitchFamily="49" charset="0"/>
                        </a:rPr>
                        <a:t>12</a:t>
                      </a:r>
                    </a:p>
                    <a:p>
                      <a:r>
                        <a:rPr lang="en-AU" sz="2400" dirty="0" smtClean="0">
                          <a:solidFill>
                            <a:srgbClr val="F5F5F5"/>
                          </a:solidFill>
                          <a:latin typeface="Lucida Console" panose="020B0609040504020204" pitchFamily="49" charset="0"/>
                        </a:rPr>
                        <a:t>22</a:t>
                      </a:r>
                    </a:p>
                    <a:p>
                      <a:r>
                        <a:rPr lang="en-AU" sz="2400" dirty="0" smtClean="0">
                          <a:solidFill>
                            <a:srgbClr val="F5F5F5"/>
                          </a:solidFill>
                          <a:latin typeface="Lucida Console" panose="020B0609040504020204" pitchFamily="49" charset="0"/>
                        </a:rPr>
                        <a:t>999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068335553"/>
                  </a:ext>
                </a:extLst>
              </a:tr>
            </a:tbl>
          </a:graphicData>
        </a:graphic>
      </p:graphicFrame>
      <p:sp>
        <p:nvSpPr>
          <p:cNvPr id="7" name="Rectangle 6"/>
          <p:cNvSpPr/>
          <p:nvPr/>
        </p:nvSpPr>
        <p:spPr>
          <a:xfrm>
            <a:off x="6885012" y="3068960"/>
            <a:ext cx="839291" cy="432048"/>
          </a:xfrm>
          <a:prstGeom prst="rect">
            <a:avLst/>
          </a:prstGeom>
          <a:noFill/>
          <a:ln w="44450">
            <a:solidFill>
              <a:srgbClr val="FF3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4804376"/>
      </p:ext>
    </p:extLst>
  </p:cSld>
  <p:clrMapOvr>
    <a:masterClrMapping/>
  </p:clrMapOvr>
  <p:timing>
    <p:tnLst>
      <p:par>
        <p:cT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13: Arrays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a:latin typeface="Segoe UI Light" panose="020B0502040204020203" pitchFamily="34" charset="0"/>
              </a:rPr>
              <a:t>Section 2: Using Arrays</a:t>
            </a: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6: Determine Array Object Members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449</a:t>
            </a:fld>
            <a:endParaRPr lang="en-US"/>
          </a:p>
        </p:txBody>
      </p:sp>
    </p:spTree>
    <p:extLst>
      <p:ext uri="{BB962C8B-B14F-4D97-AF65-F5344CB8AC3E}">
        <p14:creationId xmlns:p14="http://schemas.microsoft.com/office/powerpoint/2010/main" val="13963059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0" y="1143000"/>
            <a:ext cx="2783632"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Use </a:t>
            </a:r>
            <a:r>
              <a:rPr lang="en-AU" dirty="0" err="1" smtClean="0">
                <a:latin typeface="Segoe UI Light" panose="020B0502040204020203" pitchFamily="34" charset="0"/>
                <a:cs typeface="Segoe UI Light" panose="020B0502040204020203" pitchFamily="34" charset="0"/>
              </a:rPr>
              <a:t>WindowsFeature</a:t>
            </a:r>
            <a:r>
              <a:rPr lang="en-AU" dirty="0" smtClean="0">
                <a:latin typeface="Segoe UI Light" panose="020B0502040204020203" pitchFamily="34" charset="0"/>
                <a:cs typeface="Segoe UI Light" panose="020B0502040204020203" pitchFamily="34" charset="0"/>
              </a:rPr>
              <a:t> and File Resources to manage software configuration</a:t>
            </a:r>
            <a:endParaRPr lang="en-AU" dirty="0">
              <a:latin typeface="Segoe UI Light" panose="020B0502040204020203" pitchFamily="34" charset="0"/>
              <a:cs typeface="Segoe UI Light" panose="020B0502040204020203" pitchFamily="34" charset="0"/>
            </a:endParaRPr>
          </a:p>
        </p:txBody>
      </p:sp>
      <p:sp>
        <p:nvSpPr>
          <p:cNvPr id="8" name="Slide Number Placeholder 7"/>
          <p:cNvSpPr>
            <a:spLocks noGrp="1"/>
          </p:cNvSpPr>
          <p:nvPr>
            <p:ph type="sldNum" sz="quarter" idx="11"/>
          </p:nvPr>
        </p:nvSpPr>
        <p:spPr/>
        <p:txBody>
          <a:bodyPr/>
          <a:lstStyle/>
          <a:p>
            <a:fld id="{74A398B2-5A34-1A4A-811E-F4027282568C}" type="slidenum">
              <a:rPr lang="en-US" smtClean="0"/>
              <a:pPr/>
              <a:t>45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843508865"/>
              </p:ext>
            </p:extLst>
          </p:nvPr>
        </p:nvGraphicFramePr>
        <p:xfrm>
          <a:off x="3075206" y="336932"/>
          <a:ext cx="8622808" cy="5992851"/>
        </p:xfrm>
        <a:graphic>
          <a:graphicData uri="http://schemas.openxmlformats.org/drawingml/2006/table">
            <a:tbl>
              <a:tblPr firstRow="1" bandRow="1">
                <a:tableStyleId>{5C22544A-7EE6-4342-B048-85BDC9FD1C3A}</a:tableStyleId>
              </a:tblPr>
              <a:tblGrid>
                <a:gridCol w="8622808">
                  <a:extLst>
                    <a:ext uri="{9D8B030D-6E8A-4147-A177-3AD203B41FA5}">
                      <a16:colId xmlns:a16="http://schemas.microsoft.com/office/drawing/2014/main" val="2650127294"/>
                    </a:ext>
                  </a:extLst>
                </a:gridCol>
              </a:tblGrid>
              <a:tr h="5992851">
                <a:tc>
                  <a:txBody>
                    <a:bodyPr/>
                    <a:lstStyle/>
                    <a:p>
                      <a:r>
                        <a:rPr lang="en-AU" sz="1800" b="0" dirty="0" smtClean="0">
                          <a:solidFill>
                            <a:schemeClr val="tx1">
                              <a:lumMod val="50000"/>
                            </a:schemeClr>
                          </a:solidFill>
                          <a:latin typeface="Lucida Console" panose="020B0609040504020204" pitchFamily="49" charset="0"/>
                        </a:rPr>
                        <a:t>Configuration </a:t>
                      </a:r>
                      <a:r>
                        <a:rPr lang="en-AU" sz="1800" b="0" dirty="0" err="1" smtClean="0">
                          <a:solidFill>
                            <a:schemeClr val="tx1">
                              <a:lumMod val="50000"/>
                            </a:schemeClr>
                          </a:solidFill>
                          <a:latin typeface="Lucida Console" panose="020B0609040504020204" pitchFamily="49" charset="0"/>
                        </a:rPr>
                        <a:t>MyWebConfig</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Node “2012R2-MS”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  </a:t>
                      </a:r>
                    </a:p>
                    <a:p>
                      <a:r>
                        <a:rPr lang="en-AU" sz="1800" b="0" dirty="0" smtClean="0">
                          <a:solidFill>
                            <a:srgbClr val="F5F5F5"/>
                          </a:solidFill>
                          <a:latin typeface="Lucida Console" panose="020B0609040504020204" pitchFamily="49" charset="0"/>
                        </a:rPr>
                        <a:t>      </a:t>
                      </a:r>
                      <a:r>
                        <a:rPr lang="en-AU" sz="1800" b="0" dirty="0" err="1" smtClean="0">
                          <a:solidFill>
                            <a:schemeClr val="tx1">
                              <a:lumMod val="50000"/>
                            </a:schemeClr>
                          </a:solidFill>
                          <a:latin typeface="Lucida Console" panose="020B0609040504020204" pitchFamily="49" charset="0"/>
                        </a:rPr>
                        <a:t>WindowsFeature</a:t>
                      </a:r>
                      <a:r>
                        <a:rPr lang="en-AU" sz="1800" b="0" dirty="0" smtClean="0">
                          <a:solidFill>
                            <a:schemeClr val="tx1">
                              <a:lumMod val="50000"/>
                            </a:schemeClr>
                          </a:solidFill>
                          <a:latin typeface="Lucida Console" panose="020B0609040504020204" pitchFamily="49" charset="0"/>
                        </a:rPr>
                        <a:t> IIS</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Ensure = "Present" </a:t>
                      </a:r>
                    </a:p>
                    <a:p>
                      <a:r>
                        <a:rPr lang="en-AU" sz="1800" b="0" dirty="0" smtClean="0">
                          <a:solidFill>
                            <a:schemeClr val="tx1">
                              <a:lumMod val="50000"/>
                            </a:schemeClr>
                          </a:solidFill>
                          <a:latin typeface="Lucida Console" panose="020B0609040504020204" pitchFamily="49" charset="0"/>
                        </a:rPr>
                        <a:t>       Name = "Web-Server"</a:t>
                      </a:r>
                    </a:p>
                    <a:p>
                      <a:r>
                        <a:rPr lang="en-AU" sz="1800" b="0" dirty="0" smtClean="0">
                          <a:solidFill>
                            <a:schemeClr val="tx1">
                              <a:lumMod val="50000"/>
                            </a:schemeClr>
                          </a:solidFill>
                          <a:latin typeface="Lucida Console" panose="020B0609040504020204" pitchFamily="49" charset="0"/>
                        </a:rPr>
                        <a:t>      }</a:t>
                      </a:r>
                    </a:p>
                    <a:p>
                      <a:endParaRPr lang="en-AU" sz="1800" b="0" dirty="0" smtClean="0">
                        <a:solidFill>
                          <a:schemeClr val="tx1">
                            <a:lumMod val="50000"/>
                          </a:schemeClr>
                        </a:solidFill>
                        <a:latin typeface="Lucida Console" panose="020B0609040504020204" pitchFamily="49" charset="0"/>
                      </a:endParaRPr>
                    </a:p>
                    <a:p>
                      <a:r>
                        <a:rPr lang="en-AU" sz="1800" b="0" dirty="0" smtClean="0">
                          <a:solidFill>
                            <a:schemeClr val="tx1">
                              <a:lumMod val="50000"/>
                            </a:schemeClr>
                          </a:solidFill>
                          <a:latin typeface="Lucida Console" panose="020B0609040504020204" pitchFamily="49" charset="0"/>
                        </a:rPr>
                        <a:t>      </a:t>
                      </a:r>
                      <a:r>
                        <a:rPr lang="en-AU" sz="1800" b="0" dirty="0" smtClean="0">
                          <a:solidFill>
                            <a:schemeClr val="tx1"/>
                          </a:solidFill>
                          <a:latin typeface="Lucida Console" panose="020B0609040504020204" pitchFamily="49" charset="0"/>
                        </a:rPr>
                        <a:t>File </a:t>
                      </a:r>
                      <a:r>
                        <a:rPr lang="en-AU" sz="1800" b="0" dirty="0" err="1" smtClean="0">
                          <a:solidFill>
                            <a:schemeClr val="tx1"/>
                          </a:solidFill>
                          <a:latin typeface="Lucida Console" panose="020B0609040504020204" pitchFamily="49" charset="0"/>
                        </a:rPr>
                        <a:t>WebDirectory</a:t>
                      </a:r>
                      <a:endParaRPr lang="en-AU" sz="1800" b="0" dirty="0" smtClean="0">
                        <a:solidFill>
                          <a:schemeClr val="tx1"/>
                        </a:solidFill>
                        <a:latin typeface="Lucida Console" panose="020B0609040504020204" pitchFamily="49" charset="0"/>
                      </a:endParaRPr>
                    </a:p>
                    <a:p>
                      <a:r>
                        <a:rPr lang="en-AU" sz="1800" b="0" dirty="0" smtClean="0">
                          <a:solidFill>
                            <a:schemeClr val="tx1"/>
                          </a:solidFill>
                          <a:latin typeface="Lucida Console" panose="020B0609040504020204" pitchFamily="49" charset="0"/>
                        </a:rPr>
                        <a:t>      {  </a:t>
                      </a:r>
                    </a:p>
                    <a:p>
                      <a:r>
                        <a:rPr lang="en-AU" sz="1800" b="0" dirty="0" smtClean="0">
                          <a:solidFill>
                            <a:schemeClr val="tx1"/>
                          </a:solidFill>
                          <a:latin typeface="Lucida Console" panose="020B0609040504020204" pitchFamily="49" charset="0"/>
                        </a:rPr>
                        <a:t>       Ensure = "Present"</a:t>
                      </a:r>
                    </a:p>
                    <a:p>
                      <a:r>
                        <a:rPr lang="en-AU" sz="1800" b="0" dirty="0" smtClean="0">
                          <a:solidFill>
                            <a:schemeClr val="tx1"/>
                          </a:solidFill>
                          <a:latin typeface="Lucida Console" panose="020B0609040504020204" pitchFamily="49" charset="0"/>
                        </a:rPr>
                        <a:t>       Type = "Directory“</a:t>
                      </a:r>
                    </a:p>
                    <a:p>
                      <a:r>
                        <a:rPr lang="en-AU" sz="1800" b="0" dirty="0" smtClean="0">
                          <a:solidFill>
                            <a:schemeClr val="tx1"/>
                          </a:solidFill>
                          <a:latin typeface="Lucida Console" panose="020B0609040504020204" pitchFamily="49" charset="0"/>
                        </a:rPr>
                        <a:t>       </a:t>
                      </a:r>
                      <a:r>
                        <a:rPr lang="en-AU" sz="1800" b="0" dirty="0" err="1" smtClean="0">
                          <a:solidFill>
                            <a:schemeClr val="tx1"/>
                          </a:solidFill>
                          <a:latin typeface="Lucida Console" panose="020B0609040504020204" pitchFamily="49" charset="0"/>
                        </a:rPr>
                        <a:t>Recurse</a:t>
                      </a:r>
                      <a:r>
                        <a:rPr lang="en-AU" sz="1800" b="0" dirty="0" smtClean="0">
                          <a:solidFill>
                            <a:schemeClr val="tx1"/>
                          </a:solidFill>
                          <a:latin typeface="Lucida Console" panose="020B0609040504020204" pitchFamily="49" charset="0"/>
                        </a:rPr>
                        <a:t> = $true</a:t>
                      </a:r>
                    </a:p>
                    <a:p>
                      <a:r>
                        <a:rPr lang="en-AU" sz="1800" b="0" dirty="0" smtClean="0">
                          <a:solidFill>
                            <a:schemeClr val="tx1"/>
                          </a:solidFill>
                          <a:latin typeface="Lucida Console" panose="020B0609040504020204" pitchFamily="49" charset="0"/>
                        </a:rPr>
                        <a:t>       </a:t>
                      </a:r>
                      <a:r>
                        <a:rPr lang="en-AU" sz="1800" b="0" dirty="0" err="1" smtClean="0">
                          <a:solidFill>
                            <a:schemeClr val="tx1"/>
                          </a:solidFill>
                          <a:latin typeface="Lucida Console" panose="020B0609040504020204" pitchFamily="49" charset="0"/>
                        </a:rPr>
                        <a:t>SourcePath</a:t>
                      </a:r>
                      <a:r>
                        <a:rPr lang="en-AU" sz="1800" b="0" dirty="0" smtClean="0">
                          <a:solidFill>
                            <a:schemeClr val="tx1"/>
                          </a:solidFill>
                          <a:latin typeface="Lucida Console" panose="020B0609040504020204" pitchFamily="49" charset="0"/>
                        </a:rPr>
                        <a:t> = $</a:t>
                      </a:r>
                      <a:r>
                        <a:rPr lang="en-AU" sz="1800" b="0" dirty="0" err="1" smtClean="0">
                          <a:solidFill>
                            <a:schemeClr val="tx1"/>
                          </a:solidFill>
                          <a:latin typeface="Lucida Console" panose="020B0609040504020204" pitchFamily="49" charset="0"/>
                        </a:rPr>
                        <a:t>WebsiteFilePath</a:t>
                      </a:r>
                      <a:endParaRPr lang="en-AU" sz="1800" b="0" dirty="0" smtClean="0">
                        <a:solidFill>
                          <a:schemeClr val="tx1"/>
                        </a:solidFill>
                        <a:latin typeface="Lucida Console" panose="020B0609040504020204" pitchFamily="49" charset="0"/>
                      </a:endParaRPr>
                    </a:p>
                    <a:p>
                      <a:r>
                        <a:rPr lang="en-AU" sz="1800" b="0" dirty="0" smtClean="0">
                          <a:solidFill>
                            <a:schemeClr val="tx1"/>
                          </a:solidFill>
                          <a:latin typeface="Lucida Console" panose="020B0609040504020204" pitchFamily="49" charset="0"/>
                        </a:rPr>
                        <a:t>       </a:t>
                      </a:r>
                      <a:r>
                        <a:rPr lang="en-AU" sz="1800" b="0" dirty="0" err="1" smtClean="0">
                          <a:solidFill>
                            <a:schemeClr val="tx1"/>
                          </a:solidFill>
                          <a:latin typeface="Lucida Console" panose="020B0609040504020204" pitchFamily="49" charset="0"/>
                        </a:rPr>
                        <a:t>DestinationPath</a:t>
                      </a:r>
                      <a:r>
                        <a:rPr lang="en-AU" sz="1800" b="0" dirty="0" smtClean="0">
                          <a:solidFill>
                            <a:schemeClr val="tx1"/>
                          </a:solidFill>
                          <a:latin typeface="Lucida Console" panose="020B0609040504020204" pitchFamily="49" charset="0"/>
                        </a:rPr>
                        <a:t> = "C:\inetpub\wwwroot"</a:t>
                      </a:r>
                    </a:p>
                    <a:p>
                      <a:r>
                        <a:rPr lang="en-AU" sz="1800" b="0" dirty="0" smtClean="0">
                          <a:solidFill>
                            <a:schemeClr val="tx1"/>
                          </a:solidFill>
                          <a:latin typeface="Lucida Console" panose="020B0609040504020204" pitchFamily="49" charset="0"/>
                        </a:rPr>
                        <a:t>       </a:t>
                      </a:r>
                      <a:r>
                        <a:rPr lang="en-AU" sz="1800" b="0" dirty="0" err="1" smtClean="0">
                          <a:solidFill>
                            <a:schemeClr val="tx1"/>
                          </a:solidFill>
                          <a:latin typeface="Lucida Console" panose="020B0609040504020204" pitchFamily="49" charset="0"/>
                        </a:rPr>
                        <a:t>DependsOn</a:t>
                      </a:r>
                      <a:r>
                        <a:rPr lang="en-AU" sz="1800" b="0" dirty="0" smtClean="0">
                          <a:solidFill>
                            <a:schemeClr val="tx1"/>
                          </a:solidFill>
                          <a:latin typeface="Lucida Console" panose="020B0609040504020204" pitchFamily="49" charset="0"/>
                        </a:rPr>
                        <a:t> = "[</a:t>
                      </a:r>
                      <a:r>
                        <a:rPr lang="en-AU" sz="1800" b="0" dirty="0" err="1" smtClean="0">
                          <a:solidFill>
                            <a:schemeClr val="tx1"/>
                          </a:solidFill>
                          <a:latin typeface="Lucida Console" panose="020B0609040504020204" pitchFamily="49" charset="0"/>
                        </a:rPr>
                        <a:t>WindowsFeature</a:t>
                      </a:r>
                      <a:r>
                        <a:rPr lang="en-AU" sz="1800" b="0" dirty="0" smtClean="0">
                          <a:solidFill>
                            <a:schemeClr val="tx1"/>
                          </a:solidFill>
                          <a:latin typeface="Lucida Console" panose="020B0609040504020204" pitchFamily="49" charset="0"/>
                        </a:rPr>
                        <a:t>]IIS“</a:t>
                      </a:r>
                    </a:p>
                    <a:p>
                      <a:r>
                        <a:rPr lang="en-AU" sz="1800" b="0" dirty="0" smtClean="0">
                          <a:solidFill>
                            <a:schemeClr val="tx1"/>
                          </a:solidFill>
                          <a:latin typeface="Lucida Console" panose="020B0609040504020204" pitchFamily="49" charset="0"/>
                        </a:rPr>
                        <a:t>      }</a:t>
                      </a:r>
                    </a:p>
                    <a:p>
                      <a:r>
                        <a:rPr lang="en-AU" sz="1800" b="0" dirty="0" smtClean="0">
                          <a:solidFill>
                            <a:schemeClr val="tx1">
                              <a:lumMod val="50000"/>
                            </a:schemeClr>
                          </a:solidFill>
                          <a:latin typeface="Lucida Console" panose="020B0609040504020204" pitchFamily="49" charset="0"/>
                        </a:rPr>
                        <a:t>  </a:t>
                      </a:r>
                      <a:r>
                        <a:rPr lang="en-AU" sz="1800" b="0" baseline="0" dirty="0" smtClean="0">
                          <a:solidFill>
                            <a:schemeClr val="tx1">
                              <a:lumMod val="50000"/>
                            </a:schemeClr>
                          </a:solidFill>
                          <a:latin typeface="Lucida Console" panose="020B0609040504020204" pitchFamily="49" charset="0"/>
                        </a:rPr>
                        <a:t> </a:t>
                      </a:r>
                      <a:r>
                        <a:rPr lang="en-AU" sz="1800" b="0" dirty="0" smtClean="0">
                          <a:solidFill>
                            <a:schemeClr val="tx1">
                              <a:lumMod val="50000"/>
                            </a:schemeClr>
                          </a:solidFill>
                          <a:latin typeface="Lucida Console" panose="020B0609040504020204" pitchFamily="49" charset="0"/>
                        </a:rPr>
                        <a:t>}</a:t>
                      </a:r>
                    </a:p>
                    <a:p>
                      <a:r>
                        <a:rPr lang="en-AU" sz="1800" b="0" dirty="0" smtClean="0">
                          <a:solidFill>
                            <a:schemeClr val="tx1">
                              <a:lumMod val="50000"/>
                            </a:schemeClr>
                          </a:solidFill>
                          <a:latin typeface="Lucida Console" panose="020B0609040504020204" pitchFamily="49" charset="0"/>
                        </a:rPr>
                        <a:t>} </a:t>
                      </a:r>
                      <a:r>
                        <a:rPr lang="en-AU" sz="1800" b="0" dirty="0" smtClean="0">
                          <a:solidFill>
                            <a:srgbClr val="F5F5F5"/>
                          </a:solidFill>
                          <a:latin typeface="Lucida Console" panose="020B0609040504020204" pitchFamily="49" charset="0"/>
                        </a:rPr>
                        <a:t>    </a:t>
                      </a:r>
                    </a:p>
                  </a:txBody>
                  <a:tcPr>
                    <a:solidFill>
                      <a:srgbClr val="012456"/>
                    </a:solidFill>
                  </a:tcPr>
                </a:tc>
                <a:extLst>
                  <a:ext uri="{0D108BD9-81ED-4DB2-BD59-A6C34878D82A}">
                    <a16:rowId xmlns:a16="http://schemas.microsoft.com/office/drawing/2014/main" val="1066254609"/>
                  </a:ext>
                </a:extLst>
              </a:tr>
            </a:tbl>
          </a:graphicData>
        </a:graphic>
      </p:graphicFrame>
      <p:sp>
        <p:nvSpPr>
          <p:cNvPr id="5" name="TextBox 4"/>
          <p:cNvSpPr txBox="1"/>
          <p:nvPr/>
        </p:nvSpPr>
        <p:spPr>
          <a:xfrm>
            <a:off x="7819698" y="3073172"/>
            <a:ext cx="3515708" cy="369332"/>
          </a:xfrm>
          <a:prstGeom prst="rect">
            <a:avLst/>
          </a:prstGeom>
          <a:noFill/>
        </p:spPr>
        <p:txBody>
          <a:bodyPr wrap="square" rtlCol="0">
            <a:spAutoFit/>
          </a:bodyPr>
          <a:lstStyle/>
          <a:p>
            <a:r>
              <a:rPr lang="en-AU" dirty="0" smtClean="0"/>
              <a:t>File Resource Block</a:t>
            </a:r>
            <a:endParaRPr lang="en-AU" dirty="0"/>
          </a:p>
        </p:txBody>
      </p:sp>
    </p:spTree>
    <p:extLst>
      <p:ext uri="{BB962C8B-B14F-4D97-AF65-F5344CB8AC3E}">
        <p14:creationId xmlns:p14="http://schemas.microsoft.com/office/powerpoint/2010/main" val="3436837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2063552" cy="2286000"/>
          </a:xfrm>
        </p:spPr>
        <p:txBody>
          <a:bodyPr/>
          <a:lstStyle/>
          <a:p>
            <a:r>
              <a:rPr lang="en-AU" sz="2400" dirty="0" smtClean="0"/>
              <a:t>Example:</a:t>
            </a:r>
          </a:p>
          <a:p>
            <a:r>
              <a:rPr lang="en-AU" sz="2400" dirty="0" smtClean="0"/>
              <a:t>Determine array object members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450</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91812884"/>
              </p:ext>
            </p:extLst>
          </p:nvPr>
        </p:nvGraphicFramePr>
        <p:xfrm>
          <a:off x="2776886" y="1141512"/>
          <a:ext cx="8700406" cy="5194366"/>
        </p:xfrm>
        <a:graphic>
          <a:graphicData uri="http://schemas.openxmlformats.org/drawingml/2006/table">
            <a:tbl>
              <a:tblPr firstRow="1" bandRow="1"/>
              <a:tblGrid>
                <a:gridCol w="8700406">
                  <a:extLst>
                    <a:ext uri="{9D8B030D-6E8A-4147-A177-3AD203B41FA5}">
                      <a16:colId xmlns:a16="http://schemas.microsoft.com/office/drawing/2014/main" val="73197594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Piping to Get-Member discovers item members – Not array members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16448997"/>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FF4500"/>
                          </a:solidFill>
                          <a:latin typeface="Lucida Console" panose="020B0609040504020204" pitchFamily="49" charset="0"/>
                        </a:rPr>
                        <a:t>$array</a:t>
                      </a:r>
                      <a:r>
                        <a:rPr lang="en-AU" sz="1800" dirty="0" smtClean="0">
                          <a:solidFill>
                            <a:srgbClr val="F5F5F5"/>
                          </a:solidFill>
                          <a:latin typeface="Lucida Console" panose="020B0609040504020204" pitchFamily="49" charset="0"/>
                        </a:rPr>
                        <a:t> </a:t>
                      </a:r>
                      <a:r>
                        <a:rPr lang="en-AU" sz="1800" dirty="0" smtClean="0">
                          <a:solidFill>
                            <a:srgbClr val="D3D3D3"/>
                          </a:solidFill>
                          <a:latin typeface="Lucida Console" panose="020B0609040504020204" pitchFamily="49" charset="0"/>
                        </a:rPr>
                        <a:t>|</a:t>
                      </a:r>
                      <a:r>
                        <a:rPr lang="en-AU" sz="1800" dirty="0" smtClean="0">
                          <a:solidFill>
                            <a:srgbClr val="F5F5F5"/>
                          </a:solidFill>
                          <a:latin typeface="Lucida Console" panose="020B0609040504020204" pitchFamily="49" charset="0"/>
                        </a:rPr>
                        <a:t> </a:t>
                      </a:r>
                      <a:r>
                        <a:rPr lang="en-AU" sz="1800" dirty="0" smtClean="0">
                          <a:solidFill>
                            <a:srgbClr val="E0FFFF"/>
                          </a:solidFill>
                          <a:latin typeface="Lucida Console" panose="020B0609040504020204" pitchFamily="49" charset="0"/>
                        </a:rPr>
                        <a:t>Get-Member </a:t>
                      </a:r>
                    </a:p>
                    <a:p>
                      <a:r>
                        <a:rPr lang="en-AU" sz="1800" dirty="0" err="1" smtClean="0">
                          <a:solidFill>
                            <a:schemeClr val="tx1"/>
                          </a:solidFill>
                          <a:latin typeface="Lucida Console" panose="020B0609040504020204" pitchFamily="49" charset="0"/>
                          <a:ea typeface=""/>
                          <a:cs typeface=""/>
                        </a:rPr>
                        <a:t>TypeName</a:t>
                      </a:r>
                      <a:r>
                        <a:rPr lang="en-AU" sz="1800" dirty="0" smtClean="0">
                          <a:solidFill>
                            <a:schemeClr val="tx1"/>
                          </a:solidFill>
                          <a:latin typeface="Lucida Console" panose="020B0609040504020204" pitchFamily="49" charset="0"/>
                          <a:ea typeface=""/>
                          <a:cs typeface=""/>
                        </a:rPr>
                        <a:t>: System.Int32</a:t>
                      </a:r>
                    </a:p>
                    <a:p>
                      <a:endParaRPr lang="en-AU" sz="1800" dirty="0" smtClean="0">
                        <a:solidFill>
                          <a:schemeClr val="tx1"/>
                        </a:solidFill>
                        <a:latin typeface="Lucida Console" panose="020B0609040504020204" pitchFamily="49" charset="0"/>
                        <a:ea typeface=""/>
                        <a:cs typeface=""/>
                      </a:endParaRPr>
                    </a:p>
                    <a:p>
                      <a:r>
                        <a:rPr lang="en-AU" sz="1800" dirty="0" smtClean="0">
                          <a:solidFill>
                            <a:schemeClr val="tx1"/>
                          </a:solidFill>
                          <a:latin typeface="Lucida Console" panose="020B0609040504020204" pitchFamily="49" charset="0"/>
                          <a:ea typeface=""/>
                          <a:cs typeface=""/>
                        </a:rPr>
                        <a:t>Name        </a:t>
                      </a:r>
                      <a:r>
                        <a:rPr lang="en-AU" sz="1800" baseline="0" dirty="0" smtClean="0">
                          <a:solidFill>
                            <a:schemeClr val="tx1"/>
                          </a:solidFill>
                          <a:latin typeface="Lucida Console" panose="020B0609040504020204" pitchFamily="49" charset="0"/>
                          <a:ea typeface=""/>
                          <a:cs typeface=""/>
                        </a:rPr>
                        <a:t> </a:t>
                      </a:r>
                      <a:r>
                        <a:rPr lang="en-AU" sz="1800" dirty="0" err="1" smtClean="0">
                          <a:solidFill>
                            <a:schemeClr val="tx1"/>
                          </a:solidFill>
                          <a:latin typeface="Lucida Console" panose="020B0609040504020204" pitchFamily="49" charset="0"/>
                          <a:ea typeface=""/>
                          <a:cs typeface=""/>
                        </a:rPr>
                        <a:t>MemberType</a:t>
                      </a:r>
                      <a:r>
                        <a:rPr lang="en-AU" sz="1800" dirty="0" smtClean="0">
                          <a:solidFill>
                            <a:schemeClr val="tx1"/>
                          </a:solidFill>
                          <a:latin typeface="Lucida Console" panose="020B0609040504020204" pitchFamily="49" charset="0"/>
                          <a:ea typeface=""/>
                          <a:cs typeface=""/>
                        </a:rPr>
                        <a:t>      Definition</a:t>
                      </a:r>
                    </a:p>
                    <a:p>
                      <a:r>
                        <a:rPr lang="en-AU" sz="1800" dirty="0" smtClean="0">
                          <a:solidFill>
                            <a:schemeClr val="tx1"/>
                          </a:solidFill>
                          <a:latin typeface="Lucida Console" panose="020B0609040504020204" pitchFamily="49" charset="0"/>
                          <a:ea typeface=""/>
                          <a:cs typeface=""/>
                        </a:rPr>
                        <a:t>----         ----------     </a:t>
                      </a:r>
                      <a:r>
                        <a:rPr lang="en-AU" sz="1800" baseline="0" dirty="0" smtClean="0">
                          <a:solidFill>
                            <a:schemeClr val="tx1"/>
                          </a:solidFill>
                          <a:latin typeface="Lucida Console" panose="020B0609040504020204" pitchFamily="49" charset="0"/>
                          <a:ea typeface=""/>
                          <a:cs typeface=""/>
                        </a:rPr>
                        <a:t> </a:t>
                      </a:r>
                      <a:r>
                        <a:rPr lang="en-AU" sz="1800" dirty="0" smtClean="0">
                          <a:solidFill>
                            <a:schemeClr val="tx1"/>
                          </a:solidFill>
                          <a:latin typeface="Lucida Console" panose="020B0609040504020204" pitchFamily="49" charset="0"/>
                          <a:ea typeface=""/>
                          <a:cs typeface=""/>
                        </a:rPr>
                        <a:t>----------</a:t>
                      </a:r>
                    </a:p>
                    <a:p>
                      <a:r>
                        <a:rPr lang="en-AU" sz="1800" dirty="0" err="1" smtClean="0">
                          <a:solidFill>
                            <a:schemeClr val="tx1"/>
                          </a:solidFill>
                          <a:latin typeface="Lucida Console" panose="020B0609040504020204" pitchFamily="49" charset="0"/>
                          <a:ea typeface=""/>
                          <a:cs typeface=""/>
                        </a:rPr>
                        <a:t>CompareTo</a:t>
                      </a:r>
                      <a:r>
                        <a:rPr lang="en-AU" sz="1800" dirty="0" smtClean="0">
                          <a:solidFill>
                            <a:schemeClr val="tx1"/>
                          </a:solidFill>
                          <a:latin typeface="Lucida Console" panose="020B0609040504020204" pitchFamily="49" charset="0"/>
                          <a:ea typeface=""/>
                          <a:cs typeface=""/>
                        </a:rPr>
                        <a:t>    Method          </a:t>
                      </a:r>
                      <a:r>
                        <a:rPr lang="en-AU" sz="1800" dirty="0" err="1" smtClean="0">
                          <a:solidFill>
                            <a:schemeClr val="tx1"/>
                          </a:solidFill>
                          <a:latin typeface="Lucida Console" panose="020B0609040504020204" pitchFamily="49" charset="0"/>
                          <a:ea typeface=""/>
                          <a:cs typeface=""/>
                        </a:rPr>
                        <a:t>int</a:t>
                      </a:r>
                      <a:r>
                        <a:rPr lang="en-AU" sz="1800" dirty="0" smtClean="0">
                          <a:solidFill>
                            <a:schemeClr val="tx1"/>
                          </a:solidFill>
                          <a:latin typeface="Lucida Console" panose="020B0609040504020204" pitchFamily="49" charset="0"/>
                          <a:ea typeface=""/>
                          <a:cs typeface=""/>
                        </a:rPr>
                        <a:t> Compare</a:t>
                      </a:r>
                    </a:p>
                    <a:p>
                      <a:r>
                        <a:rPr lang="en-AU" sz="1800" dirty="0" smtClean="0">
                          <a:solidFill>
                            <a:schemeClr val="tx1"/>
                          </a:solidFill>
                          <a:latin typeface="Lucida Console" panose="020B0609040504020204" pitchFamily="49" charset="0"/>
                          <a:ea typeface=""/>
                          <a:cs typeface=""/>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55778367"/>
                  </a:ext>
                </a:extLst>
              </a:tr>
              <a:tr h="469966">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Use Get-Member –</a:t>
                      </a:r>
                      <a:r>
                        <a:rPr lang="en-AU" sz="2000" b="0" dirty="0" err="1" smtClean="0">
                          <a:solidFill>
                            <a:schemeClr val="bg1"/>
                          </a:solidFill>
                          <a:latin typeface="Segoe UI Light" panose="020B0502040204020203" pitchFamily="34" charset="0"/>
                          <a:cs typeface="Segoe UI Light" panose="020B0502040204020203" pitchFamily="34" charset="0"/>
                        </a:rPr>
                        <a:t>Inputobject</a:t>
                      </a:r>
                      <a:r>
                        <a:rPr lang="en-AU" sz="2000" b="0" dirty="0" smtClean="0">
                          <a:solidFill>
                            <a:schemeClr val="bg1"/>
                          </a:solidFill>
                          <a:latin typeface="Segoe UI Light" panose="020B0502040204020203" pitchFamily="34" charset="0"/>
                          <a:cs typeface="Segoe UI Light" panose="020B0502040204020203" pitchFamily="34" charset="0"/>
                        </a:rPr>
                        <a:t> parameter to get array members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457870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Get-Member</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InputObject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$array </a:t>
                      </a:r>
                    </a:p>
                    <a:p>
                      <a:r>
                        <a:rPr lang="en-AU" sz="1800" dirty="0" err="1" smtClean="0">
                          <a:solidFill>
                            <a:schemeClr val="tx1"/>
                          </a:solidFill>
                          <a:latin typeface="Lucida Console" panose="020B0609040504020204" pitchFamily="49" charset="0"/>
                          <a:ea typeface=""/>
                          <a:cs typeface=""/>
                        </a:rPr>
                        <a:t>TypeName</a:t>
                      </a:r>
                      <a:r>
                        <a:rPr lang="en-AU" sz="1800" dirty="0" smtClean="0">
                          <a:solidFill>
                            <a:schemeClr val="tx1"/>
                          </a:solidFill>
                          <a:latin typeface="Lucida Console" panose="020B0609040504020204" pitchFamily="49" charset="0"/>
                          <a:ea typeface=""/>
                          <a:cs typeface=""/>
                        </a:rPr>
                        <a:t>: </a:t>
                      </a:r>
                      <a:r>
                        <a:rPr lang="en-AU" sz="1800" dirty="0" err="1" smtClean="0">
                          <a:solidFill>
                            <a:schemeClr val="tx1"/>
                          </a:solidFill>
                          <a:latin typeface="Lucida Console" panose="020B0609040504020204" pitchFamily="49" charset="0"/>
                          <a:ea typeface=""/>
                          <a:cs typeface=""/>
                        </a:rPr>
                        <a:t>System.Object</a:t>
                      </a:r>
                      <a:r>
                        <a:rPr lang="en-AU" sz="1800" dirty="0" smtClean="0">
                          <a:solidFill>
                            <a:schemeClr val="tx1"/>
                          </a:solidFill>
                          <a:latin typeface="Lucida Console" panose="020B0609040504020204" pitchFamily="49" charset="0"/>
                          <a:ea typeface=""/>
                          <a:cs typeface=""/>
                        </a:rPr>
                        <a:t>[]</a:t>
                      </a:r>
                    </a:p>
                    <a:p>
                      <a:endParaRPr lang="en-AU" sz="1800" dirty="0" smtClean="0">
                        <a:solidFill>
                          <a:schemeClr val="tx1"/>
                        </a:solidFill>
                        <a:latin typeface="Lucida Console" panose="020B0609040504020204" pitchFamily="49" charset="0"/>
                        <a:ea typeface=""/>
                        <a:cs typeface=""/>
                      </a:endParaRPr>
                    </a:p>
                    <a:p>
                      <a:r>
                        <a:rPr lang="en-AU" sz="1800" dirty="0" smtClean="0">
                          <a:solidFill>
                            <a:schemeClr val="tx1"/>
                          </a:solidFill>
                          <a:latin typeface="Lucida Console" panose="020B0609040504020204" pitchFamily="49" charset="0"/>
                          <a:ea typeface=""/>
                          <a:cs typeface=""/>
                        </a:rPr>
                        <a:t>Name        </a:t>
                      </a:r>
                      <a:r>
                        <a:rPr lang="en-AU" sz="1800" dirty="0" err="1" smtClean="0">
                          <a:solidFill>
                            <a:schemeClr val="tx1"/>
                          </a:solidFill>
                          <a:latin typeface="Lucida Console" panose="020B0609040504020204" pitchFamily="49" charset="0"/>
                          <a:ea typeface=""/>
                          <a:cs typeface=""/>
                        </a:rPr>
                        <a:t>MemberType</a:t>
                      </a:r>
                      <a:r>
                        <a:rPr lang="en-AU" sz="1800" dirty="0" smtClean="0">
                          <a:solidFill>
                            <a:schemeClr val="tx1"/>
                          </a:solidFill>
                          <a:latin typeface="Lucida Console" panose="020B0609040504020204" pitchFamily="49" charset="0"/>
                          <a:ea typeface=""/>
                          <a:cs typeface=""/>
                        </a:rPr>
                        <a:t>         Definition</a:t>
                      </a:r>
                    </a:p>
                    <a:p>
                      <a:r>
                        <a:rPr lang="en-AU" sz="1800" dirty="0" smtClean="0">
                          <a:solidFill>
                            <a:schemeClr val="tx1"/>
                          </a:solidFill>
                          <a:latin typeface="Lucida Console" panose="020B0609040504020204" pitchFamily="49" charset="0"/>
                          <a:ea typeface=""/>
                          <a:cs typeface=""/>
                        </a:rPr>
                        <a:t>-------     ---------------    -----------</a:t>
                      </a:r>
                    </a:p>
                    <a:p>
                      <a:r>
                        <a:rPr lang="en-AU" sz="1800" dirty="0" smtClean="0">
                          <a:solidFill>
                            <a:schemeClr val="tx1"/>
                          </a:solidFill>
                          <a:latin typeface="Lucida Console" panose="020B0609040504020204" pitchFamily="49" charset="0"/>
                          <a:ea typeface=""/>
                          <a:cs typeface=""/>
                        </a:rPr>
                        <a:t>Count       </a:t>
                      </a:r>
                      <a:r>
                        <a:rPr lang="en-AU" sz="1800" dirty="0" err="1" smtClean="0">
                          <a:solidFill>
                            <a:schemeClr val="tx1"/>
                          </a:solidFill>
                          <a:latin typeface="Lucida Console" panose="020B0609040504020204" pitchFamily="49" charset="0"/>
                          <a:ea typeface=""/>
                          <a:cs typeface=""/>
                        </a:rPr>
                        <a:t>AliasProperty</a:t>
                      </a:r>
                      <a:r>
                        <a:rPr lang="en-AU" sz="1800" dirty="0" smtClean="0">
                          <a:solidFill>
                            <a:schemeClr val="tx1"/>
                          </a:solidFill>
                          <a:latin typeface="Lucida Console" panose="020B0609040504020204" pitchFamily="49" charset="0"/>
                          <a:ea typeface=""/>
                          <a:cs typeface=""/>
                        </a:rPr>
                        <a:t>      Count = Length</a:t>
                      </a:r>
                    </a:p>
                    <a:p>
                      <a:r>
                        <a:rPr lang="en-AU" sz="1800" dirty="0" smtClean="0">
                          <a:solidFill>
                            <a:schemeClr val="tx1"/>
                          </a:solidFill>
                          <a:latin typeface="Lucida Console" panose="020B0609040504020204" pitchFamily="49" charset="0"/>
                          <a:ea typeface=""/>
                          <a:cs typeface=""/>
                        </a:rPr>
                        <a:t>Add         Method             </a:t>
                      </a:r>
                      <a:r>
                        <a:rPr lang="en-AU" sz="1800" dirty="0" err="1" smtClean="0">
                          <a:solidFill>
                            <a:schemeClr val="tx1"/>
                          </a:solidFill>
                          <a:latin typeface="Lucida Console" panose="020B0609040504020204" pitchFamily="49" charset="0"/>
                          <a:ea typeface=""/>
                          <a:cs typeface=""/>
                        </a:rPr>
                        <a:t>int</a:t>
                      </a:r>
                      <a:endParaRPr lang="en-AU" sz="1800" dirty="0" smtClean="0">
                        <a:solidFill>
                          <a:schemeClr val="tx1"/>
                        </a:solidFill>
                        <a:latin typeface="Lucida Console" panose="020B0609040504020204" pitchFamily="49" charset="0"/>
                        <a:ea typeface=""/>
                        <a:cs typeface=""/>
                      </a:endParaRPr>
                    </a:p>
                    <a:p>
                      <a:r>
                        <a:rPr lang="en-AU" sz="1800" dirty="0" smtClean="0">
                          <a:solidFill>
                            <a:schemeClr val="tx1"/>
                          </a:solidFill>
                          <a:latin typeface="Lucida Console" panose="020B0609040504020204" pitchFamily="49" charset="0"/>
                          <a:ea typeface=""/>
                          <a:cs typeface=""/>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45246813"/>
                  </a:ext>
                </a:extLst>
              </a:tr>
            </a:tbl>
          </a:graphicData>
        </a:graphic>
      </p:graphicFrame>
    </p:spTree>
    <p:extLst>
      <p:ext uri="{BB962C8B-B14F-4D97-AF65-F5344CB8AC3E}">
        <p14:creationId xmlns:p14="http://schemas.microsoft.com/office/powerpoint/2010/main" val="289112093"/>
      </p:ext>
    </p:extLst>
  </p:cSld>
  <p:clrMapOvr>
    <a:masterClrMapping/>
  </p:clrMapOvr>
  <p:timing>
    <p:tnLst>
      <p:par>
        <p:cT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13: Arrays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451</a:t>
            </a:fld>
            <a:endParaRPr lang="en-US"/>
          </a:p>
        </p:txBody>
      </p:sp>
    </p:spTree>
    <p:extLst>
      <p:ext uri="{BB962C8B-B14F-4D97-AF65-F5344CB8AC3E}">
        <p14:creationId xmlns:p14="http://schemas.microsoft.com/office/powerpoint/2010/main" val="2306995861"/>
      </p:ext>
    </p:extLst>
  </p:cSld>
  <p:clrMapOvr>
    <a:masterClrMapping/>
  </p:clrMapOvr>
  <p:timing>
    <p:tnLst>
      <p:par>
        <p:cT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452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30752252"/>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1872324241"/>
                    </a:ext>
                  </a:extLst>
                </a:gridCol>
                <a:gridCol w="4650105">
                  <a:extLst>
                    <a:ext uri="{9D8B030D-6E8A-4147-A177-3AD203B41FA5}">
                      <a16:colId xmlns:a16="http://schemas.microsoft.com/office/drawing/2014/main" val="1616286082"/>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91436858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374383240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342801488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96179276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102905357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273886932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154201079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64786366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794217848"/>
                  </a:ext>
                </a:extLst>
              </a:tr>
            </a:tbl>
          </a:graphicData>
        </a:graphic>
      </p:graphicFrame>
      <p:sp>
        <p:nvSpPr>
          <p:cNvPr id="3" name="Right Arrow 2"/>
          <p:cNvSpPr/>
          <p:nvPr/>
        </p:nvSpPr>
        <p:spPr>
          <a:xfrm rot="10800000">
            <a:off x="10179269" y="3212976"/>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062857"/>
      </p:ext>
    </p:extLst>
  </p:cSld>
  <p:clrMapOvr>
    <a:masterClrMapping/>
  </p:clrMapOvr>
  <p:timing>
    <p:tnLst>
      <p:par>
        <p:cT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14: Hash Tables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453</a:t>
            </a:fld>
            <a:endParaRPr lang="en-US"/>
          </a:p>
        </p:txBody>
      </p:sp>
    </p:spTree>
    <p:extLst>
      <p:ext uri="{BB962C8B-B14F-4D97-AF65-F5344CB8AC3E}">
        <p14:creationId xmlns:p14="http://schemas.microsoft.com/office/powerpoint/2010/main" val="4063697125"/>
      </p:ext>
    </p:extLst>
  </p:cSld>
  <p:clrMapOvr>
    <a:masterClrMapping/>
  </p:clrMapOvr>
  <p:timing>
    <p:tnLst>
      <p:par>
        <p:cT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14: Hash Tables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454</a:t>
            </a:fld>
            <a:endParaRPr lang="en-US"/>
          </a:p>
        </p:txBody>
      </p:sp>
      <p:sp>
        <p:nvSpPr>
          <p:cNvPr id="3" name="Content Placeholder 2"/>
          <p:cNvSpPr>
            <a:spLocks noGrp="1"/>
          </p:cNvSpPr>
          <p:nvPr>
            <p:ph sz="quarter" idx="13"/>
          </p:nvPr>
        </p:nvSpPr>
        <p:spPr>
          <a:xfrm>
            <a:off x="406400" y="1681660"/>
            <a:ext cx="11176000" cy="2685393"/>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Hash Table Introduction</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What are Hash Tables?</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Creating </a:t>
            </a:r>
            <a:r>
              <a:rPr lang="en-AU" sz="2400" dirty="0">
                <a:solidFill>
                  <a:schemeClr val="bg1"/>
                </a:solidFill>
                <a:cs typeface="Segoe UI Light" panose="020B0502040204020203" pitchFamily="34" charset="0"/>
              </a:rPr>
              <a:t>Hash </a:t>
            </a:r>
            <a:r>
              <a:rPr lang="en-AU" sz="2400" dirty="0" smtClean="0">
                <a:solidFill>
                  <a:schemeClr val="bg1"/>
                </a:solidFill>
                <a:cs typeface="Segoe UI Light" panose="020B0502040204020203" pitchFamily="34" charset="0"/>
              </a:rPr>
              <a:t>Tables</a:t>
            </a: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Accessing </a:t>
            </a:r>
            <a:r>
              <a:rPr lang="en-AU" sz="2400" dirty="0">
                <a:solidFill>
                  <a:schemeClr val="bg1"/>
                </a:solidFill>
                <a:cs typeface="Segoe UI Light" panose="020B0502040204020203" pitchFamily="34" charset="0"/>
              </a:rPr>
              <a:t>Hash Table Items</a:t>
            </a:r>
            <a:endParaRPr lang="en-AU" sz="2400" dirty="0" smtClean="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Modifying </a:t>
            </a:r>
            <a:r>
              <a:rPr lang="en-AU" sz="2400" dirty="0">
                <a:solidFill>
                  <a:schemeClr val="bg1"/>
                </a:solidFill>
                <a:cs typeface="Segoe UI Light" panose="020B0502040204020203" pitchFamily="34" charset="0"/>
              </a:rPr>
              <a:t>Hash Table Items </a:t>
            </a:r>
            <a:endParaRPr lang="en-AU" sz="2400" dirty="0" smtClean="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Sorting Hash Tables</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a:t>
            </a:r>
            <a:r>
              <a:rPr lang="en-AU" dirty="0">
                <a:solidFill>
                  <a:schemeClr val="bg1"/>
                </a:solidFill>
                <a:cs typeface="Segoe UI Light" panose="020B0502040204020203" pitchFamily="34" charset="0"/>
              </a:rPr>
              <a:t>Hash Table </a:t>
            </a:r>
            <a:r>
              <a:rPr lang="en-AU" dirty="0" smtClean="0">
                <a:solidFill>
                  <a:schemeClr val="bg1"/>
                </a:solidFill>
                <a:cs typeface="Segoe UI Light" panose="020B0502040204020203" pitchFamily="34" charset="0"/>
              </a:rPr>
              <a:t>Use Cases</a:t>
            </a:r>
            <a:endParaRPr lang="en-AU"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Hash Table Examples</a:t>
            </a:r>
          </a:p>
          <a:p>
            <a:pPr marL="644400" lvl="1" indent="-285750" rtl="0" fontAlgn="base">
              <a:buFont typeface="Arial" panose="020B0604020202020204" pitchFamily="34" charset="0"/>
              <a:buChar char="•"/>
            </a:pPr>
            <a:endParaRPr lang="en-AU" sz="2400" dirty="0">
              <a:solidFill>
                <a:schemeClr val="bg1"/>
              </a:solidFill>
              <a:cs typeface="Segoe UI Light" panose="020B0502040204020203" pitchFamily="34" charset="0"/>
            </a:endParaRPr>
          </a:p>
          <a:p>
            <a:pPr rtl="0" fontAlgn="base"/>
            <a:r>
              <a:rPr lang="en-AU" dirty="0">
                <a:solidFill>
                  <a:schemeClr val="bg1"/>
                </a:solidFill>
                <a:cs typeface="Segoe UI Light" panose="020B0502040204020203" pitchFamily="34" charset="0"/>
              </a:rPr>
              <a:t>Section </a:t>
            </a:r>
            <a:r>
              <a:rPr lang="en-AU" dirty="0" smtClean="0">
                <a:solidFill>
                  <a:schemeClr val="bg1"/>
                </a:solidFill>
                <a:cs typeface="Segoe UI Light" panose="020B0502040204020203" pitchFamily="34" charset="0"/>
              </a:rPr>
              <a:t>3: Ordered Dictionary</a:t>
            </a:r>
            <a:endParaRPr lang="en-AU"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400" dirty="0" smtClean="0">
                <a:solidFill>
                  <a:schemeClr val="bg1"/>
                </a:solidFill>
                <a:cs typeface="Segoe UI Light" panose="020B0502040204020203" pitchFamily="34" charset="0"/>
              </a:rPr>
              <a:t>Ordered Dictionary</a:t>
            </a:r>
            <a:endParaRPr lang="en-AU" sz="24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endParaRPr lang="en-AU" sz="2400" dirty="0" smtClean="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endParaRPr lang="en-AU" sz="2400" dirty="0">
              <a:solidFill>
                <a:schemeClr val="bg1"/>
              </a:solidFill>
              <a:cs typeface="Segoe UI Light" panose="020B0502040204020203" pitchFamily="34" charset="0"/>
            </a:endParaRPr>
          </a:p>
        </p:txBody>
      </p:sp>
    </p:spTree>
    <p:extLst>
      <p:ext uri="{BB962C8B-B14F-4D97-AF65-F5344CB8AC3E}">
        <p14:creationId xmlns:p14="http://schemas.microsoft.com/office/powerpoint/2010/main" val="2881149446"/>
      </p:ext>
    </p:extLst>
  </p:cSld>
  <p:clrMapOvr>
    <a:masterClrMapping/>
  </p:clrMapOvr>
  <p:timing>
    <p:tnLst>
      <p:par>
        <p:cT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1: What are Hash Tables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455</a:t>
            </a:fld>
            <a:endParaRPr lang="en-US"/>
          </a:p>
        </p:txBody>
      </p:sp>
    </p:spTree>
    <p:extLst>
      <p:ext uri="{BB962C8B-B14F-4D97-AF65-F5344CB8AC3E}">
        <p14:creationId xmlns:p14="http://schemas.microsoft.com/office/powerpoint/2010/main" val="3775168044"/>
      </p:ext>
    </p:extLst>
  </p:cSld>
  <p:clrMapOvr>
    <a:masterClrMapping/>
  </p:clrMapOvr>
  <p:timing>
    <p:tnLst>
      <p:par>
        <p:cT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are hash tables?</a:t>
            </a:r>
            <a:endParaRPr lang="en-AU" dirty="0"/>
          </a:p>
        </p:txBody>
      </p:sp>
      <p:sp>
        <p:nvSpPr>
          <p:cNvPr id="3" name="Content Placeholder 2"/>
          <p:cNvSpPr>
            <a:spLocks noGrp="1"/>
          </p:cNvSpPr>
          <p:nvPr>
            <p:ph sz="quarter" idx="13"/>
          </p:nvPr>
        </p:nvSpPr>
        <p:spPr>
          <a:xfrm>
            <a:off x="406400" y="1574800"/>
            <a:ext cx="11176000" cy="3949700"/>
          </a:xfrm>
        </p:spPr>
        <p:txBody>
          <a:bodyPr>
            <a:normAutofit fontScale="92500" lnSpcReduction="20000"/>
          </a:bodyPr>
          <a:lstStyle/>
          <a:p>
            <a:pPr marL="342900" indent="-342900">
              <a:buFont typeface="Arial" panose="020B0604020202020204" pitchFamily="34" charset="0"/>
              <a:buChar char="•"/>
            </a:pPr>
            <a:r>
              <a:rPr lang="en-US" sz="2600" dirty="0" smtClean="0">
                <a:solidFill>
                  <a:schemeClr val="bg1"/>
                </a:solidFill>
              </a:rPr>
              <a:t>Dictionary </a:t>
            </a:r>
            <a:r>
              <a:rPr lang="en-US" sz="2600" dirty="0">
                <a:solidFill>
                  <a:schemeClr val="bg1"/>
                </a:solidFill>
              </a:rPr>
              <a:t>array </a:t>
            </a:r>
            <a:r>
              <a:rPr lang="en-US" sz="2600" dirty="0" smtClean="0">
                <a:solidFill>
                  <a:schemeClr val="bg1"/>
                </a:solidFill>
              </a:rPr>
              <a:t>form</a:t>
            </a:r>
          </a:p>
          <a:p>
            <a:pPr marL="342900" indent="-342900">
              <a:buFont typeface="Arial" panose="020B0604020202020204" pitchFamily="34" charset="0"/>
              <a:buChar char="•"/>
            </a:pPr>
            <a:endParaRPr lang="en-US" sz="2600" dirty="0">
              <a:solidFill>
                <a:schemeClr val="bg1"/>
              </a:solidFill>
            </a:endParaRPr>
          </a:p>
          <a:p>
            <a:pPr marL="342900" indent="-342900">
              <a:buFont typeface="Arial" panose="020B0604020202020204" pitchFamily="34" charset="0"/>
              <a:buChar char="•"/>
            </a:pPr>
            <a:r>
              <a:rPr lang="en-AU" sz="2600" dirty="0" smtClean="0">
                <a:solidFill>
                  <a:schemeClr val="bg1"/>
                </a:solidFill>
              </a:rPr>
              <a:t>Stores </a:t>
            </a:r>
            <a:r>
              <a:rPr lang="en-AU" sz="2600" dirty="0">
                <a:solidFill>
                  <a:schemeClr val="bg1"/>
                </a:solidFill>
              </a:rPr>
              <a:t>one or more </a:t>
            </a:r>
            <a:r>
              <a:rPr lang="en-AU" sz="2600" dirty="0" smtClean="0">
                <a:solidFill>
                  <a:schemeClr val="bg1"/>
                </a:solidFill>
              </a:rPr>
              <a:t>key(name)/</a:t>
            </a:r>
            <a:r>
              <a:rPr lang="en-AU" sz="2600" dirty="0">
                <a:solidFill>
                  <a:schemeClr val="bg1"/>
                </a:solidFill>
              </a:rPr>
              <a:t>value </a:t>
            </a:r>
            <a:r>
              <a:rPr lang="en-AU" sz="2600" dirty="0" smtClean="0">
                <a:solidFill>
                  <a:schemeClr val="bg1"/>
                </a:solidFill>
              </a:rPr>
              <a:t>pairs</a:t>
            </a:r>
          </a:p>
          <a:p>
            <a:pPr marL="342900" indent="-342900">
              <a:buFont typeface="Arial" panose="020B0604020202020204" pitchFamily="34" charset="0"/>
              <a:buChar char="•"/>
            </a:pPr>
            <a:endParaRPr lang="en-AU" sz="2600" dirty="0" smtClean="0">
              <a:solidFill>
                <a:schemeClr val="bg1"/>
              </a:solidFill>
            </a:endParaRPr>
          </a:p>
          <a:p>
            <a:pPr marL="342900" indent="-342900">
              <a:buFont typeface="Arial" panose="020B0604020202020204" pitchFamily="34" charset="0"/>
              <a:buChar char="•"/>
            </a:pPr>
            <a:r>
              <a:rPr lang="en-US" sz="2600" dirty="0" smtClean="0">
                <a:solidFill>
                  <a:schemeClr val="bg1"/>
                </a:solidFill>
              </a:rPr>
              <a:t>Access value using corresponding key</a:t>
            </a:r>
          </a:p>
          <a:p>
            <a:pPr marL="342900" indent="-342900">
              <a:buFont typeface="Arial" panose="020B0604020202020204" pitchFamily="34" charset="0"/>
              <a:buChar char="•"/>
            </a:pPr>
            <a:endParaRPr lang="en-US" sz="2600" dirty="0" smtClean="0">
              <a:solidFill>
                <a:schemeClr val="bg1"/>
              </a:solidFill>
            </a:endParaRPr>
          </a:p>
          <a:p>
            <a:pPr marL="342900" indent="-342900">
              <a:buFont typeface="Arial" panose="020B0604020202020204" pitchFamily="34" charset="0"/>
              <a:buChar char="•"/>
            </a:pPr>
            <a:r>
              <a:rPr lang="en-US" sz="2600" dirty="0" smtClean="0">
                <a:solidFill>
                  <a:schemeClr val="bg1"/>
                </a:solidFill>
              </a:rPr>
              <a:t>Key </a:t>
            </a:r>
            <a:r>
              <a:rPr lang="en-US" sz="2600" dirty="0">
                <a:solidFill>
                  <a:schemeClr val="bg1"/>
                </a:solidFill>
              </a:rPr>
              <a:t>must be </a:t>
            </a:r>
            <a:r>
              <a:rPr lang="en-US" sz="2600" dirty="0" smtClean="0">
                <a:solidFill>
                  <a:schemeClr val="bg1"/>
                </a:solidFill>
              </a:rPr>
              <a:t>unique</a:t>
            </a:r>
          </a:p>
          <a:p>
            <a:pPr marL="342900" indent="-342900">
              <a:buFont typeface="Arial" panose="020B0604020202020204" pitchFamily="34" charset="0"/>
              <a:buChar char="•"/>
            </a:pPr>
            <a:endParaRPr lang="en-US" sz="2600" dirty="0" smtClean="0">
              <a:solidFill>
                <a:schemeClr val="bg1"/>
              </a:solidFill>
            </a:endParaRPr>
          </a:p>
          <a:p>
            <a:pPr marL="342900" indent="-342900">
              <a:buFont typeface="Arial" panose="020B0604020202020204" pitchFamily="34" charset="0"/>
              <a:buChar char="•"/>
            </a:pPr>
            <a:r>
              <a:rPr lang="en-US" sz="2600" dirty="0" smtClean="0">
                <a:solidFill>
                  <a:schemeClr val="bg1"/>
                </a:solidFill>
              </a:rPr>
              <a:t>Efficient for retrieving data – </a:t>
            </a:r>
            <a:r>
              <a:rPr lang="en-US" sz="2600" b="1" i="1" dirty="0" smtClean="0">
                <a:solidFill>
                  <a:schemeClr val="bg1"/>
                </a:solidFill>
              </a:rPr>
              <a:t>constant search time</a:t>
            </a:r>
          </a:p>
          <a:p>
            <a:endParaRPr lang="en-US" sz="2600" dirty="0" smtClean="0">
              <a:solidFill>
                <a:schemeClr val="bg1"/>
              </a:solidFill>
            </a:endParaRPr>
          </a:p>
          <a:p>
            <a:pPr marL="342900" indent="-342900">
              <a:buFont typeface="Arial" panose="020B0604020202020204" pitchFamily="34" charset="0"/>
              <a:buChar char="•"/>
            </a:pPr>
            <a:r>
              <a:rPr lang="en-AU" sz="2600" dirty="0"/>
              <a:t>Get-Help </a:t>
            </a:r>
            <a:r>
              <a:rPr lang="en-AU" sz="2600" dirty="0" err="1"/>
              <a:t>about_Hash_Tables</a:t>
            </a:r>
            <a:endParaRPr lang="en-AU" sz="2600" dirty="0">
              <a:solidFill>
                <a:schemeClr val="bg1"/>
              </a:solidFill>
            </a:endParaRPr>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456</a:t>
            </a:fld>
            <a:endParaRPr lang="en-US"/>
          </a:p>
        </p:txBody>
      </p:sp>
    </p:spTree>
    <p:extLst>
      <p:ext uri="{BB962C8B-B14F-4D97-AF65-F5344CB8AC3E}">
        <p14:creationId xmlns:p14="http://schemas.microsoft.com/office/powerpoint/2010/main" val="66040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2: Creating Hash Tables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457</a:t>
            </a:fld>
            <a:endParaRPr lang="en-US"/>
          </a:p>
        </p:txBody>
      </p:sp>
    </p:spTree>
    <p:extLst>
      <p:ext uri="{BB962C8B-B14F-4D97-AF65-F5344CB8AC3E}">
        <p14:creationId xmlns:p14="http://schemas.microsoft.com/office/powerpoint/2010/main" val="1806955859"/>
      </p:ext>
    </p:extLst>
  </p:cSld>
  <p:clrMapOvr>
    <a:masterClrMapping/>
  </p:clrMapOvr>
  <p:timing>
    <p:tnLst>
      <p:par>
        <p:cT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Creating hash tables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458</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404022199"/>
              </p:ext>
            </p:extLst>
          </p:nvPr>
        </p:nvGraphicFramePr>
        <p:xfrm>
          <a:off x="2213153" y="1150663"/>
          <a:ext cx="9547926" cy="1119379"/>
        </p:xfrm>
        <a:graphic>
          <a:graphicData uri="http://schemas.openxmlformats.org/drawingml/2006/table">
            <a:tbl>
              <a:tblPr firstRow="1" bandRow="1"/>
              <a:tblGrid>
                <a:gridCol w="9547926">
                  <a:extLst>
                    <a:ext uri="{9D8B030D-6E8A-4147-A177-3AD203B41FA5}">
                      <a16:colId xmlns:a16="http://schemas.microsoft.com/office/drawing/2014/main" val="3947434827"/>
                    </a:ext>
                  </a:extLst>
                </a:gridCol>
              </a:tblGrid>
              <a:tr h="435376">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Empty hash table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18786634"/>
                  </a:ext>
                </a:extLst>
              </a:tr>
              <a:tr h="684003">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3300"/>
                          </a:solidFill>
                          <a:latin typeface="Lucida Console" panose="020B0609040504020204" pitchFamily="49" charset="0"/>
                        </a:rPr>
                        <a:t>$hash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751500158"/>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71162871"/>
              </p:ext>
            </p:extLst>
          </p:nvPr>
        </p:nvGraphicFramePr>
        <p:xfrm>
          <a:off x="2213153" y="2620653"/>
          <a:ext cx="9547926" cy="3542460"/>
        </p:xfrm>
        <a:graphic>
          <a:graphicData uri="http://schemas.openxmlformats.org/drawingml/2006/table">
            <a:tbl>
              <a:tblPr firstRow="1" bandRow="1"/>
              <a:tblGrid>
                <a:gridCol w="9547926">
                  <a:extLst>
                    <a:ext uri="{9D8B030D-6E8A-4147-A177-3AD203B41FA5}">
                      <a16:colId xmlns:a16="http://schemas.microsoft.com/office/drawing/2014/main" val="3540354788"/>
                    </a:ext>
                  </a:extLst>
                </a:gridCol>
              </a:tblGrid>
              <a:tr h="403020">
                <a:tc>
                  <a:txBody>
                    <a:body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Create and populate hash table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916617"/>
                  </a:ext>
                </a:extLst>
              </a:tr>
              <a:tr h="1099120">
                <a:tc>
                  <a:txBody>
                    <a:bodyPr/>
                    <a:lstStyle/>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$Server</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p>
                    <a:p>
                      <a:r>
                        <a:rPr lang="en-US" sz="2000" dirty="0" smtClean="0">
                          <a:solidFill>
                            <a:srgbClr val="F5F5F5"/>
                          </a:solidFill>
                          <a:latin typeface="Lucida Console" panose="020B0609040504020204" pitchFamily="49" charset="0"/>
                        </a:rPr>
                        <a:t>@{ </a:t>
                      </a:r>
                      <a:r>
                        <a:rPr lang="en-US" sz="2000" dirty="0" smtClean="0">
                          <a:solidFill>
                            <a:srgbClr val="DB7093"/>
                          </a:solidFill>
                          <a:latin typeface="Lucida Console" panose="020B0609040504020204" pitchFamily="49" charset="0"/>
                        </a:rPr>
                        <a:t>'HV-SRV-1'</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'192.168.1.1'</a:t>
                      </a:r>
                      <a:r>
                        <a:rPr lang="en-US" sz="2000" dirty="0" smtClean="0">
                          <a:solidFill>
                            <a:srgbClr val="F5F5F5"/>
                          </a:solidFill>
                          <a:latin typeface="Lucida Console" panose="020B0609040504020204" pitchFamily="49" charset="0"/>
                        </a:rPr>
                        <a:t> ; Memory</a:t>
                      </a:r>
                      <a:r>
                        <a:rPr lang="en-US" sz="2000" dirty="0" smtClean="0">
                          <a:solidFill>
                            <a:srgbClr val="D3D3D3"/>
                          </a:solidFill>
                          <a:latin typeface="Lucida Console" panose="020B0609040504020204" pitchFamily="49" charset="0"/>
                        </a:rPr>
                        <a:t>=</a:t>
                      </a:r>
                      <a:r>
                        <a:rPr lang="en-US" sz="2000" dirty="0" smtClean="0">
                          <a:solidFill>
                            <a:srgbClr val="FFE4C4"/>
                          </a:solidFill>
                          <a:latin typeface="Lucida Console" panose="020B0609040504020204" pitchFamily="49" charset="0"/>
                        </a:rPr>
                        <a:t>64GB</a:t>
                      </a:r>
                      <a:r>
                        <a:rPr lang="en-US" sz="2000" dirty="0" smtClean="0">
                          <a:solidFill>
                            <a:srgbClr val="F5F5F5"/>
                          </a:solidFill>
                          <a:latin typeface="Lucida Console" panose="020B0609040504020204" pitchFamily="49" charset="0"/>
                        </a:rPr>
                        <a:t> ; Serial</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'THX1138'</a:t>
                      </a:r>
                      <a:r>
                        <a:rPr lang="en-US" sz="2000" dirty="0" smtClean="0">
                          <a:solidFill>
                            <a:srgbClr val="F5F5F5"/>
                          </a:solidFill>
                          <a:latin typeface="Lucida Console" panose="020B0609040504020204" pitchFamily="49" charset="0"/>
                        </a:rPr>
                        <a:t>}   </a:t>
                      </a:r>
                    </a:p>
                    <a:p>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$Server </a:t>
                      </a:r>
                    </a:p>
                    <a:p>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Name                           Value                                                                                   </a:t>
                      </a:r>
                    </a:p>
                    <a:p>
                      <a:r>
                        <a:rPr lang="en-US" sz="2000" dirty="0" smtClean="0">
                          <a:solidFill>
                            <a:srgbClr val="F5F5F5"/>
                          </a:solidFill>
                          <a:latin typeface="Lucida Console" panose="020B0609040504020204" pitchFamily="49" charset="0"/>
                        </a:rPr>
                        <a:t>----                           -----                                                                                   </a:t>
                      </a:r>
                    </a:p>
                    <a:p>
                      <a:r>
                        <a:rPr lang="en-US" sz="2000" dirty="0" smtClean="0">
                          <a:solidFill>
                            <a:srgbClr val="F5F5F5"/>
                          </a:solidFill>
                          <a:latin typeface="Lucida Console" panose="020B0609040504020204" pitchFamily="49" charset="0"/>
                        </a:rPr>
                        <a:t>HV-SRV-1                       192.168.1.1                                                                             </a:t>
                      </a:r>
                    </a:p>
                    <a:p>
                      <a:r>
                        <a:rPr lang="en-US" sz="2000" dirty="0" smtClean="0">
                          <a:solidFill>
                            <a:srgbClr val="F5F5F5"/>
                          </a:solidFill>
                          <a:latin typeface="Lucida Console" panose="020B0609040504020204" pitchFamily="49" charset="0"/>
                        </a:rPr>
                        <a:t>Serial                         THX1138                                                                                 </a:t>
                      </a:r>
                    </a:p>
                    <a:p>
                      <a:r>
                        <a:rPr lang="en-US" sz="2000" dirty="0" smtClean="0">
                          <a:solidFill>
                            <a:srgbClr val="F5F5F5"/>
                          </a:solidFill>
                          <a:latin typeface="Lucida Console" panose="020B0609040504020204" pitchFamily="49" charset="0"/>
                        </a:rPr>
                        <a:t>Memory                         68719476736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154326738"/>
                  </a:ext>
                </a:extLst>
              </a:tr>
            </a:tbl>
          </a:graphicData>
        </a:graphic>
      </p:graphicFrame>
    </p:spTree>
    <p:extLst>
      <p:ext uri="{BB962C8B-B14F-4D97-AF65-F5344CB8AC3E}">
        <p14:creationId xmlns:p14="http://schemas.microsoft.com/office/powerpoint/2010/main" val="556485193"/>
      </p:ext>
    </p:extLst>
  </p:cSld>
  <p:clrMapOvr>
    <a:masterClrMapping/>
  </p:clrMapOvr>
  <p:timing>
    <p:tnLst>
      <p:par>
        <p:cT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Creating hash tables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459</a:t>
            </a:fld>
            <a:endParaRPr lang="en-US">
              <a:solidFill>
                <a:schemeClr val="bg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68281758"/>
              </p:ext>
            </p:extLst>
          </p:nvPr>
        </p:nvGraphicFramePr>
        <p:xfrm>
          <a:off x="2135560" y="1141487"/>
          <a:ext cx="9128595" cy="5364480"/>
        </p:xfrm>
        <a:graphic>
          <a:graphicData uri="http://schemas.openxmlformats.org/drawingml/2006/table">
            <a:tbl>
              <a:tblPr firstRow="1" bandRow="1"/>
              <a:tblGrid>
                <a:gridCol w="9128595">
                  <a:extLst>
                    <a:ext uri="{9D8B030D-6E8A-4147-A177-3AD203B41FA5}">
                      <a16:colId xmlns:a16="http://schemas.microsoft.com/office/drawing/2014/main" val="80640221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Create a hash table from here string data</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7002006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$string</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r>
                        <a:rPr lang="en-AU" sz="2000" dirty="0" smtClean="0">
                          <a:solidFill>
                            <a:srgbClr val="DB7093"/>
                          </a:solidFill>
                          <a:latin typeface="Lucida Console" panose="020B0609040504020204" pitchFamily="49" charset="0"/>
                        </a:rPr>
                        <a:t>Msg1 = Hello</a:t>
                      </a:r>
                    </a:p>
                    <a:p>
                      <a:r>
                        <a:rPr lang="en-AU" sz="2000" dirty="0" smtClean="0">
                          <a:solidFill>
                            <a:srgbClr val="DB7093"/>
                          </a:solidFill>
                          <a:latin typeface="Lucida Console" panose="020B0609040504020204" pitchFamily="49" charset="0"/>
                        </a:rPr>
                        <a:t>Msg2 = Enter an email alias</a:t>
                      </a:r>
                    </a:p>
                    <a:p>
                      <a:r>
                        <a:rPr lang="en-AU" sz="2000" dirty="0" smtClean="0">
                          <a:solidFill>
                            <a:srgbClr val="DB7093"/>
                          </a:solidFill>
                          <a:latin typeface="Lucida Console" panose="020B0609040504020204" pitchFamily="49" charset="0"/>
                        </a:rPr>
                        <a:t>Msg3 = Enter an username</a:t>
                      </a:r>
                    </a:p>
                    <a:p>
                      <a:r>
                        <a:rPr lang="en-AU" sz="2000" dirty="0" smtClean="0">
                          <a:solidFill>
                            <a:srgbClr val="DB7093"/>
                          </a:solidFill>
                          <a:latin typeface="Lucida Console" panose="020B0609040504020204" pitchFamily="49" charset="0"/>
                        </a:rPr>
                        <a:t>Msg4 = Enter a domain name</a:t>
                      </a:r>
                    </a:p>
                    <a:p>
                      <a:r>
                        <a:rPr lang="en-AU" sz="2000" dirty="0" smtClean="0">
                          <a:solidFill>
                            <a:srgbClr val="DB7093"/>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sv-SE" sz="2000" dirty="0" smtClean="0">
                          <a:solidFill>
                            <a:srgbClr val="F5F5F5"/>
                          </a:solidFill>
                          <a:latin typeface="Lucida Console" panose="020B0609040504020204" pitchFamily="49" charset="0"/>
                        </a:rPr>
                        <a:t>PS C:\&gt; </a:t>
                      </a:r>
                      <a:r>
                        <a:rPr lang="sv-SE" sz="2000" dirty="0" smtClean="0">
                          <a:solidFill>
                            <a:srgbClr val="E0FFFF"/>
                          </a:solidFill>
                          <a:latin typeface="Lucida Console" panose="020B0609040504020204" pitchFamily="49" charset="0"/>
                        </a:rPr>
                        <a:t>ConvertFrom-StringData</a:t>
                      </a:r>
                      <a:r>
                        <a:rPr lang="sv-SE" sz="2000" dirty="0" smtClean="0">
                          <a:solidFill>
                            <a:srgbClr val="F5F5F5"/>
                          </a:solidFill>
                          <a:latin typeface="Lucida Console" panose="020B0609040504020204" pitchFamily="49" charset="0"/>
                        </a:rPr>
                        <a:t> </a:t>
                      </a:r>
                      <a:r>
                        <a:rPr lang="sv-SE" sz="2000" dirty="0" smtClean="0">
                          <a:solidFill>
                            <a:srgbClr val="FFE4B5"/>
                          </a:solidFill>
                          <a:latin typeface="Lucida Console" panose="020B0609040504020204" pitchFamily="49" charset="0"/>
                        </a:rPr>
                        <a:t>-StringData</a:t>
                      </a:r>
                      <a:r>
                        <a:rPr lang="sv-SE" sz="2000" dirty="0" smtClean="0">
                          <a:solidFill>
                            <a:srgbClr val="F5F5F5"/>
                          </a:solidFill>
                          <a:latin typeface="Lucida Console" panose="020B0609040504020204" pitchFamily="49" charset="0"/>
                        </a:rPr>
                        <a:t> </a:t>
                      </a:r>
                      <a:r>
                        <a:rPr lang="sv-SE" sz="2000" dirty="0" smtClean="0">
                          <a:solidFill>
                            <a:srgbClr val="FF4500"/>
                          </a:solidFill>
                          <a:latin typeface="Lucida Console" panose="020B0609040504020204" pitchFamily="49" charset="0"/>
                        </a:rPr>
                        <a:t>$string </a:t>
                      </a:r>
                    </a:p>
                    <a:p>
                      <a:endParaRPr lang="en-AU" sz="2000" dirty="0" smtClean="0">
                        <a:solidFill>
                          <a:schemeClr val="tx1"/>
                        </a:solidFill>
                        <a:latin typeface="Segoe UI"/>
                      </a:endParaRPr>
                    </a:p>
                    <a:p>
                      <a:r>
                        <a:rPr lang="en-AU" sz="2000" dirty="0" smtClean="0">
                          <a:solidFill>
                            <a:srgbClr val="F5F5F5"/>
                          </a:solidFill>
                          <a:latin typeface="Lucida Console" panose="020B0609040504020204" pitchFamily="49" charset="0"/>
                        </a:rPr>
                        <a:t>Name                           Value</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Msg4                           Enter a domain name</a:t>
                      </a:r>
                    </a:p>
                    <a:p>
                      <a:r>
                        <a:rPr lang="en-AU" sz="2000" dirty="0" smtClean="0">
                          <a:solidFill>
                            <a:srgbClr val="F5F5F5"/>
                          </a:solidFill>
                          <a:latin typeface="Lucida Console" panose="020B0609040504020204" pitchFamily="49" charset="0"/>
                        </a:rPr>
                        <a:t>Msg3                           Enter an username</a:t>
                      </a:r>
                    </a:p>
                    <a:p>
                      <a:r>
                        <a:rPr lang="en-AU" sz="2000" dirty="0" smtClean="0">
                          <a:solidFill>
                            <a:srgbClr val="F5F5F5"/>
                          </a:solidFill>
                          <a:latin typeface="Lucida Console" panose="020B0609040504020204" pitchFamily="49" charset="0"/>
                        </a:rPr>
                        <a:t>Msg2                           Enter an email alias</a:t>
                      </a:r>
                    </a:p>
                    <a:p>
                      <a:r>
                        <a:rPr lang="en-AU" sz="2000" dirty="0" smtClean="0">
                          <a:solidFill>
                            <a:srgbClr val="F5F5F5"/>
                          </a:solidFill>
                          <a:latin typeface="Lucida Console" panose="020B0609040504020204" pitchFamily="49" charset="0"/>
                        </a:rPr>
                        <a:t>Msg1                           Hello</a:t>
                      </a:r>
                    </a:p>
                    <a:p>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556902995"/>
                  </a:ext>
                </a:extLst>
              </a:tr>
            </a:tbl>
          </a:graphicData>
        </a:graphic>
      </p:graphicFrame>
    </p:spTree>
    <p:extLst>
      <p:ext uri="{BB962C8B-B14F-4D97-AF65-F5344CB8AC3E}">
        <p14:creationId xmlns:p14="http://schemas.microsoft.com/office/powerpoint/2010/main" val="23909529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304800"/>
            <a:ext cx="11277600" cy="685800"/>
          </a:xfrm>
        </p:spPr>
        <p:txBody>
          <a:bodyPr/>
          <a:lstStyle/>
          <a:p>
            <a:r>
              <a:rPr lang="en-AU" dirty="0" smtClean="0"/>
              <a:t>When to use DSC?</a:t>
            </a:r>
            <a:endParaRPr lang="en-AU" dirty="0"/>
          </a:p>
        </p:txBody>
      </p:sp>
      <p:sp>
        <p:nvSpPr>
          <p:cNvPr id="10" name="Content Placeholder 9"/>
          <p:cNvSpPr>
            <a:spLocks noGrp="1"/>
          </p:cNvSpPr>
          <p:nvPr>
            <p:ph sz="quarter" idx="13"/>
          </p:nvPr>
        </p:nvSpPr>
        <p:spPr>
          <a:xfrm>
            <a:off x="406400" y="1295400"/>
            <a:ext cx="11176000" cy="4953000"/>
          </a:xfrm>
        </p:spPr>
        <p:txBody>
          <a:bodyPr>
            <a:normAutofit/>
          </a:bodyPr>
          <a:lstStyle/>
          <a:p>
            <a:r>
              <a:rPr lang="en-AU" dirty="0" smtClean="0"/>
              <a:t>Automate Configuration of a </a:t>
            </a:r>
            <a:r>
              <a:rPr lang="en-AU" dirty="0"/>
              <a:t>set of computers </a:t>
            </a:r>
            <a:r>
              <a:rPr lang="en-AU" dirty="0" smtClean="0"/>
              <a:t>(target </a:t>
            </a:r>
            <a:r>
              <a:rPr lang="en-AU" dirty="0"/>
              <a:t>nodes) in an automated </a:t>
            </a:r>
            <a:r>
              <a:rPr lang="en-AU" dirty="0" smtClean="0"/>
              <a:t>way, e.g.:</a:t>
            </a:r>
          </a:p>
          <a:p>
            <a:endParaRPr lang="en-AU" dirty="0" smtClean="0"/>
          </a:p>
          <a:p>
            <a:endParaRPr lang="en-AU" dirty="0"/>
          </a:p>
          <a:p>
            <a:endParaRPr lang="en-AU" dirty="0" smtClean="0"/>
          </a:p>
          <a:p>
            <a:endParaRPr lang="en-AU" dirty="0"/>
          </a:p>
          <a:p>
            <a:endParaRPr lang="en-AU" dirty="0" smtClean="0"/>
          </a:p>
          <a:p>
            <a:endParaRPr lang="en-AU" dirty="0"/>
          </a:p>
          <a:p>
            <a:endParaRPr lang="en-AU" dirty="0"/>
          </a:p>
          <a:p>
            <a:pPr marL="342900" indent="-342900">
              <a:buFont typeface="Arial" panose="020B0604020202020204" pitchFamily="34" charset="0"/>
              <a:buChar char="•"/>
            </a:pPr>
            <a:endParaRPr lang="en-AU" dirty="0"/>
          </a:p>
          <a:p>
            <a:r>
              <a:rPr lang="en-AU" dirty="0" smtClean="0"/>
              <a:t>In </a:t>
            </a:r>
            <a:r>
              <a:rPr lang="en-AU" dirty="0"/>
              <a:t>addition, you can create custom resources to configure the state of any application or system setting</a:t>
            </a:r>
          </a:p>
          <a:p>
            <a:pPr marL="342900" indent="-342900">
              <a:buFont typeface="Arial" panose="020B0604020202020204" pitchFamily="34" charset="0"/>
              <a:buChar char="•"/>
            </a:pPr>
            <a:endParaRPr lang="en-AU" dirty="0" smtClean="0"/>
          </a:p>
        </p:txBody>
      </p:sp>
      <p:sp>
        <p:nvSpPr>
          <p:cNvPr id="8" name="Slide Number Placeholder 7"/>
          <p:cNvSpPr>
            <a:spLocks noGrp="1"/>
          </p:cNvSpPr>
          <p:nvPr>
            <p:ph type="sldNum" sz="quarter" idx="11"/>
          </p:nvPr>
        </p:nvSpPr>
        <p:spPr/>
        <p:txBody>
          <a:bodyPr/>
          <a:lstStyle/>
          <a:p>
            <a:fld id="{74A398B2-5A34-1A4A-811E-F4027282568C}" type="slidenum">
              <a:rPr lang="en-US" smtClean="0"/>
              <a:pPr/>
              <a:t>46</a:t>
            </a:fld>
            <a:endParaRPr lang="en-US"/>
          </a:p>
        </p:txBody>
      </p:sp>
      <p:sp>
        <p:nvSpPr>
          <p:cNvPr id="2" name="TextBox 1"/>
          <p:cNvSpPr txBox="1"/>
          <p:nvPr/>
        </p:nvSpPr>
        <p:spPr>
          <a:xfrm>
            <a:off x="406400" y="2556639"/>
            <a:ext cx="10718800" cy="2677656"/>
          </a:xfrm>
          <a:prstGeom prst="rect">
            <a:avLst/>
          </a:prstGeom>
          <a:noFill/>
        </p:spPr>
        <p:txBody>
          <a:bodyPr wrap="square" numCol="2" rtlCol="0">
            <a:spAutoFit/>
          </a:bodyPr>
          <a:lstStyle/>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Enable </a:t>
            </a:r>
            <a:r>
              <a:rPr lang="en-AU" sz="2400" dirty="0">
                <a:solidFill>
                  <a:schemeClr val="bg1"/>
                </a:solidFill>
                <a:latin typeface="Segoe UI Light" panose="020B0502040204020203" pitchFamily="34" charset="0"/>
                <a:cs typeface="Segoe UI Light" panose="020B0502040204020203" pitchFamily="34" charset="0"/>
              </a:rPr>
              <a:t>or </a:t>
            </a:r>
            <a:r>
              <a:rPr lang="en-AU" sz="2400" dirty="0" smtClean="0">
                <a:solidFill>
                  <a:schemeClr val="bg1"/>
                </a:solidFill>
                <a:latin typeface="Segoe UI Light" panose="020B0502040204020203" pitchFamily="34" charset="0"/>
                <a:cs typeface="Segoe UI Light" panose="020B0502040204020203" pitchFamily="34" charset="0"/>
              </a:rPr>
              <a:t>disable roles </a:t>
            </a:r>
            <a:r>
              <a:rPr lang="en-AU" sz="2400" dirty="0">
                <a:solidFill>
                  <a:schemeClr val="bg1"/>
                </a:solidFill>
                <a:latin typeface="Segoe UI Light" panose="020B0502040204020203" pitchFamily="34" charset="0"/>
                <a:cs typeface="Segoe UI Light" panose="020B0502040204020203" pitchFamily="34" charset="0"/>
              </a:rPr>
              <a:t>and features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Manage </a:t>
            </a:r>
            <a:r>
              <a:rPr lang="en-AU" sz="2400" dirty="0">
                <a:solidFill>
                  <a:schemeClr val="bg1"/>
                </a:solidFill>
                <a:latin typeface="Segoe UI Light" panose="020B0502040204020203" pitchFamily="34" charset="0"/>
                <a:cs typeface="Segoe UI Light" panose="020B0502040204020203" pitchFamily="34" charset="0"/>
              </a:rPr>
              <a:t>registry settings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Manage </a:t>
            </a:r>
            <a:r>
              <a:rPr lang="en-AU" sz="2400" dirty="0">
                <a:solidFill>
                  <a:schemeClr val="bg1"/>
                </a:solidFill>
                <a:latin typeface="Segoe UI Light" panose="020B0502040204020203" pitchFamily="34" charset="0"/>
                <a:cs typeface="Segoe UI Light" panose="020B0502040204020203" pitchFamily="34" charset="0"/>
              </a:rPr>
              <a:t>files and directories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Manage </a:t>
            </a:r>
            <a:r>
              <a:rPr lang="en-AU" sz="2400" dirty="0">
                <a:solidFill>
                  <a:schemeClr val="bg1"/>
                </a:solidFill>
                <a:latin typeface="Segoe UI Light" panose="020B0502040204020203" pitchFamily="34" charset="0"/>
                <a:cs typeface="Segoe UI Light" panose="020B0502040204020203" pitchFamily="34" charset="0"/>
              </a:rPr>
              <a:t>processes and services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Manage </a:t>
            </a:r>
            <a:r>
              <a:rPr lang="en-AU" sz="2400" dirty="0">
                <a:solidFill>
                  <a:schemeClr val="bg1"/>
                </a:solidFill>
                <a:latin typeface="Segoe UI Light" panose="020B0502040204020203" pitchFamily="34" charset="0"/>
                <a:cs typeface="Segoe UI Light" panose="020B0502040204020203" pitchFamily="34" charset="0"/>
              </a:rPr>
              <a:t>groups and user accounts</a:t>
            </a:r>
          </a:p>
          <a:p>
            <a:pPr marL="342900" indent="-342900">
              <a:buFont typeface="Arial" panose="020B0604020202020204" pitchFamily="34" charset="0"/>
              <a:buChar char="•"/>
            </a:pPr>
            <a:endParaRPr lang="en-AU" sz="24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Deploy </a:t>
            </a:r>
            <a:r>
              <a:rPr lang="en-AU" sz="2400" dirty="0">
                <a:solidFill>
                  <a:schemeClr val="bg1"/>
                </a:solidFill>
                <a:latin typeface="Segoe UI Light" panose="020B0502040204020203" pitchFamily="34" charset="0"/>
                <a:cs typeface="Segoe UI Light" panose="020B0502040204020203" pitchFamily="34" charset="0"/>
              </a:rPr>
              <a:t>new software</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Manage </a:t>
            </a:r>
            <a:r>
              <a:rPr lang="en-AU" sz="2400" dirty="0">
                <a:solidFill>
                  <a:schemeClr val="bg1"/>
                </a:solidFill>
                <a:latin typeface="Segoe UI Light" panose="020B0502040204020203" pitchFamily="34" charset="0"/>
                <a:cs typeface="Segoe UI Light" panose="020B0502040204020203" pitchFamily="34" charset="0"/>
              </a:rPr>
              <a:t>environment variables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Run </a:t>
            </a:r>
            <a:r>
              <a:rPr lang="en-AU" sz="2400" dirty="0">
                <a:solidFill>
                  <a:schemeClr val="bg1"/>
                </a:solidFill>
                <a:latin typeface="Segoe UI Light" panose="020B0502040204020203" pitchFamily="34" charset="0"/>
                <a:cs typeface="Segoe UI Light" panose="020B0502040204020203" pitchFamily="34" charset="0"/>
              </a:rPr>
              <a:t>Windows PowerShell scripts</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Prevent </a:t>
            </a:r>
            <a:r>
              <a:rPr lang="en-AU" sz="2400" dirty="0">
                <a:solidFill>
                  <a:schemeClr val="bg1"/>
                </a:solidFill>
                <a:latin typeface="Segoe UI Light" panose="020B0502040204020203" pitchFamily="34" charset="0"/>
                <a:cs typeface="Segoe UI Light" panose="020B0502040204020203" pitchFamily="34" charset="0"/>
              </a:rPr>
              <a:t>configuration </a:t>
            </a:r>
            <a:r>
              <a:rPr lang="en-AU" sz="2400" dirty="0" smtClean="0">
                <a:solidFill>
                  <a:schemeClr val="bg1"/>
                </a:solidFill>
                <a:latin typeface="Segoe UI Light" panose="020B0502040204020203" pitchFamily="34" charset="0"/>
                <a:cs typeface="Segoe UI Light" panose="020B0502040204020203" pitchFamily="34" charset="0"/>
              </a:rPr>
              <a:t>drift</a:t>
            </a: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Discover node </a:t>
            </a:r>
            <a:r>
              <a:rPr lang="en-AU" sz="2400" dirty="0">
                <a:solidFill>
                  <a:schemeClr val="bg1"/>
                </a:solidFill>
                <a:latin typeface="Segoe UI Light" panose="020B0502040204020203" pitchFamily="34" charset="0"/>
                <a:cs typeface="Segoe UI Light" panose="020B0502040204020203" pitchFamily="34" charset="0"/>
              </a:rPr>
              <a:t>configuration </a:t>
            </a:r>
            <a:r>
              <a:rPr lang="en-AU" sz="2400" dirty="0" smtClean="0">
                <a:solidFill>
                  <a:schemeClr val="bg1"/>
                </a:solidFill>
                <a:latin typeface="Segoe UI Light" panose="020B0502040204020203" pitchFamily="34" charset="0"/>
                <a:cs typeface="Segoe UI Light" panose="020B0502040204020203" pitchFamily="34" charset="0"/>
              </a:rPr>
              <a:t>state</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97344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Creating hash tables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460</a:t>
            </a:fld>
            <a:endParaRPr lang="en-US">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263646416"/>
              </p:ext>
            </p:extLst>
          </p:nvPr>
        </p:nvGraphicFramePr>
        <p:xfrm>
          <a:off x="2207568" y="1121946"/>
          <a:ext cx="9577064" cy="5364480"/>
        </p:xfrm>
        <a:graphic>
          <a:graphicData uri="http://schemas.openxmlformats.org/drawingml/2006/table">
            <a:tbl>
              <a:tblPr firstRow="1" bandRow="1"/>
              <a:tblGrid>
                <a:gridCol w="9577064">
                  <a:extLst>
                    <a:ext uri="{9D8B030D-6E8A-4147-A177-3AD203B41FA5}">
                      <a16:colId xmlns:a16="http://schemas.microsoft.com/office/drawing/2014/main" val="13038089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Create a hash table of services using Group-Object -</a:t>
                      </a:r>
                      <a:r>
                        <a:rPr lang="en-AU" sz="2000" b="0" dirty="0" err="1" smtClean="0">
                          <a:solidFill>
                            <a:schemeClr val="bg1"/>
                          </a:solidFill>
                          <a:latin typeface="Segoe UI Light" panose="020B0502040204020203" pitchFamily="34" charset="0"/>
                          <a:cs typeface="Segoe UI Light" panose="020B0502040204020203" pitchFamily="34" charset="0"/>
                        </a:rPr>
                        <a:t>AsHashTable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9817237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svcshash</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Get-Service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p>
                    <a:p>
                      <a:r>
                        <a:rPr lang="en-AU" sz="2000" dirty="0" smtClean="0">
                          <a:solidFill>
                            <a:srgbClr val="E0FFFF"/>
                          </a:solidFill>
                          <a:latin typeface="Lucida Console" panose="020B0609040504020204" pitchFamily="49" charset="0"/>
                        </a:rPr>
                        <a:t>Group-Object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Status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AsHashTable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AsString</a:t>
                      </a:r>
                      <a:r>
                        <a:rPr lang="en-AU" sz="2000" dirty="0" smtClean="0">
                          <a:solidFill>
                            <a:srgbClr val="FFE4B5"/>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svcshash</a:t>
                      </a:r>
                      <a:r>
                        <a:rPr lang="en-AU" sz="2000" dirty="0" smtClean="0">
                          <a:solidFill>
                            <a:srgbClr val="FF4500"/>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Name      Value</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Stopped   {</a:t>
                      </a:r>
                      <a:r>
                        <a:rPr lang="en-AU" sz="2000" dirty="0" err="1" smtClean="0">
                          <a:solidFill>
                            <a:srgbClr val="F5F5F5"/>
                          </a:solidFill>
                          <a:latin typeface="Lucida Console" panose="020B0609040504020204" pitchFamily="49" charset="0"/>
                        </a:rPr>
                        <a:t>AeLookupSvc</a:t>
                      </a:r>
                      <a:r>
                        <a:rPr lang="en-AU" sz="2000" dirty="0" smtClean="0">
                          <a:solidFill>
                            <a:srgbClr val="F5F5F5"/>
                          </a:solidFill>
                          <a:latin typeface="Lucida Console" panose="020B0609040504020204" pitchFamily="49" charset="0"/>
                        </a:rPr>
                        <a:t>, ALG, </a:t>
                      </a:r>
                      <a:r>
                        <a:rPr lang="en-AU" sz="2000" dirty="0" err="1" smtClean="0">
                          <a:solidFill>
                            <a:srgbClr val="F5F5F5"/>
                          </a:solidFill>
                          <a:latin typeface="Lucida Console" panose="020B0609040504020204" pitchFamily="49" charset="0"/>
                        </a:rPr>
                        <a:t>AppMgmt</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AppReadiness</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Running   {</a:t>
                      </a:r>
                      <a:r>
                        <a:rPr lang="en-AU" sz="2000" dirty="0" err="1" smtClean="0">
                          <a:solidFill>
                            <a:srgbClr val="F5F5F5"/>
                          </a:solidFill>
                          <a:latin typeface="Lucida Console" panose="020B0609040504020204" pitchFamily="49" charset="0"/>
                        </a:rPr>
                        <a:t>AppIDSvc</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Appinfo</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AudioEndpointBuilder</a:t>
                      </a:r>
                      <a:r>
                        <a:rPr lang="en-AU" sz="2000" dirty="0" smtClean="0">
                          <a:solidFill>
                            <a:srgbClr val="F5F5F5"/>
                          </a:solidFill>
                          <a:latin typeface="Lucida Console" panose="020B0609040504020204" pitchFamily="49" charset="0"/>
                        </a:rPr>
                        <a:t>,...}</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svcshash</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Stopped</a:t>
                      </a:r>
                      <a:r>
                        <a:rPr lang="en-AU" sz="2000" dirty="0" smtClean="0">
                          <a:solidFill>
                            <a:srgbClr val="F5F5F5"/>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Status   Name          </a:t>
                      </a:r>
                      <a:r>
                        <a:rPr lang="en-AU" sz="2000" dirty="0" err="1" smtClean="0">
                          <a:solidFill>
                            <a:srgbClr val="F5F5F5"/>
                          </a:solidFill>
                          <a:latin typeface="Lucida Console" panose="020B0609040504020204" pitchFamily="49" charset="0"/>
                        </a:rPr>
                        <a:t>DisplayName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a:t>
                      </a:r>
                    </a:p>
                    <a:p>
                      <a:r>
                        <a:rPr lang="en-AU" sz="2000" dirty="0" smtClean="0">
                          <a:solidFill>
                            <a:srgbClr val="F5F5F5"/>
                          </a:solidFill>
                          <a:latin typeface="Lucida Console" panose="020B0609040504020204" pitchFamily="49" charset="0"/>
                        </a:rPr>
                        <a:t>Stopped  </a:t>
                      </a:r>
                      <a:r>
                        <a:rPr lang="en-AU" sz="2000" dirty="0" err="1" smtClean="0">
                          <a:solidFill>
                            <a:srgbClr val="F5F5F5"/>
                          </a:solidFill>
                          <a:latin typeface="Lucida Console" panose="020B0609040504020204" pitchFamily="49" charset="0"/>
                        </a:rPr>
                        <a:t>AeLookupSvc</a:t>
                      </a:r>
                      <a:r>
                        <a:rPr lang="en-AU" sz="2000" dirty="0" smtClean="0">
                          <a:solidFill>
                            <a:srgbClr val="F5F5F5"/>
                          </a:solidFill>
                          <a:latin typeface="Lucida Console" panose="020B0609040504020204" pitchFamily="49" charset="0"/>
                        </a:rPr>
                        <a:t>   Application Experience</a:t>
                      </a:r>
                    </a:p>
                    <a:p>
                      <a:r>
                        <a:rPr lang="en-AU"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261832250"/>
                  </a:ext>
                </a:extLst>
              </a:tr>
            </a:tbl>
          </a:graphicData>
        </a:graphic>
      </p:graphicFrame>
    </p:spTree>
    <p:extLst>
      <p:ext uri="{BB962C8B-B14F-4D97-AF65-F5344CB8AC3E}">
        <p14:creationId xmlns:p14="http://schemas.microsoft.com/office/powerpoint/2010/main" val="1150230053"/>
      </p:ext>
    </p:extLst>
  </p:cSld>
  <p:clrMapOvr>
    <a:masterClrMapping/>
  </p:clrMapOvr>
  <p:timing>
    <p:tnLst>
      <p:par>
        <p:cT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3</a:t>
            </a:r>
            <a:r>
              <a:rPr lang="en-US" sz="2400" b="1" dirty="0" smtClean="0">
                <a:solidFill>
                  <a:schemeClr val="tx1"/>
                </a:solidFill>
                <a:latin typeface="Segoe UI Light" panose="020B0502040204020203" pitchFamily="34" charset="0"/>
              </a:rPr>
              <a:t>: Accessing Hash Table Items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461</a:t>
            </a:fld>
            <a:endParaRPr lang="en-US"/>
          </a:p>
        </p:txBody>
      </p:sp>
    </p:spTree>
    <p:extLst>
      <p:ext uri="{BB962C8B-B14F-4D97-AF65-F5344CB8AC3E}">
        <p14:creationId xmlns:p14="http://schemas.microsoft.com/office/powerpoint/2010/main" val="4177145051"/>
      </p:ext>
    </p:extLst>
  </p:cSld>
  <p:clrMapOvr>
    <a:masterClrMapping/>
  </p:clrMapOvr>
  <p:timing>
    <p:tnLst>
      <p:par>
        <p:cT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Access hash tables items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462</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43636997"/>
              </p:ext>
            </p:extLst>
          </p:nvPr>
        </p:nvGraphicFramePr>
        <p:xfrm>
          <a:off x="2374019" y="204985"/>
          <a:ext cx="8968498" cy="2723651"/>
        </p:xfrm>
        <a:graphic>
          <a:graphicData uri="http://schemas.openxmlformats.org/drawingml/2006/table">
            <a:tbl>
              <a:tblPr firstRow="1" bandRow="1"/>
              <a:tblGrid>
                <a:gridCol w="8968498">
                  <a:extLst>
                    <a:ext uri="{9D8B030D-6E8A-4147-A177-3AD203B41FA5}">
                      <a16:colId xmlns:a16="http://schemas.microsoft.com/office/drawing/2014/main" val="3422860208"/>
                    </a:ext>
                  </a:extLst>
                </a:gridCol>
              </a:tblGrid>
              <a:tr h="435620">
                <a:tc>
                  <a:txBody>
                    <a:bodyPr/>
                    <a:lstStyle/>
                    <a:p>
                      <a:pPr algn="l"/>
                      <a:r>
                        <a:rPr lang="en-AU" sz="2000" b="0" dirty="0" smtClean="0">
                          <a:solidFill>
                            <a:schemeClr val="bg1"/>
                          </a:solidFill>
                          <a:latin typeface="Segoe UI Light" panose="020B0502040204020203" pitchFamily="34" charset="0"/>
                          <a:cs typeface="Segoe UI Light" panose="020B0502040204020203" pitchFamily="34" charset="0"/>
                        </a:rPr>
                        <a:t>Display all items in hash table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86507828"/>
                  </a:ext>
                </a:extLst>
              </a:tr>
              <a:tr h="2288031">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$Server</a:t>
                      </a:r>
                    </a:p>
                    <a:p>
                      <a:endParaRPr lang="en-AU" sz="2000" dirty="0" smtClean="0">
                        <a:solidFill>
                          <a:srgbClr val="FF4500"/>
                        </a:solidFill>
                        <a:latin typeface="Lucida Console" panose="020B0609040504020204" pitchFamily="49" charset="0"/>
                      </a:endParaRPr>
                    </a:p>
                    <a:p>
                      <a:r>
                        <a:rPr lang="en-AU" sz="2000" dirty="0" smtClean="0">
                          <a:solidFill>
                            <a:srgbClr val="F5F5F5"/>
                          </a:solidFill>
                          <a:latin typeface="Lucida Console" panose="020B0609040504020204" pitchFamily="49" charset="0"/>
                        </a:rPr>
                        <a:t>Name          Value</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HV-SRV-1    192.168.1.1</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Serial      THX1138</a:t>
                      </a:r>
                    </a:p>
                    <a:p>
                      <a:r>
                        <a:rPr lang="en-AU" sz="2000" dirty="0" smtClean="0">
                          <a:solidFill>
                            <a:srgbClr val="F5F5F5"/>
                          </a:solidFill>
                          <a:latin typeface="Lucida Console" panose="020B0609040504020204" pitchFamily="49" charset="0"/>
                        </a:rPr>
                        <a:t>Memory      68719476736</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1905294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88414100"/>
              </p:ext>
            </p:extLst>
          </p:nvPr>
        </p:nvGraphicFramePr>
        <p:xfrm>
          <a:off x="2374019" y="3160662"/>
          <a:ext cx="8968498" cy="2051060"/>
        </p:xfrm>
        <a:graphic>
          <a:graphicData uri="http://schemas.openxmlformats.org/drawingml/2006/table">
            <a:tbl>
              <a:tblPr firstRow="1" bandRow="1"/>
              <a:tblGrid>
                <a:gridCol w="8968498">
                  <a:extLst>
                    <a:ext uri="{9D8B030D-6E8A-4147-A177-3AD203B41FA5}">
                      <a16:colId xmlns:a16="http://schemas.microsoft.com/office/drawing/2014/main" val="146032630"/>
                    </a:ext>
                  </a:extLst>
                </a:gridCol>
              </a:tblGrid>
              <a:tr h="435620">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Return value using</a:t>
                      </a:r>
                      <a:r>
                        <a:rPr lang="en-AU" sz="2000" b="0" baseline="0" dirty="0" smtClean="0">
                          <a:solidFill>
                            <a:schemeClr val="bg1"/>
                          </a:solidFill>
                          <a:latin typeface="Segoe UI Light" panose="020B0502040204020203" pitchFamily="34" charset="0"/>
                          <a:cs typeface="Segoe UI Light" panose="020B0502040204020203" pitchFamily="34" charset="0"/>
                        </a:rPr>
                        <a:t> d</a:t>
                      </a:r>
                      <a:r>
                        <a:rPr lang="en-AU" sz="2000" b="0" dirty="0" smtClean="0">
                          <a:solidFill>
                            <a:schemeClr val="bg1"/>
                          </a:solidFill>
                          <a:latin typeface="Segoe UI Light" panose="020B0502040204020203" pitchFamily="34" charset="0"/>
                          <a:cs typeface="Segoe UI Light" panose="020B0502040204020203" pitchFamily="34" charset="0"/>
                        </a:rPr>
                        <a:t>ot notation</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19375838"/>
                  </a:ext>
                </a:extLst>
              </a:tr>
              <a:tr h="784117">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$Server</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'HV-SRV-1' </a:t>
                      </a:r>
                    </a:p>
                    <a:p>
                      <a:r>
                        <a:rPr lang="en-AU" sz="2000" dirty="0" smtClean="0">
                          <a:solidFill>
                            <a:srgbClr val="F5F5F5"/>
                          </a:solidFill>
                          <a:latin typeface="Lucida Console" panose="020B0609040504020204" pitchFamily="49" charset="0"/>
                        </a:rPr>
                        <a:t>192.168.1.1</a:t>
                      </a:r>
                    </a:p>
                    <a:p>
                      <a:endParaRPr lang="en-AU" sz="2000" dirty="0" smtClean="0">
                        <a:solidFill>
                          <a:srgbClr val="F5F5F5"/>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Server</a:t>
                      </a:r>
                      <a:r>
                        <a:rPr lang="en-AU" sz="2000" dirty="0" err="1" smtClean="0">
                          <a:solidFill>
                            <a:srgbClr val="F5F5F5"/>
                          </a:solidFill>
                          <a:latin typeface="Lucida Console" panose="020B0609040504020204" pitchFamily="49" charset="0"/>
                          <a:ea typeface=""/>
                          <a:cs typeface=""/>
                        </a:rPr>
                        <a:t>.Serial</a:t>
                      </a:r>
                      <a:endParaRPr lang="en-AU" sz="2000" dirty="0" smtClean="0">
                        <a:solidFill>
                          <a:srgbClr val="F5F5F5"/>
                        </a:solidFill>
                        <a:latin typeface="Lucida Console" panose="020B0609040504020204" pitchFamily="49" charset="0"/>
                        <a:ea typeface=""/>
                        <a:cs typeface=""/>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THX1138</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0658873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95657675"/>
              </p:ext>
            </p:extLst>
          </p:nvPr>
        </p:nvGraphicFramePr>
        <p:xfrm>
          <a:off x="2374019" y="5443748"/>
          <a:ext cx="8968498" cy="1180357"/>
        </p:xfrm>
        <a:graphic>
          <a:graphicData uri="http://schemas.openxmlformats.org/drawingml/2006/table">
            <a:tbl>
              <a:tblPr firstRow="1" bandRow="1"/>
              <a:tblGrid>
                <a:gridCol w="8968498">
                  <a:extLst>
                    <a:ext uri="{9D8B030D-6E8A-4147-A177-3AD203B41FA5}">
                      <a16:colId xmlns:a16="http://schemas.microsoft.com/office/drawing/2014/main" val="1782790190"/>
                    </a:ext>
                  </a:extLst>
                </a:gridCol>
              </a:tblGrid>
              <a:tr h="0">
                <a:tc>
                  <a:txBody>
                    <a:bodyPr/>
                    <a:lstStyle/>
                    <a:p>
                      <a:pPr algn="l"/>
                      <a:r>
                        <a:rPr lang="en-AU" sz="2000" b="0" dirty="0" smtClean="0">
                          <a:solidFill>
                            <a:schemeClr val="bg1"/>
                          </a:solidFill>
                          <a:latin typeface="Segoe UI Light" panose="020B0502040204020203" pitchFamily="34" charset="0"/>
                          <a:cs typeface="Segoe UI Light" panose="020B0502040204020203" pitchFamily="34" charset="0"/>
                        </a:rPr>
                        <a:t>Return value using</a:t>
                      </a:r>
                      <a:r>
                        <a:rPr lang="en-AU" sz="2000" b="0" baseline="0" dirty="0" smtClean="0">
                          <a:solidFill>
                            <a:schemeClr val="bg1"/>
                          </a:solidFill>
                          <a:latin typeface="Segoe UI Light" panose="020B0502040204020203" pitchFamily="34" charset="0"/>
                          <a:cs typeface="Segoe UI Light" panose="020B0502040204020203" pitchFamily="34" charset="0"/>
                        </a:rPr>
                        <a:t> i</a:t>
                      </a:r>
                      <a:r>
                        <a:rPr lang="en-AU" sz="2000" b="0" dirty="0" smtClean="0">
                          <a:solidFill>
                            <a:schemeClr val="bg1"/>
                          </a:solidFill>
                          <a:latin typeface="Segoe UI Light" panose="020B0502040204020203" pitchFamily="34" charset="0"/>
                          <a:ea typeface=""/>
                          <a:cs typeface="Segoe UI Light" panose="020B0502040204020203" pitchFamily="34" charset="0"/>
                        </a:rPr>
                        <a:t>ndex notation</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8306988"/>
                  </a:ext>
                </a:extLst>
              </a:tr>
              <a:tr h="784117">
                <a:tc>
                  <a:txBody>
                    <a:bodyPr/>
                    <a:lstStyle/>
                    <a:p>
                      <a:r>
                        <a:rPr lang="en-US" sz="2000" dirty="0" smtClean="0">
                          <a:solidFill>
                            <a:srgbClr val="F5F5F5"/>
                          </a:solidFill>
                          <a:latin typeface="Lucida Console" panose="020B0609040504020204" pitchFamily="49" charset="0"/>
                        </a:rPr>
                        <a:t>PS C:\&gt; </a:t>
                      </a:r>
                      <a:r>
                        <a:rPr lang="en-US" sz="2000" dirty="0" smtClean="0">
                          <a:solidFill>
                            <a:srgbClr val="FF4500"/>
                          </a:solidFill>
                          <a:latin typeface="Lucida Console" panose="020B0609040504020204" pitchFamily="49" charset="0"/>
                        </a:rPr>
                        <a:t>$Server</a:t>
                      </a:r>
                      <a:r>
                        <a:rPr lang="en-US" sz="2000" dirty="0" smtClean="0">
                          <a:solidFill>
                            <a:srgbClr val="D3D3D3"/>
                          </a:solidFill>
                          <a:latin typeface="Lucida Console" panose="020B0609040504020204" pitchFamily="49" charset="0"/>
                        </a:rPr>
                        <a:t>[</a:t>
                      </a:r>
                      <a:r>
                        <a:rPr lang="en-US" sz="2000" dirty="0" smtClean="0">
                          <a:solidFill>
                            <a:srgbClr val="DB7093"/>
                          </a:solidFill>
                          <a:latin typeface="Lucida Console" panose="020B0609040504020204" pitchFamily="49" charset="0"/>
                        </a:rPr>
                        <a:t>"Serial"</a:t>
                      </a:r>
                      <a:r>
                        <a:rPr lang="en-US" sz="2000" dirty="0" smtClean="0">
                          <a:solidFill>
                            <a:srgbClr val="D3D3D3"/>
                          </a:solidFill>
                          <a:latin typeface="Lucida Console" panose="020B0609040504020204" pitchFamily="49" charset="0"/>
                        </a:rPr>
                        <a:t>]</a:t>
                      </a:r>
                      <a:endParaRPr lang="en-US" sz="2000" dirty="0" smtClean="0">
                        <a:solidFill>
                          <a:srgbClr val="F5F5F5"/>
                        </a:solidFill>
                        <a:latin typeface="Lucida Console" panose="020B0609040504020204" pitchFamily="49" charset="0"/>
                      </a:endParaRPr>
                    </a:p>
                    <a:p>
                      <a:r>
                        <a:rPr lang="en-US" sz="2000" smtClean="0">
                          <a:solidFill>
                            <a:srgbClr val="F5F5F5"/>
                          </a:solidFill>
                          <a:latin typeface="Lucida Console" panose="020B0609040504020204" pitchFamily="49" charset="0"/>
                        </a:rPr>
                        <a:t>THX1138 </a:t>
                      </a:r>
                      <a:endParaRPr lang="en-US"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27252975"/>
                  </a:ext>
                </a:extLst>
              </a:tr>
            </a:tbl>
          </a:graphicData>
        </a:graphic>
      </p:graphicFrame>
    </p:spTree>
    <p:extLst>
      <p:ext uri="{BB962C8B-B14F-4D97-AF65-F5344CB8AC3E}">
        <p14:creationId xmlns:p14="http://schemas.microsoft.com/office/powerpoint/2010/main" val="2709400796"/>
      </p:ext>
    </p:extLst>
  </p:cSld>
  <p:clrMapOvr>
    <a:masterClrMapping/>
  </p:clrMapOvr>
  <p:timing>
    <p:tnLst>
      <p:par>
        <p:cTn id="1" dur="indefinite" restart="never" nodeType="tmRoot"/>
      </p:par>
    </p:tnLst>
  </p:timing>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Display all hash tables keys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463</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509357459"/>
              </p:ext>
            </p:extLst>
          </p:nvPr>
        </p:nvGraphicFramePr>
        <p:xfrm>
          <a:off x="2598499" y="1143000"/>
          <a:ext cx="8847829" cy="2011680"/>
        </p:xfrm>
        <a:graphic>
          <a:graphicData uri="http://schemas.openxmlformats.org/drawingml/2006/table">
            <a:tbl>
              <a:tblPr firstRow="1" bandRow="1"/>
              <a:tblGrid>
                <a:gridCol w="8847829">
                  <a:extLst>
                    <a:ext uri="{9D8B030D-6E8A-4147-A177-3AD203B41FA5}">
                      <a16:colId xmlns:a16="http://schemas.microsoft.com/office/drawing/2014/main" val="1537962572"/>
                    </a:ext>
                  </a:extLst>
                </a:gridCol>
              </a:tblGrid>
              <a:tr h="303994">
                <a:tc>
                  <a:txBody>
                    <a:bodyPr/>
                    <a:lstStyle/>
                    <a:p>
                      <a:pPr algn="l"/>
                      <a:r>
                        <a:rPr lang="en-AU" sz="2400" b="0" dirty="0" smtClean="0">
                          <a:solidFill>
                            <a:schemeClr val="bg1"/>
                          </a:solidFill>
                          <a:latin typeface="Segoe UI Light" panose="020B0502040204020203" pitchFamily="34" charset="0"/>
                          <a:cs typeface="Segoe UI Light" panose="020B0502040204020203" pitchFamily="34" charset="0"/>
                        </a:rPr>
                        <a:t>Display all keys in hash table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41805331"/>
                  </a:ext>
                </a:extLst>
              </a:tr>
              <a:tr h="303994">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Server</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Keys</a:t>
                      </a:r>
                      <a:r>
                        <a:rPr lang="en-AU" sz="2400" dirty="0" smtClean="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HV-SRV-1</a:t>
                      </a:r>
                    </a:p>
                    <a:p>
                      <a:r>
                        <a:rPr lang="en-AU" sz="2400" dirty="0" smtClean="0">
                          <a:solidFill>
                            <a:srgbClr val="F5F5F5"/>
                          </a:solidFill>
                          <a:latin typeface="Lucida Console" panose="020B0609040504020204" pitchFamily="49" charset="0"/>
                        </a:rPr>
                        <a:t>Serial</a:t>
                      </a:r>
                    </a:p>
                    <a:p>
                      <a:r>
                        <a:rPr lang="en-AU" sz="2400" dirty="0" smtClean="0">
                          <a:solidFill>
                            <a:srgbClr val="F5F5F5"/>
                          </a:solidFill>
                          <a:latin typeface="Lucida Console" panose="020B0609040504020204" pitchFamily="49" charset="0"/>
                        </a:rPr>
                        <a:t>Memory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932414636"/>
                  </a:ext>
                </a:extLst>
              </a:tr>
            </a:tbl>
          </a:graphicData>
        </a:graphic>
      </p:graphicFrame>
    </p:spTree>
    <p:extLst>
      <p:ext uri="{BB962C8B-B14F-4D97-AF65-F5344CB8AC3E}">
        <p14:creationId xmlns:p14="http://schemas.microsoft.com/office/powerpoint/2010/main" val="415625632"/>
      </p:ext>
    </p:extLst>
  </p:cSld>
  <p:clrMapOvr>
    <a:masterClrMapping/>
  </p:clrMapOvr>
  <p:timing>
    <p:tnLst>
      <p:par>
        <p:cTn id="1" dur="indefinite" restart="never" nodeType="tmRoot"/>
      </p:par>
    </p:tnLst>
  </p:timing>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Display all hash tables values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464</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655192194"/>
              </p:ext>
            </p:extLst>
          </p:nvPr>
        </p:nvGraphicFramePr>
        <p:xfrm>
          <a:off x="2594065" y="1150689"/>
          <a:ext cx="8853388" cy="2011680"/>
        </p:xfrm>
        <a:graphic>
          <a:graphicData uri="http://schemas.openxmlformats.org/drawingml/2006/table">
            <a:tbl>
              <a:tblPr firstRow="1" bandRow="1"/>
              <a:tblGrid>
                <a:gridCol w="8853388">
                  <a:extLst>
                    <a:ext uri="{9D8B030D-6E8A-4147-A177-3AD203B41FA5}">
                      <a16:colId xmlns:a16="http://schemas.microsoft.com/office/drawing/2014/main" val="3511617454"/>
                    </a:ext>
                  </a:extLst>
                </a:gridCol>
              </a:tblGrid>
              <a:tr h="303994">
                <a:tc>
                  <a:txBody>
                    <a:bodyPr/>
                    <a:lstStyle/>
                    <a:p>
                      <a:pPr algn="l"/>
                      <a:r>
                        <a:rPr lang="en-AU" sz="2400" b="0" dirty="0" smtClean="0">
                          <a:solidFill>
                            <a:schemeClr val="bg1"/>
                          </a:solidFill>
                          <a:latin typeface="Segoe UI Light" panose="020B0502040204020203" pitchFamily="34" charset="0"/>
                          <a:cs typeface="Segoe UI Light" panose="020B0502040204020203" pitchFamily="34" charset="0"/>
                        </a:rPr>
                        <a:t>Display all values in hash table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273439881"/>
                  </a:ext>
                </a:extLst>
              </a:tr>
              <a:tr h="303994">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Server</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Values</a:t>
                      </a:r>
                      <a:r>
                        <a:rPr lang="en-AU" sz="2400" dirty="0" smtClean="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192.168.1.1</a:t>
                      </a:r>
                    </a:p>
                    <a:p>
                      <a:r>
                        <a:rPr lang="en-AU" sz="2400" dirty="0" smtClean="0">
                          <a:solidFill>
                            <a:srgbClr val="F5F5F5"/>
                          </a:solidFill>
                          <a:latin typeface="Lucida Console" panose="020B0609040504020204" pitchFamily="49" charset="0"/>
                        </a:rPr>
                        <a:t>THX1138</a:t>
                      </a:r>
                    </a:p>
                    <a:p>
                      <a:r>
                        <a:rPr lang="en-AU" sz="2400" dirty="0" smtClean="0">
                          <a:solidFill>
                            <a:srgbClr val="F5F5F5"/>
                          </a:solidFill>
                          <a:latin typeface="Lucida Console" panose="020B0609040504020204" pitchFamily="49" charset="0"/>
                        </a:rPr>
                        <a:t>68719476736</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08981309"/>
                  </a:ext>
                </a:extLst>
              </a:tr>
            </a:tbl>
          </a:graphicData>
        </a:graphic>
      </p:graphicFrame>
    </p:spTree>
    <p:extLst>
      <p:ext uri="{BB962C8B-B14F-4D97-AF65-F5344CB8AC3E}">
        <p14:creationId xmlns:p14="http://schemas.microsoft.com/office/powerpoint/2010/main" val="4222936919"/>
      </p:ext>
    </p:extLst>
  </p:cSld>
  <p:clrMapOvr>
    <a:masterClrMapping/>
  </p:clrMapOvr>
  <p:timing>
    <p:tnLst>
      <p:par>
        <p:cTn id="1" dur="indefinite" restart="never" nodeType="tmRoot"/>
      </p:par>
    </p:tnLst>
  </p:timing>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4</a:t>
            </a:r>
            <a:r>
              <a:rPr lang="en-US" sz="2400" b="1" dirty="0" smtClean="0">
                <a:solidFill>
                  <a:schemeClr val="tx1"/>
                </a:solidFill>
                <a:latin typeface="Segoe UI Light" panose="020B0502040204020203" pitchFamily="34" charset="0"/>
              </a:rPr>
              <a:t>: </a:t>
            </a:r>
            <a:r>
              <a:rPr lang="en-US" sz="2400" b="1" dirty="0">
                <a:solidFill>
                  <a:schemeClr val="tx1"/>
                </a:solidFill>
                <a:latin typeface="Segoe UI Light" panose="020B0502040204020203" pitchFamily="34" charset="0"/>
              </a:rPr>
              <a:t>Modifying Hash </a:t>
            </a:r>
            <a:r>
              <a:rPr lang="en-US" sz="2400" b="1" dirty="0" smtClean="0">
                <a:solidFill>
                  <a:schemeClr val="tx1"/>
                </a:solidFill>
                <a:latin typeface="Segoe UI Light" panose="020B0502040204020203" pitchFamily="34" charset="0"/>
              </a:rPr>
              <a:t>Table Items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465</a:t>
            </a:fld>
            <a:endParaRPr lang="en-US"/>
          </a:p>
        </p:txBody>
      </p:sp>
    </p:spTree>
    <p:extLst>
      <p:ext uri="{BB962C8B-B14F-4D97-AF65-F5344CB8AC3E}">
        <p14:creationId xmlns:p14="http://schemas.microsoft.com/office/powerpoint/2010/main" val="3531620285"/>
      </p:ext>
    </p:extLst>
  </p:cSld>
  <p:clrMapOvr>
    <a:masterClrMapping/>
  </p:clrMapOvr>
  <p:timing>
    <p:tnLst>
      <p:par>
        <p:cTn id="1" dur="indefinite" restart="never" nodeType="tmRoot"/>
      </p:par>
    </p:tnLst>
  </p:timing>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Manipulate hash table items</a:t>
            </a:r>
            <a:endParaRPr lang="en-AU" sz="2400" dirty="0"/>
          </a:p>
        </p:txBody>
      </p:sp>
      <p:graphicFrame>
        <p:nvGraphicFramePr>
          <p:cNvPr id="10" name="Table 9"/>
          <p:cNvGraphicFramePr>
            <a:graphicFrameLocks noGrp="1"/>
          </p:cNvGraphicFramePr>
          <p:nvPr>
            <p:extLst>
              <p:ext uri="{D42A27DB-BD31-4B8C-83A1-F6EECF244321}">
                <p14:modId xmlns:p14="http://schemas.microsoft.com/office/powerpoint/2010/main" val="921977134"/>
              </p:ext>
            </p:extLst>
          </p:nvPr>
        </p:nvGraphicFramePr>
        <p:xfrm>
          <a:off x="2013312" y="430901"/>
          <a:ext cx="9801063" cy="927166"/>
        </p:xfrm>
        <a:graphic>
          <a:graphicData uri="http://schemas.openxmlformats.org/drawingml/2006/table">
            <a:tbl>
              <a:tblPr firstRow="1" bandRow="1"/>
              <a:tblGrid>
                <a:gridCol w="9801063">
                  <a:extLst>
                    <a:ext uri="{9D8B030D-6E8A-4147-A177-3AD203B41FA5}">
                      <a16:colId xmlns:a16="http://schemas.microsoft.com/office/drawing/2014/main" val="2646710749"/>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Add or set key and value using index notation</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1355505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$Server</a:t>
                      </a:r>
                      <a:r>
                        <a:rPr lang="en-AU" sz="2400" dirty="0" smtClean="0">
                          <a:solidFill>
                            <a:srgbClr val="D3D3D3"/>
                          </a:solidFill>
                          <a:latin typeface="Lucida Console" panose="020B0609040504020204" pitchFamily="49" charset="0"/>
                        </a:rPr>
                        <a:t>[</a:t>
                      </a:r>
                      <a:r>
                        <a:rPr lang="en-AU" sz="2400" dirty="0" smtClean="0">
                          <a:solidFill>
                            <a:srgbClr val="DB7093"/>
                          </a:solidFill>
                          <a:latin typeface="Lucida Console" panose="020B0609040504020204" pitchFamily="49" charset="0"/>
                        </a:rPr>
                        <a:t>"</a:t>
                      </a:r>
                      <a:r>
                        <a:rPr lang="en-AU" sz="2400" dirty="0" err="1" smtClean="0">
                          <a:solidFill>
                            <a:srgbClr val="DB7093"/>
                          </a:solidFill>
                          <a:latin typeface="Lucida Console" panose="020B0609040504020204" pitchFamily="49" charset="0"/>
                        </a:rPr>
                        <a:t>CPUCores</a:t>
                      </a:r>
                      <a:r>
                        <a:rPr lang="en-AU" sz="2400" dirty="0" smtClean="0">
                          <a:solidFill>
                            <a:srgbClr val="DB7093"/>
                          </a:solidFill>
                          <a:latin typeface="Lucida Console" panose="020B0609040504020204" pitchFamily="49" charset="0"/>
                        </a:rPr>
                        <a:t>"</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4</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47116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69414605"/>
              </p:ext>
            </p:extLst>
          </p:nvPr>
        </p:nvGraphicFramePr>
        <p:xfrm>
          <a:off x="2013312" y="1884986"/>
          <a:ext cx="9801063" cy="939932"/>
        </p:xfrm>
        <a:graphic>
          <a:graphicData uri="http://schemas.openxmlformats.org/drawingml/2006/table">
            <a:tbl>
              <a:tblPr firstRow="1" bandRow="1"/>
              <a:tblGrid>
                <a:gridCol w="9801063">
                  <a:extLst>
                    <a:ext uri="{9D8B030D-6E8A-4147-A177-3AD203B41FA5}">
                      <a16:colId xmlns:a16="http://schemas.microsoft.com/office/drawing/2014/main" val="1608245097"/>
                    </a:ext>
                  </a:extLst>
                </a:gridCol>
              </a:tblGrid>
              <a:tr h="469966">
                <a:tc>
                  <a:txBody>
                    <a:bodyPr/>
                    <a:lstStyle/>
                    <a:p>
                      <a:pPr algn="l"/>
                      <a:r>
                        <a:rPr lang="en-AU" sz="2400" b="0" dirty="0" smtClean="0">
                          <a:solidFill>
                            <a:schemeClr val="bg1"/>
                          </a:solidFill>
                          <a:latin typeface="Segoe UI Light" panose="020B0502040204020203" pitchFamily="34" charset="0"/>
                          <a:cs typeface="Segoe UI Light" panose="020B0502040204020203" pitchFamily="34" charset="0"/>
                        </a:rPr>
                        <a:t>Add or set key and value using dot notation</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1042737"/>
                  </a:ext>
                </a:extLst>
              </a:tr>
              <a:tr h="469966">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Server</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Drives</a:t>
                      </a:r>
                      <a:r>
                        <a:rPr lang="en-AU" sz="2400" dirty="0" smtClean="0">
                          <a:solidFill>
                            <a:srgbClr val="D3D3D3"/>
                          </a:solidFill>
                          <a:latin typeface="Lucida Console" panose="020B0609040504020204" pitchFamily="49" charset="0"/>
                        </a:rPr>
                        <a:t>=</a:t>
                      </a:r>
                      <a:r>
                        <a:rPr lang="en-AU" sz="2400" dirty="0" smtClean="0">
                          <a:solidFill>
                            <a:srgbClr val="DB7093"/>
                          </a:solidFill>
                          <a:latin typeface="Lucida Console" panose="020B0609040504020204" pitchFamily="49" charset="0"/>
                        </a:rPr>
                        <a:t>"C"</a:t>
                      </a:r>
                      <a:r>
                        <a:rPr lang="en-AU" sz="2400" dirty="0" smtClean="0">
                          <a:solidFill>
                            <a:srgbClr val="D3D3D3"/>
                          </a:solidFill>
                          <a:latin typeface="Lucida Console" panose="020B0609040504020204" pitchFamily="49" charset="0"/>
                        </a:rPr>
                        <a:t>, </a:t>
                      </a:r>
                      <a:r>
                        <a:rPr lang="en-AU" sz="2400" dirty="0" smtClean="0">
                          <a:solidFill>
                            <a:srgbClr val="DB7093"/>
                          </a:solidFill>
                          <a:latin typeface="Lucida Console" panose="020B0609040504020204" pitchFamily="49" charset="0"/>
                        </a:rPr>
                        <a:t>"D"</a:t>
                      </a:r>
                      <a:r>
                        <a:rPr lang="en-AU" sz="2400" dirty="0" smtClean="0">
                          <a:solidFill>
                            <a:srgbClr val="D3D3D3"/>
                          </a:solidFill>
                          <a:latin typeface="Lucida Console" panose="020B0609040504020204" pitchFamily="49" charset="0"/>
                        </a:rPr>
                        <a:t>,</a:t>
                      </a:r>
                      <a:r>
                        <a:rPr lang="en-AU" sz="2400" dirty="0" smtClean="0">
                          <a:solidFill>
                            <a:srgbClr val="DB7093"/>
                          </a:solidFill>
                          <a:latin typeface="Lucida Console" panose="020B0609040504020204" pitchFamily="49" charset="0"/>
                        </a:rPr>
                        <a:t> "E"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5766097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25834165"/>
              </p:ext>
            </p:extLst>
          </p:nvPr>
        </p:nvGraphicFramePr>
        <p:xfrm>
          <a:off x="2013312" y="3351837"/>
          <a:ext cx="9801063" cy="1292926"/>
        </p:xfrm>
        <a:graphic>
          <a:graphicData uri="http://schemas.openxmlformats.org/drawingml/2006/table">
            <a:tbl>
              <a:tblPr firstRow="1" bandRow="1"/>
              <a:tblGrid>
                <a:gridCol w="9801063">
                  <a:extLst>
                    <a:ext uri="{9D8B030D-6E8A-4147-A177-3AD203B41FA5}">
                      <a16:colId xmlns:a16="http://schemas.microsoft.com/office/drawing/2014/main" val="1666731401"/>
                    </a:ext>
                  </a:extLst>
                </a:gridCol>
              </a:tblGrid>
              <a:tr h="469966">
                <a:tc>
                  <a:txBody>
                    <a:bodyPr/>
                    <a:lstStyle/>
                    <a:p>
                      <a:r>
                        <a:rPr lang="en-AU" sz="2400" b="0" dirty="0" smtClean="0">
                          <a:solidFill>
                            <a:schemeClr val="bg1"/>
                          </a:solidFill>
                          <a:latin typeface="Segoe UI Light" panose="020B0502040204020203" pitchFamily="34" charset="0"/>
                          <a:cs typeface="Segoe UI Light" panose="020B0502040204020203" pitchFamily="34" charset="0"/>
                        </a:rPr>
                        <a:t>Add key and value using hash table ADD method</a:t>
                      </a:r>
                      <a:endParaRPr lang="en-AU" sz="2400" dirty="0" smtClean="0">
                        <a:solidFill>
                          <a:srgbClr val="DB7093"/>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1789767"/>
                  </a:ext>
                </a:extLst>
              </a:tr>
              <a:tr h="469966">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Server</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Add</a:t>
                      </a:r>
                      <a:r>
                        <a:rPr lang="en-AU" sz="2400" dirty="0" smtClean="0">
                          <a:solidFill>
                            <a:srgbClr val="F5F5F5"/>
                          </a:solidFill>
                          <a:latin typeface="Lucida Console" panose="020B0609040504020204" pitchFamily="49" charset="0"/>
                        </a:rPr>
                        <a:t>(</a:t>
                      </a:r>
                      <a:r>
                        <a:rPr lang="en-AU" sz="2400" dirty="0" smtClean="0">
                          <a:solidFill>
                            <a:srgbClr val="DB7093"/>
                          </a:solidFill>
                          <a:latin typeface="Lucida Console" panose="020B0609040504020204" pitchFamily="49" charset="0"/>
                        </a:rPr>
                        <a:t>"</a:t>
                      </a:r>
                      <a:r>
                        <a:rPr lang="en-AU" sz="2400" dirty="0" err="1" smtClean="0">
                          <a:solidFill>
                            <a:srgbClr val="DB7093"/>
                          </a:solidFill>
                          <a:latin typeface="Lucida Console" panose="020B0609040504020204" pitchFamily="49" charset="0"/>
                        </a:rPr>
                        <a:t>HotFixCount</a:t>
                      </a:r>
                      <a:r>
                        <a:rPr lang="en-AU" sz="2400" dirty="0" smtClean="0">
                          <a:solidFill>
                            <a:srgbClr val="DB7093"/>
                          </a:solidFill>
                          <a:latin typeface="Lucida Console" panose="020B0609040504020204" pitchFamily="49" charset="0"/>
                        </a:rPr>
                        <a:t>"</a:t>
                      </a:r>
                      <a:r>
                        <a:rPr lang="en-AU" sz="2400" dirty="0" smtClean="0">
                          <a:solidFill>
                            <a:srgbClr val="D3D3D3"/>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a:t>
                      </a:r>
                      <a:r>
                        <a:rPr lang="en-AU" sz="2400" dirty="0" smtClean="0">
                          <a:solidFill>
                            <a:srgbClr val="E0FFFF"/>
                          </a:solidFill>
                          <a:latin typeface="Lucida Console" panose="020B0609040504020204" pitchFamily="49" charset="0"/>
                        </a:rPr>
                        <a:t>Get-</a:t>
                      </a:r>
                      <a:r>
                        <a:rPr lang="en-AU" sz="2400" dirty="0" err="1" smtClean="0">
                          <a:solidFill>
                            <a:srgbClr val="E0FFFF"/>
                          </a:solidFill>
                          <a:latin typeface="Lucida Console" panose="020B0609040504020204" pitchFamily="49" charset="0"/>
                        </a:rPr>
                        <a:t>HotFix</a:t>
                      </a:r>
                      <a:r>
                        <a:rPr lang="en-AU" sz="2400" dirty="0" smtClean="0">
                          <a:solidFill>
                            <a:srgbClr val="E0FFFF"/>
                          </a:solidFill>
                          <a:latin typeface="Lucida Console" panose="020B0609040504020204" pitchFamily="49" charset="0"/>
                        </a:rPr>
                        <a:t> –Computer $Server[“HV-SRV-1”]</a:t>
                      </a:r>
                      <a:r>
                        <a:rPr lang="en-AU" sz="2400" dirty="0" smtClean="0">
                          <a:solidFill>
                            <a:srgbClr val="F5F5F5"/>
                          </a:solidFill>
                          <a:latin typeface="Lucida Console" panose="020B0609040504020204" pitchFamily="49" charset="0"/>
                        </a:rPr>
                        <a:t>)</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count)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30790498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393358654"/>
              </p:ext>
            </p:extLst>
          </p:nvPr>
        </p:nvGraphicFramePr>
        <p:xfrm>
          <a:off x="2013312" y="5171682"/>
          <a:ext cx="9801063" cy="939932"/>
        </p:xfrm>
        <a:graphic>
          <a:graphicData uri="http://schemas.openxmlformats.org/drawingml/2006/table">
            <a:tbl>
              <a:tblPr firstRow="1" bandRow="1"/>
              <a:tblGrid>
                <a:gridCol w="9801063">
                  <a:extLst>
                    <a:ext uri="{9D8B030D-6E8A-4147-A177-3AD203B41FA5}">
                      <a16:colId xmlns:a16="http://schemas.microsoft.com/office/drawing/2014/main" val="1338133873"/>
                    </a:ext>
                  </a:extLst>
                </a:gridCol>
              </a:tblGrid>
              <a:tr h="469966">
                <a:tc>
                  <a:txBody>
                    <a:bodyPr/>
                    <a:lstStyle/>
                    <a:p>
                      <a:r>
                        <a:rPr lang="en-AU" sz="2400" b="0" dirty="0" smtClean="0">
                          <a:solidFill>
                            <a:schemeClr val="bg1"/>
                          </a:solidFill>
                          <a:latin typeface="Segoe UI Light" panose="020B0502040204020203" pitchFamily="34" charset="0"/>
                          <a:ea typeface="+mn-ea"/>
                          <a:cs typeface="Segoe UI Light" panose="020B0502040204020203" pitchFamily="34" charset="0"/>
                        </a:rPr>
                        <a:t>Remove key</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625850"/>
                  </a:ext>
                </a:extLst>
              </a:tr>
              <a:tr h="469966">
                <a:tc>
                  <a:txBody>
                    <a:bodyPr/>
                    <a:lstStyle/>
                    <a:p>
                      <a:r>
                        <a:rPr lang="en-AU" sz="2400" dirty="0" smtClean="0">
                          <a:solidFill>
                            <a:srgbClr val="F5F5F5"/>
                          </a:solidFill>
                          <a:latin typeface="Lucida Console" panose="020B0609040504020204" pitchFamily="49" charset="0"/>
                        </a:rPr>
                        <a:t>PS C:\&gt; </a:t>
                      </a:r>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Server</a:t>
                      </a:r>
                      <a:r>
                        <a:rPr lang="en-AU" sz="2400" dirty="0" err="1" smtClean="0">
                          <a:solidFill>
                            <a:srgbClr val="D3D3D3"/>
                          </a:solidFill>
                          <a:latin typeface="Lucida Console" panose="020B0609040504020204" pitchFamily="49" charset="0"/>
                        </a:rPr>
                        <a:t>.</a:t>
                      </a:r>
                      <a:r>
                        <a:rPr lang="en-AU" sz="2400" dirty="0" err="1" smtClean="0">
                          <a:solidFill>
                            <a:srgbClr val="F5F5F5"/>
                          </a:solidFill>
                          <a:latin typeface="Lucida Console" panose="020B0609040504020204" pitchFamily="49" charset="0"/>
                        </a:rPr>
                        <a:t>Remove</a:t>
                      </a:r>
                      <a:r>
                        <a:rPr lang="en-AU" sz="2400" dirty="0" smtClean="0">
                          <a:solidFill>
                            <a:srgbClr val="F5F5F5"/>
                          </a:solidFill>
                          <a:latin typeface="Lucida Console" panose="020B0609040504020204" pitchFamily="49" charset="0"/>
                        </a:rPr>
                        <a:t>(</a:t>
                      </a:r>
                      <a:r>
                        <a:rPr lang="en-AU" sz="2400" dirty="0" smtClean="0">
                          <a:solidFill>
                            <a:srgbClr val="DB7093"/>
                          </a:solidFill>
                          <a:latin typeface="Lucida Console" panose="020B0609040504020204" pitchFamily="49" charset="0"/>
                        </a:rPr>
                        <a:t>"</a:t>
                      </a:r>
                      <a:r>
                        <a:rPr lang="en-AU" sz="2400" dirty="0" err="1" smtClean="0">
                          <a:solidFill>
                            <a:srgbClr val="DB7093"/>
                          </a:solidFill>
                          <a:latin typeface="Lucida Console" panose="020B0609040504020204" pitchFamily="49" charset="0"/>
                        </a:rPr>
                        <a:t>HotFixCount</a:t>
                      </a:r>
                      <a:r>
                        <a:rPr lang="en-AU" sz="2400" dirty="0" smtClean="0">
                          <a:solidFill>
                            <a:srgbClr val="DB7093"/>
                          </a:solidFill>
                          <a:latin typeface="Lucida Console" panose="020B0609040504020204" pitchFamily="49" charset="0"/>
                        </a:rPr>
                        <a:t>"</a:t>
                      </a:r>
                      <a:r>
                        <a:rPr lang="en-AU" sz="24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22867472"/>
                  </a:ext>
                </a:extLst>
              </a:tr>
            </a:tbl>
          </a:graphicData>
        </a:graphic>
      </p:graphicFrame>
    </p:spTree>
    <p:extLst>
      <p:ext uri="{BB962C8B-B14F-4D97-AF65-F5344CB8AC3E}">
        <p14:creationId xmlns:p14="http://schemas.microsoft.com/office/powerpoint/2010/main" val="3638272681"/>
      </p:ext>
    </p:extLst>
  </p:cSld>
  <p:clrMapOvr>
    <a:masterClrMapping/>
  </p:clrMapOvr>
  <p:timing>
    <p:tnLst>
      <p:par>
        <p:cTn id="1" dur="indefinite" restart="never" nodeType="tmRoot"/>
      </p:par>
    </p:tnLst>
  </p:timing>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5: Sorting Hash Tables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467</a:t>
            </a:fld>
            <a:endParaRPr lang="en-US"/>
          </a:p>
        </p:txBody>
      </p:sp>
    </p:spTree>
    <p:extLst>
      <p:ext uri="{BB962C8B-B14F-4D97-AF65-F5344CB8AC3E}">
        <p14:creationId xmlns:p14="http://schemas.microsoft.com/office/powerpoint/2010/main" val="2527594051"/>
      </p:ext>
    </p:extLst>
  </p:cSld>
  <p:clrMapOvr>
    <a:masterClrMapping/>
  </p:clrMapOvr>
  <p:timing>
    <p:tnLst>
      <p:par>
        <p:cTn id="1" dur="indefinite" restart="never" nodeType="tmRoot"/>
      </p:par>
    </p:tnLst>
  </p:timing>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Sorting hash tables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468</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375810870"/>
              </p:ext>
            </p:extLst>
          </p:nvPr>
        </p:nvGraphicFramePr>
        <p:xfrm>
          <a:off x="2386342" y="2747712"/>
          <a:ext cx="9264377" cy="3230880"/>
        </p:xfrm>
        <a:graphic>
          <a:graphicData uri="http://schemas.openxmlformats.org/drawingml/2006/table">
            <a:tbl>
              <a:tblPr firstRow="1" bandRow="1"/>
              <a:tblGrid>
                <a:gridCol w="9264377">
                  <a:extLst>
                    <a:ext uri="{9D8B030D-6E8A-4147-A177-3AD203B41FA5}">
                      <a16:colId xmlns:a16="http://schemas.microsoft.com/office/drawing/2014/main" val="117936547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Sort hash table display by key</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75189898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Server</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GetEnumerator</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Sort-Object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-Property</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key</a:t>
                      </a:r>
                    </a:p>
                    <a:p>
                      <a:endParaRPr lang="en-AU" sz="2000" dirty="0" smtClean="0">
                        <a:solidFill>
                          <a:srgbClr val="EE82EE"/>
                        </a:solidFill>
                        <a:latin typeface="Lucida Console" panose="020B0609040504020204" pitchFamily="49" charset="0"/>
                      </a:endParaRPr>
                    </a:p>
                    <a:p>
                      <a:r>
                        <a:rPr lang="en-AU" sz="2000" dirty="0" smtClean="0">
                          <a:solidFill>
                            <a:srgbClr val="F5F5F5"/>
                          </a:solidFill>
                          <a:latin typeface="Lucida Console" panose="020B0609040504020204" pitchFamily="49" charset="0"/>
                        </a:rPr>
                        <a:t>Name        Value</a:t>
                      </a:r>
                    </a:p>
                    <a:p>
                      <a:r>
                        <a:rPr lang="en-AU" sz="2000" dirty="0" smtClean="0">
                          <a:solidFill>
                            <a:srgbClr val="F5F5F5"/>
                          </a:solidFill>
                          <a:latin typeface="Lucida Console" panose="020B0609040504020204" pitchFamily="49" charset="0"/>
                        </a:rPr>
                        <a:t>----        -----</a:t>
                      </a:r>
                    </a:p>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rgbClr val="F5F5F5"/>
                          </a:solidFill>
                          <a:latin typeface="Lucida Console" panose="020B0609040504020204" pitchFamily="49" charset="0"/>
                        </a:rPr>
                        <a:t>CPUCores</a:t>
                      </a:r>
                      <a:r>
                        <a:rPr lang="en-AU" sz="2000" dirty="0" smtClean="0">
                          <a:solidFill>
                            <a:srgbClr val="F5F5F5"/>
                          </a:solidFill>
                          <a:latin typeface="Lucida Console" panose="020B0609040504020204" pitchFamily="49" charset="0"/>
                        </a:rPr>
                        <a:t>    4</a:t>
                      </a:r>
                    </a:p>
                    <a:p>
                      <a:r>
                        <a:rPr lang="en-AU" sz="2000" dirty="0" smtClean="0">
                          <a:solidFill>
                            <a:srgbClr val="F5F5F5"/>
                          </a:solidFill>
                          <a:latin typeface="Lucida Console" panose="020B0609040504020204" pitchFamily="49" charset="0"/>
                        </a:rPr>
                        <a:t>Drives      {C, D, E}</a:t>
                      </a:r>
                    </a:p>
                    <a:p>
                      <a:r>
                        <a:rPr lang="en-AU" sz="2000" dirty="0" smtClean="0">
                          <a:solidFill>
                            <a:srgbClr val="F5F5F5"/>
                          </a:solidFill>
                          <a:latin typeface="Lucida Console" panose="020B0609040504020204" pitchFamily="49" charset="0"/>
                        </a:rPr>
                        <a:t>HV-SRV-1    192.168.1.1</a:t>
                      </a:r>
                    </a:p>
                    <a:p>
                      <a:r>
                        <a:rPr lang="en-AU" sz="2000" dirty="0" smtClean="0">
                          <a:solidFill>
                            <a:srgbClr val="F5F5F5"/>
                          </a:solidFill>
                          <a:latin typeface="Lucida Console" panose="020B0609040504020204" pitchFamily="49" charset="0"/>
                        </a:rPr>
                        <a:t>Memory      68719476736</a:t>
                      </a:r>
                    </a:p>
                    <a:p>
                      <a:r>
                        <a:rPr lang="en-AU" sz="2000" dirty="0" smtClean="0">
                          <a:solidFill>
                            <a:srgbClr val="F5F5F5"/>
                          </a:solidFill>
                          <a:latin typeface="Lucida Console" panose="020B0609040504020204" pitchFamily="49" charset="0"/>
                        </a:rPr>
                        <a:t>Serial      THX1138</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98958349"/>
                  </a:ext>
                </a:extLst>
              </a:tr>
            </a:tbl>
          </a:graphicData>
        </a:graphic>
      </p:graphicFrame>
      <p:sp>
        <p:nvSpPr>
          <p:cNvPr id="3" name="Rectangle 2"/>
          <p:cNvSpPr/>
          <p:nvPr/>
        </p:nvSpPr>
        <p:spPr>
          <a:xfrm>
            <a:off x="2279576" y="1188257"/>
            <a:ext cx="9798814" cy="1200329"/>
          </a:xfrm>
          <a:prstGeom prst="rect">
            <a:avLst/>
          </a:prstGeom>
        </p:spPr>
        <p:txBody>
          <a:bodyPr wrap="square">
            <a:spAutoFit/>
          </a:bodyPr>
          <a:lstStyle/>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Hash tables </a:t>
            </a:r>
            <a:r>
              <a:rPr lang="en-AU" sz="2400" dirty="0">
                <a:solidFill>
                  <a:schemeClr val="bg1"/>
                </a:solidFill>
                <a:latin typeface="Segoe UI Light" panose="020B0502040204020203" pitchFamily="34" charset="0"/>
                <a:cs typeface="Segoe UI Light" panose="020B0502040204020203" pitchFamily="34" charset="0"/>
              </a:rPr>
              <a:t>are intrinsically </a:t>
            </a:r>
            <a:r>
              <a:rPr lang="en-AU" sz="2400" dirty="0" smtClean="0">
                <a:solidFill>
                  <a:schemeClr val="bg1"/>
                </a:solidFill>
                <a:latin typeface="Segoe UI Light" panose="020B0502040204020203" pitchFamily="34" charset="0"/>
                <a:cs typeface="Segoe UI Light" panose="020B0502040204020203" pitchFamily="34" charset="0"/>
              </a:rPr>
              <a:t>unordered</a:t>
            </a:r>
            <a:endParaRPr lang="en-AU" sz="2400" dirty="0">
              <a:solidFill>
                <a:schemeClr val="bg1"/>
              </a:solidFill>
              <a:latin typeface="Segoe UI Light" panose="020B0502040204020203" pitchFamily="34" charset="0"/>
              <a:cs typeface="Segoe UI Light" panose="020B0502040204020203" pitchFamily="34" charset="0"/>
            </a:endParaRPr>
          </a:p>
          <a:p>
            <a:pPr marL="285750" indent="-28575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It is not possible to sort </a:t>
            </a:r>
            <a:r>
              <a:rPr lang="en-AU" sz="2400" dirty="0">
                <a:solidFill>
                  <a:schemeClr val="bg1"/>
                </a:solidFill>
                <a:latin typeface="Segoe UI Light" panose="020B0502040204020203" pitchFamily="34" charset="0"/>
                <a:cs typeface="Segoe UI Light" panose="020B0502040204020203" pitchFamily="34" charset="0"/>
              </a:rPr>
              <a:t>a hash </a:t>
            </a:r>
            <a:r>
              <a:rPr lang="en-AU" sz="2400" dirty="0" smtClean="0">
                <a:solidFill>
                  <a:schemeClr val="bg1"/>
                </a:solidFill>
                <a:latin typeface="Segoe UI Light" panose="020B0502040204020203" pitchFamily="34" charset="0"/>
                <a:cs typeface="Segoe UI Light" panose="020B0502040204020203" pitchFamily="34" charset="0"/>
              </a:rPr>
              <a:t>table</a:t>
            </a:r>
          </a:p>
          <a:p>
            <a:pPr marL="285750" indent="-285750">
              <a:buFont typeface="Arial" panose="020B0604020202020204" pitchFamily="34" charset="0"/>
              <a:buChar char="•"/>
            </a:pPr>
            <a:r>
              <a:rPr lang="en-AU" sz="2400" dirty="0" err="1" smtClean="0">
                <a:solidFill>
                  <a:schemeClr val="bg1"/>
                </a:solidFill>
                <a:latin typeface="Segoe UI Light" panose="020B0502040204020203" pitchFamily="34" charset="0"/>
                <a:cs typeface="Segoe UI Light" panose="020B0502040204020203" pitchFamily="34" charset="0"/>
              </a:rPr>
              <a:t>GetEnumerator</a:t>
            </a:r>
            <a:r>
              <a:rPr lang="en-AU" sz="2400" dirty="0" smtClean="0">
                <a:solidFill>
                  <a:schemeClr val="bg1"/>
                </a:solidFill>
                <a:latin typeface="Segoe UI Light" panose="020B0502040204020203" pitchFamily="34" charset="0"/>
                <a:cs typeface="Segoe UI Light" panose="020B0502040204020203" pitchFamily="34" charset="0"/>
              </a:rPr>
              <a:t>() </a:t>
            </a:r>
            <a:r>
              <a:rPr lang="en-AU" sz="2400" dirty="0">
                <a:solidFill>
                  <a:schemeClr val="bg1"/>
                </a:solidFill>
                <a:latin typeface="Segoe UI Light" panose="020B0502040204020203" pitchFamily="34" charset="0"/>
                <a:cs typeface="Segoe UI Light" panose="020B0502040204020203" pitchFamily="34" charset="0"/>
              </a:rPr>
              <a:t>method </a:t>
            </a:r>
            <a:r>
              <a:rPr lang="en-AU" sz="2400" dirty="0" smtClean="0">
                <a:solidFill>
                  <a:schemeClr val="bg1"/>
                </a:solidFill>
                <a:latin typeface="Segoe UI Light" panose="020B0502040204020203" pitchFamily="34" charset="0"/>
                <a:cs typeface="Segoe UI Light" panose="020B0502040204020203" pitchFamily="34" charset="0"/>
              </a:rPr>
              <a:t>used with Sort-Object Cmdlet</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48603708"/>
      </p:ext>
    </p:extLst>
  </p:cSld>
  <p:clrMapOvr>
    <a:masterClrMapping/>
  </p:clrMapOvr>
  <p:timing>
    <p:tnLst>
      <p:par>
        <p:cTn id="1" dur="indefinite" restart="never" nodeType="tmRoot"/>
      </p:par>
    </p:tnLst>
  </p:timing>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Hash Table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6: Searching Hash Tables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469</a:t>
            </a:fld>
            <a:endParaRPr lang="en-US"/>
          </a:p>
        </p:txBody>
      </p:sp>
    </p:spTree>
    <p:extLst>
      <p:ext uri="{BB962C8B-B14F-4D97-AF65-F5344CB8AC3E}">
        <p14:creationId xmlns:p14="http://schemas.microsoft.com/office/powerpoint/2010/main" val="2560173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 Introduction</a:t>
            </a:r>
            <a:endParaRPr lang="en-US" dirty="0"/>
          </a:p>
        </p:txBody>
      </p:sp>
      <p:sp>
        <p:nvSpPr>
          <p:cNvPr id="8" name="Text Placeholder 7"/>
          <p:cNvSpPr>
            <a:spLocks noGrp="1"/>
          </p:cNvSpPr>
          <p:nvPr>
            <p:ph type="body" sz="quarter" idx="16"/>
          </p:nvPr>
        </p:nvSpPr>
        <p:spPr/>
        <p:txBody>
          <a:bodyPr/>
          <a:lstStyle/>
          <a:p>
            <a:r>
              <a:rPr lang="en-US" dirty="0" smtClean="0"/>
              <a:t>End of Module</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47</a:t>
            </a:fld>
            <a:endParaRPr lang="en-US"/>
          </a:p>
        </p:txBody>
      </p:sp>
    </p:spTree>
    <p:extLst>
      <p:ext uri="{BB962C8B-B14F-4D97-AF65-F5344CB8AC3E}">
        <p14:creationId xmlns:p14="http://schemas.microsoft.com/office/powerpoint/2010/main" val="2128282474"/>
      </p:ext>
    </p:extLst>
  </p:cSld>
  <p:clrMapOvr>
    <a:masterClrMapping/>
  </p:clrMapOvr>
  <p:timing>
    <p:tnLst>
      <p:par>
        <p:cT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847528" cy="2342012"/>
          </a:xfrm>
        </p:spPr>
        <p:txBody>
          <a:bodyPr/>
          <a:lstStyle/>
          <a:p>
            <a:r>
              <a:rPr lang="en-AU" sz="2400" dirty="0" smtClean="0"/>
              <a:t>Example:</a:t>
            </a:r>
          </a:p>
          <a:p>
            <a:r>
              <a:rPr lang="en-AU" sz="2400" dirty="0" smtClean="0"/>
              <a:t>Searching hash tables</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470</a:t>
            </a:fld>
            <a:endParaRPr lang="en-US">
              <a:solidFill>
                <a:schemeClr val="bg1"/>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536934704"/>
              </p:ext>
            </p:extLst>
          </p:nvPr>
        </p:nvGraphicFramePr>
        <p:xfrm>
          <a:off x="2215786" y="1156113"/>
          <a:ext cx="9546724" cy="3840480"/>
        </p:xfrm>
        <a:graphic>
          <a:graphicData uri="http://schemas.openxmlformats.org/drawingml/2006/table">
            <a:tbl>
              <a:tblPr firstRow="1" bandRow="1"/>
              <a:tblGrid>
                <a:gridCol w="9546724">
                  <a:extLst>
                    <a:ext uri="{9D8B030D-6E8A-4147-A177-3AD203B41FA5}">
                      <a16:colId xmlns:a16="http://schemas.microsoft.com/office/drawing/2014/main" val="168197216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Searching a</a:t>
                      </a:r>
                      <a:r>
                        <a:rPr lang="en-AU" sz="2000" b="0" baseline="0" dirty="0" smtClean="0">
                          <a:solidFill>
                            <a:schemeClr val="bg1"/>
                          </a:solidFill>
                          <a:latin typeface="Segoe UI Light" panose="020B0502040204020203" pitchFamily="34" charset="0"/>
                          <a:cs typeface="Segoe UI Light" panose="020B0502040204020203" pitchFamily="34" charset="0"/>
                        </a:rPr>
                        <a:t> hash table</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127532611"/>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t> </a:t>
                      </a:r>
                      <a:r>
                        <a:rPr lang="en-AU" sz="2000" dirty="0" smtClean="0">
                          <a:solidFill>
                            <a:srgbClr val="FF4500"/>
                          </a:solidFill>
                          <a:latin typeface="Lucida Console" panose="020B0609040504020204" pitchFamily="49" charset="0"/>
                        </a:rPr>
                        <a:t>$hash</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"John"</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23342</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"Linda"</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54345</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"James"</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65467</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hash</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ContainsKey</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"Linda"</a:t>
                      </a:r>
                      <a:r>
                        <a:rPr lang="en-AU" sz="2000" dirty="0" smtClean="0">
                          <a:solidFill>
                            <a:srgbClr val="F5F5F5"/>
                          </a:solidFill>
                          <a:latin typeface="Lucida Console" panose="020B0609040504020204" pitchFamily="49" charset="0"/>
                        </a:rPr>
                        <a:t>) </a:t>
                      </a:r>
                      <a:r>
                        <a:rPr lang="en-AU" sz="2000" dirty="0" smtClean="0">
                          <a:solidFill>
                            <a:schemeClr val="accent5">
                              <a:lumMod val="60000"/>
                              <a:lumOff val="40000"/>
                            </a:schemeClr>
                          </a:solidFill>
                          <a:latin typeface="Lucida Console" panose="020B0609040504020204" pitchFamily="49" charset="0"/>
                        </a:rPr>
                        <a:t># Fast hashed key</a:t>
                      </a:r>
                      <a:r>
                        <a:rPr lang="en-AU" sz="2000" baseline="0" dirty="0" smtClean="0">
                          <a:solidFill>
                            <a:schemeClr val="accent5">
                              <a:lumMod val="60000"/>
                              <a:lumOff val="40000"/>
                            </a:schemeClr>
                          </a:solidFill>
                          <a:latin typeface="Lucida Console" panose="020B0609040504020204" pitchFamily="49" charset="0"/>
                        </a:rPr>
                        <a:t> search</a:t>
                      </a:r>
                      <a:r>
                        <a:rPr lang="en-AU" sz="2000" dirty="0" smtClean="0">
                          <a:solidFill>
                            <a:schemeClr val="accent5">
                              <a:lumMod val="60000"/>
                              <a:lumOff val="40000"/>
                            </a:schemeClr>
                          </a:solidFill>
                          <a:latin typeface="Lucida Console" panose="020B0609040504020204" pitchFamily="49" charset="0"/>
                        </a:rPr>
                        <a:t> </a:t>
                      </a:r>
                    </a:p>
                    <a:p>
                      <a:r>
                        <a:rPr lang="en-AU" sz="2000" baseline="0" dirty="0" smtClean="0">
                          <a:solidFill>
                            <a:srgbClr val="F5F5F5"/>
                          </a:solidFill>
                          <a:latin typeface="Lucida Console" panose="020B0609040504020204" pitchFamily="49" charset="0"/>
                        </a:rPr>
                        <a:t>True</a:t>
                      </a:r>
                    </a:p>
                    <a:p>
                      <a:endParaRPr lang="en-AU" sz="2000" baseline="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hash</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ContainsValue</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19</a:t>
                      </a:r>
                      <a:r>
                        <a:rPr lang="en-AU" sz="2000" dirty="0" smtClean="0">
                          <a:solidFill>
                            <a:srgbClr val="F5F5F5"/>
                          </a:solidFill>
                          <a:latin typeface="Lucida Console" panose="020B0609040504020204" pitchFamily="49" charset="0"/>
                        </a:rPr>
                        <a:t>)   </a:t>
                      </a:r>
                      <a:r>
                        <a:rPr lang="en-AU" sz="2000" baseline="0" dirty="0" smtClean="0">
                          <a:solidFill>
                            <a:srgbClr val="F5F5F5"/>
                          </a:solidFill>
                          <a:latin typeface="Lucida Console" panose="020B0609040504020204" pitchFamily="49" charset="0"/>
                        </a:rPr>
                        <a:t> </a:t>
                      </a:r>
                      <a:r>
                        <a:rPr lang="en-AU" sz="2000" dirty="0" smtClean="0">
                          <a:solidFill>
                            <a:schemeClr val="accent5">
                              <a:lumMod val="60000"/>
                              <a:lumOff val="40000"/>
                            </a:schemeClr>
                          </a:solidFill>
                          <a:latin typeface="Lucida Console" panose="020B0609040504020204" pitchFamily="49" charset="0"/>
                        </a:rPr>
                        <a:t># Slow non-hashed search</a:t>
                      </a:r>
                    </a:p>
                    <a:p>
                      <a:r>
                        <a:rPr lang="en-AU" sz="2000" baseline="0" dirty="0" smtClean="0">
                          <a:solidFill>
                            <a:srgbClr val="F5F5F5"/>
                          </a:solidFill>
                          <a:latin typeface="Lucida Console" panose="020B0609040504020204" pitchFamily="49" charset="0"/>
                        </a:rPr>
                        <a:t>False</a:t>
                      </a:r>
                    </a:p>
                    <a:p>
                      <a:endParaRPr lang="en-AU" sz="2000" baseline="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PS C:\&gt;</a:t>
                      </a:r>
                      <a:r>
                        <a:rPr lang="en-AU" sz="2000" baseline="0" dirty="0" smtClean="0">
                          <a:solidFill>
                            <a:srgbClr val="F5F5F5"/>
                          </a:solidFill>
                          <a:latin typeface="Lucida Console" panose="020B0609040504020204" pitchFamily="49" charset="0"/>
                        </a:rPr>
                        <a:t> </a:t>
                      </a:r>
                      <a:r>
                        <a:rPr lang="en-AU" sz="2000" dirty="0" smtClean="0"/>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hash</a:t>
                      </a:r>
                      <a:r>
                        <a:rPr lang="en-AU" sz="2000" dirty="0" err="1"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ContainsValue</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65467</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True </a:t>
                      </a:r>
                    </a:p>
                    <a:p>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15734304"/>
                  </a:ext>
                </a:extLst>
              </a:tr>
            </a:tbl>
          </a:graphicData>
        </a:graphic>
      </p:graphicFrame>
    </p:spTree>
    <p:extLst>
      <p:ext uri="{BB962C8B-B14F-4D97-AF65-F5344CB8AC3E}">
        <p14:creationId xmlns:p14="http://schemas.microsoft.com/office/powerpoint/2010/main" val="1716420152"/>
      </p:ext>
    </p:extLst>
  </p:cSld>
  <p:clrMapOvr>
    <a:masterClrMapping/>
  </p:clrMapOvr>
  <p:timing>
    <p:tnLst>
      <p:par>
        <p:cTn id="1" dur="indefinite" restart="never" nodeType="tmRoot"/>
      </p:par>
    </p:tnLst>
  </p:timing>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Hash Table Use Cases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1</a:t>
            </a:r>
            <a:r>
              <a:rPr lang="en-US" sz="2400" b="1" dirty="0" smtClean="0">
                <a:solidFill>
                  <a:schemeClr val="tx1"/>
                </a:solidFill>
                <a:latin typeface="Segoe UI Light" panose="020B0502040204020203" pitchFamily="34" charset="0"/>
              </a:rPr>
              <a:t>: Hash Table Examples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471</a:t>
            </a:fld>
            <a:endParaRPr lang="en-US"/>
          </a:p>
        </p:txBody>
      </p:sp>
    </p:spTree>
    <p:extLst>
      <p:ext uri="{BB962C8B-B14F-4D97-AF65-F5344CB8AC3E}">
        <p14:creationId xmlns:p14="http://schemas.microsoft.com/office/powerpoint/2010/main" val="341827248"/>
      </p:ext>
    </p:extLst>
  </p:cSld>
  <p:clrMapOvr>
    <a:masterClrMapping/>
  </p:clrMapOvr>
  <p:timing>
    <p:tnLst>
      <p:par>
        <p:cT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703512" cy="2286000"/>
          </a:xfrm>
        </p:spPr>
        <p:txBody>
          <a:bodyPr/>
          <a:lstStyle/>
          <a:p>
            <a:r>
              <a:rPr lang="en-AU" sz="2400" dirty="0" smtClean="0"/>
              <a:t>Example:</a:t>
            </a:r>
          </a:p>
          <a:p>
            <a:r>
              <a:rPr lang="en-AU" sz="2400" dirty="0" smtClean="0"/>
              <a:t>Calculated Property</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472</a:t>
            </a:fld>
            <a:endParaRPr lang="en-U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34592965"/>
              </p:ext>
            </p:extLst>
          </p:nvPr>
        </p:nvGraphicFramePr>
        <p:xfrm>
          <a:off x="1919536" y="404664"/>
          <a:ext cx="10064699" cy="3230880"/>
        </p:xfrm>
        <a:graphic>
          <a:graphicData uri="http://schemas.openxmlformats.org/drawingml/2006/table">
            <a:tbl>
              <a:tblPr firstRow="1" bandRow="1"/>
              <a:tblGrid>
                <a:gridCol w="10064699">
                  <a:extLst>
                    <a:ext uri="{9D8B030D-6E8A-4147-A177-3AD203B41FA5}">
                      <a16:colId xmlns:a16="http://schemas.microsoft.com/office/drawing/2014/main" val="327962426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marL="342900" indent="-342900" algn="l">
                        <a:buFont typeface="Arial" panose="020B0604020202020204" pitchFamily="34" charset="0"/>
                        <a:buChar char="•"/>
                      </a:pPr>
                      <a:r>
                        <a:rPr lang="en-AU" sz="2000" b="0" dirty="0" smtClean="0">
                          <a:solidFill>
                            <a:schemeClr val="bg1"/>
                          </a:solidFill>
                          <a:latin typeface="Segoe UI Light" panose="020B0502040204020203" pitchFamily="34" charset="0"/>
                          <a:cs typeface="Segoe UI Light" panose="020B0502040204020203" pitchFamily="34" charset="0"/>
                        </a:rPr>
                        <a:t>Customizing </a:t>
                      </a:r>
                      <a:r>
                        <a:rPr lang="en-AU" sz="2000" b="0" baseline="0" dirty="0" smtClean="0">
                          <a:solidFill>
                            <a:schemeClr val="bg1"/>
                          </a:solidFill>
                          <a:latin typeface="Segoe UI Light" panose="020B0502040204020203" pitchFamily="34" charset="0"/>
                          <a:cs typeface="Segoe UI Light" panose="020B0502040204020203" pitchFamily="34" charset="0"/>
                        </a:rPr>
                        <a:t>property value on pipeline with Select-Object and a hash table</a:t>
                      </a:r>
                    </a:p>
                    <a:p>
                      <a:pPr marL="342900" indent="-342900" algn="l">
                        <a:buFont typeface="Arial" panose="020B0604020202020204" pitchFamily="34" charset="0"/>
                        <a:buChar char="•"/>
                      </a:pPr>
                      <a:r>
                        <a:rPr lang="en-AU" sz="2000" b="0" dirty="0" smtClean="0">
                          <a:solidFill>
                            <a:schemeClr val="bg1"/>
                          </a:solidFill>
                          <a:latin typeface="Segoe UI Light" panose="020B0502040204020203" pitchFamily="34" charset="0"/>
                          <a:cs typeface="Segoe UI Light" panose="020B0502040204020203" pitchFamily="34" charset="0"/>
                        </a:rPr>
                        <a:t>Length property is in</a:t>
                      </a:r>
                      <a:r>
                        <a:rPr lang="en-AU" sz="2000" b="0" baseline="0" dirty="0" smtClean="0">
                          <a:solidFill>
                            <a:schemeClr val="bg1"/>
                          </a:solidFill>
                          <a:latin typeface="Segoe UI Light" panose="020B0502040204020203" pitchFamily="34" charset="0"/>
                          <a:cs typeface="Segoe UI Light" panose="020B0502040204020203" pitchFamily="34" charset="0"/>
                        </a:rPr>
                        <a:t> kilobytes and limited to 2 decimal points before displayed</a:t>
                      </a:r>
                      <a:endParaRPr lang="en-AU" sz="20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7573566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Select-Object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Name</a:t>
                      </a:r>
                      <a:r>
                        <a:rPr lang="en-AU" sz="2000" dirty="0" smtClean="0">
                          <a:solidFill>
                            <a:srgbClr val="D3D3D3"/>
                          </a:solidFill>
                          <a:latin typeface="Lucida Console" panose="020B0609040504020204" pitchFamily="49" charset="0"/>
                        </a:rPr>
                        <a:t>,</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@{Name</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"Size (KB)"</a:t>
                      </a:r>
                      <a:r>
                        <a:rPr lang="en-AU" sz="2000" dirty="0" smtClean="0">
                          <a:solidFill>
                            <a:srgbClr val="F5F5F5"/>
                          </a:solidFill>
                          <a:latin typeface="Lucida Console" panose="020B0609040504020204" pitchFamily="49" charset="0"/>
                        </a:rPr>
                        <a:t>;Expression</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"{0:N2}"</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Length</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1Kb</a:t>
                      </a:r>
                      <a:r>
                        <a:rPr lang="en-AU" sz="2000" dirty="0" smtClean="0">
                          <a:solidFill>
                            <a:srgbClr val="F5F5F5"/>
                          </a:solidFill>
                          <a:latin typeface="Lucida Console" panose="020B0609040504020204" pitchFamily="49" charset="0"/>
                        </a:rPr>
                        <a:t>)}} </a:t>
                      </a:r>
                    </a:p>
                    <a:p>
                      <a:endParaRPr lang="en-AU" sz="2000" dirty="0" smtClean="0">
                        <a:solidFill>
                          <a:srgbClr val="F5F5F5"/>
                        </a:solidFill>
                        <a:latin typeface="Lucida Console" panose="020B0609040504020204" pitchFamily="49" charset="0"/>
                      </a:endParaRPr>
                    </a:p>
                    <a:p>
                      <a:endParaRPr lang="en-AU" sz="2000" dirty="0" smtClean="0">
                        <a:solidFill>
                          <a:srgbClr val="FFE4B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Name         Size (KB)</a:t>
                      </a:r>
                    </a:p>
                    <a:p>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HelpPane.exe 950.50   </a:t>
                      </a:r>
                    </a:p>
                    <a:p>
                      <a:r>
                        <a:rPr lang="en-AU" sz="2000" dirty="0" smtClean="0">
                          <a:solidFill>
                            <a:srgbClr val="F5F5F5"/>
                          </a:solidFill>
                          <a:latin typeface="Lucida Console" panose="020B0609040504020204" pitchFamily="49" charset="0"/>
                        </a:rPr>
                        <a:t>un_dext.exe  94.91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7292662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39092624"/>
              </p:ext>
            </p:extLst>
          </p:nvPr>
        </p:nvGraphicFramePr>
        <p:xfrm>
          <a:off x="1900065" y="5102512"/>
          <a:ext cx="9631680" cy="469966"/>
        </p:xfrm>
        <a:graphic>
          <a:graphicData uri="http://schemas.openxmlformats.org/drawingml/2006/table">
            <a:tbl>
              <a:tblPr firstRow="1" bandRow="1"/>
              <a:tblGrid>
                <a:gridCol w="9631680">
                  <a:extLst>
                    <a:ext uri="{9D8B030D-6E8A-4147-A177-3AD203B41FA5}">
                      <a16:colId xmlns:a16="http://schemas.microsoft.com/office/drawing/2014/main" val="3568971694"/>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@{Name</a:t>
                      </a:r>
                      <a:r>
                        <a:rPr lang="en-AU" sz="2000" dirty="0" smtClean="0">
                          <a:solidFill>
                            <a:srgbClr val="D3D3D3"/>
                          </a:solidFill>
                          <a:latin typeface="Lucida Console" panose="020B0609040504020204" pitchFamily="49" charset="0"/>
                        </a:rPr>
                        <a:t>=</a:t>
                      </a:r>
                      <a:r>
                        <a:rPr lang="en-AU" sz="2000" dirty="0" smtClean="0">
                          <a:solidFill>
                            <a:srgbClr val="DB7093"/>
                          </a:solidFill>
                          <a:latin typeface="Lucida Console" panose="020B0609040504020204" pitchFamily="49" charset="0"/>
                        </a:rPr>
                        <a:t>"Size (KB)"</a:t>
                      </a:r>
                      <a:r>
                        <a:rPr lang="en-AU" sz="2000" dirty="0" smtClean="0">
                          <a:solidFill>
                            <a:srgbClr val="F5F5F5"/>
                          </a:solidFill>
                          <a:latin typeface="Lucida Console" panose="020B0609040504020204" pitchFamily="49" charset="0"/>
                        </a:rPr>
                        <a:t>;Expression</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a:t>
                      </a:r>
                      <a:r>
                        <a:rPr lang="en-AU" sz="2000" dirty="0" smtClean="0">
                          <a:solidFill>
                            <a:srgbClr val="DB7093"/>
                          </a:solidFill>
                          <a:latin typeface="Lucida Console" panose="020B0609040504020204" pitchFamily="49" charset="0"/>
                        </a:rPr>
                        <a:t>"{0:N2}"</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Length</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1Kb</a:t>
                      </a:r>
                      <a:r>
                        <a:rPr lang="en-AU"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94215389"/>
                  </a:ext>
                </a:extLst>
              </a:tr>
            </a:tbl>
          </a:graphicData>
        </a:graphic>
      </p:graphicFrame>
      <p:sp>
        <p:nvSpPr>
          <p:cNvPr id="7" name="Rectangle 6"/>
          <p:cNvSpPr/>
          <p:nvPr/>
        </p:nvSpPr>
        <p:spPr>
          <a:xfrm>
            <a:off x="2351585" y="4027808"/>
            <a:ext cx="648072"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Key</a:t>
            </a:r>
            <a:endParaRPr lang="en-AU" sz="1400" dirty="0">
              <a:latin typeface="Segoe UI Light" panose="020B0502040204020203" pitchFamily="34" charset="0"/>
              <a:cs typeface="Segoe UI Light" panose="020B0502040204020203" pitchFamily="34" charset="0"/>
            </a:endParaRPr>
          </a:p>
        </p:txBody>
      </p:sp>
      <p:sp>
        <p:nvSpPr>
          <p:cNvPr id="10" name="Left Brace 9"/>
          <p:cNvSpPr/>
          <p:nvPr/>
        </p:nvSpPr>
        <p:spPr>
          <a:xfrm rot="5400000">
            <a:off x="2438915" y="4443631"/>
            <a:ext cx="387660" cy="73382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Left Brace 10"/>
          <p:cNvSpPr/>
          <p:nvPr/>
        </p:nvSpPr>
        <p:spPr>
          <a:xfrm rot="5400000">
            <a:off x="5427247" y="3975580"/>
            <a:ext cx="387660" cy="166992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3" name="Left Brace 12"/>
          <p:cNvSpPr/>
          <p:nvPr/>
        </p:nvSpPr>
        <p:spPr>
          <a:xfrm rot="16200000">
            <a:off x="6500497" y="1405388"/>
            <a:ext cx="387660" cy="885698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Rectangle 13"/>
          <p:cNvSpPr/>
          <p:nvPr/>
        </p:nvSpPr>
        <p:spPr>
          <a:xfrm>
            <a:off x="6262278" y="6090907"/>
            <a:ext cx="864096"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Hash Table</a:t>
            </a:r>
            <a:endParaRPr lang="en-AU" sz="1400" dirty="0">
              <a:latin typeface="Segoe UI Light" panose="020B0502040204020203" pitchFamily="34" charset="0"/>
              <a:cs typeface="Segoe UI Light" panose="020B0502040204020203" pitchFamily="34" charset="0"/>
            </a:endParaRPr>
          </a:p>
        </p:txBody>
      </p:sp>
      <p:sp>
        <p:nvSpPr>
          <p:cNvPr id="15" name="Rectangle 14"/>
          <p:cNvSpPr/>
          <p:nvPr/>
        </p:nvSpPr>
        <p:spPr>
          <a:xfrm>
            <a:off x="3515570" y="4027808"/>
            <a:ext cx="766487"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Value</a:t>
            </a:r>
            <a:endParaRPr lang="en-AU" sz="1400" dirty="0">
              <a:latin typeface="Segoe UI Light" panose="020B0502040204020203" pitchFamily="34" charset="0"/>
              <a:cs typeface="Segoe UI Light" panose="020B0502040204020203" pitchFamily="34" charset="0"/>
            </a:endParaRPr>
          </a:p>
        </p:txBody>
      </p:sp>
      <p:sp>
        <p:nvSpPr>
          <p:cNvPr id="16" name="Left Brace 15"/>
          <p:cNvSpPr/>
          <p:nvPr/>
        </p:nvSpPr>
        <p:spPr>
          <a:xfrm rot="5400000">
            <a:off x="3704984" y="3923242"/>
            <a:ext cx="387660" cy="177460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7" name="Left Brace 16"/>
          <p:cNvSpPr/>
          <p:nvPr/>
        </p:nvSpPr>
        <p:spPr>
          <a:xfrm rot="5400000">
            <a:off x="8494458" y="2578295"/>
            <a:ext cx="387660" cy="446449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8" name="Rectangle 17"/>
          <p:cNvSpPr/>
          <p:nvPr/>
        </p:nvSpPr>
        <p:spPr>
          <a:xfrm>
            <a:off x="5292055" y="4027808"/>
            <a:ext cx="648072"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Key</a:t>
            </a:r>
            <a:endParaRPr lang="en-AU" sz="1400" dirty="0">
              <a:latin typeface="Segoe UI Light" panose="020B0502040204020203" pitchFamily="34" charset="0"/>
              <a:cs typeface="Segoe UI Light" panose="020B0502040204020203" pitchFamily="34" charset="0"/>
            </a:endParaRPr>
          </a:p>
        </p:txBody>
      </p:sp>
      <p:sp>
        <p:nvSpPr>
          <p:cNvPr id="19" name="Rectangle 18"/>
          <p:cNvSpPr/>
          <p:nvPr/>
        </p:nvSpPr>
        <p:spPr>
          <a:xfrm>
            <a:off x="8305044" y="4027808"/>
            <a:ext cx="766487"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Value</a:t>
            </a:r>
            <a:endParaRPr lang="en-AU"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4900857"/>
      </p:ext>
    </p:extLst>
  </p:cSld>
  <p:clrMapOvr>
    <a:masterClrMapping/>
  </p:clrMapOvr>
  <p:timing>
    <p:tnLst>
      <p:par>
        <p:cT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703512" cy="2286000"/>
          </a:xfrm>
        </p:spPr>
        <p:txBody>
          <a:bodyPr/>
          <a:lstStyle/>
          <a:p>
            <a:r>
              <a:rPr lang="en-AU" sz="2400" dirty="0" smtClean="0"/>
              <a:t>Example:</a:t>
            </a:r>
          </a:p>
          <a:p>
            <a:r>
              <a:rPr lang="en-AU" sz="2400" dirty="0" smtClean="0"/>
              <a:t>Splatting</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473</a:t>
            </a:fld>
            <a:endParaRPr lang="en-U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283803675"/>
              </p:ext>
            </p:extLst>
          </p:nvPr>
        </p:nvGraphicFramePr>
        <p:xfrm>
          <a:off x="2127356" y="1143000"/>
          <a:ext cx="9531246" cy="3352800"/>
        </p:xfrm>
        <a:graphic>
          <a:graphicData uri="http://schemas.openxmlformats.org/drawingml/2006/table">
            <a:tbl>
              <a:tblPr firstRow="1" bandRow="1"/>
              <a:tblGrid>
                <a:gridCol w="9531246">
                  <a:extLst>
                    <a:ext uri="{9D8B030D-6E8A-4147-A177-3AD203B41FA5}">
                      <a16:colId xmlns:a16="http://schemas.microsoft.com/office/drawing/2014/main" val="409641444"/>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Passing a hash table as parameters to a cmdlet, function or script</a:t>
                      </a:r>
                    </a:p>
                    <a:p>
                      <a:pPr algn="l"/>
                      <a:r>
                        <a:rPr lang="en-AU" sz="2400" b="0" dirty="0" smtClean="0">
                          <a:solidFill>
                            <a:schemeClr val="bg1"/>
                          </a:solidFill>
                          <a:latin typeface="Segoe UI Light" panose="020B0502040204020203" pitchFamily="34" charset="0"/>
                          <a:cs typeface="Segoe UI Light" panose="020B0502040204020203" pitchFamily="34" charset="0"/>
                        </a:rPr>
                        <a:t>Referred</a:t>
                      </a:r>
                      <a:r>
                        <a:rPr lang="en-AU" sz="2400" b="0" baseline="0" dirty="0" smtClean="0">
                          <a:solidFill>
                            <a:schemeClr val="bg1"/>
                          </a:solidFill>
                          <a:latin typeface="Segoe UI Light" panose="020B0502040204020203" pitchFamily="34" charset="0"/>
                          <a:cs typeface="Segoe UI Light" panose="020B0502040204020203" pitchFamily="34" charset="0"/>
                        </a:rPr>
                        <a:t> to as ‘Splatting’</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0470543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chemeClr val="tx1"/>
                          </a:solidFill>
                          <a:latin typeface="Segoe UI"/>
                        </a:rPr>
                        <a:t>\</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params</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p>
                    <a:p>
                      <a:r>
                        <a:rPr lang="en-US" sz="2000" dirty="0" smtClean="0">
                          <a:solidFill>
                            <a:prstClr val="black"/>
                          </a:solidFill>
                          <a:latin typeface="Lucida Console" panose="020B0609040504020204" pitchFamily="49" charset="0"/>
                        </a:rPr>
                        <a:t>  </a:t>
                      </a:r>
                      <a:r>
                        <a:rPr lang="en-US" sz="2000" dirty="0" err="1" smtClean="0">
                          <a:solidFill>
                            <a:prstClr val="black"/>
                          </a:solidFill>
                          <a:latin typeface="Lucida Console" panose="020B0609040504020204" pitchFamily="49" charset="0"/>
                        </a:rPr>
                        <a:t>LogName</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"application"</a:t>
                      </a:r>
                      <a:endParaRPr lang="en-US" sz="2000" dirty="0" smtClean="0">
                        <a:solidFill>
                          <a:prstClr val="black"/>
                        </a:solidFill>
                        <a:latin typeface="Lucida Console" panose="020B0609040504020204" pitchFamily="49" charset="0"/>
                      </a:endParaRPr>
                    </a:p>
                    <a:p>
                      <a:r>
                        <a:rPr lang="en-US" sz="2000" dirty="0" smtClean="0">
                          <a:solidFill>
                            <a:prstClr val="black"/>
                          </a:solidFill>
                          <a:latin typeface="Lucida Console" panose="020B0609040504020204" pitchFamily="49" charset="0"/>
                        </a:rPr>
                        <a:t>  Newest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800080"/>
                          </a:solidFill>
                          <a:latin typeface="Lucida Console" panose="020B0609040504020204" pitchFamily="49" charset="0"/>
                        </a:rPr>
                        <a:t>10</a:t>
                      </a:r>
                      <a:endParaRPr lang="en-US" sz="2000" dirty="0" smtClean="0">
                        <a:solidFill>
                          <a:prstClr val="black"/>
                        </a:solidFill>
                        <a:latin typeface="Lucida Console" panose="020B0609040504020204" pitchFamily="49" charset="0"/>
                      </a:endParaRPr>
                    </a:p>
                    <a:p>
                      <a:r>
                        <a:rPr lang="en-US" sz="2000" dirty="0" smtClean="0">
                          <a:solidFill>
                            <a:prstClr val="black"/>
                          </a:solidFill>
                          <a:latin typeface="Lucida Console" panose="020B0609040504020204" pitchFamily="49" charset="0"/>
                        </a:rPr>
                        <a:t>  </a:t>
                      </a:r>
                      <a:r>
                        <a:rPr lang="en-US" sz="2000" dirty="0" err="1" smtClean="0">
                          <a:solidFill>
                            <a:prstClr val="black"/>
                          </a:solidFill>
                          <a:latin typeface="Lucida Console" panose="020B0609040504020204" pitchFamily="49" charset="0"/>
                        </a:rPr>
                        <a:t>EntryType</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"Warning"</a:t>
                      </a:r>
                      <a:endParaRPr lang="en-US" sz="2000" dirty="0" smtClean="0">
                        <a:solidFill>
                          <a:prstClr val="black"/>
                        </a:solidFill>
                        <a:latin typeface="Lucida Console" panose="020B0609040504020204" pitchFamily="49" charset="0"/>
                      </a:endParaRPr>
                    </a:p>
                    <a:p>
                      <a:r>
                        <a:rPr lang="en-US" sz="2000" dirty="0" smtClean="0">
                          <a:solidFill>
                            <a:prstClr val="black"/>
                          </a:solidFill>
                          <a:latin typeface="Lucida Console" panose="020B0609040504020204" pitchFamily="49" charset="0"/>
                        </a:rPr>
                        <a:t>  </a:t>
                      </a:r>
                      <a:r>
                        <a:rPr lang="en-US" sz="2000" dirty="0" err="1" smtClean="0">
                          <a:solidFill>
                            <a:prstClr val="black"/>
                          </a:solidFill>
                          <a:latin typeface="Lucida Console" panose="020B0609040504020204" pitchFamily="49" charset="0"/>
                        </a:rPr>
                        <a:t>ComputerName</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a:t>
                      </a:r>
                      <a:r>
                        <a:rPr lang="en-US" sz="2000" dirty="0" err="1" smtClean="0">
                          <a:solidFill>
                            <a:srgbClr val="8B0000"/>
                          </a:solidFill>
                          <a:latin typeface="Lucida Console" panose="020B0609040504020204" pitchFamily="49" charset="0"/>
                        </a:rPr>
                        <a:t>localhost</a:t>
                      </a:r>
                      <a:r>
                        <a:rPr lang="en-US" sz="2000" dirty="0" smtClean="0">
                          <a:solidFill>
                            <a:srgbClr val="8B0000"/>
                          </a:solidFill>
                          <a:latin typeface="Lucida Console" panose="020B0609040504020204" pitchFamily="49" charset="0"/>
                        </a:rPr>
                        <a:t>"</a:t>
                      </a:r>
                      <a:endParaRPr lang="en-US" sz="2000" dirty="0" smtClean="0">
                        <a:solidFill>
                          <a:prstClr val="black"/>
                        </a:solidFill>
                        <a:latin typeface="Lucida Console" panose="020B0609040504020204" pitchFamily="49" charset="0"/>
                      </a:endParaRPr>
                    </a:p>
                    <a:p>
                      <a:r>
                        <a:rPr lang="en-US" sz="2000" dirty="0" smtClean="0">
                          <a:solidFill>
                            <a:prstClr val="black"/>
                          </a:solidFill>
                          <a:latin typeface="Lucida Console" panose="020B0609040504020204" pitchFamily="49" charset="0"/>
                        </a:rPr>
                        <a:t>}</a:t>
                      </a:r>
                    </a:p>
                    <a:p>
                      <a:endParaRPr lang="en-US" sz="2000" dirty="0" smtClean="0">
                        <a:solidFill>
                          <a:prstClr val="black"/>
                        </a:solidFill>
                        <a:latin typeface="Lucida Console" panose="020B0609040504020204" pitchFamily="49" charset="0"/>
                      </a:endParaRPr>
                    </a:p>
                    <a:p>
                      <a:r>
                        <a:rPr lang="en-US" sz="2000" dirty="0" smtClean="0">
                          <a:solidFill>
                            <a:srgbClr val="0000FF"/>
                          </a:solidFill>
                          <a:latin typeface="Lucida Console" panose="020B0609040504020204" pitchFamily="49" charset="0"/>
                        </a:rPr>
                        <a:t>Get-</a:t>
                      </a:r>
                      <a:r>
                        <a:rPr lang="en-US" sz="2000" dirty="0" err="1" smtClean="0">
                          <a:solidFill>
                            <a:srgbClr val="0000FF"/>
                          </a:solidFill>
                          <a:latin typeface="Lucida Console" panose="020B0609040504020204" pitchFamily="49" charset="0"/>
                        </a:rPr>
                        <a:t>EventLog</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Params</a:t>
                      </a:r>
                      <a:r>
                        <a:rPr lang="en-US" sz="2000" dirty="0" smtClean="0">
                          <a:solidFill>
                            <a:srgbClr val="FF4500"/>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55595354"/>
                  </a:ext>
                </a:extLst>
              </a:tr>
            </a:tbl>
          </a:graphicData>
        </a:graphic>
      </p:graphicFrame>
    </p:spTree>
    <p:extLst>
      <p:ext uri="{BB962C8B-B14F-4D97-AF65-F5344CB8AC3E}">
        <p14:creationId xmlns:p14="http://schemas.microsoft.com/office/powerpoint/2010/main" val="3125933142"/>
      </p:ext>
    </p:extLst>
  </p:cSld>
  <p:clrMapOvr>
    <a:masterClrMapping/>
  </p:clrMapOvr>
  <p:timing>
    <p:tnLst>
      <p:par>
        <p:cT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559496" cy="2286000"/>
          </a:xfrm>
        </p:spPr>
        <p:txBody>
          <a:bodyPr/>
          <a:lstStyle/>
          <a:p>
            <a:r>
              <a:rPr lang="en-AU" sz="2400" dirty="0" smtClean="0"/>
              <a:t>Example:</a:t>
            </a:r>
          </a:p>
          <a:p>
            <a:r>
              <a:rPr lang="en-AU" sz="2400" dirty="0" smtClean="0"/>
              <a:t>Custom </a:t>
            </a:r>
            <a:r>
              <a:rPr lang="en-AU" sz="2400" dirty="0" err="1" smtClean="0"/>
              <a:t>PSObject</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474</a:t>
            </a:fld>
            <a:endParaRPr lang="en-U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67060056"/>
              </p:ext>
            </p:extLst>
          </p:nvPr>
        </p:nvGraphicFramePr>
        <p:xfrm>
          <a:off x="1703512" y="1143000"/>
          <a:ext cx="10280723" cy="4131595"/>
        </p:xfrm>
        <a:graphic>
          <a:graphicData uri="http://schemas.openxmlformats.org/drawingml/2006/table">
            <a:tbl>
              <a:tblPr firstRow="1" bandRow="1"/>
              <a:tblGrid>
                <a:gridCol w="10280723">
                  <a:extLst>
                    <a:ext uri="{9D8B030D-6E8A-4147-A177-3AD203B41FA5}">
                      <a16:colId xmlns:a16="http://schemas.microsoft.com/office/drawing/2014/main" val="2145870542"/>
                    </a:ext>
                  </a:extLst>
                </a:gridCol>
              </a:tblGrid>
              <a:tr h="687355">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 a customized</a:t>
                      </a:r>
                      <a:r>
                        <a:rPr lang="en-AU" sz="2400" b="0" baseline="0" dirty="0" smtClean="0">
                          <a:solidFill>
                            <a:schemeClr val="bg1"/>
                          </a:solidFill>
                          <a:latin typeface="Segoe UI Light" panose="020B0502040204020203" pitchFamily="34" charset="0"/>
                          <a:cs typeface="Segoe UI Light" panose="020B0502040204020203" pitchFamily="34" charset="0"/>
                        </a:rPr>
                        <a:t> o</a:t>
                      </a:r>
                      <a:r>
                        <a:rPr lang="en-AU" sz="2400" b="0" dirty="0" smtClean="0">
                          <a:solidFill>
                            <a:schemeClr val="bg1"/>
                          </a:solidFill>
                          <a:latin typeface="Segoe UI Light" panose="020B0502040204020203" pitchFamily="34" charset="0"/>
                          <a:cs typeface="Segoe UI Light" panose="020B0502040204020203" pitchFamily="34" charset="0"/>
                        </a:rPr>
                        <a:t>bject (PS v2.0+) – Ordering Not Preserved</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52919802"/>
                  </a:ext>
                </a:extLst>
              </a:tr>
              <a:tr h="3198845">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F4500"/>
                          </a:solidFill>
                          <a:latin typeface="Lucida Console" panose="020B0609040504020204" pitchFamily="49" charset="0"/>
                        </a:rPr>
                        <a:t>$props</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p>
                    <a:p>
                      <a:r>
                        <a:rPr lang="en-AU" sz="2000" dirty="0" smtClean="0">
                          <a:solidFill>
                            <a:prstClr val="black"/>
                          </a:solidFill>
                          <a:latin typeface="Lucida Console" panose="020B0609040504020204" pitchFamily="49" charset="0"/>
                        </a:rPr>
                        <a:t>  Computer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WmiObject</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-Class</a:t>
                      </a:r>
                      <a:r>
                        <a:rPr lang="en-AU" sz="2000" dirty="0" smtClean="0">
                          <a:solidFill>
                            <a:prstClr val="black"/>
                          </a:solidFill>
                          <a:latin typeface="Lucida Console" panose="020B0609040504020204" pitchFamily="49" charset="0"/>
                        </a:rPr>
                        <a:t> </a:t>
                      </a:r>
                      <a:r>
                        <a:rPr lang="en-AU" sz="2000" dirty="0" smtClean="0">
                          <a:solidFill>
                            <a:srgbClr val="8A2BE2"/>
                          </a:solidFill>
                          <a:latin typeface="Lucida Console" panose="020B0609040504020204" pitchFamily="49" charset="0"/>
                        </a:rPr>
                        <a:t>Win32_computersystem</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Name</a:t>
                      </a:r>
                    </a:p>
                    <a:p>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  Name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NetAdapter</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-Physical</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p>
                    <a:p>
                      <a:r>
                        <a:rPr lang="en-AU" sz="2000" dirty="0" smtClean="0">
                          <a:solidFill>
                            <a:srgbClr val="0000FF"/>
                          </a:solidFill>
                          <a:latin typeface="Lucida Console" panose="020B0609040504020204" pitchFamily="49" charset="0"/>
                        </a:rPr>
                        <a:t>    Where-Object</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status </a:t>
                      </a:r>
                      <a:r>
                        <a:rPr lang="en-AU" sz="2000" dirty="0" smtClean="0">
                          <a:solidFill>
                            <a:srgbClr val="A9A9A9"/>
                          </a:solidFill>
                          <a:latin typeface="Lucida Console" panose="020B0609040504020204" pitchFamily="49" charset="0"/>
                        </a:rPr>
                        <a:t>-</a:t>
                      </a:r>
                      <a:r>
                        <a:rPr lang="en-AU" sz="2000" dirty="0" err="1" smtClean="0">
                          <a:solidFill>
                            <a:srgbClr val="A9A9A9"/>
                          </a:solidFill>
                          <a:latin typeface="Lucida Console" panose="020B0609040504020204" pitchFamily="49" charset="0"/>
                        </a:rPr>
                        <a:t>eq</a:t>
                      </a:r>
                      <a:r>
                        <a:rPr lang="en-AU" sz="2000" dirty="0" smtClean="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“up”</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Name</a:t>
                      </a:r>
                    </a:p>
                    <a:p>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  Speed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NetAdapter</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-Physical</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p>
                    <a:p>
                      <a:r>
                        <a:rPr lang="en-AU" sz="2000" dirty="0" smtClean="0">
                          <a:solidFill>
                            <a:srgbClr val="0000FF"/>
                          </a:solidFill>
                          <a:latin typeface="Lucida Console" panose="020B0609040504020204" pitchFamily="49" charset="0"/>
                        </a:rPr>
                        <a:t>    Where-Object</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Status </a:t>
                      </a:r>
                      <a:r>
                        <a:rPr lang="en-AU" sz="2000" dirty="0" smtClean="0">
                          <a:solidFill>
                            <a:srgbClr val="A9A9A9"/>
                          </a:solidFill>
                          <a:latin typeface="Lucida Console" panose="020B0609040504020204" pitchFamily="49" charset="0"/>
                        </a:rPr>
                        <a:t>-</a:t>
                      </a:r>
                      <a:r>
                        <a:rPr lang="en-AU" sz="2000" dirty="0" err="1" smtClean="0">
                          <a:solidFill>
                            <a:srgbClr val="A9A9A9"/>
                          </a:solidFill>
                          <a:latin typeface="Lucida Console" panose="020B0609040504020204" pitchFamily="49" charset="0"/>
                        </a:rPr>
                        <a:t>eq</a:t>
                      </a:r>
                      <a:r>
                        <a:rPr lang="en-AU" sz="2000" dirty="0" smtClean="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“up”</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err="1" smtClean="0">
                          <a:solidFill>
                            <a:prstClr val="black"/>
                          </a:solidFill>
                          <a:latin typeface="Lucida Console" panose="020B0609040504020204" pitchFamily="49" charset="0"/>
                        </a:rPr>
                        <a:t>Linkspeed</a:t>
                      </a:r>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a:t>
                      </a:r>
                    </a:p>
                    <a:p>
                      <a:endParaRPr lang="en-AU" sz="2000" dirty="0" smtClean="0">
                        <a:solidFill>
                          <a:prstClr val="black"/>
                        </a:solidFill>
                        <a:latin typeface="Lucida Console" panose="020B0609040504020204" pitchFamily="49" charset="0"/>
                      </a:endParaRPr>
                    </a:p>
                    <a:p>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newobj</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New-Object</a:t>
                      </a:r>
                      <a:r>
                        <a:rPr lang="en-AU" sz="2000" dirty="0" smtClean="0">
                          <a:solidFill>
                            <a:prstClr val="black"/>
                          </a:solidFill>
                          <a:latin typeface="Lucida Console" panose="020B0609040504020204" pitchFamily="49" charset="0"/>
                        </a:rPr>
                        <a:t> </a:t>
                      </a:r>
                      <a:r>
                        <a:rPr lang="en-AU" sz="2000" dirty="0" err="1" smtClean="0">
                          <a:solidFill>
                            <a:srgbClr val="8A2BE2"/>
                          </a:solidFill>
                          <a:latin typeface="Lucida Console" panose="020B0609040504020204" pitchFamily="49" charset="0"/>
                        </a:rPr>
                        <a:t>PSObject</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-Property</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$props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6298182"/>
                  </a:ext>
                </a:extLst>
              </a:tr>
            </a:tbl>
          </a:graphicData>
        </a:graphic>
      </p:graphicFrame>
    </p:spTree>
    <p:extLst>
      <p:ext uri="{BB962C8B-B14F-4D97-AF65-F5344CB8AC3E}">
        <p14:creationId xmlns:p14="http://schemas.microsoft.com/office/powerpoint/2010/main" val="3634189578"/>
      </p:ext>
    </p:extLst>
  </p:cSld>
  <p:clrMapOvr>
    <a:masterClrMapping/>
  </p:clrMapOvr>
  <p:timing>
    <p:tnLst>
      <p:par>
        <p:cT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0" y="1143000"/>
            <a:ext cx="1559496" cy="2286000"/>
          </a:xfrm>
        </p:spPr>
        <p:txBody>
          <a:bodyPr/>
          <a:lstStyle/>
          <a:p>
            <a:r>
              <a:rPr lang="en-AU" sz="2400" dirty="0" smtClean="0"/>
              <a:t>Example:</a:t>
            </a:r>
          </a:p>
          <a:p>
            <a:r>
              <a:rPr lang="en-AU" sz="2400" dirty="0" smtClean="0"/>
              <a:t>Custom </a:t>
            </a:r>
            <a:r>
              <a:rPr lang="en-AU" sz="2400" dirty="0" err="1" smtClean="0"/>
              <a:t>PSObject</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475</a:t>
            </a:fld>
            <a:endParaRPr lang="en-US">
              <a:solidFill>
                <a:schemeClr val="bg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793325830"/>
              </p:ext>
            </p:extLst>
          </p:nvPr>
        </p:nvGraphicFramePr>
        <p:xfrm>
          <a:off x="1703512" y="1143000"/>
          <a:ext cx="10280723" cy="3886200"/>
        </p:xfrm>
        <a:graphic>
          <a:graphicData uri="http://schemas.openxmlformats.org/drawingml/2006/table">
            <a:tbl>
              <a:tblPr firstRow="1" bandRow="1"/>
              <a:tblGrid>
                <a:gridCol w="10280723">
                  <a:extLst>
                    <a:ext uri="{9D8B030D-6E8A-4147-A177-3AD203B41FA5}">
                      <a16:colId xmlns:a16="http://schemas.microsoft.com/office/drawing/2014/main" val="1840450852"/>
                    </a:ext>
                  </a:extLst>
                </a:gridCol>
              </a:tblGrid>
              <a:tr h="687355">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Create a customized</a:t>
                      </a:r>
                      <a:r>
                        <a:rPr lang="en-AU" sz="2400" b="0" baseline="0" dirty="0" smtClean="0">
                          <a:solidFill>
                            <a:schemeClr val="bg1"/>
                          </a:solidFill>
                          <a:latin typeface="Segoe UI Light" panose="020B0502040204020203" pitchFamily="34" charset="0"/>
                          <a:cs typeface="Segoe UI Light" panose="020B0502040204020203" pitchFamily="34" charset="0"/>
                        </a:rPr>
                        <a:t> o</a:t>
                      </a:r>
                      <a:r>
                        <a:rPr lang="en-AU" sz="2400" b="0" dirty="0" smtClean="0">
                          <a:solidFill>
                            <a:schemeClr val="bg1"/>
                          </a:solidFill>
                          <a:latin typeface="Segoe UI Light" panose="020B0502040204020203" pitchFamily="34" charset="0"/>
                          <a:cs typeface="Segoe UI Light" panose="020B0502040204020203" pitchFamily="34" charset="0"/>
                        </a:rPr>
                        <a:t>bject (PS v3.0+) – Ordering</a:t>
                      </a:r>
                      <a:r>
                        <a:rPr lang="en-AU" sz="2400" b="0" baseline="0" dirty="0" smtClean="0">
                          <a:solidFill>
                            <a:schemeClr val="bg1"/>
                          </a:solidFill>
                          <a:latin typeface="Segoe UI Light" panose="020B0502040204020203" pitchFamily="34" charset="0"/>
                          <a:cs typeface="Segoe UI Light" panose="020B0502040204020203" pitchFamily="34" charset="0"/>
                        </a:rPr>
                        <a:t> Preserved</a:t>
                      </a:r>
                      <a:endParaRPr lang="en-AU" sz="2400" b="0" dirty="0" smtClean="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120828155"/>
                  </a:ext>
                </a:extLst>
              </a:tr>
              <a:tr h="3198845">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newobj</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err="1" smtClean="0">
                          <a:solidFill>
                            <a:srgbClr val="008080"/>
                          </a:solidFill>
                          <a:latin typeface="Lucida Console" panose="020B0609040504020204" pitchFamily="49" charset="0"/>
                        </a:rPr>
                        <a:t>PSCustomObject</a:t>
                      </a:r>
                      <a:r>
                        <a:rPr lang="en-US"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a:t>
                      </a:r>
                    </a:p>
                    <a:p>
                      <a:r>
                        <a:rPr lang="en-AU" sz="2000" dirty="0" smtClean="0">
                          <a:solidFill>
                            <a:prstClr val="black"/>
                          </a:solidFill>
                          <a:latin typeface="Lucida Console" panose="020B0609040504020204" pitchFamily="49" charset="0"/>
                        </a:rPr>
                        <a:t>  Computer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WmiObject</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-Class</a:t>
                      </a:r>
                      <a:r>
                        <a:rPr lang="en-AU" sz="2000" dirty="0" smtClean="0">
                          <a:solidFill>
                            <a:prstClr val="black"/>
                          </a:solidFill>
                          <a:latin typeface="Lucida Console" panose="020B0609040504020204" pitchFamily="49" charset="0"/>
                        </a:rPr>
                        <a:t> </a:t>
                      </a:r>
                      <a:r>
                        <a:rPr lang="en-AU" sz="2000" dirty="0" smtClean="0">
                          <a:solidFill>
                            <a:srgbClr val="8A2BE2"/>
                          </a:solidFill>
                          <a:latin typeface="Lucida Console" panose="020B0609040504020204" pitchFamily="49" charset="0"/>
                        </a:rPr>
                        <a:t>Win32_computersystem</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Name</a:t>
                      </a:r>
                    </a:p>
                    <a:p>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  Name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NetAdapter</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-Physical</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p>
                    <a:p>
                      <a:r>
                        <a:rPr lang="en-AU" sz="2000" dirty="0" smtClean="0">
                          <a:solidFill>
                            <a:srgbClr val="0000FF"/>
                          </a:solidFill>
                          <a:latin typeface="Lucida Console" panose="020B0609040504020204" pitchFamily="49" charset="0"/>
                        </a:rPr>
                        <a:t>    Where-Object</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status </a:t>
                      </a:r>
                      <a:r>
                        <a:rPr lang="en-AU" sz="2000" dirty="0" smtClean="0">
                          <a:solidFill>
                            <a:srgbClr val="A9A9A9"/>
                          </a:solidFill>
                          <a:latin typeface="Lucida Console" panose="020B0609040504020204" pitchFamily="49" charset="0"/>
                        </a:rPr>
                        <a:t>-</a:t>
                      </a:r>
                      <a:r>
                        <a:rPr lang="en-AU" sz="2000" dirty="0" err="1" smtClean="0">
                          <a:solidFill>
                            <a:srgbClr val="A9A9A9"/>
                          </a:solidFill>
                          <a:latin typeface="Lucida Console" panose="020B0609040504020204" pitchFamily="49" charset="0"/>
                        </a:rPr>
                        <a:t>eq</a:t>
                      </a:r>
                      <a:r>
                        <a:rPr lang="en-AU" sz="2000" dirty="0" smtClean="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“up”</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Name</a:t>
                      </a:r>
                    </a:p>
                    <a:p>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  Speed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NetAdapter</a:t>
                      </a:r>
                      <a:r>
                        <a:rPr lang="en-AU" sz="2000" dirty="0" smtClean="0">
                          <a:solidFill>
                            <a:prstClr val="black"/>
                          </a:solidFill>
                          <a:latin typeface="Lucida Console" panose="020B0609040504020204" pitchFamily="49" charset="0"/>
                        </a:rPr>
                        <a:t> </a:t>
                      </a:r>
                      <a:r>
                        <a:rPr lang="en-AU" sz="2000" dirty="0" smtClean="0">
                          <a:solidFill>
                            <a:srgbClr val="000080"/>
                          </a:solidFill>
                          <a:latin typeface="Lucida Console" panose="020B0609040504020204" pitchFamily="49" charset="0"/>
                        </a:rPr>
                        <a:t>-Physical</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 </a:t>
                      </a:r>
                    </a:p>
                    <a:p>
                      <a:r>
                        <a:rPr lang="en-AU" sz="2000" dirty="0" smtClean="0">
                          <a:solidFill>
                            <a:srgbClr val="0000FF"/>
                          </a:solidFill>
                          <a:latin typeface="Lucida Console" panose="020B0609040504020204" pitchFamily="49" charset="0"/>
                        </a:rPr>
                        <a:t>    Where-Object</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$_</a:t>
                      </a:r>
                      <a:r>
                        <a:rPr lang="en-AU" sz="2000" dirty="0" smtClean="0">
                          <a:solidFill>
                            <a:srgbClr val="A9A9A9"/>
                          </a:solidFill>
                          <a:latin typeface="Lucida Console" panose="020B0609040504020204" pitchFamily="49" charset="0"/>
                        </a:rPr>
                        <a:t>.</a:t>
                      </a:r>
                      <a:r>
                        <a:rPr lang="en-AU" sz="2000" dirty="0" smtClean="0">
                          <a:solidFill>
                            <a:prstClr val="black"/>
                          </a:solidFill>
                          <a:latin typeface="Lucida Console" panose="020B0609040504020204" pitchFamily="49" charset="0"/>
                        </a:rPr>
                        <a:t>Status </a:t>
                      </a:r>
                      <a:r>
                        <a:rPr lang="en-AU" sz="2000" dirty="0" smtClean="0">
                          <a:solidFill>
                            <a:srgbClr val="A9A9A9"/>
                          </a:solidFill>
                          <a:latin typeface="Lucida Console" panose="020B0609040504020204" pitchFamily="49" charset="0"/>
                        </a:rPr>
                        <a:t>-</a:t>
                      </a:r>
                      <a:r>
                        <a:rPr lang="en-AU" sz="2000" dirty="0" err="1" smtClean="0">
                          <a:solidFill>
                            <a:srgbClr val="A9A9A9"/>
                          </a:solidFill>
                          <a:latin typeface="Lucida Console" panose="020B0609040504020204" pitchFamily="49" charset="0"/>
                        </a:rPr>
                        <a:t>eq</a:t>
                      </a:r>
                      <a:r>
                        <a:rPr lang="en-AU" sz="2000" dirty="0" smtClean="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“up”</a:t>
                      </a:r>
                      <a:r>
                        <a:rPr lang="en-AU" sz="2000" dirty="0" smtClean="0">
                          <a:solidFill>
                            <a:prstClr val="black"/>
                          </a:solidFill>
                          <a:latin typeface="Lucida Console" panose="020B0609040504020204" pitchFamily="49" charset="0"/>
                        </a:rPr>
                        <a:t>})</a:t>
                      </a:r>
                      <a:r>
                        <a:rPr lang="en-AU" sz="2000" dirty="0" smtClean="0">
                          <a:solidFill>
                            <a:srgbClr val="A9A9A9"/>
                          </a:solidFill>
                          <a:latin typeface="Lucida Console" panose="020B0609040504020204" pitchFamily="49" charset="0"/>
                        </a:rPr>
                        <a:t>.</a:t>
                      </a:r>
                      <a:r>
                        <a:rPr lang="en-AU" sz="2000" dirty="0" err="1" smtClean="0">
                          <a:solidFill>
                            <a:prstClr val="black"/>
                          </a:solidFill>
                          <a:latin typeface="Lucida Console" panose="020B0609040504020204" pitchFamily="49" charset="0"/>
                        </a:rPr>
                        <a:t>Linkspeed</a:t>
                      </a:r>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57753"/>
                  </a:ext>
                </a:extLst>
              </a:tr>
            </a:tbl>
          </a:graphicData>
        </a:graphic>
      </p:graphicFrame>
    </p:spTree>
    <p:extLst>
      <p:ext uri="{BB962C8B-B14F-4D97-AF65-F5344CB8AC3E}">
        <p14:creationId xmlns:p14="http://schemas.microsoft.com/office/powerpoint/2010/main" val="2482695419"/>
      </p:ext>
    </p:extLst>
  </p:cSld>
  <p:clrMapOvr>
    <a:masterClrMapping/>
  </p:clrMapOvr>
  <p:timing>
    <p:tnLst>
      <p:par>
        <p:cT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14: Hash Tables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Ordered Dictionary</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a:solidFill>
                  <a:schemeClr val="tx1"/>
                </a:solidFill>
                <a:latin typeface="Segoe UI Light" panose="020B0502040204020203" pitchFamily="34" charset="0"/>
              </a:rPr>
              <a:t>Lesson </a:t>
            </a:r>
            <a:r>
              <a:rPr lang="en-US" sz="2400" b="1" dirty="0" smtClean="0">
                <a:solidFill>
                  <a:schemeClr val="tx1"/>
                </a:solidFill>
                <a:latin typeface="Segoe UI Light" panose="020B0502040204020203" pitchFamily="34" charset="0"/>
              </a:rPr>
              <a:t>1: Ordered Dictionary</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476</a:t>
            </a:fld>
            <a:endParaRPr lang="en-US"/>
          </a:p>
        </p:txBody>
      </p:sp>
    </p:spTree>
    <p:extLst>
      <p:ext uri="{BB962C8B-B14F-4D97-AF65-F5344CB8AC3E}">
        <p14:creationId xmlns:p14="http://schemas.microsoft.com/office/powerpoint/2010/main" val="3441026531"/>
      </p:ext>
    </p:extLst>
  </p:cSld>
  <p:clrMapOvr>
    <a:masterClrMapping/>
  </p:clrMapOvr>
  <p:timing>
    <p:tnLst>
      <p:par>
        <p:cT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059212" y="1510060"/>
            <a:ext cx="8637488" cy="3970318"/>
          </a:xfrm>
          <a:prstGeom prst="rect">
            <a:avLst/>
          </a:prstGeom>
          <a:solidFill>
            <a:srgbClr val="012456"/>
          </a:solidFill>
        </p:spPr>
        <p:txBody>
          <a:bodyPr wrap="square">
            <a:spAutoFit/>
          </a:bodyPr>
          <a:lstStyle/>
          <a:p>
            <a:r>
              <a:rPr lang="en-AU" dirty="0" smtClean="0">
                <a:solidFill>
                  <a:srgbClr val="F5F5F5"/>
                </a:solidFill>
                <a:latin typeface="Lucida Console" panose="020B0609040504020204" pitchFamily="49" charset="0"/>
              </a:rPr>
              <a:t>PS </a:t>
            </a:r>
            <a:r>
              <a:rPr lang="en-AU" dirty="0">
                <a:solidFill>
                  <a:srgbClr val="F5F5F5"/>
                </a:solidFill>
                <a:latin typeface="Lucida Console" panose="020B0609040504020204" pitchFamily="49" charset="0"/>
              </a:rPr>
              <a:t>C:\&gt; @{</a:t>
            </a:r>
            <a:r>
              <a:rPr lang="en-AU" dirty="0" err="1">
                <a:solidFill>
                  <a:srgbClr val="F5F5F5"/>
                </a:solidFill>
                <a:latin typeface="Lucida Console" panose="020B0609040504020204" pitchFamily="49" charset="0"/>
              </a:rPr>
              <a:t>firstname</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DB7093"/>
                </a:solidFill>
                <a:latin typeface="Lucida Console" panose="020B0609040504020204" pitchFamily="49" charset="0"/>
              </a:rPr>
              <a:t>"John"</a:t>
            </a:r>
            <a:r>
              <a:rPr lang="en-AU" dirty="0">
                <a:solidFill>
                  <a:srgbClr val="F5F5F5"/>
                </a:solidFill>
                <a:latin typeface="Lucida Console" panose="020B0609040504020204" pitchFamily="49" charset="0"/>
              </a:rPr>
              <a:t> ; </a:t>
            </a:r>
            <a:r>
              <a:rPr lang="en-AU" dirty="0" err="1">
                <a:solidFill>
                  <a:srgbClr val="F5F5F5"/>
                </a:solidFill>
                <a:latin typeface="Lucida Console" panose="020B0609040504020204" pitchFamily="49" charset="0"/>
              </a:rPr>
              <a:t>lastname</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DB7093"/>
                </a:solidFill>
                <a:latin typeface="Lucida Console" panose="020B0609040504020204" pitchFamily="49" charset="0"/>
              </a:rPr>
              <a:t>"Smith</a:t>
            </a:r>
            <a:r>
              <a:rPr lang="en-AU" dirty="0" smtClean="0">
                <a:solidFill>
                  <a:srgbClr val="DB7093"/>
                </a:solidFill>
                <a:latin typeface="Lucida Console" panose="020B0609040504020204" pitchFamily="49" charset="0"/>
              </a:rPr>
              <a:t>"</a:t>
            </a:r>
            <a:r>
              <a:rPr lang="en-AU" dirty="0" smtClean="0">
                <a:solidFill>
                  <a:srgbClr val="F5F5F5"/>
                </a:solidFill>
                <a:latin typeface="Lucida Console" panose="020B0609040504020204" pitchFamily="49" charset="0"/>
              </a:rPr>
              <a:t>}</a:t>
            </a:r>
          </a:p>
          <a:p>
            <a:endParaRPr lang="en-AU" dirty="0" smtClean="0">
              <a:solidFill>
                <a:srgbClr val="F5F5F5"/>
              </a:solidFill>
              <a:latin typeface="Lucida Console" panose="020B0609040504020204" pitchFamily="49" charset="0"/>
            </a:endParaRPr>
          </a:p>
          <a:p>
            <a:r>
              <a:rPr lang="en-AU" dirty="0" smtClean="0">
                <a:solidFill>
                  <a:srgbClr val="F5F5F5"/>
                </a:solidFill>
                <a:latin typeface="Lucida Console" panose="020B0609040504020204" pitchFamily="49" charset="0"/>
              </a:rPr>
              <a:t>Name             Value</a:t>
            </a:r>
            <a:endParaRPr lang="en-AU" dirty="0">
              <a:solidFill>
                <a:srgbClr val="F5F5F5"/>
              </a:solidFill>
              <a:latin typeface="Lucida Console" panose="020B0609040504020204" pitchFamily="49" charset="0"/>
            </a:endParaRPr>
          </a:p>
          <a:p>
            <a:r>
              <a:rPr lang="en-AU" dirty="0" smtClean="0">
                <a:solidFill>
                  <a:srgbClr val="F5F5F5"/>
                </a:solidFill>
                <a:latin typeface="Lucida Console" panose="020B0609040504020204" pitchFamily="49" charset="0"/>
              </a:rPr>
              <a:t>----             -----</a:t>
            </a:r>
            <a:endParaRPr lang="en-AU" dirty="0">
              <a:solidFill>
                <a:srgbClr val="F5F5F5"/>
              </a:solidFill>
              <a:latin typeface="Lucida Console" panose="020B0609040504020204" pitchFamily="49" charset="0"/>
            </a:endParaRPr>
          </a:p>
          <a:p>
            <a:r>
              <a:rPr lang="en-AU" dirty="0" err="1">
                <a:solidFill>
                  <a:srgbClr val="F5F5F5"/>
                </a:solidFill>
                <a:latin typeface="Lucida Console" panose="020B0609040504020204" pitchFamily="49" charset="0"/>
              </a:rPr>
              <a:t>lastname</a:t>
            </a:r>
            <a:r>
              <a:rPr lang="en-AU" dirty="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Smith</a:t>
            </a:r>
            <a:endParaRPr lang="en-AU" dirty="0">
              <a:solidFill>
                <a:srgbClr val="F5F5F5"/>
              </a:solidFill>
              <a:latin typeface="Lucida Console" panose="020B0609040504020204" pitchFamily="49" charset="0"/>
            </a:endParaRPr>
          </a:p>
          <a:p>
            <a:r>
              <a:rPr lang="en-AU" dirty="0" err="1">
                <a:solidFill>
                  <a:srgbClr val="F5F5F5"/>
                </a:solidFill>
                <a:latin typeface="Lucida Console" panose="020B0609040504020204" pitchFamily="49" charset="0"/>
              </a:rPr>
              <a:t>firstname</a:t>
            </a:r>
            <a:r>
              <a:rPr lang="en-AU" dirty="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John</a:t>
            </a:r>
          </a:p>
          <a:p>
            <a:endParaRPr lang="en-AU" dirty="0">
              <a:solidFill>
                <a:srgbClr val="F5F5F5"/>
              </a:solidFill>
              <a:latin typeface="Lucida Console" panose="020B0609040504020204" pitchFamily="49" charset="0"/>
            </a:endParaRPr>
          </a:p>
          <a:p>
            <a:r>
              <a:rPr lang="en-AU" dirty="0" smtClean="0">
                <a:solidFill>
                  <a:srgbClr val="F5F5F5"/>
                </a:solidFill>
                <a:latin typeface="Lucida Console" panose="020B0609040504020204" pitchFamily="49" charset="0"/>
              </a:rPr>
              <a:t>PS </a:t>
            </a:r>
            <a:r>
              <a:rPr lang="en-AU" dirty="0">
                <a:solidFill>
                  <a:srgbClr val="F5F5F5"/>
                </a:solidFill>
                <a:latin typeface="Lucida Console" panose="020B0609040504020204" pitchFamily="49" charset="0"/>
              </a:rPr>
              <a:t>C:\&gt; </a:t>
            </a:r>
            <a:r>
              <a:rPr lang="en-AU" dirty="0">
                <a:solidFill>
                  <a:srgbClr val="D3D3D3"/>
                </a:solidFill>
                <a:latin typeface="Lucida Console" panose="020B0609040504020204" pitchFamily="49" charset="0"/>
              </a:rPr>
              <a:t>[</a:t>
            </a:r>
            <a:r>
              <a:rPr lang="en-AU" dirty="0">
                <a:solidFill>
                  <a:srgbClr val="8FBC8F"/>
                </a:solidFill>
                <a:latin typeface="Lucida Console" panose="020B0609040504020204" pitchFamily="49" charset="0"/>
              </a:rPr>
              <a:t>ordered</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a:t>
            </a:r>
            <a:r>
              <a:rPr lang="en-AU" dirty="0" err="1">
                <a:solidFill>
                  <a:srgbClr val="F5F5F5"/>
                </a:solidFill>
                <a:latin typeface="Lucida Console" panose="020B0609040504020204" pitchFamily="49" charset="0"/>
              </a:rPr>
              <a:t>firstname</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DB7093"/>
                </a:solidFill>
                <a:latin typeface="Lucida Console" panose="020B0609040504020204" pitchFamily="49" charset="0"/>
              </a:rPr>
              <a:t>"John"</a:t>
            </a:r>
            <a:r>
              <a:rPr lang="en-AU" dirty="0">
                <a:solidFill>
                  <a:srgbClr val="F5F5F5"/>
                </a:solidFill>
                <a:latin typeface="Lucida Console" panose="020B0609040504020204" pitchFamily="49" charset="0"/>
              </a:rPr>
              <a:t> ; </a:t>
            </a:r>
            <a:r>
              <a:rPr lang="en-AU" dirty="0" err="1">
                <a:solidFill>
                  <a:srgbClr val="F5F5F5"/>
                </a:solidFill>
                <a:latin typeface="Lucida Console" panose="020B0609040504020204" pitchFamily="49" charset="0"/>
              </a:rPr>
              <a:t>lastname</a:t>
            </a:r>
            <a:r>
              <a:rPr lang="en-AU" dirty="0">
                <a:solidFill>
                  <a:srgbClr val="F5F5F5"/>
                </a:solidFill>
                <a:latin typeface="Lucida Console" panose="020B0609040504020204" pitchFamily="49" charset="0"/>
              </a:rPr>
              <a:t> </a:t>
            </a:r>
            <a:r>
              <a:rPr lang="en-AU" dirty="0">
                <a:solidFill>
                  <a:srgbClr val="D3D3D3"/>
                </a:solidFill>
                <a:latin typeface="Lucida Console" panose="020B0609040504020204" pitchFamily="49" charset="0"/>
              </a:rPr>
              <a:t>=</a:t>
            </a:r>
            <a:r>
              <a:rPr lang="en-AU" dirty="0">
                <a:solidFill>
                  <a:srgbClr val="F5F5F5"/>
                </a:solidFill>
                <a:latin typeface="Lucida Console" panose="020B0609040504020204" pitchFamily="49" charset="0"/>
              </a:rPr>
              <a:t> </a:t>
            </a:r>
            <a:r>
              <a:rPr lang="en-AU" dirty="0">
                <a:solidFill>
                  <a:srgbClr val="DB7093"/>
                </a:solidFill>
                <a:latin typeface="Lucida Console" panose="020B0609040504020204" pitchFamily="49" charset="0"/>
              </a:rPr>
              <a:t>"Smith</a:t>
            </a:r>
            <a:r>
              <a:rPr lang="en-AU" dirty="0" smtClean="0">
                <a:solidFill>
                  <a:srgbClr val="DB7093"/>
                </a:solidFill>
                <a:latin typeface="Lucida Console" panose="020B0609040504020204" pitchFamily="49" charset="0"/>
              </a:rPr>
              <a:t>"</a:t>
            </a:r>
            <a:r>
              <a:rPr lang="en-AU" dirty="0" smtClean="0">
                <a:solidFill>
                  <a:srgbClr val="F5F5F5"/>
                </a:solidFill>
                <a:latin typeface="Lucida Console" panose="020B0609040504020204" pitchFamily="49" charset="0"/>
              </a:rPr>
              <a:t>}</a:t>
            </a:r>
          </a:p>
          <a:p>
            <a:r>
              <a:rPr lang="en-AU" dirty="0" smtClean="0">
                <a:solidFill>
                  <a:srgbClr val="F5F5F5"/>
                </a:solidFill>
                <a:latin typeface="Lucida Console" panose="020B0609040504020204" pitchFamily="49" charset="0"/>
              </a:rPr>
              <a:t> </a:t>
            </a:r>
            <a:endParaRPr lang="en-AU" dirty="0">
              <a:solidFill>
                <a:srgbClr val="F5F5F5"/>
              </a:solidFill>
              <a:latin typeface="Lucida Console" panose="020B0609040504020204" pitchFamily="49" charset="0"/>
            </a:endParaRPr>
          </a:p>
          <a:p>
            <a:r>
              <a:rPr lang="en-AU" dirty="0" smtClean="0">
                <a:solidFill>
                  <a:srgbClr val="F5F5F5"/>
                </a:solidFill>
                <a:latin typeface="Lucida Console" panose="020B0609040504020204" pitchFamily="49" charset="0"/>
              </a:rPr>
              <a:t>Name             Value</a:t>
            </a:r>
            <a:endParaRPr lang="en-AU" dirty="0">
              <a:solidFill>
                <a:srgbClr val="F5F5F5"/>
              </a:solidFill>
              <a:latin typeface="Lucida Console" panose="020B0609040504020204" pitchFamily="49" charset="0"/>
            </a:endParaRPr>
          </a:p>
          <a:p>
            <a:r>
              <a:rPr lang="en-AU" dirty="0" smtClean="0">
                <a:solidFill>
                  <a:srgbClr val="F5F5F5"/>
                </a:solidFill>
                <a:latin typeface="Lucida Console" panose="020B0609040504020204" pitchFamily="49" charset="0"/>
              </a:rPr>
              <a:t>----             -----</a:t>
            </a:r>
            <a:endParaRPr lang="en-AU" dirty="0">
              <a:solidFill>
                <a:srgbClr val="F5F5F5"/>
              </a:solidFill>
              <a:latin typeface="Lucida Console" panose="020B0609040504020204" pitchFamily="49" charset="0"/>
            </a:endParaRPr>
          </a:p>
          <a:p>
            <a:r>
              <a:rPr lang="en-AU" dirty="0" err="1">
                <a:solidFill>
                  <a:srgbClr val="F5F5F5"/>
                </a:solidFill>
                <a:latin typeface="Lucida Console" panose="020B0609040504020204" pitchFamily="49" charset="0"/>
              </a:rPr>
              <a:t>firstname</a:t>
            </a:r>
            <a:r>
              <a:rPr lang="en-AU" dirty="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John</a:t>
            </a:r>
            <a:endParaRPr lang="en-AU" dirty="0">
              <a:solidFill>
                <a:srgbClr val="F5F5F5"/>
              </a:solidFill>
              <a:latin typeface="Lucida Console" panose="020B0609040504020204" pitchFamily="49" charset="0"/>
            </a:endParaRPr>
          </a:p>
          <a:p>
            <a:r>
              <a:rPr lang="en-AU" dirty="0" err="1">
                <a:solidFill>
                  <a:srgbClr val="F5F5F5"/>
                </a:solidFill>
                <a:latin typeface="Lucida Console" panose="020B0609040504020204" pitchFamily="49" charset="0"/>
              </a:rPr>
              <a:t>lastname</a:t>
            </a:r>
            <a:r>
              <a:rPr lang="en-AU" dirty="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Smith</a:t>
            </a:r>
          </a:p>
          <a:p>
            <a:endParaRPr lang="en-AU" dirty="0" smtClean="0">
              <a:solidFill>
                <a:srgbClr val="F5F5F5"/>
              </a:solidFill>
              <a:latin typeface="Lucida Console" panose="020B0609040504020204" pitchFamily="49" charset="0"/>
            </a:endParaRPr>
          </a:p>
        </p:txBody>
      </p:sp>
      <p:sp>
        <p:nvSpPr>
          <p:cNvPr id="2" name="Title 1"/>
          <p:cNvSpPr>
            <a:spLocks noGrp="1"/>
          </p:cNvSpPr>
          <p:nvPr>
            <p:ph type="title"/>
          </p:nvPr>
        </p:nvSpPr>
        <p:spPr>
          <a:xfrm>
            <a:off x="191344" y="290293"/>
            <a:ext cx="11277600" cy="685800"/>
          </a:xfrm>
        </p:spPr>
        <p:txBody>
          <a:bodyPr/>
          <a:lstStyle/>
          <a:p>
            <a:r>
              <a:rPr lang="en-AU" dirty="0" smtClean="0"/>
              <a:t>Ordered Dictionary</a:t>
            </a:r>
            <a:endParaRPr lang="en-AU" dirty="0"/>
          </a:p>
        </p:txBody>
      </p:sp>
      <p:sp>
        <p:nvSpPr>
          <p:cNvPr id="3" name="Content Placeholder 2"/>
          <p:cNvSpPr>
            <a:spLocks noGrp="1"/>
          </p:cNvSpPr>
          <p:nvPr>
            <p:ph sz="quarter" idx="13"/>
          </p:nvPr>
        </p:nvSpPr>
        <p:spPr>
          <a:xfrm>
            <a:off x="406400" y="1460500"/>
            <a:ext cx="2578100" cy="4019878"/>
          </a:xfrm>
        </p:spPr>
        <p:txBody>
          <a:bodyPr/>
          <a:lstStyle/>
          <a:p>
            <a:pPr marL="342900" indent="-342900">
              <a:buFont typeface="Arial" panose="020B0604020202020204" pitchFamily="34" charset="0"/>
              <a:buChar char="•"/>
            </a:pPr>
            <a:r>
              <a:rPr lang="en-AU" dirty="0">
                <a:solidFill>
                  <a:schemeClr val="bg1"/>
                </a:solidFill>
              </a:rPr>
              <a:t>Alternative to </a:t>
            </a:r>
            <a:r>
              <a:rPr lang="en-AU" dirty="0" smtClean="0">
                <a:solidFill>
                  <a:schemeClr val="bg1"/>
                </a:solidFill>
              </a:rPr>
              <a:t>regular hash tables</a:t>
            </a:r>
          </a:p>
          <a:p>
            <a:pPr marL="342900" indent="-342900">
              <a:buFont typeface="Arial" panose="020B0604020202020204" pitchFamily="34" charset="0"/>
              <a:buChar char="•"/>
            </a:pPr>
            <a:r>
              <a:rPr lang="en-AU" dirty="0" smtClean="0">
                <a:solidFill>
                  <a:schemeClr val="bg1"/>
                </a:solidFill>
              </a:rPr>
              <a:t>Works </a:t>
            </a:r>
            <a:r>
              <a:rPr lang="en-AU" dirty="0">
                <a:solidFill>
                  <a:schemeClr val="bg1"/>
                </a:solidFill>
              </a:rPr>
              <a:t>similarly to a hash table but order is preserved</a:t>
            </a:r>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477</a:t>
            </a:fld>
            <a:endParaRPr lang="en-US"/>
          </a:p>
        </p:txBody>
      </p:sp>
      <p:sp>
        <p:nvSpPr>
          <p:cNvPr id="5" name="Rectangular Callout 4"/>
          <p:cNvSpPr/>
          <p:nvPr/>
        </p:nvSpPr>
        <p:spPr>
          <a:xfrm>
            <a:off x="9055099" y="2120900"/>
            <a:ext cx="2050757" cy="825500"/>
          </a:xfrm>
          <a:prstGeom prst="wedgeRectCallout">
            <a:avLst>
              <a:gd name="adj1" fmla="val -185392"/>
              <a:gd name="adj2" fmla="val 28654"/>
            </a:avLst>
          </a:prstGeom>
          <a:solidFill>
            <a:schemeClr val="tx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chemeClr val="bg1"/>
                </a:solidFill>
              </a:rPr>
              <a:t>Order not preserved</a:t>
            </a:r>
            <a:endParaRPr lang="en-AU" dirty="0">
              <a:solidFill>
                <a:schemeClr val="bg1"/>
              </a:solidFill>
            </a:endParaRPr>
          </a:p>
        </p:txBody>
      </p:sp>
      <p:sp>
        <p:nvSpPr>
          <p:cNvPr id="9" name="Rectangular Callout 8"/>
          <p:cNvSpPr/>
          <p:nvPr/>
        </p:nvSpPr>
        <p:spPr>
          <a:xfrm>
            <a:off x="9055099" y="4330700"/>
            <a:ext cx="2050757" cy="825500"/>
          </a:xfrm>
          <a:prstGeom prst="wedgeRectCallout">
            <a:avLst>
              <a:gd name="adj1" fmla="val -185392"/>
              <a:gd name="adj2" fmla="val 28654"/>
            </a:avLst>
          </a:prstGeom>
          <a:solidFill>
            <a:schemeClr val="tx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AU" dirty="0" smtClean="0">
                <a:solidFill>
                  <a:schemeClr val="bg1"/>
                </a:solidFill>
              </a:rPr>
              <a:t>Insertion order preserved</a:t>
            </a:r>
            <a:endParaRPr lang="en-AU" dirty="0">
              <a:solidFill>
                <a:schemeClr val="bg1"/>
              </a:solidFill>
            </a:endParaRPr>
          </a:p>
        </p:txBody>
      </p:sp>
    </p:spTree>
    <p:extLst>
      <p:ext uri="{BB962C8B-B14F-4D97-AF65-F5344CB8AC3E}">
        <p14:creationId xmlns:p14="http://schemas.microsoft.com/office/powerpoint/2010/main" val="2657098152"/>
      </p:ext>
    </p:extLst>
  </p:cSld>
  <p:clrMapOvr>
    <a:masterClrMapping/>
  </p:clrMapOvr>
  <p:timing>
    <p:tnLst>
      <p:par>
        <p:cT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14: Hash Tables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478</a:t>
            </a:fld>
            <a:endParaRPr lang="en-US"/>
          </a:p>
        </p:txBody>
      </p:sp>
    </p:spTree>
    <p:extLst>
      <p:ext uri="{BB962C8B-B14F-4D97-AF65-F5344CB8AC3E}">
        <p14:creationId xmlns:p14="http://schemas.microsoft.com/office/powerpoint/2010/main" val="1974946682"/>
      </p:ext>
    </p:extLst>
  </p:cSld>
  <p:clrMapOvr>
    <a:masterClrMapping/>
  </p:clrMapOvr>
  <p:timing>
    <p:tnLst>
      <p:par>
        <p:cT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479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33038517"/>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4038615565"/>
                    </a:ext>
                  </a:extLst>
                </a:gridCol>
                <a:gridCol w="4650105">
                  <a:extLst>
                    <a:ext uri="{9D8B030D-6E8A-4147-A177-3AD203B41FA5}">
                      <a16:colId xmlns:a16="http://schemas.microsoft.com/office/drawing/2014/main" val="4127731434"/>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281727517"/>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84930654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20323250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19758906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392987274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21443469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1597421"/>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4149668320"/>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15491853"/>
                  </a:ext>
                </a:extLst>
              </a:tr>
            </a:tbl>
          </a:graphicData>
        </a:graphic>
      </p:graphicFrame>
      <p:sp>
        <p:nvSpPr>
          <p:cNvPr id="3" name="Right Arrow 2"/>
          <p:cNvSpPr/>
          <p:nvPr/>
        </p:nvSpPr>
        <p:spPr>
          <a:xfrm rot="10800000">
            <a:off x="10167462" y="3717032"/>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5665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68639561"/>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1696345362"/>
                    </a:ext>
                  </a:extLst>
                </a:gridCol>
                <a:gridCol w="4650105">
                  <a:extLst>
                    <a:ext uri="{9D8B030D-6E8A-4147-A177-3AD203B41FA5}">
                      <a16:colId xmlns:a16="http://schemas.microsoft.com/office/drawing/2014/main" val="2344949573"/>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7093136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94579129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1101599643"/>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2838721857"/>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84129212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3801907380"/>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387857484"/>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12097966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06246734"/>
                  </a:ext>
                </a:extLst>
              </a:tr>
            </a:tbl>
          </a:graphicData>
        </a:graphic>
      </p:graphicFrame>
      <p:sp>
        <p:nvSpPr>
          <p:cNvPr id="3" name="Right Arrow 2"/>
          <p:cNvSpPr/>
          <p:nvPr/>
        </p:nvSpPr>
        <p:spPr>
          <a:xfrm>
            <a:off x="1160443" y="1863931"/>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908012"/>
      </p:ext>
    </p:extLst>
  </p:cSld>
  <p:clrMapOvr>
    <a:masterClrMapping/>
  </p:clrMapOvr>
  <p:timing>
    <p:tnLst>
      <p:par>
        <p:cT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15: Flow Control</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480</a:t>
            </a:fld>
            <a:endParaRPr lang="en-US"/>
          </a:p>
        </p:txBody>
      </p:sp>
    </p:spTree>
    <p:extLst>
      <p:ext uri="{BB962C8B-B14F-4D97-AF65-F5344CB8AC3E}">
        <p14:creationId xmlns:p14="http://schemas.microsoft.com/office/powerpoint/2010/main" val="1764238405"/>
      </p:ext>
    </p:extLst>
  </p:cSld>
  <p:clrMapOvr>
    <a:masterClrMapping/>
  </p:clrMapOvr>
  <p:timing>
    <p:tnLst>
      <p:par>
        <p:cT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15: Flow Control</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481</a:t>
            </a:fld>
            <a:endParaRPr lang="en-US"/>
          </a:p>
        </p:txBody>
      </p:sp>
      <p:sp>
        <p:nvSpPr>
          <p:cNvPr id="3" name="Content Placeholder 2"/>
          <p:cNvSpPr>
            <a:spLocks noGrp="1"/>
          </p:cNvSpPr>
          <p:nvPr>
            <p:ph sz="quarter" idx="13"/>
          </p:nvPr>
        </p:nvSpPr>
        <p:spPr>
          <a:xfrm>
            <a:off x="406400" y="1397000"/>
            <a:ext cx="11176000" cy="2781300"/>
          </a:xfrm>
          <a:solidFill>
            <a:schemeClr val="tx1"/>
          </a:solidFill>
        </p:spPr>
        <p:txBody>
          <a:bodyPr numCol="2">
            <a:noAutofit/>
          </a:bodyPr>
          <a:lstStyle/>
          <a:p>
            <a:pPr rtl="0" fontAlgn="base"/>
            <a:r>
              <a:rPr lang="en-AU" sz="2000" dirty="0" smtClean="0">
                <a:solidFill>
                  <a:schemeClr val="bg1"/>
                </a:solidFill>
                <a:cs typeface="Segoe UI Light" panose="020B0502040204020203" pitchFamily="34" charset="0"/>
              </a:rPr>
              <a:t>Section 1: Looping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The Five Loops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While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Do While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Do Until</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For</a:t>
            </a:r>
          </a:p>
          <a:p>
            <a:pPr marL="644400" lvl="1" indent="-285750" rtl="0" fontAlgn="base">
              <a:buFont typeface="Arial" panose="020B0604020202020204" pitchFamily="34" charset="0"/>
              <a:buChar char="•"/>
            </a:pPr>
            <a:r>
              <a:rPr lang="en-AU" sz="2000" dirty="0" err="1" smtClean="0">
                <a:solidFill>
                  <a:schemeClr val="bg1"/>
                </a:solidFill>
                <a:latin typeface="Segoe UI Light" panose="020B0502040204020203" pitchFamily="34" charset="0"/>
                <a:cs typeface="Segoe UI Light" panose="020B0502040204020203" pitchFamily="34" charset="0"/>
              </a:rPr>
              <a:t>ForEach</a:t>
            </a:r>
            <a:endParaRPr lang="en-AU" sz="2000" dirty="0" smtClean="0">
              <a:solidFill>
                <a:schemeClr val="bg1"/>
              </a:solidFill>
              <a:latin typeface="Segoe UI Light" panose="020B0502040204020203" pitchFamily="34" charset="0"/>
              <a:cs typeface="Segoe UI Light" panose="020B0502040204020203" pitchFamily="34" charset="0"/>
            </a:endParaRP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lvl="0" rtl="0" fontAlgn="base"/>
            <a:r>
              <a:rPr lang="en-AU" sz="2000" dirty="0">
                <a:solidFill>
                  <a:srgbClr val="000000"/>
                </a:solidFill>
                <a:cs typeface="Segoe UI Light" panose="020B0502040204020203" pitchFamily="34" charset="0"/>
              </a:rPr>
              <a:t>Section </a:t>
            </a:r>
            <a:r>
              <a:rPr lang="en-AU" sz="2000" dirty="0" smtClean="0">
                <a:solidFill>
                  <a:srgbClr val="000000"/>
                </a:solidFill>
                <a:cs typeface="Segoe UI Light" panose="020B0502040204020203" pitchFamily="34" charset="0"/>
              </a:rPr>
              <a:t>2: Branching</a:t>
            </a:r>
            <a:endParaRPr lang="en-AU" sz="2000" dirty="0">
              <a:solidFill>
                <a:srgbClr val="000000"/>
              </a:solidFill>
              <a:cs typeface="Segoe UI Light" panose="020B0502040204020203" pitchFamily="34" charset="0"/>
            </a:endParaRP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IF Statement </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Basic SWITCH Statement</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Statement - Default Condition</a:t>
            </a:r>
          </a:p>
          <a:p>
            <a:pPr marL="644400" lvl="1" indent="-285750" rtl="0" fontAlgn="base">
              <a:buFont typeface="Arial" panose="020B0604020202020204" pitchFamily="34" charset="0"/>
              <a:buChar char="•"/>
            </a:pPr>
            <a:r>
              <a:rPr lang="en-AU" dirty="0"/>
              <a:t>SWITCH Statement - Multiple Inputs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Statement - Case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a:t>
            </a:r>
            <a:r>
              <a:rPr lang="en-AU" sz="2000" dirty="0">
                <a:solidFill>
                  <a:schemeClr val="bg1"/>
                </a:solidFill>
                <a:latin typeface="Segoe UI Light" panose="020B0502040204020203" pitchFamily="34" charset="0"/>
                <a:cs typeface="Segoe UI Light" panose="020B0502040204020203" pitchFamily="34" charset="0"/>
              </a:rPr>
              <a:t>Statement </a:t>
            </a:r>
            <a:r>
              <a:rPr lang="en-AU" sz="2000" dirty="0" smtClean="0">
                <a:solidFill>
                  <a:schemeClr val="bg1"/>
                </a:solidFill>
                <a:latin typeface="Segoe UI Light" panose="020B0502040204020203" pitchFamily="34" charset="0"/>
                <a:cs typeface="Segoe UI Light" panose="020B0502040204020203" pitchFamily="34" charset="0"/>
              </a:rPr>
              <a:t>- Wildcard</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a:t>
            </a:r>
            <a:r>
              <a:rPr lang="en-AU" sz="2000" dirty="0">
                <a:solidFill>
                  <a:schemeClr val="bg1"/>
                </a:solidFill>
                <a:latin typeface="Segoe UI Light" panose="020B0502040204020203" pitchFamily="34" charset="0"/>
                <a:cs typeface="Segoe UI Light" panose="020B0502040204020203" pitchFamily="34" charset="0"/>
              </a:rPr>
              <a:t>Statement - </a:t>
            </a:r>
            <a:r>
              <a:rPr lang="en-AU" sz="2000" dirty="0" smtClean="0">
                <a:solidFill>
                  <a:schemeClr val="bg1"/>
                </a:solidFill>
                <a:latin typeface="Segoe UI Light" panose="020B0502040204020203" pitchFamily="34" charset="0"/>
                <a:cs typeface="Segoe UI Light" panose="020B0502040204020203" pitchFamily="34" charset="0"/>
              </a:rPr>
              <a:t>Regex</a:t>
            </a:r>
            <a:endParaRPr lang="en-AU" sz="2000" dirty="0">
              <a:solidFill>
                <a:schemeClr val="bg1"/>
              </a:solidFill>
              <a:latin typeface="Segoe UI Light" panose="020B0502040204020203" pitchFamily="34" charset="0"/>
              <a:cs typeface="Segoe UI Light" panose="020B0502040204020203" pitchFamily="34" charset="0"/>
            </a:endParaRP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a:t>
            </a:r>
            <a:r>
              <a:rPr lang="en-AU" sz="2000" dirty="0">
                <a:solidFill>
                  <a:schemeClr val="bg1"/>
                </a:solidFill>
                <a:latin typeface="Segoe UI Light" panose="020B0502040204020203" pitchFamily="34" charset="0"/>
                <a:cs typeface="Segoe UI Light" panose="020B0502040204020203" pitchFamily="34" charset="0"/>
              </a:rPr>
              <a:t>Statement </a:t>
            </a:r>
            <a:r>
              <a:rPr lang="en-AU" sz="2000" dirty="0" smtClean="0">
                <a:solidFill>
                  <a:schemeClr val="bg1"/>
                </a:solidFill>
                <a:latin typeface="Segoe UI Light" panose="020B0502040204020203" pitchFamily="34" charset="0"/>
                <a:cs typeface="Segoe UI Light" panose="020B0502040204020203" pitchFamily="34" charset="0"/>
              </a:rPr>
              <a:t>- Expression Match</a:t>
            </a:r>
            <a:endParaRPr lang="en-AU" sz="2000" dirty="0">
              <a:solidFill>
                <a:schemeClr val="bg1"/>
              </a:solidFill>
              <a:latin typeface="Segoe UI Light" panose="020B0502040204020203" pitchFamily="34" charset="0"/>
              <a:cs typeface="Segoe UI Light" panose="020B0502040204020203" pitchFamily="34" charset="0"/>
            </a:endParaRP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SWITCH </a:t>
            </a:r>
            <a:r>
              <a:rPr lang="en-AU" sz="2000" dirty="0">
                <a:solidFill>
                  <a:schemeClr val="bg1"/>
                </a:solidFill>
                <a:latin typeface="Segoe UI Light" panose="020B0502040204020203" pitchFamily="34" charset="0"/>
                <a:cs typeface="Segoe UI Light" panose="020B0502040204020203" pitchFamily="34" charset="0"/>
              </a:rPr>
              <a:t>Statement </a:t>
            </a:r>
            <a:r>
              <a:rPr lang="en-AU" sz="2000" dirty="0" smtClean="0">
                <a:solidFill>
                  <a:schemeClr val="bg1"/>
                </a:solidFill>
                <a:latin typeface="Segoe UI Light" panose="020B0502040204020203" pitchFamily="34" charset="0"/>
                <a:cs typeface="Segoe UI Light" panose="020B0502040204020203" pitchFamily="34" charset="0"/>
              </a:rPr>
              <a:t>- File Processing</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IF and SWITCH </a:t>
            </a:r>
            <a:r>
              <a:rPr lang="en-AU" sz="2000" dirty="0">
                <a:solidFill>
                  <a:schemeClr val="bg1"/>
                </a:solidFill>
                <a:latin typeface="Segoe UI Light" panose="020B0502040204020203" pitchFamily="34" charset="0"/>
                <a:cs typeface="Segoe UI Light" panose="020B0502040204020203" pitchFamily="34" charset="0"/>
              </a:rPr>
              <a:t>Statement </a:t>
            </a:r>
            <a:r>
              <a:rPr lang="en-AU" sz="2000" dirty="0" smtClean="0">
                <a:solidFill>
                  <a:schemeClr val="bg1"/>
                </a:solidFill>
                <a:latin typeface="Segoe UI Light" panose="020B0502040204020203" pitchFamily="34" charset="0"/>
                <a:cs typeface="Segoe UI Light" panose="020B0502040204020203" pitchFamily="34" charset="0"/>
              </a:rPr>
              <a:t>Difference</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Flow Control Keywords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Flow </a:t>
            </a:r>
            <a:r>
              <a:rPr lang="en-AU" sz="2000" dirty="0">
                <a:solidFill>
                  <a:schemeClr val="bg1"/>
                </a:solidFill>
                <a:latin typeface="Segoe UI Light" panose="020B0502040204020203" pitchFamily="34" charset="0"/>
                <a:cs typeface="Segoe UI Light" panose="020B0502040204020203" pitchFamily="34" charset="0"/>
              </a:rPr>
              <a:t>Control Keywords</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marL="644400" lvl="1" indent="-285750" rtl="0" fontAlgn="base">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1547800"/>
      </p:ext>
    </p:extLst>
  </p:cSld>
  <p:clrMapOvr>
    <a:masterClrMapping/>
  </p:clrMapOvr>
  <p:timing>
    <p:tnLst>
      <p:par>
        <p:cT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The Five Loops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482</a:t>
            </a:fld>
            <a:endParaRPr lang="en-US"/>
          </a:p>
        </p:txBody>
      </p:sp>
    </p:spTree>
    <p:extLst>
      <p:ext uri="{BB962C8B-B14F-4D97-AF65-F5344CB8AC3E}">
        <p14:creationId xmlns:p14="http://schemas.microsoft.com/office/powerpoint/2010/main" val="84170542"/>
      </p:ext>
    </p:extLst>
  </p:cSld>
  <p:clrMapOvr>
    <a:masterClrMapping/>
  </p:clrMapOvr>
  <p:timing>
    <p:tnLst>
      <p:par>
        <p:cT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PowerShell’s Five Loops</a:t>
            </a:r>
            <a:endParaRPr lang="en-US" dirty="0"/>
          </a:p>
        </p:txBody>
      </p:sp>
      <p:sp>
        <p:nvSpPr>
          <p:cNvPr id="3" name="Content Placeholder 2"/>
          <p:cNvSpPr>
            <a:spLocks noGrp="1"/>
          </p:cNvSpPr>
          <p:nvPr>
            <p:ph sz="quarter" idx="13"/>
          </p:nvPr>
        </p:nvSpPr>
        <p:spPr/>
        <p:txBody>
          <a:bodyPr/>
          <a:lstStyle/>
          <a:p>
            <a:r>
              <a:rPr lang="en-US" dirty="0" smtClean="0"/>
              <a:t>The loops in PowerShell repeat code</a:t>
            </a:r>
          </a:p>
          <a:p>
            <a:endParaRPr lang="en-US" dirty="0"/>
          </a:p>
          <a:p>
            <a:r>
              <a:rPr lang="en-US" dirty="0" smtClean="0"/>
              <a:t>Five different logical variations: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483</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926214225"/>
              </p:ext>
            </p:extLst>
          </p:nvPr>
        </p:nvGraphicFramePr>
        <p:xfrm>
          <a:off x="1479623" y="2762864"/>
          <a:ext cx="9232753" cy="3657600"/>
        </p:xfrm>
        <a:graphic>
          <a:graphicData uri="http://schemas.openxmlformats.org/drawingml/2006/table">
            <a:tbl>
              <a:tblPr firstRow="1" bandRow="1">
                <a:tableStyleId>{5C22544A-7EE6-4342-B048-85BDC9FD1C3A}</a:tableStyleId>
              </a:tblPr>
              <a:tblGrid>
                <a:gridCol w="1381564">
                  <a:extLst>
                    <a:ext uri="{9D8B030D-6E8A-4147-A177-3AD203B41FA5}">
                      <a16:colId xmlns:a16="http://schemas.microsoft.com/office/drawing/2014/main" val="1546153883"/>
                    </a:ext>
                  </a:extLst>
                </a:gridCol>
                <a:gridCol w="1769807">
                  <a:extLst>
                    <a:ext uri="{9D8B030D-6E8A-4147-A177-3AD203B41FA5}">
                      <a16:colId xmlns:a16="http://schemas.microsoft.com/office/drawing/2014/main" val="1263602627"/>
                    </a:ext>
                  </a:extLst>
                </a:gridCol>
                <a:gridCol w="6081382">
                  <a:extLst>
                    <a:ext uri="{9D8B030D-6E8A-4147-A177-3AD203B41FA5}">
                      <a16:colId xmlns:a16="http://schemas.microsoft.com/office/drawing/2014/main" val="1783656120"/>
                    </a:ext>
                  </a:extLst>
                </a:gridCol>
              </a:tblGrid>
              <a:tr h="350664">
                <a:tc>
                  <a:txBody>
                    <a:bodyPr/>
                    <a:lstStyle/>
                    <a:p>
                      <a:r>
                        <a:rPr lang="en-AU" sz="2400" b="0" dirty="0" smtClean="0">
                          <a:latin typeface="Segoe UI Light" panose="020B0502040204020203" pitchFamily="34" charset="0"/>
                          <a:cs typeface="Segoe UI Light" panose="020B0502040204020203" pitchFamily="34" charset="0"/>
                        </a:rPr>
                        <a:t>Name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Loop Type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Features</a:t>
                      </a:r>
                      <a:endParaRPr lang="en-AU" sz="2400" b="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72429280"/>
                  </a:ext>
                </a:extLst>
              </a:tr>
              <a:tr h="370840">
                <a:tc>
                  <a:txBody>
                    <a:bodyPr/>
                    <a:lstStyle/>
                    <a:p>
                      <a:r>
                        <a:rPr lang="en-AU" sz="2000" dirty="0" smtClean="0">
                          <a:latin typeface="Segoe UI Light" panose="020B0502040204020203" pitchFamily="34" charset="0"/>
                          <a:cs typeface="Segoe UI Light" panose="020B0502040204020203" pitchFamily="34" charset="0"/>
                        </a:rPr>
                        <a:t>While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Conditional</a:t>
                      </a:r>
                      <a:endParaRPr lang="en-AU" sz="2000" dirty="0">
                        <a:latin typeface="Segoe UI Light" panose="020B0502040204020203" pitchFamily="34" charset="0"/>
                        <a:cs typeface="Segoe UI Light" panose="020B0502040204020203" pitchFamily="34" charset="0"/>
                      </a:endParaRPr>
                    </a:p>
                  </a:txBody>
                  <a:tcPr/>
                </a:tc>
                <a:tc>
                  <a:txBody>
                    <a:bodyPr/>
                    <a:lstStyle/>
                    <a:p>
                      <a:pPr marL="0" indent="0">
                        <a:buFont typeface="Arial" panose="020B0604020202020204" pitchFamily="34" charset="0"/>
                        <a:buNone/>
                      </a:pPr>
                      <a:r>
                        <a:rPr lang="en-AU" sz="2000" dirty="0" smtClean="0">
                          <a:latin typeface="Segoe UI Light" panose="020B0502040204020203" pitchFamily="34" charset="0"/>
                          <a:cs typeface="Segoe UI Light" panose="020B0502040204020203" pitchFamily="34" charset="0"/>
                        </a:rPr>
                        <a:t>Tests for $True condition</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614110441"/>
                  </a:ext>
                </a:extLst>
              </a:tr>
              <a:tr h="370840">
                <a:tc>
                  <a:txBody>
                    <a:bodyPr/>
                    <a:lstStyle/>
                    <a:p>
                      <a:r>
                        <a:rPr lang="en-AU" sz="2000" dirty="0" smtClean="0">
                          <a:latin typeface="Segoe UI Light" panose="020B0502040204020203" pitchFamily="34" charset="0"/>
                          <a:cs typeface="Segoe UI Light" panose="020B0502040204020203" pitchFamily="34" charset="0"/>
                        </a:rPr>
                        <a:t>Do While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Conditional</a:t>
                      </a:r>
                    </a:p>
                    <a:p>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dirty="0" smtClean="0">
                          <a:latin typeface="Segoe UI Light" panose="020B0502040204020203" pitchFamily="34" charset="0"/>
                          <a:cs typeface="Segoe UI Light" panose="020B0502040204020203" pitchFamily="34" charset="0"/>
                        </a:rPr>
                        <a:t>Tests for $True condition</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dirty="0" smtClean="0">
                          <a:latin typeface="Segoe UI Light" panose="020B0502040204020203" pitchFamily="34" charset="0"/>
                          <a:cs typeface="Segoe UI Light" panose="020B0502040204020203" pitchFamily="34" charset="0"/>
                        </a:rPr>
                        <a:t>     Code block runs at least once</a:t>
                      </a:r>
                    </a:p>
                  </a:txBody>
                  <a:tcPr/>
                </a:tc>
                <a:extLst>
                  <a:ext uri="{0D108BD9-81ED-4DB2-BD59-A6C34878D82A}">
                    <a16:rowId xmlns:a16="http://schemas.microsoft.com/office/drawing/2014/main" val="3383734802"/>
                  </a:ext>
                </a:extLst>
              </a:tr>
              <a:tr h="370840">
                <a:tc>
                  <a:txBody>
                    <a:bodyPr/>
                    <a:lstStyle/>
                    <a:p>
                      <a:r>
                        <a:rPr lang="en-AU" sz="2000" dirty="0" smtClean="0">
                          <a:latin typeface="Segoe UI Light" panose="020B0502040204020203" pitchFamily="34" charset="0"/>
                          <a:cs typeface="Segoe UI Light" panose="020B0502040204020203" pitchFamily="34" charset="0"/>
                        </a:rPr>
                        <a:t>Do Until</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Conditional</a:t>
                      </a:r>
                    </a:p>
                    <a:p>
                      <a:pPr marL="0" marR="0" indent="0" defTabSz="914400" eaLnBrk="1" fontAlgn="auto" latinLnBrk="0" hangingPunct="1">
                        <a:lnSpc>
                          <a:spcPct val="100000"/>
                        </a:lnSpc>
                        <a:spcBef>
                          <a:spcPts val="0"/>
                        </a:spcBef>
                        <a:spcAft>
                          <a:spcPts val="0"/>
                        </a:spcAft>
                        <a:buClrTx/>
                        <a:buSzTx/>
                        <a:buFontTx/>
                        <a:buNone/>
                        <a:tabLst/>
                        <a:defRPr/>
                      </a:pPr>
                      <a:endParaRPr lang="en-AU" sz="2000" dirty="0" smtClean="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dirty="0" smtClean="0">
                          <a:latin typeface="Segoe UI Light" panose="020B0502040204020203" pitchFamily="34" charset="0"/>
                          <a:cs typeface="Segoe UI Light" panose="020B0502040204020203" pitchFamily="34" charset="0"/>
                        </a:rPr>
                        <a:t>Tests for $False condition</a:t>
                      </a:r>
                    </a:p>
                    <a:p>
                      <a:pPr marL="0" marR="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r>
                        <a:rPr lang="en-AU" sz="2000" dirty="0" smtClean="0">
                          <a:latin typeface="Segoe UI Light" panose="020B0502040204020203" pitchFamily="34" charset="0"/>
                          <a:cs typeface="Segoe UI Light" panose="020B0502040204020203" pitchFamily="34" charset="0"/>
                        </a:rPr>
                        <a:t>     Code block runs at least once</a:t>
                      </a:r>
                    </a:p>
                  </a:txBody>
                  <a:tcPr/>
                </a:tc>
                <a:extLst>
                  <a:ext uri="{0D108BD9-81ED-4DB2-BD59-A6C34878D82A}">
                    <a16:rowId xmlns:a16="http://schemas.microsoft.com/office/drawing/2014/main" val="4196616788"/>
                  </a:ext>
                </a:extLst>
              </a:tr>
              <a:tr h="370840">
                <a:tc>
                  <a:txBody>
                    <a:bodyPr/>
                    <a:lstStyle/>
                    <a:p>
                      <a:r>
                        <a:rPr lang="en-AU" sz="2000" dirty="0" smtClean="0">
                          <a:latin typeface="Segoe UI Light" panose="020B0502040204020203" pitchFamily="34" charset="0"/>
                          <a:cs typeface="Segoe UI Light" panose="020B0502040204020203" pitchFamily="34" charset="0"/>
                        </a:rPr>
                        <a:t>For</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Conditional</a:t>
                      </a:r>
                    </a:p>
                    <a:p>
                      <a:endParaRPr lang="en-AU" sz="2000" dirty="0">
                        <a:latin typeface="Segoe UI Light" panose="020B0502040204020203" pitchFamily="34" charset="0"/>
                        <a:cs typeface="Segoe UI Light" panose="020B0502040204020203" pitchFamily="34" charset="0"/>
                      </a:endParaRPr>
                    </a:p>
                  </a:txBody>
                  <a:tcPr/>
                </a:tc>
                <a:tc>
                  <a:txBody>
                    <a:bodyPr/>
                    <a:lstStyle/>
                    <a:p>
                      <a:pPr marL="0" indent="0">
                        <a:buFont typeface="Arial" panose="020B0604020202020204" pitchFamily="34" charset="0"/>
                        <a:buNone/>
                      </a:pPr>
                      <a:r>
                        <a:rPr lang="en-AU" sz="2000" dirty="0" smtClean="0">
                          <a:latin typeface="Segoe UI Light" panose="020B0502040204020203" pitchFamily="34" charset="0"/>
                          <a:cs typeface="Segoe UI Light" panose="020B0502040204020203" pitchFamily="34" charset="0"/>
                        </a:rPr>
                        <a:t>Tests for $True condition</a:t>
                      </a:r>
                    </a:p>
                    <a:p>
                      <a:pPr marL="0" indent="0">
                        <a:buFont typeface="Arial" panose="020B0604020202020204" pitchFamily="34" charset="0"/>
                        <a:buNone/>
                      </a:pPr>
                      <a:r>
                        <a:rPr lang="en-AU" sz="2000" dirty="0" smtClean="0">
                          <a:latin typeface="Segoe UI Light" panose="020B0502040204020203" pitchFamily="34" charset="0"/>
                          <a:cs typeface="Segoe UI Light" panose="020B0502040204020203" pitchFamily="34" charset="0"/>
                        </a:rPr>
                        <a:t>     Includes Initialization and Repeat blocks</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682023619"/>
                  </a:ext>
                </a:extLst>
              </a:tr>
              <a:tr h="370840">
                <a:tc>
                  <a:txBody>
                    <a:bodyPr/>
                    <a:lstStyle/>
                    <a:p>
                      <a:r>
                        <a:rPr lang="en-AU" sz="2000" dirty="0" err="1" smtClean="0">
                          <a:latin typeface="Segoe UI Light" panose="020B0502040204020203" pitchFamily="34" charset="0"/>
                          <a:cs typeface="Segoe UI Light" panose="020B0502040204020203" pitchFamily="34" charset="0"/>
                        </a:rPr>
                        <a:t>Foreach</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Enumeration</a:t>
                      </a:r>
                      <a:endParaRPr lang="en-AU" sz="2000" dirty="0">
                        <a:latin typeface="Segoe UI Light" panose="020B0502040204020203" pitchFamily="34" charset="0"/>
                        <a:cs typeface="Segoe UI Light" panose="020B0502040204020203" pitchFamily="34" charset="0"/>
                      </a:endParaRPr>
                    </a:p>
                  </a:txBody>
                  <a:tcPr/>
                </a:tc>
                <a:tc>
                  <a:txBody>
                    <a:bodyPr/>
                    <a:lstStyle/>
                    <a:p>
                      <a:pPr marL="0" indent="0">
                        <a:buFont typeface="Arial" panose="020B0604020202020204" pitchFamily="34" charset="0"/>
                        <a:buNone/>
                      </a:pPr>
                      <a:r>
                        <a:rPr lang="en-AU" sz="2000" dirty="0" smtClean="0">
                          <a:latin typeface="Segoe UI Light" panose="020B0502040204020203" pitchFamily="34" charset="0"/>
                          <a:cs typeface="Segoe UI Light" panose="020B0502040204020203" pitchFamily="34" charset="0"/>
                        </a:rPr>
                        <a:t>Runs</a:t>
                      </a:r>
                      <a:r>
                        <a:rPr lang="en-AU" sz="2000" baseline="0" dirty="0" smtClean="0">
                          <a:latin typeface="Segoe UI Light" panose="020B0502040204020203" pitchFamily="34" charset="0"/>
                          <a:cs typeface="Segoe UI Light" panose="020B0502040204020203" pitchFamily="34" charset="0"/>
                        </a:rPr>
                        <a:t> code once for each item in collection/array</a:t>
                      </a:r>
                    </a:p>
                    <a:p>
                      <a:pPr marL="0" indent="0">
                        <a:buFont typeface="Arial" panose="020B0604020202020204" pitchFamily="34" charset="0"/>
                        <a:buNone/>
                      </a:pPr>
                      <a:r>
                        <a:rPr lang="en-AU" sz="2000" baseline="0" dirty="0" smtClean="0">
                          <a:latin typeface="Segoe UI Light" panose="020B0502040204020203" pitchFamily="34" charset="0"/>
                          <a:cs typeface="Segoe UI Light" panose="020B0502040204020203" pitchFamily="34" charset="0"/>
                        </a:rPr>
                        <a:t>     Choose automatic variable name</a:t>
                      </a:r>
                      <a:endParaRPr lang="en-AU" sz="20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050312634"/>
                  </a:ext>
                </a:extLst>
              </a:tr>
            </a:tbl>
          </a:graphicData>
        </a:graphic>
      </p:graphicFrame>
    </p:spTree>
    <p:extLst>
      <p:ext uri="{BB962C8B-B14F-4D97-AF65-F5344CB8AC3E}">
        <p14:creationId xmlns:p14="http://schemas.microsoft.com/office/powerpoint/2010/main" val="2583405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While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484</a:t>
            </a:fld>
            <a:endParaRPr lang="en-US"/>
          </a:p>
        </p:txBody>
      </p:sp>
    </p:spTree>
    <p:extLst>
      <p:ext uri="{BB962C8B-B14F-4D97-AF65-F5344CB8AC3E}">
        <p14:creationId xmlns:p14="http://schemas.microsoft.com/office/powerpoint/2010/main" val="532307930"/>
      </p:ext>
    </p:extLst>
  </p:cSld>
  <p:clrMapOvr>
    <a:masterClrMapping/>
  </p:clrMapOvr>
  <p:timing>
    <p:tnLst>
      <p:par>
        <p:cT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While Loop</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485</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156662647"/>
              </p:ext>
            </p:extLst>
          </p:nvPr>
        </p:nvGraphicFramePr>
        <p:xfrm>
          <a:off x="530679" y="1455964"/>
          <a:ext cx="11193236" cy="1158240"/>
        </p:xfrm>
        <a:graphic>
          <a:graphicData uri="http://schemas.openxmlformats.org/drawingml/2006/table">
            <a:tbl>
              <a:tblPr firstRow="1" bandRow="1">
                <a:tableStyleId>{5C22544A-7EE6-4342-B048-85BDC9FD1C3A}</a:tableStyleId>
              </a:tblPr>
              <a:tblGrid>
                <a:gridCol w="1118507">
                  <a:extLst>
                    <a:ext uri="{9D8B030D-6E8A-4147-A177-3AD203B41FA5}">
                      <a16:colId xmlns:a16="http://schemas.microsoft.com/office/drawing/2014/main" val="1944953743"/>
                    </a:ext>
                  </a:extLst>
                </a:gridCol>
                <a:gridCol w="5225143">
                  <a:extLst>
                    <a:ext uri="{9D8B030D-6E8A-4147-A177-3AD203B41FA5}">
                      <a16:colId xmlns:a16="http://schemas.microsoft.com/office/drawing/2014/main" val="814196239"/>
                    </a:ext>
                  </a:extLst>
                </a:gridCol>
                <a:gridCol w="4849586">
                  <a:extLst>
                    <a:ext uri="{9D8B030D-6E8A-4147-A177-3AD203B41FA5}">
                      <a16:colId xmlns:a16="http://schemas.microsoft.com/office/drawing/2014/main" val="2058414093"/>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Name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solidFill>
                            <a:srgbClr val="F5F5F5"/>
                          </a:solidFill>
                          <a:latin typeface="Lucida Console" panose="020B0609040504020204" pitchFamily="49" charset="0"/>
                        </a:rPr>
                        <a:t>Example</a:t>
                      </a:r>
                    </a:p>
                  </a:txBody>
                  <a:tcPr>
                    <a:solidFill>
                      <a:schemeClr val="accent1"/>
                    </a:solidFill>
                  </a:tcPr>
                </a:tc>
                <a:extLst>
                  <a:ext uri="{0D108BD9-81ED-4DB2-BD59-A6C34878D82A}">
                    <a16:rowId xmlns:a16="http://schemas.microsoft.com/office/drawing/2014/main" val="3916710192"/>
                  </a:ext>
                </a:extLst>
              </a:tr>
              <a:tr h="370840">
                <a:tc>
                  <a:txBody>
                    <a:bodyPr/>
                    <a:lstStyle/>
                    <a:p>
                      <a:r>
                        <a:rPr lang="en-AU" sz="2000" dirty="0" smtClean="0">
                          <a:latin typeface="Segoe UI Light" panose="020B0502040204020203" pitchFamily="34" charset="0"/>
                          <a:cs typeface="Segoe UI Light" panose="020B0502040204020203" pitchFamily="34" charset="0"/>
                        </a:rPr>
                        <a:t>While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Runs script block while</a:t>
                      </a:r>
                    </a:p>
                    <a:p>
                      <a:r>
                        <a:rPr lang="en-AU" sz="2000" dirty="0" smtClean="0">
                          <a:latin typeface="Segoe UI Light" panose="020B0502040204020203" pitchFamily="34" charset="0"/>
                          <a:cs typeface="Segoe UI Light" panose="020B0502040204020203" pitchFamily="34" charset="0"/>
                        </a:rPr>
                        <a:t>conditional test</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 true</a:t>
                      </a:r>
                      <a:endParaRPr lang="en-AU" sz="2000" dirty="0">
                        <a:latin typeface="Segoe UI Light" panose="020B0502040204020203" pitchFamily="34" charset="0"/>
                        <a:cs typeface="Segoe UI Light" panose="020B0502040204020203" pitchFamily="34" charset="0"/>
                      </a:endParaRPr>
                    </a:p>
                  </a:txBody>
                  <a:tcPr/>
                </a:tc>
                <a:tc>
                  <a:txBody>
                    <a:bodyPr/>
                    <a:lstStyle/>
                    <a:p>
                      <a:r>
                        <a:rPr lang="en-US" sz="2000" dirty="0" smtClean="0">
                          <a:solidFill>
                            <a:srgbClr val="FF4500"/>
                          </a:solidFill>
                          <a:latin typeface="Lucida Console" panose="020B0609040504020204" pitchFamily="49" charset="0"/>
                        </a:rPr>
                        <a:t>$a</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FFE4C4"/>
                          </a:solidFill>
                          <a:latin typeface="Lucida Console" panose="020B0609040504020204" pitchFamily="49" charset="0"/>
                        </a:rPr>
                        <a:t>0</a:t>
                      </a:r>
                      <a:endParaRPr lang="en-AU" sz="2000" dirty="0" smtClean="0">
                        <a:solidFill>
                          <a:srgbClr val="E0FFFF"/>
                        </a:solidFill>
                        <a:latin typeface="Lucida Console" panose="020B0609040504020204" pitchFamily="49" charset="0"/>
                      </a:endParaRPr>
                    </a:p>
                    <a:p>
                      <a:r>
                        <a:rPr lang="en-AU" sz="2000" dirty="0" smtClean="0">
                          <a:solidFill>
                            <a:srgbClr val="E0FFFF"/>
                          </a:solidFill>
                          <a:latin typeface="Lucida Console" panose="020B0609040504020204" pitchFamily="49" charset="0"/>
                        </a:rPr>
                        <a:t>While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956593820"/>
                  </a:ext>
                </a:extLst>
              </a:tr>
            </a:tbl>
          </a:graphicData>
        </a:graphic>
      </p:graphicFrame>
      <p:sp>
        <p:nvSpPr>
          <p:cNvPr id="2" name="Flowchart: Process 1"/>
          <p:cNvSpPr/>
          <p:nvPr/>
        </p:nvSpPr>
        <p:spPr>
          <a:xfrm>
            <a:off x="8522612" y="3841027"/>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Code</a:t>
            </a:r>
            <a:endParaRPr lang="en-US" dirty="0"/>
          </a:p>
        </p:txBody>
      </p:sp>
      <p:sp>
        <p:nvSpPr>
          <p:cNvPr id="3" name="Flowchart: Decision 2"/>
          <p:cNvSpPr/>
          <p:nvPr/>
        </p:nvSpPr>
        <p:spPr>
          <a:xfrm>
            <a:off x="4608095" y="3635014"/>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46" idx="3"/>
            <a:endCxn id="3" idx="1"/>
          </p:cNvCxnSpPr>
          <p:nvPr/>
        </p:nvCxnSpPr>
        <p:spPr>
          <a:xfrm>
            <a:off x="3684453" y="4275693"/>
            <a:ext cx="923642"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2"/>
            <a:endCxn id="35" idx="0"/>
          </p:cNvCxnSpPr>
          <p:nvPr/>
        </p:nvCxnSpPr>
        <p:spPr>
          <a:xfrm>
            <a:off x="5943600" y="4916372"/>
            <a:ext cx="0" cy="74019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 idx="3"/>
            <a:endCxn id="2" idx="1"/>
          </p:cNvCxnSpPr>
          <p:nvPr/>
        </p:nvCxnSpPr>
        <p:spPr>
          <a:xfrm>
            <a:off x="7279105" y="4275693"/>
            <a:ext cx="1243507"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2" idx="0"/>
            <a:endCxn id="3" idx="0"/>
          </p:cNvCxnSpPr>
          <p:nvPr/>
        </p:nvCxnSpPr>
        <p:spPr>
          <a:xfrm rot="16200000" flipV="1">
            <a:off x="7619324" y="1959291"/>
            <a:ext cx="206013" cy="3557459"/>
          </a:xfrm>
          <a:prstGeom prst="bentConnector3">
            <a:avLst>
              <a:gd name="adj1" fmla="val 345289"/>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505317" y="3906365"/>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2" name="TextBox 31"/>
          <p:cNvSpPr txBox="1"/>
          <p:nvPr/>
        </p:nvSpPr>
        <p:spPr>
          <a:xfrm>
            <a:off x="6020610" y="4974295"/>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5" name="Flowchart: Terminator 34"/>
          <p:cNvSpPr/>
          <p:nvPr/>
        </p:nvSpPr>
        <p:spPr>
          <a:xfrm>
            <a:off x="5125453" y="56565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46" name="Flowchart: Terminator 45"/>
          <p:cNvSpPr/>
          <p:nvPr/>
        </p:nvSpPr>
        <p:spPr>
          <a:xfrm>
            <a:off x="2048159" y="3999024"/>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Tree>
    <p:extLst>
      <p:ext uri="{BB962C8B-B14F-4D97-AF65-F5344CB8AC3E}">
        <p14:creationId xmlns:p14="http://schemas.microsoft.com/office/powerpoint/2010/main" val="1913177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1204812859"/>
              </p:ext>
            </p:extLst>
          </p:nvPr>
        </p:nvGraphicFramePr>
        <p:xfrm>
          <a:off x="2032898" y="754987"/>
          <a:ext cx="9402018" cy="4297680"/>
        </p:xfrm>
        <a:graphic>
          <a:graphicData uri="http://schemas.openxmlformats.org/drawingml/2006/table">
            <a:tbl>
              <a:tblPr>
                <a:tableStyleId>{B301B821-A1FF-4177-AEE7-76D212191A09}</a:tableStyleId>
              </a:tblPr>
              <a:tblGrid>
                <a:gridCol w="9402018">
                  <a:extLst>
                    <a:ext uri="{9D8B030D-6E8A-4147-A177-3AD203B41FA5}">
                      <a16:colId xmlns:a16="http://schemas.microsoft.com/office/drawing/2014/main" val="1587158566"/>
                    </a:ext>
                  </a:extLst>
                </a:gridCol>
              </a:tblGrid>
              <a:tr h="370840">
                <a:tc>
                  <a:txBody>
                    <a:bodyPr/>
                    <a:lstStyle/>
                    <a:p>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'2012R2-DC' </a:t>
                      </a:r>
                    </a:p>
                    <a:p>
                      <a:endParaRPr lang="en-US" sz="1800" dirty="0" smtClean="0">
                        <a:solidFill>
                          <a:prstClr val="black"/>
                        </a:solidFill>
                        <a:latin typeface="Lucida Console" panose="020B0609040504020204" pitchFamily="49" charset="0"/>
                      </a:endParaRPr>
                    </a:p>
                    <a:p>
                      <a:r>
                        <a:rPr lang="en-US" sz="1800" dirty="0" smtClean="0">
                          <a:solidFill>
                            <a:srgbClr val="0000FF"/>
                          </a:solidFill>
                          <a:latin typeface="Lucida Console" panose="020B0609040504020204" pitchFamily="49" charset="0"/>
                        </a:rPr>
                        <a:t>Restart-Computer</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endParaRPr lang="en-US" sz="1800" dirty="0" smtClean="0">
                        <a:solidFill>
                          <a:prstClr val="black"/>
                        </a:solidFill>
                        <a:latin typeface="Lucida Console" panose="020B0609040504020204" pitchFamily="49" charset="0"/>
                      </a:endParaRPr>
                    </a:p>
                    <a:p>
                      <a:r>
                        <a:rPr lang="en-US" sz="1800" dirty="0" smtClean="0">
                          <a:solidFill>
                            <a:srgbClr val="0000FF"/>
                          </a:solidFill>
                          <a:latin typeface="Lucida Console" panose="020B0609040504020204" pitchFamily="49" charset="0"/>
                        </a:rPr>
                        <a:t>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p>
                    <a:p>
                      <a:endParaRPr lang="en-US" sz="1800" dirty="0" smtClean="0">
                        <a:solidFill>
                          <a:prstClr val="black"/>
                        </a:solidFill>
                        <a:latin typeface="Lucida Console" panose="020B0609040504020204" pitchFamily="49" charset="0"/>
                      </a:endParaRPr>
                    </a:p>
                    <a:p>
                      <a:r>
                        <a:rPr lang="en-US" sz="1800" dirty="0" smtClean="0">
                          <a:solidFill>
                            <a:srgbClr val="00008B"/>
                          </a:solidFill>
                          <a:latin typeface="Lucida Console" panose="020B0609040504020204" pitchFamily="49" charset="0"/>
                        </a:rPr>
                        <a:t>While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-not</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Test-Connection</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-Quiet</a:t>
                      </a:r>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"Waiting on restart: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srgbClr val="8B0000"/>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p>
                  </a:txBody>
                  <a:tcPr/>
                </a:tc>
                <a:extLst>
                  <a:ext uri="{0D108BD9-81ED-4DB2-BD59-A6C34878D82A}">
                    <a16:rowId xmlns:a16="http://schemas.microsoft.com/office/drawing/2014/main" val="3217152087"/>
                  </a:ext>
                </a:extLst>
              </a:tr>
              <a:tr h="370840">
                <a:tc>
                  <a:txBody>
                    <a:bodyPr/>
                    <a:lstStyle/>
                    <a:p>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a:t>
                      </a: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ea typeface="+mn-ea"/>
                          <a:cs typeface="+mn-cs"/>
                        </a:rPr>
                        <a:t>PS C:\</a:t>
                      </a:r>
                    </a:p>
                  </a:txBody>
                  <a:tcPr>
                    <a:solidFill>
                      <a:srgbClr val="012456"/>
                    </a:solidFill>
                  </a:tcPr>
                </a:tc>
                <a:extLst>
                  <a:ext uri="{0D108BD9-81ED-4DB2-BD59-A6C34878D82A}">
                    <a16:rowId xmlns:a16="http://schemas.microsoft.com/office/drawing/2014/main" val="770975557"/>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486</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smtClean="0">
                <a:solidFill>
                  <a:schemeClr val="tx2"/>
                </a:solidFill>
              </a:rPr>
              <a:t>While</a:t>
            </a:r>
            <a:endParaRPr lang="en-AU" kern="0" dirty="0">
              <a:solidFill>
                <a:schemeClr val="tx2"/>
              </a:solidFill>
            </a:endParaRPr>
          </a:p>
        </p:txBody>
      </p:sp>
      <p:sp>
        <p:nvSpPr>
          <p:cNvPr id="4" name="Rectangle 3"/>
          <p:cNvSpPr/>
          <p:nvPr/>
        </p:nvSpPr>
        <p:spPr>
          <a:xfrm>
            <a:off x="4109884" y="5319252"/>
            <a:ext cx="3972232" cy="943897"/>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PowerShell v3.0 Restart-Computer introduced the –Wait parameter</a:t>
            </a:r>
            <a:endParaRPr lang="en-US" dirty="0">
              <a:solidFill>
                <a:schemeClr val="bg1"/>
              </a:solidFill>
            </a:endParaRPr>
          </a:p>
        </p:txBody>
      </p:sp>
    </p:spTree>
    <p:extLst>
      <p:ext uri="{BB962C8B-B14F-4D97-AF65-F5344CB8AC3E}">
        <p14:creationId xmlns:p14="http://schemas.microsoft.com/office/powerpoint/2010/main" val="4214282044"/>
      </p:ext>
    </p:extLst>
  </p:cSld>
  <p:clrMapOvr>
    <a:masterClrMapping/>
  </p:clrMapOvr>
  <p:timing>
    <p:tnLst>
      <p:par>
        <p:cT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While, Do While and Do Until</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487</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607378103"/>
              </p:ext>
            </p:extLst>
          </p:nvPr>
        </p:nvGraphicFramePr>
        <p:xfrm>
          <a:off x="530679" y="1455964"/>
          <a:ext cx="11193236" cy="3779520"/>
        </p:xfrm>
        <a:graphic>
          <a:graphicData uri="http://schemas.openxmlformats.org/drawingml/2006/table">
            <a:tbl>
              <a:tblPr firstRow="1" bandRow="1">
                <a:tableStyleId>{5C22544A-7EE6-4342-B048-85BDC9FD1C3A}</a:tableStyleId>
              </a:tblPr>
              <a:tblGrid>
                <a:gridCol w="1118507">
                  <a:extLst>
                    <a:ext uri="{9D8B030D-6E8A-4147-A177-3AD203B41FA5}">
                      <a16:colId xmlns:a16="http://schemas.microsoft.com/office/drawing/2014/main" val="215328322"/>
                    </a:ext>
                  </a:extLst>
                </a:gridCol>
                <a:gridCol w="5225143">
                  <a:extLst>
                    <a:ext uri="{9D8B030D-6E8A-4147-A177-3AD203B41FA5}">
                      <a16:colId xmlns:a16="http://schemas.microsoft.com/office/drawing/2014/main" val="2523341524"/>
                    </a:ext>
                  </a:extLst>
                </a:gridCol>
                <a:gridCol w="4849586">
                  <a:extLst>
                    <a:ext uri="{9D8B030D-6E8A-4147-A177-3AD203B41FA5}">
                      <a16:colId xmlns:a16="http://schemas.microsoft.com/office/drawing/2014/main" val="1924761957"/>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Name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solidFill>
                            <a:srgbClr val="F5F5F5"/>
                          </a:solidFill>
                          <a:latin typeface="Lucida Console" panose="020B0609040504020204" pitchFamily="49" charset="0"/>
                        </a:rPr>
                        <a:t>Example</a:t>
                      </a:r>
                    </a:p>
                  </a:txBody>
                  <a:tcPr>
                    <a:solidFill>
                      <a:schemeClr val="accent1"/>
                    </a:solidFill>
                  </a:tcPr>
                </a:tc>
                <a:extLst>
                  <a:ext uri="{0D108BD9-81ED-4DB2-BD59-A6C34878D82A}">
                    <a16:rowId xmlns:a16="http://schemas.microsoft.com/office/drawing/2014/main" val="975649290"/>
                  </a:ext>
                </a:extLst>
              </a:tr>
              <a:tr h="370840">
                <a:tc>
                  <a:txBody>
                    <a:bodyPr/>
                    <a:lstStyle/>
                    <a:p>
                      <a:r>
                        <a:rPr lang="en-AU" sz="2000" dirty="0" smtClean="0">
                          <a:latin typeface="Segoe UI Light" panose="020B0502040204020203" pitchFamily="34" charset="0"/>
                          <a:cs typeface="Segoe UI Light" panose="020B0502040204020203" pitchFamily="34" charset="0"/>
                        </a:rPr>
                        <a:t>While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Runs script block while</a:t>
                      </a:r>
                    </a:p>
                    <a:p>
                      <a:r>
                        <a:rPr lang="en-AU" sz="2000" dirty="0" smtClean="0">
                          <a:latin typeface="Segoe UI Light" panose="020B0502040204020203" pitchFamily="34" charset="0"/>
                          <a:cs typeface="Segoe UI Light" panose="020B0502040204020203" pitchFamily="34" charset="0"/>
                        </a:rPr>
                        <a:t>conditional test</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 true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E0FFFF"/>
                          </a:solidFill>
                          <a:latin typeface="Lucida Console" panose="020B0609040504020204" pitchFamily="49" charset="0"/>
                        </a:rPr>
                        <a:t>While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647123740"/>
                  </a:ext>
                </a:extLst>
              </a:tr>
              <a:tr h="370840">
                <a:tc>
                  <a:txBody>
                    <a:bodyPr/>
                    <a:lstStyle/>
                    <a:p>
                      <a:r>
                        <a:rPr lang="en-AU" sz="2000" dirty="0" smtClean="0">
                          <a:latin typeface="Segoe UI Light" panose="020B0502040204020203" pitchFamily="34" charset="0"/>
                          <a:cs typeface="Segoe UI Light" panose="020B0502040204020203" pitchFamily="34" charset="0"/>
                        </a:rPr>
                        <a:t>Do While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Condition evaluated </a:t>
                      </a:r>
                      <a:r>
                        <a:rPr lang="en-AU" sz="2000" u="sng" dirty="0" smtClean="0">
                          <a:latin typeface="Segoe UI Light" panose="020B0502040204020203" pitchFamily="34" charset="0"/>
                          <a:cs typeface="Segoe UI Light" panose="020B0502040204020203" pitchFamily="34" charset="0"/>
                        </a:rPr>
                        <a:t>AFTER</a:t>
                      </a:r>
                      <a:r>
                        <a:rPr lang="en-AU" sz="2000" dirty="0" smtClean="0">
                          <a:latin typeface="Segoe UI Light" panose="020B0502040204020203" pitchFamily="34" charset="0"/>
                          <a:cs typeface="Segoe UI Light" panose="020B0502040204020203" pitchFamily="34" charset="0"/>
                        </a:rPr>
                        <a:t> script block runs</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Runs script block while</a:t>
                      </a:r>
                    </a:p>
                    <a:p>
                      <a:r>
                        <a:rPr lang="en-AU" sz="2000" dirty="0" smtClean="0">
                          <a:latin typeface="Segoe UI Light" panose="020B0502040204020203" pitchFamily="34" charset="0"/>
                          <a:cs typeface="Segoe UI Light" panose="020B0502040204020203" pitchFamily="34" charset="0"/>
                        </a:rPr>
                        <a:t>conditional test</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 true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E0FFFF"/>
                          </a:solidFill>
                          <a:latin typeface="Lucida Console" panose="020B0609040504020204" pitchFamily="49" charset="0"/>
                        </a:rPr>
                        <a:t>Do</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W</a:t>
                      </a:r>
                      <a:r>
                        <a:rPr lang="en-AU" sz="2000" dirty="0" smtClean="0">
                          <a:solidFill>
                            <a:srgbClr val="E0FFFF"/>
                          </a:solidFill>
                          <a:latin typeface="Lucida Console" panose="020B0609040504020204" pitchFamily="49" charset="0"/>
                        </a:rPr>
                        <a:t>hile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-le</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1616948933"/>
                  </a:ext>
                </a:extLst>
              </a:tr>
              <a:tr h="370840">
                <a:tc>
                  <a:txBody>
                    <a:bodyPr/>
                    <a:lstStyle/>
                    <a:p>
                      <a:r>
                        <a:rPr lang="en-AU" sz="2000" dirty="0" smtClean="0">
                          <a:latin typeface="Segoe UI Light" panose="020B0502040204020203" pitchFamily="34" charset="0"/>
                          <a:cs typeface="Segoe UI Light" panose="020B0502040204020203" pitchFamily="34" charset="0"/>
                        </a:rPr>
                        <a:t>Do Until</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Condition evaluated </a:t>
                      </a:r>
                      <a:r>
                        <a:rPr lang="en-AU" sz="2000" u="sng" dirty="0" smtClean="0">
                          <a:latin typeface="Segoe UI Light" panose="020B0502040204020203" pitchFamily="34" charset="0"/>
                          <a:cs typeface="Segoe UI Light" panose="020B0502040204020203" pitchFamily="34" charset="0"/>
                        </a:rPr>
                        <a:t>AFTER</a:t>
                      </a:r>
                      <a:r>
                        <a:rPr lang="en-AU" sz="2000" dirty="0" smtClean="0">
                          <a:latin typeface="Segoe UI Light" panose="020B0502040204020203" pitchFamily="34" charset="0"/>
                          <a:cs typeface="Segoe UI Light" panose="020B0502040204020203" pitchFamily="34" charset="0"/>
                        </a:rPr>
                        <a:t> script block runs</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Runs script block until</a:t>
                      </a:r>
                    </a:p>
                    <a:p>
                      <a:r>
                        <a:rPr lang="en-AU" sz="2000" dirty="0" smtClean="0">
                          <a:latin typeface="Segoe UI Light" panose="020B0502040204020203" pitchFamily="34" charset="0"/>
                          <a:cs typeface="Segoe UI Light" panose="020B0502040204020203" pitchFamily="34" charset="0"/>
                        </a:rPr>
                        <a:t>conditional test</a:t>
                      </a:r>
                      <a:r>
                        <a:rPr lang="en-AU" sz="2000" baseline="0" dirty="0" smtClean="0">
                          <a:latin typeface="Segoe UI Light" panose="020B0502040204020203" pitchFamily="34" charset="0"/>
                          <a:cs typeface="Segoe UI Light" panose="020B0502040204020203" pitchFamily="34" charset="0"/>
                        </a:rPr>
                        <a:t> becomes</a:t>
                      </a:r>
                      <a:r>
                        <a:rPr lang="en-AU" sz="2000" dirty="0" smtClean="0">
                          <a:latin typeface="Segoe UI Light" panose="020B0502040204020203" pitchFamily="34" charset="0"/>
                          <a:cs typeface="Segoe UI Light" panose="020B0502040204020203" pitchFamily="34" charset="0"/>
                        </a:rPr>
                        <a:t> true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solidFill>
                            <a:srgbClr val="E0FFFF"/>
                          </a:solidFill>
                          <a:latin typeface="Lucida Console" panose="020B0609040504020204" pitchFamily="49" charset="0"/>
                        </a:rPr>
                        <a:t>Do</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Until</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1386740998"/>
                  </a:ext>
                </a:extLst>
              </a:tr>
            </a:tbl>
          </a:graphicData>
        </a:graphic>
      </p:graphicFrame>
    </p:spTree>
    <p:extLst>
      <p:ext uri="{BB962C8B-B14F-4D97-AF65-F5344CB8AC3E}">
        <p14:creationId xmlns:p14="http://schemas.microsoft.com/office/powerpoint/2010/main" val="2511749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Do While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488</a:t>
            </a:fld>
            <a:endParaRPr lang="en-US"/>
          </a:p>
        </p:txBody>
      </p:sp>
    </p:spTree>
    <p:extLst>
      <p:ext uri="{BB962C8B-B14F-4D97-AF65-F5344CB8AC3E}">
        <p14:creationId xmlns:p14="http://schemas.microsoft.com/office/powerpoint/2010/main" val="2128401940"/>
      </p:ext>
    </p:extLst>
  </p:cSld>
  <p:clrMapOvr>
    <a:masterClrMapping/>
  </p:clrMapOvr>
  <p:timing>
    <p:tnLst>
      <p:par>
        <p:cT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Do While Loop</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489</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847422734"/>
              </p:ext>
            </p:extLst>
          </p:nvPr>
        </p:nvGraphicFramePr>
        <p:xfrm>
          <a:off x="530679" y="1082985"/>
          <a:ext cx="11193236" cy="1767840"/>
        </p:xfrm>
        <a:graphic>
          <a:graphicData uri="http://schemas.openxmlformats.org/drawingml/2006/table">
            <a:tbl>
              <a:tblPr firstRow="1" bandRow="1">
                <a:tableStyleId>{5C22544A-7EE6-4342-B048-85BDC9FD1C3A}</a:tableStyleId>
              </a:tblPr>
              <a:tblGrid>
                <a:gridCol w="1118507">
                  <a:extLst>
                    <a:ext uri="{9D8B030D-6E8A-4147-A177-3AD203B41FA5}">
                      <a16:colId xmlns:a16="http://schemas.microsoft.com/office/drawing/2014/main" val="1547271930"/>
                    </a:ext>
                  </a:extLst>
                </a:gridCol>
                <a:gridCol w="5225143">
                  <a:extLst>
                    <a:ext uri="{9D8B030D-6E8A-4147-A177-3AD203B41FA5}">
                      <a16:colId xmlns:a16="http://schemas.microsoft.com/office/drawing/2014/main" val="1714102221"/>
                    </a:ext>
                  </a:extLst>
                </a:gridCol>
                <a:gridCol w="4849586">
                  <a:extLst>
                    <a:ext uri="{9D8B030D-6E8A-4147-A177-3AD203B41FA5}">
                      <a16:colId xmlns:a16="http://schemas.microsoft.com/office/drawing/2014/main" val="1590611157"/>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Name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solidFill>
                            <a:srgbClr val="F5F5F5"/>
                          </a:solidFill>
                          <a:latin typeface="Lucida Console" panose="020B0609040504020204" pitchFamily="49" charset="0"/>
                        </a:rPr>
                        <a:t>Example</a:t>
                      </a:r>
                    </a:p>
                  </a:txBody>
                  <a:tcPr>
                    <a:solidFill>
                      <a:schemeClr val="accent1"/>
                    </a:solidFill>
                  </a:tcPr>
                </a:tc>
                <a:extLst>
                  <a:ext uri="{0D108BD9-81ED-4DB2-BD59-A6C34878D82A}">
                    <a16:rowId xmlns:a16="http://schemas.microsoft.com/office/drawing/2014/main" val="2044583694"/>
                  </a:ext>
                </a:extLst>
              </a:tr>
              <a:tr h="370840">
                <a:tc>
                  <a:txBody>
                    <a:bodyPr/>
                    <a:lstStyle/>
                    <a:p>
                      <a:r>
                        <a:rPr lang="en-AU" sz="2000" dirty="0" smtClean="0">
                          <a:latin typeface="Segoe UI Light" panose="020B0502040204020203" pitchFamily="34" charset="0"/>
                          <a:cs typeface="Segoe UI Light" panose="020B0502040204020203" pitchFamily="34" charset="0"/>
                        </a:rPr>
                        <a:t>Do While</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Condition evaluated </a:t>
                      </a:r>
                      <a:r>
                        <a:rPr lang="en-AU" sz="2000" u="sng" dirty="0" smtClean="0">
                          <a:latin typeface="Segoe UI Light" panose="020B0502040204020203" pitchFamily="34" charset="0"/>
                          <a:cs typeface="Segoe UI Light" panose="020B0502040204020203" pitchFamily="34" charset="0"/>
                        </a:rPr>
                        <a:t>AFTER</a:t>
                      </a:r>
                      <a:r>
                        <a:rPr lang="en-AU" sz="2000" dirty="0" smtClean="0">
                          <a:latin typeface="Segoe UI Light" panose="020B0502040204020203" pitchFamily="34" charset="0"/>
                          <a:cs typeface="Segoe UI Light" panose="020B0502040204020203" pitchFamily="34" charset="0"/>
                        </a:rPr>
                        <a:t> script block </a:t>
                      </a:r>
                      <a:r>
                        <a:rPr lang="en-AU" sz="2000" b="1" dirty="0" smtClean="0">
                          <a:latin typeface="Segoe UI Light" panose="020B0502040204020203" pitchFamily="34" charset="0"/>
                          <a:cs typeface="Segoe UI Light" panose="020B0502040204020203" pitchFamily="34" charset="0"/>
                        </a:rPr>
                        <a:t>runs at least once</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Runs script block if conditional test</a:t>
                      </a:r>
                      <a:r>
                        <a:rPr lang="en-AU" sz="2000" baseline="0" dirty="0" smtClean="0">
                          <a:latin typeface="Segoe UI Light" panose="020B0502040204020203" pitchFamily="34" charset="0"/>
                          <a:cs typeface="Segoe UI Light" panose="020B0502040204020203" pitchFamily="34" charset="0"/>
                        </a:rPr>
                        <a:t> =</a:t>
                      </a:r>
                      <a:r>
                        <a:rPr lang="en-AU" sz="2000" dirty="0" smtClean="0">
                          <a:latin typeface="Segoe UI Light" panose="020B0502040204020203" pitchFamily="34" charset="0"/>
                          <a:cs typeface="Segoe UI Light" panose="020B0502040204020203" pitchFamily="34" charset="0"/>
                        </a:rPr>
                        <a:t> true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smtClean="0">
                          <a:solidFill>
                            <a:srgbClr val="FF4500"/>
                          </a:solidFill>
                          <a:latin typeface="Lucida Console" panose="020B0609040504020204" pitchFamily="49" charset="0"/>
                        </a:rPr>
                        <a:t>$a</a:t>
                      </a:r>
                      <a:r>
                        <a:rPr lang="en-US" sz="2000" dirty="0" smtClean="0">
                          <a:solidFill>
                            <a:srgbClr val="F5F5F5"/>
                          </a:solidFill>
                          <a:latin typeface="Lucida Console" panose="020B0609040504020204" pitchFamily="49" charset="0"/>
                        </a:rPr>
                        <a:t> </a:t>
                      </a:r>
                      <a:r>
                        <a:rPr lang="en-US" sz="2000" dirty="0" smtClean="0">
                          <a:solidFill>
                            <a:srgbClr val="D3D3D3"/>
                          </a:solidFill>
                          <a:latin typeface="Lucida Console" panose="020B0609040504020204" pitchFamily="49" charset="0"/>
                        </a:rPr>
                        <a:t>=</a:t>
                      </a:r>
                      <a:r>
                        <a:rPr lang="en-US" sz="2000" dirty="0" smtClean="0">
                          <a:solidFill>
                            <a:srgbClr val="F5F5F5"/>
                          </a:solidFill>
                          <a:latin typeface="Lucida Console" panose="020B0609040504020204" pitchFamily="49" charset="0"/>
                        </a:rPr>
                        <a:t> </a:t>
                      </a:r>
                      <a:r>
                        <a:rPr lang="en-US" sz="2000" dirty="0" smtClean="0">
                          <a:solidFill>
                            <a:srgbClr val="FFE4C4"/>
                          </a:solidFill>
                          <a:latin typeface="Lucida Console" panose="020B0609040504020204" pitchFamily="49" charset="0"/>
                        </a:rPr>
                        <a:t>0</a:t>
                      </a:r>
                      <a:endParaRPr lang="en-AU" sz="2000" dirty="0" smtClean="0">
                        <a:solidFill>
                          <a:srgbClr val="E0FFFF"/>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Do</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a:t>
                      </a:r>
                      <a:r>
                        <a:rPr lang="en-AU" sz="2000" baseline="0" dirty="0" smtClean="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W</a:t>
                      </a:r>
                      <a:r>
                        <a:rPr lang="en-AU" sz="2000" dirty="0" smtClean="0">
                          <a:solidFill>
                            <a:srgbClr val="E0FFFF"/>
                          </a:solidFill>
                          <a:latin typeface="Lucida Console" panose="020B0609040504020204" pitchFamily="49" charset="0"/>
                        </a:rPr>
                        <a:t>hile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-le</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5</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373264213"/>
                  </a:ext>
                </a:extLst>
              </a:tr>
            </a:tbl>
          </a:graphicData>
        </a:graphic>
      </p:graphicFrame>
      <p:sp>
        <p:nvSpPr>
          <p:cNvPr id="5" name="Flowchart: Process 4"/>
          <p:cNvSpPr/>
          <p:nvPr/>
        </p:nvSpPr>
        <p:spPr>
          <a:xfrm>
            <a:off x="4327266" y="4051458"/>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Code</a:t>
            </a:r>
            <a:endParaRPr lang="en-US" dirty="0"/>
          </a:p>
        </p:txBody>
      </p:sp>
      <p:sp>
        <p:nvSpPr>
          <p:cNvPr id="6" name="Flowchart: Decision 5"/>
          <p:cNvSpPr/>
          <p:nvPr/>
        </p:nvSpPr>
        <p:spPr>
          <a:xfrm>
            <a:off x="7553444" y="3841026"/>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17" idx="3"/>
            <a:endCxn id="5" idx="1"/>
          </p:cNvCxnSpPr>
          <p:nvPr/>
        </p:nvCxnSpPr>
        <p:spPr>
          <a:xfrm>
            <a:off x="3057983" y="4481701"/>
            <a:ext cx="1269283" cy="4423"/>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2"/>
            <a:endCxn id="16" idx="0"/>
          </p:cNvCxnSpPr>
          <p:nvPr/>
        </p:nvCxnSpPr>
        <p:spPr>
          <a:xfrm>
            <a:off x="8888949" y="5122384"/>
            <a:ext cx="0" cy="534178"/>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6" idx="1"/>
          </p:cNvCxnSpPr>
          <p:nvPr/>
        </p:nvCxnSpPr>
        <p:spPr>
          <a:xfrm flipV="1">
            <a:off x="6284160" y="4481705"/>
            <a:ext cx="1269284" cy="4419"/>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6" idx="0"/>
            <a:endCxn id="5" idx="0"/>
          </p:cNvCxnSpPr>
          <p:nvPr/>
        </p:nvCxnSpPr>
        <p:spPr>
          <a:xfrm rot="16200000" flipH="1" flipV="1">
            <a:off x="6992115" y="2154624"/>
            <a:ext cx="210432" cy="3583236"/>
          </a:xfrm>
          <a:prstGeom prst="bentConnector3">
            <a:avLst>
              <a:gd name="adj1" fmla="val -108634"/>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888949" y="3437152"/>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5" name="TextBox 14"/>
          <p:cNvSpPr txBox="1"/>
          <p:nvPr/>
        </p:nvSpPr>
        <p:spPr>
          <a:xfrm>
            <a:off x="8874955" y="5087842"/>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6" name="Flowchart: Terminator 15"/>
          <p:cNvSpPr/>
          <p:nvPr/>
        </p:nvSpPr>
        <p:spPr>
          <a:xfrm>
            <a:off x="8070802" y="56565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7" name="Flowchart: Terminator 16"/>
          <p:cNvSpPr/>
          <p:nvPr/>
        </p:nvSpPr>
        <p:spPr>
          <a:xfrm>
            <a:off x="1421689" y="4205032"/>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Tree>
    <p:extLst>
      <p:ext uri="{BB962C8B-B14F-4D97-AF65-F5344CB8AC3E}">
        <p14:creationId xmlns:p14="http://schemas.microsoft.com/office/powerpoint/2010/main" val="3036629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 2</a:t>
            </a:r>
            <a:r>
              <a:rPr lang="en-US"/>
              <a:t>: Commands 1</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49</a:t>
            </a:fld>
            <a:endParaRPr lang="en-US"/>
          </a:p>
        </p:txBody>
      </p:sp>
    </p:spTree>
    <p:extLst>
      <p:ext uri="{BB962C8B-B14F-4D97-AF65-F5344CB8AC3E}">
        <p14:creationId xmlns:p14="http://schemas.microsoft.com/office/powerpoint/2010/main" val="3702133444"/>
      </p:ext>
    </p:extLst>
  </p:cSld>
  <p:clrMapOvr>
    <a:masterClrMapping/>
  </p:clrMapOvr>
  <p:timing>
    <p:tnLst>
      <p:par>
        <p:cT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874041016"/>
              </p:ext>
            </p:extLst>
          </p:nvPr>
        </p:nvGraphicFramePr>
        <p:xfrm>
          <a:off x="2032898" y="754987"/>
          <a:ext cx="9402018" cy="4297680"/>
        </p:xfrm>
        <a:graphic>
          <a:graphicData uri="http://schemas.openxmlformats.org/drawingml/2006/table">
            <a:tbl>
              <a:tblPr>
                <a:tableStyleId>{B301B821-A1FF-4177-AEE7-76D212191A09}</a:tableStyleId>
              </a:tblPr>
              <a:tblGrid>
                <a:gridCol w="9402018">
                  <a:extLst>
                    <a:ext uri="{9D8B030D-6E8A-4147-A177-3AD203B41FA5}">
                      <a16:colId xmlns:a16="http://schemas.microsoft.com/office/drawing/2014/main" val="3053432259"/>
                    </a:ext>
                  </a:extLst>
                </a:gridCol>
              </a:tblGrid>
              <a:tr h="370840">
                <a:tc>
                  <a:txBody>
                    <a:bodyPr/>
                    <a:lstStyle/>
                    <a:p>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'2012R2-DC'</a:t>
                      </a:r>
                      <a:endParaRPr lang="en-US" sz="1800" dirty="0" smtClean="0">
                        <a:solidFill>
                          <a:prstClr val="black"/>
                        </a:solidFill>
                        <a:latin typeface="Lucida Console" panose="020B0609040504020204" pitchFamily="49" charset="0"/>
                      </a:endParaRPr>
                    </a:p>
                    <a:p>
                      <a:r>
                        <a:rPr lang="en-US" sz="1800" dirty="0" smtClean="0">
                          <a:solidFill>
                            <a:srgbClr val="0000FF"/>
                          </a:solidFill>
                          <a:latin typeface="Lucida Console" panose="020B0609040504020204" pitchFamily="49" charset="0"/>
                        </a:rPr>
                        <a:t>Restart-Computer</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endParaRPr lang="en-US" sz="1800" dirty="0" smtClean="0">
                        <a:solidFill>
                          <a:prstClr val="black"/>
                        </a:solidFill>
                        <a:latin typeface="Lucida Console" panose="020B0609040504020204" pitchFamily="49" charset="0"/>
                      </a:endParaRPr>
                    </a:p>
                    <a:p>
                      <a:endParaRPr lang="en-US" sz="1800" dirty="0" smtClean="0">
                        <a:solidFill>
                          <a:prstClr val="black"/>
                        </a:solidFill>
                        <a:latin typeface="Lucida Console" panose="020B0609040504020204" pitchFamily="49" charset="0"/>
                      </a:endParaRPr>
                    </a:p>
                    <a:p>
                      <a:r>
                        <a:rPr lang="en-US" sz="1800" dirty="0" smtClean="0">
                          <a:solidFill>
                            <a:srgbClr val="00008B"/>
                          </a:solidFill>
                          <a:latin typeface="Lucida Console" panose="020B0609040504020204" pitchFamily="49" charset="0"/>
                        </a:rPr>
                        <a:t>Do</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"Waiting on restart: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srgbClr val="8B0000"/>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p>
                      <a:r>
                        <a:rPr lang="en-US" sz="1800" dirty="0" smtClean="0">
                          <a:solidFill>
                            <a:srgbClr val="00008B"/>
                          </a:solidFill>
                          <a:latin typeface="Lucida Console" panose="020B0609040504020204" pitchFamily="49" charset="0"/>
                        </a:rPr>
                        <a:t>While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-not</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Test-Connection</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-Quiet</a:t>
                      </a:r>
                      <a:r>
                        <a:rPr lang="en-US" sz="1800" dirty="0" smtClean="0">
                          <a:solidFill>
                            <a:prstClr val="black"/>
                          </a:solidFill>
                          <a:latin typeface="Lucida Console" panose="020B0609040504020204" pitchFamily="49" charset="0"/>
                        </a:rPr>
                        <a:t>))</a:t>
                      </a:r>
                    </a:p>
                    <a:p>
                      <a:endParaRPr lang="en-US" sz="1800" dirty="0" smtClean="0">
                        <a:solidFill>
                          <a:prstClr val="black"/>
                        </a:solidFill>
                        <a:latin typeface="Lucida Console" panose="020B0609040504020204" pitchFamily="49" charset="0"/>
                      </a:endParaRPr>
                    </a:p>
                  </a:txBody>
                  <a:tcPr/>
                </a:tc>
                <a:extLst>
                  <a:ext uri="{0D108BD9-81ED-4DB2-BD59-A6C34878D82A}">
                    <a16:rowId xmlns:a16="http://schemas.microsoft.com/office/drawing/2014/main" val="1456613413"/>
                  </a:ext>
                </a:extLst>
              </a:tr>
              <a:tr h="370840">
                <a:tc>
                  <a:txBody>
                    <a:bodyPr/>
                    <a:lstStyle/>
                    <a:p>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a:t>
                      </a: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ea typeface="+mn-ea"/>
                          <a:cs typeface="+mn-cs"/>
                        </a:rPr>
                        <a:t>PS C:\</a:t>
                      </a:r>
                    </a:p>
                  </a:txBody>
                  <a:tcPr>
                    <a:solidFill>
                      <a:srgbClr val="012456"/>
                    </a:solidFill>
                  </a:tcPr>
                </a:tc>
                <a:extLst>
                  <a:ext uri="{0D108BD9-81ED-4DB2-BD59-A6C34878D82A}">
                    <a16:rowId xmlns:a16="http://schemas.microsoft.com/office/drawing/2014/main" val="3836535544"/>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490</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smtClean="0">
                <a:solidFill>
                  <a:schemeClr val="tx2"/>
                </a:solidFill>
              </a:rPr>
              <a:t>Do While</a:t>
            </a:r>
            <a:endParaRPr lang="en-AU" kern="0" dirty="0">
              <a:solidFill>
                <a:schemeClr val="tx2"/>
              </a:solidFill>
            </a:endParaRPr>
          </a:p>
        </p:txBody>
      </p:sp>
      <p:sp>
        <p:nvSpPr>
          <p:cNvPr id="8" name="Rectangle 7"/>
          <p:cNvSpPr/>
          <p:nvPr/>
        </p:nvSpPr>
        <p:spPr>
          <a:xfrm>
            <a:off x="4109884" y="5319252"/>
            <a:ext cx="3972232" cy="943897"/>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PowerShell v3.0 Restart-Computer introduced the –Wait parameter</a:t>
            </a:r>
            <a:endParaRPr lang="en-US" dirty="0">
              <a:solidFill>
                <a:schemeClr val="bg1"/>
              </a:solidFill>
            </a:endParaRPr>
          </a:p>
        </p:txBody>
      </p:sp>
    </p:spTree>
    <p:extLst>
      <p:ext uri="{BB962C8B-B14F-4D97-AF65-F5344CB8AC3E}">
        <p14:creationId xmlns:p14="http://schemas.microsoft.com/office/powerpoint/2010/main" val="1441096445"/>
      </p:ext>
    </p:extLst>
  </p:cSld>
  <p:clrMapOvr>
    <a:masterClrMapping/>
  </p:clrMapOvr>
  <p:timing>
    <p:tnLst>
      <p:par>
        <p:cT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Do Until</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491</a:t>
            </a:fld>
            <a:endParaRPr lang="en-US"/>
          </a:p>
        </p:txBody>
      </p:sp>
    </p:spTree>
    <p:extLst>
      <p:ext uri="{BB962C8B-B14F-4D97-AF65-F5344CB8AC3E}">
        <p14:creationId xmlns:p14="http://schemas.microsoft.com/office/powerpoint/2010/main" val="284229806"/>
      </p:ext>
    </p:extLst>
  </p:cSld>
  <p:clrMapOvr>
    <a:masterClrMapping/>
  </p:clrMapOvr>
  <p:timing>
    <p:tnLst>
      <p:par>
        <p:cT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Do Until Loop</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492</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232330573"/>
              </p:ext>
            </p:extLst>
          </p:nvPr>
        </p:nvGraphicFramePr>
        <p:xfrm>
          <a:off x="530679" y="1082985"/>
          <a:ext cx="11193236" cy="1767840"/>
        </p:xfrm>
        <a:graphic>
          <a:graphicData uri="http://schemas.openxmlformats.org/drawingml/2006/table">
            <a:tbl>
              <a:tblPr firstRow="1" bandRow="1">
                <a:tableStyleId>{5C22544A-7EE6-4342-B048-85BDC9FD1C3A}</a:tableStyleId>
              </a:tblPr>
              <a:tblGrid>
                <a:gridCol w="1057489">
                  <a:extLst>
                    <a:ext uri="{9D8B030D-6E8A-4147-A177-3AD203B41FA5}">
                      <a16:colId xmlns:a16="http://schemas.microsoft.com/office/drawing/2014/main" val="1610192173"/>
                    </a:ext>
                  </a:extLst>
                </a:gridCol>
                <a:gridCol w="4721192">
                  <a:extLst>
                    <a:ext uri="{9D8B030D-6E8A-4147-A177-3AD203B41FA5}">
                      <a16:colId xmlns:a16="http://schemas.microsoft.com/office/drawing/2014/main" val="3393487208"/>
                    </a:ext>
                  </a:extLst>
                </a:gridCol>
                <a:gridCol w="5414555">
                  <a:extLst>
                    <a:ext uri="{9D8B030D-6E8A-4147-A177-3AD203B41FA5}">
                      <a16:colId xmlns:a16="http://schemas.microsoft.com/office/drawing/2014/main" val="1115646392"/>
                    </a:ext>
                  </a:extLst>
                </a:gridCol>
              </a:tblGrid>
              <a:tr h="370840">
                <a:tc>
                  <a:txBody>
                    <a:bodyPr/>
                    <a:lstStyle/>
                    <a:p>
                      <a:r>
                        <a:rPr lang="en-AU" sz="2400" b="0" dirty="0" smtClean="0">
                          <a:latin typeface="Segoe UI Light" panose="020B0502040204020203" pitchFamily="34" charset="0"/>
                          <a:cs typeface="Segoe UI Light" panose="020B0502040204020203" pitchFamily="34" charset="0"/>
                        </a:rPr>
                        <a:t>Name</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latin typeface="Segoe UI Light" panose="020B0502040204020203" pitchFamily="34" charset="0"/>
                          <a:cs typeface="Segoe UI Light" panose="020B0502040204020203" pitchFamily="34" charset="0"/>
                        </a:rPr>
                        <a:t>Description</a:t>
                      </a:r>
                      <a:endParaRPr lang="en-AU" sz="2400" b="0" dirty="0">
                        <a:latin typeface="Segoe UI Light" panose="020B0502040204020203" pitchFamily="34" charset="0"/>
                        <a:cs typeface="Segoe UI Light" panose="020B0502040204020203" pitchFamily="34" charset="0"/>
                      </a:endParaRPr>
                    </a:p>
                  </a:txBody>
                  <a:tcPr/>
                </a:tc>
                <a:tc>
                  <a:txBody>
                    <a:bodyPr/>
                    <a:lstStyle/>
                    <a:p>
                      <a:r>
                        <a:rPr lang="en-AU" sz="2400" b="0" dirty="0" smtClean="0">
                          <a:solidFill>
                            <a:srgbClr val="F5F5F5"/>
                          </a:solidFill>
                          <a:latin typeface="Lucida Console" panose="020B0609040504020204" pitchFamily="49" charset="0"/>
                        </a:rPr>
                        <a:t>Example</a:t>
                      </a:r>
                    </a:p>
                  </a:txBody>
                  <a:tcPr>
                    <a:solidFill>
                      <a:schemeClr val="accent1"/>
                    </a:solidFill>
                  </a:tcPr>
                </a:tc>
                <a:extLst>
                  <a:ext uri="{0D108BD9-81ED-4DB2-BD59-A6C34878D82A}">
                    <a16:rowId xmlns:a16="http://schemas.microsoft.com/office/drawing/2014/main" val="3277323513"/>
                  </a:ext>
                </a:extLst>
              </a:tr>
              <a:tr h="370840">
                <a:tc>
                  <a:txBody>
                    <a:bodyPr/>
                    <a:lstStyle/>
                    <a:p>
                      <a:r>
                        <a:rPr lang="en-AU" sz="2000" dirty="0" smtClean="0">
                          <a:latin typeface="Segoe UI Light" panose="020B0502040204020203" pitchFamily="34" charset="0"/>
                          <a:cs typeface="Segoe UI Light" panose="020B0502040204020203" pitchFamily="34" charset="0"/>
                        </a:rPr>
                        <a:t>Do</a:t>
                      </a:r>
                    </a:p>
                    <a:p>
                      <a:r>
                        <a:rPr lang="en-AU" sz="2000" dirty="0" smtClean="0">
                          <a:latin typeface="Segoe UI Light" panose="020B0502040204020203" pitchFamily="34" charset="0"/>
                          <a:cs typeface="Segoe UI Light" panose="020B0502040204020203" pitchFamily="34" charset="0"/>
                        </a:rPr>
                        <a:t>Until</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Condition evaluated </a:t>
                      </a:r>
                      <a:r>
                        <a:rPr lang="en-AU" sz="2000" u="sng" dirty="0" smtClean="0">
                          <a:latin typeface="Segoe UI Light" panose="020B0502040204020203" pitchFamily="34" charset="0"/>
                          <a:cs typeface="Segoe UI Light" panose="020B0502040204020203" pitchFamily="34" charset="0"/>
                        </a:rPr>
                        <a:t>AFTER</a:t>
                      </a:r>
                      <a:r>
                        <a:rPr lang="en-AU" sz="2000" dirty="0" smtClean="0">
                          <a:latin typeface="Segoe UI Light" panose="020B0502040204020203" pitchFamily="34" charset="0"/>
                          <a:cs typeface="Segoe UI Light" panose="020B0502040204020203" pitchFamily="34" charset="0"/>
                        </a:rPr>
                        <a:t> script block </a:t>
                      </a:r>
                      <a:r>
                        <a:rPr lang="en-AU" sz="2000" b="1" dirty="0" smtClean="0">
                          <a:latin typeface="Segoe UI Light" panose="020B0502040204020203" pitchFamily="34" charset="0"/>
                          <a:cs typeface="Segoe UI Light" panose="020B0502040204020203" pitchFamily="34" charset="0"/>
                        </a:rPr>
                        <a:t>runs at least once</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Runs script block if conditional test</a:t>
                      </a:r>
                      <a:r>
                        <a:rPr lang="en-AU" sz="2000" baseline="0" dirty="0" smtClean="0">
                          <a:latin typeface="Segoe UI Light" panose="020B0502040204020203" pitchFamily="34" charset="0"/>
                          <a:cs typeface="Segoe UI Light" panose="020B0502040204020203" pitchFamily="34" charset="0"/>
                        </a:rPr>
                        <a:t> = false</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Do</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Until</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325700895"/>
                  </a:ext>
                </a:extLst>
              </a:tr>
            </a:tbl>
          </a:graphicData>
        </a:graphic>
      </p:graphicFrame>
      <p:sp>
        <p:nvSpPr>
          <p:cNvPr id="5" name="Flowchart: Process 4"/>
          <p:cNvSpPr/>
          <p:nvPr/>
        </p:nvSpPr>
        <p:spPr>
          <a:xfrm>
            <a:off x="4327266" y="4051458"/>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Code</a:t>
            </a:r>
            <a:endParaRPr lang="en-US" dirty="0"/>
          </a:p>
        </p:txBody>
      </p:sp>
      <p:sp>
        <p:nvSpPr>
          <p:cNvPr id="6" name="Flowchart: Decision 5"/>
          <p:cNvSpPr/>
          <p:nvPr/>
        </p:nvSpPr>
        <p:spPr>
          <a:xfrm>
            <a:off x="7553444" y="3841026"/>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17" idx="3"/>
            <a:endCxn id="5" idx="1"/>
          </p:cNvCxnSpPr>
          <p:nvPr/>
        </p:nvCxnSpPr>
        <p:spPr>
          <a:xfrm>
            <a:off x="3057983" y="4481701"/>
            <a:ext cx="1269283" cy="4423"/>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6" idx="2"/>
            <a:endCxn id="16" idx="0"/>
          </p:cNvCxnSpPr>
          <p:nvPr/>
        </p:nvCxnSpPr>
        <p:spPr>
          <a:xfrm>
            <a:off x="8888949" y="5122384"/>
            <a:ext cx="0" cy="534178"/>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5" idx="3"/>
            <a:endCxn id="6" idx="1"/>
          </p:cNvCxnSpPr>
          <p:nvPr/>
        </p:nvCxnSpPr>
        <p:spPr>
          <a:xfrm flipV="1">
            <a:off x="6284160" y="4481705"/>
            <a:ext cx="1269284" cy="4419"/>
          </a:xfrm>
          <a:prstGeom prst="straightConnector1">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6" idx="0"/>
            <a:endCxn id="5" idx="0"/>
          </p:cNvCxnSpPr>
          <p:nvPr/>
        </p:nvCxnSpPr>
        <p:spPr>
          <a:xfrm rot="16200000" flipH="1" flipV="1">
            <a:off x="6992115" y="2154624"/>
            <a:ext cx="210432" cy="3583236"/>
          </a:xfrm>
          <a:prstGeom prst="bentConnector3">
            <a:avLst>
              <a:gd name="adj1" fmla="val -108634"/>
            </a:avLst>
          </a:prstGeom>
          <a:ln w="38100">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925188" y="5145742"/>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5" name="TextBox 14"/>
          <p:cNvSpPr txBox="1"/>
          <p:nvPr/>
        </p:nvSpPr>
        <p:spPr>
          <a:xfrm>
            <a:off x="8943398" y="3389271"/>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6" name="Flowchart: Terminator 15"/>
          <p:cNvSpPr/>
          <p:nvPr/>
        </p:nvSpPr>
        <p:spPr>
          <a:xfrm>
            <a:off x="8070802" y="56565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7" name="Flowchart: Terminator 16"/>
          <p:cNvSpPr/>
          <p:nvPr/>
        </p:nvSpPr>
        <p:spPr>
          <a:xfrm>
            <a:off x="1421689" y="4205032"/>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Tree>
    <p:extLst>
      <p:ext uri="{BB962C8B-B14F-4D97-AF65-F5344CB8AC3E}">
        <p14:creationId xmlns:p14="http://schemas.microsoft.com/office/powerpoint/2010/main" val="2296988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142905319"/>
              </p:ext>
            </p:extLst>
          </p:nvPr>
        </p:nvGraphicFramePr>
        <p:xfrm>
          <a:off x="2032898" y="754987"/>
          <a:ext cx="9402018" cy="4297680"/>
        </p:xfrm>
        <a:graphic>
          <a:graphicData uri="http://schemas.openxmlformats.org/drawingml/2006/table">
            <a:tbl>
              <a:tblPr>
                <a:tableStyleId>{B301B821-A1FF-4177-AEE7-76D212191A09}</a:tableStyleId>
              </a:tblPr>
              <a:tblGrid>
                <a:gridCol w="9402018">
                  <a:extLst>
                    <a:ext uri="{9D8B030D-6E8A-4147-A177-3AD203B41FA5}">
                      <a16:colId xmlns:a16="http://schemas.microsoft.com/office/drawing/2014/main" val="3612034401"/>
                    </a:ext>
                  </a:extLst>
                </a:gridCol>
              </a:tblGrid>
              <a:tr h="370840">
                <a:tc>
                  <a:txBody>
                    <a:bodyPr/>
                    <a:lstStyle/>
                    <a:p>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'2012R2-DC'</a:t>
                      </a:r>
                      <a:endParaRPr lang="en-US" sz="1800" dirty="0" smtClean="0">
                        <a:solidFill>
                          <a:prstClr val="black"/>
                        </a:solidFill>
                        <a:latin typeface="Lucida Console" panose="020B0609040504020204" pitchFamily="49" charset="0"/>
                      </a:endParaRPr>
                    </a:p>
                    <a:p>
                      <a:r>
                        <a:rPr lang="en-US" sz="1800" dirty="0" smtClean="0">
                          <a:solidFill>
                            <a:srgbClr val="0000FF"/>
                          </a:solidFill>
                          <a:latin typeface="Lucida Console" panose="020B0609040504020204" pitchFamily="49" charset="0"/>
                        </a:rPr>
                        <a:t>Restart-Computer</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endParaRPr lang="en-US" sz="1800" dirty="0" smtClean="0">
                        <a:solidFill>
                          <a:prstClr val="black"/>
                        </a:solidFill>
                        <a:latin typeface="Lucida Console" panose="020B0609040504020204" pitchFamily="49" charset="0"/>
                      </a:endParaRPr>
                    </a:p>
                    <a:p>
                      <a:endParaRPr lang="en-US" sz="1800" dirty="0" smtClean="0">
                        <a:solidFill>
                          <a:prstClr val="black"/>
                        </a:solidFill>
                        <a:latin typeface="Lucida Console" panose="020B0609040504020204" pitchFamily="49" charset="0"/>
                      </a:endParaRPr>
                    </a:p>
                    <a:p>
                      <a:r>
                        <a:rPr lang="en-US" sz="1800" dirty="0" smtClean="0">
                          <a:solidFill>
                            <a:srgbClr val="00008B"/>
                          </a:solidFill>
                          <a:latin typeface="Lucida Console" panose="020B0609040504020204" pitchFamily="49" charset="0"/>
                        </a:rPr>
                        <a:t>Do</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"Waiting on restart: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srgbClr val="8B0000"/>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p>
                      <a:r>
                        <a:rPr lang="en-US" sz="1800" dirty="0" smtClean="0">
                          <a:solidFill>
                            <a:srgbClr val="00008B"/>
                          </a:solidFill>
                          <a:latin typeface="Lucida Console" panose="020B0609040504020204" pitchFamily="49" charset="0"/>
                        </a:rPr>
                        <a:t>Until</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Test-Connection</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-Quiet</a:t>
                      </a:r>
                      <a:r>
                        <a:rPr lang="en-US" sz="1800" dirty="0" smtClean="0">
                          <a:solidFill>
                            <a:prstClr val="black"/>
                          </a:solidFill>
                          <a:latin typeface="Lucida Console" panose="020B0609040504020204" pitchFamily="49" charset="0"/>
                        </a:rPr>
                        <a:t>)</a:t>
                      </a:r>
                    </a:p>
                    <a:p>
                      <a:endParaRPr lang="en-US" sz="1800" dirty="0" smtClean="0">
                        <a:solidFill>
                          <a:prstClr val="black"/>
                        </a:solidFill>
                        <a:latin typeface="Lucida Console" panose="020B0609040504020204" pitchFamily="49" charset="0"/>
                      </a:endParaRPr>
                    </a:p>
                  </a:txBody>
                  <a:tcPr/>
                </a:tc>
                <a:extLst>
                  <a:ext uri="{0D108BD9-81ED-4DB2-BD59-A6C34878D82A}">
                    <a16:rowId xmlns:a16="http://schemas.microsoft.com/office/drawing/2014/main" val="2778563602"/>
                  </a:ext>
                </a:extLst>
              </a:tr>
              <a:tr h="370840">
                <a:tc>
                  <a:txBody>
                    <a:bodyPr/>
                    <a:lstStyle/>
                    <a:p>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a:t>
                      </a: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ea typeface="+mn-ea"/>
                          <a:cs typeface="+mn-cs"/>
                        </a:rPr>
                        <a:t>PS C:\</a:t>
                      </a:r>
                    </a:p>
                  </a:txBody>
                  <a:tcPr>
                    <a:solidFill>
                      <a:srgbClr val="012456"/>
                    </a:solidFill>
                  </a:tcPr>
                </a:tc>
                <a:extLst>
                  <a:ext uri="{0D108BD9-81ED-4DB2-BD59-A6C34878D82A}">
                    <a16:rowId xmlns:a16="http://schemas.microsoft.com/office/drawing/2014/main" val="4192252526"/>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493</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smtClean="0">
                <a:solidFill>
                  <a:schemeClr val="tx2"/>
                </a:solidFill>
              </a:rPr>
              <a:t>Do Until</a:t>
            </a:r>
            <a:endParaRPr lang="en-AU" kern="0" dirty="0">
              <a:solidFill>
                <a:schemeClr val="tx2"/>
              </a:solidFill>
            </a:endParaRPr>
          </a:p>
        </p:txBody>
      </p:sp>
      <p:sp>
        <p:nvSpPr>
          <p:cNvPr id="8" name="Rectangle 7"/>
          <p:cNvSpPr/>
          <p:nvPr/>
        </p:nvSpPr>
        <p:spPr>
          <a:xfrm>
            <a:off x="4109884" y="5319252"/>
            <a:ext cx="3972232" cy="943897"/>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PowerShell v3.0 Restart-Computer introduced the –Wait parameter</a:t>
            </a:r>
            <a:endParaRPr lang="en-US" dirty="0">
              <a:solidFill>
                <a:schemeClr val="bg1"/>
              </a:solidFill>
            </a:endParaRPr>
          </a:p>
        </p:txBody>
      </p:sp>
    </p:spTree>
    <p:extLst>
      <p:ext uri="{BB962C8B-B14F-4D97-AF65-F5344CB8AC3E}">
        <p14:creationId xmlns:p14="http://schemas.microsoft.com/office/powerpoint/2010/main" val="2494754243"/>
      </p:ext>
    </p:extLst>
  </p:cSld>
  <p:clrMapOvr>
    <a:masterClrMapping/>
  </p:clrMapOvr>
  <p:timing>
    <p:tnLst>
      <p:par>
        <p:cT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5: For</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494</a:t>
            </a:fld>
            <a:endParaRPr lang="en-US"/>
          </a:p>
        </p:txBody>
      </p:sp>
    </p:spTree>
    <p:extLst>
      <p:ext uri="{BB962C8B-B14F-4D97-AF65-F5344CB8AC3E}">
        <p14:creationId xmlns:p14="http://schemas.microsoft.com/office/powerpoint/2010/main" val="2128549102"/>
      </p:ext>
    </p:extLst>
  </p:cSld>
  <p:clrMapOvr>
    <a:masterClrMapping/>
  </p:clrMapOvr>
  <p:timing>
    <p:tnLst>
      <p:par>
        <p:cT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For Loop</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495</a:t>
            </a:fld>
            <a:endParaRPr lang="en-US"/>
          </a:p>
        </p:txBody>
      </p:sp>
      <p:sp>
        <p:nvSpPr>
          <p:cNvPr id="2" name="Flowchart: Process 1"/>
          <p:cNvSpPr/>
          <p:nvPr/>
        </p:nvSpPr>
        <p:spPr>
          <a:xfrm>
            <a:off x="7701426" y="4054655"/>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Code</a:t>
            </a:r>
            <a:endParaRPr lang="en-US" dirty="0"/>
          </a:p>
        </p:txBody>
      </p:sp>
      <p:sp>
        <p:nvSpPr>
          <p:cNvPr id="3" name="Flowchart: Decision 2"/>
          <p:cNvSpPr/>
          <p:nvPr/>
        </p:nvSpPr>
        <p:spPr>
          <a:xfrm>
            <a:off x="4608095" y="3848642"/>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46" idx="3"/>
            <a:endCxn id="19" idx="1"/>
          </p:cNvCxnSpPr>
          <p:nvPr/>
        </p:nvCxnSpPr>
        <p:spPr>
          <a:xfrm>
            <a:off x="1806559" y="4489321"/>
            <a:ext cx="42232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2"/>
            <a:endCxn id="35" idx="0"/>
          </p:cNvCxnSpPr>
          <p:nvPr/>
        </p:nvCxnSpPr>
        <p:spPr>
          <a:xfrm>
            <a:off x="5943600" y="5130000"/>
            <a:ext cx="0" cy="52656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 idx="3"/>
            <a:endCxn id="2" idx="1"/>
          </p:cNvCxnSpPr>
          <p:nvPr/>
        </p:nvCxnSpPr>
        <p:spPr>
          <a:xfrm>
            <a:off x="7279105" y="4489321"/>
            <a:ext cx="42232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8" idx="0"/>
            <a:endCxn id="3" idx="0"/>
          </p:cNvCxnSpPr>
          <p:nvPr/>
        </p:nvCxnSpPr>
        <p:spPr>
          <a:xfrm rot="16200000" flipV="1">
            <a:off x="8398337" y="1393905"/>
            <a:ext cx="206014" cy="5115487"/>
          </a:xfrm>
          <a:prstGeom prst="bentConnector3">
            <a:avLst>
              <a:gd name="adj1" fmla="val 3064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125510" y="4046286"/>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2" name="TextBox 31"/>
          <p:cNvSpPr txBox="1"/>
          <p:nvPr/>
        </p:nvSpPr>
        <p:spPr>
          <a:xfrm>
            <a:off x="6020610" y="5129999"/>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5" name="Flowchart: Terminator 34"/>
          <p:cNvSpPr/>
          <p:nvPr/>
        </p:nvSpPr>
        <p:spPr>
          <a:xfrm>
            <a:off x="5125453" y="56565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46" name="Flowchart: Terminator 45"/>
          <p:cNvSpPr/>
          <p:nvPr/>
        </p:nvSpPr>
        <p:spPr>
          <a:xfrm>
            <a:off x="170265" y="4212652"/>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516204177"/>
              </p:ext>
            </p:extLst>
          </p:nvPr>
        </p:nvGraphicFramePr>
        <p:xfrm>
          <a:off x="304800" y="1143571"/>
          <a:ext cx="11665296" cy="1798320"/>
        </p:xfrm>
        <a:graphic>
          <a:graphicData uri="http://schemas.openxmlformats.org/drawingml/2006/table">
            <a:tbl>
              <a:tblPr bandRow="1">
                <a:tableStyleId>{5C22544A-7EE6-4342-B048-85BDC9FD1C3A}</a:tableStyleId>
              </a:tblPr>
              <a:tblGrid>
                <a:gridCol w="3723682">
                  <a:extLst>
                    <a:ext uri="{9D8B030D-6E8A-4147-A177-3AD203B41FA5}">
                      <a16:colId xmlns:a16="http://schemas.microsoft.com/office/drawing/2014/main" val="4041740269"/>
                    </a:ext>
                  </a:extLst>
                </a:gridCol>
                <a:gridCol w="7941614">
                  <a:extLst>
                    <a:ext uri="{9D8B030D-6E8A-4147-A177-3AD203B41FA5}">
                      <a16:colId xmlns:a16="http://schemas.microsoft.com/office/drawing/2014/main" val="2149174630"/>
                    </a:ext>
                  </a:extLst>
                </a:gridCol>
              </a:tblGrid>
              <a:tr h="370840">
                <a:tc>
                  <a:txBody>
                    <a:bodyPr/>
                    <a:lstStyle/>
                    <a:p>
                      <a:r>
                        <a:rPr lang="en-AU" sz="2000" dirty="0" smtClean="0">
                          <a:latin typeface="Segoe UI Light" panose="020B0502040204020203" pitchFamily="34" charset="0"/>
                          <a:cs typeface="Segoe UI Light" panose="020B0502040204020203" pitchFamily="34" charset="0"/>
                        </a:rPr>
                        <a:t>For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Runs script block while conditional test = true</a:t>
                      </a:r>
                    </a:p>
                    <a:p>
                      <a:r>
                        <a:rPr lang="en-AU" sz="2000" dirty="0" smtClean="0">
                          <a:latin typeface="Segoe UI Light" panose="020B0502040204020203" pitchFamily="34" charset="0"/>
                          <a:cs typeface="Segoe UI Light" panose="020B0502040204020203" pitchFamily="34" charset="0"/>
                        </a:rPr>
                        <a:t>Useful</a:t>
                      </a:r>
                      <a:r>
                        <a:rPr lang="en-AU" sz="2000" baseline="0" dirty="0" smtClean="0">
                          <a:latin typeface="Segoe UI Light" panose="020B0502040204020203" pitchFamily="34" charset="0"/>
                          <a:cs typeface="Segoe UI Light" panose="020B0502040204020203" pitchFamily="34" charset="0"/>
                        </a:rPr>
                        <a:t> when targeting a </a:t>
                      </a:r>
                      <a:r>
                        <a:rPr lang="en-AU" sz="2000" u="sng" baseline="0" dirty="0" smtClean="0">
                          <a:latin typeface="Segoe UI Light" panose="020B0502040204020203" pitchFamily="34" charset="0"/>
                          <a:cs typeface="Segoe UI Light" panose="020B0502040204020203" pitchFamily="34" charset="0"/>
                        </a:rPr>
                        <a:t>subset</a:t>
                      </a:r>
                      <a:r>
                        <a:rPr lang="en-AU" sz="2000" baseline="0" dirty="0" smtClean="0">
                          <a:latin typeface="Segoe UI Light" panose="020B0502040204020203" pitchFamily="34" charset="0"/>
                          <a:cs typeface="Segoe UI Light" panose="020B0502040204020203" pitchFamily="34" charset="0"/>
                        </a:rPr>
                        <a:t> of array values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490368720"/>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chemeClr val="tx1"/>
                          </a:solidFill>
                          <a:latin typeface="Lucida Console" panose="020B0609040504020204" pitchFamily="49" charset="0"/>
                        </a:rPr>
                        <a:t>Syntax</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b="0" i="0" u="none" strike="noStrike" baseline="0" dirty="0" smtClean="0">
                          <a:solidFill>
                            <a:schemeClr val="tx1"/>
                          </a:solidFill>
                          <a:latin typeface="Consolas" panose="020B0609020204030204" pitchFamily="49" charset="0"/>
                        </a:rPr>
                        <a:t>For (&lt;</a:t>
                      </a:r>
                      <a:r>
                        <a:rPr lang="en-US" sz="2000" b="0" i="0" u="none" strike="noStrike" baseline="0" dirty="0" err="1" smtClean="0">
                          <a:solidFill>
                            <a:schemeClr val="tx1"/>
                          </a:solidFill>
                          <a:latin typeface="Consolas" panose="020B0609020204030204" pitchFamily="49" charset="0"/>
                        </a:rPr>
                        <a:t>init</a:t>
                      </a:r>
                      <a:r>
                        <a:rPr lang="en-US" sz="2000" b="0" i="0" u="none" strike="noStrike" baseline="0" dirty="0" smtClean="0">
                          <a:solidFill>
                            <a:schemeClr val="tx1"/>
                          </a:solidFill>
                          <a:latin typeface="Consolas" panose="020B0609020204030204" pitchFamily="49" charset="0"/>
                        </a:rPr>
                        <a:t>&gt;; &lt;condition&gt;; &lt;increment&gt;)           {&lt;statement list&gt;}</a:t>
                      </a:r>
                      <a:endParaRPr lang="en-AU" sz="2000" dirty="0" smtClean="0">
                        <a:solidFill>
                          <a:schemeClr val="tx1"/>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792785876"/>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Example</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For</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962955577"/>
                  </a:ext>
                </a:extLst>
              </a:tr>
            </a:tbl>
          </a:graphicData>
        </a:graphic>
      </p:graphicFrame>
      <p:sp>
        <p:nvSpPr>
          <p:cNvPr id="18" name="Flowchart: Process 17"/>
          <p:cNvSpPr/>
          <p:nvPr/>
        </p:nvSpPr>
        <p:spPr>
          <a:xfrm>
            <a:off x="10080640" y="4054656"/>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a:t>
            </a:r>
            <a:r>
              <a:rPr lang="en-US" dirty="0" smtClean="0"/>
              <a:t>ncrement</a:t>
            </a:r>
            <a:endParaRPr lang="en-US" dirty="0"/>
          </a:p>
        </p:txBody>
      </p:sp>
      <p:sp>
        <p:nvSpPr>
          <p:cNvPr id="19" name="Flowchart: Process 18"/>
          <p:cNvSpPr/>
          <p:nvPr/>
        </p:nvSpPr>
        <p:spPr>
          <a:xfrm>
            <a:off x="2228880" y="4054655"/>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Initialise</a:t>
            </a:r>
            <a:endParaRPr lang="en-US" dirty="0"/>
          </a:p>
        </p:txBody>
      </p:sp>
      <p:cxnSp>
        <p:nvCxnSpPr>
          <p:cNvPr id="23" name="Straight Arrow Connector 22"/>
          <p:cNvCxnSpPr>
            <a:stCxn id="2" idx="3"/>
            <a:endCxn id="18" idx="1"/>
          </p:cNvCxnSpPr>
          <p:nvPr/>
        </p:nvCxnSpPr>
        <p:spPr>
          <a:xfrm>
            <a:off x="9658320" y="4489321"/>
            <a:ext cx="422320" cy="1"/>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3"/>
            <a:endCxn id="3" idx="1"/>
          </p:cNvCxnSpPr>
          <p:nvPr/>
        </p:nvCxnSpPr>
        <p:spPr>
          <a:xfrm>
            <a:off x="4185774" y="4489321"/>
            <a:ext cx="42232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5133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956729418"/>
              </p:ext>
            </p:extLst>
          </p:nvPr>
        </p:nvGraphicFramePr>
        <p:xfrm>
          <a:off x="636717" y="2475633"/>
          <a:ext cx="10985011" cy="2651760"/>
        </p:xfrm>
        <a:graphic>
          <a:graphicData uri="http://schemas.openxmlformats.org/drawingml/2006/table">
            <a:tbl>
              <a:tblPr>
                <a:tableStyleId>{B301B821-A1FF-4177-AEE7-76D212191A09}</a:tableStyleId>
              </a:tblPr>
              <a:tblGrid>
                <a:gridCol w="10985011">
                  <a:extLst>
                    <a:ext uri="{9D8B030D-6E8A-4147-A177-3AD203B41FA5}">
                      <a16:colId xmlns:a16="http://schemas.microsoft.com/office/drawing/2014/main" val="2760202700"/>
                    </a:ext>
                  </a:extLst>
                </a:gridCol>
              </a:tblGrid>
              <a:tr h="370840">
                <a:tc>
                  <a:txBody>
                    <a:bodyPr/>
                    <a:lstStyle/>
                    <a:p>
                      <a:r>
                        <a:rPr lang="en-US" sz="1800" dirty="0" smtClean="0">
                          <a:solidFill>
                            <a:srgbClr val="FF4500"/>
                          </a:solidFill>
                          <a:latin typeface="Lucida Console" panose="020B0609040504020204" pitchFamily="49" charset="0"/>
                        </a:rPr>
                        <a:t>$Computers</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Get-</a:t>
                      </a:r>
                      <a:r>
                        <a:rPr lang="en-US" sz="1800" dirty="0" err="1" smtClean="0">
                          <a:solidFill>
                            <a:srgbClr val="0000FF"/>
                          </a:solidFill>
                          <a:latin typeface="Lucida Console" panose="020B0609040504020204" pitchFamily="49" charset="0"/>
                        </a:rPr>
                        <a:t>ADComputer</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-Filter</a:t>
                      </a:r>
                      <a:r>
                        <a:rPr lang="en-US" sz="1800" dirty="0" smtClean="0">
                          <a:solidFill>
                            <a:prstClr val="black"/>
                          </a:solidFill>
                          <a:latin typeface="Lucida Console" panose="020B0609040504020204" pitchFamily="49" charset="0"/>
                        </a:rPr>
                        <a:t> {</a:t>
                      </a:r>
                      <a:r>
                        <a:rPr lang="en-US" sz="1800" dirty="0" err="1" smtClean="0">
                          <a:solidFill>
                            <a:srgbClr val="0000FF"/>
                          </a:solidFill>
                          <a:latin typeface="Lucida Console" panose="020B0609040504020204" pitchFamily="49" charset="0"/>
                        </a:rPr>
                        <a:t>OperatingSystem</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-like</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"*server*"</a:t>
                      </a:r>
                      <a:r>
                        <a:rPr lang="en-US" sz="1800" dirty="0" smtClean="0">
                          <a:solidFill>
                            <a:prstClr val="black"/>
                          </a:solidFill>
                          <a:latin typeface="Lucida Console" panose="020B0609040504020204" pitchFamily="49" charset="0"/>
                        </a:rPr>
                        <a:t>})</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Name</a:t>
                      </a:r>
                    </a:p>
                    <a:p>
                      <a:endParaRPr lang="en-US" sz="1800" dirty="0" smtClean="0">
                        <a:solidFill>
                          <a:prstClr val="black"/>
                        </a:solidFill>
                        <a:latin typeface="Lucida Console" panose="020B0609040504020204" pitchFamily="49" charset="0"/>
                      </a:endParaRPr>
                    </a:p>
                    <a:p>
                      <a:r>
                        <a:rPr lang="en-US" sz="1800" dirty="0" smtClean="0">
                          <a:solidFill>
                            <a:srgbClr val="00008B"/>
                          </a:solidFill>
                          <a:latin typeface="Lucida Console" panose="020B0609040504020204" pitchFamily="49" charset="0"/>
                        </a:rPr>
                        <a:t>For</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$i</a:t>
                      </a:r>
                      <a:r>
                        <a:rPr lang="en-US" sz="1800" dirty="0" smtClean="0">
                          <a:solidFill>
                            <a:srgbClr val="A9A9A9"/>
                          </a:solidFill>
                          <a:latin typeface="Lucida Console" panose="020B0609040504020204" pitchFamily="49" charset="0"/>
                        </a:rPr>
                        <a:t>=</a:t>
                      </a:r>
                      <a:r>
                        <a:rPr lang="en-US" sz="1800" dirty="0" smtClean="0">
                          <a:solidFill>
                            <a:srgbClr val="800080"/>
                          </a:solidFill>
                          <a:latin typeface="Lucida Console" panose="020B0609040504020204" pitchFamily="49" charset="0"/>
                        </a:rPr>
                        <a:t>0</a:t>
                      </a:r>
                      <a:r>
                        <a:rPr lang="en-US" sz="1800" dirty="0" smtClean="0">
                          <a:solidFill>
                            <a:prstClr val="black"/>
                          </a:solidFill>
                          <a:latin typeface="Lucida Console" panose="020B0609040504020204" pitchFamily="49" charset="0"/>
                        </a:rPr>
                        <a:t> ; </a:t>
                      </a:r>
                      <a:r>
                        <a:rPr lang="en-US" sz="1800" dirty="0" smtClean="0">
                          <a:solidFill>
                            <a:srgbClr val="FF4500"/>
                          </a:solidFill>
                          <a:latin typeface="Lucida Console" panose="020B0609040504020204" pitchFamily="49" charset="0"/>
                        </a:rPr>
                        <a:t>$i</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err="1" smtClean="0">
                          <a:solidFill>
                            <a:srgbClr val="A9A9A9"/>
                          </a:solidFill>
                          <a:latin typeface="Lucida Console" panose="020B0609040504020204" pitchFamily="49" charset="0"/>
                        </a:rPr>
                        <a:t>lt</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Computers</a:t>
                      </a:r>
                      <a:r>
                        <a:rPr lang="en-US" sz="1800" dirty="0" err="1" smtClean="0">
                          <a:solidFill>
                            <a:srgbClr val="A9A9A9"/>
                          </a:solidFill>
                          <a:latin typeface="Lucida Console" panose="020B0609040504020204" pitchFamily="49" charset="0"/>
                        </a:rPr>
                        <a:t>.</a:t>
                      </a:r>
                      <a:r>
                        <a:rPr lang="en-US" sz="1800" dirty="0" err="1" smtClean="0">
                          <a:solidFill>
                            <a:prstClr val="black"/>
                          </a:solidFill>
                          <a:latin typeface="Lucida Console" panose="020B0609040504020204" pitchFamily="49" charset="0"/>
                        </a:rPr>
                        <a:t>Length</a:t>
                      </a:r>
                      <a:r>
                        <a:rPr lang="en-US" sz="1800" dirty="0" smtClean="0">
                          <a:solidFill>
                            <a:prstClr val="black"/>
                          </a:solidFill>
                          <a:latin typeface="Lucida Console" panose="020B0609040504020204" pitchFamily="49" charset="0"/>
                        </a:rPr>
                        <a:t> ; </a:t>
                      </a:r>
                      <a:r>
                        <a:rPr lang="en-US" sz="1800" dirty="0" smtClean="0">
                          <a:solidFill>
                            <a:srgbClr val="FF4500"/>
                          </a:solidFill>
                          <a:latin typeface="Lucida Console" panose="020B0609040504020204" pitchFamily="49" charset="0"/>
                        </a:rPr>
                        <a:t>$i</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"Computer </a:t>
                      </a:r>
                      <a:r>
                        <a:rPr lang="en-US" sz="1800" dirty="0" smtClean="0">
                          <a:solidFill>
                            <a:prstClr val="black"/>
                          </a:solidFill>
                          <a:latin typeface="Lucida Console" panose="020B0609040504020204" pitchFamily="49" charset="0"/>
                        </a:rPr>
                        <a:t>$(</a:t>
                      </a:r>
                      <a:r>
                        <a:rPr lang="en-US" sz="1800" dirty="0" smtClean="0">
                          <a:solidFill>
                            <a:srgbClr val="FF4500"/>
                          </a:solidFill>
                          <a:latin typeface="Lucida Console" panose="020B0609040504020204" pitchFamily="49" charset="0"/>
                        </a:rPr>
                        <a:t>$i</a:t>
                      </a:r>
                      <a:r>
                        <a:rPr lang="en-US" sz="1800" dirty="0" smtClean="0">
                          <a:solidFill>
                            <a:srgbClr val="A9A9A9"/>
                          </a:solidFill>
                          <a:latin typeface="Lucida Console" panose="020B0609040504020204" pitchFamily="49" charset="0"/>
                        </a:rPr>
                        <a:t>+</a:t>
                      </a:r>
                      <a:r>
                        <a:rPr lang="en-US" sz="1800" dirty="0" smtClean="0">
                          <a:solidFill>
                            <a:srgbClr val="800080"/>
                          </a:solidFill>
                          <a:latin typeface="Lucida Console" panose="020B0609040504020204" pitchFamily="49" charset="0"/>
                        </a:rPr>
                        <a:t>1</a:t>
                      </a:r>
                      <a:r>
                        <a:rPr lang="en-US" sz="1800" dirty="0" smtClean="0">
                          <a:solidFill>
                            <a:prstClr val="black"/>
                          </a:solidFill>
                          <a:latin typeface="Lucida Console" panose="020B0609040504020204" pitchFamily="49" charset="0"/>
                        </a:rPr>
                        <a:t>)</a:t>
                      </a:r>
                      <a:r>
                        <a:rPr lang="en-US" sz="1800" dirty="0" smtClean="0">
                          <a:solidFill>
                            <a:srgbClr val="8B0000"/>
                          </a:solidFill>
                          <a:latin typeface="Lucida Console" panose="020B0609040504020204" pitchFamily="49" charset="0"/>
                        </a:rPr>
                        <a:t>: </a:t>
                      </a:r>
                      <a:r>
                        <a:rPr lang="en-US" sz="1800" dirty="0" smtClean="0">
                          <a:solidFill>
                            <a:prstClr val="black"/>
                          </a:solidFill>
                          <a:latin typeface="Lucida Console" panose="020B0609040504020204" pitchFamily="49" charset="0"/>
                        </a:rPr>
                        <a:t>$(</a:t>
                      </a:r>
                      <a:r>
                        <a:rPr lang="en-US" sz="1800" dirty="0" smtClean="0">
                          <a:solidFill>
                            <a:srgbClr val="FF4500"/>
                          </a:solidFill>
                          <a:latin typeface="Lucida Console" panose="020B0609040504020204" pitchFamily="49" charset="0"/>
                        </a:rPr>
                        <a:t>$Computers</a:t>
                      </a:r>
                      <a:r>
                        <a:rPr lang="en-US" sz="1800" dirty="0" smtClean="0">
                          <a:solidFill>
                            <a:srgbClr val="A9A9A9"/>
                          </a:solidFill>
                          <a:latin typeface="Lucida Console" panose="020B0609040504020204" pitchFamily="49" charset="0"/>
                        </a:rPr>
                        <a:t>[</a:t>
                      </a:r>
                      <a:r>
                        <a:rPr lang="en-US" sz="1800" dirty="0" smtClean="0">
                          <a:solidFill>
                            <a:srgbClr val="FF4500"/>
                          </a:solidFill>
                          <a:latin typeface="Lucida Console" panose="020B0609040504020204" pitchFamily="49" charset="0"/>
                        </a:rPr>
                        <a:t>$i</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a:t>
                      </a:r>
                      <a:r>
                        <a:rPr lang="en-US" sz="1800" dirty="0" smtClean="0">
                          <a:solidFill>
                            <a:srgbClr val="8B0000"/>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p>
                    <a:p>
                      <a:endParaRPr lang="en-US" sz="1800" dirty="0" smtClean="0">
                        <a:solidFill>
                          <a:prstClr val="black"/>
                        </a:solidFill>
                        <a:latin typeface="Lucida Console" panose="020B0609040504020204" pitchFamily="49" charset="0"/>
                      </a:endParaRPr>
                    </a:p>
                  </a:txBody>
                  <a:tcPr/>
                </a:tc>
                <a:extLst>
                  <a:ext uri="{0D108BD9-81ED-4DB2-BD59-A6C34878D82A}">
                    <a16:rowId xmlns:a16="http://schemas.microsoft.com/office/drawing/2014/main" val="4289750540"/>
                  </a:ext>
                </a:extLst>
              </a:tr>
              <a:tr h="370840">
                <a:tc>
                  <a:txBody>
                    <a:bodyPr/>
                    <a:lstStyle/>
                    <a:p>
                      <a:r>
                        <a:rPr lang="en-US" sz="1800" dirty="0" smtClean="0">
                          <a:solidFill>
                            <a:srgbClr val="F5F5F5"/>
                          </a:solidFill>
                          <a:latin typeface="Lucida Console" panose="020B0609040504020204" pitchFamily="49" charset="0"/>
                        </a:rPr>
                        <a:t>Computer 1: 2012R2-DC</a:t>
                      </a:r>
                    </a:p>
                    <a:p>
                      <a:r>
                        <a:rPr lang="en-US" sz="1800" dirty="0" smtClean="0">
                          <a:solidFill>
                            <a:srgbClr val="F5F5F5"/>
                          </a:solidFill>
                          <a:latin typeface="Lucida Console" panose="020B0609040504020204" pitchFamily="49" charset="0"/>
                        </a:rPr>
                        <a:t>Computer 2: 2012R2-MS </a:t>
                      </a:r>
                    </a:p>
                  </a:txBody>
                  <a:tcPr>
                    <a:solidFill>
                      <a:srgbClr val="012456"/>
                    </a:solidFill>
                  </a:tcPr>
                </a:tc>
                <a:extLst>
                  <a:ext uri="{0D108BD9-81ED-4DB2-BD59-A6C34878D82A}">
                    <a16:rowId xmlns:a16="http://schemas.microsoft.com/office/drawing/2014/main" val="1266800309"/>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496</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smtClean="0">
                <a:solidFill>
                  <a:schemeClr val="tx2"/>
                </a:solidFill>
              </a:rPr>
              <a:t>For</a:t>
            </a:r>
            <a:endParaRPr lang="en-AU" kern="0" dirty="0">
              <a:solidFill>
                <a:schemeClr val="tx2"/>
              </a:solidFill>
            </a:endParaRPr>
          </a:p>
        </p:txBody>
      </p:sp>
    </p:spTree>
    <p:extLst>
      <p:ext uri="{BB962C8B-B14F-4D97-AF65-F5344CB8AC3E}">
        <p14:creationId xmlns:p14="http://schemas.microsoft.com/office/powerpoint/2010/main" val="1433401148"/>
      </p:ext>
    </p:extLst>
  </p:cSld>
  <p:clrMapOvr>
    <a:masterClrMapping/>
  </p:clrMapOvr>
  <p:timing>
    <p:tnLst>
      <p:par>
        <p:cT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3829302016"/>
              </p:ext>
            </p:extLst>
          </p:nvPr>
        </p:nvGraphicFramePr>
        <p:xfrm>
          <a:off x="2032898" y="754987"/>
          <a:ext cx="9402018" cy="4572000"/>
        </p:xfrm>
        <a:graphic>
          <a:graphicData uri="http://schemas.openxmlformats.org/drawingml/2006/table">
            <a:tbl>
              <a:tblPr>
                <a:tableStyleId>{B301B821-A1FF-4177-AEE7-76D212191A09}</a:tableStyleId>
              </a:tblPr>
              <a:tblGrid>
                <a:gridCol w="9402018">
                  <a:extLst>
                    <a:ext uri="{9D8B030D-6E8A-4147-A177-3AD203B41FA5}">
                      <a16:colId xmlns:a16="http://schemas.microsoft.com/office/drawing/2014/main" val="2841139378"/>
                    </a:ext>
                  </a:extLst>
                </a:gridCol>
              </a:tblGrid>
              <a:tr h="370840">
                <a:tc>
                  <a:txBody>
                    <a:bodyPr/>
                    <a:lstStyle/>
                    <a:p>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'2012R2-DC'</a:t>
                      </a:r>
                      <a:endParaRPr lang="en-US" sz="1800" dirty="0" smtClean="0">
                        <a:solidFill>
                          <a:prstClr val="black"/>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0000FF"/>
                          </a:solidFill>
                          <a:latin typeface="Lucida Console" panose="020B0609040504020204" pitchFamily="49" charset="0"/>
                        </a:rPr>
                        <a:t>Restart-Computer</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endParaRPr lang="en-US" sz="1800" dirty="0" smtClean="0">
                        <a:solidFill>
                          <a:srgbClr val="00008B"/>
                        </a:solidFill>
                        <a:latin typeface="Lucida Console" panose="020B0609040504020204" pitchFamily="49" charset="0"/>
                      </a:endParaRPr>
                    </a:p>
                    <a:p>
                      <a:r>
                        <a:rPr lang="en-US" sz="1800" dirty="0" smtClean="0">
                          <a:solidFill>
                            <a:srgbClr val="00008B"/>
                          </a:solidFill>
                          <a:latin typeface="Lucida Console" panose="020B0609040504020204" pitchFamily="49" charset="0"/>
                        </a:rPr>
                        <a:t>For</a:t>
                      </a:r>
                      <a:r>
                        <a:rPr lang="en-US" sz="1800" dirty="0" smtClean="0">
                          <a:solidFill>
                            <a:prstClr val="black"/>
                          </a:solidFill>
                          <a:latin typeface="Lucida Console" panose="020B0609040504020204" pitchFamily="49" charset="0"/>
                        </a:rPr>
                        <a:t>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0000FF"/>
                          </a:solidFill>
                          <a:latin typeface="Lucida Console" panose="020B0609040504020204" pitchFamily="49" charset="0"/>
                        </a:rPr>
                        <a:t>    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endParaRPr lang="en-US" sz="1800" dirty="0" smtClean="0">
                        <a:solidFill>
                          <a:prstClr val="black"/>
                        </a:solidFill>
                        <a:latin typeface="Lucida Console" panose="020B0609040504020204" pitchFamily="49" charset="0"/>
                      </a:endParaRPr>
                    </a:p>
                    <a:p>
                      <a:r>
                        <a:rPr lang="en-US" sz="1800" dirty="0" smtClean="0">
                          <a:solidFill>
                            <a:srgbClr val="A9A9A9"/>
                          </a:solidFill>
                          <a:latin typeface="Lucida Console" panose="020B0609040504020204" pitchFamily="49" charset="0"/>
                        </a:rPr>
                        <a:t>    -not</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Test-Connection</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a:t>
                      </a:r>
                      <a:r>
                        <a:rPr lang="en-US" sz="1800" dirty="0" err="1" smtClean="0">
                          <a:solidFill>
                            <a:srgbClr val="00008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-Quiet</a:t>
                      </a:r>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Start-Sleep</a:t>
                      </a:r>
                      <a:r>
                        <a:rPr lang="en-US" sz="1800" dirty="0" smtClean="0">
                          <a:solidFill>
                            <a:prstClr val="black"/>
                          </a:solidFill>
                          <a:latin typeface="Lucida Console" panose="020B0609040504020204" pitchFamily="49" charset="0"/>
                        </a:rPr>
                        <a:t> </a:t>
                      </a:r>
                      <a:r>
                        <a:rPr lang="en-US" sz="1800" dirty="0" smtClean="0">
                          <a:solidFill>
                            <a:srgbClr val="000080"/>
                          </a:solidFill>
                          <a:latin typeface="Lucida Console" panose="020B0609040504020204" pitchFamily="49" charset="0"/>
                        </a:rPr>
                        <a:t>-Seconds</a:t>
                      </a:r>
                      <a:r>
                        <a:rPr lang="en-US" sz="1800" dirty="0" smtClean="0">
                          <a:solidFill>
                            <a:prstClr val="black"/>
                          </a:solidFill>
                          <a:latin typeface="Lucida Console" panose="020B0609040504020204" pitchFamily="49" charset="0"/>
                        </a:rPr>
                        <a:t> </a:t>
                      </a:r>
                      <a:r>
                        <a:rPr lang="en-US" sz="1800" dirty="0" smtClean="0">
                          <a:solidFill>
                            <a:srgbClr val="800080"/>
                          </a:solidFill>
                          <a:latin typeface="Lucida Console" panose="020B0609040504020204" pitchFamily="49" charset="0"/>
                        </a:rPr>
                        <a:t>30</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    )</a:t>
                      </a: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"Waiting on restart: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ComputerName</a:t>
                      </a:r>
                      <a:r>
                        <a:rPr lang="en-US" sz="1800" dirty="0" smtClean="0">
                          <a:solidFill>
                            <a:srgbClr val="8B0000"/>
                          </a:solidFill>
                          <a:latin typeface="Lucida Console" panose="020B0609040504020204" pitchFamily="49" charset="0"/>
                        </a:rPr>
                        <a:t>"</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p>
                  </a:txBody>
                  <a:tcPr/>
                </a:tc>
                <a:extLst>
                  <a:ext uri="{0D108BD9-81ED-4DB2-BD59-A6C34878D82A}">
                    <a16:rowId xmlns:a16="http://schemas.microsoft.com/office/drawing/2014/main" val="3768927374"/>
                  </a:ext>
                </a:extLst>
              </a:tr>
              <a:tr h="370840">
                <a:tc>
                  <a:txBody>
                    <a:bodyPr/>
                    <a:lstStyle/>
                    <a:p>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 </a:t>
                      </a:r>
                    </a:p>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Waiting on restart: 2012R2-DC</a:t>
                      </a:r>
                    </a:p>
                    <a:p>
                      <a:pPr marL="0" marR="0" indent="0" defTabSz="914400" eaLnBrk="1" fontAlgn="auto" latinLnBrk="0" hangingPunct="1">
                        <a:lnSpc>
                          <a:spcPct val="100000"/>
                        </a:lnSpc>
                        <a:spcBef>
                          <a:spcPts val="0"/>
                        </a:spcBef>
                        <a:spcAft>
                          <a:spcPts val="0"/>
                        </a:spcAft>
                        <a:buClrTx/>
                        <a:buSzTx/>
                        <a:buFontTx/>
                        <a:buNone/>
                        <a:tabLst/>
                        <a:defRPr/>
                      </a:pPr>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ea typeface="+mn-ea"/>
                          <a:cs typeface="+mn-cs"/>
                        </a:rPr>
                        <a:t>PS C:\</a:t>
                      </a:r>
                    </a:p>
                  </a:txBody>
                  <a:tcPr>
                    <a:solidFill>
                      <a:srgbClr val="012456"/>
                    </a:solidFill>
                  </a:tcPr>
                </a:tc>
                <a:extLst>
                  <a:ext uri="{0D108BD9-81ED-4DB2-BD59-A6C34878D82A}">
                    <a16:rowId xmlns:a16="http://schemas.microsoft.com/office/drawing/2014/main" val="2535987949"/>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497</a:t>
            </a:fld>
            <a:endParaRPr lang="en-US"/>
          </a:p>
        </p:txBody>
      </p:sp>
      <p:sp>
        <p:nvSpPr>
          <p:cNvPr id="7" name="Text Placeholder 8"/>
          <p:cNvSpPr txBox="1">
            <a:spLocks/>
          </p:cNvSpPr>
          <p:nvPr/>
        </p:nvSpPr>
        <p:spPr>
          <a:xfrm>
            <a:off x="0" y="744467"/>
            <a:ext cx="1739900"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 2:</a:t>
            </a:r>
          </a:p>
          <a:p>
            <a:r>
              <a:rPr lang="en-AU" kern="0" dirty="0" smtClean="0">
                <a:solidFill>
                  <a:schemeClr val="tx2"/>
                </a:solidFill>
              </a:rPr>
              <a:t>For</a:t>
            </a:r>
            <a:endParaRPr lang="en-AU" kern="0" dirty="0">
              <a:solidFill>
                <a:schemeClr val="tx2"/>
              </a:solidFill>
            </a:endParaRPr>
          </a:p>
        </p:txBody>
      </p:sp>
      <p:sp>
        <p:nvSpPr>
          <p:cNvPr id="8" name="Rectangle 7"/>
          <p:cNvSpPr/>
          <p:nvPr/>
        </p:nvSpPr>
        <p:spPr>
          <a:xfrm>
            <a:off x="4109884" y="5319252"/>
            <a:ext cx="3972232" cy="943897"/>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PowerShell v3.0 Restart-Computer introduced the –Wait parameter</a:t>
            </a:r>
            <a:endParaRPr lang="en-US" dirty="0">
              <a:solidFill>
                <a:schemeClr val="bg1"/>
              </a:solidFill>
            </a:endParaRPr>
          </a:p>
        </p:txBody>
      </p:sp>
    </p:spTree>
    <p:extLst>
      <p:ext uri="{BB962C8B-B14F-4D97-AF65-F5344CB8AC3E}">
        <p14:creationId xmlns:p14="http://schemas.microsoft.com/office/powerpoint/2010/main" val="477010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Looping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6: </a:t>
            </a:r>
            <a:r>
              <a:rPr lang="en-US" sz="2400" b="1" dirty="0" err="1" smtClean="0">
                <a:solidFill>
                  <a:schemeClr val="tx1"/>
                </a:solidFill>
                <a:latin typeface="Segoe UI Light" panose="020B0502040204020203" pitchFamily="34" charset="0"/>
              </a:rPr>
              <a:t>ForEach</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498</a:t>
            </a:fld>
            <a:endParaRPr lang="en-US"/>
          </a:p>
        </p:txBody>
      </p:sp>
    </p:spTree>
    <p:extLst>
      <p:ext uri="{BB962C8B-B14F-4D97-AF65-F5344CB8AC3E}">
        <p14:creationId xmlns:p14="http://schemas.microsoft.com/office/powerpoint/2010/main" val="2857626002"/>
      </p:ext>
    </p:extLst>
  </p:cSld>
  <p:clrMapOvr>
    <a:masterClrMapping/>
  </p:clrMapOvr>
  <p:timing>
    <p:tnLst>
      <p:par>
        <p:cT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err="1" smtClean="0"/>
              <a:t>ForEach</a:t>
            </a:r>
            <a:r>
              <a:rPr lang="en-AU" dirty="0" smtClean="0"/>
              <a:t> Loop</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499</a:t>
            </a:fld>
            <a:endParaRPr lang="en-US"/>
          </a:p>
        </p:txBody>
      </p:sp>
      <p:sp>
        <p:nvSpPr>
          <p:cNvPr id="2" name="Flowchart: Process 1"/>
          <p:cNvSpPr/>
          <p:nvPr/>
        </p:nvSpPr>
        <p:spPr>
          <a:xfrm>
            <a:off x="5919019" y="4054654"/>
            <a:ext cx="2861187"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Set Value of $&lt;item&gt; to current array/collection element</a:t>
            </a:r>
            <a:endParaRPr lang="en-US" dirty="0"/>
          </a:p>
        </p:txBody>
      </p:sp>
      <p:sp>
        <p:nvSpPr>
          <p:cNvPr id="3" name="Flowchart: Decision 2"/>
          <p:cNvSpPr/>
          <p:nvPr/>
        </p:nvSpPr>
        <p:spPr>
          <a:xfrm>
            <a:off x="2573008" y="3848641"/>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Items in Array?</a:t>
            </a:r>
            <a:endParaRPr lang="en-US" dirty="0"/>
          </a:p>
        </p:txBody>
      </p:sp>
      <p:cxnSp>
        <p:nvCxnSpPr>
          <p:cNvPr id="7" name="Straight Arrow Connector 6"/>
          <p:cNvCxnSpPr>
            <a:stCxn id="46" idx="3"/>
            <a:endCxn id="3" idx="1"/>
          </p:cNvCxnSpPr>
          <p:nvPr/>
        </p:nvCxnSpPr>
        <p:spPr>
          <a:xfrm flipV="1">
            <a:off x="2150688" y="4489320"/>
            <a:ext cx="422320" cy="1"/>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3" idx="2"/>
            <a:endCxn id="35" idx="0"/>
          </p:cNvCxnSpPr>
          <p:nvPr/>
        </p:nvCxnSpPr>
        <p:spPr>
          <a:xfrm>
            <a:off x="3908513" y="5129999"/>
            <a:ext cx="0" cy="526563"/>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3" idx="3"/>
            <a:endCxn id="2" idx="1"/>
          </p:cNvCxnSpPr>
          <p:nvPr/>
        </p:nvCxnSpPr>
        <p:spPr>
          <a:xfrm>
            <a:off x="5244018" y="4489320"/>
            <a:ext cx="67500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8" idx="0"/>
            <a:endCxn id="3" idx="0"/>
          </p:cNvCxnSpPr>
          <p:nvPr/>
        </p:nvCxnSpPr>
        <p:spPr>
          <a:xfrm rot="16200000" flipV="1">
            <a:off x="7063635" y="693520"/>
            <a:ext cx="206015" cy="6516257"/>
          </a:xfrm>
          <a:prstGeom prst="bentConnector3">
            <a:avLst>
              <a:gd name="adj1" fmla="val 335050"/>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47253" y="4054656"/>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32" name="TextBox 31"/>
          <p:cNvSpPr txBox="1"/>
          <p:nvPr/>
        </p:nvSpPr>
        <p:spPr>
          <a:xfrm>
            <a:off x="3908514" y="5127559"/>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35" name="Flowchart: Terminator 34"/>
          <p:cNvSpPr/>
          <p:nvPr/>
        </p:nvSpPr>
        <p:spPr>
          <a:xfrm>
            <a:off x="3090366" y="56565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46" name="Flowchart: Terminator 45"/>
          <p:cNvSpPr/>
          <p:nvPr/>
        </p:nvSpPr>
        <p:spPr>
          <a:xfrm>
            <a:off x="514394" y="4212652"/>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
        <p:nvSpPr>
          <p:cNvPr id="18" name="Flowchart: Process 17"/>
          <p:cNvSpPr/>
          <p:nvPr/>
        </p:nvSpPr>
        <p:spPr>
          <a:xfrm>
            <a:off x="9446323" y="4054656"/>
            <a:ext cx="1956894"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Code</a:t>
            </a:r>
            <a:endParaRPr lang="en-US" dirty="0"/>
          </a:p>
        </p:txBody>
      </p:sp>
      <p:cxnSp>
        <p:nvCxnSpPr>
          <p:cNvPr id="23" name="Straight Arrow Connector 22"/>
          <p:cNvCxnSpPr>
            <a:stCxn id="2" idx="3"/>
            <a:endCxn id="18" idx="1"/>
          </p:cNvCxnSpPr>
          <p:nvPr/>
        </p:nvCxnSpPr>
        <p:spPr>
          <a:xfrm>
            <a:off x="8780206" y="4489320"/>
            <a:ext cx="666117" cy="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2969038740"/>
              </p:ext>
            </p:extLst>
          </p:nvPr>
        </p:nvGraphicFramePr>
        <p:xfrm>
          <a:off x="304800" y="1483404"/>
          <a:ext cx="11741698" cy="1188720"/>
        </p:xfrm>
        <a:graphic>
          <a:graphicData uri="http://schemas.openxmlformats.org/drawingml/2006/table">
            <a:tbl>
              <a:tblPr bandRow="1">
                <a:tableStyleId>{5C22544A-7EE6-4342-B048-85BDC9FD1C3A}</a:tableStyleId>
              </a:tblPr>
              <a:tblGrid>
                <a:gridCol w="1402080">
                  <a:extLst>
                    <a:ext uri="{9D8B030D-6E8A-4147-A177-3AD203B41FA5}">
                      <a16:colId xmlns:a16="http://schemas.microsoft.com/office/drawing/2014/main" val="583079699"/>
                    </a:ext>
                  </a:extLst>
                </a:gridCol>
                <a:gridCol w="10339618">
                  <a:extLst>
                    <a:ext uri="{9D8B030D-6E8A-4147-A177-3AD203B41FA5}">
                      <a16:colId xmlns:a16="http://schemas.microsoft.com/office/drawing/2014/main" val="3748089758"/>
                    </a:ext>
                  </a:extLst>
                </a:gridCol>
              </a:tblGrid>
              <a:tr h="370840">
                <a:tc>
                  <a:txBody>
                    <a:bodyPr/>
                    <a:lstStyle/>
                    <a:p>
                      <a:r>
                        <a:rPr lang="en-AU" sz="2000" dirty="0" err="1" smtClean="0">
                          <a:latin typeface="Segoe UI Light" panose="020B0502040204020203" pitchFamily="34" charset="0"/>
                          <a:cs typeface="Segoe UI Light" panose="020B0502040204020203" pitchFamily="34" charset="0"/>
                        </a:rPr>
                        <a:t>ForEach</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Good</a:t>
                      </a:r>
                      <a:r>
                        <a:rPr lang="en-AU" sz="2000" baseline="0" dirty="0" smtClean="0">
                          <a:latin typeface="Segoe UI Light" panose="020B0502040204020203" pitchFamily="34" charset="0"/>
                          <a:cs typeface="Segoe UI Light" panose="020B0502040204020203" pitchFamily="34" charset="0"/>
                        </a:rPr>
                        <a:t> when targeting </a:t>
                      </a:r>
                      <a:r>
                        <a:rPr lang="en-AU" sz="2000" u="sng" baseline="0" dirty="0" smtClean="0">
                          <a:latin typeface="Segoe UI Light" panose="020B0502040204020203" pitchFamily="34" charset="0"/>
                          <a:cs typeface="Segoe UI Light" panose="020B0502040204020203" pitchFamily="34" charset="0"/>
                        </a:rPr>
                        <a:t>all</a:t>
                      </a:r>
                      <a:r>
                        <a:rPr lang="en-AU" sz="2000" baseline="0" dirty="0" smtClean="0">
                          <a:latin typeface="Segoe UI Light" panose="020B0502040204020203" pitchFamily="34" charset="0"/>
                          <a:cs typeface="Segoe UI Light" panose="020B0502040204020203" pitchFamily="34" charset="0"/>
                        </a:rPr>
                        <a:t> array values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637057126"/>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Syntax</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b="0" i="0" u="none" strike="noStrike" baseline="0" dirty="0" err="1" smtClean="0">
                          <a:solidFill>
                            <a:schemeClr val="tx1"/>
                          </a:solidFill>
                          <a:latin typeface="Lucida Console" panose="020B0609040504020204" pitchFamily="49" charset="0"/>
                        </a:rPr>
                        <a:t>ForEach</a:t>
                      </a:r>
                      <a:r>
                        <a:rPr lang="en-US" sz="2000" b="0" i="0" u="none" strike="noStrike" baseline="0" dirty="0" smtClean="0">
                          <a:solidFill>
                            <a:schemeClr val="tx1"/>
                          </a:solidFill>
                          <a:latin typeface="Lucida Console" panose="020B0609040504020204" pitchFamily="49" charset="0"/>
                        </a:rPr>
                        <a:t> ($&lt;item&gt; in $&lt;collection&gt;){&lt;statement list&gt;}</a:t>
                      </a:r>
                      <a:endParaRPr lang="en-AU" sz="2000" dirty="0" smtClean="0">
                        <a:solidFill>
                          <a:schemeClr val="tx1"/>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716926733"/>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Example</a:t>
                      </a:r>
                    </a:p>
                  </a:txBody>
                  <a:tcPr>
                    <a:solidFill>
                      <a:srgbClr val="012456"/>
                    </a:solidFill>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rgbClr val="E0FFFF"/>
                          </a:solidFill>
                          <a:latin typeface="Lucida Console" panose="020B0609040504020204" pitchFamily="49" charset="0"/>
                        </a:rPr>
                        <a:t>ForEach</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in</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$file</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name} </a:t>
                      </a:r>
                    </a:p>
                  </a:txBody>
                  <a:tcPr>
                    <a:solidFill>
                      <a:srgbClr val="012456"/>
                    </a:solidFill>
                  </a:tcPr>
                </a:tc>
                <a:extLst>
                  <a:ext uri="{0D108BD9-81ED-4DB2-BD59-A6C34878D82A}">
                    <a16:rowId xmlns:a16="http://schemas.microsoft.com/office/drawing/2014/main" val="1950860008"/>
                  </a:ext>
                </a:extLst>
              </a:tr>
            </a:tbl>
          </a:graphicData>
        </a:graphic>
      </p:graphicFrame>
    </p:spTree>
    <p:extLst>
      <p:ext uri="{BB962C8B-B14F-4D97-AF65-F5344CB8AC3E}">
        <p14:creationId xmlns:p14="http://schemas.microsoft.com/office/powerpoint/2010/main" val="172174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graphicFrame>
        <p:nvGraphicFramePr>
          <p:cNvPr id="6" name="Table 5"/>
          <p:cNvGraphicFramePr>
            <a:graphicFrameLocks noGrp="1"/>
          </p:cNvGraphicFramePr>
          <p:nvPr>
            <p:extLst>
              <p:ext uri="{D42A27DB-BD31-4B8C-83A1-F6EECF244321}">
                <p14:modId xmlns:p14="http://schemas.microsoft.com/office/powerpoint/2010/main" val="3916926835"/>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103618174"/>
                    </a:ext>
                  </a:extLst>
                </a:gridCol>
                <a:gridCol w="4650105">
                  <a:extLst>
                    <a:ext uri="{9D8B030D-6E8A-4147-A177-3AD203B41FA5}">
                      <a16:colId xmlns:a16="http://schemas.microsoft.com/office/drawing/2014/main" val="2773345504"/>
                    </a:ext>
                  </a:extLst>
                </a:gridCol>
              </a:tblGrid>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extLst>
                  <a:ext uri="{0D108BD9-81ED-4DB2-BD59-A6C34878D82A}">
                    <a16:rowId xmlns:a16="http://schemas.microsoft.com/office/drawing/2014/main" val="249310620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417667797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23653658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360247179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104723833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44786373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1559390102"/>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3494758193"/>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49187481"/>
                  </a:ext>
                </a:extLst>
              </a:tr>
            </a:tbl>
          </a:graphicData>
        </a:graphic>
      </p:graphicFrame>
      <p:sp>
        <p:nvSpPr>
          <p:cNvPr id="3" name="Rectangle 2"/>
          <p:cNvSpPr/>
          <p:nvPr/>
        </p:nvSpPr>
        <p:spPr>
          <a:xfrm>
            <a:off x="1630496" y="1371600"/>
            <a:ext cx="310271" cy="18661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DAY  1</a:t>
            </a:r>
            <a:endParaRPr lang="en-US" dirty="0"/>
          </a:p>
        </p:txBody>
      </p:sp>
      <p:sp>
        <p:nvSpPr>
          <p:cNvPr id="7" name="Rectangle 6"/>
          <p:cNvSpPr/>
          <p:nvPr/>
        </p:nvSpPr>
        <p:spPr>
          <a:xfrm>
            <a:off x="1625024" y="3237722"/>
            <a:ext cx="310271" cy="2248678"/>
          </a:xfrm>
          <a:prstGeom prst="rect">
            <a:avLst/>
          </a:prstGeom>
          <a:solidFill>
            <a:srgbClr val="54C659"/>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tx1"/>
                </a:solidFill>
              </a:rPr>
              <a:t>DAY  2</a:t>
            </a:r>
            <a:endParaRPr lang="en-US" dirty="0">
              <a:solidFill>
                <a:schemeClr val="tx1"/>
              </a:solidFill>
            </a:endParaRPr>
          </a:p>
        </p:txBody>
      </p:sp>
      <p:sp>
        <p:nvSpPr>
          <p:cNvPr id="8" name="Rectangle 7"/>
          <p:cNvSpPr/>
          <p:nvPr/>
        </p:nvSpPr>
        <p:spPr>
          <a:xfrm>
            <a:off x="10264984" y="1371599"/>
            <a:ext cx="310271" cy="2294165"/>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accent4">
                    <a:lumMod val="75000"/>
                  </a:schemeClr>
                </a:solidFill>
              </a:rPr>
              <a:t>DAY  3</a:t>
            </a:r>
            <a:endParaRPr lang="en-US" dirty="0">
              <a:solidFill>
                <a:schemeClr val="accent4">
                  <a:lumMod val="75000"/>
                </a:schemeClr>
              </a:solidFill>
            </a:endParaRPr>
          </a:p>
        </p:txBody>
      </p:sp>
      <p:sp>
        <p:nvSpPr>
          <p:cNvPr id="9" name="Rectangle 8"/>
          <p:cNvSpPr/>
          <p:nvPr/>
        </p:nvSpPr>
        <p:spPr>
          <a:xfrm>
            <a:off x="1625024" y="1371600"/>
            <a:ext cx="310271" cy="18661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DAY  1</a:t>
            </a:r>
            <a:endParaRPr lang="en-US" dirty="0"/>
          </a:p>
        </p:txBody>
      </p:sp>
      <p:sp>
        <p:nvSpPr>
          <p:cNvPr id="10" name="Rectangle 9"/>
          <p:cNvSpPr/>
          <p:nvPr/>
        </p:nvSpPr>
        <p:spPr>
          <a:xfrm>
            <a:off x="10264984" y="3665765"/>
            <a:ext cx="310271" cy="182063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t>DAY  4</a:t>
            </a:r>
            <a:endParaRPr lang="en-US" dirty="0"/>
          </a:p>
        </p:txBody>
      </p:sp>
    </p:spTree>
    <p:extLst>
      <p:ext uri="{BB962C8B-B14F-4D97-AF65-F5344CB8AC3E}">
        <p14:creationId xmlns:p14="http://schemas.microsoft.com/office/powerpoint/2010/main" val="12028526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2: </a:t>
            </a:r>
            <a:r>
              <a:rPr lang="en-AU" dirty="0" smtClean="0"/>
              <a:t>Commands 1</a:t>
            </a:r>
            <a:r>
              <a:rPr lang="en-AU" dirty="0"/>
              <a:t/>
            </a:r>
            <a:br>
              <a:rPr lang="en-AU" dirty="0"/>
            </a:b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50</a:t>
            </a:fld>
            <a:endParaRPr lang="en-US"/>
          </a:p>
        </p:txBody>
      </p:sp>
      <p:sp>
        <p:nvSpPr>
          <p:cNvPr id="3" name="Content Placeholder 2"/>
          <p:cNvSpPr>
            <a:spLocks noGrp="1"/>
          </p:cNvSpPr>
          <p:nvPr>
            <p:ph sz="quarter" idx="13"/>
          </p:nvPr>
        </p:nvSpPr>
        <p:spPr>
          <a:xfrm>
            <a:off x="406399" y="1363724"/>
            <a:ext cx="11570607" cy="4953000"/>
          </a:xfrm>
          <a:solidFill>
            <a:schemeClr val="tx1"/>
          </a:solidFill>
        </p:spPr>
        <p:txBody>
          <a:bodyPr numCol="2">
            <a:noAutofit/>
          </a:bodyPr>
          <a:lstStyle/>
          <a:p>
            <a:pPr rtl="0" fontAlgn="base"/>
            <a:r>
              <a:rPr lang="en-AU" dirty="0" smtClean="0">
                <a:solidFill>
                  <a:schemeClr val="bg1"/>
                </a:solidFill>
                <a:cs typeface="Segoe UI Light" panose="020B0502040204020203" pitchFamily="34" charset="0"/>
              </a:rPr>
              <a:t>Section 1: </a:t>
            </a:r>
            <a:r>
              <a:rPr lang="en-AU" dirty="0">
                <a:solidFill>
                  <a:schemeClr val="bg1"/>
                </a:solidFill>
                <a:cs typeface="Segoe UI Light" panose="020B0502040204020203" pitchFamily="34" charset="0"/>
              </a:rPr>
              <a:t>Command </a:t>
            </a:r>
            <a:r>
              <a:rPr lang="en-AU" dirty="0" smtClean="0">
                <a:solidFill>
                  <a:schemeClr val="bg1"/>
                </a:solidFill>
                <a:cs typeface="Segoe UI Light" panose="020B0502040204020203" pitchFamily="34" charset="0"/>
              </a:rPr>
              <a:t>Introduction</a:t>
            </a:r>
          </a:p>
          <a:p>
            <a:pPr marL="100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External Commands</a:t>
            </a:r>
          </a:p>
          <a:p>
            <a:pPr marL="1004400" lvl="1" indent="-285750" rtl="0" fontAlgn="base">
              <a:buFont typeface="Arial" panose="020B0604020202020204" pitchFamily="34" charset="0"/>
              <a:buChar char="•"/>
            </a:pPr>
            <a:r>
              <a:rPr lang="en-AU" sz="2400" dirty="0" err="1" smtClean="0">
                <a:solidFill>
                  <a:schemeClr val="bg1"/>
                </a:solidFill>
                <a:latin typeface="Segoe UI Light" panose="020B0502040204020203" pitchFamily="34" charset="0"/>
                <a:cs typeface="Segoe UI Light" panose="020B0502040204020203" pitchFamily="34" charset="0"/>
              </a:rPr>
              <a:t>Cmdlet</a:t>
            </a:r>
            <a:r>
              <a:rPr lang="en-AU" sz="2400" dirty="0" smtClean="0">
                <a:solidFill>
                  <a:schemeClr val="bg1"/>
                </a:solidFill>
                <a:latin typeface="Segoe UI Light" panose="020B0502040204020203" pitchFamily="34" charset="0"/>
                <a:cs typeface="Segoe UI Light" panose="020B0502040204020203" pitchFamily="34" charset="0"/>
              </a:rPr>
              <a:t> Syntax</a:t>
            </a:r>
          </a:p>
          <a:p>
            <a:pPr marL="1004400" indent="-285750" rtl="0" fontAlgn="base">
              <a:buFont typeface="Arial" panose="020B0604020202020204" pitchFamily="34" charset="0"/>
              <a:buChar char="•"/>
            </a:pPr>
            <a:r>
              <a:rPr lang="en-AU" dirty="0" err="1" smtClean="0">
                <a:solidFill>
                  <a:schemeClr val="bg1"/>
                </a:solidFill>
                <a:cs typeface="Segoe UI Light" panose="020B0502040204020203" pitchFamily="34" charset="0"/>
              </a:rPr>
              <a:t>Cmdlet</a:t>
            </a:r>
            <a:r>
              <a:rPr lang="en-AU" dirty="0" smtClean="0">
                <a:solidFill>
                  <a:schemeClr val="bg1"/>
                </a:solidFill>
                <a:cs typeface="Segoe UI Light" panose="020B0502040204020203" pitchFamily="34" charset="0"/>
              </a:rPr>
              <a:t> Common Parameters</a:t>
            </a:r>
          </a:p>
          <a:p>
            <a:pPr marL="1004400" indent="-285750" rtl="0" fontAlgn="base">
              <a:buFont typeface="Arial" panose="020B0604020202020204" pitchFamily="34" charset="0"/>
              <a:buChar char="•"/>
            </a:pPr>
            <a:r>
              <a:rPr lang="en-AU" dirty="0" smtClean="0">
                <a:solidFill>
                  <a:schemeClr val="bg1"/>
                </a:solidFill>
                <a:cs typeface="Segoe UI Light" panose="020B0502040204020203" pitchFamily="34" charset="0"/>
              </a:rPr>
              <a:t>Command Termination and Line Continuation</a:t>
            </a:r>
          </a:p>
          <a:p>
            <a:pPr rtl="0" fontAlgn="base"/>
            <a:endParaRPr lang="en-AU" dirty="0" smtClean="0">
              <a:solidFill>
                <a:schemeClr val="bg1"/>
              </a:solidFill>
              <a:cs typeface="Segoe UI Light" panose="020B0502040204020203" pitchFamily="34" charset="0"/>
            </a:endParaRPr>
          </a:p>
          <a:p>
            <a:pPr rtl="0" fontAlgn="base"/>
            <a:r>
              <a:rPr lang="en-AU" dirty="0" smtClean="0">
                <a:solidFill>
                  <a:schemeClr val="bg1"/>
                </a:solidFill>
                <a:cs typeface="Segoe UI Light" panose="020B0502040204020203" pitchFamily="34" charset="0"/>
              </a:rPr>
              <a:t>Section 2: </a:t>
            </a:r>
            <a:r>
              <a:rPr lang="en-AU" dirty="0">
                <a:solidFill>
                  <a:schemeClr val="bg1"/>
                </a:solidFill>
                <a:cs typeface="Segoe UI Light" panose="020B0502040204020203" pitchFamily="34" charset="0"/>
              </a:rPr>
              <a:t>Core </a:t>
            </a:r>
            <a:r>
              <a:rPr lang="en-AU" dirty="0" smtClean="0">
                <a:solidFill>
                  <a:schemeClr val="bg1"/>
                </a:solidFill>
                <a:cs typeface="Segoe UI Light" panose="020B0502040204020203" pitchFamily="34" charset="0"/>
              </a:rPr>
              <a:t>Cmdlets</a:t>
            </a:r>
            <a:endParaRPr lang="en-AU" dirty="0">
              <a:solidFill>
                <a:schemeClr val="bg1"/>
              </a:solidFill>
              <a:cs typeface="Segoe UI Light" panose="020B0502040204020203" pitchFamily="34" charset="0"/>
            </a:endParaRPr>
          </a:p>
          <a:p>
            <a:pPr marL="100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Get-Command and Show-Command</a:t>
            </a:r>
          </a:p>
          <a:p>
            <a:pPr marL="1004400" lvl="1" indent="-285750" rtl="0" fontAlgn="base">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Get-Help</a:t>
            </a:r>
            <a:endParaRPr lang="en-AU" sz="2400" dirty="0">
              <a:solidFill>
                <a:schemeClr val="bg1"/>
              </a:solidFill>
              <a:latin typeface="Segoe UI Light" panose="020B0502040204020203" pitchFamily="34" charset="0"/>
              <a:cs typeface="Segoe UI Light" panose="020B0502040204020203" pitchFamily="34" charset="0"/>
            </a:endParaRPr>
          </a:p>
          <a:p>
            <a:pPr lvl="1" rtl="0" fontAlgn="base">
              <a:lnSpc>
                <a:spcPct val="100000"/>
              </a:lnSpc>
              <a:spcBef>
                <a:spcPts val="300"/>
              </a:spcBef>
            </a:pPr>
            <a:r>
              <a:rPr lang="en-AU" sz="2400" dirty="0" smtClean="0">
                <a:solidFill>
                  <a:schemeClr val="bg1"/>
                </a:solidFill>
                <a:latin typeface="Segoe UI Light" panose="020B0502040204020203" pitchFamily="34" charset="0"/>
                <a:cs typeface="Segoe UI Light" panose="020B0502040204020203" pitchFamily="34" charset="0"/>
              </a:rPr>
              <a:t>Section 3: Cmdlet Alternate Names</a:t>
            </a:r>
          </a:p>
          <a:p>
            <a:pPr marL="100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Built-in </a:t>
            </a:r>
            <a:r>
              <a:rPr lang="en-AU" sz="2400" dirty="0">
                <a:solidFill>
                  <a:schemeClr val="bg1"/>
                </a:solidFill>
                <a:latin typeface="Segoe UI Light" panose="020B0502040204020203" pitchFamily="34" charset="0"/>
                <a:cs typeface="Segoe UI Light" panose="020B0502040204020203" pitchFamily="34" charset="0"/>
              </a:rPr>
              <a:t>Aliases</a:t>
            </a:r>
          </a:p>
          <a:p>
            <a:pPr marL="1004400" lvl="1" indent="-285750" rtl="0" fontAlgn="base">
              <a:spcBef>
                <a:spcPts val="300"/>
              </a:spcBef>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User-defined </a:t>
            </a:r>
            <a:r>
              <a:rPr lang="en-AU" sz="2400" dirty="0">
                <a:solidFill>
                  <a:schemeClr val="bg1"/>
                </a:solidFill>
                <a:latin typeface="Segoe UI Light" panose="020B0502040204020203" pitchFamily="34" charset="0"/>
                <a:cs typeface="Segoe UI Light" panose="020B0502040204020203" pitchFamily="34" charset="0"/>
              </a:rPr>
              <a:t>Aliases</a:t>
            </a:r>
          </a:p>
          <a:p>
            <a:endParaRPr lang="en-AU" dirty="0"/>
          </a:p>
        </p:txBody>
      </p:sp>
    </p:spTree>
    <p:extLst>
      <p:ext uri="{BB962C8B-B14F-4D97-AF65-F5344CB8AC3E}">
        <p14:creationId xmlns:p14="http://schemas.microsoft.com/office/powerpoint/2010/main" val="3700494493"/>
      </p:ext>
    </p:extLst>
  </p:cSld>
  <p:clrMapOvr>
    <a:masterClrMapping/>
  </p:clrMapOvr>
  <p:timing>
    <p:tnLst>
      <p:par>
        <p:cT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For and </a:t>
            </a:r>
            <a:r>
              <a:rPr lang="en-AU" dirty="0" err="1" smtClean="0"/>
              <a:t>ForEach</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500</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3834773394"/>
              </p:ext>
            </p:extLst>
          </p:nvPr>
        </p:nvGraphicFramePr>
        <p:xfrm>
          <a:off x="317376" y="1726084"/>
          <a:ext cx="11665296" cy="1097280"/>
        </p:xfrm>
        <a:graphic>
          <a:graphicData uri="http://schemas.openxmlformats.org/drawingml/2006/table">
            <a:tbl>
              <a:tblPr bandRow="1">
                <a:tableStyleId>{5C22544A-7EE6-4342-B048-85BDC9FD1C3A}</a:tableStyleId>
              </a:tblPr>
              <a:tblGrid>
                <a:gridCol w="1281430">
                  <a:extLst>
                    <a:ext uri="{9D8B030D-6E8A-4147-A177-3AD203B41FA5}">
                      <a16:colId xmlns:a16="http://schemas.microsoft.com/office/drawing/2014/main" val="3774731482"/>
                    </a:ext>
                  </a:extLst>
                </a:gridCol>
                <a:gridCol w="10383866">
                  <a:extLst>
                    <a:ext uri="{9D8B030D-6E8A-4147-A177-3AD203B41FA5}">
                      <a16:colId xmlns:a16="http://schemas.microsoft.com/office/drawing/2014/main" val="4027571744"/>
                    </a:ext>
                  </a:extLst>
                </a:gridCol>
              </a:tblGrid>
              <a:tr h="370840">
                <a:tc>
                  <a:txBody>
                    <a:bodyPr/>
                    <a:lstStyle/>
                    <a:p>
                      <a:r>
                        <a:rPr lang="en-AU" sz="2000" dirty="0" smtClean="0">
                          <a:latin typeface="Segoe UI Light" panose="020B0502040204020203" pitchFamily="34" charset="0"/>
                          <a:cs typeface="Segoe UI Light" panose="020B0502040204020203" pitchFamily="34" charset="0"/>
                        </a:rPr>
                        <a:t>For</a:t>
                      </a:r>
                      <a:endParaRPr lang="en-AU" sz="2000" dirty="0">
                        <a:latin typeface="Segoe UI Light" panose="020B0502040204020203" pitchFamily="34" charset="0"/>
                        <a:cs typeface="Segoe UI Light" panose="020B0502040204020203" pitchFamily="34" charset="0"/>
                      </a:endParaRPr>
                    </a:p>
                  </a:txBody>
                  <a:tcPr/>
                </a:tc>
                <a:tc>
                  <a:txBody>
                    <a:bodyPr/>
                    <a:lstStyle/>
                    <a:p>
                      <a:r>
                        <a:rPr lang="en-AU" sz="2000" dirty="0" smtClean="0">
                          <a:latin typeface="Segoe UI Light" panose="020B0502040204020203" pitchFamily="34" charset="0"/>
                          <a:cs typeface="Segoe UI Light" panose="020B0502040204020203" pitchFamily="34" charset="0"/>
                        </a:rPr>
                        <a:t>Runs script block while conditional test = true</a:t>
                      </a:r>
                    </a:p>
                    <a:p>
                      <a:r>
                        <a:rPr lang="en-AU" sz="2000" dirty="0" smtClean="0">
                          <a:latin typeface="Segoe UI Light" panose="020B0502040204020203" pitchFamily="34" charset="0"/>
                          <a:cs typeface="Segoe UI Light" panose="020B0502040204020203" pitchFamily="34" charset="0"/>
                        </a:rPr>
                        <a:t>Useful</a:t>
                      </a:r>
                      <a:r>
                        <a:rPr lang="en-AU" sz="2000" baseline="0" dirty="0" smtClean="0">
                          <a:latin typeface="Segoe UI Light" panose="020B0502040204020203" pitchFamily="34" charset="0"/>
                          <a:cs typeface="Segoe UI Light" panose="020B0502040204020203" pitchFamily="34" charset="0"/>
                        </a:rPr>
                        <a:t> when targeting a </a:t>
                      </a:r>
                      <a:r>
                        <a:rPr lang="en-AU" sz="2000" u="sng" baseline="0" dirty="0" smtClean="0">
                          <a:latin typeface="Segoe UI Light" panose="020B0502040204020203" pitchFamily="34" charset="0"/>
                          <a:cs typeface="Segoe UI Light" panose="020B0502040204020203" pitchFamily="34" charset="0"/>
                        </a:rPr>
                        <a:t>subset</a:t>
                      </a:r>
                      <a:r>
                        <a:rPr lang="en-AU" sz="2000" baseline="0" dirty="0" smtClean="0">
                          <a:latin typeface="Segoe UI Light" panose="020B0502040204020203" pitchFamily="34" charset="0"/>
                          <a:cs typeface="Segoe UI Light" panose="020B0502040204020203" pitchFamily="34" charset="0"/>
                        </a:rPr>
                        <a:t> of array values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334032078"/>
                  </a:ext>
                </a:extLst>
              </a:tr>
              <a:tr h="370840">
                <a:tc gridSpan="2">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E0FFFF"/>
                          </a:solidFill>
                          <a:latin typeface="Lucida Console" panose="020B0609040504020204" pitchFamily="49" charset="0"/>
                        </a:rPr>
                        <a:t>For</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FE4C4"/>
                          </a:solidFill>
                          <a:latin typeface="Lucida Console" panose="020B0609040504020204" pitchFamily="49" charset="0"/>
                        </a:rPr>
                        <a:t>1</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err="1" smtClean="0">
                          <a:solidFill>
                            <a:srgbClr val="D3D3D3"/>
                          </a:solidFill>
                          <a:latin typeface="Lucida Console" panose="020B0609040504020204" pitchFamily="49" charset="0"/>
                        </a:rPr>
                        <a:t>lt</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10</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a:t>
                      </a:r>
                      <a:r>
                        <a:rPr lang="en-AU" sz="2000" dirty="0" smtClean="0">
                          <a:solidFill>
                            <a:srgbClr val="F5F5F5"/>
                          </a:solidFill>
                          <a:latin typeface="Lucida Console" panose="020B0609040504020204" pitchFamily="49" charset="0"/>
                        </a:rPr>
                        <a:t>}</a:t>
                      </a:r>
                    </a:p>
                  </a:txBody>
                  <a:tcPr>
                    <a:solidFill>
                      <a:srgbClr val="012456"/>
                    </a:solidFill>
                  </a:tcPr>
                </a:tc>
                <a:tc hMerge="1">
                  <a:txBody>
                    <a:bodyPr/>
                    <a:lstStyle/>
                    <a:p>
                      <a:endParaRPr lang="en-AU" sz="2400" dirty="0" smtClean="0">
                        <a:latin typeface="Segoe UI Light" panose="020B0502040204020203" pitchFamily="34" charset="0"/>
                        <a:cs typeface="Segoe UI Light" panose="020B0502040204020203" pitchFamily="34" charset="0"/>
                      </a:endParaRPr>
                    </a:p>
                  </a:txBody>
                  <a:tcPr>
                    <a:solidFill>
                      <a:schemeClr val="bg2">
                        <a:lumMod val="90000"/>
                        <a:lumOff val="10000"/>
                      </a:schemeClr>
                    </a:solidFill>
                  </a:tcPr>
                </a:tc>
                <a:extLst>
                  <a:ext uri="{0D108BD9-81ED-4DB2-BD59-A6C34878D82A}">
                    <a16:rowId xmlns:a16="http://schemas.microsoft.com/office/drawing/2014/main" val="3236995647"/>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26917619"/>
              </p:ext>
            </p:extLst>
          </p:nvPr>
        </p:nvGraphicFramePr>
        <p:xfrm>
          <a:off x="317798" y="3911972"/>
          <a:ext cx="11665296" cy="792480"/>
        </p:xfrm>
        <a:graphic>
          <a:graphicData uri="http://schemas.openxmlformats.org/drawingml/2006/table">
            <a:tbl>
              <a:tblPr bandRow="1">
                <a:tableStyleId>{5C22544A-7EE6-4342-B048-85BDC9FD1C3A}</a:tableStyleId>
              </a:tblPr>
              <a:tblGrid>
                <a:gridCol w="1281430">
                  <a:extLst>
                    <a:ext uri="{9D8B030D-6E8A-4147-A177-3AD203B41FA5}">
                      <a16:colId xmlns:a16="http://schemas.microsoft.com/office/drawing/2014/main" val="961926810"/>
                    </a:ext>
                  </a:extLst>
                </a:gridCol>
                <a:gridCol w="10383866">
                  <a:extLst>
                    <a:ext uri="{9D8B030D-6E8A-4147-A177-3AD203B41FA5}">
                      <a16:colId xmlns:a16="http://schemas.microsoft.com/office/drawing/2014/main" val="91193471"/>
                    </a:ext>
                  </a:extLst>
                </a:gridCol>
              </a:tblGrid>
              <a:tr h="370840">
                <a:tc>
                  <a:txBody>
                    <a:bodyPr/>
                    <a:lstStyle/>
                    <a:p>
                      <a:r>
                        <a:rPr lang="en-AU" sz="2000" dirty="0" err="1" smtClean="0">
                          <a:latin typeface="Segoe UI Light" panose="020B0502040204020203" pitchFamily="34" charset="0"/>
                          <a:cs typeface="Segoe UI Light" panose="020B0502040204020203" pitchFamily="34" charset="0"/>
                        </a:rPr>
                        <a:t>ForEach</a:t>
                      </a:r>
                      <a:endParaRPr lang="en-AU" sz="2000" dirty="0">
                        <a:latin typeface="Segoe UI Light" panose="020B0502040204020203" pitchFamily="34" charset="0"/>
                        <a:cs typeface="Segoe UI Light" panose="020B0502040204020203"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latin typeface="Segoe UI Light" panose="020B0502040204020203" pitchFamily="34" charset="0"/>
                          <a:cs typeface="Segoe UI Light" panose="020B0502040204020203" pitchFamily="34" charset="0"/>
                        </a:rPr>
                        <a:t>Good</a:t>
                      </a:r>
                      <a:r>
                        <a:rPr lang="en-AU" sz="2000" baseline="0" dirty="0" smtClean="0">
                          <a:latin typeface="Segoe UI Light" panose="020B0502040204020203" pitchFamily="34" charset="0"/>
                          <a:cs typeface="Segoe UI Light" panose="020B0502040204020203" pitchFamily="34" charset="0"/>
                        </a:rPr>
                        <a:t> when targeting </a:t>
                      </a:r>
                      <a:r>
                        <a:rPr lang="en-AU" sz="2000" u="sng" baseline="0" dirty="0" smtClean="0">
                          <a:latin typeface="Segoe UI Light" panose="020B0502040204020203" pitchFamily="34" charset="0"/>
                          <a:cs typeface="Segoe UI Light" panose="020B0502040204020203" pitchFamily="34" charset="0"/>
                        </a:rPr>
                        <a:t>all</a:t>
                      </a:r>
                      <a:r>
                        <a:rPr lang="en-AU" sz="2000" baseline="0" dirty="0" smtClean="0">
                          <a:latin typeface="Segoe UI Light" panose="020B0502040204020203" pitchFamily="34" charset="0"/>
                          <a:cs typeface="Segoe UI Light" panose="020B0502040204020203" pitchFamily="34" charset="0"/>
                        </a:rPr>
                        <a:t> array values</a:t>
                      </a:r>
                      <a:endParaRPr lang="en-AU" sz="2000" dirty="0" smtClean="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43495532"/>
                  </a:ext>
                </a:extLst>
              </a:tr>
              <a:tr h="370840">
                <a:tc gridSpan="2">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dirty="0" err="1" smtClean="0">
                          <a:solidFill>
                            <a:srgbClr val="E0FFFF"/>
                          </a:solidFill>
                          <a:latin typeface="Lucida Console" panose="020B0609040504020204" pitchFamily="49" charset="0"/>
                        </a:rPr>
                        <a:t>Foreach</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in</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Childitem</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c:\windows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-File</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$file</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name} </a:t>
                      </a:r>
                    </a:p>
                  </a:txBody>
                  <a:tcPr>
                    <a:solidFill>
                      <a:srgbClr val="012456"/>
                    </a:solidFill>
                  </a:tcPr>
                </a:tc>
                <a:tc hMerge="1">
                  <a:txBody>
                    <a:bodyPr/>
                    <a:lstStyle/>
                    <a:p>
                      <a:pPr marL="0" marR="0" indent="0" defTabSz="914400" eaLnBrk="1" fontAlgn="auto" latinLnBrk="0" hangingPunct="1">
                        <a:lnSpc>
                          <a:spcPct val="100000"/>
                        </a:lnSpc>
                        <a:spcBef>
                          <a:spcPts val="0"/>
                        </a:spcBef>
                        <a:spcAft>
                          <a:spcPts val="0"/>
                        </a:spcAft>
                        <a:buClrTx/>
                        <a:buSzTx/>
                        <a:buFontTx/>
                        <a:buNone/>
                        <a:tabLst/>
                        <a:defRPr/>
                      </a:pPr>
                      <a:endParaRPr lang="en-AU" sz="2400" dirty="0" smtClean="0">
                        <a:latin typeface="Segoe UI Light" panose="020B0502040204020203" pitchFamily="34" charset="0"/>
                        <a:cs typeface="Segoe UI Light" panose="020B0502040204020203" pitchFamily="34" charset="0"/>
                      </a:endParaRPr>
                    </a:p>
                  </a:txBody>
                  <a:tcPr>
                    <a:solidFill>
                      <a:schemeClr val="bg2">
                        <a:lumMod val="90000"/>
                        <a:lumOff val="10000"/>
                      </a:schemeClr>
                    </a:solidFill>
                  </a:tcPr>
                </a:tc>
                <a:extLst>
                  <a:ext uri="{0D108BD9-81ED-4DB2-BD59-A6C34878D82A}">
                    <a16:rowId xmlns:a16="http://schemas.microsoft.com/office/drawing/2014/main" val="2214827685"/>
                  </a:ext>
                </a:extLst>
              </a:tr>
            </a:tbl>
          </a:graphicData>
        </a:graphic>
      </p:graphicFrame>
    </p:spTree>
    <p:extLst>
      <p:ext uri="{BB962C8B-B14F-4D97-AF65-F5344CB8AC3E}">
        <p14:creationId xmlns:p14="http://schemas.microsoft.com/office/powerpoint/2010/main" val="2681640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59989540"/>
              </p:ext>
            </p:extLst>
          </p:nvPr>
        </p:nvGraphicFramePr>
        <p:xfrm>
          <a:off x="2032898" y="754987"/>
          <a:ext cx="9020821" cy="4846320"/>
        </p:xfrm>
        <a:graphic>
          <a:graphicData uri="http://schemas.openxmlformats.org/drawingml/2006/table">
            <a:tbl>
              <a:tblPr>
                <a:tableStyleId>{B301B821-A1FF-4177-AEE7-76D212191A09}</a:tableStyleId>
              </a:tblPr>
              <a:tblGrid>
                <a:gridCol w="9020821">
                  <a:extLst>
                    <a:ext uri="{9D8B030D-6E8A-4147-A177-3AD203B41FA5}">
                      <a16:colId xmlns:a16="http://schemas.microsoft.com/office/drawing/2014/main" val="223224336"/>
                    </a:ext>
                  </a:extLst>
                </a:gridCol>
              </a:tblGrid>
              <a:tr h="370840">
                <a:tc>
                  <a:txBody>
                    <a:bodyPr/>
                    <a:lstStyle/>
                    <a:p>
                      <a:r>
                        <a:rPr lang="en-US" sz="1800" dirty="0" smtClean="0">
                          <a:solidFill>
                            <a:srgbClr val="FF4500"/>
                          </a:solidFill>
                          <a:latin typeface="Lucida Console" panose="020B0609040504020204" pitchFamily="49" charset="0"/>
                        </a:rPr>
                        <a:t>$Services</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0000FF"/>
                          </a:solidFill>
                          <a:latin typeface="Lucida Console" panose="020B0609040504020204" pitchFamily="49" charset="0"/>
                        </a:rPr>
                        <a:t>Get-Service</a:t>
                      </a:r>
                      <a:endParaRPr lang="en-US" sz="1800" dirty="0" smtClean="0">
                        <a:solidFill>
                          <a:prstClr val="black"/>
                        </a:solidFill>
                        <a:latin typeface="Lucida Console" panose="020B0609040504020204" pitchFamily="49" charset="0"/>
                      </a:endParaRPr>
                    </a:p>
                    <a:p>
                      <a:r>
                        <a:rPr lang="en-US" sz="1800" dirty="0" smtClean="0">
                          <a:solidFill>
                            <a:srgbClr val="8B0000"/>
                          </a:solidFill>
                          <a:latin typeface="Lucida Console" panose="020B0609040504020204" pitchFamily="49" charset="0"/>
                        </a:rPr>
                        <a:t>'There are a total of '</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Services</a:t>
                      </a:r>
                      <a:r>
                        <a:rPr lang="en-US" sz="1800" dirty="0" err="1" smtClean="0">
                          <a:solidFill>
                            <a:srgbClr val="A9A9A9"/>
                          </a:solidFill>
                          <a:latin typeface="Lucida Console" panose="020B0609040504020204" pitchFamily="49" charset="0"/>
                        </a:rPr>
                        <a:t>.</a:t>
                      </a:r>
                      <a:r>
                        <a:rPr lang="en-US" sz="1800" dirty="0" err="1" smtClean="0">
                          <a:solidFill>
                            <a:prstClr val="black"/>
                          </a:solidFill>
                          <a:latin typeface="Lucida Console" panose="020B0609040504020204" pitchFamily="49" charset="0"/>
                        </a:rPr>
                        <a:t>Count</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 services.'</a:t>
                      </a:r>
                      <a:endParaRPr lang="en-US" sz="1800" dirty="0" smtClean="0">
                        <a:solidFill>
                          <a:prstClr val="black"/>
                        </a:solidFill>
                        <a:latin typeface="Lucida Console" panose="020B0609040504020204" pitchFamily="49" charset="0"/>
                      </a:endParaRPr>
                    </a:p>
                    <a:p>
                      <a:r>
                        <a:rPr lang="en-US" sz="1800" dirty="0" err="1" smtClean="0">
                          <a:solidFill>
                            <a:srgbClr val="00008B"/>
                          </a:solidFill>
                          <a:latin typeface="Lucida Console" panose="020B0609040504020204" pitchFamily="49" charset="0"/>
                        </a:rPr>
                        <a:t>ForEach</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$Service</a:t>
                      </a:r>
                      <a:r>
                        <a:rPr lang="en-US" sz="1800" dirty="0" smtClean="0">
                          <a:solidFill>
                            <a:prstClr val="black"/>
                          </a:solidFill>
                          <a:latin typeface="Lucida Console" panose="020B0609040504020204" pitchFamily="49" charset="0"/>
                        </a:rPr>
                        <a:t> </a:t>
                      </a:r>
                      <a:r>
                        <a:rPr lang="en-US" sz="1800" dirty="0" smtClean="0">
                          <a:solidFill>
                            <a:srgbClr val="00008B"/>
                          </a:solidFill>
                          <a:latin typeface="Lucida Console" panose="020B0609040504020204" pitchFamily="49" charset="0"/>
                        </a:rPr>
                        <a:t>in</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$Services</a:t>
                      </a:r>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a:t>
                      </a:r>
                    </a:p>
                    <a:p>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Service</a:t>
                      </a:r>
                      <a:r>
                        <a:rPr lang="en-US" sz="1800" dirty="0" err="1" smtClean="0">
                          <a:solidFill>
                            <a:srgbClr val="A9A9A9"/>
                          </a:solidFill>
                          <a:latin typeface="Lucida Console" panose="020B0609040504020204" pitchFamily="49" charset="0"/>
                        </a:rPr>
                        <a:t>.</a:t>
                      </a:r>
                      <a:r>
                        <a:rPr lang="en-US" sz="1800" dirty="0" err="1" smtClean="0">
                          <a:solidFill>
                            <a:prstClr val="black"/>
                          </a:solidFill>
                          <a:latin typeface="Lucida Console" panose="020B0609040504020204" pitchFamily="49" charset="0"/>
                        </a:rPr>
                        <a:t>Name</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8B0000"/>
                          </a:solidFill>
                          <a:latin typeface="Lucida Console" panose="020B0609040504020204" pitchFamily="49" charset="0"/>
                        </a:rPr>
                        <a:t>' is '</a:t>
                      </a:r>
                      <a:r>
                        <a:rPr lang="en-US" sz="1800" dirty="0" smtClean="0">
                          <a:solidFill>
                            <a:prstClr val="black"/>
                          </a:solidFill>
                          <a:latin typeface="Lucida Console" panose="020B0609040504020204" pitchFamily="49" charset="0"/>
                        </a:rPr>
                        <a:t> </a:t>
                      </a:r>
                      <a:r>
                        <a:rPr lang="en-US" sz="1800" dirty="0" smtClean="0">
                          <a:solidFill>
                            <a:srgbClr val="A9A9A9"/>
                          </a:solidFill>
                          <a:latin typeface="Lucida Console" panose="020B0609040504020204" pitchFamily="49" charset="0"/>
                        </a:rPr>
                        <a:t>+</a:t>
                      </a:r>
                      <a:r>
                        <a:rPr lang="en-US" sz="1800" dirty="0" smtClean="0">
                          <a:solidFill>
                            <a:prstClr val="black"/>
                          </a:solidFill>
                          <a:latin typeface="Lucida Console" panose="020B0609040504020204" pitchFamily="49" charset="0"/>
                        </a:rPr>
                        <a:t> </a:t>
                      </a:r>
                      <a:r>
                        <a:rPr lang="en-US" sz="1800" dirty="0" smtClean="0">
                          <a:solidFill>
                            <a:srgbClr val="FF4500"/>
                          </a:solidFill>
                          <a:latin typeface="Lucida Console" panose="020B0609040504020204" pitchFamily="49" charset="0"/>
                        </a:rPr>
                        <a:t>$</a:t>
                      </a:r>
                      <a:r>
                        <a:rPr lang="en-US" sz="1800" dirty="0" err="1" smtClean="0">
                          <a:solidFill>
                            <a:srgbClr val="FF4500"/>
                          </a:solidFill>
                          <a:latin typeface="Lucida Console" panose="020B0609040504020204" pitchFamily="49" charset="0"/>
                        </a:rPr>
                        <a:t>Service</a:t>
                      </a:r>
                      <a:r>
                        <a:rPr lang="en-US" sz="1800" dirty="0" err="1" smtClean="0">
                          <a:solidFill>
                            <a:srgbClr val="A9A9A9"/>
                          </a:solidFill>
                          <a:latin typeface="Lucida Console" panose="020B0609040504020204" pitchFamily="49" charset="0"/>
                        </a:rPr>
                        <a:t>.</a:t>
                      </a:r>
                      <a:r>
                        <a:rPr lang="en-US" sz="1800" dirty="0" err="1" smtClean="0">
                          <a:solidFill>
                            <a:prstClr val="black"/>
                          </a:solidFill>
                          <a:latin typeface="Lucida Console" panose="020B0609040504020204" pitchFamily="49" charset="0"/>
                        </a:rPr>
                        <a:t>Status</a:t>
                      </a:r>
                      <a:endParaRPr lang="en-US" sz="1800" dirty="0" smtClean="0">
                        <a:solidFill>
                          <a:prstClr val="black"/>
                        </a:solidFill>
                        <a:latin typeface="Lucida Console" panose="020B0609040504020204" pitchFamily="49" charset="0"/>
                      </a:endParaRPr>
                    </a:p>
                    <a:p>
                      <a:r>
                        <a:rPr lang="en-US" sz="1800" dirty="0" smtClean="0">
                          <a:solidFill>
                            <a:prstClr val="black"/>
                          </a:solidFill>
                          <a:latin typeface="Lucida Console" panose="020B0609040504020204" pitchFamily="49" charset="0"/>
                        </a:rPr>
                        <a:t>}</a:t>
                      </a:r>
                    </a:p>
                  </a:txBody>
                  <a:tcPr/>
                </a:tc>
                <a:extLst>
                  <a:ext uri="{0D108BD9-81ED-4DB2-BD59-A6C34878D82A}">
                    <a16:rowId xmlns:a16="http://schemas.microsoft.com/office/drawing/2014/main" val="529653856"/>
                  </a:ext>
                </a:extLst>
              </a:tr>
              <a:tr h="370840">
                <a:tc>
                  <a:txBody>
                    <a:bodyPr/>
                    <a:lstStyle/>
                    <a:p>
                      <a:r>
                        <a:rPr lang="en-US" sz="1800" dirty="0" smtClean="0">
                          <a:solidFill>
                            <a:srgbClr val="F5F5F5"/>
                          </a:solidFill>
                          <a:latin typeface="Lucida Console" panose="020B0609040504020204" pitchFamily="49" charset="0"/>
                        </a:rPr>
                        <a:t>There are a total of 167 services.</a:t>
                      </a:r>
                    </a:p>
                    <a:p>
                      <a:r>
                        <a:rPr lang="en-US" sz="1800" dirty="0" err="1" smtClean="0">
                          <a:solidFill>
                            <a:srgbClr val="F5F5F5"/>
                          </a:solidFill>
                          <a:latin typeface="Lucida Console" panose="020B0609040504020204" pitchFamily="49" charset="0"/>
                        </a:rPr>
                        <a:t>AeLookupSvc</a:t>
                      </a:r>
                      <a:r>
                        <a:rPr lang="en-US" sz="1800" dirty="0" smtClean="0">
                          <a:solidFill>
                            <a:srgbClr val="F5F5F5"/>
                          </a:solidFill>
                          <a:latin typeface="Lucida Console" panose="020B0609040504020204" pitchFamily="49" charset="0"/>
                        </a:rPr>
                        <a:t> is Stopped</a:t>
                      </a:r>
                    </a:p>
                    <a:p>
                      <a:r>
                        <a:rPr lang="en-US" sz="1800" dirty="0" smtClean="0">
                          <a:solidFill>
                            <a:srgbClr val="F5F5F5"/>
                          </a:solidFill>
                          <a:latin typeface="Lucida Console" panose="020B0609040504020204" pitchFamily="49" charset="0"/>
                        </a:rPr>
                        <a:t>ALG is Stopped</a:t>
                      </a:r>
                    </a:p>
                    <a:p>
                      <a:r>
                        <a:rPr lang="en-US" sz="1800" dirty="0" err="1" smtClean="0">
                          <a:solidFill>
                            <a:srgbClr val="F5F5F5"/>
                          </a:solidFill>
                          <a:latin typeface="Lucida Console" panose="020B0609040504020204" pitchFamily="49" charset="0"/>
                        </a:rPr>
                        <a:t>AppIDSvc</a:t>
                      </a:r>
                      <a:r>
                        <a:rPr lang="en-US" sz="1800" dirty="0" smtClean="0">
                          <a:solidFill>
                            <a:srgbClr val="F5F5F5"/>
                          </a:solidFill>
                          <a:latin typeface="Lucida Console" panose="020B0609040504020204" pitchFamily="49" charset="0"/>
                        </a:rPr>
                        <a:t> is Stopped</a:t>
                      </a:r>
                    </a:p>
                    <a:p>
                      <a:r>
                        <a:rPr lang="en-US" sz="1800" dirty="0" err="1" smtClean="0">
                          <a:solidFill>
                            <a:srgbClr val="F5F5F5"/>
                          </a:solidFill>
                          <a:latin typeface="Lucida Console" panose="020B0609040504020204" pitchFamily="49" charset="0"/>
                        </a:rPr>
                        <a:t>Appinfo</a:t>
                      </a:r>
                      <a:r>
                        <a:rPr lang="en-US" sz="1800" dirty="0" smtClean="0">
                          <a:solidFill>
                            <a:srgbClr val="F5F5F5"/>
                          </a:solidFill>
                          <a:latin typeface="Lucida Console" panose="020B0609040504020204" pitchFamily="49" charset="0"/>
                        </a:rPr>
                        <a:t> is Stopped</a:t>
                      </a:r>
                    </a:p>
                    <a:p>
                      <a:r>
                        <a:rPr lang="en-US" sz="1800" dirty="0" err="1" smtClean="0">
                          <a:solidFill>
                            <a:srgbClr val="F5F5F5"/>
                          </a:solidFill>
                          <a:latin typeface="Lucida Console" panose="020B0609040504020204" pitchFamily="49" charset="0"/>
                        </a:rPr>
                        <a:t>AppMgmt</a:t>
                      </a:r>
                      <a:r>
                        <a:rPr lang="en-US" sz="1800" dirty="0" smtClean="0">
                          <a:solidFill>
                            <a:srgbClr val="F5F5F5"/>
                          </a:solidFill>
                          <a:latin typeface="Lucida Console" panose="020B0609040504020204" pitchFamily="49" charset="0"/>
                        </a:rPr>
                        <a:t> is Stopped</a:t>
                      </a:r>
                    </a:p>
                    <a:p>
                      <a:r>
                        <a:rPr lang="en-US" sz="1800" dirty="0" err="1" smtClean="0">
                          <a:solidFill>
                            <a:srgbClr val="F5F5F5"/>
                          </a:solidFill>
                          <a:latin typeface="Lucida Console" panose="020B0609040504020204" pitchFamily="49" charset="0"/>
                        </a:rPr>
                        <a:t>AppReadiness</a:t>
                      </a:r>
                      <a:r>
                        <a:rPr lang="en-US" sz="1800" dirty="0" smtClean="0">
                          <a:solidFill>
                            <a:srgbClr val="F5F5F5"/>
                          </a:solidFill>
                          <a:latin typeface="Lucida Console" panose="020B0609040504020204" pitchFamily="49" charset="0"/>
                        </a:rPr>
                        <a:t> is Stopped</a:t>
                      </a:r>
                    </a:p>
                    <a:p>
                      <a:r>
                        <a:rPr lang="en-US" sz="1800" dirty="0" err="1" smtClean="0">
                          <a:solidFill>
                            <a:srgbClr val="F5F5F5"/>
                          </a:solidFill>
                          <a:latin typeface="Lucida Console" panose="020B0609040504020204" pitchFamily="49" charset="0"/>
                        </a:rPr>
                        <a:t>AppXSvc</a:t>
                      </a:r>
                      <a:r>
                        <a:rPr lang="en-US" sz="1800" dirty="0" smtClean="0">
                          <a:solidFill>
                            <a:srgbClr val="F5F5F5"/>
                          </a:solidFill>
                          <a:latin typeface="Lucida Console" panose="020B0609040504020204" pitchFamily="49" charset="0"/>
                        </a:rPr>
                        <a:t> is Stopped</a:t>
                      </a:r>
                    </a:p>
                    <a:p>
                      <a:r>
                        <a:rPr lang="en-US" sz="1800" dirty="0" err="1" smtClean="0">
                          <a:solidFill>
                            <a:srgbClr val="F5F5F5"/>
                          </a:solidFill>
                          <a:latin typeface="Lucida Console" panose="020B0609040504020204" pitchFamily="49" charset="0"/>
                        </a:rPr>
                        <a:t>AudioEndpointBuilder</a:t>
                      </a:r>
                      <a:r>
                        <a:rPr lang="en-US" sz="1800" dirty="0" smtClean="0">
                          <a:solidFill>
                            <a:srgbClr val="F5F5F5"/>
                          </a:solidFill>
                          <a:latin typeface="Lucida Console" panose="020B0609040504020204" pitchFamily="49" charset="0"/>
                        </a:rPr>
                        <a:t> is Running</a:t>
                      </a:r>
                    </a:p>
                    <a:p>
                      <a:r>
                        <a:rPr lang="en-US" sz="1800" dirty="0" err="1" smtClean="0">
                          <a:solidFill>
                            <a:srgbClr val="F5F5F5"/>
                          </a:solidFill>
                          <a:latin typeface="Lucida Console" panose="020B0609040504020204" pitchFamily="49" charset="0"/>
                          <a:ea typeface="+mn-ea"/>
                          <a:cs typeface="+mn-cs"/>
                        </a:rPr>
                        <a:t>Audiosrv</a:t>
                      </a:r>
                      <a:r>
                        <a:rPr lang="en-US" sz="1800" dirty="0" smtClean="0">
                          <a:solidFill>
                            <a:srgbClr val="F5F5F5"/>
                          </a:solidFill>
                          <a:latin typeface="Lucida Console" panose="020B0609040504020204" pitchFamily="49" charset="0"/>
                          <a:ea typeface="+mn-ea"/>
                          <a:cs typeface="+mn-cs"/>
                        </a:rPr>
                        <a:t> is Running </a:t>
                      </a:r>
                    </a:p>
                    <a:p>
                      <a:r>
                        <a:rPr lang="en-US" sz="1800" dirty="0" smtClean="0">
                          <a:solidFill>
                            <a:srgbClr val="F5F5F5"/>
                          </a:solidFill>
                          <a:latin typeface="Lucida Console" panose="020B0609040504020204" pitchFamily="49" charset="0"/>
                          <a:ea typeface="+mn-ea"/>
                          <a:cs typeface="+mn-cs"/>
                        </a:rPr>
                        <a:t>... </a:t>
                      </a:r>
                    </a:p>
                  </a:txBody>
                  <a:tcPr>
                    <a:solidFill>
                      <a:srgbClr val="012456"/>
                    </a:solidFill>
                  </a:tcPr>
                </a:tc>
                <a:extLst>
                  <a:ext uri="{0D108BD9-81ED-4DB2-BD59-A6C34878D82A}">
                    <a16:rowId xmlns:a16="http://schemas.microsoft.com/office/drawing/2014/main" val="1252196034"/>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501</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err="1" smtClean="0">
                <a:solidFill>
                  <a:schemeClr val="tx2"/>
                </a:solidFill>
              </a:rPr>
              <a:t>ForEach</a:t>
            </a:r>
            <a:r>
              <a:rPr lang="en-AU" kern="0" dirty="0" smtClean="0">
                <a:solidFill>
                  <a:schemeClr val="tx2"/>
                </a:solidFill>
              </a:rPr>
              <a:t> Loop</a:t>
            </a:r>
            <a:endParaRPr lang="en-AU" kern="0" dirty="0">
              <a:solidFill>
                <a:schemeClr val="tx2"/>
              </a:solidFill>
            </a:endParaRPr>
          </a:p>
        </p:txBody>
      </p:sp>
    </p:spTree>
    <p:extLst>
      <p:ext uri="{BB962C8B-B14F-4D97-AF65-F5344CB8AC3E}">
        <p14:creationId xmlns:p14="http://schemas.microsoft.com/office/powerpoint/2010/main" val="4030014729"/>
      </p:ext>
    </p:extLst>
  </p:cSld>
  <p:clrMapOvr>
    <a:masterClrMapping/>
  </p:clrMapOvr>
  <p:timing>
    <p:tnLst>
      <p:par>
        <p:cT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IF Statement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502</a:t>
            </a:fld>
            <a:endParaRPr lang="en-US"/>
          </a:p>
        </p:txBody>
      </p:sp>
    </p:spTree>
    <p:extLst>
      <p:ext uri="{BB962C8B-B14F-4D97-AF65-F5344CB8AC3E}">
        <p14:creationId xmlns:p14="http://schemas.microsoft.com/office/powerpoint/2010/main" val="1488971653"/>
      </p:ext>
    </p:extLst>
  </p:cSld>
  <p:clrMapOvr>
    <a:masterClrMapping/>
  </p:clrMapOvr>
  <p:timing>
    <p:tnLst>
      <p:par>
        <p:cT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IF Statement</a:t>
            </a:r>
            <a:endParaRPr lang="en-AU" dirty="0"/>
          </a:p>
        </p:txBody>
      </p:sp>
      <p:sp>
        <p:nvSpPr>
          <p:cNvPr id="6" name="Content Placeholder 5"/>
          <p:cNvSpPr>
            <a:spLocks noGrp="1"/>
          </p:cNvSpPr>
          <p:nvPr>
            <p:ph sz="quarter" idx="13"/>
          </p:nvPr>
        </p:nvSpPr>
        <p:spPr>
          <a:xfrm>
            <a:off x="406401" y="1143000"/>
            <a:ext cx="3717924" cy="4953000"/>
          </a:xfrm>
        </p:spPr>
        <p:txBody>
          <a:bodyPr/>
          <a:lstStyle/>
          <a:p>
            <a:endParaRPr lang="en-US" dirty="0" smtClean="0"/>
          </a:p>
          <a:p>
            <a:r>
              <a:rPr lang="en-US" dirty="0" smtClean="0"/>
              <a:t>Branching structure chooses which code to run</a:t>
            </a:r>
          </a:p>
          <a:p>
            <a:endParaRPr lang="en-US" dirty="0" smtClean="0"/>
          </a:p>
          <a:p>
            <a:r>
              <a:rPr lang="en-US" dirty="0" smtClean="0"/>
              <a:t>Optional </a:t>
            </a:r>
            <a:r>
              <a:rPr lang="en-US" dirty="0"/>
              <a:t>– </a:t>
            </a:r>
            <a:r>
              <a:rPr lang="en-US" dirty="0" err="1" smtClean="0"/>
              <a:t>Elseif</a:t>
            </a:r>
            <a:r>
              <a:rPr lang="en-US" dirty="0" smtClean="0"/>
              <a:t>(s) used for additional test(s)</a:t>
            </a:r>
          </a:p>
          <a:p>
            <a:endParaRPr lang="en-US" dirty="0" smtClean="0"/>
          </a:p>
          <a:p>
            <a:r>
              <a:rPr lang="en-US" dirty="0"/>
              <a:t>Optional </a:t>
            </a:r>
            <a:r>
              <a:rPr lang="en-US" dirty="0" smtClean="0"/>
              <a:t>– Else code runs </a:t>
            </a:r>
            <a:r>
              <a:rPr lang="en-US" dirty="0"/>
              <a:t>if test(s) fail</a:t>
            </a:r>
          </a:p>
          <a:p>
            <a:endParaRPr lang="en-US" dirty="0" smtClean="0"/>
          </a:p>
          <a:p>
            <a:r>
              <a:rPr lang="en-US" dirty="0" smtClean="0"/>
              <a:t>Only one code block will run</a:t>
            </a:r>
            <a:endParaRPr lang="en-US"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503</a:t>
            </a:fld>
            <a:endParaRPr lang="en-US"/>
          </a:p>
        </p:txBody>
      </p:sp>
      <p:sp>
        <p:nvSpPr>
          <p:cNvPr id="4" name="Rectangle 3"/>
          <p:cNvSpPr/>
          <p:nvPr/>
        </p:nvSpPr>
        <p:spPr>
          <a:xfrm>
            <a:off x="4339572" y="2106959"/>
            <a:ext cx="6210300" cy="2246769"/>
          </a:xfrm>
          <a:prstGeom prst="rect">
            <a:avLst/>
          </a:prstGeom>
          <a:solidFill>
            <a:srgbClr val="012456"/>
          </a:solidFill>
        </p:spPr>
        <p:txBody>
          <a:bodyPr wrap="square">
            <a:spAutoFit/>
          </a:bodyPr>
          <a:lstStyle/>
          <a:p>
            <a:r>
              <a:rPr lang="en-AU" sz="2000" dirty="0">
                <a:solidFill>
                  <a:srgbClr val="E0FFFF"/>
                </a:solidFill>
                <a:latin typeface="Lucida Console" panose="020B0609040504020204" pitchFamily="49" charset="0"/>
              </a:rPr>
              <a:t>I</a:t>
            </a:r>
            <a:r>
              <a:rPr lang="en-AU" sz="2000" dirty="0" smtClean="0">
                <a:solidFill>
                  <a:srgbClr val="E0FFFF"/>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test1&gt;</a:t>
            </a:r>
            <a:r>
              <a:rPr lang="en-AU" sz="2000" dirty="0">
                <a:solidFill>
                  <a:srgbClr val="F5F5F5"/>
                </a:solidFill>
                <a:latin typeface="Lucida Console" panose="020B0609040504020204" pitchFamily="49" charset="0"/>
              </a:rPr>
              <a:t>) </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1</a:t>
            </a:r>
            <a:r>
              <a:rPr lang="en-AU" sz="2000" dirty="0" smtClean="0">
                <a:solidFill>
                  <a:srgbClr val="D3D3D3"/>
                </a:solidFill>
                <a:latin typeface="Lucida Console" panose="020B0609040504020204" pitchFamily="49" charset="0"/>
              </a:rPr>
              <a:t>&gt;</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chemeClr val="tx2">
                    <a:lumMod val="65000"/>
                  </a:schemeClr>
                </a:solidFill>
                <a:latin typeface="Lucida Console" panose="020B0609040504020204" pitchFamily="49" charset="0"/>
              </a:rPr>
              <a:t>[</a:t>
            </a:r>
            <a:r>
              <a:rPr lang="en-AU" sz="2000" dirty="0" err="1" smtClean="0">
                <a:solidFill>
                  <a:schemeClr val="tx2">
                    <a:lumMod val="65000"/>
                  </a:schemeClr>
                </a:solidFill>
                <a:latin typeface="Lucida Console" panose="020B0609040504020204" pitchFamily="49" charset="0"/>
              </a:rPr>
              <a:t>ElseIf</a:t>
            </a:r>
            <a:r>
              <a:rPr lang="en-AU" sz="2000" dirty="0" smtClean="0">
                <a:solidFill>
                  <a:schemeClr val="tx2">
                    <a:lumMod val="65000"/>
                  </a:schemeClr>
                </a:solidFill>
                <a:latin typeface="Lucida Console" panose="020B0609040504020204" pitchFamily="49" charset="0"/>
              </a:rPr>
              <a:t> </a:t>
            </a:r>
            <a:r>
              <a:rPr lang="en-AU" sz="2000" dirty="0">
                <a:solidFill>
                  <a:schemeClr val="tx2">
                    <a:lumMod val="65000"/>
                  </a:schemeClr>
                </a:solidFill>
                <a:latin typeface="Lucida Console" panose="020B0609040504020204" pitchFamily="49" charset="0"/>
              </a:rPr>
              <a:t>(&lt;test2</a:t>
            </a:r>
            <a:r>
              <a:rPr lang="en-AU" sz="2000" dirty="0" smtClean="0">
                <a:solidFill>
                  <a:schemeClr val="tx2">
                    <a:lumMod val="65000"/>
                  </a:schemeClr>
                </a:solidFill>
                <a:latin typeface="Lucida Console" panose="020B0609040504020204" pitchFamily="49" charset="0"/>
              </a:rPr>
              <a:t>&gt;) </a:t>
            </a:r>
            <a:r>
              <a:rPr lang="en-AU" sz="2000" dirty="0">
                <a:solidFill>
                  <a:schemeClr val="tx2">
                    <a:lumMod val="65000"/>
                  </a:schemeClr>
                </a:solidFill>
                <a:latin typeface="Lucida Console" panose="020B0609040504020204" pitchFamily="49" charset="0"/>
              </a:rPr>
              <a:t>{&lt;statement list 2</a:t>
            </a:r>
            <a:r>
              <a:rPr lang="en-AU" sz="2000" dirty="0" smtClean="0">
                <a:solidFill>
                  <a:schemeClr val="tx2">
                    <a:lumMod val="65000"/>
                  </a:schemeClr>
                </a:solidFill>
                <a:latin typeface="Lucida Console" panose="020B0609040504020204" pitchFamily="49" charset="0"/>
              </a:rPr>
              <a:t>&gt;}]</a:t>
            </a:r>
          </a:p>
          <a:p>
            <a:endParaRPr lang="en-AU" sz="2000" dirty="0" smtClean="0">
              <a:solidFill>
                <a:schemeClr val="tx2">
                  <a:lumMod val="65000"/>
                </a:schemeClr>
              </a:solidFill>
              <a:latin typeface="Lucida Console" panose="020B0609040504020204" pitchFamily="49" charset="0"/>
            </a:endParaRPr>
          </a:p>
          <a:p>
            <a:r>
              <a:rPr lang="en-AU" sz="2000" dirty="0" smtClean="0">
                <a:solidFill>
                  <a:schemeClr val="tx2">
                    <a:lumMod val="65000"/>
                  </a:schemeClr>
                </a:solidFill>
                <a:latin typeface="Lucida Console" panose="020B0609040504020204" pitchFamily="49" charset="0"/>
              </a:rPr>
              <a:t>[</a:t>
            </a:r>
            <a:r>
              <a:rPr lang="en-AU" sz="2000" dirty="0" err="1" smtClean="0">
                <a:solidFill>
                  <a:schemeClr val="tx2">
                    <a:lumMod val="65000"/>
                  </a:schemeClr>
                </a:solidFill>
                <a:latin typeface="Lucida Console" panose="020B0609040504020204" pitchFamily="49" charset="0"/>
              </a:rPr>
              <a:t>ElseIf</a:t>
            </a:r>
            <a:r>
              <a:rPr lang="en-AU" sz="2000" dirty="0" smtClean="0">
                <a:solidFill>
                  <a:schemeClr val="tx2">
                    <a:lumMod val="65000"/>
                  </a:schemeClr>
                </a:solidFill>
                <a:latin typeface="Lucida Console" panose="020B0609040504020204" pitchFamily="49" charset="0"/>
              </a:rPr>
              <a:t> </a:t>
            </a:r>
            <a:r>
              <a:rPr lang="en-AU" sz="2000" dirty="0">
                <a:solidFill>
                  <a:schemeClr val="tx2">
                    <a:lumMod val="65000"/>
                  </a:schemeClr>
                </a:solidFill>
                <a:latin typeface="Lucida Console" panose="020B0609040504020204" pitchFamily="49" charset="0"/>
              </a:rPr>
              <a:t>(&lt;</a:t>
            </a:r>
            <a:r>
              <a:rPr lang="en-AU" sz="2000" dirty="0" smtClean="0">
                <a:solidFill>
                  <a:schemeClr val="tx2">
                    <a:lumMod val="65000"/>
                  </a:schemeClr>
                </a:solidFill>
                <a:latin typeface="Lucida Console" panose="020B0609040504020204" pitchFamily="49" charset="0"/>
              </a:rPr>
              <a:t>test3&gt;) </a:t>
            </a:r>
            <a:r>
              <a:rPr lang="en-AU" sz="2000" dirty="0">
                <a:solidFill>
                  <a:schemeClr val="tx2">
                    <a:lumMod val="65000"/>
                  </a:schemeClr>
                </a:solidFill>
                <a:latin typeface="Lucida Console" panose="020B0609040504020204" pitchFamily="49" charset="0"/>
              </a:rPr>
              <a:t>{&lt;statement list </a:t>
            </a:r>
            <a:r>
              <a:rPr lang="en-AU" sz="2000" dirty="0" smtClean="0">
                <a:solidFill>
                  <a:schemeClr val="tx2">
                    <a:lumMod val="65000"/>
                  </a:schemeClr>
                </a:solidFill>
                <a:latin typeface="Lucida Console" panose="020B0609040504020204" pitchFamily="49" charset="0"/>
              </a:rPr>
              <a:t>3&gt;}]</a:t>
            </a:r>
          </a:p>
          <a:p>
            <a:endParaRPr lang="en-AU" sz="2000" dirty="0">
              <a:solidFill>
                <a:schemeClr val="tx2">
                  <a:lumMod val="65000"/>
                </a:schemeClr>
              </a:solidFill>
              <a:latin typeface="Lucida Console" panose="020B0609040504020204" pitchFamily="49" charset="0"/>
            </a:endParaRPr>
          </a:p>
          <a:p>
            <a:r>
              <a:rPr lang="en-AU" sz="2000" dirty="0" smtClean="0">
                <a:solidFill>
                  <a:schemeClr val="tx2">
                    <a:lumMod val="65000"/>
                  </a:schemeClr>
                </a:solidFill>
                <a:latin typeface="Lucida Console" panose="020B0609040504020204" pitchFamily="49" charset="0"/>
              </a:rPr>
              <a:t>[</a:t>
            </a:r>
            <a:r>
              <a:rPr lang="en-AU" sz="2000" dirty="0">
                <a:solidFill>
                  <a:schemeClr val="tx2">
                    <a:lumMod val="65000"/>
                  </a:schemeClr>
                </a:solidFill>
                <a:latin typeface="Lucida Console" panose="020B0609040504020204" pitchFamily="49" charset="0"/>
              </a:rPr>
              <a:t>E</a:t>
            </a:r>
            <a:r>
              <a:rPr lang="en-AU" sz="2000" dirty="0" smtClean="0">
                <a:solidFill>
                  <a:schemeClr val="tx2">
                    <a:lumMod val="65000"/>
                  </a:schemeClr>
                </a:solidFill>
                <a:latin typeface="Lucida Console" panose="020B0609040504020204" pitchFamily="49" charset="0"/>
              </a:rPr>
              <a:t>lse             {&lt;</a:t>
            </a:r>
            <a:r>
              <a:rPr lang="en-AU" sz="2000" dirty="0">
                <a:solidFill>
                  <a:schemeClr val="tx2">
                    <a:lumMod val="65000"/>
                  </a:schemeClr>
                </a:solidFill>
                <a:latin typeface="Lucida Console" panose="020B0609040504020204" pitchFamily="49" charset="0"/>
              </a:rPr>
              <a:t>statement list </a:t>
            </a:r>
            <a:r>
              <a:rPr lang="en-AU" sz="2000" dirty="0" smtClean="0">
                <a:solidFill>
                  <a:schemeClr val="tx2">
                    <a:lumMod val="65000"/>
                  </a:schemeClr>
                </a:solidFill>
                <a:latin typeface="Lucida Console" panose="020B0609040504020204" pitchFamily="49" charset="0"/>
              </a:rPr>
              <a:t>4&gt;}] </a:t>
            </a:r>
            <a:endParaRPr lang="en-AU" sz="2000" dirty="0">
              <a:solidFill>
                <a:schemeClr val="tx2">
                  <a:lumMod val="65000"/>
                </a:schemeClr>
              </a:solidFill>
              <a:latin typeface="Lucida Console" panose="020B0609040504020204" pitchFamily="49" charset="0"/>
            </a:endParaRPr>
          </a:p>
        </p:txBody>
      </p:sp>
      <p:sp>
        <p:nvSpPr>
          <p:cNvPr id="7" name="Rectangle 6"/>
          <p:cNvSpPr/>
          <p:nvPr/>
        </p:nvSpPr>
        <p:spPr>
          <a:xfrm>
            <a:off x="11058526" y="3286458"/>
            <a:ext cx="1047748"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Optional</a:t>
            </a:r>
            <a:endParaRPr lang="en-AU" sz="1400" dirty="0">
              <a:latin typeface="Segoe UI Light" panose="020B0502040204020203" pitchFamily="34" charset="0"/>
              <a:cs typeface="Segoe UI Light" panose="020B0502040204020203" pitchFamily="34" charset="0"/>
            </a:endParaRPr>
          </a:p>
        </p:txBody>
      </p:sp>
      <p:sp>
        <p:nvSpPr>
          <p:cNvPr id="12" name="Left Brace 11"/>
          <p:cNvSpPr/>
          <p:nvPr/>
        </p:nvSpPr>
        <p:spPr>
          <a:xfrm rot="10800000">
            <a:off x="10627987" y="2714625"/>
            <a:ext cx="387660" cy="1639104"/>
          </a:xfrm>
          <a:prstGeom prst="lef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783661384"/>
      </p:ext>
    </p:extLst>
  </p:cSld>
  <p:clrMapOvr>
    <a:masterClrMapping/>
  </p:clrMapOvr>
  <p:timing>
    <p:tnLst>
      <p:par>
        <p:cT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504</a:t>
            </a:fld>
            <a:endParaRPr lang="en-US"/>
          </a:p>
        </p:txBody>
      </p:sp>
      <p:sp>
        <p:nvSpPr>
          <p:cNvPr id="6" name="Flowchart: Decision 5"/>
          <p:cNvSpPr/>
          <p:nvPr/>
        </p:nvSpPr>
        <p:spPr>
          <a:xfrm>
            <a:off x="5385843" y="1710039"/>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14" idx="2"/>
            <a:endCxn id="6" idx="0"/>
          </p:cNvCxnSpPr>
          <p:nvPr/>
        </p:nvCxnSpPr>
        <p:spPr>
          <a:xfrm>
            <a:off x="6721348" y="1337032"/>
            <a:ext cx="0" cy="373007"/>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6" idx="2"/>
            <a:endCxn id="13" idx="0"/>
          </p:cNvCxnSpPr>
          <p:nvPr/>
        </p:nvCxnSpPr>
        <p:spPr>
          <a:xfrm>
            <a:off x="6721348" y="2991397"/>
            <a:ext cx="1" cy="587896"/>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a:off x="8056853" y="2350718"/>
            <a:ext cx="775800"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71078" y="1952880"/>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2" name="TextBox 11"/>
          <p:cNvSpPr txBox="1"/>
          <p:nvPr/>
        </p:nvSpPr>
        <p:spPr>
          <a:xfrm>
            <a:off x="6721348" y="3006181"/>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3" name="Flowchart: Terminator 12"/>
          <p:cNvSpPr/>
          <p:nvPr/>
        </p:nvSpPr>
        <p:spPr>
          <a:xfrm>
            <a:off x="5903202" y="3579293"/>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4" name="Flowchart: Terminator 13"/>
          <p:cNvSpPr/>
          <p:nvPr/>
        </p:nvSpPr>
        <p:spPr>
          <a:xfrm>
            <a:off x="5903201" y="783694"/>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
        <p:nvSpPr>
          <p:cNvPr id="15" name="Flowchart: Process 14"/>
          <p:cNvSpPr/>
          <p:nvPr/>
        </p:nvSpPr>
        <p:spPr>
          <a:xfrm>
            <a:off x="8832653" y="1916052"/>
            <a:ext cx="2436198" cy="869332"/>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1</a:t>
            </a:r>
            <a:endParaRPr lang="en-US" dirty="0"/>
          </a:p>
        </p:txBody>
      </p:sp>
      <p:sp>
        <p:nvSpPr>
          <p:cNvPr id="18" name="Rectangle 17"/>
          <p:cNvSpPr/>
          <p:nvPr/>
        </p:nvSpPr>
        <p:spPr>
          <a:xfrm>
            <a:off x="454066" y="2023328"/>
            <a:ext cx="3914456" cy="1323439"/>
          </a:xfrm>
          <a:prstGeom prst="rect">
            <a:avLst/>
          </a:prstGeom>
          <a:solidFill>
            <a:srgbClr val="012456"/>
          </a:solidFill>
        </p:spPr>
        <p:txBody>
          <a:bodyPr wrap="square">
            <a:spAutoFit/>
          </a:bodyPr>
          <a:lstStyle/>
          <a:p>
            <a:r>
              <a:rPr lang="en-AU" sz="2000" dirty="0">
                <a:solidFill>
                  <a:srgbClr val="E0FFFF"/>
                </a:solidFill>
                <a:latin typeface="Lucida Console" panose="020B0609040504020204" pitchFamily="49" charset="0"/>
              </a:rPr>
              <a:t>I</a:t>
            </a:r>
            <a:r>
              <a:rPr lang="en-AU" sz="2000" dirty="0" smtClean="0">
                <a:solidFill>
                  <a:srgbClr val="E0FFFF"/>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test1&gt;</a:t>
            </a:r>
            <a:r>
              <a:rPr lang="en-AU" sz="2000" dirty="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t>
            </a:r>
          </a:p>
          <a:p>
            <a:r>
              <a:rPr lang="en-AU" sz="2000" dirty="0" smtClean="0">
                <a:solidFill>
                  <a:srgbClr val="D3D3D3"/>
                </a:solidFill>
                <a:latin typeface="Lucida Console" panose="020B0609040504020204" pitchFamily="49" charset="0"/>
              </a:rPr>
              <a:t>   &lt;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1</a:t>
            </a:r>
            <a:r>
              <a:rPr lang="en-AU" sz="2000" dirty="0" smtClean="0">
                <a:solidFill>
                  <a:srgbClr val="D3D3D3"/>
                </a:solidFill>
                <a:latin typeface="Lucida Console" panose="020B0609040504020204" pitchFamily="49" charset="0"/>
              </a:rPr>
              <a:t>&gt;</a:t>
            </a:r>
          </a:p>
          <a:p>
            <a:r>
              <a:rPr lang="en-AU" sz="2000" dirty="0" smtClean="0">
                <a:solidFill>
                  <a:srgbClr val="F5F5F5"/>
                </a:solidFill>
                <a:latin typeface="Lucida Console" panose="020B0609040504020204" pitchFamily="49" charset="0"/>
              </a:rPr>
              <a:t>}</a:t>
            </a:r>
            <a:r>
              <a:rPr lang="en-AU" sz="2000" dirty="0" smtClean="0">
                <a:solidFill>
                  <a:schemeClr val="tx2">
                    <a:lumMod val="65000"/>
                  </a:schemeClr>
                </a:solidFill>
                <a:latin typeface="Lucida Console" panose="020B0609040504020204" pitchFamily="49" charset="0"/>
              </a:rPr>
              <a:t> </a:t>
            </a:r>
            <a:endParaRPr lang="en-AU" sz="2000" dirty="0">
              <a:solidFill>
                <a:schemeClr val="tx2">
                  <a:lumMod val="65000"/>
                </a:schemeClr>
              </a:solidFill>
              <a:latin typeface="Lucida Console" panose="020B0609040504020204" pitchFamily="49" charset="0"/>
            </a:endParaRPr>
          </a:p>
        </p:txBody>
      </p:sp>
      <p:cxnSp>
        <p:nvCxnSpPr>
          <p:cNvPr id="30" name="Elbow Connector 29"/>
          <p:cNvCxnSpPr>
            <a:stCxn id="15" idx="2"/>
            <a:endCxn id="13" idx="3"/>
          </p:cNvCxnSpPr>
          <p:nvPr/>
        </p:nvCxnSpPr>
        <p:spPr>
          <a:xfrm rot="5400000">
            <a:off x="8259835" y="2065045"/>
            <a:ext cx="1070578" cy="2511256"/>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941539" y="4590813"/>
            <a:ext cx="10004121" cy="1653436"/>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AU" dirty="0"/>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a:solidFill>
                  <a:prstClr val="black"/>
                </a:solidFill>
                <a:latin typeface="Lucida Console" panose="020B0609040504020204" pitchFamily="49" charset="0"/>
              </a:rPr>
              <a:t> (</a:t>
            </a:r>
            <a:r>
              <a:rPr lang="en-AU" dirty="0" smtClean="0">
                <a:solidFill>
                  <a:srgbClr val="0000FF"/>
                </a:solidFill>
                <a:latin typeface="Lucida Console" panose="020B0609040504020204" pitchFamily="49" charset="0"/>
              </a:rPr>
              <a:t>Get-</a:t>
            </a:r>
            <a:r>
              <a:rPr lang="en-AU" dirty="0" err="1" smtClean="0">
                <a:solidFill>
                  <a:srgbClr val="0000FF"/>
                </a:solidFill>
                <a:latin typeface="Lucida Console" panose="020B0609040504020204" pitchFamily="49" charset="0"/>
              </a:rPr>
              <a:t>CimInstance</a:t>
            </a:r>
            <a:r>
              <a:rPr lang="en-AU" dirty="0" smtClean="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-class</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win32_operatingsystem</a:t>
            </a:r>
            <a:r>
              <a:rPr lang="en-AU" dirty="0">
                <a:solidFill>
                  <a:prstClr val="black"/>
                </a:solidFill>
                <a:latin typeface="Lucida Console" panose="020B0609040504020204" pitchFamily="49" charset="0"/>
              </a:rPr>
              <a:t>)</a:t>
            </a:r>
            <a:r>
              <a:rPr lang="en-AU" dirty="0">
                <a:solidFill>
                  <a:srgbClr val="A9A9A9"/>
                </a:solidFill>
                <a:latin typeface="Lucida Console" panose="020B0609040504020204" pitchFamily="49" charset="0"/>
              </a:rPr>
              <a:t>.</a:t>
            </a:r>
            <a:r>
              <a:rPr lang="en-AU" dirty="0" err="1">
                <a:solidFill>
                  <a:prstClr val="black"/>
                </a:solidFill>
                <a:latin typeface="Lucida Console" panose="020B0609040504020204" pitchFamily="49" charset="0"/>
              </a:rPr>
              <a:t>OSLanguage</a:t>
            </a:r>
            <a:endParaRPr lang="en-AU" dirty="0">
              <a:solidFill>
                <a:prstClr val="black"/>
              </a:solidFill>
              <a:latin typeface="Lucida Console" panose="020B0609040504020204" pitchFamily="49" charset="0"/>
            </a:endParaRPr>
          </a:p>
          <a:p>
            <a:endParaRPr lang="en-AU" dirty="0">
              <a:solidFill>
                <a:prstClr val="black"/>
              </a:solidFill>
              <a:latin typeface="Lucida Console" panose="020B0609040504020204" pitchFamily="49" charset="0"/>
            </a:endParaRPr>
          </a:p>
          <a:p>
            <a:r>
              <a:rPr lang="en-AU" dirty="0">
                <a:solidFill>
                  <a:srgbClr val="00008B"/>
                </a:solidFill>
                <a:latin typeface="Lucida Console" panose="020B0609040504020204" pitchFamily="49" charset="0"/>
              </a:rPr>
              <a:t>if</a:t>
            </a:r>
            <a:r>
              <a:rPr lang="en-AU" dirty="0">
                <a:solidFill>
                  <a:prstClr val="black"/>
                </a:solidFill>
                <a:latin typeface="Lucida Console" panose="020B0609040504020204" pitchFamily="49" charset="0"/>
              </a:rPr>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err="1">
                <a:solidFill>
                  <a:srgbClr val="A9A9A9"/>
                </a:solidFill>
                <a:latin typeface="Lucida Console" panose="020B0609040504020204" pitchFamily="49" charset="0"/>
              </a:rPr>
              <a:t>eq</a:t>
            </a:r>
            <a:r>
              <a:rPr lang="en-AU"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a:t>
            </a:r>
            <a:r>
              <a:rPr lang="en-AU" dirty="0" smtClean="0">
                <a:solidFill>
                  <a:srgbClr val="8B0000"/>
                </a:solidFill>
                <a:latin typeface="Lucida Console" panose="020B0609040504020204" pitchFamily="49" charset="0"/>
              </a:rPr>
              <a:t>1033</a:t>
            </a:r>
            <a:r>
              <a:rPr lang="en-US" dirty="0" smtClean="0">
                <a:solidFill>
                  <a:srgbClr val="8B0000"/>
                </a:solidFill>
                <a:latin typeface="Lucida Console" panose="020B0609040504020204" pitchFamily="49" charset="0"/>
              </a:rPr>
              <a:t>"</a:t>
            </a:r>
            <a:r>
              <a:rPr lang="en-AU" dirty="0" smtClean="0">
                <a:solidFill>
                  <a:prstClr val="black"/>
                </a:solidFill>
                <a:latin typeface="Lucida Console" panose="020B0609040504020204" pitchFamily="49" charset="0"/>
              </a:rPr>
              <a:t>)</a:t>
            </a:r>
            <a:endParaRPr lang="en-AU" dirty="0">
              <a:solidFill>
                <a:prstClr val="black"/>
              </a:solidFill>
              <a:latin typeface="Lucida Console" panose="020B0609040504020204" pitchFamily="49" charset="0"/>
            </a:endParaRPr>
          </a:p>
          <a:p>
            <a:r>
              <a:rPr lang="en-AU" dirty="0">
                <a:solidFill>
                  <a:prstClr val="black"/>
                </a:solidFill>
                <a:latin typeface="Lucida Console" panose="020B0609040504020204" pitchFamily="49" charset="0"/>
              </a:rPr>
              <a:t>{</a:t>
            </a:r>
            <a:r>
              <a:rPr lang="en-AU" dirty="0">
                <a:solidFill>
                  <a:srgbClr val="0000FF"/>
                </a:solidFill>
                <a:latin typeface="Lucida Console" panose="020B0609040504020204" pitchFamily="49" charset="0"/>
              </a:rPr>
              <a:t>write-Host</a:t>
            </a:r>
            <a:r>
              <a:rPr lang="en-AU"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a:t>
            </a:r>
            <a:r>
              <a:rPr lang="en-AU" dirty="0" smtClean="0">
                <a:solidFill>
                  <a:srgbClr val="8B0000"/>
                </a:solidFill>
                <a:latin typeface="Lucida Console" panose="020B0609040504020204" pitchFamily="49" charset="0"/>
              </a:rPr>
              <a:t>Language </a:t>
            </a:r>
            <a:r>
              <a:rPr lang="en-AU" dirty="0">
                <a:solidFill>
                  <a:srgbClr val="8B0000"/>
                </a:solidFill>
                <a:latin typeface="Lucida Console" panose="020B0609040504020204" pitchFamily="49" charset="0"/>
              </a:rPr>
              <a:t>= English </a:t>
            </a:r>
            <a:r>
              <a:rPr lang="en-AU" dirty="0" smtClean="0">
                <a:solidFill>
                  <a:srgbClr val="8B0000"/>
                </a:solidFill>
                <a:latin typeface="Lucida Console" panose="020B0609040504020204" pitchFamily="49" charset="0"/>
              </a:rPr>
              <a:t>US</a:t>
            </a:r>
            <a:r>
              <a:rPr lang="en-US" dirty="0" smtClean="0">
                <a:solidFill>
                  <a:srgbClr val="8B0000"/>
                </a:solidFill>
                <a:latin typeface="Lucida Console" panose="020B0609040504020204" pitchFamily="49" charset="0"/>
              </a:rPr>
              <a:t>"</a:t>
            </a:r>
            <a:r>
              <a:rPr lang="en-AU" dirty="0" smtClean="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a:t>
            </a:r>
            <a:r>
              <a:rPr lang="en-AU" dirty="0" err="1">
                <a:solidFill>
                  <a:srgbClr val="000080"/>
                </a:solidFill>
                <a:latin typeface="Lucida Console" panose="020B0609040504020204" pitchFamily="49" charset="0"/>
              </a:rPr>
              <a:t>ForegroundColor</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Magenta</a:t>
            </a:r>
            <a:r>
              <a:rPr lang="en-AU" dirty="0" smtClean="0">
                <a:solidFill>
                  <a:prstClr val="black"/>
                </a:solidFill>
                <a:latin typeface="Lucida Console" panose="020B0609040504020204" pitchFamily="49" charset="0"/>
              </a:rPr>
              <a:t>}</a:t>
            </a:r>
            <a:endParaRPr lang="en-AU"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143475471"/>
      </p:ext>
    </p:extLst>
  </p:cSld>
  <p:clrMapOvr>
    <a:masterClrMapping/>
  </p:clrMapOvr>
  <p:timing>
    <p:tnLst>
      <p:par>
        <p:cT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If..Else</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505</a:t>
            </a:fld>
            <a:endParaRPr lang="en-US"/>
          </a:p>
        </p:txBody>
      </p:sp>
      <p:sp>
        <p:nvSpPr>
          <p:cNvPr id="6" name="Flowchart: Decision 5"/>
          <p:cNvSpPr/>
          <p:nvPr/>
        </p:nvSpPr>
        <p:spPr>
          <a:xfrm>
            <a:off x="5394393" y="1151272"/>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condition True?</a:t>
            </a:r>
            <a:endParaRPr lang="en-US" dirty="0"/>
          </a:p>
        </p:txBody>
      </p:sp>
      <p:cxnSp>
        <p:nvCxnSpPr>
          <p:cNvPr id="7" name="Straight Arrow Connector 6"/>
          <p:cNvCxnSpPr>
            <a:stCxn id="14" idx="2"/>
            <a:endCxn id="6" idx="0"/>
          </p:cNvCxnSpPr>
          <p:nvPr/>
        </p:nvCxnSpPr>
        <p:spPr>
          <a:xfrm>
            <a:off x="6729898" y="783694"/>
            <a:ext cx="0" cy="367578"/>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9" idx="2"/>
            <a:endCxn id="13" idx="0"/>
          </p:cNvCxnSpPr>
          <p:nvPr/>
        </p:nvCxnSpPr>
        <p:spPr>
          <a:xfrm>
            <a:off x="6729898" y="3488384"/>
            <a:ext cx="0" cy="367578"/>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a:off x="8065403" y="1791951"/>
            <a:ext cx="767250" cy="5429"/>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71078" y="1399542"/>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2" name="TextBox 11"/>
          <p:cNvSpPr txBox="1"/>
          <p:nvPr/>
        </p:nvSpPr>
        <p:spPr>
          <a:xfrm>
            <a:off x="6809381" y="2370245"/>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3" name="Flowchart: Terminator 12"/>
          <p:cNvSpPr/>
          <p:nvPr/>
        </p:nvSpPr>
        <p:spPr>
          <a:xfrm>
            <a:off x="5911751" y="3855962"/>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4" name="Flowchart: Terminator 13"/>
          <p:cNvSpPr/>
          <p:nvPr/>
        </p:nvSpPr>
        <p:spPr>
          <a:xfrm>
            <a:off x="5911751" y="230356"/>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
        <p:nvSpPr>
          <p:cNvPr id="15" name="Flowchart: Process 14"/>
          <p:cNvSpPr/>
          <p:nvPr/>
        </p:nvSpPr>
        <p:spPr>
          <a:xfrm>
            <a:off x="8832653" y="1462200"/>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1</a:t>
            </a:r>
            <a:endParaRPr lang="en-US" dirty="0"/>
          </a:p>
        </p:txBody>
      </p:sp>
      <p:sp>
        <p:nvSpPr>
          <p:cNvPr id="18" name="Rectangle 17"/>
          <p:cNvSpPr/>
          <p:nvPr/>
        </p:nvSpPr>
        <p:spPr>
          <a:xfrm>
            <a:off x="622588" y="1301417"/>
            <a:ext cx="4094117" cy="2554545"/>
          </a:xfrm>
          <a:prstGeom prst="rect">
            <a:avLst/>
          </a:prstGeom>
          <a:solidFill>
            <a:srgbClr val="012456"/>
          </a:solidFill>
        </p:spPr>
        <p:txBody>
          <a:bodyPr wrap="square">
            <a:spAutoFit/>
          </a:bodyPr>
          <a:lstStyle/>
          <a:p>
            <a:r>
              <a:rPr lang="en-AU" sz="2000" dirty="0">
                <a:solidFill>
                  <a:srgbClr val="E0FFFF"/>
                </a:solidFill>
                <a:latin typeface="Lucida Console" panose="020B0609040504020204" pitchFamily="49" charset="0"/>
              </a:rPr>
              <a:t>I</a:t>
            </a:r>
            <a:r>
              <a:rPr lang="en-AU" sz="2000" dirty="0" smtClean="0">
                <a:solidFill>
                  <a:srgbClr val="E0FFFF"/>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test1&gt;</a:t>
            </a:r>
            <a:r>
              <a:rPr lang="en-AU" sz="2000" dirty="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a:t>
            </a:r>
          </a:p>
          <a:p>
            <a:r>
              <a:rPr lang="en-AU" sz="2000" dirty="0" smtClean="0">
                <a:solidFill>
                  <a:srgbClr val="D3D3D3"/>
                </a:solidFill>
                <a:latin typeface="Lucida Console" panose="020B0609040504020204" pitchFamily="49" charset="0"/>
              </a:rPr>
              <a:t>    &lt;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1</a:t>
            </a:r>
            <a:r>
              <a:rPr lang="en-AU" sz="2000" dirty="0" smtClean="0">
                <a:solidFill>
                  <a:srgbClr val="D3D3D3"/>
                </a:solidFill>
                <a:latin typeface="Lucida Console" panose="020B0609040504020204" pitchFamily="49" charset="0"/>
              </a:rPr>
              <a:t>&gt;</a:t>
            </a:r>
          </a:p>
          <a:p>
            <a:r>
              <a:rPr lang="en-AU" sz="2000" dirty="0" smtClean="0">
                <a:solidFill>
                  <a:srgbClr val="F5F5F5"/>
                </a:solidFill>
                <a:latin typeface="Lucida Console" panose="020B0609040504020204" pitchFamily="49" charset="0"/>
              </a:rPr>
              <a:t>}</a:t>
            </a:r>
          </a:p>
          <a:p>
            <a:r>
              <a:rPr lang="en-AU" sz="2000" dirty="0">
                <a:solidFill>
                  <a:srgbClr val="8FBC8F"/>
                </a:solidFill>
                <a:latin typeface="Lucida Console" panose="020B0609040504020204" pitchFamily="49" charset="0"/>
              </a:rPr>
              <a:t>E</a:t>
            </a:r>
            <a:r>
              <a:rPr lang="en-AU" sz="2000" dirty="0" smtClean="0">
                <a:solidFill>
                  <a:srgbClr val="8FBC8F"/>
                </a:solidFill>
                <a:latin typeface="Lucida Console" panose="020B0609040504020204" pitchFamily="49" charset="0"/>
              </a:rPr>
              <a:t>lse</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EE82EE"/>
                </a:solidFill>
                <a:latin typeface="Lucida Console" panose="020B0609040504020204" pitchFamily="49" charset="0"/>
              </a:rPr>
              <a:t>    </a:t>
            </a:r>
            <a:r>
              <a:rPr lang="en-AU" sz="2000" dirty="0" smtClean="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else statement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list</a:t>
            </a:r>
            <a:r>
              <a:rPr lang="en-AU" sz="2000" dirty="0" smtClean="0">
                <a:solidFill>
                  <a:srgbClr val="D3D3D3"/>
                </a:solidFill>
                <a:latin typeface="Lucida Console" panose="020B0609040504020204" pitchFamily="49" charset="0"/>
              </a:rPr>
              <a:t>&gt;</a:t>
            </a:r>
            <a:endParaRPr lang="en-AU" sz="2000" dirty="0">
              <a:solidFill>
                <a:srgbClr val="D3D3D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endParaRPr lang="en-AU" sz="2000" dirty="0">
              <a:solidFill>
                <a:srgbClr val="F5F5F5"/>
              </a:solidFill>
              <a:latin typeface="Lucida Console" panose="020B0609040504020204" pitchFamily="49" charset="0"/>
            </a:endParaRPr>
          </a:p>
        </p:txBody>
      </p:sp>
      <p:cxnSp>
        <p:nvCxnSpPr>
          <p:cNvPr id="30" name="Elbow Connector 29"/>
          <p:cNvCxnSpPr>
            <a:stCxn id="15" idx="2"/>
            <a:endCxn id="13" idx="3"/>
          </p:cNvCxnSpPr>
          <p:nvPr/>
        </p:nvCxnSpPr>
        <p:spPr>
          <a:xfrm rot="5400000">
            <a:off x="7799364" y="1881242"/>
            <a:ext cx="2000071" cy="2502707"/>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901141" y="4604231"/>
            <a:ext cx="10004121" cy="1888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AU" dirty="0"/>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a:solidFill>
                  <a:prstClr val="black"/>
                </a:solidFill>
                <a:latin typeface="Lucida Console" panose="020B0609040504020204" pitchFamily="49" charset="0"/>
              </a:rPr>
              <a:t> (</a:t>
            </a:r>
            <a:r>
              <a:rPr lang="en-AU" dirty="0" smtClean="0">
                <a:solidFill>
                  <a:srgbClr val="0000FF"/>
                </a:solidFill>
                <a:latin typeface="Lucida Console" panose="020B0609040504020204" pitchFamily="49" charset="0"/>
              </a:rPr>
              <a:t>Get-</a:t>
            </a:r>
            <a:r>
              <a:rPr lang="en-AU" dirty="0" err="1" smtClean="0">
                <a:solidFill>
                  <a:srgbClr val="0000FF"/>
                </a:solidFill>
                <a:latin typeface="Lucida Console" panose="020B0609040504020204" pitchFamily="49" charset="0"/>
              </a:rPr>
              <a:t>CimInstance</a:t>
            </a:r>
            <a:r>
              <a:rPr lang="en-AU" dirty="0" smtClean="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-class</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win32_operatingsystem</a:t>
            </a:r>
            <a:r>
              <a:rPr lang="en-AU" dirty="0">
                <a:solidFill>
                  <a:prstClr val="black"/>
                </a:solidFill>
                <a:latin typeface="Lucida Console" panose="020B0609040504020204" pitchFamily="49" charset="0"/>
              </a:rPr>
              <a:t>)</a:t>
            </a:r>
            <a:r>
              <a:rPr lang="en-AU" dirty="0">
                <a:solidFill>
                  <a:srgbClr val="A9A9A9"/>
                </a:solidFill>
                <a:latin typeface="Lucida Console" panose="020B0609040504020204" pitchFamily="49" charset="0"/>
              </a:rPr>
              <a:t>.</a:t>
            </a:r>
            <a:r>
              <a:rPr lang="en-AU" dirty="0" err="1">
                <a:solidFill>
                  <a:prstClr val="black"/>
                </a:solidFill>
                <a:latin typeface="Lucida Console" panose="020B0609040504020204" pitchFamily="49" charset="0"/>
              </a:rPr>
              <a:t>OSLanguage</a:t>
            </a:r>
            <a:endParaRPr lang="en-AU" dirty="0">
              <a:solidFill>
                <a:prstClr val="black"/>
              </a:solidFill>
              <a:latin typeface="Lucida Console" panose="020B0609040504020204" pitchFamily="49" charset="0"/>
            </a:endParaRPr>
          </a:p>
          <a:p>
            <a:endParaRPr lang="en-AU" dirty="0">
              <a:solidFill>
                <a:prstClr val="black"/>
              </a:solidFill>
              <a:latin typeface="Lucida Console" panose="020B0609040504020204" pitchFamily="49" charset="0"/>
            </a:endParaRPr>
          </a:p>
          <a:p>
            <a:r>
              <a:rPr lang="en-AU" dirty="0">
                <a:solidFill>
                  <a:srgbClr val="00008B"/>
                </a:solidFill>
                <a:latin typeface="Lucida Console" panose="020B0609040504020204" pitchFamily="49" charset="0"/>
              </a:rPr>
              <a:t>if</a:t>
            </a:r>
            <a:r>
              <a:rPr lang="en-AU" dirty="0">
                <a:solidFill>
                  <a:prstClr val="black"/>
                </a:solidFill>
                <a:latin typeface="Lucida Console" panose="020B0609040504020204" pitchFamily="49" charset="0"/>
              </a:rPr>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err="1">
                <a:solidFill>
                  <a:srgbClr val="A9A9A9"/>
                </a:solidFill>
                <a:latin typeface="Lucida Console" panose="020B0609040504020204" pitchFamily="49" charset="0"/>
              </a:rPr>
              <a:t>eq</a:t>
            </a:r>
            <a:r>
              <a:rPr lang="en-AU"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a:t>
            </a:r>
            <a:r>
              <a:rPr lang="en-AU" dirty="0" smtClean="0">
                <a:solidFill>
                  <a:srgbClr val="8B0000"/>
                </a:solidFill>
                <a:latin typeface="Lucida Console" panose="020B0609040504020204" pitchFamily="49" charset="0"/>
              </a:rPr>
              <a:t>1033</a:t>
            </a:r>
            <a:r>
              <a:rPr lang="en-US" dirty="0" smtClean="0">
                <a:solidFill>
                  <a:srgbClr val="8B0000"/>
                </a:solidFill>
                <a:latin typeface="Lucida Console" panose="020B0609040504020204" pitchFamily="49" charset="0"/>
              </a:rPr>
              <a:t>"</a:t>
            </a:r>
            <a:r>
              <a:rPr lang="en-AU" dirty="0" smtClean="0">
                <a:solidFill>
                  <a:prstClr val="black"/>
                </a:solidFill>
                <a:latin typeface="Lucida Console" panose="020B0609040504020204" pitchFamily="49" charset="0"/>
              </a:rPr>
              <a:t>)</a:t>
            </a:r>
            <a:endParaRPr lang="en-AU" dirty="0">
              <a:solidFill>
                <a:prstClr val="black"/>
              </a:solidFill>
              <a:latin typeface="Lucida Console" panose="020B0609040504020204" pitchFamily="49" charset="0"/>
            </a:endParaRPr>
          </a:p>
          <a:p>
            <a:r>
              <a:rPr lang="en-AU" dirty="0">
                <a:solidFill>
                  <a:prstClr val="black"/>
                </a:solidFill>
                <a:latin typeface="Lucida Console" panose="020B0609040504020204" pitchFamily="49" charset="0"/>
              </a:rPr>
              <a:t>{</a:t>
            </a:r>
            <a:r>
              <a:rPr lang="en-AU" dirty="0">
                <a:solidFill>
                  <a:srgbClr val="0000FF"/>
                </a:solidFill>
                <a:latin typeface="Lucida Console" panose="020B0609040504020204" pitchFamily="49" charset="0"/>
              </a:rPr>
              <a:t>write-Host</a:t>
            </a:r>
            <a:r>
              <a:rPr lang="en-AU"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a:t>
            </a:r>
            <a:r>
              <a:rPr lang="en-AU" dirty="0" smtClean="0">
                <a:solidFill>
                  <a:srgbClr val="8B0000"/>
                </a:solidFill>
                <a:latin typeface="Lucida Console" panose="020B0609040504020204" pitchFamily="49" charset="0"/>
              </a:rPr>
              <a:t>Language </a:t>
            </a:r>
            <a:r>
              <a:rPr lang="en-AU" dirty="0">
                <a:solidFill>
                  <a:srgbClr val="8B0000"/>
                </a:solidFill>
                <a:latin typeface="Lucida Console" panose="020B0609040504020204" pitchFamily="49" charset="0"/>
              </a:rPr>
              <a:t>= English </a:t>
            </a:r>
            <a:r>
              <a:rPr lang="en-AU" dirty="0" smtClean="0">
                <a:solidFill>
                  <a:srgbClr val="8B0000"/>
                </a:solidFill>
                <a:latin typeface="Lucida Console" panose="020B0609040504020204" pitchFamily="49" charset="0"/>
              </a:rPr>
              <a:t>US</a:t>
            </a:r>
            <a:r>
              <a:rPr lang="en-US" dirty="0" smtClean="0">
                <a:solidFill>
                  <a:srgbClr val="8B0000"/>
                </a:solidFill>
                <a:latin typeface="Lucida Console" panose="020B0609040504020204" pitchFamily="49" charset="0"/>
              </a:rPr>
              <a:t>"</a:t>
            </a:r>
            <a:r>
              <a:rPr lang="en-AU" dirty="0" smtClean="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a:t>
            </a:r>
            <a:r>
              <a:rPr lang="en-AU" dirty="0" err="1">
                <a:solidFill>
                  <a:srgbClr val="000080"/>
                </a:solidFill>
                <a:latin typeface="Lucida Console" panose="020B0609040504020204" pitchFamily="49" charset="0"/>
              </a:rPr>
              <a:t>ForegroundColor</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Magenta</a:t>
            </a:r>
            <a:r>
              <a:rPr lang="en-AU" dirty="0" smtClean="0">
                <a:solidFill>
                  <a:prstClr val="black"/>
                </a:solidFill>
                <a:latin typeface="Lucida Console" panose="020B0609040504020204" pitchFamily="49" charset="0"/>
              </a:rPr>
              <a:t>}</a:t>
            </a:r>
          </a:p>
          <a:p>
            <a:r>
              <a:rPr lang="en-US" dirty="0">
                <a:solidFill>
                  <a:srgbClr val="00008B"/>
                </a:solidFill>
                <a:latin typeface="Lucida Console" panose="020B0609040504020204" pitchFamily="49" charset="0"/>
              </a:rPr>
              <a:t>else</a:t>
            </a:r>
            <a:endParaRPr lang="en-US" dirty="0">
              <a:solidFill>
                <a:prstClr val="black"/>
              </a:solidFill>
              <a:latin typeface="Lucida Console" panose="020B0609040504020204" pitchFamily="49" charset="0"/>
            </a:endParaRPr>
          </a:p>
          <a:p>
            <a:r>
              <a:rPr lang="en-US" dirty="0" smtClean="0">
                <a:solidFill>
                  <a:prstClr val="black"/>
                </a:solidFill>
                <a:latin typeface="Lucida Console" panose="020B0609040504020204" pitchFamily="49" charset="0"/>
              </a:rPr>
              <a:t>{</a:t>
            </a:r>
            <a:r>
              <a:rPr lang="en-US" dirty="0" smtClean="0">
                <a:solidFill>
                  <a:srgbClr val="0000FF"/>
                </a:solidFill>
                <a:latin typeface="Lucida Console" panose="020B0609040504020204" pitchFamily="49" charset="0"/>
              </a:rPr>
              <a:t>Write-Host</a:t>
            </a:r>
            <a:r>
              <a:rPr lang="en-US" dirty="0" smtClean="0">
                <a:solidFill>
                  <a:prstClr val="black"/>
                </a:solidFill>
                <a:latin typeface="Lucida Console" panose="020B0609040504020204" pitchFamily="49" charset="0"/>
              </a:rPr>
              <a:t> </a:t>
            </a:r>
            <a:r>
              <a:rPr lang="en-US" dirty="0">
                <a:solidFill>
                  <a:srgbClr val="8B0000"/>
                </a:solidFill>
                <a:latin typeface="Lucida Console" panose="020B0609040504020204" pitchFamily="49" charset="0"/>
              </a:rPr>
              <a:t>"Another Language"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smtClean="0">
                <a:solidFill>
                  <a:srgbClr val="8A2BE2"/>
                </a:solidFill>
                <a:latin typeface="Lucida Console" panose="020B0609040504020204" pitchFamily="49" charset="0"/>
              </a:rPr>
              <a:t>Cyan</a:t>
            </a:r>
            <a:r>
              <a:rPr lang="en-US" dirty="0" smtClean="0">
                <a:solidFill>
                  <a:prstClr val="black"/>
                </a:solidFill>
                <a:latin typeface="Lucida Console" panose="020B0609040504020204" pitchFamily="49" charset="0"/>
              </a:rPr>
              <a:t>}</a:t>
            </a:r>
            <a:endParaRPr lang="en-US" dirty="0">
              <a:solidFill>
                <a:prstClr val="black"/>
              </a:solidFill>
              <a:latin typeface="Lucida Console" panose="020B0609040504020204" pitchFamily="49" charset="0"/>
            </a:endParaRPr>
          </a:p>
        </p:txBody>
      </p:sp>
      <p:sp>
        <p:nvSpPr>
          <p:cNvPr id="19" name="Flowchart: Process 18"/>
          <p:cNvSpPr/>
          <p:nvPr/>
        </p:nvSpPr>
        <p:spPr>
          <a:xfrm>
            <a:off x="5394394" y="2800208"/>
            <a:ext cx="2671008" cy="688176"/>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Else Statement List</a:t>
            </a:r>
            <a:endParaRPr lang="en-US" dirty="0"/>
          </a:p>
        </p:txBody>
      </p:sp>
      <p:cxnSp>
        <p:nvCxnSpPr>
          <p:cNvPr id="26" name="Straight Arrow Connector 25"/>
          <p:cNvCxnSpPr>
            <a:stCxn id="6" idx="2"/>
            <a:endCxn id="19" idx="0"/>
          </p:cNvCxnSpPr>
          <p:nvPr/>
        </p:nvCxnSpPr>
        <p:spPr>
          <a:xfrm>
            <a:off x="6729898" y="2432630"/>
            <a:ext cx="0" cy="367578"/>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4980745"/>
      </p:ext>
    </p:extLst>
  </p:cSld>
  <p:clrMapOvr>
    <a:masterClrMapping/>
  </p:clrMapOvr>
  <p:timing>
    <p:tnLst>
      <p:par>
        <p:cT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a:t>
            </a:r>
            <a:r>
              <a:rPr lang="en-US" dirty="0" err="1" smtClean="0"/>
              <a:t>Elseif</a:t>
            </a:r>
            <a:r>
              <a:rPr lang="en-US" dirty="0" smtClean="0"/>
              <a:t>(s)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506</a:t>
            </a:fld>
            <a:endParaRPr lang="en-US"/>
          </a:p>
        </p:txBody>
      </p:sp>
      <p:sp>
        <p:nvSpPr>
          <p:cNvPr id="6" name="Flowchart: Decision 5"/>
          <p:cNvSpPr/>
          <p:nvPr/>
        </p:nvSpPr>
        <p:spPr>
          <a:xfrm>
            <a:off x="5439505" y="1116805"/>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first condition True?</a:t>
            </a:r>
            <a:endParaRPr lang="en-US" dirty="0"/>
          </a:p>
        </p:txBody>
      </p:sp>
      <p:cxnSp>
        <p:nvCxnSpPr>
          <p:cNvPr id="7" name="Straight Arrow Connector 6"/>
          <p:cNvCxnSpPr>
            <a:stCxn id="14" idx="2"/>
            <a:endCxn id="6" idx="0"/>
          </p:cNvCxnSpPr>
          <p:nvPr/>
        </p:nvCxnSpPr>
        <p:spPr>
          <a:xfrm>
            <a:off x="6775010" y="848615"/>
            <a:ext cx="0" cy="26819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2" idx="2"/>
            <a:endCxn id="13" idx="0"/>
          </p:cNvCxnSpPr>
          <p:nvPr/>
        </p:nvCxnSpPr>
        <p:spPr>
          <a:xfrm>
            <a:off x="6775010" y="5442400"/>
            <a:ext cx="0" cy="296305"/>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flipV="1">
            <a:off x="8110515" y="1748153"/>
            <a:ext cx="666591" cy="9331"/>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71078" y="1314380"/>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2" name="TextBox 11"/>
          <p:cNvSpPr txBox="1"/>
          <p:nvPr/>
        </p:nvSpPr>
        <p:spPr>
          <a:xfrm>
            <a:off x="6814014" y="2315805"/>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3" name="Flowchart: Terminator 12"/>
          <p:cNvSpPr/>
          <p:nvPr/>
        </p:nvSpPr>
        <p:spPr>
          <a:xfrm>
            <a:off x="5956863" y="5738705"/>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4" name="Flowchart: Terminator 13"/>
          <p:cNvSpPr/>
          <p:nvPr/>
        </p:nvSpPr>
        <p:spPr>
          <a:xfrm>
            <a:off x="5956863" y="295277"/>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
        <p:nvSpPr>
          <p:cNvPr id="15" name="Flowchart: Process 14"/>
          <p:cNvSpPr/>
          <p:nvPr/>
        </p:nvSpPr>
        <p:spPr>
          <a:xfrm>
            <a:off x="8777106" y="1412973"/>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1</a:t>
            </a:r>
            <a:endParaRPr lang="en-US" dirty="0"/>
          </a:p>
        </p:txBody>
      </p:sp>
      <p:sp>
        <p:nvSpPr>
          <p:cNvPr id="18" name="Rectangle 17"/>
          <p:cNvSpPr/>
          <p:nvPr/>
        </p:nvSpPr>
        <p:spPr>
          <a:xfrm>
            <a:off x="622588" y="1301417"/>
            <a:ext cx="4094117" cy="3785652"/>
          </a:xfrm>
          <a:prstGeom prst="rect">
            <a:avLst/>
          </a:prstGeom>
          <a:solidFill>
            <a:srgbClr val="012456"/>
          </a:solidFill>
        </p:spPr>
        <p:txBody>
          <a:bodyPr wrap="square">
            <a:spAutoFit/>
          </a:bodyPr>
          <a:lstStyle/>
          <a:p>
            <a:r>
              <a:rPr lang="en-AU" sz="2000" dirty="0">
                <a:solidFill>
                  <a:srgbClr val="E0FFFF"/>
                </a:solidFill>
                <a:latin typeface="Lucida Console" panose="020B0609040504020204" pitchFamily="49" charset="0"/>
              </a:rPr>
              <a:t>I</a:t>
            </a:r>
            <a:r>
              <a:rPr lang="en-AU" sz="2000" dirty="0" smtClean="0">
                <a:solidFill>
                  <a:srgbClr val="E0FFFF"/>
                </a:solidFill>
                <a:latin typeface="Lucida Console" panose="020B0609040504020204" pitchFamily="49" charset="0"/>
              </a:rPr>
              <a:t>f</a:t>
            </a:r>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test1</a:t>
            </a:r>
            <a:r>
              <a:rPr lang="en-AU" sz="2000" dirty="0">
                <a:solidFill>
                  <a:srgbClr val="F5F5F5"/>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D3D3D3"/>
                </a:solidFill>
                <a:latin typeface="Lucida Console" panose="020B0609040504020204" pitchFamily="49" charset="0"/>
              </a:rPr>
              <a:t>    &lt;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1</a:t>
            </a:r>
            <a:r>
              <a:rPr lang="en-AU" sz="2000" dirty="0" smtClean="0">
                <a:solidFill>
                  <a:srgbClr val="D3D3D3"/>
                </a:solidFill>
                <a:latin typeface="Lucida Console" panose="020B0609040504020204" pitchFamily="49" charset="0"/>
              </a:rPr>
              <a:t>&gt;</a:t>
            </a:r>
          </a:p>
          <a:p>
            <a:r>
              <a:rPr lang="en-AU" sz="2000" dirty="0" smtClean="0">
                <a:solidFill>
                  <a:srgbClr val="F5F5F5"/>
                </a:solidFill>
                <a:latin typeface="Lucida Console" panose="020B0609040504020204" pitchFamily="49" charset="0"/>
              </a:rPr>
              <a:t>}</a:t>
            </a:r>
          </a:p>
          <a:p>
            <a:r>
              <a:rPr lang="en-AU" sz="2000" dirty="0" err="1" smtClean="0">
                <a:solidFill>
                  <a:srgbClr val="8FBC8F"/>
                </a:solidFill>
                <a:latin typeface="Lucida Console" panose="020B0609040504020204" pitchFamily="49" charset="0"/>
              </a:rPr>
              <a:t>ElseIf</a:t>
            </a:r>
            <a:r>
              <a:rPr lang="en-AU" sz="2000" dirty="0" smtClean="0">
                <a:solidFill>
                  <a:srgbClr val="8FBC8F"/>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test2</a:t>
            </a:r>
            <a:r>
              <a:rPr lang="en-AU" sz="2000" dirty="0">
                <a:solidFill>
                  <a:srgbClr val="F5F5F5"/>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EE82EE"/>
                </a:solidFill>
                <a:latin typeface="Lucida Console" panose="020B0609040504020204" pitchFamily="49" charset="0"/>
              </a:rPr>
              <a:t>    </a:t>
            </a:r>
            <a:r>
              <a:rPr lang="en-AU" sz="2000" dirty="0" smtClean="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statement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list </a:t>
            </a:r>
            <a:r>
              <a:rPr lang="en-AU" sz="2000" dirty="0">
                <a:solidFill>
                  <a:srgbClr val="D3D3D3"/>
                </a:solidFill>
                <a:latin typeface="Lucida Console" panose="020B0609040504020204" pitchFamily="49" charset="0"/>
              </a:rPr>
              <a:t>2</a:t>
            </a:r>
            <a:r>
              <a:rPr lang="en-AU" sz="2000" dirty="0" smtClean="0">
                <a:solidFill>
                  <a:srgbClr val="D3D3D3"/>
                </a:solidFill>
                <a:latin typeface="Lucida Console" panose="020B0609040504020204" pitchFamily="49" charset="0"/>
              </a:rPr>
              <a:t>&gt;</a:t>
            </a:r>
            <a:endParaRPr lang="en-AU" sz="2000" dirty="0">
              <a:solidFill>
                <a:srgbClr val="D3D3D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err="1" smtClean="0">
                <a:solidFill>
                  <a:srgbClr val="8FBC8F"/>
                </a:solidFill>
                <a:latin typeface="Lucida Console" panose="020B0609040504020204" pitchFamily="49" charset="0"/>
              </a:rPr>
              <a:t>ElseIf</a:t>
            </a:r>
            <a:r>
              <a:rPr lang="en-AU" sz="2000" dirty="0" smtClean="0">
                <a:solidFill>
                  <a:srgbClr val="8FBC8F"/>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test3</a:t>
            </a:r>
            <a:r>
              <a:rPr lang="en-AU" sz="2000" dirty="0" smtClean="0">
                <a:solidFill>
                  <a:srgbClr val="F5F5F5"/>
                </a:solidFill>
                <a:latin typeface="Lucida Console" panose="020B0609040504020204" pitchFamily="49" charset="0"/>
              </a:rPr>
              <a:t>&gt;) </a:t>
            </a:r>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a:t>
            </a:r>
          </a:p>
          <a:p>
            <a:r>
              <a:rPr lang="en-AU" sz="2000" dirty="0">
                <a:solidFill>
                  <a:srgbClr val="EE82EE"/>
                </a:solidFill>
                <a:latin typeface="Lucida Console" panose="020B0609040504020204" pitchFamily="49" charset="0"/>
              </a:rPr>
              <a:t>    </a:t>
            </a:r>
            <a:r>
              <a:rPr lang="en-AU" sz="2000" dirty="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 </a:t>
            </a:r>
            <a:r>
              <a:rPr lang="en-AU" sz="2000" dirty="0" smtClean="0">
                <a:solidFill>
                  <a:srgbClr val="D3D3D3"/>
                </a:solidFill>
                <a:latin typeface="Lucida Console" panose="020B0609040504020204" pitchFamily="49" charset="0"/>
              </a:rPr>
              <a:t>3&gt;</a:t>
            </a:r>
            <a:endParaRPr lang="en-AU" sz="2000" dirty="0">
              <a:solidFill>
                <a:srgbClr val="D3D3D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endParaRPr lang="en-AU" sz="2000" dirty="0">
              <a:solidFill>
                <a:srgbClr val="F5F5F5"/>
              </a:solidFill>
              <a:latin typeface="Lucida Console" panose="020B0609040504020204" pitchFamily="49" charset="0"/>
            </a:endParaRPr>
          </a:p>
        </p:txBody>
      </p:sp>
      <p:cxnSp>
        <p:nvCxnSpPr>
          <p:cNvPr id="30" name="Elbow Connector 29"/>
          <p:cNvCxnSpPr>
            <a:stCxn id="15" idx="3"/>
            <a:endCxn id="13" idx="3"/>
          </p:cNvCxnSpPr>
          <p:nvPr/>
        </p:nvCxnSpPr>
        <p:spPr>
          <a:xfrm flipH="1">
            <a:off x="7593157" y="1748153"/>
            <a:ext cx="3620147" cy="4267221"/>
          </a:xfrm>
          <a:prstGeom prst="bentConnector3">
            <a:avLst>
              <a:gd name="adj1" fmla="val -63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27" idx="0"/>
          </p:cNvCxnSpPr>
          <p:nvPr/>
        </p:nvCxnSpPr>
        <p:spPr>
          <a:xfrm>
            <a:off x="6775010" y="2398163"/>
            <a:ext cx="0" cy="234425"/>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Flowchart: Process 23"/>
          <p:cNvSpPr/>
          <p:nvPr/>
        </p:nvSpPr>
        <p:spPr>
          <a:xfrm>
            <a:off x="8777106" y="2922505"/>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2</a:t>
            </a:r>
            <a:endParaRPr lang="en-US" dirty="0"/>
          </a:p>
        </p:txBody>
      </p:sp>
      <p:sp>
        <p:nvSpPr>
          <p:cNvPr id="27" name="Flowchart: Decision 26"/>
          <p:cNvSpPr/>
          <p:nvPr/>
        </p:nvSpPr>
        <p:spPr>
          <a:xfrm>
            <a:off x="5439505" y="2632588"/>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second condition True?</a:t>
            </a:r>
            <a:endParaRPr lang="en-US" dirty="0"/>
          </a:p>
        </p:txBody>
      </p:sp>
      <p:cxnSp>
        <p:nvCxnSpPr>
          <p:cNvPr id="46" name="Straight Arrow Connector 45"/>
          <p:cNvCxnSpPr>
            <a:stCxn id="27" idx="3"/>
            <a:endCxn id="24" idx="1"/>
          </p:cNvCxnSpPr>
          <p:nvPr/>
        </p:nvCxnSpPr>
        <p:spPr>
          <a:xfrm flipV="1">
            <a:off x="8110515" y="3257685"/>
            <a:ext cx="666591" cy="1558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4" idx="3"/>
            <a:endCxn id="13" idx="3"/>
          </p:cNvCxnSpPr>
          <p:nvPr/>
        </p:nvCxnSpPr>
        <p:spPr>
          <a:xfrm flipH="1">
            <a:off x="7593157" y="3257685"/>
            <a:ext cx="3620147" cy="2757689"/>
          </a:xfrm>
          <a:prstGeom prst="bentConnector3">
            <a:avLst>
              <a:gd name="adj1" fmla="val -63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8089332" y="2823911"/>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59" name="TextBox 58"/>
          <p:cNvSpPr txBox="1"/>
          <p:nvPr/>
        </p:nvSpPr>
        <p:spPr>
          <a:xfrm>
            <a:off x="6814014" y="4302802"/>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69" name="TextBox 68"/>
          <p:cNvSpPr txBox="1"/>
          <p:nvPr/>
        </p:nvSpPr>
        <p:spPr>
          <a:xfrm>
            <a:off x="6814014" y="3821831"/>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cxnSp>
        <p:nvCxnSpPr>
          <p:cNvPr id="70" name="Straight Arrow Connector 69"/>
          <p:cNvCxnSpPr>
            <a:stCxn id="27" idx="2"/>
            <a:endCxn id="72" idx="0"/>
          </p:cNvCxnSpPr>
          <p:nvPr/>
        </p:nvCxnSpPr>
        <p:spPr>
          <a:xfrm>
            <a:off x="6775010" y="3913946"/>
            <a:ext cx="0" cy="247096"/>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1" name="Flowchart: Process 70"/>
          <p:cNvSpPr/>
          <p:nvPr/>
        </p:nvSpPr>
        <p:spPr>
          <a:xfrm>
            <a:off x="8777106" y="4450959"/>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3</a:t>
            </a:r>
            <a:endParaRPr lang="en-US" dirty="0"/>
          </a:p>
        </p:txBody>
      </p:sp>
      <p:sp>
        <p:nvSpPr>
          <p:cNvPr id="72" name="Flowchart: Decision 71"/>
          <p:cNvSpPr/>
          <p:nvPr/>
        </p:nvSpPr>
        <p:spPr>
          <a:xfrm>
            <a:off x="5439505" y="4161042"/>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third condition True?</a:t>
            </a:r>
            <a:endParaRPr lang="en-US" dirty="0"/>
          </a:p>
        </p:txBody>
      </p:sp>
      <p:cxnSp>
        <p:nvCxnSpPr>
          <p:cNvPr id="73" name="Straight Arrow Connector 72"/>
          <p:cNvCxnSpPr>
            <a:stCxn id="72" idx="3"/>
            <a:endCxn id="71" idx="1"/>
          </p:cNvCxnSpPr>
          <p:nvPr/>
        </p:nvCxnSpPr>
        <p:spPr>
          <a:xfrm flipV="1">
            <a:off x="8110515" y="4786139"/>
            <a:ext cx="666591" cy="1558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8089332" y="4352365"/>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cxnSp>
        <p:nvCxnSpPr>
          <p:cNvPr id="81" name="Elbow Connector 80"/>
          <p:cNvCxnSpPr>
            <a:stCxn id="71" idx="3"/>
            <a:endCxn id="13" idx="3"/>
          </p:cNvCxnSpPr>
          <p:nvPr/>
        </p:nvCxnSpPr>
        <p:spPr>
          <a:xfrm flipH="1">
            <a:off x="7593157" y="4786139"/>
            <a:ext cx="3620147" cy="1229235"/>
          </a:xfrm>
          <a:prstGeom prst="bentConnector3">
            <a:avLst>
              <a:gd name="adj1" fmla="val -63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6857465" y="5359555"/>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Tree>
    <p:extLst>
      <p:ext uri="{BB962C8B-B14F-4D97-AF65-F5344CB8AC3E}">
        <p14:creationId xmlns:p14="http://schemas.microsoft.com/office/powerpoint/2010/main" val="2476338636"/>
      </p:ext>
    </p:extLst>
  </p:cSld>
  <p:clrMapOvr>
    <a:masterClrMapping/>
  </p:clrMapOvr>
  <p:timing>
    <p:tnLst>
      <p:par>
        <p:cT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quarter" idx="13"/>
            <p:extLst>
              <p:ext uri="{D42A27DB-BD31-4B8C-83A1-F6EECF244321}">
                <p14:modId xmlns:p14="http://schemas.microsoft.com/office/powerpoint/2010/main" val="2790096813"/>
              </p:ext>
            </p:extLst>
          </p:nvPr>
        </p:nvGraphicFramePr>
        <p:xfrm>
          <a:off x="785122" y="2618077"/>
          <a:ext cx="10502003" cy="2834640"/>
        </p:xfrm>
        <a:graphic>
          <a:graphicData uri="http://schemas.openxmlformats.org/drawingml/2006/table">
            <a:tbl>
              <a:tblPr>
                <a:tableStyleId>{B301B821-A1FF-4177-AEE7-76D212191A09}</a:tableStyleId>
              </a:tblPr>
              <a:tblGrid>
                <a:gridCol w="10502003">
                  <a:extLst>
                    <a:ext uri="{9D8B030D-6E8A-4147-A177-3AD203B41FA5}">
                      <a16:colId xmlns:a16="http://schemas.microsoft.com/office/drawing/2014/main" val="2179900822"/>
                    </a:ext>
                  </a:extLst>
                </a:gridCol>
              </a:tblGrid>
              <a:tr h="370840">
                <a:tc>
                  <a:txBody>
                    <a:bodyPr/>
                    <a:lstStyle/>
                    <a:p>
                      <a:r>
                        <a:rPr lang="en-US" dirty="0" smtClean="0">
                          <a:solidFill>
                            <a:srgbClr val="FF4500"/>
                          </a:solidFill>
                          <a:latin typeface="Lucida Console" panose="020B0609040504020204" pitchFamily="49" charset="0"/>
                        </a:rPr>
                        <a:t>$Language</a:t>
                      </a:r>
                      <a:r>
                        <a:rPr lang="en-US" dirty="0" smtClean="0">
                          <a:solidFill>
                            <a:prstClr val="black"/>
                          </a:solidFill>
                          <a:latin typeface="Lucida Console" panose="020B0609040504020204" pitchFamily="49" charset="0"/>
                        </a:rPr>
                        <a:t> </a:t>
                      </a:r>
                      <a:r>
                        <a:rPr lang="en-US" dirty="0" smtClean="0">
                          <a:solidFill>
                            <a:srgbClr val="A9A9A9"/>
                          </a:solidFill>
                          <a:latin typeface="Lucida Console" panose="020B0609040504020204" pitchFamily="49" charset="0"/>
                        </a:rPr>
                        <a:t>=</a:t>
                      </a:r>
                      <a:r>
                        <a:rPr lang="en-US" dirty="0" smtClean="0">
                          <a:solidFill>
                            <a:prstClr val="black"/>
                          </a:solidFill>
                          <a:latin typeface="Lucida Console" panose="020B0609040504020204" pitchFamily="49" charset="0"/>
                        </a:rPr>
                        <a:t> (</a:t>
                      </a:r>
                      <a:r>
                        <a:rPr lang="en-US" dirty="0" smtClean="0">
                          <a:solidFill>
                            <a:srgbClr val="0000FF"/>
                          </a:solidFill>
                          <a:latin typeface="Lucida Console" panose="020B0609040504020204" pitchFamily="49" charset="0"/>
                        </a:rPr>
                        <a:t>Get-</a:t>
                      </a:r>
                      <a:r>
                        <a:rPr lang="en-US" dirty="0" err="1" smtClean="0">
                          <a:solidFill>
                            <a:srgbClr val="0000FF"/>
                          </a:solidFill>
                          <a:latin typeface="Lucida Console" panose="020B0609040504020204" pitchFamily="49" charset="0"/>
                        </a:rPr>
                        <a:t>CimInstance</a:t>
                      </a:r>
                      <a:r>
                        <a:rPr lang="en-US" dirty="0" smtClean="0">
                          <a:solidFill>
                            <a:prstClr val="black"/>
                          </a:solidFill>
                          <a:latin typeface="Lucida Console" panose="020B0609040504020204" pitchFamily="49" charset="0"/>
                        </a:rPr>
                        <a:t> </a:t>
                      </a:r>
                      <a:r>
                        <a:rPr lang="en-US" dirty="0" smtClean="0">
                          <a:solidFill>
                            <a:srgbClr val="000080"/>
                          </a:solidFill>
                          <a:latin typeface="Lucida Console" panose="020B0609040504020204" pitchFamily="49" charset="0"/>
                        </a:rPr>
                        <a:t>–</a:t>
                      </a:r>
                      <a:r>
                        <a:rPr lang="en-US" dirty="0" err="1" smtClean="0">
                          <a:solidFill>
                            <a:srgbClr val="000080"/>
                          </a:solidFill>
                          <a:latin typeface="Lucida Console" panose="020B0609040504020204" pitchFamily="49" charset="0"/>
                        </a:rPr>
                        <a:t>ClassName</a:t>
                      </a:r>
                      <a:r>
                        <a:rPr lang="en-US" dirty="0" smtClean="0">
                          <a:solidFill>
                            <a:srgbClr val="000080"/>
                          </a:solidFill>
                          <a:latin typeface="Lucida Console" panose="020B0609040504020204" pitchFamily="49" charset="0"/>
                        </a:rPr>
                        <a:t> W</a:t>
                      </a:r>
                      <a:r>
                        <a:rPr lang="en-US" dirty="0" smtClean="0">
                          <a:solidFill>
                            <a:srgbClr val="8A2BE2"/>
                          </a:solidFill>
                          <a:latin typeface="Lucida Console" panose="020B0609040504020204" pitchFamily="49" charset="0"/>
                        </a:rPr>
                        <a:t>in32_OperatingSystem</a:t>
                      </a:r>
                      <a:r>
                        <a:rPr lang="en-US" dirty="0" smtClean="0">
                          <a:solidFill>
                            <a:prstClr val="black"/>
                          </a:solidFill>
                          <a:latin typeface="Lucida Console" panose="020B0609040504020204" pitchFamily="49" charset="0"/>
                        </a:rPr>
                        <a:t>)</a:t>
                      </a:r>
                      <a:r>
                        <a:rPr lang="en-US" dirty="0" smtClean="0">
                          <a:solidFill>
                            <a:srgbClr val="A9A9A9"/>
                          </a:solidFill>
                          <a:latin typeface="Lucida Console" panose="020B0609040504020204" pitchFamily="49" charset="0"/>
                        </a:rPr>
                        <a:t>.</a:t>
                      </a:r>
                      <a:r>
                        <a:rPr lang="en-US" dirty="0" err="1" smtClean="0">
                          <a:solidFill>
                            <a:prstClr val="black"/>
                          </a:solidFill>
                          <a:latin typeface="Lucida Console" panose="020B0609040504020204" pitchFamily="49" charset="0"/>
                        </a:rPr>
                        <a:t>OSLanguage</a:t>
                      </a:r>
                      <a:endParaRPr lang="en-US" dirty="0" smtClean="0">
                        <a:solidFill>
                          <a:prstClr val="black"/>
                        </a:solidFill>
                        <a:latin typeface="Lucida Console" panose="020B0609040504020204" pitchFamily="49" charset="0"/>
                      </a:endParaRPr>
                    </a:p>
                    <a:p>
                      <a:endParaRPr lang="en-US" dirty="0" smtClean="0">
                        <a:solidFill>
                          <a:prstClr val="black"/>
                        </a:solidFill>
                        <a:latin typeface="Lucida Console" panose="020B0609040504020204" pitchFamily="49" charset="0"/>
                      </a:endParaRPr>
                    </a:p>
                    <a:p>
                      <a:r>
                        <a:rPr lang="en-US" dirty="0" smtClean="0">
                          <a:solidFill>
                            <a:srgbClr val="00008B"/>
                          </a:solidFill>
                          <a:latin typeface="Lucida Console" panose="020B0609040504020204" pitchFamily="49" charset="0"/>
                        </a:rPr>
                        <a:t>if</a:t>
                      </a:r>
                      <a:r>
                        <a:rPr lang="en-US" dirty="0" smtClean="0">
                          <a:solidFill>
                            <a:prstClr val="black"/>
                          </a:solidFill>
                          <a:latin typeface="Lucida Console" panose="020B0609040504020204" pitchFamily="49" charset="0"/>
                        </a:rPr>
                        <a:t> (</a:t>
                      </a:r>
                      <a:r>
                        <a:rPr lang="en-US" dirty="0" smtClean="0">
                          <a:solidFill>
                            <a:srgbClr val="FF4500"/>
                          </a:solidFill>
                          <a:latin typeface="Lucida Console" panose="020B0609040504020204" pitchFamily="49" charset="0"/>
                        </a:rPr>
                        <a:t>$Language</a:t>
                      </a:r>
                      <a:r>
                        <a:rPr lang="en-US" dirty="0" smtClean="0">
                          <a:solidFill>
                            <a:prstClr val="black"/>
                          </a:solidFill>
                          <a:latin typeface="Lucida Console" panose="020B0609040504020204" pitchFamily="49" charset="0"/>
                        </a:rPr>
                        <a:t> </a:t>
                      </a:r>
                      <a:r>
                        <a:rPr lang="en-US" dirty="0" smtClean="0">
                          <a:solidFill>
                            <a:srgbClr val="A9A9A9"/>
                          </a:solidFill>
                          <a:latin typeface="Lucida Console" panose="020B0609040504020204" pitchFamily="49" charset="0"/>
                        </a:rPr>
                        <a:t>-</a:t>
                      </a:r>
                      <a:r>
                        <a:rPr lang="en-US" dirty="0" err="1" smtClean="0">
                          <a:solidFill>
                            <a:srgbClr val="A9A9A9"/>
                          </a:solidFill>
                          <a:latin typeface="Lucida Console" panose="020B0609040504020204" pitchFamily="49" charset="0"/>
                        </a:rPr>
                        <a:t>eq</a:t>
                      </a:r>
                      <a:r>
                        <a:rPr lang="en-US" dirty="0" smtClean="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"1033"</a:t>
                      </a:r>
                      <a:r>
                        <a:rPr lang="en-US" dirty="0" smtClean="0">
                          <a:solidFill>
                            <a:prstClr val="black"/>
                          </a:solidFill>
                          <a:latin typeface="Lucida Console" panose="020B0609040504020204" pitchFamily="49" charset="0"/>
                        </a:rPr>
                        <a:t>)</a:t>
                      </a:r>
                    </a:p>
                    <a:p>
                      <a:r>
                        <a:rPr lang="en-US" dirty="0" smtClean="0">
                          <a:solidFill>
                            <a:prstClr val="black"/>
                          </a:solidFill>
                          <a:latin typeface="Lucida Console" panose="020B0609040504020204" pitchFamily="49" charset="0"/>
                        </a:rPr>
                        <a:t>{</a:t>
                      </a:r>
                    </a:p>
                    <a:p>
                      <a:r>
                        <a:rPr lang="en-US" dirty="0" smtClean="0">
                          <a:solidFill>
                            <a:prstClr val="black"/>
                          </a:solidFill>
                          <a:latin typeface="Lucida Console" panose="020B0609040504020204" pitchFamily="49" charset="0"/>
                        </a:rPr>
                        <a:t>    </a:t>
                      </a:r>
                      <a:r>
                        <a:rPr lang="en-US" dirty="0" smtClean="0">
                          <a:solidFill>
                            <a:srgbClr val="0000FF"/>
                          </a:solidFill>
                          <a:latin typeface="Lucida Console" panose="020B0609040504020204" pitchFamily="49" charset="0"/>
                        </a:rPr>
                        <a:t>Write-Host</a:t>
                      </a:r>
                      <a:r>
                        <a:rPr lang="en-US" dirty="0" smtClean="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"Language = English US"</a:t>
                      </a:r>
                      <a:r>
                        <a:rPr lang="en-US" dirty="0" smtClean="0">
                          <a:solidFill>
                            <a:prstClr val="black"/>
                          </a:solidFill>
                          <a:latin typeface="Lucida Console" panose="020B0609040504020204" pitchFamily="49" charset="0"/>
                        </a:rPr>
                        <a:t> </a:t>
                      </a:r>
                      <a:r>
                        <a:rPr lang="en-US" dirty="0" smtClean="0">
                          <a:solidFill>
                            <a:srgbClr val="000080"/>
                          </a:solidFill>
                          <a:latin typeface="Lucida Console" panose="020B0609040504020204" pitchFamily="49" charset="0"/>
                        </a:rPr>
                        <a:t>-</a:t>
                      </a:r>
                      <a:r>
                        <a:rPr lang="en-US" dirty="0" err="1" smtClean="0">
                          <a:solidFill>
                            <a:srgbClr val="000080"/>
                          </a:solidFill>
                          <a:latin typeface="Lucida Console" panose="020B0609040504020204" pitchFamily="49" charset="0"/>
                        </a:rPr>
                        <a:t>ForegroundColor</a:t>
                      </a:r>
                      <a:r>
                        <a:rPr lang="en-US" dirty="0" smtClean="0">
                          <a:solidFill>
                            <a:prstClr val="black"/>
                          </a:solidFill>
                          <a:latin typeface="Lucida Console" panose="020B0609040504020204" pitchFamily="49" charset="0"/>
                        </a:rPr>
                        <a:t> </a:t>
                      </a:r>
                      <a:r>
                        <a:rPr lang="en-US" dirty="0" smtClean="0">
                          <a:solidFill>
                            <a:srgbClr val="8A2BE2"/>
                          </a:solidFill>
                          <a:latin typeface="Lucida Console" panose="020B0609040504020204" pitchFamily="49" charset="0"/>
                        </a:rPr>
                        <a:t>Magenta</a:t>
                      </a:r>
                      <a:endParaRPr lang="en-US" dirty="0" smtClean="0">
                        <a:solidFill>
                          <a:prstClr val="black"/>
                        </a:solidFill>
                        <a:latin typeface="Lucida Console" panose="020B0609040504020204" pitchFamily="49" charset="0"/>
                      </a:endParaRPr>
                    </a:p>
                    <a:p>
                      <a:r>
                        <a:rPr lang="en-US" dirty="0" smtClean="0">
                          <a:solidFill>
                            <a:prstClr val="black"/>
                          </a:solidFill>
                          <a:latin typeface="Lucida Console" panose="020B0609040504020204" pitchFamily="49" charset="0"/>
                        </a:rPr>
                        <a:t>}</a:t>
                      </a:r>
                    </a:p>
                    <a:p>
                      <a:r>
                        <a:rPr lang="en-US" dirty="0" err="1" smtClean="0">
                          <a:solidFill>
                            <a:srgbClr val="00008B"/>
                          </a:solidFill>
                          <a:latin typeface="Lucida Console" panose="020B0609040504020204" pitchFamily="49" charset="0"/>
                        </a:rPr>
                        <a:t>elseif</a:t>
                      </a:r>
                      <a:r>
                        <a:rPr lang="en-US" dirty="0" smtClean="0">
                          <a:solidFill>
                            <a:prstClr val="black"/>
                          </a:solidFill>
                          <a:latin typeface="Lucida Console" panose="020B0609040504020204" pitchFamily="49" charset="0"/>
                        </a:rPr>
                        <a:t> (</a:t>
                      </a:r>
                      <a:r>
                        <a:rPr lang="en-US" dirty="0" smtClean="0">
                          <a:solidFill>
                            <a:srgbClr val="FF4500"/>
                          </a:solidFill>
                          <a:latin typeface="Lucida Console" panose="020B0609040504020204" pitchFamily="49" charset="0"/>
                        </a:rPr>
                        <a:t>$Language</a:t>
                      </a:r>
                      <a:r>
                        <a:rPr lang="en-US" dirty="0" smtClean="0">
                          <a:solidFill>
                            <a:prstClr val="black"/>
                          </a:solidFill>
                          <a:latin typeface="Lucida Console" panose="020B0609040504020204" pitchFamily="49" charset="0"/>
                        </a:rPr>
                        <a:t> </a:t>
                      </a:r>
                      <a:r>
                        <a:rPr lang="en-US" dirty="0" smtClean="0">
                          <a:solidFill>
                            <a:srgbClr val="A9A9A9"/>
                          </a:solidFill>
                          <a:latin typeface="Lucida Console" panose="020B0609040504020204" pitchFamily="49" charset="0"/>
                        </a:rPr>
                        <a:t>–</a:t>
                      </a:r>
                      <a:r>
                        <a:rPr lang="en-US" dirty="0" err="1" smtClean="0">
                          <a:solidFill>
                            <a:srgbClr val="A9A9A9"/>
                          </a:solidFill>
                          <a:latin typeface="Lucida Console" panose="020B0609040504020204" pitchFamily="49" charset="0"/>
                        </a:rPr>
                        <a:t>eq</a:t>
                      </a:r>
                      <a:r>
                        <a:rPr lang="en-US" dirty="0" smtClean="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"1078"</a:t>
                      </a:r>
                      <a:r>
                        <a:rPr lang="en-US" dirty="0" smtClean="0">
                          <a:solidFill>
                            <a:prstClr val="black"/>
                          </a:solidFill>
                          <a:latin typeface="Lucida Console" panose="020B0609040504020204" pitchFamily="49" charset="0"/>
                        </a:rPr>
                        <a:t>)</a:t>
                      </a:r>
                    </a:p>
                    <a:p>
                      <a:r>
                        <a:rPr lang="en-US" dirty="0" smtClean="0">
                          <a:solidFill>
                            <a:prstClr val="black"/>
                          </a:solidFill>
                          <a:latin typeface="Lucida Console" panose="020B0609040504020204" pitchFamily="49" charset="0"/>
                        </a:rPr>
                        <a:t>{</a:t>
                      </a:r>
                    </a:p>
                    <a:p>
                      <a:r>
                        <a:rPr lang="en-US" dirty="0" smtClean="0">
                          <a:solidFill>
                            <a:prstClr val="black"/>
                          </a:solidFill>
                          <a:latin typeface="Lucida Console" panose="020B0609040504020204" pitchFamily="49" charset="0"/>
                        </a:rPr>
                        <a:t>    </a:t>
                      </a:r>
                      <a:r>
                        <a:rPr lang="en-US" dirty="0" smtClean="0">
                          <a:solidFill>
                            <a:srgbClr val="0000FF"/>
                          </a:solidFill>
                          <a:latin typeface="Lucida Console" panose="020B0609040504020204" pitchFamily="49" charset="0"/>
                        </a:rPr>
                        <a:t>Write-Host</a:t>
                      </a:r>
                      <a:r>
                        <a:rPr lang="en-US" dirty="0" smtClean="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"Language = Afrikaans"</a:t>
                      </a:r>
                      <a:r>
                        <a:rPr lang="en-US" dirty="0" smtClean="0">
                          <a:solidFill>
                            <a:prstClr val="black"/>
                          </a:solidFill>
                          <a:latin typeface="Lucida Console" panose="020B0609040504020204" pitchFamily="49" charset="0"/>
                        </a:rPr>
                        <a:t> </a:t>
                      </a:r>
                      <a:r>
                        <a:rPr lang="en-US" dirty="0" smtClean="0">
                          <a:solidFill>
                            <a:srgbClr val="000080"/>
                          </a:solidFill>
                          <a:latin typeface="Lucida Console" panose="020B0609040504020204" pitchFamily="49" charset="0"/>
                        </a:rPr>
                        <a:t>-</a:t>
                      </a:r>
                      <a:r>
                        <a:rPr lang="en-US" dirty="0" err="1" smtClean="0">
                          <a:solidFill>
                            <a:srgbClr val="000080"/>
                          </a:solidFill>
                          <a:latin typeface="Lucida Console" panose="020B0609040504020204" pitchFamily="49" charset="0"/>
                        </a:rPr>
                        <a:t>Foregroundcolor</a:t>
                      </a:r>
                      <a:r>
                        <a:rPr lang="en-US" dirty="0" smtClean="0">
                          <a:solidFill>
                            <a:prstClr val="black"/>
                          </a:solidFill>
                          <a:latin typeface="Lucida Console" panose="020B0609040504020204" pitchFamily="49" charset="0"/>
                        </a:rPr>
                        <a:t> </a:t>
                      </a:r>
                      <a:r>
                        <a:rPr lang="en-US" dirty="0" smtClean="0">
                          <a:solidFill>
                            <a:srgbClr val="8A2BE2"/>
                          </a:solidFill>
                          <a:latin typeface="Lucida Console" panose="020B0609040504020204" pitchFamily="49" charset="0"/>
                        </a:rPr>
                        <a:t>Green</a:t>
                      </a:r>
                      <a:endParaRPr lang="en-US" dirty="0" smtClean="0">
                        <a:solidFill>
                          <a:prstClr val="black"/>
                        </a:solidFill>
                        <a:latin typeface="Lucida Console" panose="020B0609040504020204" pitchFamily="49" charset="0"/>
                      </a:endParaRPr>
                    </a:p>
                    <a:p>
                      <a:r>
                        <a:rPr lang="en-US" dirty="0" smtClean="0">
                          <a:solidFill>
                            <a:prstClr val="black"/>
                          </a:solidFill>
                          <a:latin typeface="Lucida Console" panose="020B0609040504020204" pitchFamily="49" charset="0"/>
                        </a:rPr>
                        <a:t>}</a:t>
                      </a:r>
                    </a:p>
                  </a:txBody>
                  <a:tcPr/>
                </a:tc>
                <a:extLst>
                  <a:ext uri="{0D108BD9-81ED-4DB2-BD59-A6C34878D82A}">
                    <a16:rowId xmlns:a16="http://schemas.microsoft.com/office/drawing/2014/main" val="869740058"/>
                  </a:ext>
                </a:extLst>
              </a:tr>
            </a:tbl>
          </a:graphicData>
        </a:graphic>
      </p:graphicFrame>
      <p:sp>
        <p:nvSpPr>
          <p:cNvPr id="3" name="Slide Number Placeholder 2"/>
          <p:cNvSpPr>
            <a:spLocks noGrp="1"/>
          </p:cNvSpPr>
          <p:nvPr>
            <p:ph type="sldNum" sz="quarter" idx="11"/>
          </p:nvPr>
        </p:nvSpPr>
        <p:spPr/>
        <p:txBody>
          <a:bodyPr/>
          <a:lstStyle/>
          <a:p>
            <a:fld id="{74A398B2-5A34-1A4A-811E-F4027282568C}" type="slidenum">
              <a:rPr lang="en-US" smtClean="0"/>
              <a:pPr/>
              <a:t>507</a:t>
            </a:fld>
            <a:endParaRPr lang="en-US"/>
          </a:p>
        </p:txBody>
      </p:sp>
      <p:sp>
        <p:nvSpPr>
          <p:cNvPr id="7" name="Text Placeholder 8"/>
          <p:cNvSpPr txBox="1">
            <a:spLocks/>
          </p:cNvSpPr>
          <p:nvPr/>
        </p:nvSpPr>
        <p:spPr>
          <a:xfrm>
            <a:off x="0" y="744467"/>
            <a:ext cx="1559496" cy="1310909"/>
          </a:xfrm>
          <a:prstGeom prst="rect">
            <a:avLst/>
          </a:prstGeom>
          <a:solidFill>
            <a:schemeClr val="accent1"/>
          </a:solidFill>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r>
              <a:rPr lang="en-AU" kern="0" dirty="0" smtClean="0">
                <a:solidFill>
                  <a:schemeClr val="tx2"/>
                </a:solidFill>
              </a:rPr>
              <a:t>Example:</a:t>
            </a:r>
          </a:p>
          <a:p>
            <a:r>
              <a:rPr lang="en-AU" kern="0" dirty="0" smtClean="0">
                <a:solidFill>
                  <a:schemeClr val="tx2"/>
                </a:solidFill>
              </a:rPr>
              <a:t>If..</a:t>
            </a:r>
            <a:r>
              <a:rPr lang="en-AU" kern="0" dirty="0" err="1" smtClean="0">
                <a:solidFill>
                  <a:schemeClr val="tx2"/>
                </a:solidFill>
              </a:rPr>
              <a:t>ElseIf</a:t>
            </a:r>
            <a:r>
              <a:rPr lang="en-AU" kern="0" dirty="0" smtClean="0">
                <a:solidFill>
                  <a:schemeClr val="tx2"/>
                </a:solidFill>
              </a:rPr>
              <a:t>(s)</a:t>
            </a:r>
          </a:p>
        </p:txBody>
      </p:sp>
    </p:spTree>
    <p:extLst>
      <p:ext uri="{BB962C8B-B14F-4D97-AF65-F5344CB8AC3E}">
        <p14:creationId xmlns:p14="http://schemas.microsoft.com/office/powerpoint/2010/main" val="2353729001"/>
      </p:ext>
    </p:extLst>
  </p:cSld>
  <p:clrMapOvr>
    <a:masterClrMapping/>
  </p:clrMapOvr>
  <p:timing>
    <p:tnLst>
      <p:par>
        <p:cT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a:t>
            </a:r>
            <a:r>
              <a:rPr lang="en-US" dirty="0" err="1" smtClean="0"/>
              <a:t>ElseIf</a:t>
            </a:r>
            <a:r>
              <a:rPr lang="en-US" dirty="0" smtClean="0"/>
              <a:t>(s)..Else</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508</a:t>
            </a:fld>
            <a:endParaRPr lang="en-US"/>
          </a:p>
        </p:txBody>
      </p:sp>
      <p:sp>
        <p:nvSpPr>
          <p:cNvPr id="6" name="Flowchart: Decision 5"/>
          <p:cNvSpPr/>
          <p:nvPr/>
        </p:nvSpPr>
        <p:spPr>
          <a:xfrm>
            <a:off x="5439505" y="1262869"/>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first condition True?</a:t>
            </a:r>
            <a:endParaRPr lang="en-US" dirty="0"/>
          </a:p>
        </p:txBody>
      </p:sp>
      <p:cxnSp>
        <p:nvCxnSpPr>
          <p:cNvPr id="7" name="Straight Arrow Connector 6"/>
          <p:cNvCxnSpPr>
            <a:stCxn id="14" idx="2"/>
            <a:endCxn id="6" idx="0"/>
          </p:cNvCxnSpPr>
          <p:nvPr/>
        </p:nvCxnSpPr>
        <p:spPr>
          <a:xfrm>
            <a:off x="6775010" y="848615"/>
            <a:ext cx="0" cy="41425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1" idx="2"/>
            <a:endCxn id="13" idx="0"/>
          </p:cNvCxnSpPr>
          <p:nvPr/>
        </p:nvCxnSpPr>
        <p:spPr>
          <a:xfrm>
            <a:off x="6775010" y="5324453"/>
            <a:ext cx="0" cy="41425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a:off x="8110515" y="1903548"/>
            <a:ext cx="666591" cy="3707"/>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38691" y="1543940"/>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12" name="TextBox 11"/>
          <p:cNvSpPr txBox="1"/>
          <p:nvPr/>
        </p:nvSpPr>
        <p:spPr>
          <a:xfrm>
            <a:off x="6852626" y="2490488"/>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sp>
        <p:nvSpPr>
          <p:cNvPr id="13" name="Flowchart: Terminator 12"/>
          <p:cNvSpPr/>
          <p:nvPr/>
        </p:nvSpPr>
        <p:spPr>
          <a:xfrm>
            <a:off x="5956863" y="5738705"/>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End</a:t>
            </a:r>
            <a:endParaRPr lang="en-US" dirty="0"/>
          </a:p>
        </p:txBody>
      </p:sp>
      <p:sp>
        <p:nvSpPr>
          <p:cNvPr id="14" name="Flowchart: Terminator 13"/>
          <p:cNvSpPr/>
          <p:nvPr/>
        </p:nvSpPr>
        <p:spPr>
          <a:xfrm>
            <a:off x="5956863" y="295277"/>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Start</a:t>
            </a:r>
            <a:endParaRPr lang="en-US" dirty="0"/>
          </a:p>
        </p:txBody>
      </p:sp>
      <p:sp>
        <p:nvSpPr>
          <p:cNvPr id="15" name="Flowchart: Process 14"/>
          <p:cNvSpPr/>
          <p:nvPr/>
        </p:nvSpPr>
        <p:spPr>
          <a:xfrm>
            <a:off x="8777106" y="1572075"/>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1</a:t>
            </a:r>
            <a:endParaRPr lang="en-US" dirty="0"/>
          </a:p>
        </p:txBody>
      </p:sp>
      <p:sp>
        <p:nvSpPr>
          <p:cNvPr id="18" name="Rectangle 17"/>
          <p:cNvSpPr/>
          <p:nvPr/>
        </p:nvSpPr>
        <p:spPr>
          <a:xfrm>
            <a:off x="622588" y="1301417"/>
            <a:ext cx="4094117" cy="3785652"/>
          </a:xfrm>
          <a:prstGeom prst="rect">
            <a:avLst/>
          </a:prstGeom>
          <a:solidFill>
            <a:srgbClr val="012456"/>
          </a:solidFill>
        </p:spPr>
        <p:txBody>
          <a:bodyPr wrap="square">
            <a:spAutoFit/>
          </a:bodyPr>
          <a:lstStyle/>
          <a:p>
            <a:r>
              <a:rPr lang="en-AU" sz="2000" dirty="0" smtClean="0">
                <a:solidFill>
                  <a:srgbClr val="E0FFFF"/>
                </a:solidFill>
                <a:latin typeface="Lucida Console" panose="020B0609040504020204" pitchFamily="49" charset="0"/>
              </a:rPr>
              <a:t>If</a:t>
            </a:r>
            <a:r>
              <a:rPr lang="en-AU" sz="2000" dirty="0" smtClean="0">
                <a:solidFill>
                  <a:srgbClr val="F5F5F5"/>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test1</a:t>
            </a:r>
            <a:r>
              <a:rPr lang="en-AU" sz="2000" dirty="0">
                <a:solidFill>
                  <a:srgbClr val="F5F5F5"/>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D3D3D3"/>
                </a:solidFill>
                <a:latin typeface="Lucida Console" panose="020B0609040504020204" pitchFamily="49" charset="0"/>
              </a:rPr>
              <a:t>    &lt;</a:t>
            </a:r>
            <a:r>
              <a:rPr lang="en-AU" sz="2000" dirty="0">
                <a:solidFill>
                  <a:srgbClr val="EE82EE"/>
                </a:solidFill>
                <a:latin typeface="Lucida Console" panose="020B0609040504020204" pitchFamily="49" charset="0"/>
              </a:rPr>
              <a:t>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F5F5F5"/>
                </a:solidFill>
                <a:latin typeface="Lucida Console" panose="020B0609040504020204" pitchFamily="49" charset="0"/>
              </a:rPr>
              <a:t> </a:t>
            </a:r>
            <a:r>
              <a:rPr lang="en-AU" sz="2000" dirty="0">
                <a:solidFill>
                  <a:srgbClr val="D3D3D3"/>
                </a:solidFill>
                <a:latin typeface="Lucida Console" panose="020B0609040504020204" pitchFamily="49" charset="0"/>
              </a:rPr>
              <a:t>1</a:t>
            </a:r>
            <a:r>
              <a:rPr lang="en-AU" sz="2000" dirty="0" smtClean="0">
                <a:solidFill>
                  <a:srgbClr val="D3D3D3"/>
                </a:solidFill>
                <a:latin typeface="Lucida Console" panose="020B0609040504020204" pitchFamily="49" charset="0"/>
              </a:rPr>
              <a:t>&gt;</a:t>
            </a:r>
          </a:p>
          <a:p>
            <a:r>
              <a:rPr lang="en-AU" sz="2000" dirty="0" smtClean="0">
                <a:solidFill>
                  <a:srgbClr val="F5F5F5"/>
                </a:solidFill>
                <a:latin typeface="Lucida Console" panose="020B0609040504020204" pitchFamily="49" charset="0"/>
              </a:rPr>
              <a:t>}</a:t>
            </a:r>
          </a:p>
          <a:p>
            <a:r>
              <a:rPr lang="en-AU" sz="2000" dirty="0" err="1" smtClean="0">
                <a:solidFill>
                  <a:srgbClr val="8FBC8F"/>
                </a:solidFill>
                <a:latin typeface="Lucida Console" panose="020B0609040504020204" pitchFamily="49" charset="0"/>
              </a:rPr>
              <a:t>ElseIf</a:t>
            </a:r>
            <a:r>
              <a:rPr lang="en-AU" sz="2000" dirty="0" smtClean="0">
                <a:solidFill>
                  <a:srgbClr val="8FBC8F"/>
                </a:solidFill>
                <a:latin typeface="Lucida Console" panose="020B0609040504020204" pitchFamily="49" charset="0"/>
              </a:rPr>
              <a:t> </a:t>
            </a:r>
            <a:r>
              <a:rPr lang="en-AU" sz="2000" dirty="0">
                <a:solidFill>
                  <a:srgbClr val="F5F5F5"/>
                </a:solidFill>
                <a:latin typeface="Lucida Console" panose="020B0609040504020204" pitchFamily="49" charset="0"/>
              </a:rPr>
              <a:t>(</a:t>
            </a:r>
            <a:r>
              <a:rPr lang="en-AU" sz="2000" dirty="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test2</a:t>
            </a:r>
            <a:r>
              <a:rPr lang="en-AU" sz="2000" dirty="0">
                <a:solidFill>
                  <a:srgbClr val="F5F5F5"/>
                </a:solidFill>
                <a:latin typeface="Lucida Console" panose="020B0609040504020204" pitchFamily="49" charset="0"/>
              </a:rPr>
              <a:t>&gt;</a:t>
            </a:r>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EE82EE"/>
                </a:solidFill>
                <a:latin typeface="Lucida Console" panose="020B0609040504020204" pitchFamily="49" charset="0"/>
              </a:rPr>
              <a:t>    </a:t>
            </a:r>
            <a:r>
              <a:rPr lang="en-AU" sz="2000" dirty="0" smtClean="0">
                <a:solidFill>
                  <a:srgbClr val="D3D3D3"/>
                </a:solidFill>
                <a:latin typeface="Lucida Console" panose="020B0609040504020204" pitchFamily="49" charset="0"/>
              </a:rPr>
              <a:t>&lt;</a:t>
            </a:r>
            <a:r>
              <a:rPr lang="en-AU" sz="2000" dirty="0" smtClean="0">
                <a:solidFill>
                  <a:srgbClr val="EE82EE"/>
                </a:solidFill>
                <a:latin typeface="Lucida Console" panose="020B0609040504020204" pitchFamily="49" charset="0"/>
              </a:rPr>
              <a:t>statement</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list </a:t>
            </a:r>
            <a:r>
              <a:rPr lang="en-AU" sz="2000" dirty="0">
                <a:solidFill>
                  <a:srgbClr val="D3D3D3"/>
                </a:solidFill>
                <a:latin typeface="Lucida Console" panose="020B0609040504020204" pitchFamily="49" charset="0"/>
              </a:rPr>
              <a:t>2</a:t>
            </a:r>
            <a:r>
              <a:rPr lang="en-AU" sz="2000" dirty="0" smtClean="0">
                <a:solidFill>
                  <a:srgbClr val="D3D3D3"/>
                </a:solidFill>
                <a:latin typeface="Lucida Console" panose="020B0609040504020204" pitchFamily="49" charset="0"/>
              </a:rPr>
              <a:t>&gt;</a:t>
            </a:r>
            <a:endParaRPr lang="en-AU" sz="2000" dirty="0">
              <a:solidFill>
                <a:srgbClr val="D3D3D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p>
            <a:r>
              <a:rPr lang="en-AU" sz="2000" dirty="0" smtClean="0">
                <a:solidFill>
                  <a:srgbClr val="8FBC8F"/>
                </a:solidFill>
                <a:latin typeface="Lucida Console" panose="020B0609040504020204" pitchFamily="49" charset="0"/>
              </a:rPr>
              <a:t>Else</a:t>
            </a:r>
            <a:endParaRPr lang="en-AU" sz="2000" dirty="0">
              <a:solidFill>
                <a:srgbClr val="F5F5F5"/>
              </a:solidFill>
              <a:latin typeface="Lucida Console" panose="020B0609040504020204" pitchFamily="49" charset="0"/>
            </a:endParaRPr>
          </a:p>
          <a:p>
            <a:r>
              <a:rPr lang="en-AU" sz="2000" dirty="0">
                <a:solidFill>
                  <a:srgbClr val="F5F5F5"/>
                </a:solidFill>
                <a:latin typeface="Lucida Console" panose="020B0609040504020204" pitchFamily="49" charset="0"/>
              </a:rPr>
              <a:t>{</a:t>
            </a:r>
          </a:p>
          <a:p>
            <a:r>
              <a:rPr lang="en-AU" sz="2000" dirty="0">
                <a:solidFill>
                  <a:srgbClr val="EE82EE"/>
                </a:solidFill>
                <a:latin typeface="Lucida Console" panose="020B0609040504020204" pitchFamily="49" charset="0"/>
              </a:rPr>
              <a:t>    </a:t>
            </a:r>
            <a:r>
              <a:rPr lang="en-AU" sz="2000" dirty="0">
                <a:solidFill>
                  <a:srgbClr val="D3D3D3"/>
                </a:solidFill>
                <a:latin typeface="Lucida Console" panose="020B0609040504020204" pitchFamily="49" charset="0"/>
              </a:rPr>
              <a:t>&lt;</a:t>
            </a:r>
            <a:r>
              <a:rPr lang="en-AU" sz="2000" dirty="0">
                <a:solidFill>
                  <a:srgbClr val="EE82EE"/>
                </a:solidFill>
                <a:latin typeface="Lucida Console" panose="020B0609040504020204" pitchFamily="49" charset="0"/>
              </a:rPr>
              <a:t>else statement</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list</a:t>
            </a:r>
            <a:r>
              <a:rPr lang="en-AU" sz="2000" dirty="0">
                <a:solidFill>
                  <a:srgbClr val="D3D3D3"/>
                </a:solidFill>
                <a:latin typeface="Lucida Console" panose="020B0609040504020204" pitchFamily="49" charset="0"/>
              </a:rPr>
              <a:t>&gt;</a:t>
            </a:r>
          </a:p>
          <a:p>
            <a:r>
              <a:rPr lang="en-AU" sz="2000" dirty="0" smtClean="0">
                <a:solidFill>
                  <a:srgbClr val="F5F5F5"/>
                </a:solidFill>
                <a:latin typeface="Lucida Console" panose="020B0609040504020204" pitchFamily="49" charset="0"/>
              </a:rPr>
              <a:t>}</a:t>
            </a:r>
            <a:endParaRPr lang="en-AU" sz="2000" dirty="0">
              <a:solidFill>
                <a:srgbClr val="F5F5F5"/>
              </a:solidFill>
              <a:latin typeface="Lucida Console" panose="020B0609040504020204" pitchFamily="49" charset="0"/>
            </a:endParaRPr>
          </a:p>
        </p:txBody>
      </p:sp>
      <p:cxnSp>
        <p:nvCxnSpPr>
          <p:cNvPr id="30" name="Elbow Connector 29"/>
          <p:cNvCxnSpPr>
            <a:stCxn id="15" idx="3"/>
            <a:endCxn id="13" idx="3"/>
          </p:cNvCxnSpPr>
          <p:nvPr/>
        </p:nvCxnSpPr>
        <p:spPr>
          <a:xfrm flipH="1">
            <a:off x="7593157" y="1907255"/>
            <a:ext cx="3620147" cy="4108119"/>
          </a:xfrm>
          <a:prstGeom prst="bentConnector3">
            <a:avLst>
              <a:gd name="adj1" fmla="val -63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27" idx="0"/>
          </p:cNvCxnSpPr>
          <p:nvPr/>
        </p:nvCxnSpPr>
        <p:spPr>
          <a:xfrm>
            <a:off x="6775010" y="2544227"/>
            <a:ext cx="0" cy="41425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Flowchart: Process 23"/>
          <p:cNvSpPr/>
          <p:nvPr/>
        </p:nvSpPr>
        <p:spPr>
          <a:xfrm>
            <a:off x="8777106" y="3257685"/>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Statement List 2</a:t>
            </a:r>
            <a:endParaRPr lang="en-US" dirty="0"/>
          </a:p>
        </p:txBody>
      </p:sp>
      <p:sp>
        <p:nvSpPr>
          <p:cNvPr id="27" name="Flowchart: Decision 26"/>
          <p:cNvSpPr/>
          <p:nvPr/>
        </p:nvSpPr>
        <p:spPr>
          <a:xfrm>
            <a:off x="5439505" y="2958481"/>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Is second condition True?</a:t>
            </a:r>
            <a:endParaRPr lang="en-US" dirty="0"/>
          </a:p>
        </p:txBody>
      </p:sp>
      <p:cxnSp>
        <p:nvCxnSpPr>
          <p:cNvPr id="46" name="Straight Arrow Connector 45"/>
          <p:cNvCxnSpPr>
            <a:stCxn id="27" idx="3"/>
            <a:endCxn id="24" idx="1"/>
          </p:cNvCxnSpPr>
          <p:nvPr/>
        </p:nvCxnSpPr>
        <p:spPr>
          <a:xfrm flipV="1">
            <a:off x="8110515" y="3592865"/>
            <a:ext cx="666591" cy="6295"/>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4" idx="3"/>
            <a:endCxn id="13" idx="3"/>
          </p:cNvCxnSpPr>
          <p:nvPr/>
        </p:nvCxnSpPr>
        <p:spPr>
          <a:xfrm flipH="1">
            <a:off x="7593157" y="3592865"/>
            <a:ext cx="3620147" cy="2422509"/>
          </a:xfrm>
          <a:prstGeom prst="bentConnector3">
            <a:avLst>
              <a:gd name="adj1" fmla="val -6315"/>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8110515" y="3174203"/>
            <a:ext cx="510653" cy="369332"/>
          </a:xfrm>
          <a:prstGeom prst="rect">
            <a:avLst/>
          </a:prstGeom>
          <a:noFill/>
        </p:spPr>
        <p:txBody>
          <a:bodyPr wrap="none" rtlCol="0">
            <a:spAutoFit/>
          </a:bodyPr>
          <a:lstStyle/>
          <a:p>
            <a:r>
              <a:rPr lang="en-US" dirty="0" smtClean="0">
                <a:solidFill>
                  <a:schemeClr val="bg1"/>
                </a:solidFill>
              </a:rPr>
              <a:t>Yes</a:t>
            </a:r>
            <a:endParaRPr lang="en-US" dirty="0">
              <a:solidFill>
                <a:schemeClr val="bg1"/>
              </a:solidFill>
            </a:endParaRPr>
          </a:p>
        </p:txBody>
      </p:sp>
      <p:sp>
        <p:nvSpPr>
          <p:cNvPr id="69" name="TextBox 68"/>
          <p:cNvSpPr txBox="1"/>
          <p:nvPr/>
        </p:nvSpPr>
        <p:spPr>
          <a:xfrm>
            <a:off x="6862085" y="4215967"/>
            <a:ext cx="492443" cy="369332"/>
          </a:xfrm>
          <a:prstGeom prst="rect">
            <a:avLst/>
          </a:prstGeom>
          <a:noFill/>
        </p:spPr>
        <p:txBody>
          <a:bodyPr wrap="none" rtlCol="0">
            <a:spAutoFit/>
          </a:bodyPr>
          <a:lstStyle/>
          <a:p>
            <a:r>
              <a:rPr lang="en-US" dirty="0" smtClean="0">
                <a:solidFill>
                  <a:schemeClr val="bg1"/>
                </a:solidFill>
              </a:rPr>
              <a:t>No</a:t>
            </a:r>
            <a:endParaRPr lang="en-US" dirty="0">
              <a:solidFill>
                <a:schemeClr val="bg1"/>
              </a:solidFill>
            </a:endParaRPr>
          </a:p>
        </p:txBody>
      </p:sp>
      <p:cxnSp>
        <p:nvCxnSpPr>
          <p:cNvPr id="70" name="Straight Arrow Connector 69"/>
          <p:cNvCxnSpPr>
            <a:stCxn id="27" idx="2"/>
            <a:endCxn id="71" idx="0"/>
          </p:cNvCxnSpPr>
          <p:nvPr/>
        </p:nvCxnSpPr>
        <p:spPr>
          <a:xfrm>
            <a:off x="6775010" y="4239839"/>
            <a:ext cx="0" cy="41425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71" name="Flowchart: Process 70"/>
          <p:cNvSpPr/>
          <p:nvPr/>
        </p:nvSpPr>
        <p:spPr>
          <a:xfrm>
            <a:off x="5556911" y="4654093"/>
            <a:ext cx="2436198"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Run Else Statement</a:t>
            </a:r>
            <a:endParaRPr lang="en-US" dirty="0"/>
          </a:p>
        </p:txBody>
      </p:sp>
    </p:spTree>
    <p:extLst>
      <p:ext uri="{BB962C8B-B14F-4D97-AF65-F5344CB8AC3E}">
        <p14:creationId xmlns:p14="http://schemas.microsoft.com/office/powerpoint/2010/main" val="2474405427"/>
      </p:ext>
    </p:extLst>
  </p:cSld>
  <p:clrMapOvr>
    <a:masterClrMapping/>
  </p:clrMapOvr>
  <p:timing>
    <p:tnLst>
      <p:par>
        <p:cT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0" y="301428"/>
            <a:ext cx="2495600" cy="1493912"/>
          </a:xfrm>
        </p:spPr>
        <p:txBody>
          <a:bodyPr/>
          <a:lstStyle/>
          <a:p>
            <a:r>
              <a:rPr lang="en-AU" sz="2400" dirty="0" smtClean="0"/>
              <a:t>Example:</a:t>
            </a:r>
          </a:p>
          <a:p>
            <a:r>
              <a:rPr lang="en-AU" sz="2400" dirty="0" smtClean="0"/>
              <a:t>If..</a:t>
            </a:r>
            <a:r>
              <a:rPr lang="en-AU" sz="2400" dirty="0" err="1" smtClean="0"/>
              <a:t>ElseIf</a:t>
            </a:r>
            <a:r>
              <a:rPr lang="en-AU" sz="2400" dirty="0" smtClean="0"/>
              <a:t>..Else Statement</a:t>
            </a:r>
            <a:endParaRPr lang="en-AU" sz="24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509</a:t>
            </a:fld>
            <a:endParaRPr lang="en-US" dirty="0">
              <a:solidFill>
                <a:schemeClr val="bg1"/>
              </a:solidFill>
            </a:endParaRPr>
          </a:p>
        </p:txBody>
      </p:sp>
      <p:sp>
        <p:nvSpPr>
          <p:cNvPr id="3" name="Rectangle 2"/>
          <p:cNvSpPr/>
          <p:nvPr/>
        </p:nvSpPr>
        <p:spPr>
          <a:xfrm>
            <a:off x="913501" y="2081676"/>
            <a:ext cx="10382981" cy="3970318"/>
          </a:xfrm>
          <a:prstGeom prst="rect">
            <a:avLst/>
          </a:prstGeom>
          <a:ln>
            <a:solidFill>
              <a:schemeClr val="accent1"/>
            </a:solidFill>
          </a:ln>
          <a:effectLst/>
        </p:spPr>
        <p:txBody>
          <a:bodyPr wrap="square">
            <a:spAutoFit/>
          </a:bodyPr>
          <a:lstStyle/>
          <a:p>
            <a:r>
              <a:rPr lang="en-US" dirty="0" smtClean="0">
                <a:solidFill>
                  <a:srgbClr val="FF4500"/>
                </a:solidFill>
                <a:latin typeface="Lucida Console" panose="020B0609040504020204" pitchFamily="49" charset="0"/>
              </a:rPr>
              <a:t>$</a:t>
            </a:r>
            <a:r>
              <a:rPr lang="en-US" dirty="0">
                <a:solidFill>
                  <a:srgbClr val="FF4500"/>
                </a:solidFill>
                <a:latin typeface="Lucida Console" panose="020B0609040504020204" pitchFamily="49" charset="0"/>
              </a:rPr>
              <a:t>Language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a:t>
            </a:r>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Get-</a:t>
            </a:r>
            <a:r>
              <a:rPr lang="en-US" dirty="0" err="1">
                <a:solidFill>
                  <a:srgbClr val="0000FF"/>
                </a:solidFill>
                <a:latin typeface="Lucida Console" panose="020B0609040504020204" pitchFamily="49" charset="0"/>
              </a:rPr>
              <a:t>CimInstance</a:t>
            </a:r>
            <a:r>
              <a:rPr lang="en-US" dirty="0">
                <a:solidFill>
                  <a:prstClr val="black"/>
                </a:solidFill>
                <a:latin typeface="Lucida Console" panose="020B0609040504020204" pitchFamily="49" charset="0"/>
              </a:rPr>
              <a:t> </a:t>
            </a:r>
            <a:r>
              <a:rPr lang="en-US" dirty="0" smtClean="0">
                <a:solidFill>
                  <a:srgbClr val="000080"/>
                </a:solidFill>
                <a:latin typeface="Lucida Console" panose="020B0609040504020204" pitchFamily="49" charset="0"/>
              </a:rPr>
              <a:t>–</a:t>
            </a:r>
            <a:r>
              <a:rPr lang="en-US" dirty="0" err="1" smtClean="0">
                <a:solidFill>
                  <a:srgbClr val="000080"/>
                </a:solidFill>
                <a:latin typeface="Lucida Console" panose="020B0609040504020204" pitchFamily="49" charset="0"/>
              </a:rPr>
              <a:t>ClassName</a:t>
            </a:r>
            <a:r>
              <a:rPr lang="en-US" dirty="0" smtClean="0">
                <a:solidFill>
                  <a:srgbClr val="000080"/>
                </a:solidFill>
                <a:latin typeface="Lucida Console" panose="020B0609040504020204" pitchFamily="49" charset="0"/>
              </a:rPr>
              <a:t> </a:t>
            </a:r>
            <a:r>
              <a:rPr lang="en-US" dirty="0" smtClean="0">
                <a:solidFill>
                  <a:srgbClr val="8A2BE2"/>
                </a:solidFill>
                <a:latin typeface="Lucida Console" panose="020B0609040504020204" pitchFamily="49" charset="0"/>
              </a:rPr>
              <a:t>Win32_OperatingSystem</a:t>
            </a:r>
            <a:r>
              <a:rPr lang="en-US" dirty="0">
                <a:solidFill>
                  <a:prstClr val="black"/>
                </a:solidFill>
                <a:latin typeface="Lucida Console" panose="020B0609040504020204" pitchFamily="49" charset="0"/>
              </a:rPr>
              <a:t>)</a:t>
            </a:r>
            <a:r>
              <a:rPr lang="en-US" dirty="0">
                <a:solidFill>
                  <a:srgbClr val="A9A9A9"/>
                </a:solidFill>
                <a:latin typeface="Lucida Console" panose="020B0609040504020204" pitchFamily="49" charset="0"/>
              </a:rPr>
              <a:t>.</a:t>
            </a:r>
            <a:r>
              <a:rPr lang="en-US" dirty="0" err="1">
                <a:solidFill>
                  <a:prstClr val="black"/>
                </a:solidFill>
                <a:latin typeface="Lucida Console" panose="020B0609040504020204" pitchFamily="49" charset="0"/>
              </a:rPr>
              <a:t>OSLanguage</a:t>
            </a:r>
            <a:endParaRPr lang="en-US" dirty="0">
              <a:solidFill>
                <a:prstClr val="black"/>
              </a:solidFill>
              <a:latin typeface="Lucida Console" panose="020B0609040504020204" pitchFamily="49" charset="0"/>
            </a:endParaRPr>
          </a:p>
          <a:p>
            <a:endParaRPr lang="en-US" dirty="0">
              <a:solidFill>
                <a:prstClr val="black"/>
              </a:solidFill>
              <a:latin typeface="Lucida Console" panose="020B0609040504020204" pitchFamily="49" charset="0"/>
            </a:endParaRPr>
          </a:p>
          <a:p>
            <a:r>
              <a:rPr lang="en-US" dirty="0">
                <a:solidFill>
                  <a:srgbClr val="00008B"/>
                </a:solidFill>
                <a:latin typeface="Lucida Console" panose="020B0609040504020204" pitchFamily="49" charset="0"/>
              </a:rPr>
              <a:t>if</a:t>
            </a:r>
            <a:r>
              <a:rPr lang="en-US" dirty="0">
                <a:solidFill>
                  <a:prstClr val="black"/>
                </a:solidFill>
                <a:latin typeface="Lucida Console" panose="020B0609040504020204" pitchFamily="49" charset="0"/>
              </a:rPr>
              <a:t> (</a:t>
            </a:r>
            <a:r>
              <a:rPr lang="en-US" dirty="0">
                <a:solidFill>
                  <a:srgbClr val="FF4500"/>
                </a:solidFill>
                <a:latin typeface="Lucida Console" panose="020B0609040504020204" pitchFamily="49" charset="0"/>
              </a:rPr>
              <a:t>$Language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a:t>
            </a:r>
            <a:r>
              <a:rPr lang="en-US" dirty="0" err="1">
                <a:solidFill>
                  <a:srgbClr val="A9A9A9"/>
                </a:solidFill>
                <a:latin typeface="Lucida Console" panose="020B0609040504020204" pitchFamily="49" charset="0"/>
              </a:rPr>
              <a:t>eq</a:t>
            </a:r>
            <a:r>
              <a:rPr lang="en-US"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"1033"</a:t>
            </a:r>
            <a:r>
              <a:rPr lang="en-US" dirty="0" smtClean="0">
                <a:solidFill>
                  <a:prstClr val="black"/>
                </a:solidFill>
                <a:latin typeface="Lucida Console" panose="020B0609040504020204" pitchFamily="49" charset="0"/>
              </a:rPr>
              <a:t>)</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a:t>
            </a: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Write-Host</a:t>
            </a:r>
            <a:r>
              <a:rPr lang="en-US"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"Language </a:t>
            </a:r>
            <a:r>
              <a:rPr lang="en-US" dirty="0">
                <a:solidFill>
                  <a:srgbClr val="8B0000"/>
                </a:solidFill>
                <a:latin typeface="Lucida Console" panose="020B0609040504020204" pitchFamily="49" charset="0"/>
              </a:rPr>
              <a:t>= English </a:t>
            </a:r>
            <a:r>
              <a:rPr lang="en-US" dirty="0" smtClean="0">
                <a:solidFill>
                  <a:srgbClr val="8B0000"/>
                </a:solidFill>
                <a:latin typeface="Lucida Console" panose="020B0609040504020204" pitchFamily="49" charset="0"/>
              </a:rPr>
              <a:t>US"</a:t>
            </a:r>
            <a:r>
              <a:rPr lang="en-US" dirty="0" smtClean="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Magenta</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a:t>
            </a:r>
          </a:p>
          <a:p>
            <a:r>
              <a:rPr lang="en-US" dirty="0" err="1">
                <a:solidFill>
                  <a:srgbClr val="00008B"/>
                </a:solidFill>
                <a:latin typeface="Lucida Console" panose="020B0609040504020204" pitchFamily="49" charset="0"/>
              </a:rPr>
              <a:t>elseif</a:t>
            </a:r>
            <a:r>
              <a:rPr lang="en-US" dirty="0">
                <a:solidFill>
                  <a:prstClr val="black"/>
                </a:solidFill>
                <a:latin typeface="Lucida Console" panose="020B0609040504020204" pitchFamily="49" charset="0"/>
              </a:rPr>
              <a:t> (</a:t>
            </a:r>
            <a:r>
              <a:rPr lang="en-US" dirty="0">
                <a:solidFill>
                  <a:srgbClr val="FF4500"/>
                </a:solidFill>
                <a:latin typeface="Lucida Console" panose="020B0609040504020204" pitchFamily="49" charset="0"/>
              </a:rPr>
              <a:t>$Language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a:t>
            </a:r>
            <a:r>
              <a:rPr lang="en-US" dirty="0" err="1">
                <a:solidFill>
                  <a:srgbClr val="A9A9A9"/>
                </a:solidFill>
                <a:latin typeface="Lucida Console" panose="020B0609040504020204" pitchFamily="49" charset="0"/>
              </a:rPr>
              <a:t>eq</a:t>
            </a:r>
            <a:r>
              <a:rPr lang="en-US"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"1078"</a:t>
            </a:r>
            <a:r>
              <a:rPr lang="en-US" dirty="0" smtClean="0">
                <a:solidFill>
                  <a:prstClr val="black"/>
                </a:solidFill>
                <a:latin typeface="Lucida Console" panose="020B0609040504020204" pitchFamily="49" charset="0"/>
              </a:rPr>
              <a:t>)</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a:t>
            </a: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Write-Host</a:t>
            </a:r>
            <a:r>
              <a:rPr lang="en-US"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"Language </a:t>
            </a:r>
            <a:r>
              <a:rPr lang="en-US" dirty="0">
                <a:solidFill>
                  <a:srgbClr val="8B0000"/>
                </a:solidFill>
                <a:latin typeface="Lucida Console" panose="020B0609040504020204" pitchFamily="49" charset="0"/>
              </a:rPr>
              <a:t>= </a:t>
            </a:r>
            <a:r>
              <a:rPr lang="en-US" dirty="0" smtClean="0">
                <a:solidFill>
                  <a:srgbClr val="8B0000"/>
                </a:solidFill>
                <a:latin typeface="Lucida Console" panose="020B0609040504020204" pitchFamily="49" charset="0"/>
              </a:rPr>
              <a:t>Afrikaans"</a:t>
            </a:r>
            <a:r>
              <a:rPr lang="en-US" dirty="0" smtClean="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Green</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a:t>
            </a:r>
          </a:p>
          <a:p>
            <a:r>
              <a:rPr lang="en-US" dirty="0">
                <a:solidFill>
                  <a:srgbClr val="00008B"/>
                </a:solidFill>
                <a:latin typeface="Lucida Console" panose="020B0609040504020204" pitchFamily="49" charset="0"/>
              </a:rPr>
              <a:t>else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a:t>
            </a:r>
          </a:p>
          <a:p>
            <a:r>
              <a:rPr lang="en-US" dirty="0">
                <a:solidFill>
                  <a:prstClr val="black"/>
                </a:solidFill>
                <a:latin typeface="Lucida Console" panose="020B0609040504020204" pitchFamily="49" charset="0"/>
              </a:rPr>
              <a:t>    </a:t>
            </a:r>
            <a:r>
              <a:rPr lang="en-US" dirty="0">
                <a:solidFill>
                  <a:srgbClr val="0000FF"/>
                </a:solidFill>
                <a:latin typeface="Lucida Console" panose="020B0609040504020204" pitchFamily="49" charset="0"/>
              </a:rPr>
              <a:t>Write-Host</a:t>
            </a:r>
            <a:r>
              <a:rPr lang="en-US" dirty="0">
                <a:solidFill>
                  <a:prstClr val="black"/>
                </a:solidFill>
                <a:latin typeface="Lucida Console" panose="020B0609040504020204" pitchFamily="49" charset="0"/>
              </a:rPr>
              <a:t> </a:t>
            </a:r>
            <a:r>
              <a:rPr lang="en-US" dirty="0" smtClean="0">
                <a:solidFill>
                  <a:srgbClr val="8B0000"/>
                </a:solidFill>
                <a:latin typeface="Lucida Console" panose="020B0609040504020204" pitchFamily="49" charset="0"/>
              </a:rPr>
              <a:t>"Another Language"</a:t>
            </a:r>
            <a:r>
              <a:rPr lang="en-US" dirty="0" smtClean="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ForegroundColor</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Cyan</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4820119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1</a:t>
            </a:r>
            <a:r>
              <a:rPr lang="en-US" sz="2400" dirty="0" smtClean="0">
                <a:latin typeface="Segoe UI Light" panose="020B0502040204020203" pitchFamily="34" charset="0"/>
              </a:rPr>
              <a:t>: Command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a:t>
            </a:r>
            <a:r>
              <a:rPr lang="en-US" sz="2400" b="1" dirty="0">
                <a:solidFill>
                  <a:schemeClr val="tx1"/>
                </a:solidFill>
                <a:latin typeface="Segoe UI Light" panose="020B0502040204020203" pitchFamily="34" charset="0"/>
              </a:rPr>
              <a:t>: </a:t>
            </a:r>
            <a:r>
              <a:rPr lang="en-US" sz="2400" b="1" dirty="0" smtClean="0">
                <a:solidFill>
                  <a:schemeClr val="tx1"/>
                </a:solidFill>
                <a:latin typeface="Segoe UI Light" panose="020B0502040204020203" pitchFamily="34" charset="0"/>
              </a:rPr>
              <a:t>External Commands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51</a:t>
            </a:fld>
            <a:endParaRPr lang="en-US"/>
          </a:p>
        </p:txBody>
      </p:sp>
    </p:spTree>
    <p:extLst>
      <p:ext uri="{BB962C8B-B14F-4D97-AF65-F5344CB8AC3E}">
        <p14:creationId xmlns:p14="http://schemas.microsoft.com/office/powerpoint/2010/main" val="2842619604"/>
      </p:ext>
    </p:extLst>
  </p:cSld>
  <p:clrMapOvr>
    <a:masterClrMapping/>
  </p:clrMapOvr>
  <p:timing>
    <p:tnLst>
      <p:par>
        <p:cT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IF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510</a:t>
            </a:fld>
            <a:endParaRPr lang="en-US"/>
          </a:p>
        </p:txBody>
      </p:sp>
      <p:sp>
        <p:nvSpPr>
          <p:cNvPr id="4" name="Rectangle 3"/>
          <p:cNvSpPr/>
          <p:nvPr/>
        </p:nvSpPr>
        <p:spPr>
          <a:xfrm>
            <a:off x="693637" y="1671682"/>
            <a:ext cx="10004121" cy="954107"/>
          </a:xfrm>
          <a:prstGeom prst="rect">
            <a:avLst/>
          </a:prstGeom>
          <a:solidFill>
            <a:srgbClr val="012456"/>
          </a:solidFill>
        </p:spPr>
        <p:txBody>
          <a:bodyPr wrap="square">
            <a:spAutoFit/>
          </a:bodyPr>
          <a:lstStyle/>
          <a:p>
            <a:r>
              <a:rPr lang="en-AU" sz="2800" dirty="0" smtClean="0">
                <a:solidFill>
                  <a:srgbClr val="E0FFFF"/>
                </a:solidFill>
                <a:latin typeface="Lucida Console" panose="020B0609040504020204" pitchFamily="49" charset="0"/>
              </a:rPr>
              <a:t>if</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&lt;test1</a:t>
            </a:r>
            <a:r>
              <a:rPr lang="en-AU" sz="2800" dirty="0">
                <a:solidFill>
                  <a:srgbClr val="EE82EE"/>
                </a:solidFill>
                <a:latin typeface="Lucida Console" panose="020B0609040504020204" pitchFamily="49" charset="0"/>
              </a:rPr>
              <a:t>&gt;</a:t>
            </a:r>
            <a:r>
              <a:rPr lang="en-AU" sz="2800" dirty="0">
                <a:solidFill>
                  <a:srgbClr val="F5F5F5"/>
                </a:solidFill>
                <a:latin typeface="Lucida Console" panose="020B0609040504020204" pitchFamily="49" charset="0"/>
              </a:rPr>
              <a:t>) </a:t>
            </a:r>
          </a:p>
          <a:p>
            <a:r>
              <a:rPr lang="en-AU" sz="2800" dirty="0">
                <a:solidFill>
                  <a:srgbClr val="F5F5F5"/>
                </a:solidFill>
                <a:latin typeface="Lucida Console" panose="020B0609040504020204" pitchFamily="49" charset="0"/>
              </a:rPr>
              <a:t>   </a:t>
            </a:r>
            <a:r>
              <a:rPr lang="en-AU" sz="2800" dirty="0" smtClean="0">
                <a:solidFill>
                  <a:srgbClr val="F5F5F5"/>
                </a:solidFill>
                <a:latin typeface="Lucida Console" panose="020B0609040504020204" pitchFamily="49" charset="0"/>
              </a:rPr>
              <a:t>{</a:t>
            </a:r>
            <a:r>
              <a:rPr lang="en-AU" sz="2800" dirty="0" smtClean="0">
                <a:solidFill>
                  <a:srgbClr val="EE82EE"/>
                </a:solidFill>
                <a:latin typeface="Lucida Console" panose="020B0609040504020204" pitchFamily="49" charset="0"/>
              </a:rPr>
              <a:t>&lt;statement</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list 1&gt;</a:t>
            </a:r>
            <a:r>
              <a:rPr lang="en-AU" sz="2800" dirty="0" smtClean="0">
                <a:solidFill>
                  <a:srgbClr val="F5F5F5"/>
                </a:solidFill>
                <a:latin typeface="Lucida Console" panose="020B0609040504020204" pitchFamily="49" charset="0"/>
              </a:rPr>
              <a:t>} </a:t>
            </a:r>
            <a:endParaRPr lang="en-AU" sz="2800" dirty="0">
              <a:solidFill>
                <a:srgbClr val="F5F5F5"/>
              </a:solidFill>
              <a:latin typeface="Lucida Console" panose="020B0609040504020204" pitchFamily="49" charset="0"/>
            </a:endParaRPr>
          </a:p>
        </p:txBody>
      </p:sp>
      <p:sp>
        <p:nvSpPr>
          <p:cNvPr id="2" name="Rectangle 1"/>
          <p:cNvSpPr/>
          <p:nvPr/>
        </p:nvSpPr>
        <p:spPr>
          <a:xfrm>
            <a:off x="693638" y="3306871"/>
            <a:ext cx="10004121" cy="1653436"/>
          </a:xfrm>
          <a:prstGeom prst="rect">
            <a:avLst/>
          </a:prstGeom>
          <a:solidFill>
            <a:schemeClr val="tx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AU" dirty="0"/>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a:solidFill>
                  <a:prstClr val="black"/>
                </a:solidFill>
                <a:latin typeface="Lucida Console" panose="020B0609040504020204" pitchFamily="49" charset="0"/>
              </a:rPr>
              <a:t> (</a:t>
            </a:r>
            <a:r>
              <a:rPr lang="en-AU" dirty="0" smtClean="0">
                <a:solidFill>
                  <a:srgbClr val="0000FF"/>
                </a:solidFill>
                <a:latin typeface="Lucida Console" panose="020B0609040504020204" pitchFamily="49" charset="0"/>
              </a:rPr>
              <a:t>Get-</a:t>
            </a:r>
            <a:r>
              <a:rPr lang="en-AU" dirty="0" err="1" smtClean="0">
                <a:solidFill>
                  <a:srgbClr val="0000FF"/>
                </a:solidFill>
                <a:latin typeface="Lucida Console" panose="020B0609040504020204" pitchFamily="49" charset="0"/>
              </a:rPr>
              <a:t>CimInstance</a:t>
            </a:r>
            <a:r>
              <a:rPr lang="en-AU" dirty="0" smtClean="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-class</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win32_operatingsystem</a:t>
            </a:r>
            <a:r>
              <a:rPr lang="en-AU" dirty="0">
                <a:solidFill>
                  <a:prstClr val="black"/>
                </a:solidFill>
                <a:latin typeface="Lucida Console" panose="020B0609040504020204" pitchFamily="49" charset="0"/>
              </a:rPr>
              <a:t>)</a:t>
            </a:r>
            <a:r>
              <a:rPr lang="en-AU" dirty="0">
                <a:solidFill>
                  <a:srgbClr val="A9A9A9"/>
                </a:solidFill>
                <a:latin typeface="Lucida Console" panose="020B0609040504020204" pitchFamily="49" charset="0"/>
              </a:rPr>
              <a:t>.</a:t>
            </a:r>
            <a:r>
              <a:rPr lang="en-AU" dirty="0" err="1">
                <a:solidFill>
                  <a:prstClr val="black"/>
                </a:solidFill>
                <a:latin typeface="Lucida Console" panose="020B0609040504020204" pitchFamily="49" charset="0"/>
              </a:rPr>
              <a:t>OSLanguage</a:t>
            </a:r>
            <a:endParaRPr lang="en-AU" dirty="0">
              <a:solidFill>
                <a:prstClr val="black"/>
              </a:solidFill>
              <a:latin typeface="Lucida Console" panose="020B0609040504020204" pitchFamily="49" charset="0"/>
            </a:endParaRPr>
          </a:p>
          <a:p>
            <a:endParaRPr lang="en-AU" dirty="0">
              <a:solidFill>
                <a:prstClr val="black"/>
              </a:solidFill>
              <a:latin typeface="Lucida Console" panose="020B0609040504020204" pitchFamily="49" charset="0"/>
            </a:endParaRPr>
          </a:p>
          <a:p>
            <a:r>
              <a:rPr lang="en-AU" dirty="0">
                <a:solidFill>
                  <a:srgbClr val="00008B"/>
                </a:solidFill>
                <a:latin typeface="Lucida Console" panose="020B0609040504020204" pitchFamily="49" charset="0"/>
              </a:rPr>
              <a:t>if</a:t>
            </a:r>
            <a:r>
              <a:rPr lang="en-AU" dirty="0">
                <a:solidFill>
                  <a:prstClr val="black"/>
                </a:solidFill>
                <a:latin typeface="Lucida Console" panose="020B0609040504020204" pitchFamily="49" charset="0"/>
              </a:rPr>
              <a:t> (</a:t>
            </a:r>
            <a:r>
              <a:rPr lang="en-AU" dirty="0">
                <a:solidFill>
                  <a:srgbClr val="FF4500"/>
                </a:solidFill>
                <a:latin typeface="Lucida Console" panose="020B0609040504020204" pitchFamily="49" charset="0"/>
              </a:rPr>
              <a:t>$Language</a:t>
            </a:r>
            <a:r>
              <a:rPr lang="en-AU" dirty="0">
                <a:solidFill>
                  <a:prstClr val="black"/>
                </a:solidFill>
                <a:latin typeface="Lucida Console" panose="020B0609040504020204" pitchFamily="49" charset="0"/>
              </a:rPr>
              <a:t> </a:t>
            </a:r>
            <a:r>
              <a:rPr lang="en-AU" dirty="0">
                <a:solidFill>
                  <a:srgbClr val="A9A9A9"/>
                </a:solidFill>
                <a:latin typeface="Lucida Console" panose="020B0609040504020204" pitchFamily="49" charset="0"/>
              </a:rPr>
              <a:t>-</a:t>
            </a:r>
            <a:r>
              <a:rPr lang="en-AU" dirty="0" err="1">
                <a:solidFill>
                  <a:srgbClr val="A9A9A9"/>
                </a:solidFill>
                <a:latin typeface="Lucida Console" panose="020B0609040504020204" pitchFamily="49" charset="0"/>
              </a:rPr>
              <a:t>eq</a:t>
            </a:r>
            <a:r>
              <a:rPr lang="en-AU" dirty="0">
                <a:solidFill>
                  <a:prstClr val="black"/>
                </a:solidFill>
                <a:latin typeface="Lucida Console" panose="020B0609040504020204" pitchFamily="49" charset="0"/>
              </a:rPr>
              <a:t> </a:t>
            </a:r>
            <a:r>
              <a:rPr lang="en-AU" dirty="0">
                <a:solidFill>
                  <a:srgbClr val="8B0000"/>
                </a:solidFill>
                <a:latin typeface="Lucida Console" panose="020B0609040504020204" pitchFamily="49" charset="0"/>
              </a:rPr>
              <a:t>“1033”</a:t>
            </a:r>
            <a:r>
              <a:rPr lang="en-AU" dirty="0">
                <a:solidFill>
                  <a:prstClr val="black"/>
                </a:solidFill>
                <a:latin typeface="Lucida Console" panose="020B0609040504020204" pitchFamily="49" charset="0"/>
              </a:rPr>
              <a:t>)</a:t>
            </a:r>
          </a:p>
          <a:p>
            <a:r>
              <a:rPr lang="en-AU" dirty="0">
                <a:solidFill>
                  <a:prstClr val="black"/>
                </a:solidFill>
                <a:latin typeface="Lucida Console" panose="020B0609040504020204" pitchFamily="49" charset="0"/>
              </a:rPr>
              <a:t>{</a:t>
            </a:r>
            <a:r>
              <a:rPr lang="en-AU" dirty="0">
                <a:solidFill>
                  <a:srgbClr val="0000FF"/>
                </a:solidFill>
                <a:latin typeface="Lucida Console" panose="020B0609040504020204" pitchFamily="49" charset="0"/>
              </a:rPr>
              <a:t>write-Host</a:t>
            </a:r>
            <a:r>
              <a:rPr lang="en-AU" dirty="0">
                <a:solidFill>
                  <a:prstClr val="black"/>
                </a:solidFill>
                <a:latin typeface="Lucida Console" panose="020B0609040504020204" pitchFamily="49" charset="0"/>
              </a:rPr>
              <a:t> </a:t>
            </a:r>
            <a:r>
              <a:rPr lang="en-AU" dirty="0">
                <a:solidFill>
                  <a:srgbClr val="8B0000"/>
                </a:solidFill>
                <a:latin typeface="Lucida Console" panose="020B0609040504020204" pitchFamily="49" charset="0"/>
              </a:rPr>
              <a:t>“Language = English US”</a:t>
            </a:r>
            <a:r>
              <a:rPr lang="en-AU" dirty="0">
                <a:solidFill>
                  <a:prstClr val="black"/>
                </a:solidFill>
                <a:latin typeface="Lucida Console" panose="020B0609040504020204" pitchFamily="49" charset="0"/>
              </a:rPr>
              <a:t> </a:t>
            </a:r>
            <a:r>
              <a:rPr lang="en-AU" dirty="0">
                <a:solidFill>
                  <a:srgbClr val="000080"/>
                </a:solidFill>
                <a:latin typeface="Lucida Console" panose="020B0609040504020204" pitchFamily="49" charset="0"/>
              </a:rPr>
              <a:t>-</a:t>
            </a:r>
            <a:r>
              <a:rPr lang="en-AU" dirty="0" err="1">
                <a:solidFill>
                  <a:srgbClr val="000080"/>
                </a:solidFill>
                <a:latin typeface="Lucida Console" panose="020B0609040504020204" pitchFamily="49" charset="0"/>
              </a:rPr>
              <a:t>ForegroundColor</a:t>
            </a:r>
            <a:r>
              <a:rPr lang="en-AU" dirty="0">
                <a:solidFill>
                  <a:prstClr val="black"/>
                </a:solidFill>
                <a:latin typeface="Lucida Console" panose="020B0609040504020204" pitchFamily="49" charset="0"/>
              </a:rPr>
              <a:t> </a:t>
            </a:r>
            <a:r>
              <a:rPr lang="en-AU" dirty="0">
                <a:solidFill>
                  <a:srgbClr val="8A2BE2"/>
                </a:solidFill>
                <a:latin typeface="Lucida Console" panose="020B0609040504020204" pitchFamily="49" charset="0"/>
              </a:rPr>
              <a:t>Magenta</a:t>
            </a:r>
            <a:r>
              <a:rPr lang="en-AU" dirty="0" smtClean="0">
                <a:solidFill>
                  <a:prstClr val="black"/>
                </a:solidFill>
                <a:latin typeface="Lucida Console" panose="020B0609040504020204" pitchFamily="49" charset="0"/>
              </a:rPr>
              <a:t>}</a:t>
            </a:r>
            <a:endParaRPr lang="en-AU"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309712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IF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511</a:t>
            </a:fld>
            <a:endParaRPr lang="en-US"/>
          </a:p>
        </p:txBody>
      </p:sp>
      <p:sp>
        <p:nvSpPr>
          <p:cNvPr id="4" name="Rectangle 3"/>
          <p:cNvSpPr/>
          <p:nvPr/>
        </p:nvSpPr>
        <p:spPr>
          <a:xfrm>
            <a:off x="793846" y="1166992"/>
            <a:ext cx="5400600" cy="2677656"/>
          </a:xfrm>
          <a:prstGeom prst="rect">
            <a:avLst/>
          </a:prstGeom>
          <a:solidFill>
            <a:srgbClr val="012456"/>
          </a:solidFill>
        </p:spPr>
        <p:txBody>
          <a:bodyPr wrap="square">
            <a:spAutoFit/>
          </a:bodyPr>
          <a:lstStyle/>
          <a:p>
            <a:r>
              <a:rPr lang="en-AU" sz="2800" dirty="0" smtClean="0">
                <a:solidFill>
                  <a:srgbClr val="E0FFFF"/>
                </a:solidFill>
                <a:latin typeface="Lucida Console" panose="020B0609040504020204" pitchFamily="49" charset="0"/>
              </a:rPr>
              <a:t>if</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&lt;test1</a:t>
            </a:r>
            <a:r>
              <a:rPr lang="en-AU" sz="2800" dirty="0">
                <a:solidFill>
                  <a:srgbClr val="EE82EE"/>
                </a:solidFill>
                <a:latin typeface="Lucida Console" panose="020B0609040504020204" pitchFamily="49" charset="0"/>
              </a:rPr>
              <a:t>&gt;</a:t>
            </a:r>
            <a:r>
              <a:rPr lang="en-AU" sz="2800" dirty="0">
                <a:solidFill>
                  <a:srgbClr val="F5F5F5"/>
                </a:solidFill>
                <a:latin typeface="Lucida Console" panose="020B0609040504020204" pitchFamily="49" charset="0"/>
              </a:rPr>
              <a:t>)  </a:t>
            </a:r>
          </a:p>
          <a:p>
            <a:r>
              <a:rPr lang="en-AU" sz="2800" dirty="0" smtClean="0">
                <a:solidFill>
                  <a:schemeClr val="tx2">
                    <a:lumMod val="65000"/>
                  </a:schemeClr>
                </a:solidFill>
                <a:latin typeface="Lucida Console" panose="020B0609040504020204" pitchFamily="49" charset="0"/>
              </a:rPr>
              <a:t>   </a:t>
            </a:r>
            <a:r>
              <a:rPr lang="en-AU" sz="2800" dirty="0">
                <a:solidFill>
                  <a:schemeClr val="tx2">
                    <a:lumMod val="65000"/>
                  </a:schemeClr>
                </a:solidFill>
                <a:latin typeface="Lucida Console" panose="020B0609040504020204" pitchFamily="49" charset="0"/>
              </a:rPr>
              <a:t>{&lt;statement list 1&gt;}</a:t>
            </a:r>
          </a:p>
          <a:p>
            <a:r>
              <a:rPr lang="en-AU" sz="2800" dirty="0" smtClean="0">
                <a:solidFill>
                  <a:srgbClr val="D3D3D3"/>
                </a:solidFill>
                <a:latin typeface="Lucida Console" panose="020B0609040504020204" pitchFamily="49" charset="0"/>
              </a:rPr>
              <a:t>[</a:t>
            </a:r>
            <a:r>
              <a:rPr lang="en-AU" sz="2800" dirty="0" err="1">
                <a:solidFill>
                  <a:srgbClr val="B0C4DE"/>
                </a:solidFill>
                <a:latin typeface="Lucida Console" panose="020B0609040504020204" pitchFamily="49" charset="0"/>
              </a:rPr>
              <a:t>elseif</a:t>
            </a:r>
            <a:r>
              <a:rPr lang="en-AU" sz="2800" dirty="0">
                <a:solidFill>
                  <a:srgbClr val="F5F5F5"/>
                </a:solidFill>
                <a:latin typeface="Lucida Console" panose="020B0609040504020204" pitchFamily="49" charset="0"/>
              </a:rPr>
              <a:t> </a:t>
            </a:r>
            <a:r>
              <a:rPr lang="en-AU" sz="2800" dirty="0" smtClean="0">
                <a:solidFill>
                  <a:srgbClr val="F5F5F5"/>
                </a:solidFill>
                <a:latin typeface="Lucida Console" panose="020B0609040504020204" pitchFamily="49" charset="0"/>
              </a:rPr>
              <a:t>(</a:t>
            </a:r>
            <a:r>
              <a:rPr lang="en-AU" sz="2800" dirty="0" smtClean="0">
                <a:solidFill>
                  <a:srgbClr val="EE82EE"/>
                </a:solidFill>
                <a:latin typeface="Lucida Console" panose="020B0609040504020204" pitchFamily="49" charset="0"/>
              </a:rPr>
              <a:t>&lt;test2</a:t>
            </a:r>
            <a:r>
              <a:rPr lang="en-AU" sz="2800" dirty="0">
                <a:solidFill>
                  <a:srgbClr val="EE82EE"/>
                </a:solidFill>
                <a:latin typeface="Lucida Console" panose="020B0609040504020204" pitchFamily="49" charset="0"/>
              </a:rPr>
              <a:t>&gt;</a:t>
            </a:r>
            <a:r>
              <a:rPr lang="en-AU" sz="2800" dirty="0">
                <a:solidFill>
                  <a:srgbClr val="F5F5F5"/>
                </a:solidFill>
                <a:latin typeface="Lucida Console" panose="020B0609040504020204" pitchFamily="49" charset="0"/>
              </a:rPr>
              <a:t>)</a:t>
            </a:r>
          </a:p>
          <a:p>
            <a:r>
              <a:rPr lang="en-AU" sz="2800" dirty="0">
                <a:solidFill>
                  <a:srgbClr val="F5F5F5"/>
                </a:solidFill>
                <a:latin typeface="Lucida Console" panose="020B0609040504020204" pitchFamily="49" charset="0"/>
              </a:rPr>
              <a:t>   </a:t>
            </a:r>
            <a:r>
              <a:rPr lang="en-AU" sz="2800" dirty="0" smtClean="0">
                <a:solidFill>
                  <a:srgbClr val="F5F5F5"/>
                </a:solidFill>
                <a:latin typeface="Lucida Console" panose="020B0609040504020204" pitchFamily="49" charset="0"/>
              </a:rPr>
              <a:t>{</a:t>
            </a:r>
            <a:r>
              <a:rPr lang="en-AU" sz="2800" dirty="0" smtClean="0">
                <a:solidFill>
                  <a:srgbClr val="EE82EE"/>
                </a:solidFill>
                <a:latin typeface="Lucida Console" panose="020B0609040504020204" pitchFamily="49" charset="0"/>
              </a:rPr>
              <a:t>&lt;statement</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list 2&gt;</a:t>
            </a:r>
            <a:r>
              <a:rPr lang="en-AU" sz="2800" dirty="0" smtClean="0">
                <a:solidFill>
                  <a:srgbClr val="F5F5F5"/>
                </a:solidFill>
                <a:latin typeface="Lucida Console" panose="020B0609040504020204" pitchFamily="49" charset="0"/>
              </a:rPr>
              <a:t>}</a:t>
            </a:r>
            <a:r>
              <a:rPr lang="en-AU" sz="2800" dirty="0" smtClean="0">
                <a:solidFill>
                  <a:srgbClr val="E0FFFF"/>
                </a:solidFill>
                <a:latin typeface="Lucida Console" panose="020B0609040504020204" pitchFamily="49" charset="0"/>
              </a:rPr>
              <a:t>] </a:t>
            </a:r>
            <a:endParaRPr lang="en-AU" sz="2800" dirty="0">
              <a:solidFill>
                <a:srgbClr val="E0FFFF"/>
              </a:solidFill>
              <a:latin typeface="Lucida Console" panose="020B0609040504020204" pitchFamily="49" charset="0"/>
            </a:endParaRPr>
          </a:p>
          <a:p>
            <a:r>
              <a:rPr lang="en-AU" sz="2800" dirty="0" smtClean="0">
                <a:solidFill>
                  <a:schemeClr val="tx2">
                    <a:lumMod val="65000"/>
                  </a:schemeClr>
                </a:solidFill>
                <a:latin typeface="Lucida Console" panose="020B0609040504020204" pitchFamily="49" charset="0"/>
              </a:rPr>
              <a:t>[</a:t>
            </a:r>
            <a:r>
              <a:rPr lang="en-AU" sz="2800" dirty="0">
                <a:solidFill>
                  <a:schemeClr val="tx2">
                    <a:lumMod val="65000"/>
                  </a:schemeClr>
                </a:solidFill>
                <a:latin typeface="Lucida Console" panose="020B0609040504020204" pitchFamily="49" charset="0"/>
              </a:rPr>
              <a:t>else</a:t>
            </a:r>
          </a:p>
          <a:p>
            <a:r>
              <a:rPr lang="en-AU" sz="2800" dirty="0">
                <a:solidFill>
                  <a:schemeClr val="tx2">
                    <a:lumMod val="65000"/>
                  </a:schemeClr>
                </a:solidFill>
                <a:latin typeface="Lucida Console" panose="020B0609040504020204" pitchFamily="49" charset="0"/>
              </a:rPr>
              <a:t>   {&lt;statement list 3&gt;}] </a:t>
            </a:r>
          </a:p>
        </p:txBody>
      </p:sp>
      <p:sp>
        <p:nvSpPr>
          <p:cNvPr id="6" name="Rectangle 5"/>
          <p:cNvSpPr/>
          <p:nvPr/>
        </p:nvSpPr>
        <p:spPr>
          <a:xfrm>
            <a:off x="469810" y="4014600"/>
            <a:ext cx="11449272" cy="2308324"/>
          </a:xfrm>
          <a:prstGeom prst="rect">
            <a:avLst/>
          </a:prstGeom>
        </p:spPr>
        <p:txBody>
          <a:bodyPr wrap="square">
            <a:spAutoFit/>
          </a:bodyPr>
          <a:lstStyle/>
          <a:p>
            <a:pPr marL="342900" indent="-342900">
              <a:buFont typeface="Arial" panose="020B0604020202020204" pitchFamily="34" charset="0"/>
              <a:buChar char="•"/>
            </a:pPr>
            <a:r>
              <a:rPr lang="en-AU" sz="24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400" dirty="0">
                <a:solidFill>
                  <a:schemeClr val="tx2">
                    <a:lumMod val="65000"/>
                  </a:schemeClr>
                </a:solidFill>
                <a:latin typeface="Segoe UI Light" panose="020B0502040204020203" pitchFamily="34" charset="0"/>
                <a:cs typeface="Segoe UI Light" panose="020B0502040204020203" pitchFamily="34" charset="0"/>
              </a:rPr>
              <a:t>&lt;test1&gt;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 true</a:t>
            </a:r>
            <a:r>
              <a:rPr lang="en-AU" sz="2400" dirty="0">
                <a:solidFill>
                  <a:schemeClr val="tx2">
                    <a:lumMod val="65000"/>
                  </a:schemeClr>
                </a:solidFill>
                <a:latin typeface="Segoe UI Light" panose="020B0502040204020203" pitchFamily="34" charset="0"/>
                <a:cs typeface="Segoe UI Light" panose="020B0502040204020203" pitchFamily="34" charset="0"/>
              </a:rPr>
              <a: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&lt;</a:t>
            </a:r>
            <a:r>
              <a:rPr lang="en-AU" sz="2400" dirty="0">
                <a:solidFill>
                  <a:schemeClr val="tx2">
                    <a:lumMod val="65000"/>
                  </a:schemeClr>
                </a:solidFill>
                <a:latin typeface="Segoe UI Light" panose="020B0502040204020203" pitchFamily="34" charset="0"/>
                <a:cs typeface="Segoe UI Light" panose="020B0502040204020203" pitchFamily="34" charset="0"/>
              </a:rPr>
              <a:t>statement list 1&gt; runs, and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IF exits</a:t>
            </a:r>
          </a:p>
          <a:p>
            <a:pPr marL="342900" indent="-342900">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If </a:t>
            </a:r>
            <a:r>
              <a:rPr lang="en-AU" sz="2400" dirty="0">
                <a:solidFill>
                  <a:schemeClr val="bg1"/>
                </a:solidFill>
                <a:latin typeface="Segoe UI Light" panose="020B0502040204020203" pitchFamily="34" charset="0"/>
                <a:cs typeface="Segoe UI Light" panose="020B0502040204020203" pitchFamily="34" charset="0"/>
              </a:rPr>
              <a:t>&lt;test1&gt; =</a:t>
            </a:r>
            <a:r>
              <a:rPr lang="en-AU" sz="2400" dirty="0" smtClean="0">
                <a:solidFill>
                  <a:schemeClr val="bg1"/>
                </a:solidFill>
                <a:latin typeface="Segoe UI Light" panose="020B0502040204020203" pitchFamily="34" charset="0"/>
                <a:cs typeface="Segoe UI Light" panose="020B0502040204020203" pitchFamily="34" charset="0"/>
              </a:rPr>
              <a:t> </a:t>
            </a:r>
            <a:r>
              <a:rPr lang="en-AU" sz="2400" dirty="0">
                <a:solidFill>
                  <a:schemeClr val="bg1"/>
                </a:solidFill>
                <a:latin typeface="Segoe UI Light" panose="020B0502040204020203" pitchFamily="34" charset="0"/>
                <a:cs typeface="Segoe UI Light" panose="020B0502040204020203" pitchFamily="34" charset="0"/>
              </a:rPr>
              <a:t>false, </a:t>
            </a:r>
            <a:r>
              <a:rPr lang="en-AU" sz="2400" dirty="0" smtClean="0">
                <a:solidFill>
                  <a:schemeClr val="bg1"/>
                </a:solidFill>
                <a:latin typeface="Segoe UI Light" panose="020B0502040204020203" pitchFamily="34" charset="0"/>
                <a:cs typeface="Segoe UI Light" panose="020B0502040204020203" pitchFamily="34" charset="0"/>
              </a:rPr>
              <a:t>PowerShell </a:t>
            </a:r>
            <a:r>
              <a:rPr lang="en-AU" sz="2400" dirty="0">
                <a:solidFill>
                  <a:schemeClr val="bg1"/>
                </a:solidFill>
                <a:latin typeface="Segoe UI Light" panose="020B0502040204020203" pitchFamily="34" charset="0"/>
                <a:cs typeface="Segoe UI Light" panose="020B0502040204020203" pitchFamily="34" charset="0"/>
              </a:rPr>
              <a:t>evaluates </a:t>
            </a:r>
            <a:r>
              <a:rPr lang="en-AU" sz="2400" dirty="0" smtClean="0">
                <a:solidFill>
                  <a:schemeClr val="bg1"/>
                </a:solidFill>
                <a:latin typeface="Segoe UI Light" panose="020B0502040204020203" pitchFamily="34" charset="0"/>
                <a:cs typeface="Segoe UI Light" panose="020B0502040204020203" pitchFamily="34" charset="0"/>
              </a:rPr>
              <a:t>&lt;test2&gt;</a:t>
            </a:r>
            <a:br>
              <a:rPr lang="en-AU" sz="2400" dirty="0" smtClean="0">
                <a:solidFill>
                  <a:schemeClr val="bg1"/>
                </a:solidFill>
                <a:latin typeface="Segoe UI Light" panose="020B0502040204020203" pitchFamily="34" charset="0"/>
                <a:cs typeface="Segoe UI Light" panose="020B0502040204020203" pitchFamily="34" charset="0"/>
              </a:rPr>
            </a:br>
            <a:r>
              <a:rPr lang="en-AU" sz="2400" dirty="0" smtClean="0">
                <a:solidFill>
                  <a:schemeClr val="bg1"/>
                </a:solidFill>
                <a:latin typeface="Segoe UI Light" panose="020B0502040204020203" pitchFamily="34" charset="0"/>
                <a:cs typeface="Segoe UI Light" panose="020B0502040204020203" pitchFamily="34" charset="0"/>
              </a:rPr>
              <a:t>If </a:t>
            </a:r>
            <a:r>
              <a:rPr lang="en-AU" sz="2400" dirty="0">
                <a:solidFill>
                  <a:schemeClr val="bg1"/>
                </a:solidFill>
                <a:latin typeface="Segoe UI Light" panose="020B0502040204020203" pitchFamily="34" charset="0"/>
                <a:cs typeface="Segoe UI Light" panose="020B0502040204020203" pitchFamily="34" charset="0"/>
              </a:rPr>
              <a:t>&lt;test2&gt; </a:t>
            </a:r>
            <a:r>
              <a:rPr lang="en-AU" sz="2400" dirty="0" smtClean="0">
                <a:solidFill>
                  <a:schemeClr val="bg1"/>
                </a:solidFill>
                <a:latin typeface="Segoe UI Light" panose="020B0502040204020203" pitchFamily="34" charset="0"/>
                <a:cs typeface="Segoe UI Light" panose="020B0502040204020203" pitchFamily="34" charset="0"/>
              </a:rPr>
              <a:t>= </a:t>
            </a:r>
            <a:r>
              <a:rPr lang="en-AU" sz="2400" dirty="0">
                <a:solidFill>
                  <a:schemeClr val="bg1"/>
                </a:solidFill>
                <a:latin typeface="Segoe UI Light" panose="020B0502040204020203" pitchFamily="34" charset="0"/>
                <a:cs typeface="Segoe UI Light" panose="020B0502040204020203" pitchFamily="34" charset="0"/>
              </a:rPr>
              <a:t>true, &lt;statement list 2&gt; runs, and </a:t>
            </a:r>
            <a:r>
              <a:rPr lang="en-AU" sz="2400" dirty="0" smtClean="0">
                <a:solidFill>
                  <a:schemeClr val="bg1"/>
                </a:solidFill>
                <a:latin typeface="Segoe UI Light" panose="020B0502040204020203" pitchFamily="34" charset="0"/>
                <a:cs typeface="Segoe UI Light" panose="020B0502040204020203" pitchFamily="34" charset="0"/>
              </a:rPr>
              <a:t>IF exits </a:t>
            </a:r>
          </a:p>
          <a:p>
            <a:pPr marL="342900" indent="-342900">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400" dirty="0">
                <a:solidFill>
                  <a:schemeClr val="tx2">
                    <a:lumMod val="65000"/>
                  </a:schemeClr>
                </a:solidFill>
                <a:latin typeface="Segoe UI Light" panose="020B0502040204020203" pitchFamily="34" charset="0"/>
                <a:cs typeface="Segoe UI Light" panose="020B0502040204020203" pitchFamily="34" charset="0"/>
              </a:rPr>
              <a:t>both &lt;test1&gt; and &lt;test2&gt;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 false, </a:t>
            </a:r>
            <a:r>
              <a:rPr lang="en-AU" sz="2400" dirty="0">
                <a:solidFill>
                  <a:schemeClr val="tx2">
                    <a:lumMod val="65000"/>
                  </a:schemeClr>
                </a:solidFill>
                <a:latin typeface="Segoe UI Light" panose="020B0502040204020203" pitchFamily="34" charset="0"/>
                <a:cs typeface="Segoe UI Light" panose="020B0502040204020203" pitchFamily="34" charset="0"/>
              </a:rPr>
              <a:t>&lt;statement list 3&gt;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runs</a:t>
            </a:r>
            <a:r>
              <a:rPr lang="en-AU" sz="2400" dirty="0">
                <a:solidFill>
                  <a:schemeClr val="tx2">
                    <a:lumMod val="65000"/>
                  </a:schemeClr>
                </a:solidFill>
                <a:latin typeface="Segoe UI Light" panose="020B0502040204020203" pitchFamily="34" charset="0"/>
                <a:cs typeface="Segoe UI Light" panose="020B0502040204020203" pitchFamily="34" charset="0"/>
              </a:rPr>
              <a:t>, and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IF exits</a:t>
            </a:r>
            <a:endParaRPr lang="en-AU" sz="2400" dirty="0">
              <a:solidFill>
                <a:schemeClr val="tx2">
                  <a:lumMod val="65000"/>
                </a:schemeClr>
              </a:solidFill>
              <a:latin typeface="Segoe UI Light" panose="020B0502040204020203" pitchFamily="34" charset="0"/>
              <a:cs typeface="Segoe UI Light" panose="020B0502040204020203" pitchFamily="34" charset="0"/>
            </a:endParaRPr>
          </a:p>
        </p:txBody>
      </p:sp>
      <p:sp>
        <p:nvSpPr>
          <p:cNvPr id="7" name="Rectangle 6"/>
          <p:cNvSpPr/>
          <p:nvPr/>
        </p:nvSpPr>
        <p:spPr>
          <a:xfrm>
            <a:off x="6828133" y="2713477"/>
            <a:ext cx="1481271"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Optional</a:t>
            </a:r>
            <a:endParaRPr lang="en-AU" sz="1400" dirty="0">
              <a:latin typeface="Segoe UI Light" panose="020B0502040204020203" pitchFamily="34" charset="0"/>
              <a:cs typeface="Segoe UI Light" panose="020B0502040204020203" pitchFamily="34" charset="0"/>
            </a:endParaRPr>
          </a:p>
        </p:txBody>
      </p:sp>
      <p:sp>
        <p:nvSpPr>
          <p:cNvPr id="12" name="Left Brace 11"/>
          <p:cNvSpPr/>
          <p:nvPr/>
        </p:nvSpPr>
        <p:spPr>
          <a:xfrm rot="10800000">
            <a:off x="6232546" y="2132856"/>
            <a:ext cx="387660" cy="16566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1599993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IF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512</a:t>
            </a:fld>
            <a:endParaRPr lang="en-US"/>
          </a:p>
        </p:txBody>
      </p:sp>
      <p:sp>
        <p:nvSpPr>
          <p:cNvPr id="4" name="Rectangle 3"/>
          <p:cNvSpPr/>
          <p:nvPr/>
        </p:nvSpPr>
        <p:spPr>
          <a:xfrm>
            <a:off x="793846" y="1166992"/>
            <a:ext cx="5400600" cy="2677656"/>
          </a:xfrm>
          <a:prstGeom prst="rect">
            <a:avLst/>
          </a:prstGeom>
          <a:solidFill>
            <a:srgbClr val="012456"/>
          </a:solidFill>
        </p:spPr>
        <p:txBody>
          <a:bodyPr wrap="square">
            <a:spAutoFit/>
          </a:bodyPr>
          <a:lstStyle/>
          <a:p>
            <a:r>
              <a:rPr lang="en-AU" sz="2800" dirty="0" smtClean="0">
                <a:solidFill>
                  <a:srgbClr val="E0FFFF"/>
                </a:solidFill>
                <a:latin typeface="Lucida Console" panose="020B0609040504020204" pitchFamily="49" charset="0"/>
              </a:rPr>
              <a:t>if</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&lt;test1</a:t>
            </a:r>
            <a:r>
              <a:rPr lang="en-AU" sz="2800" dirty="0">
                <a:solidFill>
                  <a:srgbClr val="EE82EE"/>
                </a:solidFill>
                <a:latin typeface="Lucida Console" panose="020B0609040504020204" pitchFamily="49" charset="0"/>
              </a:rPr>
              <a:t>&gt;</a:t>
            </a:r>
            <a:r>
              <a:rPr lang="en-AU" sz="2800" dirty="0">
                <a:solidFill>
                  <a:srgbClr val="F5F5F5"/>
                </a:solidFill>
                <a:latin typeface="Lucida Console" panose="020B0609040504020204" pitchFamily="49" charset="0"/>
              </a:rPr>
              <a:t>)  </a:t>
            </a:r>
          </a:p>
          <a:p>
            <a:r>
              <a:rPr lang="en-AU" sz="2800" dirty="0" smtClean="0">
                <a:solidFill>
                  <a:srgbClr val="E0FFFF"/>
                </a:solidFill>
                <a:latin typeface="Lucida Console" panose="020B0609040504020204" pitchFamily="49" charset="0"/>
              </a:rPr>
              <a:t>   </a:t>
            </a:r>
            <a:r>
              <a:rPr lang="en-AU" sz="2800" dirty="0">
                <a:solidFill>
                  <a:schemeClr val="tx2">
                    <a:lumMod val="65000"/>
                  </a:schemeClr>
                </a:solidFill>
                <a:latin typeface="Lucida Console" panose="020B0609040504020204" pitchFamily="49" charset="0"/>
              </a:rPr>
              <a:t>{&lt;statement list 1&gt;}</a:t>
            </a:r>
          </a:p>
          <a:p>
            <a:r>
              <a:rPr lang="en-AU" sz="2800" dirty="0" smtClean="0">
                <a:solidFill>
                  <a:srgbClr val="D3D3D3"/>
                </a:solidFill>
                <a:latin typeface="Lucida Console" panose="020B0609040504020204" pitchFamily="49" charset="0"/>
              </a:rPr>
              <a:t>[</a:t>
            </a:r>
            <a:r>
              <a:rPr lang="en-AU" sz="2800" dirty="0" err="1" smtClean="0">
                <a:solidFill>
                  <a:srgbClr val="B0C4DE"/>
                </a:solidFill>
                <a:latin typeface="Lucida Console" panose="020B0609040504020204" pitchFamily="49" charset="0"/>
              </a:rPr>
              <a:t>elseif</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&lt;test2</a:t>
            </a:r>
            <a:r>
              <a:rPr lang="en-AU" sz="2800" dirty="0">
                <a:solidFill>
                  <a:srgbClr val="EE82EE"/>
                </a:solidFill>
                <a:latin typeface="Lucida Console" panose="020B0609040504020204" pitchFamily="49" charset="0"/>
              </a:rPr>
              <a:t>&gt;</a:t>
            </a:r>
            <a:r>
              <a:rPr lang="en-AU" sz="2800" dirty="0">
                <a:solidFill>
                  <a:srgbClr val="F5F5F5"/>
                </a:solidFill>
                <a:latin typeface="Lucida Console" panose="020B0609040504020204" pitchFamily="49" charset="0"/>
              </a:rPr>
              <a:t>) </a:t>
            </a:r>
          </a:p>
          <a:p>
            <a:r>
              <a:rPr lang="en-AU" sz="2800" dirty="0" smtClean="0">
                <a:solidFill>
                  <a:schemeClr val="tx2">
                    <a:lumMod val="65000"/>
                  </a:schemeClr>
                </a:solidFill>
                <a:latin typeface="Lucida Console" panose="020B0609040504020204" pitchFamily="49" charset="0"/>
              </a:rPr>
              <a:t>   </a:t>
            </a:r>
            <a:r>
              <a:rPr lang="en-AU" sz="2800" dirty="0">
                <a:solidFill>
                  <a:schemeClr val="tx2">
                    <a:lumMod val="65000"/>
                  </a:schemeClr>
                </a:solidFill>
                <a:latin typeface="Lucida Console" panose="020B0609040504020204" pitchFamily="49" charset="0"/>
              </a:rPr>
              <a:t>{&lt;statement list 2&gt;}]</a:t>
            </a:r>
          </a:p>
          <a:p>
            <a:r>
              <a:rPr lang="en-AU" sz="2800" dirty="0" smtClean="0">
                <a:solidFill>
                  <a:srgbClr val="D3D3D3"/>
                </a:solidFill>
                <a:latin typeface="Lucida Console" panose="020B0609040504020204" pitchFamily="49" charset="0"/>
              </a:rPr>
              <a:t>[</a:t>
            </a:r>
            <a:r>
              <a:rPr lang="en-AU" sz="2800" dirty="0">
                <a:solidFill>
                  <a:srgbClr val="8FBC8F"/>
                </a:solidFill>
                <a:latin typeface="Lucida Console" panose="020B0609040504020204" pitchFamily="49" charset="0"/>
              </a:rPr>
              <a:t>else</a:t>
            </a:r>
            <a:endParaRPr lang="en-AU" sz="2800" dirty="0">
              <a:solidFill>
                <a:srgbClr val="F5F5F5"/>
              </a:solidFill>
              <a:latin typeface="Lucida Console" panose="020B0609040504020204" pitchFamily="49" charset="0"/>
            </a:endParaRPr>
          </a:p>
          <a:p>
            <a:r>
              <a:rPr lang="en-AU" sz="2800" dirty="0">
                <a:solidFill>
                  <a:srgbClr val="F5F5F5"/>
                </a:solidFill>
                <a:latin typeface="Lucida Console" panose="020B0609040504020204" pitchFamily="49" charset="0"/>
              </a:rPr>
              <a:t>   </a:t>
            </a:r>
            <a:r>
              <a:rPr lang="en-AU" sz="2800" dirty="0" smtClean="0">
                <a:solidFill>
                  <a:srgbClr val="F5F5F5"/>
                </a:solidFill>
                <a:latin typeface="Lucida Console" panose="020B0609040504020204" pitchFamily="49" charset="0"/>
              </a:rPr>
              <a:t>{</a:t>
            </a:r>
            <a:r>
              <a:rPr lang="en-AU" sz="2800" dirty="0" smtClean="0">
                <a:solidFill>
                  <a:srgbClr val="EE82EE"/>
                </a:solidFill>
                <a:latin typeface="Lucida Console" panose="020B0609040504020204" pitchFamily="49" charset="0"/>
              </a:rPr>
              <a:t>&lt;statement</a:t>
            </a:r>
            <a:r>
              <a:rPr lang="en-AU" sz="2800" dirty="0" smtClean="0">
                <a:solidFill>
                  <a:srgbClr val="F5F5F5"/>
                </a:solidFill>
                <a:latin typeface="Lucida Console" panose="020B0609040504020204" pitchFamily="49" charset="0"/>
              </a:rPr>
              <a:t> </a:t>
            </a:r>
            <a:r>
              <a:rPr lang="en-AU" sz="2800" dirty="0" smtClean="0">
                <a:solidFill>
                  <a:srgbClr val="EE82EE"/>
                </a:solidFill>
                <a:latin typeface="Lucida Console" panose="020B0609040504020204" pitchFamily="49" charset="0"/>
              </a:rPr>
              <a:t>list 3&gt;</a:t>
            </a:r>
            <a:r>
              <a:rPr lang="en-AU" sz="2800" dirty="0" smtClean="0">
                <a:solidFill>
                  <a:srgbClr val="F5F5F5"/>
                </a:solidFill>
                <a:latin typeface="Lucida Console" panose="020B0609040504020204" pitchFamily="49" charset="0"/>
              </a:rPr>
              <a:t>}</a:t>
            </a:r>
            <a:r>
              <a:rPr lang="en-AU" sz="2800" dirty="0" smtClean="0">
                <a:solidFill>
                  <a:srgbClr val="E0FFFF"/>
                </a:solidFill>
                <a:latin typeface="Lucida Console" panose="020B0609040504020204" pitchFamily="49" charset="0"/>
              </a:rPr>
              <a:t>]</a:t>
            </a:r>
            <a:endParaRPr lang="en-AU" sz="2800" dirty="0">
              <a:solidFill>
                <a:srgbClr val="F5F5F5"/>
              </a:solidFill>
              <a:latin typeface="Lucida Console" panose="020B0609040504020204" pitchFamily="49" charset="0"/>
            </a:endParaRPr>
          </a:p>
        </p:txBody>
      </p:sp>
      <p:sp>
        <p:nvSpPr>
          <p:cNvPr id="6" name="Rectangle 5"/>
          <p:cNvSpPr/>
          <p:nvPr/>
        </p:nvSpPr>
        <p:spPr>
          <a:xfrm>
            <a:off x="469810" y="4014600"/>
            <a:ext cx="11449272" cy="2308324"/>
          </a:xfrm>
          <a:prstGeom prst="rect">
            <a:avLst/>
          </a:prstGeom>
        </p:spPr>
        <p:txBody>
          <a:bodyPr wrap="square">
            <a:spAutoFit/>
          </a:bodyPr>
          <a:lstStyle/>
          <a:p>
            <a:pPr marL="342900" indent="-342900">
              <a:buFont typeface="Arial" panose="020B0604020202020204" pitchFamily="34" charset="0"/>
              <a:buChar char="•"/>
            </a:pPr>
            <a:r>
              <a:rPr lang="en-AU" sz="24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400" dirty="0">
                <a:solidFill>
                  <a:schemeClr val="tx2">
                    <a:lumMod val="65000"/>
                  </a:schemeClr>
                </a:solidFill>
                <a:latin typeface="Segoe UI Light" panose="020B0502040204020203" pitchFamily="34" charset="0"/>
                <a:cs typeface="Segoe UI Light" panose="020B0502040204020203" pitchFamily="34" charset="0"/>
              </a:rPr>
              <a:t>&lt;test1&gt;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 true</a:t>
            </a:r>
            <a:r>
              <a:rPr lang="en-AU" sz="2400" dirty="0">
                <a:solidFill>
                  <a:schemeClr val="tx2">
                    <a:lumMod val="65000"/>
                  </a:schemeClr>
                </a:solidFill>
                <a:latin typeface="Segoe UI Light" panose="020B0502040204020203" pitchFamily="34" charset="0"/>
                <a:cs typeface="Segoe UI Light" panose="020B0502040204020203" pitchFamily="34" charset="0"/>
              </a:rPr>
              <a: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&lt;</a:t>
            </a:r>
            <a:r>
              <a:rPr lang="en-AU" sz="2400" dirty="0">
                <a:solidFill>
                  <a:schemeClr val="tx2">
                    <a:lumMod val="65000"/>
                  </a:schemeClr>
                </a:solidFill>
                <a:latin typeface="Segoe UI Light" panose="020B0502040204020203" pitchFamily="34" charset="0"/>
                <a:cs typeface="Segoe UI Light" panose="020B0502040204020203" pitchFamily="34" charset="0"/>
              </a:rPr>
              <a:t>statement list 1&gt; runs, and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IF exits</a:t>
            </a:r>
          </a:p>
          <a:p>
            <a:pPr marL="342900" indent="-342900">
              <a:buFont typeface="Arial" panose="020B0604020202020204" pitchFamily="34" charset="0"/>
              <a:buChar char="•"/>
            </a:pPr>
            <a:endParaRPr lang="en-AU" sz="24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400" dirty="0">
                <a:solidFill>
                  <a:schemeClr val="tx2">
                    <a:lumMod val="65000"/>
                  </a:schemeClr>
                </a:solidFill>
                <a:latin typeface="Segoe UI Light" panose="020B0502040204020203" pitchFamily="34" charset="0"/>
                <a:cs typeface="Segoe UI Light" panose="020B0502040204020203" pitchFamily="34" charset="0"/>
              </a:rPr>
              <a:t>&lt;test1&gt;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 </a:t>
            </a:r>
            <a:r>
              <a:rPr lang="en-AU" sz="2400" dirty="0">
                <a:solidFill>
                  <a:schemeClr val="tx2">
                    <a:lumMod val="65000"/>
                  </a:schemeClr>
                </a:solidFill>
                <a:latin typeface="Segoe UI Light" panose="020B0502040204020203" pitchFamily="34" charset="0"/>
                <a:cs typeface="Segoe UI Light" panose="020B0502040204020203" pitchFamily="34" charset="0"/>
              </a:rPr>
              <a:t>false,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PowerShell </a:t>
            </a:r>
            <a:r>
              <a:rPr lang="en-AU" sz="2400" dirty="0">
                <a:solidFill>
                  <a:schemeClr val="tx2">
                    <a:lumMod val="65000"/>
                  </a:schemeClr>
                </a:solidFill>
                <a:latin typeface="Segoe UI Light" panose="020B0502040204020203" pitchFamily="34" charset="0"/>
                <a:cs typeface="Segoe UI Light" panose="020B0502040204020203" pitchFamily="34" charset="0"/>
              </a:rPr>
              <a:t>evaluates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&lt;test2&gt;</a:t>
            </a:r>
            <a:br>
              <a:rPr lang="en-AU" sz="2400" dirty="0" smtClean="0">
                <a:solidFill>
                  <a:schemeClr val="tx2">
                    <a:lumMod val="65000"/>
                  </a:schemeClr>
                </a:solidFill>
                <a:latin typeface="Segoe UI Light" panose="020B0502040204020203" pitchFamily="34" charset="0"/>
                <a:cs typeface="Segoe UI Light" panose="020B0502040204020203" pitchFamily="34" charset="0"/>
              </a:rPr>
            </a:br>
            <a:r>
              <a:rPr lang="en-AU" sz="24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400" dirty="0">
                <a:solidFill>
                  <a:schemeClr val="tx2">
                    <a:lumMod val="65000"/>
                  </a:schemeClr>
                </a:solidFill>
                <a:latin typeface="Segoe UI Light" panose="020B0502040204020203" pitchFamily="34" charset="0"/>
                <a:cs typeface="Segoe UI Light" panose="020B0502040204020203" pitchFamily="34" charset="0"/>
              </a:rPr>
              <a:t>&lt;test2&gt;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 </a:t>
            </a:r>
            <a:r>
              <a:rPr lang="en-AU" sz="2400" dirty="0">
                <a:solidFill>
                  <a:schemeClr val="tx2">
                    <a:lumMod val="65000"/>
                  </a:schemeClr>
                </a:solidFill>
                <a:latin typeface="Segoe UI Light" panose="020B0502040204020203" pitchFamily="34" charset="0"/>
                <a:cs typeface="Segoe UI Light" panose="020B0502040204020203" pitchFamily="34" charset="0"/>
              </a:rPr>
              <a:t>true, &lt;statement list 2&gt; runs, and </a:t>
            </a:r>
            <a:r>
              <a:rPr lang="en-AU" sz="2400" dirty="0" smtClean="0">
                <a:solidFill>
                  <a:schemeClr val="tx2">
                    <a:lumMod val="65000"/>
                  </a:schemeClr>
                </a:solidFill>
                <a:latin typeface="Segoe UI Light" panose="020B0502040204020203" pitchFamily="34" charset="0"/>
                <a:cs typeface="Segoe UI Light" panose="020B0502040204020203" pitchFamily="34" charset="0"/>
              </a:rPr>
              <a:t>IF exits </a:t>
            </a:r>
          </a:p>
          <a:p>
            <a:pPr marL="342900" indent="-342900">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bg1"/>
                </a:solidFill>
                <a:latin typeface="Segoe UI Light" panose="020B0502040204020203" pitchFamily="34" charset="0"/>
                <a:cs typeface="Segoe UI Light" panose="020B0502040204020203" pitchFamily="34" charset="0"/>
              </a:rPr>
              <a:t>If </a:t>
            </a:r>
            <a:r>
              <a:rPr lang="en-AU" sz="2400" dirty="0">
                <a:solidFill>
                  <a:schemeClr val="bg1"/>
                </a:solidFill>
                <a:latin typeface="Segoe UI Light" panose="020B0502040204020203" pitchFamily="34" charset="0"/>
                <a:cs typeface="Segoe UI Light" panose="020B0502040204020203" pitchFamily="34" charset="0"/>
              </a:rPr>
              <a:t>both &lt;test1&gt; and &lt;test2&gt; </a:t>
            </a:r>
            <a:r>
              <a:rPr lang="en-AU" sz="2400" dirty="0" smtClean="0">
                <a:solidFill>
                  <a:schemeClr val="bg1"/>
                </a:solidFill>
                <a:latin typeface="Segoe UI Light" panose="020B0502040204020203" pitchFamily="34" charset="0"/>
                <a:cs typeface="Segoe UI Light" panose="020B0502040204020203" pitchFamily="34" charset="0"/>
              </a:rPr>
              <a:t>= false, </a:t>
            </a:r>
            <a:r>
              <a:rPr lang="en-AU" sz="2400" dirty="0">
                <a:solidFill>
                  <a:schemeClr val="bg1"/>
                </a:solidFill>
                <a:latin typeface="Segoe UI Light" panose="020B0502040204020203" pitchFamily="34" charset="0"/>
                <a:cs typeface="Segoe UI Light" panose="020B0502040204020203" pitchFamily="34" charset="0"/>
              </a:rPr>
              <a:t>&lt;statement list 3&gt; </a:t>
            </a:r>
            <a:r>
              <a:rPr lang="en-AU" sz="2400" dirty="0" smtClean="0">
                <a:solidFill>
                  <a:schemeClr val="bg1"/>
                </a:solidFill>
                <a:latin typeface="Segoe UI Light" panose="020B0502040204020203" pitchFamily="34" charset="0"/>
                <a:cs typeface="Segoe UI Light" panose="020B0502040204020203" pitchFamily="34" charset="0"/>
              </a:rPr>
              <a:t>runs</a:t>
            </a:r>
            <a:r>
              <a:rPr lang="en-AU" sz="2400" dirty="0">
                <a:solidFill>
                  <a:schemeClr val="bg1"/>
                </a:solidFill>
                <a:latin typeface="Segoe UI Light" panose="020B0502040204020203" pitchFamily="34" charset="0"/>
                <a:cs typeface="Segoe UI Light" panose="020B0502040204020203" pitchFamily="34" charset="0"/>
              </a:rPr>
              <a:t>, and </a:t>
            </a:r>
            <a:r>
              <a:rPr lang="en-AU" sz="2400" dirty="0" smtClean="0">
                <a:solidFill>
                  <a:schemeClr val="bg1"/>
                </a:solidFill>
                <a:latin typeface="Segoe UI Light" panose="020B0502040204020203" pitchFamily="34" charset="0"/>
                <a:cs typeface="Segoe UI Light" panose="020B0502040204020203" pitchFamily="34" charset="0"/>
              </a:rPr>
              <a:t>IF exits</a:t>
            </a:r>
            <a:endParaRPr lang="en-AU" sz="2400" dirty="0">
              <a:solidFill>
                <a:schemeClr val="bg1"/>
              </a:solidFill>
              <a:latin typeface="Segoe UI Light" panose="020B0502040204020203" pitchFamily="34" charset="0"/>
              <a:cs typeface="Segoe UI Light" panose="020B0502040204020203" pitchFamily="34" charset="0"/>
            </a:endParaRPr>
          </a:p>
        </p:txBody>
      </p:sp>
      <p:sp>
        <p:nvSpPr>
          <p:cNvPr id="7" name="Rectangle 6"/>
          <p:cNvSpPr/>
          <p:nvPr/>
        </p:nvSpPr>
        <p:spPr>
          <a:xfrm>
            <a:off x="6796235" y="2713477"/>
            <a:ext cx="1481271" cy="49543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Optional</a:t>
            </a:r>
            <a:endParaRPr lang="en-AU" sz="1400" dirty="0">
              <a:latin typeface="Segoe UI Light" panose="020B0502040204020203" pitchFamily="34" charset="0"/>
              <a:cs typeface="Segoe UI Light" panose="020B0502040204020203" pitchFamily="34" charset="0"/>
            </a:endParaRPr>
          </a:p>
        </p:txBody>
      </p:sp>
      <p:sp>
        <p:nvSpPr>
          <p:cNvPr id="12" name="Left Brace 11"/>
          <p:cNvSpPr/>
          <p:nvPr/>
        </p:nvSpPr>
        <p:spPr>
          <a:xfrm rot="10800000">
            <a:off x="6232546" y="2132856"/>
            <a:ext cx="387660" cy="16566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Tree>
    <p:extLst>
      <p:ext uri="{BB962C8B-B14F-4D97-AF65-F5344CB8AC3E}">
        <p14:creationId xmlns:p14="http://schemas.microsoft.com/office/powerpoint/2010/main" val="316773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Basic SWITCH Statement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513</a:t>
            </a:fld>
            <a:endParaRPr lang="en-US"/>
          </a:p>
        </p:txBody>
      </p:sp>
    </p:spTree>
    <p:extLst>
      <p:ext uri="{BB962C8B-B14F-4D97-AF65-F5344CB8AC3E}">
        <p14:creationId xmlns:p14="http://schemas.microsoft.com/office/powerpoint/2010/main" val="2269624334"/>
      </p:ext>
    </p:extLst>
  </p:cSld>
  <p:clrMapOvr>
    <a:masterClrMapping/>
  </p:clrMapOvr>
  <p:timing>
    <p:tnLst>
      <p:par>
        <p:cT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a:t>
            </a:r>
            <a:endParaRPr lang="en-US" dirty="0"/>
          </a:p>
        </p:txBody>
      </p:sp>
      <p:sp>
        <p:nvSpPr>
          <p:cNvPr id="3" name="Content Placeholder 2"/>
          <p:cNvSpPr>
            <a:spLocks noGrp="1"/>
          </p:cNvSpPr>
          <p:nvPr>
            <p:ph sz="quarter" idx="13"/>
          </p:nvPr>
        </p:nvSpPr>
        <p:spPr/>
        <p:txBody>
          <a:bodyPr/>
          <a:lstStyle/>
          <a:p>
            <a:r>
              <a:rPr lang="en-US" dirty="0" smtClean="0"/>
              <a:t>Like a simplified version of an If with </a:t>
            </a:r>
            <a:r>
              <a:rPr lang="en-US" dirty="0" err="1" smtClean="0"/>
              <a:t>ElseIfs</a:t>
            </a:r>
            <a:endParaRPr lang="en-US" dirty="0" smtClean="0"/>
          </a:p>
          <a:p>
            <a:endParaRPr lang="en-US" dirty="0"/>
          </a:p>
          <a:p>
            <a:r>
              <a:rPr lang="en-US" dirty="0" smtClean="0"/>
              <a:t>Called </a:t>
            </a:r>
            <a:r>
              <a:rPr lang="en-US" dirty="0" err="1" smtClean="0"/>
              <a:t>Select..Case</a:t>
            </a:r>
            <a:r>
              <a:rPr lang="en-US" dirty="0" smtClean="0"/>
              <a:t> in some other languages</a:t>
            </a:r>
          </a:p>
          <a:p>
            <a:endParaRPr lang="en-US" dirty="0"/>
          </a:p>
          <a:p>
            <a:r>
              <a:rPr lang="en-US" dirty="0" smtClean="0"/>
              <a:t>Can process multiple test values, operates like a pipeline</a:t>
            </a:r>
          </a:p>
          <a:p>
            <a:endParaRPr lang="en-US" dirty="0"/>
          </a:p>
          <a:p>
            <a:r>
              <a:rPr lang="en-US" dirty="0" smtClean="0"/>
              <a:t>Can accept file paths for process contents</a:t>
            </a:r>
          </a:p>
        </p:txBody>
      </p:sp>
      <p:sp>
        <p:nvSpPr>
          <p:cNvPr id="4" name="Slide Number Placeholder 3"/>
          <p:cNvSpPr>
            <a:spLocks noGrp="1"/>
          </p:cNvSpPr>
          <p:nvPr>
            <p:ph type="sldNum" sz="quarter" idx="11"/>
          </p:nvPr>
        </p:nvSpPr>
        <p:spPr/>
        <p:txBody>
          <a:bodyPr/>
          <a:lstStyle/>
          <a:p>
            <a:fld id="{74A398B2-5A34-1A4A-811E-F4027282568C}" type="slidenum">
              <a:rPr lang="en-US" smtClean="0"/>
              <a:pPr/>
              <a:t>514</a:t>
            </a:fld>
            <a:endParaRPr lang="en-US"/>
          </a:p>
        </p:txBody>
      </p:sp>
    </p:spTree>
    <p:extLst>
      <p:ext uri="{BB962C8B-B14F-4D97-AF65-F5344CB8AC3E}">
        <p14:creationId xmlns:p14="http://schemas.microsoft.com/office/powerpoint/2010/main" val="3401007480"/>
      </p:ext>
    </p:extLst>
  </p:cSld>
  <p:clrMapOvr>
    <a:masterClrMapping/>
  </p:clrMapOvr>
  <p:timing>
    <p:tnLst>
      <p:par>
        <p:cT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Switch</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515</a:t>
            </a:fld>
            <a:endParaRPr lang="en-US"/>
          </a:p>
        </p:txBody>
      </p:sp>
      <p:sp>
        <p:nvSpPr>
          <p:cNvPr id="25" name="Rectangle 24"/>
          <p:cNvSpPr/>
          <p:nvPr/>
        </p:nvSpPr>
        <p:spPr>
          <a:xfrm>
            <a:off x="490463" y="1371440"/>
            <a:ext cx="4645658" cy="1477328"/>
          </a:xfrm>
          <a:prstGeom prst="rect">
            <a:avLst/>
          </a:prstGeom>
          <a:solidFill>
            <a:srgbClr val="012456"/>
          </a:solidFill>
        </p:spPr>
        <p:txBody>
          <a:bodyPr wrap="square">
            <a:spAutoFit/>
          </a:bodyPr>
          <a:lstStyle/>
          <a:p>
            <a:r>
              <a:rPr lang="en-AU" dirty="0" smtClean="0">
                <a:solidFill>
                  <a:srgbClr val="E0FFFF"/>
                </a:solidFill>
                <a:latin typeface="Lucida Console" panose="020B0609040504020204" pitchFamily="49" charset="0"/>
              </a:rPr>
              <a:t>Switch</a:t>
            </a:r>
            <a:r>
              <a:rPr lang="en-AU" dirty="0" smtClean="0">
                <a:solidFill>
                  <a:srgbClr val="F5F5F5"/>
                </a:solidFill>
                <a:latin typeface="Lucida Console" panose="020B0609040504020204" pitchFamily="49" charset="0"/>
              </a:rPr>
              <a:t> (</a:t>
            </a:r>
            <a:r>
              <a:rPr lang="en-AU" dirty="0" smtClean="0">
                <a:solidFill>
                  <a:srgbClr val="EE82EE"/>
                </a:solidFill>
                <a:latin typeface="Lucida Console" panose="020B0609040504020204" pitchFamily="49" charset="0"/>
              </a:rPr>
              <a:t>&lt;test-value&gt;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a:t>
            </a:r>
          </a:p>
          <a:p>
            <a:r>
              <a:rPr lang="en-AU" dirty="0" smtClean="0">
                <a:solidFill>
                  <a:srgbClr val="EE82EE"/>
                </a:solidFill>
                <a:latin typeface="Lucida Console" panose="020B0609040504020204" pitchFamily="49" charset="0"/>
              </a:rPr>
              <a:t>      &lt;condition 1&gt;</a:t>
            </a:r>
            <a:r>
              <a:rPr lang="en-AU" dirty="0" smtClean="0">
                <a:solidFill>
                  <a:srgbClr val="F5F5F5"/>
                </a:solidFill>
                <a:latin typeface="Lucida Console" panose="020B0609040504020204" pitchFamily="49" charset="0"/>
              </a:rPr>
              <a:t> {</a:t>
            </a:r>
            <a:r>
              <a:rPr lang="en-AU" dirty="0" smtClean="0">
                <a:solidFill>
                  <a:srgbClr val="92D050"/>
                </a:solidFill>
                <a:latin typeface="Lucida Console" panose="020B0609040504020204" pitchFamily="49" charset="0"/>
              </a:rPr>
              <a:t>&lt;action 1&gt;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smtClean="0">
                <a:solidFill>
                  <a:srgbClr val="EE82EE"/>
                </a:solidFill>
                <a:latin typeface="Lucida Console" panose="020B0609040504020204" pitchFamily="49" charset="0"/>
              </a:rPr>
              <a:t>      &lt;condition 2&gt;</a:t>
            </a:r>
            <a:r>
              <a:rPr lang="en-AU" dirty="0" smtClean="0">
                <a:solidFill>
                  <a:srgbClr val="F5F5F5"/>
                </a:solidFill>
                <a:latin typeface="Lucida Console" panose="020B0609040504020204" pitchFamily="49" charset="0"/>
              </a:rPr>
              <a:t> {</a:t>
            </a:r>
            <a:r>
              <a:rPr lang="en-AU" dirty="0" smtClean="0">
                <a:solidFill>
                  <a:srgbClr val="92D050"/>
                </a:solidFill>
                <a:latin typeface="Lucida Console" panose="020B0609040504020204" pitchFamily="49" charset="0"/>
              </a:rPr>
              <a:t>&lt;action 2&gt;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 </a:t>
            </a:r>
          </a:p>
        </p:txBody>
      </p:sp>
      <p:grpSp>
        <p:nvGrpSpPr>
          <p:cNvPr id="57" name="Group 56"/>
          <p:cNvGrpSpPr/>
          <p:nvPr/>
        </p:nvGrpSpPr>
        <p:grpSpPr>
          <a:xfrm>
            <a:off x="6299504" y="629519"/>
            <a:ext cx="5270196" cy="5614993"/>
            <a:chOff x="6299504" y="629519"/>
            <a:chExt cx="5270196" cy="5614993"/>
          </a:xfrm>
        </p:grpSpPr>
        <p:sp>
          <p:nvSpPr>
            <p:cNvPr id="22" name="Flowchart: Decision 21"/>
            <p:cNvSpPr/>
            <p:nvPr/>
          </p:nvSpPr>
          <p:spPr>
            <a:xfrm>
              <a:off x="6299504" y="1853438"/>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&lt;</a:t>
              </a:r>
              <a:r>
                <a:rPr lang="en-US" sz="1400" dirty="0" smtClean="0"/>
                <a:t>test-value</a:t>
              </a:r>
              <a:r>
                <a:rPr lang="en-US" sz="1400" dirty="0"/>
                <a:t>&gt;</a:t>
              </a:r>
              <a:br>
                <a:rPr lang="en-US" sz="1400" dirty="0"/>
              </a:br>
              <a:r>
                <a:rPr lang="en-US" sz="1400" dirty="0"/>
                <a:t>-EQ</a:t>
              </a:r>
              <a:br>
                <a:rPr lang="en-US" sz="1400" dirty="0"/>
              </a:br>
              <a:r>
                <a:rPr lang="en-US" sz="1400" dirty="0"/>
                <a:t>&lt;condition 1&gt;</a:t>
              </a:r>
            </a:p>
          </p:txBody>
        </p:sp>
        <p:cxnSp>
          <p:nvCxnSpPr>
            <p:cNvPr id="23" name="Straight Arrow Connector 22"/>
            <p:cNvCxnSpPr>
              <a:stCxn id="33" idx="2"/>
              <a:endCxn id="22" idx="0"/>
            </p:cNvCxnSpPr>
            <p:nvPr/>
          </p:nvCxnSpPr>
          <p:spPr>
            <a:xfrm>
              <a:off x="7635009" y="1182857"/>
              <a:ext cx="0" cy="670581"/>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2" idx="3"/>
              <a:endCxn id="34" idx="1"/>
            </p:cNvCxnSpPr>
            <p:nvPr/>
          </p:nvCxnSpPr>
          <p:spPr>
            <a:xfrm>
              <a:off x="8970514" y="2494117"/>
              <a:ext cx="663660" cy="972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8876743" y="2129398"/>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31" name="TextBox 30"/>
            <p:cNvSpPr txBox="1"/>
            <p:nvPr/>
          </p:nvSpPr>
          <p:spPr>
            <a:xfrm>
              <a:off x="6955593" y="3167337"/>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
          <p:nvSpPr>
            <p:cNvPr id="32" name="Flowchart: Terminator 31"/>
            <p:cNvSpPr/>
            <p:nvPr/>
          </p:nvSpPr>
          <p:spPr>
            <a:xfrm>
              <a:off x="6816862" y="5691174"/>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a:t>
              </a:r>
            </a:p>
          </p:txBody>
        </p:sp>
        <p:sp>
          <p:nvSpPr>
            <p:cNvPr id="33" name="Flowchart: Terminator 32"/>
            <p:cNvSpPr/>
            <p:nvPr/>
          </p:nvSpPr>
          <p:spPr>
            <a:xfrm>
              <a:off x="6816862" y="629519"/>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a:t>
              </a:r>
            </a:p>
          </p:txBody>
        </p:sp>
        <p:sp>
          <p:nvSpPr>
            <p:cNvPr id="34" name="Flowchart: Process 33"/>
            <p:cNvSpPr/>
            <p:nvPr/>
          </p:nvSpPr>
          <p:spPr>
            <a:xfrm>
              <a:off x="9634174" y="2168661"/>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&lt;action 1&gt;</a:t>
              </a:r>
            </a:p>
          </p:txBody>
        </p:sp>
        <p:cxnSp>
          <p:nvCxnSpPr>
            <p:cNvPr id="36" name="Elbow Connector 35"/>
            <p:cNvCxnSpPr>
              <a:stCxn id="34" idx="2"/>
              <a:endCxn id="31" idx="3"/>
            </p:cNvCxnSpPr>
            <p:nvPr/>
          </p:nvCxnSpPr>
          <p:spPr>
            <a:xfrm rot="5400000">
              <a:off x="8861983" y="1612049"/>
              <a:ext cx="512982" cy="2966927"/>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2" idx="2"/>
              <a:endCxn id="40" idx="0"/>
            </p:cNvCxnSpPr>
            <p:nvPr/>
          </p:nvCxnSpPr>
          <p:spPr>
            <a:xfrm>
              <a:off x="7635009" y="3134796"/>
              <a:ext cx="0" cy="586538"/>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Flowchart: Process 38"/>
            <p:cNvSpPr/>
            <p:nvPr/>
          </p:nvSpPr>
          <p:spPr>
            <a:xfrm>
              <a:off x="9634174" y="4005070"/>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&lt;action 2&gt;</a:t>
              </a:r>
            </a:p>
          </p:txBody>
        </p:sp>
        <p:sp>
          <p:nvSpPr>
            <p:cNvPr id="40" name="Flowchart: Decision 39"/>
            <p:cNvSpPr/>
            <p:nvPr/>
          </p:nvSpPr>
          <p:spPr>
            <a:xfrm>
              <a:off x="6299504" y="3721334"/>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&lt;test-value</a:t>
              </a:r>
              <a:r>
                <a:rPr lang="en-US" sz="1400" dirty="0"/>
                <a:t>&gt;</a:t>
              </a:r>
              <a:br>
                <a:rPr lang="en-US" sz="1400" dirty="0"/>
              </a:br>
              <a:r>
                <a:rPr lang="en-US" sz="1400" dirty="0"/>
                <a:t>-EQ</a:t>
              </a:r>
              <a:br>
                <a:rPr lang="en-US" sz="1400" dirty="0"/>
              </a:br>
              <a:r>
                <a:rPr lang="en-US" sz="1400" dirty="0"/>
                <a:t>&lt;condition 2&gt;</a:t>
              </a:r>
            </a:p>
          </p:txBody>
        </p:sp>
        <p:cxnSp>
          <p:nvCxnSpPr>
            <p:cNvPr id="41" name="Straight Arrow Connector 40"/>
            <p:cNvCxnSpPr>
              <a:stCxn id="40" idx="3"/>
              <a:endCxn id="39" idx="1"/>
            </p:cNvCxnSpPr>
            <p:nvPr/>
          </p:nvCxnSpPr>
          <p:spPr>
            <a:xfrm flipV="1">
              <a:off x="8970514" y="4340250"/>
              <a:ext cx="663660" cy="21763"/>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39" idx="2"/>
              <a:endCxn id="45" idx="3"/>
            </p:cNvCxnSpPr>
            <p:nvPr/>
          </p:nvCxnSpPr>
          <p:spPr>
            <a:xfrm rot="5400000">
              <a:off x="8826768" y="3483673"/>
              <a:ext cx="583412" cy="2966927"/>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40" idx="2"/>
              <a:endCxn id="32" idx="0"/>
            </p:cNvCxnSpPr>
            <p:nvPr/>
          </p:nvCxnSpPr>
          <p:spPr>
            <a:xfrm>
              <a:off x="7635009" y="5002692"/>
              <a:ext cx="0" cy="688482"/>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8925781" y="3992681"/>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45" name="TextBox 44"/>
            <p:cNvSpPr txBox="1"/>
            <p:nvPr/>
          </p:nvSpPr>
          <p:spPr>
            <a:xfrm>
              <a:off x="6955593" y="5074176"/>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grpSp>
      <p:sp>
        <p:nvSpPr>
          <p:cNvPr id="58" name="TextBox 57"/>
          <p:cNvSpPr txBox="1"/>
          <p:nvPr/>
        </p:nvSpPr>
        <p:spPr>
          <a:xfrm>
            <a:off x="463550" y="3553083"/>
            <a:ext cx="5535166" cy="2277547"/>
          </a:xfrm>
          <a:prstGeom prst="rect">
            <a:avLst/>
          </a:prstGeom>
          <a:noFill/>
        </p:spPr>
        <p:txBody>
          <a:bodyPr wrap="square" rtlCol="0">
            <a:spAutoFit/>
          </a:bodyPr>
          <a:lstStyle/>
          <a:p>
            <a:r>
              <a:rPr lang="en-AU" sz="1600" dirty="0" smtClean="0">
                <a:solidFill>
                  <a:srgbClr val="FF4500"/>
                </a:solidFill>
                <a:latin typeface="Lucida Console" panose="020B0609040504020204" pitchFamily="49" charset="0"/>
              </a:rPr>
              <a:t>$</a:t>
            </a:r>
            <a:r>
              <a:rPr lang="en-AU" sz="1600" dirty="0" err="1">
                <a:solidFill>
                  <a:srgbClr val="FF4500"/>
                </a:solidFill>
                <a:latin typeface="Lucida Console" panose="020B0609040504020204" pitchFamily="49" charset="0"/>
              </a:rPr>
              <a:t>DomainRole</a:t>
            </a:r>
            <a:r>
              <a:rPr lang="en-AU" sz="1600" dirty="0">
                <a:solidFill>
                  <a:prstClr val="black"/>
                </a:solidFill>
                <a:latin typeface="Lucida Console" panose="020B0609040504020204" pitchFamily="49" charset="0"/>
              </a:rPr>
              <a:t> </a:t>
            </a:r>
            <a:r>
              <a:rPr lang="en-AU" sz="1600" dirty="0">
                <a:solidFill>
                  <a:srgbClr val="A9A9A9"/>
                </a:solidFill>
                <a:latin typeface="Lucida Console" panose="020B0609040504020204" pitchFamily="49" charset="0"/>
              </a:rPr>
              <a:t>=</a:t>
            </a:r>
            <a:r>
              <a:rPr lang="en-AU" sz="1600" dirty="0">
                <a:solidFill>
                  <a:prstClr val="black"/>
                </a:solidFill>
                <a:latin typeface="Lucida Console" panose="020B0609040504020204" pitchFamily="49" charset="0"/>
              </a:rPr>
              <a:t> (</a:t>
            </a:r>
            <a:r>
              <a:rPr lang="en-AU" sz="1600" dirty="0" smtClean="0">
                <a:solidFill>
                  <a:srgbClr val="0000FF"/>
                </a:solidFill>
                <a:latin typeface="Lucida Console" panose="020B0609040504020204" pitchFamily="49" charset="0"/>
              </a:rPr>
              <a:t>Get-</a:t>
            </a:r>
            <a:r>
              <a:rPr lang="en-AU" sz="1600" dirty="0" err="1" smtClean="0">
                <a:solidFill>
                  <a:srgbClr val="0000FF"/>
                </a:solidFill>
                <a:latin typeface="Lucida Console" panose="020B0609040504020204" pitchFamily="49" charset="0"/>
              </a:rPr>
              <a:t>CimInstance</a:t>
            </a:r>
            <a:r>
              <a:rPr lang="en-AU" sz="1600" dirty="0" smtClean="0">
                <a:solidFill>
                  <a:prstClr val="black"/>
                </a:solidFill>
                <a:latin typeface="Lucida Console" panose="020B0609040504020204" pitchFamily="49" charset="0"/>
              </a:rPr>
              <a:t> </a:t>
            </a:r>
            <a:r>
              <a:rPr lang="en-AU" sz="1600" dirty="0">
                <a:solidFill>
                  <a:srgbClr val="000080"/>
                </a:solidFill>
                <a:latin typeface="Lucida Console" panose="020B0609040504020204" pitchFamily="49" charset="0"/>
              </a:rPr>
              <a:t>-class</a:t>
            </a:r>
            <a:r>
              <a:rPr lang="en-AU" sz="1600" dirty="0">
                <a:solidFill>
                  <a:prstClr val="black"/>
                </a:solidFill>
                <a:latin typeface="Lucida Console" panose="020B0609040504020204" pitchFamily="49" charset="0"/>
              </a:rPr>
              <a:t> </a:t>
            </a:r>
            <a:r>
              <a:rPr lang="en-AU" sz="1600" dirty="0">
                <a:solidFill>
                  <a:srgbClr val="8A2BE2"/>
                </a:solidFill>
                <a:latin typeface="Lucida Console" panose="020B0609040504020204" pitchFamily="49" charset="0"/>
              </a:rPr>
              <a:t>Win32_ComputerSystem</a:t>
            </a:r>
            <a:r>
              <a:rPr lang="en-AU" sz="1600" dirty="0">
                <a:solidFill>
                  <a:prstClr val="black"/>
                </a:solidFill>
                <a:latin typeface="Lucida Console" panose="020B0609040504020204" pitchFamily="49" charset="0"/>
              </a:rPr>
              <a:t>)</a:t>
            </a:r>
            <a:r>
              <a:rPr lang="en-AU" sz="1600" dirty="0">
                <a:solidFill>
                  <a:srgbClr val="A9A9A9"/>
                </a:solidFill>
                <a:latin typeface="Lucida Console" panose="020B0609040504020204" pitchFamily="49" charset="0"/>
              </a:rPr>
              <a:t>.</a:t>
            </a:r>
            <a:r>
              <a:rPr lang="en-AU" sz="1600" dirty="0" err="1">
                <a:solidFill>
                  <a:prstClr val="black"/>
                </a:solidFill>
                <a:latin typeface="Lucida Console" panose="020B0609040504020204" pitchFamily="49" charset="0"/>
              </a:rPr>
              <a:t>DomainRole</a:t>
            </a:r>
            <a:endParaRPr lang="en-AU" sz="1600" dirty="0">
              <a:solidFill>
                <a:prstClr val="black"/>
              </a:solidFill>
              <a:latin typeface="Lucida Console" panose="020B0609040504020204" pitchFamily="49" charset="0"/>
            </a:endParaRPr>
          </a:p>
          <a:p>
            <a:endParaRPr lang="en-AU" sz="1600" dirty="0">
              <a:solidFill>
                <a:prstClr val="black"/>
              </a:solidFill>
              <a:latin typeface="Lucida Console" panose="020B0609040504020204" pitchFamily="49" charset="0"/>
            </a:endParaRPr>
          </a:p>
          <a:p>
            <a:r>
              <a:rPr lang="en-AU" sz="1600" dirty="0">
                <a:solidFill>
                  <a:srgbClr val="00008B"/>
                </a:solidFill>
                <a:latin typeface="Lucida Console" panose="020B0609040504020204" pitchFamily="49" charset="0"/>
              </a:rPr>
              <a:t>switch</a:t>
            </a:r>
            <a:r>
              <a:rPr lang="en-AU" sz="1600" dirty="0">
                <a:solidFill>
                  <a:prstClr val="black"/>
                </a:solidFill>
                <a:latin typeface="Lucida Console" panose="020B0609040504020204" pitchFamily="49" charset="0"/>
              </a:rPr>
              <a:t> (</a:t>
            </a:r>
            <a:r>
              <a:rPr lang="en-AU" sz="1600" dirty="0">
                <a:solidFill>
                  <a:srgbClr val="FF4500"/>
                </a:solidFill>
                <a:latin typeface="Lucida Console" panose="020B0609040504020204" pitchFamily="49" charset="0"/>
              </a:rPr>
              <a:t>$</a:t>
            </a:r>
            <a:r>
              <a:rPr lang="en-AU" sz="1600" dirty="0" err="1">
                <a:solidFill>
                  <a:srgbClr val="FF4500"/>
                </a:solidFill>
                <a:latin typeface="Lucida Console" panose="020B0609040504020204" pitchFamily="49" charset="0"/>
              </a:rPr>
              <a:t>DomainRole</a:t>
            </a:r>
            <a:r>
              <a:rPr lang="en-AU" sz="1600" dirty="0">
                <a:solidFill>
                  <a:prstClr val="black"/>
                </a:solidFill>
                <a:latin typeface="Lucida Console" panose="020B0609040504020204" pitchFamily="49" charset="0"/>
              </a:rPr>
              <a:t>)</a:t>
            </a:r>
          </a:p>
          <a:p>
            <a:r>
              <a:rPr lang="en-AU" sz="1600" dirty="0">
                <a:solidFill>
                  <a:prstClr val="black"/>
                </a:solidFill>
                <a:latin typeface="Lucida Console" panose="020B0609040504020204" pitchFamily="49" charset="0"/>
              </a:rPr>
              <a:t>{</a:t>
            </a:r>
          </a:p>
          <a:p>
            <a:r>
              <a:rPr lang="en-AU" sz="1600" dirty="0" smtClean="0">
                <a:solidFill>
                  <a:srgbClr val="800080"/>
                </a:solidFill>
                <a:latin typeface="Lucida Console" panose="020B0609040504020204" pitchFamily="49" charset="0"/>
              </a:rPr>
              <a:t>	0</a:t>
            </a:r>
            <a:r>
              <a:rPr lang="en-AU" sz="1600" dirty="0" smtClean="0">
                <a:solidFill>
                  <a:prstClr val="black"/>
                </a:solidFill>
                <a:latin typeface="Lucida Console" panose="020B0609040504020204" pitchFamily="49" charset="0"/>
              </a:rPr>
              <a:t> </a:t>
            </a:r>
            <a:r>
              <a:rPr lang="en-AU" sz="1600" dirty="0">
                <a:solidFill>
                  <a:prstClr val="black"/>
                </a:solidFill>
                <a:latin typeface="Lucida Console" panose="020B0609040504020204" pitchFamily="49" charset="0"/>
              </a:rPr>
              <a:t>{</a:t>
            </a:r>
            <a:r>
              <a:rPr lang="en-AU" sz="1600" dirty="0">
                <a:solidFill>
                  <a:srgbClr val="0000FF"/>
                </a:solidFill>
                <a:latin typeface="Lucida Console" panose="020B0609040504020204" pitchFamily="49" charset="0"/>
              </a:rPr>
              <a:t>write-Host</a:t>
            </a:r>
            <a:r>
              <a:rPr lang="en-AU" sz="1600" dirty="0">
                <a:solidFill>
                  <a:prstClr val="black"/>
                </a:solidFill>
                <a:latin typeface="Lucida Console" panose="020B0609040504020204" pitchFamily="49" charset="0"/>
              </a:rPr>
              <a:t> </a:t>
            </a:r>
            <a:r>
              <a:rPr lang="en-AU" sz="1600" dirty="0" smtClean="0">
                <a:solidFill>
                  <a:srgbClr val="8B0000"/>
                </a:solidFill>
                <a:latin typeface="Lucida Console" panose="020B0609040504020204" pitchFamily="49" charset="0"/>
              </a:rPr>
              <a:t>"standalone workstation"</a:t>
            </a:r>
            <a:r>
              <a:rPr lang="en-AU" sz="1600" dirty="0" smtClean="0">
                <a:solidFill>
                  <a:prstClr val="black"/>
                </a:solidFill>
                <a:latin typeface="Lucida Console" panose="020B0609040504020204" pitchFamily="49" charset="0"/>
              </a:rPr>
              <a:t>}</a:t>
            </a:r>
            <a:endParaRPr lang="en-AU" sz="1600" dirty="0">
              <a:solidFill>
                <a:prstClr val="black"/>
              </a:solidFill>
              <a:latin typeface="Lucida Console" panose="020B0609040504020204" pitchFamily="49" charset="0"/>
            </a:endParaRPr>
          </a:p>
          <a:p>
            <a:r>
              <a:rPr lang="en-AU" sz="1600" dirty="0" smtClean="0">
                <a:solidFill>
                  <a:srgbClr val="800080"/>
                </a:solidFill>
                <a:latin typeface="Lucida Console" panose="020B0609040504020204" pitchFamily="49" charset="0"/>
              </a:rPr>
              <a:t>	2</a:t>
            </a:r>
            <a:r>
              <a:rPr lang="en-AU" sz="1600" dirty="0" smtClean="0">
                <a:solidFill>
                  <a:prstClr val="black"/>
                </a:solidFill>
                <a:latin typeface="Lucida Console" panose="020B0609040504020204" pitchFamily="49" charset="0"/>
              </a:rPr>
              <a:t> </a:t>
            </a:r>
            <a:r>
              <a:rPr lang="en-AU" sz="1600" dirty="0">
                <a:solidFill>
                  <a:prstClr val="black"/>
                </a:solidFill>
                <a:latin typeface="Lucida Console" panose="020B0609040504020204" pitchFamily="49" charset="0"/>
              </a:rPr>
              <a:t>{</a:t>
            </a:r>
            <a:r>
              <a:rPr lang="en-AU" sz="1600" dirty="0">
                <a:solidFill>
                  <a:srgbClr val="0000FF"/>
                </a:solidFill>
                <a:latin typeface="Lucida Console" panose="020B0609040504020204" pitchFamily="49" charset="0"/>
              </a:rPr>
              <a:t>write-Host</a:t>
            </a:r>
            <a:r>
              <a:rPr lang="en-AU" sz="1600" dirty="0">
                <a:solidFill>
                  <a:prstClr val="black"/>
                </a:solidFill>
                <a:latin typeface="Lucida Console" panose="020B0609040504020204" pitchFamily="49" charset="0"/>
              </a:rPr>
              <a:t> </a:t>
            </a:r>
            <a:r>
              <a:rPr lang="en-AU" sz="1600" dirty="0" smtClean="0">
                <a:solidFill>
                  <a:srgbClr val="8B0000"/>
                </a:solidFill>
                <a:latin typeface="Lucida Console" panose="020B0609040504020204" pitchFamily="49" charset="0"/>
              </a:rPr>
              <a:t>"standalone server"</a:t>
            </a:r>
            <a:r>
              <a:rPr lang="en-AU" sz="1600" dirty="0" smtClean="0">
                <a:solidFill>
                  <a:prstClr val="black"/>
                </a:solidFill>
                <a:latin typeface="Lucida Console" panose="020B0609040504020204" pitchFamily="49" charset="0"/>
              </a:rPr>
              <a:t>}</a:t>
            </a:r>
            <a:endParaRPr lang="en-AU" sz="1600" dirty="0">
              <a:solidFill>
                <a:prstClr val="black"/>
              </a:solidFill>
              <a:latin typeface="Lucida Console" panose="020B0609040504020204" pitchFamily="49" charset="0"/>
            </a:endParaRPr>
          </a:p>
          <a:p>
            <a:r>
              <a:rPr lang="en-AU" sz="1600" dirty="0" smtClean="0">
                <a:solidFill>
                  <a:prstClr val="black"/>
                </a:solidFill>
                <a:latin typeface="Lucida Console" panose="020B0609040504020204" pitchFamily="49" charset="0"/>
              </a:rPr>
              <a:t>} </a:t>
            </a:r>
            <a:endParaRPr lang="en-AU" sz="1600" dirty="0">
              <a:solidFill>
                <a:prstClr val="black"/>
              </a:solidFill>
              <a:latin typeface="Lucida Console" panose="020B0609040504020204" pitchFamily="49" charset="0"/>
            </a:endParaRPr>
          </a:p>
          <a:p>
            <a:endParaRPr lang="en-AU" sz="1400" dirty="0"/>
          </a:p>
        </p:txBody>
      </p:sp>
    </p:spTree>
    <p:extLst>
      <p:ext uri="{BB962C8B-B14F-4D97-AF65-F5344CB8AC3E}">
        <p14:creationId xmlns:p14="http://schemas.microsoft.com/office/powerpoint/2010/main" val="306549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8" grpId="0"/>
    </p:bldLst>
  </p:timing>
</p:sld>
</file>

<file path=ppt/slides/slide5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Basic SWITCH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516</a:t>
            </a:fld>
            <a:endParaRPr lang="en-US"/>
          </a:p>
        </p:txBody>
      </p:sp>
      <p:sp>
        <p:nvSpPr>
          <p:cNvPr id="4" name="Rectangle 3"/>
          <p:cNvSpPr/>
          <p:nvPr/>
        </p:nvSpPr>
        <p:spPr>
          <a:xfrm>
            <a:off x="793846" y="1050832"/>
            <a:ext cx="8560162" cy="1938992"/>
          </a:xfrm>
          <a:prstGeom prst="rect">
            <a:avLst/>
          </a:prstGeom>
          <a:solidFill>
            <a:srgbClr val="012456"/>
          </a:solidFill>
        </p:spPr>
        <p:txBody>
          <a:bodyPr wrap="square">
            <a:spAutoFit/>
          </a:bodyPr>
          <a:lstStyle/>
          <a:p>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&lt;test-value1</a:t>
            </a:r>
            <a:r>
              <a:rPr lang="en-AU" sz="2400" dirty="0">
                <a:solidFill>
                  <a:srgbClr val="EE82EE"/>
                </a:solidFill>
                <a:latin typeface="Lucida Console" panose="020B0609040504020204" pitchFamily="49" charset="0"/>
              </a:rPr>
              <a:t>&gt;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1&gt;</a:t>
            </a:r>
            <a:r>
              <a:rPr lang="en-AU" sz="2400" dirty="0" smtClean="0">
                <a:solidFill>
                  <a:srgbClr val="F5F5F5"/>
                </a:solidFill>
                <a:latin typeface="Lucida Console" panose="020B0609040504020204" pitchFamily="49" charset="0"/>
              </a:rPr>
              <a:t> {</a:t>
            </a:r>
            <a:r>
              <a:rPr lang="en-AU" sz="2400" dirty="0" smtClean="0">
                <a:solidFill>
                  <a:srgbClr val="92D050"/>
                </a:solidFill>
                <a:latin typeface="Lucida Console" panose="020B0609040504020204" pitchFamily="49" charset="0"/>
              </a:rPr>
              <a:t>&lt;action 1&gt;</a:t>
            </a:r>
            <a:r>
              <a:rPr lang="en-AU" sz="2400" dirty="0" smtClean="0">
                <a:solidFill>
                  <a:srgbClr val="F5F5F5"/>
                </a:solidFill>
                <a:latin typeface="Lucida Console" panose="020B0609040504020204" pitchFamily="49" charset="0"/>
              </a:rPr>
              <a:t>}</a:t>
            </a:r>
            <a:endParaRPr lang="en-AU" sz="2400" dirty="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2&gt;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2&gt;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 </a:t>
            </a:r>
          </a:p>
        </p:txBody>
      </p:sp>
      <p:sp>
        <p:nvSpPr>
          <p:cNvPr id="6" name="Rectangle 5"/>
          <p:cNvSpPr/>
          <p:nvPr/>
        </p:nvSpPr>
        <p:spPr>
          <a:xfrm>
            <a:off x="519503" y="2991543"/>
            <a:ext cx="11449272" cy="3785652"/>
          </a:xfrm>
          <a:prstGeom prst="rect">
            <a:avLst/>
          </a:prstGeom>
        </p:spPr>
        <p:txBody>
          <a:bodyPr wrap="square">
            <a:spAutoFit/>
          </a:bodyPr>
          <a:lstStyle/>
          <a:p>
            <a:pPr marL="342900" indent="-342900">
              <a:buFont typeface="Arial" panose="020B0604020202020204" pitchFamily="34" charset="0"/>
              <a:buChar char="•"/>
            </a:pPr>
            <a:r>
              <a:rPr lang="en-AU" sz="2000" b="1" dirty="0" smtClean="0">
                <a:solidFill>
                  <a:schemeClr val="bg1"/>
                </a:solidFill>
                <a:latin typeface="Segoe UI Light" panose="020B0502040204020203" pitchFamily="34" charset="0"/>
                <a:cs typeface="Segoe UI Light" panose="020B0502040204020203" pitchFamily="34" charset="0"/>
              </a:rPr>
              <a:t>If </a:t>
            </a:r>
            <a:r>
              <a:rPr lang="en-AU" sz="2000" b="1" dirty="0">
                <a:solidFill>
                  <a:schemeClr val="bg1"/>
                </a:solidFill>
                <a:latin typeface="Segoe UI Light" panose="020B0502040204020203" pitchFamily="34" charset="0"/>
                <a:cs typeface="Segoe UI Light" panose="020B0502040204020203" pitchFamily="34" charset="0"/>
              </a:rPr>
              <a:t>&lt;</a:t>
            </a:r>
            <a:r>
              <a:rPr lang="en-AU" sz="2000" b="1" dirty="0" smtClean="0">
                <a:solidFill>
                  <a:schemeClr val="bg1"/>
                </a:solidFill>
                <a:latin typeface="Segoe UI Light" panose="020B0502040204020203" pitchFamily="34" charset="0"/>
                <a:cs typeface="Segoe UI Light" panose="020B0502040204020203" pitchFamily="34" charset="0"/>
              </a:rPr>
              <a:t>test-value1&gt; </a:t>
            </a:r>
            <a:r>
              <a:rPr lang="en-AU" sz="2000" b="1" u="sng" dirty="0" smtClean="0">
                <a:solidFill>
                  <a:schemeClr val="bg1"/>
                </a:solidFill>
                <a:latin typeface="Segoe UI Light" panose="020B0502040204020203" pitchFamily="34" charset="0"/>
                <a:cs typeface="Segoe UI Light" panose="020B0502040204020203" pitchFamily="34" charset="0"/>
              </a:rPr>
              <a:t>matches</a:t>
            </a:r>
            <a:r>
              <a:rPr lang="en-AU" sz="2000" b="1" dirty="0" smtClean="0">
                <a:solidFill>
                  <a:schemeClr val="bg1"/>
                </a:solidFill>
                <a:latin typeface="Segoe UI Light" panose="020B0502040204020203" pitchFamily="34" charset="0"/>
                <a:cs typeface="Segoe UI Light" panose="020B0502040204020203" pitchFamily="34" charset="0"/>
              </a:rPr>
              <a:t> &lt;condition 1&gt;, &lt;action 1&gt; is performed, &lt;condition 2&gt; is checked, If </a:t>
            </a:r>
            <a:r>
              <a:rPr lang="en-AU" sz="2000" b="1" dirty="0">
                <a:solidFill>
                  <a:schemeClr val="bg1"/>
                </a:solidFill>
                <a:latin typeface="Segoe UI Light" panose="020B0502040204020203" pitchFamily="34" charset="0"/>
                <a:cs typeface="Segoe UI Light" panose="020B0502040204020203" pitchFamily="34" charset="0"/>
              </a:rPr>
              <a:t>&lt;test-value1&gt; </a:t>
            </a:r>
            <a:r>
              <a:rPr lang="en-AU" sz="2000" b="1" u="sng" dirty="0" smtClean="0">
                <a:solidFill>
                  <a:schemeClr val="bg1"/>
                </a:solidFill>
                <a:latin typeface="Segoe UI Light" panose="020B0502040204020203" pitchFamily="34" charset="0"/>
                <a:cs typeface="Segoe UI Light" panose="020B0502040204020203" pitchFamily="34" charset="0"/>
              </a:rPr>
              <a:t>does not match</a:t>
            </a:r>
            <a:r>
              <a:rPr lang="en-AU" sz="2000" b="1" dirty="0" smtClean="0">
                <a:solidFill>
                  <a:schemeClr val="bg1"/>
                </a:solidFill>
                <a:latin typeface="Segoe UI Light" panose="020B0502040204020203" pitchFamily="34" charset="0"/>
                <a:cs typeface="Segoe UI Light" panose="020B0502040204020203" pitchFamily="34" charset="0"/>
              </a:rPr>
              <a:t> </a:t>
            </a:r>
            <a:r>
              <a:rPr lang="en-AU" sz="2000" b="1" dirty="0">
                <a:solidFill>
                  <a:schemeClr val="bg1"/>
                </a:solidFill>
                <a:latin typeface="Segoe UI Light" panose="020B0502040204020203" pitchFamily="34" charset="0"/>
                <a:cs typeface="Segoe UI Light" panose="020B0502040204020203" pitchFamily="34" charset="0"/>
              </a:rPr>
              <a:t>&lt;condition </a:t>
            </a:r>
            <a:r>
              <a:rPr lang="en-AU" sz="2000" b="1" dirty="0" smtClean="0">
                <a:solidFill>
                  <a:schemeClr val="bg1"/>
                </a:solidFill>
                <a:latin typeface="Segoe UI Light" panose="020B0502040204020203" pitchFamily="34" charset="0"/>
                <a:cs typeface="Segoe UI Light" panose="020B0502040204020203" pitchFamily="34" charset="0"/>
              </a:rPr>
              <a:t>2&gt;, </a:t>
            </a:r>
            <a:r>
              <a:rPr lang="en-AU" sz="2000" b="1" dirty="0">
                <a:solidFill>
                  <a:schemeClr val="bg1"/>
                </a:solidFill>
                <a:latin typeface="Segoe UI Light" panose="020B0502040204020203" pitchFamily="34" charset="0"/>
                <a:cs typeface="Segoe UI Light" panose="020B0502040204020203" pitchFamily="34" charset="0"/>
              </a:rPr>
              <a:t>&lt;action 2&gt; is </a:t>
            </a:r>
            <a:r>
              <a:rPr lang="en-AU" sz="2000" b="1" dirty="0" smtClean="0">
                <a:solidFill>
                  <a:schemeClr val="bg1"/>
                </a:solidFill>
                <a:latin typeface="Segoe UI Light" panose="020B0502040204020203" pitchFamily="34" charset="0"/>
                <a:cs typeface="Segoe UI Light" panose="020B0502040204020203" pitchFamily="34" charset="0"/>
              </a:rPr>
              <a:t>not performed</a:t>
            </a:r>
          </a:p>
          <a:p>
            <a:pPr marL="342900" indent="-342900">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1&gt;, &lt;action 1&gt;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not performed, &lt;condition 2&gt; is checked, 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2&gt;, &lt;action 2&gt; is not performed</a:t>
            </a:r>
          </a:p>
          <a:p>
            <a:pPr marL="342900" indent="-342900">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3358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Basic SWITCH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517</a:t>
            </a:fld>
            <a:endParaRPr lang="en-US"/>
          </a:p>
        </p:txBody>
      </p:sp>
      <p:sp>
        <p:nvSpPr>
          <p:cNvPr id="4" name="Rectangle 3"/>
          <p:cNvSpPr/>
          <p:nvPr/>
        </p:nvSpPr>
        <p:spPr>
          <a:xfrm>
            <a:off x="793846" y="1050832"/>
            <a:ext cx="8560162" cy="1938992"/>
          </a:xfrm>
          <a:prstGeom prst="rect">
            <a:avLst/>
          </a:prstGeom>
          <a:solidFill>
            <a:srgbClr val="012456"/>
          </a:solidFill>
        </p:spPr>
        <p:txBody>
          <a:bodyPr wrap="square">
            <a:spAutoFit/>
          </a:bodyPr>
          <a:lstStyle/>
          <a:p>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&lt;test-value1</a:t>
            </a:r>
            <a:r>
              <a:rPr lang="en-AU" sz="2400" dirty="0">
                <a:solidFill>
                  <a:srgbClr val="EE82EE"/>
                </a:solidFill>
                <a:latin typeface="Lucida Console" panose="020B0609040504020204" pitchFamily="49" charset="0"/>
              </a:rPr>
              <a:t>&gt;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1&gt;</a:t>
            </a:r>
            <a:r>
              <a:rPr lang="en-AU" sz="2400" dirty="0" smtClean="0">
                <a:solidFill>
                  <a:srgbClr val="F5F5F5"/>
                </a:solidFill>
                <a:latin typeface="Lucida Console" panose="020B0609040504020204" pitchFamily="49" charset="0"/>
              </a:rPr>
              <a:t> {</a:t>
            </a:r>
            <a:r>
              <a:rPr lang="en-AU" sz="2400" dirty="0" smtClean="0">
                <a:solidFill>
                  <a:srgbClr val="92D050"/>
                </a:solidFill>
                <a:latin typeface="Lucida Console" panose="020B0609040504020204" pitchFamily="49" charset="0"/>
              </a:rPr>
              <a:t>&lt;action 1&gt;</a:t>
            </a:r>
            <a:r>
              <a:rPr lang="en-AU" sz="2400" dirty="0" smtClean="0">
                <a:solidFill>
                  <a:srgbClr val="F5F5F5"/>
                </a:solidFill>
                <a:latin typeface="Lucida Console" panose="020B0609040504020204" pitchFamily="49" charset="0"/>
              </a:rPr>
              <a:t>}</a:t>
            </a:r>
            <a:endParaRPr lang="en-AU" sz="2400" dirty="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2&gt;</a:t>
            </a:r>
            <a:r>
              <a:rPr lang="en-AU" sz="2400" dirty="0" smtClean="0">
                <a:solidFill>
                  <a:srgbClr val="F5F5F5"/>
                </a:solidFill>
                <a:latin typeface="Lucida Console" panose="020B0609040504020204" pitchFamily="49" charset="0"/>
              </a:rPr>
              <a:t> {</a:t>
            </a:r>
            <a:r>
              <a:rPr lang="en-AU" sz="2400" dirty="0" smtClean="0">
                <a:solidFill>
                  <a:srgbClr val="92D050"/>
                </a:solidFill>
                <a:latin typeface="Lucida Console" panose="020B0609040504020204" pitchFamily="49" charset="0"/>
              </a:rPr>
              <a:t>&lt;action 2&gt;</a:t>
            </a:r>
            <a:r>
              <a:rPr lang="en-AU" sz="2400" dirty="0" smtClean="0">
                <a:solidFill>
                  <a:srgbClr val="F5F5F5"/>
                </a:solidFill>
                <a:latin typeface="Lucida Console" panose="020B0609040504020204" pitchFamily="49" charset="0"/>
              </a:rPr>
              <a:t>}</a:t>
            </a:r>
            <a:endParaRPr lang="en-AU" sz="2400" dirty="0">
              <a:solidFill>
                <a:srgbClr val="F5F5F5"/>
              </a:solidFill>
              <a:latin typeface="Lucida Console" panose="020B0609040504020204" pitchFamily="49" charset="0"/>
            </a:endParaRPr>
          </a:p>
          <a:p>
            <a:r>
              <a:rPr lang="en-AU" sz="2400" dirty="0">
                <a:solidFill>
                  <a:srgbClr val="F5F5F5"/>
                </a:solidFill>
                <a:latin typeface="Lucida Console" panose="020B0609040504020204" pitchFamily="49" charset="0"/>
              </a:rPr>
              <a:t>   } </a:t>
            </a:r>
          </a:p>
        </p:txBody>
      </p:sp>
      <p:sp>
        <p:nvSpPr>
          <p:cNvPr id="6" name="Rectangle 5"/>
          <p:cNvSpPr/>
          <p:nvPr/>
        </p:nvSpPr>
        <p:spPr>
          <a:xfrm>
            <a:off x="519503" y="2991543"/>
            <a:ext cx="11449272" cy="3785652"/>
          </a:xfrm>
          <a:prstGeom prst="rect">
            <a:avLst/>
          </a:prstGeom>
        </p:spPr>
        <p:txBody>
          <a:bodyPr wrap="square">
            <a:spAutoFit/>
          </a:bodyPr>
          <a:lstStyle/>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a:t>
            </a:r>
            <a:r>
              <a:rPr lang="en-AU" sz="2000" dirty="0" smtClean="0">
                <a:solidFill>
                  <a:schemeClr val="tx2">
                    <a:lumMod val="65000"/>
                  </a:schemeClr>
                </a:solidFill>
                <a:latin typeface="Segoe UI Light" panose="020B0502040204020203" pitchFamily="34" charset="0"/>
                <a:cs typeface="Segoe UI Light" panose="020B0502040204020203" pitchFamily="34" charset="0"/>
              </a:rPr>
              <a: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matches</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2&gt;, </a:t>
            </a:r>
            <a:r>
              <a:rPr lang="en-AU" sz="2000" dirty="0">
                <a:solidFill>
                  <a:schemeClr val="tx2">
                    <a:lumMod val="65000"/>
                  </a:schemeClr>
                </a:solidFill>
                <a:latin typeface="Segoe UI Light" panose="020B0502040204020203" pitchFamily="34" charset="0"/>
                <a:cs typeface="Segoe UI Light" panose="020B0502040204020203" pitchFamily="34" charset="0"/>
              </a:rPr>
              <a:t>&lt;action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p>
          <a:p>
            <a:pPr marL="342900" indent="-342900">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b="1" dirty="0">
                <a:solidFill>
                  <a:schemeClr val="bg1"/>
                </a:solidFill>
                <a:latin typeface="Segoe UI Light" panose="020B0502040204020203" pitchFamily="34" charset="0"/>
                <a:cs typeface="Segoe UI Light" panose="020B0502040204020203" pitchFamily="34" charset="0"/>
              </a:rPr>
              <a:t>If &lt;test-value1&gt; </a:t>
            </a:r>
            <a:r>
              <a:rPr lang="en-AU" sz="2000" b="1" u="sng" dirty="0">
                <a:solidFill>
                  <a:schemeClr val="bg1"/>
                </a:solidFill>
                <a:latin typeface="Segoe UI Light" panose="020B0502040204020203" pitchFamily="34" charset="0"/>
                <a:cs typeface="Segoe UI Light" panose="020B0502040204020203" pitchFamily="34" charset="0"/>
              </a:rPr>
              <a:t>matches</a:t>
            </a:r>
            <a:r>
              <a:rPr lang="en-AU" sz="2000" b="1" dirty="0">
                <a:solidFill>
                  <a:schemeClr val="bg1"/>
                </a:solidFill>
                <a:latin typeface="Segoe UI Light" panose="020B0502040204020203" pitchFamily="34" charset="0"/>
                <a:cs typeface="Segoe UI Light" panose="020B0502040204020203" pitchFamily="34" charset="0"/>
              </a:rPr>
              <a:t> &lt;condition 1&gt;, &lt;action 1&gt; is performed, &lt;condition 2&gt; is checked, If &lt;test-value1&gt; </a:t>
            </a:r>
            <a:r>
              <a:rPr lang="en-AU" sz="2000" b="1" u="sng" dirty="0">
                <a:solidFill>
                  <a:schemeClr val="bg1"/>
                </a:solidFill>
                <a:latin typeface="Segoe UI Light" panose="020B0502040204020203" pitchFamily="34" charset="0"/>
                <a:cs typeface="Segoe UI Light" panose="020B0502040204020203" pitchFamily="34" charset="0"/>
              </a:rPr>
              <a:t>matches</a:t>
            </a:r>
            <a:r>
              <a:rPr lang="en-AU" sz="2000" b="1" dirty="0">
                <a:solidFill>
                  <a:schemeClr val="bg1"/>
                </a:solidFill>
                <a:latin typeface="Segoe UI Light" panose="020B0502040204020203" pitchFamily="34" charset="0"/>
                <a:cs typeface="Segoe UI Light" panose="020B0502040204020203" pitchFamily="34" charset="0"/>
              </a:rPr>
              <a:t> &lt;condition 2&gt;, &lt;action 2&gt; is </a:t>
            </a:r>
            <a:r>
              <a:rPr lang="en-AU" sz="2000" b="1" dirty="0" smtClean="0">
                <a:solidFill>
                  <a:schemeClr val="bg1"/>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1&gt;, &lt;action 1&gt;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not performed, &lt;condition 2&gt; is checked, 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2&gt;, &lt;action 2&gt; is not performed</a:t>
            </a:r>
          </a:p>
          <a:p>
            <a:pPr marL="342900" indent="-342900">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73193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Basic SWITCH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518</a:t>
            </a:fld>
            <a:endParaRPr lang="en-US"/>
          </a:p>
        </p:txBody>
      </p:sp>
      <p:sp>
        <p:nvSpPr>
          <p:cNvPr id="4" name="Rectangle 3"/>
          <p:cNvSpPr/>
          <p:nvPr/>
        </p:nvSpPr>
        <p:spPr>
          <a:xfrm>
            <a:off x="793846" y="1050832"/>
            <a:ext cx="8560162" cy="1938992"/>
          </a:xfrm>
          <a:prstGeom prst="rect">
            <a:avLst/>
          </a:prstGeom>
          <a:solidFill>
            <a:srgbClr val="012456"/>
          </a:solidFill>
        </p:spPr>
        <p:txBody>
          <a:bodyPr wrap="square">
            <a:spAutoFit/>
          </a:bodyPr>
          <a:lstStyle/>
          <a:p>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&lt;test-value1</a:t>
            </a:r>
            <a:r>
              <a:rPr lang="en-AU" sz="2400" dirty="0">
                <a:solidFill>
                  <a:srgbClr val="EE82EE"/>
                </a:solidFill>
                <a:latin typeface="Lucida Console" panose="020B0609040504020204" pitchFamily="49" charset="0"/>
              </a:rPr>
              <a:t>&gt;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1&gt;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1&gt;</a:t>
            </a:r>
            <a:r>
              <a:rPr lang="en-AU" sz="2400" dirty="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2&gt;</a:t>
            </a:r>
            <a:r>
              <a:rPr lang="en-AU" sz="2400" dirty="0" smtClean="0">
                <a:solidFill>
                  <a:srgbClr val="F5F5F5"/>
                </a:solidFill>
                <a:latin typeface="Lucida Console" panose="020B0609040504020204" pitchFamily="49" charset="0"/>
              </a:rPr>
              <a:t> {</a:t>
            </a:r>
            <a:r>
              <a:rPr lang="en-AU" sz="2400" dirty="0" smtClean="0">
                <a:solidFill>
                  <a:srgbClr val="92D050"/>
                </a:solidFill>
                <a:latin typeface="Lucida Console" panose="020B0609040504020204" pitchFamily="49" charset="0"/>
              </a:rPr>
              <a:t>&lt;action 2&gt;</a:t>
            </a:r>
            <a:r>
              <a:rPr lang="en-AU" sz="2400" dirty="0" smtClean="0">
                <a:solidFill>
                  <a:srgbClr val="F5F5F5"/>
                </a:solidFill>
                <a:latin typeface="Lucida Console" panose="020B0609040504020204" pitchFamily="49" charset="0"/>
              </a:rPr>
              <a:t>}</a:t>
            </a:r>
            <a:endParaRPr lang="en-AU" sz="2400" dirty="0">
              <a:solidFill>
                <a:srgbClr val="F5F5F5"/>
              </a:solidFill>
              <a:latin typeface="Lucida Console" panose="020B0609040504020204" pitchFamily="49" charset="0"/>
            </a:endParaRPr>
          </a:p>
          <a:p>
            <a:r>
              <a:rPr lang="en-AU" sz="2400" dirty="0">
                <a:solidFill>
                  <a:srgbClr val="F5F5F5"/>
                </a:solidFill>
                <a:latin typeface="Lucida Console" panose="020B0609040504020204" pitchFamily="49" charset="0"/>
              </a:rPr>
              <a:t>   } </a:t>
            </a:r>
          </a:p>
        </p:txBody>
      </p:sp>
      <p:sp>
        <p:nvSpPr>
          <p:cNvPr id="6" name="Rectangle 5"/>
          <p:cNvSpPr/>
          <p:nvPr/>
        </p:nvSpPr>
        <p:spPr>
          <a:xfrm>
            <a:off x="519503" y="2991543"/>
            <a:ext cx="11449272" cy="3785652"/>
          </a:xfrm>
          <a:prstGeom prst="rect">
            <a:avLst/>
          </a:prstGeom>
        </p:spPr>
        <p:txBody>
          <a:bodyPr wrap="square">
            <a:spAutoFit/>
          </a:bodyPr>
          <a:lstStyle/>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a:t>
            </a:r>
            <a:r>
              <a:rPr lang="en-AU" sz="2000" dirty="0" smtClean="0">
                <a:solidFill>
                  <a:schemeClr val="tx2">
                    <a:lumMod val="65000"/>
                  </a:schemeClr>
                </a:solidFill>
                <a:latin typeface="Segoe UI Light" panose="020B0502040204020203" pitchFamily="34" charset="0"/>
                <a:cs typeface="Segoe UI Light" panose="020B0502040204020203" pitchFamily="34" charset="0"/>
              </a:rPr>
              <a: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matches</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2&gt;, </a:t>
            </a:r>
            <a:r>
              <a:rPr lang="en-AU" sz="2000" dirty="0">
                <a:solidFill>
                  <a:schemeClr val="tx2">
                    <a:lumMod val="65000"/>
                  </a:schemeClr>
                </a:solidFill>
                <a:latin typeface="Segoe UI Light" panose="020B0502040204020203" pitchFamily="34" charset="0"/>
                <a:cs typeface="Segoe UI Light" panose="020B0502040204020203" pitchFamily="34" charset="0"/>
              </a:rPr>
              <a:t>&lt;action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p>
          <a:p>
            <a:pPr marL="342900" indent="-342900">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b="1" dirty="0" smtClean="0">
                <a:solidFill>
                  <a:schemeClr val="bg1"/>
                </a:solidFill>
                <a:latin typeface="Segoe UI Light" panose="020B0502040204020203" pitchFamily="34" charset="0"/>
                <a:cs typeface="Segoe UI Light" panose="020B0502040204020203" pitchFamily="34" charset="0"/>
              </a:rPr>
              <a:t>If </a:t>
            </a:r>
            <a:r>
              <a:rPr lang="en-AU" sz="2000" b="1" dirty="0">
                <a:solidFill>
                  <a:schemeClr val="bg1"/>
                </a:solidFill>
                <a:latin typeface="Segoe UI Light" panose="020B0502040204020203" pitchFamily="34" charset="0"/>
                <a:cs typeface="Segoe UI Light" panose="020B0502040204020203" pitchFamily="34" charset="0"/>
              </a:rPr>
              <a:t>&lt;test-value1&gt; </a:t>
            </a:r>
            <a:r>
              <a:rPr lang="en-AU" sz="2000" b="1" u="sng" dirty="0" smtClean="0">
                <a:solidFill>
                  <a:schemeClr val="bg1"/>
                </a:solidFill>
                <a:latin typeface="Segoe UI Light" panose="020B0502040204020203" pitchFamily="34" charset="0"/>
                <a:cs typeface="Segoe UI Light" panose="020B0502040204020203" pitchFamily="34" charset="0"/>
              </a:rPr>
              <a:t>does not match</a:t>
            </a:r>
            <a:r>
              <a:rPr lang="en-AU" sz="2000" b="1" dirty="0" smtClean="0">
                <a:solidFill>
                  <a:schemeClr val="bg1"/>
                </a:solidFill>
                <a:latin typeface="Segoe UI Light" panose="020B0502040204020203" pitchFamily="34" charset="0"/>
                <a:cs typeface="Segoe UI Light" panose="020B0502040204020203" pitchFamily="34" charset="0"/>
              </a:rPr>
              <a:t> </a:t>
            </a:r>
            <a:r>
              <a:rPr lang="en-AU" sz="2000" b="1" dirty="0">
                <a:solidFill>
                  <a:schemeClr val="bg1"/>
                </a:solidFill>
                <a:latin typeface="Segoe UI Light" panose="020B0502040204020203" pitchFamily="34" charset="0"/>
                <a:cs typeface="Segoe UI Light" panose="020B0502040204020203" pitchFamily="34" charset="0"/>
              </a:rPr>
              <a:t>&lt;condition 1&gt;, &lt;action 1&gt; is </a:t>
            </a:r>
            <a:r>
              <a:rPr lang="en-AU" sz="2000" b="1" dirty="0" smtClean="0">
                <a:solidFill>
                  <a:schemeClr val="bg1"/>
                </a:solidFill>
                <a:latin typeface="Segoe UI Light" panose="020B0502040204020203" pitchFamily="34" charset="0"/>
                <a:cs typeface="Segoe UI Light" panose="020B0502040204020203" pitchFamily="34" charset="0"/>
              </a:rPr>
              <a:t>not performed</a:t>
            </a:r>
            <a:r>
              <a:rPr lang="en-AU" sz="2000" b="1" dirty="0">
                <a:solidFill>
                  <a:schemeClr val="bg1"/>
                </a:solidFill>
                <a:latin typeface="Segoe UI Light" panose="020B0502040204020203" pitchFamily="34" charset="0"/>
                <a:cs typeface="Segoe UI Light" panose="020B0502040204020203" pitchFamily="34" charset="0"/>
              </a:rPr>
              <a:t>, &lt;condition 2&gt; is checked, If &lt;test-value1&gt; </a:t>
            </a:r>
            <a:r>
              <a:rPr lang="en-AU" sz="2000" b="1" u="sng" dirty="0">
                <a:solidFill>
                  <a:schemeClr val="bg1"/>
                </a:solidFill>
                <a:latin typeface="Segoe UI Light" panose="020B0502040204020203" pitchFamily="34" charset="0"/>
                <a:cs typeface="Segoe UI Light" panose="020B0502040204020203" pitchFamily="34" charset="0"/>
              </a:rPr>
              <a:t>matches</a:t>
            </a:r>
            <a:r>
              <a:rPr lang="en-AU" sz="2000" b="1" dirty="0">
                <a:solidFill>
                  <a:schemeClr val="bg1"/>
                </a:solidFill>
                <a:latin typeface="Segoe UI Light" panose="020B0502040204020203" pitchFamily="34" charset="0"/>
                <a:cs typeface="Segoe UI Light" panose="020B0502040204020203" pitchFamily="34" charset="0"/>
              </a:rPr>
              <a:t> &lt;condition 2&gt;, &lt;action 2&gt; is </a:t>
            </a:r>
            <a:r>
              <a:rPr lang="en-AU" sz="2000" b="1" dirty="0" smtClean="0">
                <a:solidFill>
                  <a:schemeClr val="bg1"/>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not performed, &lt;condition 2&gt; is checked, If &lt;test-value1&gt;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2&gt;, &lt;action 2&gt; is not performed</a:t>
            </a:r>
          </a:p>
          <a:p>
            <a:pPr marL="342900" indent="-342900">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45016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88640"/>
            <a:ext cx="11277600" cy="685800"/>
          </a:xfrm>
        </p:spPr>
        <p:txBody>
          <a:bodyPr/>
          <a:lstStyle/>
          <a:p>
            <a:r>
              <a:rPr lang="en-AU" dirty="0" smtClean="0"/>
              <a:t>Basic SWITCH Statement</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519</a:t>
            </a:fld>
            <a:endParaRPr lang="en-US"/>
          </a:p>
        </p:txBody>
      </p:sp>
      <p:sp>
        <p:nvSpPr>
          <p:cNvPr id="4" name="Rectangle 3"/>
          <p:cNvSpPr/>
          <p:nvPr/>
        </p:nvSpPr>
        <p:spPr>
          <a:xfrm>
            <a:off x="793846" y="1050832"/>
            <a:ext cx="8560162" cy="1938992"/>
          </a:xfrm>
          <a:prstGeom prst="rect">
            <a:avLst/>
          </a:prstGeom>
          <a:solidFill>
            <a:srgbClr val="012456"/>
          </a:solidFill>
        </p:spPr>
        <p:txBody>
          <a:bodyPr wrap="square">
            <a:spAutoFit/>
          </a:bodyPr>
          <a:lstStyle/>
          <a:p>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&lt;test-value1</a:t>
            </a:r>
            <a:r>
              <a:rPr lang="en-AU" sz="2400" dirty="0">
                <a:solidFill>
                  <a:srgbClr val="EE82EE"/>
                </a:solidFill>
                <a:latin typeface="Lucida Console" panose="020B0609040504020204" pitchFamily="49" charset="0"/>
              </a:rPr>
              <a:t>&gt;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1&gt;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1&gt;</a:t>
            </a:r>
            <a:r>
              <a:rPr lang="en-AU" sz="2400" dirty="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2&gt;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2&gt;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 </a:t>
            </a:r>
          </a:p>
        </p:txBody>
      </p:sp>
      <p:sp>
        <p:nvSpPr>
          <p:cNvPr id="6" name="Rectangle 5"/>
          <p:cNvSpPr/>
          <p:nvPr/>
        </p:nvSpPr>
        <p:spPr>
          <a:xfrm>
            <a:off x="519503" y="2991543"/>
            <a:ext cx="11449272" cy="3785652"/>
          </a:xfrm>
          <a:prstGeom prst="rect">
            <a:avLst/>
          </a:prstGeom>
        </p:spPr>
        <p:txBody>
          <a:bodyPr wrap="square">
            <a:spAutoFit/>
          </a:bodyPr>
          <a:lstStyle/>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a:t>
            </a:r>
            <a:r>
              <a:rPr lang="en-AU" sz="2000" dirty="0" smtClean="0">
                <a:solidFill>
                  <a:schemeClr val="tx2">
                    <a:lumMod val="65000"/>
                  </a:schemeClr>
                </a:solidFill>
                <a:latin typeface="Segoe UI Light" panose="020B0502040204020203" pitchFamily="34" charset="0"/>
                <a:cs typeface="Segoe UI Light" panose="020B0502040204020203" pitchFamily="34" charset="0"/>
              </a:rPr>
              <a: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matches</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2&gt;, </a:t>
            </a:r>
            <a:r>
              <a:rPr lang="en-AU" sz="2000" dirty="0">
                <a:solidFill>
                  <a:schemeClr val="tx2">
                    <a:lumMod val="65000"/>
                  </a:schemeClr>
                </a:solidFill>
                <a:latin typeface="Segoe UI Light" panose="020B0502040204020203" pitchFamily="34" charset="0"/>
                <a:cs typeface="Segoe UI Light" panose="020B0502040204020203" pitchFamily="34" charset="0"/>
              </a:rPr>
              <a:t>&lt;action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p>
          <a:p>
            <a:pPr marL="342900" indent="-342900">
              <a:buFont typeface="Arial" panose="020B0604020202020204" pitchFamily="34" charset="0"/>
              <a:buChar char="•"/>
            </a:pPr>
            <a:endParaRPr lang="en-AU" sz="2000" dirty="0" smtClean="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a:solidFill>
                  <a:schemeClr val="tx2">
                    <a:lumMod val="65000"/>
                  </a:schemeClr>
                </a:solidFill>
                <a:latin typeface="Segoe UI Light" panose="020B0502040204020203" pitchFamily="34" charset="0"/>
                <a:cs typeface="Segoe UI Light" panose="020B0502040204020203" pitchFamily="34" charset="0"/>
              </a:rPr>
              <a:t>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1&gt;, &lt;action 1&gt; is performed,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dirty="0" smtClean="0">
                <a:solidFill>
                  <a:schemeClr val="tx2">
                    <a:lumMod val="65000"/>
                  </a:schemeClr>
                </a:solidFill>
                <a:latin typeface="Segoe UI Light" panose="020B0502040204020203" pitchFamily="34" charset="0"/>
                <a:cs typeface="Segoe UI Light" panose="020B0502040204020203" pitchFamily="34" charset="0"/>
              </a:rPr>
              <a:t>If </a:t>
            </a:r>
            <a:r>
              <a:rPr lang="en-AU" sz="2000" dirty="0">
                <a:solidFill>
                  <a:schemeClr val="tx2">
                    <a:lumMod val="65000"/>
                  </a:schemeClr>
                </a:solidFill>
                <a:latin typeface="Segoe UI Light" panose="020B0502040204020203" pitchFamily="34" charset="0"/>
                <a:cs typeface="Segoe UI Light" panose="020B0502040204020203" pitchFamily="34" charset="0"/>
              </a:rPr>
              <a:t>&lt;test-value1&gt; </a:t>
            </a:r>
            <a:r>
              <a:rPr lang="en-AU" sz="2000" u="sng" dirty="0" smtClean="0">
                <a:solidFill>
                  <a:schemeClr val="tx2">
                    <a:lumMod val="65000"/>
                  </a:schemeClr>
                </a:solidFill>
                <a:latin typeface="Segoe UI Light" panose="020B0502040204020203" pitchFamily="34" charset="0"/>
                <a:cs typeface="Segoe UI Light" panose="020B0502040204020203" pitchFamily="34" charset="0"/>
              </a:rPr>
              <a:t>does not match</a:t>
            </a:r>
            <a:r>
              <a:rPr lang="en-AU" sz="2000" dirty="0" smtClean="0">
                <a:solidFill>
                  <a:schemeClr val="tx2">
                    <a:lumMod val="65000"/>
                  </a:schemeClr>
                </a:solidFill>
                <a:latin typeface="Segoe UI Light" panose="020B0502040204020203" pitchFamily="34" charset="0"/>
                <a:cs typeface="Segoe UI Light" panose="020B0502040204020203" pitchFamily="34" charset="0"/>
              </a:rPr>
              <a:t> </a:t>
            </a:r>
            <a:r>
              <a:rPr lang="en-AU" sz="2000" dirty="0">
                <a:solidFill>
                  <a:schemeClr val="tx2">
                    <a:lumMod val="65000"/>
                  </a:schemeClr>
                </a:solidFill>
                <a:latin typeface="Segoe UI Light" panose="020B0502040204020203" pitchFamily="34" charset="0"/>
                <a:cs typeface="Segoe UI Light" panose="020B0502040204020203" pitchFamily="34" charset="0"/>
              </a:rPr>
              <a:t>&lt;condition 1&gt;, &lt;action 1&gt;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not performed</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is checked, If &lt;test-value1&gt; </a:t>
            </a:r>
            <a:r>
              <a:rPr lang="en-AU" sz="2000" u="sng" dirty="0">
                <a:solidFill>
                  <a:schemeClr val="tx2">
                    <a:lumMod val="65000"/>
                  </a:schemeClr>
                </a:solidFill>
                <a:latin typeface="Segoe UI Light" panose="020B0502040204020203" pitchFamily="34" charset="0"/>
                <a:cs typeface="Segoe UI Light" panose="020B0502040204020203" pitchFamily="34" charset="0"/>
              </a:rPr>
              <a:t>matches</a:t>
            </a:r>
            <a:r>
              <a:rPr lang="en-AU" sz="2000" dirty="0">
                <a:solidFill>
                  <a:schemeClr val="tx2">
                    <a:lumMod val="65000"/>
                  </a:schemeClr>
                </a:solidFill>
                <a:latin typeface="Segoe UI Light" panose="020B0502040204020203" pitchFamily="34" charset="0"/>
                <a:cs typeface="Segoe UI Light" panose="020B0502040204020203" pitchFamily="34" charset="0"/>
              </a:rPr>
              <a:t> &lt;condition 2&gt;, &lt;action 2&gt; is </a:t>
            </a:r>
            <a:r>
              <a:rPr lang="en-AU" sz="2000" dirty="0" smtClean="0">
                <a:solidFill>
                  <a:schemeClr val="tx2">
                    <a:lumMod val="65000"/>
                  </a:schemeClr>
                </a:solidFill>
                <a:latin typeface="Segoe UI Light" panose="020B0502040204020203" pitchFamily="34" charset="0"/>
                <a:cs typeface="Segoe UI Light" panose="020B0502040204020203" pitchFamily="34" charset="0"/>
              </a:rPr>
              <a:t>performed</a:t>
            </a:r>
          </a:p>
          <a:p>
            <a:pPr marL="342900" indent="-342900">
              <a:buFont typeface="Arial" panose="020B0604020202020204" pitchFamily="34" charset="0"/>
              <a:buChar char="•"/>
            </a:pPr>
            <a:endParaRPr lang="en-AU" sz="20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000" b="1" dirty="0" smtClean="0">
                <a:solidFill>
                  <a:schemeClr val="bg1"/>
                </a:solidFill>
                <a:latin typeface="Segoe UI Light" panose="020B0502040204020203" pitchFamily="34" charset="0"/>
                <a:cs typeface="Segoe UI Light" panose="020B0502040204020203" pitchFamily="34" charset="0"/>
              </a:rPr>
              <a:t>If &lt;test-value1&gt; </a:t>
            </a:r>
            <a:r>
              <a:rPr lang="en-AU" sz="2000" b="1" u="sng" dirty="0" smtClean="0">
                <a:solidFill>
                  <a:schemeClr val="bg1"/>
                </a:solidFill>
                <a:latin typeface="Segoe UI Light" panose="020B0502040204020203" pitchFamily="34" charset="0"/>
                <a:cs typeface="Segoe UI Light" panose="020B0502040204020203" pitchFamily="34" charset="0"/>
              </a:rPr>
              <a:t>does not match</a:t>
            </a:r>
            <a:r>
              <a:rPr lang="en-AU" sz="2000" b="1" dirty="0" smtClean="0">
                <a:solidFill>
                  <a:schemeClr val="bg1"/>
                </a:solidFill>
                <a:latin typeface="Segoe UI Light" panose="020B0502040204020203" pitchFamily="34" charset="0"/>
                <a:cs typeface="Segoe UI Light" panose="020B0502040204020203" pitchFamily="34" charset="0"/>
              </a:rPr>
              <a:t> &lt;condition 1&gt;, &lt;action 1&gt; is not performed, &lt;condition 2&gt; is checked, If &lt;test-value1&gt; </a:t>
            </a:r>
            <a:r>
              <a:rPr lang="en-AU" sz="2000" b="1" u="sng" dirty="0" smtClean="0">
                <a:solidFill>
                  <a:schemeClr val="bg1"/>
                </a:solidFill>
                <a:latin typeface="Segoe UI Light" panose="020B0502040204020203" pitchFamily="34" charset="0"/>
                <a:cs typeface="Segoe UI Light" panose="020B0502040204020203" pitchFamily="34" charset="0"/>
              </a:rPr>
              <a:t>does not match</a:t>
            </a:r>
            <a:r>
              <a:rPr lang="en-AU" sz="2000" b="1" dirty="0" smtClean="0">
                <a:solidFill>
                  <a:schemeClr val="bg1"/>
                </a:solidFill>
                <a:latin typeface="Segoe UI Light" panose="020B0502040204020203" pitchFamily="34" charset="0"/>
                <a:cs typeface="Segoe UI Light" panose="020B0502040204020203" pitchFamily="34" charset="0"/>
              </a:rPr>
              <a:t> &lt;condition 2&gt;, &lt;action 2&gt; is not performed</a:t>
            </a:r>
          </a:p>
          <a:p>
            <a:pPr marL="342900" indent="-342900">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59581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External Commands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52</a:t>
            </a:fld>
            <a:endParaRPr lang="en-US"/>
          </a:p>
        </p:txBody>
      </p:sp>
      <p:sp>
        <p:nvSpPr>
          <p:cNvPr id="5" name="Content Placeholder 6"/>
          <p:cNvSpPr txBox="1">
            <a:spLocks/>
          </p:cNvSpPr>
          <p:nvPr/>
        </p:nvSpPr>
        <p:spPr>
          <a:xfrm>
            <a:off x="550919" y="1202934"/>
            <a:ext cx="11297840" cy="2661899"/>
          </a:xfrm>
          <a:prstGeom prst="rect">
            <a:avLst/>
          </a:prstGeom>
        </p:spPr>
        <p:txBody>
          <a:bodyPr vert="horz" lIns="91440" tIns="45720" rIns="91440" bIns="45720" numCol="1" rtlCol="0">
            <a:normAutofit/>
          </a:bodyPr>
          <a:lstStyle>
            <a:lvl1pPr marL="0" indent="0" eaLnBrk="1" hangingPunct="1">
              <a:lnSpc>
                <a:spcPct val="100000"/>
              </a:lnSpc>
              <a:spcBef>
                <a:spcPts val="300"/>
              </a:spcBef>
              <a:buFontTx/>
              <a:buNone/>
              <a:defRPr sz="2400" baseline="0">
                <a:solidFill>
                  <a:srgbClr val="3F3F3F"/>
                </a:solidFill>
                <a:latin typeface="Segoe UI Light" pitchFamily="34" charset="0"/>
                <a:cs typeface="Segoe Pro Light"/>
              </a:defRPr>
            </a:lvl1pPr>
            <a:lvl2pPr eaLnBrk="1" hangingPunct="1">
              <a:lnSpc>
                <a:spcPct val="120000"/>
              </a:lnSpc>
              <a:defRPr sz="1400">
                <a:solidFill>
                  <a:srgbClr val="FFFFFF"/>
                </a:solidFill>
                <a:latin typeface="+mn-lt"/>
                <a:cs typeface="Segoe Pro Light"/>
              </a:defRPr>
            </a:lvl2pPr>
            <a:lvl3pPr eaLnBrk="1" hangingPunct="1">
              <a:lnSpc>
                <a:spcPct val="120000"/>
              </a:lnSpc>
              <a:defRPr sz="1400">
                <a:solidFill>
                  <a:srgbClr val="FFFFFF"/>
                </a:solidFill>
                <a:latin typeface="+mn-lt"/>
                <a:cs typeface="Segoe Pro Light"/>
              </a:defRPr>
            </a:lvl3pPr>
            <a:lvl4pPr eaLnBrk="1" hangingPunct="1">
              <a:lnSpc>
                <a:spcPct val="120000"/>
              </a:lnSpc>
              <a:defRPr sz="1400">
                <a:solidFill>
                  <a:srgbClr val="FFFFFF"/>
                </a:solidFill>
                <a:latin typeface="+mn-lt"/>
                <a:cs typeface="Segoe Pro Light"/>
              </a:defRPr>
            </a:lvl4pPr>
            <a:lvl5pPr eaLnBrk="1" hangingPunct="1">
              <a:lnSpc>
                <a:spcPct val="120000"/>
              </a:lnSpc>
              <a:defRPr sz="1400">
                <a:solidFill>
                  <a:srgbClr val="FFFFFF"/>
                </a:solidFill>
                <a:latin typeface="+mn-lt"/>
                <a:cs typeface="Segoe Pro Light"/>
              </a:defRPr>
            </a:lvl5pPr>
          </a:lstStyle>
          <a:p>
            <a:pPr marL="342900" indent="-342900" defTabSz="914400">
              <a:buFont typeface="Arial" panose="020B0604020202020204" pitchFamily="34" charset="0"/>
              <a:buChar char="•"/>
            </a:pPr>
            <a:r>
              <a:rPr lang="en-US" kern="0" dirty="0" smtClean="0"/>
              <a:t>Use traditional tools like sc.exe, netsh.exe, reg.exe in PowerShell.exe</a:t>
            </a:r>
          </a:p>
          <a:p>
            <a:pPr marL="342900" indent="-342900" defTabSz="914400">
              <a:buFont typeface="Arial" panose="020B0604020202020204" pitchFamily="34" charset="0"/>
              <a:buChar char="•"/>
            </a:pPr>
            <a:r>
              <a:rPr lang="en-US" kern="0" dirty="0" smtClean="0"/>
              <a:t>Runs in a separate process</a:t>
            </a:r>
          </a:p>
          <a:p>
            <a:pPr marL="342900" indent="-342900" defTabSz="914400">
              <a:buFont typeface="Arial" panose="020B0604020202020204" pitchFamily="34" charset="0"/>
              <a:buChar char="•"/>
            </a:pPr>
            <a:r>
              <a:rPr lang="en-US" kern="0" dirty="0" smtClean="0"/>
              <a:t>Difficult to discover with no standard naming convention or syntax</a:t>
            </a:r>
          </a:p>
        </p:txBody>
      </p:sp>
      <p:pic>
        <p:nvPicPr>
          <p:cNvPr id="2" name="Picture 1"/>
          <p:cNvPicPr>
            <a:picLocks noChangeAspect="1"/>
          </p:cNvPicPr>
          <p:nvPr/>
        </p:nvPicPr>
        <p:blipFill>
          <a:blip r:embed="rId3"/>
          <a:stretch>
            <a:fillRect/>
          </a:stretch>
        </p:blipFill>
        <p:spPr>
          <a:xfrm>
            <a:off x="2351584" y="2636912"/>
            <a:ext cx="5304185" cy="2758177"/>
          </a:xfrm>
          <a:prstGeom prst="rect">
            <a:avLst/>
          </a:prstGeom>
        </p:spPr>
      </p:pic>
      <p:pic>
        <p:nvPicPr>
          <p:cNvPr id="3" name="Picture 2"/>
          <p:cNvPicPr>
            <a:picLocks noChangeAspect="1"/>
          </p:cNvPicPr>
          <p:nvPr/>
        </p:nvPicPr>
        <p:blipFill>
          <a:blip r:embed="rId4"/>
          <a:stretch>
            <a:fillRect/>
          </a:stretch>
        </p:blipFill>
        <p:spPr>
          <a:xfrm>
            <a:off x="3792208" y="3085027"/>
            <a:ext cx="4481210" cy="2952149"/>
          </a:xfrm>
          <a:prstGeom prst="rect">
            <a:avLst/>
          </a:prstGeom>
        </p:spPr>
      </p:pic>
      <p:pic>
        <p:nvPicPr>
          <p:cNvPr id="8" name="Picture 7"/>
          <p:cNvPicPr>
            <a:picLocks noChangeAspect="1"/>
          </p:cNvPicPr>
          <p:nvPr/>
        </p:nvPicPr>
        <p:blipFill>
          <a:blip r:embed="rId5"/>
          <a:stretch>
            <a:fillRect/>
          </a:stretch>
        </p:blipFill>
        <p:spPr>
          <a:xfrm>
            <a:off x="4993702" y="3584314"/>
            <a:ext cx="4680056" cy="3113001"/>
          </a:xfrm>
          <a:prstGeom prst="rect">
            <a:avLst/>
          </a:prstGeom>
        </p:spPr>
      </p:pic>
    </p:spTree>
    <p:extLst>
      <p:ext uri="{BB962C8B-B14F-4D97-AF65-F5344CB8AC3E}">
        <p14:creationId xmlns:p14="http://schemas.microsoft.com/office/powerpoint/2010/main" val="4033862568"/>
      </p:ext>
    </p:extLst>
  </p:cSld>
  <p:clrMapOvr>
    <a:masterClrMapping/>
  </p:clrMapOvr>
  <p:timing>
    <p:tnLst>
      <p:par>
        <p:cT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a:t>
            </a:r>
            <a:r>
              <a:rPr lang="en-US" sz="2400" b="1" dirty="0">
                <a:solidFill>
                  <a:schemeClr val="tx1"/>
                </a:solidFill>
                <a:latin typeface="Segoe UI Light" panose="020B0502040204020203" pitchFamily="34" charset="0"/>
              </a:rPr>
              <a:t>SWITCH </a:t>
            </a:r>
            <a:r>
              <a:rPr lang="en-US" sz="2400" b="1" dirty="0" smtClean="0">
                <a:solidFill>
                  <a:schemeClr val="tx1"/>
                </a:solidFill>
                <a:latin typeface="Segoe UI Light" panose="020B0502040204020203" pitchFamily="34" charset="0"/>
              </a:rPr>
              <a:t>Statement</a:t>
            </a:r>
          </a:p>
          <a:p>
            <a:r>
              <a:rPr lang="en-US" sz="2400" b="1" dirty="0" smtClean="0">
                <a:solidFill>
                  <a:schemeClr val="tx1"/>
                </a:solidFill>
                <a:latin typeface="Segoe UI Light" panose="020B0502040204020203" pitchFamily="34" charset="0"/>
              </a:rPr>
              <a:t>- </a:t>
            </a:r>
            <a:r>
              <a:rPr lang="en-US" sz="2400" b="1" dirty="0">
                <a:solidFill>
                  <a:schemeClr val="tx1"/>
                </a:solidFill>
                <a:latin typeface="Segoe UI Light" panose="020B0502040204020203" pitchFamily="34" charset="0"/>
              </a:rPr>
              <a:t>Default Condition </a:t>
            </a:r>
          </a:p>
        </p:txBody>
      </p:sp>
      <p:sp>
        <p:nvSpPr>
          <p:cNvPr id="4" name="Slide Number Placeholder 3"/>
          <p:cNvSpPr>
            <a:spLocks noGrp="1"/>
          </p:cNvSpPr>
          <p:nvPr>
            <p:ph type="sldNum" sz="quarter" idx="11"/>
          </p:nvPr>
        </p:nvSpPr>
        <p:spPr/>
        <p:txBody>
          <a:bodyPr/>
          <a:lstStyle/>
          <a:p>
            <a:fld id="{74A398B2-5A34-1A4A-811E-F4027282568C}" type="slidenum">
              <a:rPr lang="en-US" smtClean="0"/>
              <a:pPr/>
              <a:t>520</a:t>
            </a:fld>
            <a:endParaRPr lang="en-US"/>
          </a:p>
        </p:txBody>
      </p:sp>
    </p:spTree>
    <p:extLst>
      <p:ext uri="{BB962C8B-B14F-4D97-AF65-F5344CB8AC3E}">
        <p14:creationId xmlns:p14="http://schemas.microsoft.com/office/powerpoint/2010/main" val="2563134721"/>
      </p:ext>
    </p:extLst>
  </p:cSld>
  <p:clrMapOvr>
    <a:masterClrMapping/>
  </p:clrMapOvr>
  <p:timing>
    <p:tnLst>
      <p:par>
        <p:cT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 – With Default Case</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521</a:t>
            </a:fld>
            <a:endParaRPr lang="en-US"/>
          </a:p>
        </p:txBody>
      </p:sp>
      <p:sp>
        <p:nvSpPr>
          <p:cNvPr id="25" name="Rectangle 24"/>
          <p:cNvSpPr/>
          <p:nvPr/>
        </p:nvSpPr>
        <p:spPr>
          <a:xfrm>
            <a:off x="490463" y="1371440"/>
            <a:ext cx="4645658" cy="1754326"/>
          </a:xfrm>
          <a:prstGeom prst="rect">
            <a:avLst/>
          </a:prstGeom>
          <a:solidFill>
            <a:srgbClr val="012456"/>
          </a:solidFill>
        </p:spPr>
        <p:txBody>
          <a:bodyPr wrap="square">
            <a:spAutoFit/>
          </a:bodyPr>
          <a:lstStyle/>
          <a:p>
            <a:r>
              <a:rPr lang="en-AU" dirty="0" smtClean="0">
                <a:solidFill>
                  <a:srgbClr val="E0FFFF"/>
                </a:solidFill>
                <a:latin typeface="Lucida Console" panose="020B0609040504020204" pitchFamily="49" charset="0"/>
              </a:rPr>
              <a:t>Switch</a:t>
            </a:r>
            <a:r>
              <a:rPr lang="en-AU" dirty="0" smtClean="0">
                <a:solidFill>
                  <a:srgbClr val="F5F5F5"/>
                </a:solidFill>
                <a:latin typeface="Lucida Console" panose="020B0609040504020204" pitchFamily="49" charset="0"/>
              </a:rPr>
              <a:t> (</a:t>
            </a:r>
            <a:r>
              <a:rPr lang="en-AU" dirty="0" smtClean="0">
                <a:solidFill>
                  <a:srgbClr val="EE82EE"/>
                </a:solidFill>
                <a:latin typeface="Lucida Console" panose="020B0609040504020204" pitchFamily="49" charset="0"/>
              </a:rPr>
              <a:t>&lt;test-value&gt;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a:t>
            </a:r>
          </a:p>
          <a:p>
            <a:r>
              <a:rPr lang="en-AU" dirty="0" smtClean="0">
                <a:solidFill>
                  <a:srgbClr val="EE82EE"/>
                </a:solidFill>
                <a:latin typeface="Lucida Console" panose="020B0609040504020204" pitchFamily="49" charset="0"/>
              </a:rPr>
              <a:t>      &lt;condition 1&gt;</a:t>
            </a:r>
            <a:r>
              <a:rPr lang="en-AU" dirty="0" smtClean="0">
                <a:solidFill>
                  <a:srgbClr val="F5F5F5"/>
                </a:solidFill>
                <a:latin typeface="Lucida Console" panose="020B0609040504020204" pitchFamily="49" charset="0"/>
              </a:rPr>
              <a:t> {</a:t>
            </a:r>
            <a:r>
              <a:rPr lang="en-AU" dirty="0" smtClean="0">
                <a:solidFill>
                  <a:srgbClr val="92D050"/>
                </a:solidFill>
                <a:latin typeface="Lucida Console" panose="020B0609040504020204" pitchFamily="49" charset="0"/>
              </a:rPr>
              <a:t>&lt;action 1&gt;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smtClean="0">
                <a:solidFill>
                  <a:srgbClr val="EE82EE"/>
                </a:solidFill>
                <a:latin typeface="Lucida Console" panose="020B0609040504020204" pitchFamily="49" charset="0"/>
              </a:rPr>
              <a:t>      &lt;condition 2&gt;</a:t>
            </a:r>
            <a:r>
              <a:rPr lang="en-AU" dirty="0" smtClean="0">
                <a:solidFill>
                  <a:srgbClr val="F5F5F5"/>
                </a:solidFill>
                <a:latin typeface="Lucida Console" panose="020B0609040504020204" pitchFamily="49" charset="0"/>
              </a:rPr>
              <a:t> {</a:t>
            </a:r>
            <a:r>
              <a:rPr lang="en-AU" dirty="0" smtClean="0">
                <a:solidFill>
                  <a:srgbClr val="92D050"/>
                </a:solidFill>
                <a:latin typeface="Lucida Console" panose="020B0609040504020204" pitchFamily="49" charset="0"/>
              </a:rPr>
              <a:t>&lt;action 2&gt;</a:t>
            </a:r>
            <a:r>
              <a:rPr lang="en-AU" dirty="0" smtClean="0">
                <a:solidFill>
                  <a:srgbClr val="F5F5F5"/>
                </a:solidFill>
                <a:latin typeface="Lucida Console" panose="020B0609040504020204" pitchFamily="49" charset="0"/>
              </a:rPr>
              <a:t>}</a:t>
            </a:r>
          </a:p>
          <a:p>
            <a:r>
              <a:rPr lang="en-AU" dirty="0" smtClean="0">
                <a:solidFill>
                  <a:srgbClr val="E0FFFF"/>
                </a:solidFill>
                <a:latin typeface="Lucida Console" panose="020B0609040504020204" pitchFamily="49" charset="0"/>
              </a:rPr>
              <a:t>      Default</a:t>
            </a:r>
            <a:r>
              <a:rPr lang="en-AU" dirty="0" smtClean="0">
                <a:solidFill>
                  <a:srgbClr val="F5F5F5"/>
                </a:solidFill>
                <a:latin typeface="Lucida Console" panose="020B0609040504020204" pitchFamily="49" charset="0"/>
              </a:rPr>
              <a:t>       </a:t>
            </a:r>
            <a:r>
              <a:rPr lang="en-AU" dirty="0">
                <a:solidFill>
                  <a:srgbClr val="F5F5F5"/>
                </a:solidFill>
                <a:latin typeface="Lucida Console" panose="020B0609040504020204" pitchFamily="49" charset="0"/>
              </a:rPr>
              <a:t>{</a:t>
            </a:r>
            <a:r>
              <a:rPr lang="en-AU" dirty="0">
                <a:solidFill>
                  <a:srgbClr val="92D050"/>
                </a:solidFill>
                <a:latin typeface="Lucida Console" panose="020B0609040504020204" pitchFamily="49" charset="0"/>
              </a:rPr>
              <a:t>&lt;action 3</a:t>
            </a:r>
            <a:r>
              <a:rPr lang="en-AU" dirty="0" smtClean="0">
                <a:solidFill>
                  <a:srgbClr val="92D050"/>
                </a:solidFill>
                <a:latin typeface="Lucida Console" panose="020B0609040504020204" pitchFamily="49" charset="0"/>
              </a:rPr>
              <a:t>&gt;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 </a:t>
            </a:r>
          </a:p>
        </p:txBody>
      </p:sp>
      <p:grpSp>
        <p:nvGrpSpPr>
          <p:cNvPr id="56" name="Group 55"/>
          <p:cNvGrpSpPr/>
          <p:nvPr/>
        </p:nvGrpSpPr>
        <p:grpSpPr>
          <a:xfrm>
            <a:off x="6299504" y="178929"/>
            <a:ext cx="5270196" cy="6418008"/>
            <a:chOff x="6299504" y="178929"/>
            <a:chExt cx="5270196" cy="6418008"/>
          </a:xfrm>
        </p:grpSpPr>
        <p:sp>
          <p:nvSpPr>
            <p:cNvPr id="6" name="Flowchart: Decision 5"/>
            <p:cNvSpPr/>
            <p:nvPr/>
          </p:nvSpPr>
          <p:spPr>
            <a:xfrm>
              <a:off x="6299504" y="1004552"/>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&lt;</a:t>
              </a:r>
              <a:r>
                <a:rPr lang="en-US" sz="1400" dirty="0" smtClean="0"/>
                <a:t>test-value</a:t>
              </a:r>
              <a:r>
                <a:rPr lang="en-US" sz="1400" dirty="0"/>
                <a:t>&gt;</a:t>
              </a:r>
              <a:br>
                <a:rPr lang="en-US" sz="1400" dirty="0"/>
              </a:br>
              <a:r>
                <a:rPr lang="en-US" sz="1400" dirty="0"/>
                <a:t>-EQ</a:t>
              </a:r>
              <a:br>
                <a:rPr lang="en-US" sz="1400" dirty="0"/>
              </a:br>
              <a:r>
                <a:rPr lang="en-US" sz="1400" dirty="0"/>
                <a:t>&lt;condition 1&gt;</a:t>
              </a:r>
            </a:p>
          </p:txBody>
        </p:sp>
        <p:cxnSp>
          <p:nvCxnSpPr>
            <p:cNvPr id="7" name="Straight Arrow Connector 6"/>
            <p:cNvCxnSpPr>
              <a:stCxn id="14" idx="2"/>
              <a:endCxn id="6" idx="0"/>
            </p:cNvCxnSpPr>
            <p:nvPr/>
          </p:nvCxnSpPr>
          <p:spPr>
            <a:xfrm>
              <a:off x="7635009" y="732267"/>
              <a:ext cx="0" cy="272285"/>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a:off x="8970514" y="1645231"/>
              <a:ext cx="663660" cy="972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876743" y="1280512"/>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12" name="TextBox 11"/>
            <p:cNvSpPr txBox="1"/>
            <p:nvPr/>
          </p:nvSpPr>
          <p:spPr>
            <a:xfrm>
              <a:off x="6955593" y="2357647"/>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
          <p:nvSpPr>
            <p:cNvPr id="13" name="Flowchart: Terminator 12"/>
            <p:cNvSpPr/>
            <p:nvPr/>
          </p:nvSpPr>
          <p:spPr>
            <a:xfrm>
              <a:off x="6816862" y="6043599"/>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a:t>
              </a:r>
            </a:p>
          </p:txBody>
        </p:sp>
        <p:sp>
          <p:nvSpPr>
            <p:cNvPr id="14" name="Flowchart: Terminator 13"/>
            <p:cNvSpPr/>
            <p:nvPr/>
          </p:nvSpPr>
          <p:spPr>
            <a:xfrm>
              <a:off x="6816862" y="178929"/>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a:t>
              </a:r>
            </a:p>
          </p:txBody>
        </p:sp>
        <p:sp>
          <p:nvSpPr>
            <p:cNvPr id="15" name="Flowchart: Process 14"/>
            <p:cNvSpPr/>
            <p:nvPr/>
          </p:nvSpPr>
          <p:spPr>
            <a:xfrm>
              <a:off x="9634174" y="1319775"/>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&lt;action 1&gt;</a:t>
              </a:r>
            </a:p>
          </p:txBody>
        </p:sp>
        <p:cxnSp>
          <p:nvCxnSpPr>
            <p:cNvPr id="30" name="Elbow Connector 29"/>
            <p:cNvCxnSpPr>
              <a:stCxn id="15" idx="2"/>
            </p:cNvCxnSpPr>
            <p:nvPr/>
          </p:nvCxnSpPr>
          <p:spPr>
            <a:xfrm rot="5400000">
              <a:off x="8897725" y="727419"/>
              <a:ext cx="441497" cy="2966929"/>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27" idx="0"/>
            </p:cNvCxnSpPr>
            <p:nvPr/>
          </p:nvCxnSpPr>
          <p:spPr>
            <a:xfrm>
              <a:off x="7635009" y="2285910"/>
              <a:ext cx="0" cy="429623"/>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Flowchart: Process 23"/>
            <p:cNvSpPr/>
            <p:nvPr/>
          </p:nvSpPr>
          <p:spPr>
            <a:xfrm>
              <a:off x="9634174" y="2999269"/>
              <a:ext cx="1912462"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&lt;action 2&gt;</a:t>
              </a:r>
            </a:p>
          </p:txBody>
        </p:sp>
        <p:sp>
          <p:nvSpPr>
            <p:cNvPr id="27" name="Flowchart: Decision 26"/>
            <p:cNvSpPr/>
            <p:nvPr/>
          </p:nvSpPr>
          <p:spPr>
            <a:xfrm>
              <a:off x="6299504" y="2715533"/>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&lt;test-value</a:t>
              </a:r>
              <a:r>
                <a:rPr lang="en-US" sz="1400" dirty="0"/>
                <a:t>&gt;</a:t>
              </a:r>
              <a:br>
                <a:rPr lang="en-US" sz="1400" dirty="0"/>
              </a:br>
              <a:r>
                <a:rPr lang="en-US" sz="1400" dirty="0"/>
                <a:t>-EQ</a:t>
              </a:r>
              <a:br>
                <a:rPr lang="en-US" sz="1400" dirty="0"/>
              </a:br>
              <a:r>
                <a:rPr lang="en-US" sz="1400" dirty="0"/>
                <a:t>&lt;condition 2&gt;</a:t>
              </a:r>
            </a:p>
          </p:txBody>
        </p:sp>
        <p:cxnSp>
          <p:nvCxnSpPr>
            <p:cNvPr id="46" name="Straight Arrow Connector 45"/>
            <p:cNvCxnSpPr>
              <a:stCxn id="27" idx="3"/>
              <a:endCxn id="24" idx="1"/>
            </p:cNvCxnSpPr>
            <p:nvPr/>
          </p:nvCxnSpPr>
          <p:spPr>
            <a:xfrm flipV="1">
              <a:off x="8970514" y="3334449"/>
              <a:ext cx="663660" cy="21763"/>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24" idx="2"/>
              <a:endCxn id="37" idx="3"/>
            </p:cNvCxnSpPr>
            <p:nvPr/>
          </p:nvCxnSpPr>
          <p:spPr>
            <a:xfrm rot="5400000">
              <a:off x="8863314" y="2441326"/>
              <a:ext cx="498788" cy="2955395"/>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27" idx="2"/>
              <a:endCxn id="42" idx="0"/>
            </p:cNvCxnSpPr>
            <p:nvPr/>
          </p:nvCxnSpPr>
          <p:spPr>
            <a:xfrm>
              <a:off x="7635009" y="3996891"/>
              <a:ext cx="0" cy="436456"/>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8925781" y="2986880"/>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37" name="TextBox 36"/>
            <p:cNvSpPr txBox="1"/>
            <p:nvPr/>
          </p:nvSpPr>
          <p:spPr>
            <a:xfrm>
              <a:off x="6955593" y="3983751"/>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
          <p:nvSpPr>
            <p:cNvPr id="42" name="Flowchart: Decision 41"/>
            <p:cNvSpPr/>
            <p:nvPr/>
          </p:nvSpPr>
          <p:spPr>
            <a:xfrm>
              <a:off x="6299504" y="4433347"/>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No Conditions Matched?</a:t>
              </a:r>
              <a:endParaRPr lang="en-US" sz="1400" dirty="0"/>
            </a:p>
          </p:txBody>
        </p:sp>
        <p:cxnSp>
          <p:nvCxnSpPr>
            <p:cNvPr id="45" name="Straight Arrow Connector 44"/>
            <p:cNvCxnSpPr>
              <a:stCxn id="42" idx="2"/>
              <a:endCxn id="13" idx="0"/>
            </p:cNvCxnSpPr>
            <p:nvPr/>
          </p:nvCxnSpPr>
          <p:spPr>
            <a:xfrm>
              <a:off x="7635009" y="5714705"/>
              <a:ext cx="0" cy="32889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8948458" y="4672810"/>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49" name="Flowchart: Process 48"/>
            <p:cNvSpPr/>
            <p:nvPr/>
          </p:nvSpPr>
          <p:spPr>
            <a:xfrm>
              <a:off x="9634173" y="4738846"/>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a:t>
              </a:r>
              <a:r>
                <a:rPr lang="en-US" dirty="0" smtClean="0"/>
                <a:t>&lt;action 3&gt;</a:t>
              </a:r>
              <a:endParaRPr lang="en-US" dirty="0"/>
            </a:p>
          </p:txBody>
        </p:sp>
        <p:sp>
          <p:nvSpPr>
            <p:cNvPr id="50" name="TextBox 49"/>
            <p:cNvSpPr txBox="1"/>
            <p:nvPr/>
          </p:nvSpPr>
          <p:spPr>
            <a:xfrm>
              <a:off x="6955592" y="5609855"/>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cxnSp>
          <p:nvCxnSpPr>
            <p:cNvPr id="51" name="Straight Arrow Connector 50"/>
            <p:cNvCxnSpPr>
              <a:stCxn id="42" idx="3"/>
              <a:endCxn id="49" idx="1"/>
            </p:cNvCxnSpPr>
            <p:nvPr/>
          </p:nvCxnSpPr>
          <p:spPr>
            <a:xfrm>
              <a:off x="8970514" y="5074026"/>
              <a:ext cx="663659"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49" idx="2"/>
              <a:endCxn id="13" idx="3"/>
            </p:cNvCxnSpPr>
            <p:nvPr/>
          </p:nvCxnSpPr>
          <p:spPr>
            <a:xfrm rot="5400000">
              <a:off x="9072015" y="4790347"/>
              <a:ext cx="911062" cy="2148780"/>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463550" y="3553083"/>
            <a:ext cx="5535166" cy="2523768"/>
          </a:xfrm>
          <a:prstGeom prst="rect">
            <a:avLst/>
          </a:prstGeom>
          <a:noFill/>
        </p:spPr>
        <p:txBody>
          <a:bodyPr wrap="square" rtlCol="0">
            <a:spAutoFit/>
          </a:bodyPr>
          <a:lstStyle/>
          <a:p>
            <a:r>
              <a:rPr lang="en-AU" sz="1600" dirty="0" smtClean="0">
                <a:solidFill>
                  <a:srgbClr val="FF4500"/>
                </a:solidFill>
                <a:latin typeface="Lucida Console" panose="020B0609040504020204" pitchFamily="49" charset="0"/>
              </a:rPr>
              <a:t>$</a:t>
            </a:r>
            <a:r>
              <a:rPr lang="en-AU" sz="1600" dirty="0" err="1">
                <a:solidFill>
                  <a:srgbClr val="FF4500"/>
                </a:solidFill>
                <a:latin typeface="Lucida Console" panose="020B0609040504020204" pitchFamily="49" charset="0"/>
              </a:rPr>
              <a:t>DomainRole</a:t>
            </a:r>
            <a:r>
              <a:rPr lang="en-AU" sz="1600" dirty="0">
                <a:solidFill>
                  <a:prstClr val="black"/>
                </a:solidFill>
                <a:latin typeface="Lucida Console" panose="020B0609040504020204" pitchFamily="49" charset="0"/>
              </a:rPr>
              <a:t> </a:t>
            </a:r>
            <a:r>
              <a:rPr lang="en-AU" sz="1600" dirty="0">
                <a:solidFill>
                  <a:srgbClr val="A9A9A9"/>
                </a:solidFill>
                <a:latin typeface="Lucida Console" panose="020B0609040504020204" pitchFamily="49" charset="0"/>
              </a:rPr>
              <a:t>=</a:t>
            </a:r>
            <a:r>
              <a:rPr lang="en-AU" sz="1600" dirty="0">
                <a:solidFill>
                  <a:prstClr val="black"/>
                </a:solidFill>
                <a:latin typeface="Lucida Console" panose="020B0609040504020204" pitchFamily="49" charset="0"/>
              </a:rPr>
              <a:t> (</a:t>
            </a:r>
            <a:r>
              <a:rPr lang="en-AU" sz="1600" dirty="0" smtClean="0">
                <a:solidFill>
                  <a:srgbClr val="0000FF"/>
                </a:solidFill>
                <a:latin typeface="Lucida Console" panose="020B0609040504020204" pitchFamily="49" charset="0"/>
              </a:rPr>
              <a:t>Get-</a:t>
            </a:r>
            <a:r>
              <a:rPr lang="en-AU" sz="1600" dirty="0" err="1" smtClean="0">
                <a:solidFill>
                  <a:srgbClr val="0000FF"/>
                </a:solidFill>
                <a:latin typeface="Lucida Console" panose="020B0609040504020204" pitchFamily="49" charset="0"/>
              </a:rPr>
              <a:t>CimInstance</a:t>
            </a:r>
            <a:r>
              <a:rPr lang="en-AU" sz="1600" dirty="0" smtClean="0">
                <a:solidFill>
                  <a:prstClr val="black"/>
                </a:solidFill>
                <a:latin typeface="Lucida Console" panose="020B0609040504020204" pitchFamily="49" charset="0"/>
              </a:rPr>
              <a:t> </a:t>
            </a:r>
            <a:r>
              <a:rPr lang="en-AU" sz="1600" dirty="0">
                <a:solidFill>
                  <a:srgbClr val="000080"/>
                </a:solidFill>
                <a:latin typeface="Lucida Console" panose="020B0609040504020204" pitchFamily="49" charset="0"/>
              </a:rPr>
              <a:t>-class</a:t>
            </a:r>
            <a:r>
              <a:rPr lang="en-AU" sz="1600" dirty="0">
                <a:solidFill>
                  <a:prstClr val="black"/>
                </a:solidFill>
                <a:latin typeface="Lucida Console" panose="020B0609040504020204" pitchFamily="49" charset="0"/>
              </a:rPr>
              <a:t> </a:t>
            </a:r>
            <a:r>
              <a:rPr lang="en-AU" sz="1600" dirty="0">
                <a:solidFill>
                  <a:srgbClr val="8A2BE2"/>
                </a:solidFill>
                <a:latin typeface="Lucida Console" panose="020B0609040504020204" pitchFamily="49" charset="0"/>
              </a:rPr>
              <a:t>Win32_ComputerSystem</a:t>
            </a:r>
            <a:r>
              <a:rPr lang="en-AU" sz="1600" dirty="0">
                <a:solidFill>
                  <a:prstClr val="black"/>
                </a:solidFill>
                <a:latin typeface="Lucida Console" panose="020B0609040504020204" pitchFamily="49" charset="0"/>
              </a:rPr>
              <a:t>)</a:t>
            </a:r>
            <a:r>
              <a:rPr lang="en-AU" sz="1600" dirty="0">
                <a:solidFill>
                  <a:srgbClr val="A9A9A9"/>
                </a:solidFill>
                <a:latin typeface="Lucida Console" panose="020B0609040504020204" pitchFamily="49" charset="0"/>
              </a:rPr>
              <a:t>.</a:t>
            </a:r>
            <a:r>
              <a:rPr lang="en-AU" sz="1600" dirty="0" err="1">
                <a:solidFill>
                  <a:prstClr val="black"/>
                </a:solidFill>
                <a:latin typeface="Lucida Console" panose="020B0609040504020204" pitchFamily="49" charset="0"/>
              </a:rPr>
              <a:t>DomainRole</a:t>
            </a:r>
            <a:endParaRPr lang="en-AU" sz="1600" dirty="0">
              <a:solidFill>
                <a:prstClr val="black"/>
              </a:solidFill>
              <a:latin typeface="Lucida Console" panose="020B0609040504020204" pitchFamily="49" charset="0"/>
            </a:endParaRPr>
          </a:p>
          <a:p>
            <a:endParaRPr lang="en-AU" sz="1600" dirty="0">
              <a:solidFill>
                <a:prstClr val="black"/>
              </a:solidFill>
              <a:latin typeface="Lucida Console" panose="020B0609040504020204" pitchFamily="49" charset="0"/>
            </a:endParaRPr>
          </a:p>
          <a:p>
            <a:r>
              <a:rPr lang="en-AU" sz="1600" dirty="0">
                <a:solidFill>
                  <a:srgbClr val="00008B"/>
                </a:solidFill>
                <a:latin typeface="Lucida Console" panose="020B0609040504020204" pitchFamily="49" charset="0"/>
              </a:rPr>
              <a:t>switch</a:t>
            </a:r>
            <a:r>
              <a:rPr lang="en-AU" sz="1600" dirty="0">
                <a:solidFill>
                  <a:prstClr val="black"/>
                </a:solidFill>
                <a:latin typeface="Lucida Console" panose="020B0609040504020204" pitchFamily="49" charset="0"/>
              </a:rPr>
              <a:t> (</a:t>
            </a:r>
            <a:r>
              <a:rPr lang="en-AU" sz="1600" dirty="0">
                <a:solidFill>
                  <a:srgbClr val="FF4500"/>
                </a:solidFill>
                <a:latin typeface="Lucida Console" panose="020B0609040504020204" pitchFamily="49" charset="0"/>
              </a:rPr>
              <a:t>$</a:t>
            </a:r>
            <a:r>
              <a:rPr lang="en-AU" sz="1600" dirty="0" err="1">
                <a:solidFill>
                  <a:srgbClr val="FF4500"/>
                </a:solidFill>
                <a:latin typeface="Lucida Console" panose="020B0609040504020204" pitchFamily="49" charset="0"/>
              </a:rPr>
              <a:t>DomainRole</a:t>
            </a:r>
            <a:r>
              <a:rPr lang="en-AU" sz="1600" dirty="0">
                <a:solidFill>
                  <a:prstClr val="black"/>
                </a:solidFill>
                <a:latin typeface="Lucida Console" panose="020B0609040504020204" pitchFamily="49" charset="0"/>
              </a:rPr>
              <a:t>)</a:t>
            </a:r>
          </a:p>
          <a:p>
            <a:r>
              <a:rPr lang="en-AU" sz="1600" dirty="0">
                <a:solidFill>
                  <a:prstClr val="black"/>
                </a:solidFill>
                <a:latin typeface="Lucida Console" panose="020B0609040504020204" pitchFamily="49" charset="0"/>
              </a:rPr>
              <a:t>{</a:t>
            </a:r>
          </a:p>
          <a:p>
            <a:r>
              <a:rPr lang="en-AU" sz="1600" dirty="0" smtClean="0">
                <a:solidFill>
                  <a:srgbClr val="800080"/>
                </a:solidFill>
                <a:latin typeface="Lucida Console" panose="020B0609040504020204" pitchFamily="49" charset="0"/>
              </a:rPr>
              <a:t>	0</a:t>
            </a:r>
            <a:r>
              <a:rPr lang="en-AU" sz="1600" dirty="0" smtClean="0">
                <a:solidFill>
                  <a:prstClr val="black"/>
                </a:solidFill>
                <a:latin typeface="Lucida Console" panose="020B0609040504020204" pitchFamily="49" charset="0"/>
              </a:rPr>
              <a:t> </a:t>
            </a:r>
            <a:r>
              <a:rPr lang="en-AU" sz="1600" dirty="0">
                <a:solidFill>
                  <a:prstClr val="black"/>
                </a:solidFill>
                <a:latin typeface="Lucida Console" panose="020B0609040504020204" pitchFamily="49" charset="0"/>
              </a:rPr>
              <a:t>{</a:t>
            </a:r>
            <a:r>
              <a:rPr lang="en-AU" sz="1600" dirty="0">
                <a:solidFill>
                  <a:srgbClr val="0000FF"/>
                </a:solidFill>
                <a:latin typeface="Lucida Console" panose="020B0609040504020204" pitchFamily="49" charset="0"/>
              </a:rPr>
              <a:t>write-Host</a:t>
            </a:r>
            <a:r>
              <a:rPr lang="en-AU" sz="1600" dirty="0">
                <a:solidFill>
                  <a:prstClr val="black"/>
                </a:solidFill>
                <a:latin typeface="Lucida Console" panose="020B0609040504020204" pitchFamily="49" charset="0"/>
              </a:rPr>
              <a:t> </a:t>
            </a:r>
            <a:r>
              <a:rPr lang="en-AU" sz="1600" dirty="0" smtClean="0">
                <a:solidFill>
                  <a:srgbClr val="8B0000"/>
                </a:solidFill>
                <a:latin typeface="Lucida Console" panose="020B0609040504020204" pitchFamily="49" charset="0"/>
              </a:rPr>
              <a:t>"standalone workstation"</a:t>
            </a:r>
            <a:r>
              <a:rPr lang="en-AU" sz="1600" dirty="0" smtClean="0">
                <a:solidFill>
                  <a:prstClr val="black"/>
                </a:solidFill>
                <a:latin typeface="Lucida Console" panose="020B0609040504020204" pitchFamily="49" charset="0"/>
              </a:rPr>
              <a:t>}</a:t>
            </a:r>
            <a:endParaRPr lang="en-AU" sz="1600" dirty="0">
              <a:solidFill>
                <a:prstClr val="black"/>
              </a:solidFill>
              <a:latin typeface="Lucida Console" panose="020B0609040504020204" pitchFamily="49" charset="0"/>
            </a:endParaRPr>
          </a:p>
          <a:p>
            <a:r>
              <a:rPr lang="en-AU" sz="1600" dirty="0" smtClean="0">
                <a:solidFill>
                  <a:srgbClr val="800080"/>
                </a:solidFill>
                <a:latin typeface="Lucida Console" panose="020B0609040504020204" pitchFamily="49" charset="0"/>
              </a:rPr>
              <a:t>	2</a:t>
            </a:r>
            <a:r>
              <a:rPr lang="en-AU" sz="1600" dirty="0" smtClean="0">
                <a:solidFill>
                  <a:prstClr val="black"/>
                </a:solidFill>
                <a:latin typeface="Lucida Console" panose="020B0609040504020204" pitchFamily="49" charset="0"/>
              </a:rPr>
              <a:t> </a:t>
            </a:r>
            <a:r>
              <a:rPr lang="en-AU" sz="1600" dirty="0">
                <a:solidFill>
                  <a:prstClr val="black"/>
                </a:solidFill>
                <a:latin typeface="Lucida Console" panose="020B0609040504020204" pitchFamily="49" charset="0"/>
              </a:rPr>
              <a:t>{</a:t>
            </a:r>
            <a:r>
              <a:rPr lang="en-AU" sz="1600" dirty="0">
                <a:solidFill>
                  <a:srgbClr val="0000FF"/>
                </a:solidFill>
                <a:latin typeface="Lucida Console" panose="020B0609040504020204" pitchFamily="49" charset="0"/>
              </a:rPr>
              <a:t>write-Host</a:t>
            </a:r>
            <a:r>
              <a:rPr lang="en-AU" sz="1600" dirty="0">
                <a:solidFill>
                  <a:prstClr val="black"/>
                </a:solidFill>
                <a:latin typeface="Lucida Console" panose="020B0609040504020204" pitchFamily="49" charset="0"/>
              </a:rPr>
              <a:t> </a:t>
            </a:r>
            <a:r>
              <a:rPr lang="en-AU" sz="1600" dirty="0" smtClean="0">
                <a:solidFill>
                  <a:srgbClr val="8B0000"/>
                </a:solidFill>
                <a:latin typeface="Lucida Console" panose="020B0609040504020204" pitchFamily="49" charset="0"/>
              </a:rPr>
              <a:t>"standalone server"</a:t>
            </a:r>
            <a:r>
              <a:rPr lang="en-AU" sz="1600" dirty="0" smtClean="0">
                <a:solidFill>
                  <a:prstClr val="black"/>
                </a:solidFill>
                <a:latin typeface="Lucida Console" panose="020B0609040504020204" pitchFamily="49" charset="0"/>
              </a:rPr>
              <a:t>}</a:t>
            </a:r>
            <a:endParaRPr lang="en-AU" sz="1600" dirty="0">
              <a:solidFill>
                <a:prstClr val="black"/>
              </a:solidFill>
              <a:latin typeface="Lucida Console" panose="020B0609040504020204" pitchFamily="49" charset="0"/>
            </a:endParaRPr>
          </a:p>
          <a:p>
            <a:r>
              <a:rPr lang="en-AU" sz="1600" dirty="0" smtClean="0">
                <a:solidFill>
                  <a:srgbClr val="8A2BE2"/>
                </a:solidFill>
                <a:latin typeface="Lucida Console" panose="020B0609040504020204" pitchFamily="49" charset="0"/>
              </a:rPr>
              <a:t>	Default</a:t>
            </a:r>
            <a:r>
              <a:rPr lang="en-AU" sz="1600" dirty="0" smtClean="0">
                <a:solidFill>
                  <a:prstClr val="black"/>
                </a:solidFill>
                <a:latin typeface="Lucida Console" panose="020B0609040504020204" pitchFamily="49" charset="0"/>
              </a:rPr>
              <a:t> {</a:t>
            </a:r>
            <a:r>
              <a:rPr lang="en-AU" sz="1600" dirty="0" smtClean="0">
                <a:solidFill>
                  <a:srgbClr val="0000FF"/>
                </a:solidFill>
                <a:latin typeface="Lucida Console" panose="020B0609040504020204" pitchFamily="49" charset="0"/>
              </a:rPr>
              <a:t>write-Host</a:t>
            </a:r>
            <a:r>
              <a:rPr lang="en-AU" sz="1600" dirty="0" smtClean="0">
                <a:solidFill>
                  <a:prstClr val="black"/>
                </a:solidFill>
                <a:latin typeface="Lucida Console" panose="020B0609040504020204" pitchFamily="49" charset="0"/>
              </a:rPr>
              <a:t> </a:t>
            </a:r>
            <a:r>
              <a:rPr lang="en-AU" sz="1600" dirty="0" smtClean="0">
                <a:solidFill>
                  <a:srgbClr val="8B0000"/>
                </a:solidFill>
                <a:latin typeface="Lucida Console" panose="020B0609040504020204" pitchFamily="49" charset="0"/>
              </a:rPr>
              <a:t>"other domain role"</a:t>
            </a:r>
            <a:r>
              <a:rPr lang="en-AU" sz="1600" dirty="0" smtClean="0">
                <a:solidFill>
                  <a:prstClr val="black"/>
                </a:solidFill>
                <a:latin typeface="Lucida Console" panose="020B0609040504020204" pitchFamily="49" charset="0"/>
              </a:rPr>
              <a:t>}</a:t>
            </a:r>
          </a:p>
          <a:p>
            <a:r>
              <a:rPr lang="en-AU" sz="1600" dirty="0" smtClean="0">
                <a:solidFill>
                  <a:prstClr val="black"/>
                </a:solidFill>
                <a:latin typeface="Lucida Console" panose="020B0609040504020204" pitchFamily="49" charset="0"/>
              </a:rPr>
              <a:t>} </a:t>
            </a:r>
            <a:endParaRPr lang="en-AU" sz="1600" dirty="0">
              <a:solidFill>
                <a:prstClr val="black"/>
              </a:solidFill>
              <a:latin typeface="Lucida Console" panose="020B0609040504020204" pitchFamily="49" charset="0"/>
            </a:endParaRPr>
          </a:p>
          <a:p>
            <a:endParaRPr lang="en-AU" sz="1400" dirty="0"/>
          </a:p>
        </p:txBody>
      </p:sp>
    </p:spTree>
    <p:extLst>
      <p:ext uri="{BB962C8B-B14F-4D97-AF65-F5344CB8AC3E}">
        <p14:creationId xmlns:p14="http://schemas.microsoft.com/office/powerpoint/2010/main" val="1157373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7" grpId="0"/>
    </p:bldLst>
  </p:timing>
</p:sld>
</file>

<file path=ppt/slides/slide5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smtClean="0"/>
              <a:t>SWITCH Statement – Default Condition</a:t>
            </a:r>
            <a:endParaRPr lang="en-AU" dirty="0"/>
          </a:p>
        </p:txBody>
      </p:sp>
      <p:sp>
        <p:nvSpPr>
          <p:cNvPr id="5" name="Content Placeholder 4"/>
          <p:cNvSpPr>
            <a:spLocks noGrp="1"/>
          </p:cNvSpPr>
          <p:nvPr>
            <p:ph sz="quarter" idx="13"/>
          </p:nvPr>
        </p:nvSpPr>
        <p:spPr/>
        <p:txBody>
          <a:bodyPr/>
          <a:lstStyle/>
          <a:p>
            <a:r>
              <a:rPr lang="en-US" dirty="0" smtClean="0"/>
              <a:t>Similar to Else </a:t>
            </a:r>
            <a:endParaRPr lang="en-US"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522</a:t>
            </a:fld>
            <a:endParaRPr lang="en-US"/>
          </a:p>
        </p:txBody>
      </p:sp>
      <p:sp>
        <p:nvSpPr>
          <p:cNvPr id="4" name="Rectangle 3"/>
          <p:cNvSpPr/>
          <p:nvPr/>
        </p:nvSpPr>
        <p:spPr>
          <a:xfrm>
            <a:off x="793846" y="1788044"/>
            <a:ext cx="8560162" cy="2308324"/>
          </a:xfrm>
          <a:prstGeom prst="rect">
            <a:avLst/>
          </a:prstGeom>
          <a:solidFill>
            <a:srgbClr val="012456"/>
          </a:solidFill>
        </p:spPr>
        <p:txBody>
          <a:bodyPr wrap="square">
            <a:spAutoFit/>
          </a:bodyPr>
          <a:lstStyle/>
          <a:p>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&lt;test-value1</a:t>
            </a:r>
            <a:r>
              <a:rPr lang="en-AU" sz="2400" dirty="0">
                <a:solidFill>
                  <a:srgbClr val="EE82EE"/>
                </a:solidFill>
                <a:latin typeface="Lucida Console" panose="020B0609040504020204" pitchFamily="49" charset="0"/>
              </a:rPr>
              <a:t>&gt;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p>
          <a:p>
            <a:r>
              <a:rPr lang="en-AU" sz="2400" dirty="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1&gt;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1&gt;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r>
              <a:rPr lang="en-AU" sz="2400" dirty="0" smtClean="0">
                <a:solidFill>
                  <a:srgbClr val="F5F5F5"/>
                </a:solidFill>
                <a:latin typeface="Lucida Console" panose="020B0609040504020204" pitchFamily="49" charset="0"/>
              </a:rPr>
              <a:t>	</a:t>
            </a:r>
            <a:r>
              <a:rPr lang="en-AU" sz="2400" dirty="0" smtClean="0">
                <a:solidFill>
                  <a:srgbClr val="EE82EE"/>
                </a:solidFill>
                <a:latin typeface="Lucida Console" panose="020B0609040504020204" pitchFamily="49" charset="0"/>
              </a:rPr>
              <a:t>&lt;condition 2&gt;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chemeClr val="tx2">
                    <a:lumMod val="65000"/>
                  </a:schemeClr>
                </a:solidFill>
                <a:latin typeface="Lucida Console" panose="020B0609040504020204" pitchFamily="49" charset="0"/>
              </a:rPr>
              <a:t>&lt;action 2&gt;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Default</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rgbClr val="92D050"/>
                </a:solidFill>
                <a:latin typeface="Lucida Console" panose="020B0609040504020204" pitchFamily="49" charset="0"/>
              </a:rPr>
              <a:t>&lt;action 3&gt;</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   } </a:t>
            </a:r>
          </a:p>
        </p:txBody>
      </p:sp>
      <p:sp>
        <p:nvSpPr>
          <p:cNvPr id="6" name="Rectangle 5"/>
          <p:cNvSpPr/>
          <p:nvPr/>
        </p:nvSpPr>
        <p:spPr>
          <a:xfrm>
            <a:off x="507897" y="3805714"/>
            <a:ext cx="11449272" cy="2677656"/>
          </a:xfrm>
          <a:prstGeom prst="rect">
            <a:avLst/>
          </a:prstGeom>
        </p:spPr>
        <p:txBody>
          <a:bodyPr wrap="square">
            <a:spAutoFit/>
          </a:bodyPr>
          <a:lstStyle/>
          <a:p>
            <a:pPr marL="342900" indent="-342900">
              <a:buFont typeface="Arial" panose="020B0604020202020204" pitchFamily="34" charset="0"/>
              <a:buChar char="•"/>
            </a:pPr>
            <a:endParaRPr lang="en-AU" sz="2400" dirty="0">
              <a:solidFill>
                <a:schemeClr val="tx2">
                  <a:lumMod val="6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dirty="0" smtClean="0">
                <a:solidFill>
                  <a:schemeClr val="tx2">
                    <a:lumMod val="75000"/>
                  </a:schemeClr>
                </a:solidFill>
                <a:latin typeface="Segoe UI Light" panose="020B0502040204020203" pitchFamily="34" charset="0"/>
                <a:cs typeface="Segoe UI Light" panose="020B0502040204020203" pitchFamily="34" charset="0"/>
              </a:rPr>
              <a:t>If &lt;test-value1&gt; </a:t>
            </a:r>
            <a:r>
              <a:rPr lang="en-AU" sz="2400" u="sng" dirty="0" smtClean="0">
                <a:solidFill>
                  <a:schemeClr val="tx2">
                    <a:lumMod val="75000"/>
                  </a:schemeClr>
                </a:solidFill>
                <a:latin typeface="Segoe UI Light" panose="020B0502040204020203" pitchFamily="34" charset="0"/>
                <a:cs typeface="Segoe UI Light" panose="020B0502040204020203" pitchFamily="34" charset="0"/>
              </a:rPr>
              <a:t>does not match</a:t>
            </a:r>
            <a:r>
              <a:rPr lang="en-AU" sz="2400" dirty="0" smtClean="0">
                <a:solidFill>
                  <a:schemeClr val="tx2">
                    <a:lumMod val="75000"/>
                  </a:schemeClr>
                </a:solidFill>
                <a:latin typeface="Segoe UI Light" panose="020B0502040204020203" pitchFamily="34" charset="0"/>
                <a:cs typeface="Segoe UI Light" panose="020B0502040204020203" pitchFamily="34" charset="0"/>
              </a:rPr>
              <a:t> &lt;condition 1&gt;, &lt;action 1&gt; is not performed, &lt;condition 2&gt; is checked, If &lt;test-value1&gt; </a:t>
            </a:r>
            <a:r>
              <a:rPr lang="en-AU" sz="2400" u="sng" dirty="0" smtClean="0">
                <a:solidFill>
                  <a:schemeClr val="tx2">
                    <a:lumMod val="75000"/>
                  </a:schemeClr>
                </a:solidFill>
                <a:latin typeface="Segoe UI Light" panose="020B0502040204020203" pitchFamily="34" charset="0"/>
                <a:cs typeface="Segoe UI Light" panose="020B0502040204020203" pitchFamily="34" charset="0"/>
              </a:rPr>
              <a:t>does not match</a:t>
            </a:r>
            <a:r>
              <a:rPr lang="en-AU" sz="2400" dirty="0" smtClean="0">
                <a:solidFill>
                  <a:schemeClr val="tx2">
                    <a:lumMod val="75000"/>
                  </a:schemeClr>
                </a:solidFill>
                <a:latin typeface="Segoe UI Light" panose="020B0502040204020203" pitchFamily="34" charset="0"/>
                <a:cs typeface="Segoe UI Light" panose="020B0502040204020203" pitchFamily="34" charset="0"/>
              </a:rPr>
              <a:t> &lt;condition 2&gt;, &lt;action 2&gt; is not performed</a:t>
            </a:r>
          </a:p>
          <a:p>
            <a:pPr marL="342900" indent="-342900">
              <a:buFont typeface="Arial" panose="020B0604020202020204" pitchFamily="34" charset="0"/>
              <a:buChar char="•"/>
            </a:pPr>
            <a:endParaRPr lang="en-AU" sz="2400" dirty="0" smtClean="0">
              <a:solidFill>
                <a:schemeClr val="tx2">
                  <a:lumMod val="75000"/>
                </a:schemeClr>
              </a:solidFill>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en-AU" sz="2400" b="1" dirty="0" smtClean="0">
                <a:solidFill>
                  <a:schemeClr val="bg1"/>
                </a:solidFill>
                <a:latin typeface="Segoe UI Light" panose="020B0502040204020203" pitchFamily="34" charset="0"/>
                <a:cs typeface="Segoe UI Light" panose="020B0502040204020203" pitchFamily="34" charset="0"/>
              </a:rPr>
              <a:t>Default condition is </a:t>
            </a:r>
            <a:r>
              <a:rPr lang="en-AU" sz="2400" b="1" u="sng" dirty="0" smtClean="0">
                <a:solidFill>
                  <a:schemeClr val="bg1"/>
                </a:solidFill>
                <a:latin typeface="Segoe UI Light" panose="020B0502040204020203" pitchFamily="34" charset="0"/>
                <a:cs typeface="Segoe UI Light" panose="020B0502040204020203" pitchFamily="34" charset="0"/>
              </a:rPr>
              <a:t>matched</a:t>
            </a:r>
            <a:r>
              <a:rPr lang="en-AU" sz="2400" b="1" dirty="0" smtClean="0">
                <a:solidFill>
                  <a:schemeClr val="bg1"/>
                </a:solidFill>
                <a:latin typeface="Segoe UI Light" panose="020B0502040204020203" pitchFamily="34" charset="0"/>
                <a:cs typeface="Segoe UI Light" panose="020B0502040204020203" pitchFamily="34" charset="0"/>
              </a:rPr>
              <a:t> and </a:t>
            </a:r>
            <a:r>
              <a:rPr lang="en-AU" sz="2400" b="1" dirty="0">
                <a:solidFill>
                  <a:schemeClr val="bg1"/>
                </a:solidFill>
                <a:latin typeface="Segoe UI Light" panose="020B0502040204020203" pitchFamily="34" charset="0"/>
                <a:cs typeface="Segoe UI Light" panose="020B0502040204020203" pitchFamily="34" charset="0"/>
              </a:rPr>
              <a:t>&lt;action </a:t>
            </a:r>
            <a:r>
              <a:rPr lang="en-AU" sz="2400" b="1" dirty="0" smtClean="0">
                <a:solidFill>
                  <a:schemeClr val="bg1"/>
                </a:solidFill>
                <a:latin typeface="Segoe UI Light" panose="020B0502040204020203" pitchFamily="34" charset="0"/>
                <a:cs typeface="Segoe UI Light" panose="020B0502040204020203" pitchFamily="34" charset="0"/>
              </a:rPr>
              <a:t>3&gt; is performed</a:t>
            </a:r>
          </a:p>
          <a:p>
            <a:pPr marL="342900" indent="-342900">
              <a:buFont typeface="Arial" panose="020B0604020202020204" pitchFamily="34" charset="0"/>
              <a:buChar char="•"/>
            </a:pP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5749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711624" cy="1571093"/>
          </a:xfrm>
        </p:spPr>
        <p:txBody>
          <a:bodyPr/>
          <a:lstStyle/>
          <a:p>
            <a:r>
              <a:rPr lang="en-AU" sz="2400" dirty="0" smtClean="0"/>
              <a:t>Example:</a:t>
            </a:r>
          </a:p>
          <a:p>
            <a:r>
              <a:rPr lang="en-AU" sz="2400" dirty="0" smtClean="0"/>
              <a:t>SWITCH with Default Condition</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523</a:t>
            </a:fld>
            <a:endParaRPr lang="en-US"/>
          </a:p>
        </p:txBody>
      </p:sp>
      <p:sp>
        <p:nvSpPr>
          <p:cNvPr id="7" name="TextBox 6"/>
          <p:cNvSpPr txBox="1"/>
          <p:nvPr/>
        </p:nvSpPr>
        <p:spPr>
          <a:xfrm>
            <a:off x="533400" y="2662466"/>
            <a:ext cx="10960100" cy="2831544"/>
          </a:xfrm>
          <a:prstGeom prst="rect">
            <a:avLst/>
          </a:prstGeom>
          <a:noFill/>
        </p:spPr>
        <p:txBody>
          <a:bodyPr wrap="square" rtlCol="0">
            <a:spAutoFit/>
          </a:bodyPr>
          <a:lstStyle/>
          <a:p>
            <a:r>
              <a:rPr lang="en-AU" sz="2000" dirty="0" smtClean="0">
                <a:solidFill>
                  <a:srgbClr val="FF4500"/>
                </a:solidFill>
                <a:latin typeface="Lucida Console" panose="020B0609040504020204" pitchFamily="49" charset="0"/>
              </a:rPr>
              <a:t>$</a:t>
            </a:r>
            <a:r>
              <a:rPr lang="en-AU" sz="2000" dirty="0" err="1">
                <a:solidFill>
                  <a:srgbClr val="FF4500"/>
                </a:solidFill>
                <a:latin typeface="Lucida Console" panose="020B0609040504020204" pitchFamily="49" charset="0"/>
              </a:rPr>
              <a:t>DomainRole</a:t>
            </a:r>
            <a:r>
              <a:rPr lang="en-AU" sz="2000" dirty="0">
                <a:solidFill>
                  <a:prstClr val="black"/>
                </a:solidFill>
                <a:latin typeface="Lucida Console" panose="020B0609040504020204" pitchFamily="49" charset="0"/>
              </a:rPr>
              <a:t> </a:t>
            </a:r>
            <a:r>
              <a:rPr lang="en-AU" sz="2000" dirty="0">
                <a:solidFill>
                  <a:srgbClr val="A9A9A9"/>
                </a:solidFill>
                <a:latin typeface="Lucida Console" panose="020B0609040504020204" pitchFamily="49" charset="0"/>
              </a:rPr>
              <a:t>=</a:t>
            </a:r>
            <a:r>
              <a:rPr lang="en-AU" sz="2000" dirty="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Get-</a:t>
            </a:r>
            <a:r>
              <a:rPr lang="en-AU" sz="2000" dirty="0" err="1" smtClean="0">
                <a:solidFill>
                  <a:srgbClr val="0000FF"/>
                </a:solidFill>
                <a:latin typeface="Lucida Console" panose="020B0609040504020204" pitchFamily="49" charset="0"/>
              </a:rPr>
              <a:t>CimInstance</a:t>
            </a:r>
            <a:r>
              <a:rPr lang="en-AU" sz="2000" dirty="0" smtClean="0">
                <a:solidFill>
                  <a:prstClr val="black"/>
                </a:solidFill>
                <a:latin typeface="Lucida Console" panose="020B0609040504020204" pitchFamily="49" charset="0"/>
              </a:rPr>
              <a:t> </a:t>
            </a:r>
            <a:r>
              <a:rPr lang="en-AU" sz="2000" dirty="0">
                <a:solidFill>
                  <a:srgbClr val="000080"/>
                </a:solidFill>
                <a:latin typeface="Lucida Console" panose="020B0609040504020204" pitchFamily="49" charset="0"/>
              </a:rPr>
              <a:t>-class</a:t>
            </a:r>
            <a:r>
              <a:rPr lang="en-AU" sz="2000" dirty="0">
                <a:solidFill>
                  <a:prstClr val="black"/>
                </a:solidFill>
                <a:latin typeface="Lucida Console" panose="020B0609040504020204" pitchFamily="49" charset="0"/>
              </a:rPr>
              <a:t> </a:t>
            </a:r>
            <a:r>
              <a:rPr lang="en-AU" sz="2000" dirty="0">
                <a:solidFill>
                  <a:srgbClr val="8A2BE2"/>
                </a:solidFill>
                <a:latin typeface="Lucida Console" panose="020B0609040504020204" pitchFamily="49" charset="0"/>
              </a:rPr>
              <a:t>Win32_ComputerSystem</a:t>
            </a:r>
            <a:r>
              <a:rPr lang="en-AU" sz="2000" dirty="0">
                <a:solidFill>
                  <a:prstClr val="black"/>
                </a:solidFill>
                <a:latin typeface="Lucida Console" panose="020B0609040504020204" pitchFamily="49" charset="0"/>
              </a:rPr>
              <a:t>)</a:t>
            </a:r>
            <a:r>
              <a:rPr lang="en-AU" sz="2000" dirty="0">
                <a:solidFill>
                  <a:srgbClr val="A9A9A9"/>
                </a:solidFill>
                <a:latin typeface="Lucida Console" panose="020B0609040504020204" pitchFamily="49" charset="0"/>
              </a:rPr>
              <a:t>.</a:t>
            </a:r>
            <a:r>
              <a:rPr lang="en-AU" sz="2000" dirty="0" err="1">
                <a:solidFill>
                  <a:prstClr val="black"/>
                </a:solidFill>
                <a:latin typeface="Lucida Console" panose="020B0609040504020204" pitchFamily="49" charset="0"/>
              </a:rPr>
              <a:t>DomainRole</a:t>
            </a:r>
            <a:endParaRPr lang="en-AU" sz="2000" dirty="0">
              <a:solidFill>
                <a:prstClr val="black"/>
              </a:solidFill>
              <a:latin typeface="Lucida Console" panose="020B0609040504020204" pitchFamily="49" charset="0"/>
            </a:endParaRPr>
          </a:p>
          <a:p>
            <a:endParaRPr lang="en-AU" sz="2000" dirty="0">
              <a:solidFill>
                <a:prstClr val="black"/>
              </a:solidFill>
              <a:latin typeface="Lucida Console" panose="020B0609040504020204" pitchFamily="49" charset="0"/>
            </a:endParaRPr>
          </a:p>
          <a:p>
            <a:r>
              <a:rPr lang="en-AU" sz="2000" dirty="0">
                <a:solidFill>
                  <a:srgbClr val="00008B"/>
                </a:solidFill>
                <a:latin typeface="Lucida Console" panose="020B0609040504020204" pitchFamily="49" charset="0"/>
              </a:rPr>
              <a:t>switch</a:t>
            </a:r>
            <a:r>
              <a:rPr lang="en-AU" sz="2000" dirty="0">
                <a:solidFill>
                  <a:prstClr val="black"/>
                </a:solidFill>
                <a:latin typeface="Lucida Console" panose="020B0609040504020204" pitchFamily="49" charset="0"/>
              </a:rPr>
              <a:t> (</a:t>
            </a:r>
            <a:r>
              <a:rPr lang="en-AU" sz="2000" dirty="0">
                <a:solidFill>
                  <a:srgbClr val="FF4500"/>
                </a:solidFill>
                <a:latin typeface="Lucida Console" panose="020B0609040504020204" pitchFamily="49" charset="0"/>
              </a:rPr>
              <a:t>$</a:t>
            </a:r>
            <a:r>
              <a:rPr lang="en-AU" sz="2000" dirty="0" err="1">
                <a:solidFill>
                  <a:srgbClr val="FF4500"/>
                </a:solidFill>
                <a:latin typeface="Lucida Console" panose="020B0609040504020204" pitchFamily="49" charset="0"/>
              </a:rPr>
              <a:t>DomainRole</a:t>
            </a:r>
            <a:r>
              <a:rPr lang="en-AU" sz="2000" dirty="0">
                <a:solidFill>
                  <a:prstClr val="black"/>
                </a:solidFill>
                <a:latin typeface="Lucida Console" panose="020B0609040504020204" pitchFamily="49" charset="0"/>
              </a:rPr>
              <a:t>)</a:t>
            </a:r>
          </a:p>
          <a:p>
            <a:r>
              <a:rPr lang="en-AU" sz="2000" dirty="0">
                <a:solidFill>
                  <a:prstClr val="black"/>
                </a:solidFill>
                <a:latin typeface="Lucida Console" panose="020B0609040504020204" pitchFamily="49" charset="0"/>
              </a:rPr>
              <a:t>{</a:t>
            </a:r>
          </a:p>
          <a:p>
            <a:r>
              <a:rPr lang="en-AU" sz="2000" dirty="0" smtClean="0">
                <a:solidFill>
                  <a:srgbClr val="800080"/>
                </a:solidFill>
                <a:latin typeface="Lucida Console" panose="020B0609040504020204" pitchFamily="49" charset="0"/>
              </a:rPr>
              <a:t>	0</a:t>
            </a:r>
            <a:r>
              <a:rPr lang="en-AU" sz="2000" dirty="0" smtClean="0">
                <a:solidFill>
                  <a:prstClr val="black"/>
                </a:solidFill>
                <a:latin typeface="Lucida Console" panose="020B0609040504020204" pitchFamily="49" charset="0"/>
              </a:rPr>
              <a:t> </a:t>
            </a:r>
            <a:r>
              <a:rPr lang="en-AU" sz="2000" dirty="0">
                <a:solidFill>
                  <a:prstClr val="black"/>
                </a:solidFill>
                <a:latin typeface="Lucida Console" panose="020B0609040504020204" pitchFamily="49" charset="0"/>
              </a:rPr>
              <a:t>{</a:t>
            </a:r>
            <a:r>
              <a:rPr lang="en-AU" sz="2000" dirty="0">
                <a:solidFill>
                  <a:srgbClr val="0000FF"/>
                </a:solidFill>
                <a:latin typeface="Lucida Console" panose="020B0609040504020204" pitchFamily="49" charset="0"/>
              </a:rPr>
              <a:t>write-Host</a:t>
            </a:r>
            <a:r>
              <a:rPr lang="en-AU" sz="2000" dirty="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"standalone workstation"</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smtClean="0">
                <a:solidFill>
                  <a:srgbClr val="800080"/>
                </a:solidFill>
                <a:latin typeface="Lucida Console" panose="020B0609040504020204" pitchFamily="49" charset="0"/>
              </a:rPr>
              <a:t>	2</a:t>
            </a:r>
            <a:r>
              <a:rPr lang="en-AU" sz="2000" dirty="0" smtClean="0">
                <a:solidFill>
                  <a:prstClr val="black"/>
                </a:solidFill>
                <a:latin typeface="Lucida Console" panose="020B0609040504020204" pitchFamily="49" charset="0"/>
              </a:rPr>
              <a:t> </a:t>
            </a:r>
            <a:r>
              <a:rPr lang="en-AU" sz="2000" dirty="0">
                <a:solidFill>
                  <a:prstClr val="black"/>
                </a:solidFill>
                <a:latin typeface="Lucida Console" panose="020B0609040504020204" pitchFamily="49" charset="0"/>
              </a:rPr>
              <a:t>{</a:t>
            </a:r>
            <a:r>
              <a:rPr lang="en-AU" sz="2000" dirty="0">
                <a:solidFill>
                  <a:srgbClr val="0000FF"/>
                </a:solidFill>
                <a:latin typeface="Lucida Console" panose="020B0609040504020204" pitchFamily="49" charset="0"/>
              </a:rPr>
              <a:t>write-Host</a:t>
            </a:r>
            <a:r>
              <a:rPr lang="en-AU" sz="2000" dirty="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"standalone server"</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smtClean="0">
                <a:solidFill>
                  <a:srgbClr val="8A2BE2"/>
                </a:solidFill>
                <a:latin typeface="Lucida Console" panose="020B0609040504020204" pitchFamily="49" charset="0"/>
              </a:rPr>
              <a:t>	Default</a:t>
            </a:r>
            <a:r>
              <a:rPr lang="en-AU" sz="2000" dirty="0" smtClean="0">
                <a:solidFill>
                  <a:prstClr val="black"/>
                </a:solidFill>
                <a:latin typeface="Lucida Console" panose="020B0609040504020204" pitchFamily="49" charset="0"/>
              </a:rPr>
              <a:t> </a:t>
            </a:r>
            <a:r>
              <a:rPr lang="en-AU" sz="2000" dirty="0">
                <a:solidFill>
                  <a:prstClr val="black"/>
                </a:solidFill>
                <a:latin typeface="Lucida Console" panose="020B0609040504020204" pitchFamily="49" charset="0"/>
              </a:rPr>
              <a:t>{</a:t>
            </a:r>
            <a:r>
              <a:rPr lang="en-AU" sz="2000" dirty="0">
                <a:solidFill>
                  <a:srgbClr val="0000FF"/>
                </a:solidFill>
                <a:latin typeface="Lucida Console" panose="020B0609040504020204" pitchFamily="49" charset="0"/>
              </a:rPr>
              <a:t>write-Host</a:t>
            </a:r>
            <a:r>
              <a:rPr lang="en-AU" sz="2000" dirty="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"other </a:t>
            </a:r>
            <a:r>
              <a:rPr lang="en-AU" sz="2000" dirty="0">
                <a:solidFill>
                  <a:srgbClr val="8B0000"/>
                </a:solidFill>
                <a:latin typeface="Lucida Console" panose="020B0609040504020204" pitchFamily="49" charset="0"/>
              </a:rPr>
              <a:t>domain </a:t>
            </a:r>
            <a:r>
              <a:rPr lang="en-AU" sz="2000" dirty="0" smtClean="0">
                <a:solidFill>
                  <a:srgbClr val="8B0000"/>
                </a:solidFill>
                <a:latin typeface="Lucida Console" panose="020B0609040504020204" pitchFamily="49" charset="0"/>
              </a:rPr>
              <a:t>role"</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a:solidFill>
                  <a:prstClr val="black"/>
                </a:solidFill>
                <a:latin typeface="Lucida Console" panose="020B0609040504020204" pitchFamily="49" charset="0"/>
              </a:rPr>
              <a:t>} </a:t>
            </a:r>
          </a:p>
          <a:p>
            <a:endParaRPr lang="en-AU" dirty="0"/>
          </a:p>
        </p:txBody>
      </p:sp>
    </p:spTree>
    <p:extLst>
      <p:ext uri="{BB962C8B-B14F-4D97-AF65-F5344CB8AC3E}">
        <p14:creationId xmlns:p14="http://schemas.microsoft.com/office/powerpoint/2010/main" val="3028345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a:t>
            </a:r>
            <a:r>
              <a:rPr lang="en-US" sz="2400" b="1" dirty="0">
                <a:solidFill>
                  <a:schemeClr val="tx1"/>
                </a:solidFill>
                <a:latin typeface="Segoe UI Light" panose="020B0502040204020203" pitchFamily="34" charset="0"/>
              </a:rPr>
              <a:t>SWITCH Statement </a:t>
            </a:r>
            <a:endParaRPr lang="en-US" sz="2400" b="1" dirty="0" smtClean="0">
              <a:solidFill>
                <a:schemeClr val="tx1"/>
              </a:solidFill>
              <a:latin typeface="Segoe UI Light" panose="020B0502040204020203" pitchFamily="34" charset="0"/>
            </a:endParaRPr>
          </a:p>
          <a:p>
            <a:r>
              <a:rPr lang="en-US" sz="2400" b="1" dirty="0" smtClean="0">
                <a:solidFill>
                  <a:schemeClr val="tx1"/>
                </a:solidFill>
                <a:latin typeface="Segoe UI Light" panose="020B0502040204020203" pitchFamily="34" charset="0"/>
              </a:rPr>
              <a:t>– Multiple inputs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524</a:t>
            </a:fld>
            <a:endParaRPr lang="en-US"/>
          </a:p>
        </p:txBody>
      </p:sp>
    </p:spTree>
    <p:extLst>
      <p:ext uri="{BB962C8B-B14F-4D97-AF65-F5344CB8AC3E}">
        <p14:creationId xmlns:p14="http://schemas.microsoft.com/office/powerpoint/2010/main" val="2077313107"/>
      </p:ext>
    </p:extLst>
  </p:cSld>
  <p:clrMapOvr>
    <a:masterClrMapping/>
  </p:clrMapOvr>
  <p:timing>
    <p:tnLst>
      <p:par>
        <p:cT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Switch</a:t>
            </a:r>
            <a:br>
              <a:rPr lang="en-US" dirty="0" smtClean="0"/>
            </a:br>
            <a:r>
              <a:rPr lang="en-US" dirty="0" smtClean="0"/>
              <a:t>Multiple Values</a:t>
            </a:r>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525</a:t>
            </a:fld>
            <a:endParaRPr lang="en-US"/>
          </a:p>
        </p:txBody>
      </p:sp>
      <p:sp>
        <p:nvSpPr>
          <p:cNvPr id="25" name="Rectangle 24"/>
          <p:cNvSpPr/>
          <p:nvPr/>
        </p:nvSpPr>
        <p:spPr>
          <a:xfrm>
            <a:off x="437923" y="1773495"/>
            <a:ext cx="4645658" cy="1477328"/>
          </a:xfrm>
          <a:prstGeom prst="rect">
            <a:avLst/>
          </a:prstGeom>
          <a:solidFill>
            <a:srgbClr val="012456"/>
          </a:solidFill>
        </p:spPr>
        <p:txBody>
          <a:bodyPr wrap="square">
            <a:spAutoFit/>
          </a:bodyPr>
          <a:lstStyle/>
          <a:p>
            <a:r>
              <a:rPr lang="en-AU" dirty="0" smtClean="0">
                <a:solidFill>
                  <a:srgbClr val="E0FFFF"/>
                </a:solidFill>
                <a:latin typeface="Lucida Console" panose="020B0609040504020204" pitchFamily="49" charset="0"/>
              </a:rPr>
              <a:t>Switch</a:t>
            </a:r>
            <a:r>
              <a:rPr lang="en-AU" dirty="0" smtClean="0">
                <a:solidFill>
                  <a:srgbClr val="F5F5F5"/>
                </a:solidFill>
                <a:latin typeface="Lucida Console" panose="020B0609040504020204" pitchFamily="49" charset="0"/>
              </a:rPr>
              <a:t> (</a:t>
            </a:r>
            <a:r>
              <a:rPr lang="en-AU" dirty="0" smtClean="0">
                <a:solidFill>
                  <a:srgbClr val="EE82EE"/>
                </a:solidFill>
                <a:latin typeface="Lucida Console" panose="020B0609040504020204" pitchFamily="49" charset="0"/>
              </a:rPr>
              <a:t>&lt;test-value-array&gt;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a:t>
            </a:r>
          </a:p>
          <a:p>
            <a:r>
              <a:rPr lang="en-AU" dirty="0" smtClean="0">
                <a:solidFill>
                  <a:srgbClr val="EE82EE"/>
                </a:solidFill>
                <a:latin typeface="Lucida Console" panose="020B0609040504020204" pitchFamily="49" charset="0"/>
              </a:rPr>
              <a:t>      &lt;condition 1&gt;</a:t>
            </a:r>
            <a:r>
              <a:rPr lang="en-AU" dirty="0" smtClean="0">
                <a:solidFill>
                  <a:srgbClr val="F5F5F5"/>
                </a:solidFill>
                <a:latin typeface="Lucida Console" panose="020B0609040504020204" pitchFamily="49" charset="0"/>
              </a:rPr>
              <a:t> {</a:t>
            </a:r>
            <a:r>
              <a:rPr lang="en-AU" dirty="0" smtClean="0">
                <a:solidFill>
                  <a:srgbClr val="92D050"/>
                </a:solidFill>
                <a:latin typeface="Lucida Console" panose="020B0609040504020204" pitchFamily="49" charset="0"/>
              </a:rPr>
              <a:t>&lt;action 1&gt;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smtClean="0">
                <a:solidFill>
                  <a:srgbClr val="E0FFFF"/>
                </a:solidFill>
                <a:latin typeface="Lucida Console" panose="020B0609040504020204" pitchFamily="49" charset="0"/>
              </a:rPr>
              <a:t>      Default</a:t>
            </a:r>
            <a:r>
              <a:rPr lang="en-AU" dirty="0" smtClean="0">
                <a:solidFill>
                  <a:srgbClr val="F5F5F5"/>
                </a:solidFill>
                <a:latin typeface="Lucida Console" panose="020B0609040504020204" pitchFamily="49" charset="0"/>
              </a:rPr>
              <a:t>       </a:t>
            </a:r>
            <a:r>
              <a:rPr lang="en-AU" dirty="0">
                <a:solidFill>
                  <a:srgbClr val="F5F5F5"/>
                </a:solidFill>
                <a:latin typeface="Lucida Console" panose="020B0609040504020204" pitchFamily="49" charset="0"/>
              </a:rPr>
              <a:t>{</a:t>
            </a:r>
            <a:r>
              <a:rPr lang="en-AU" dirty="0">
                <a:solidFill>
                  <a:srgbClr val="92D050"/>
                </a:solidFill>
                <a:latin typeface="Lucida Console" panose="020B0609040504020204" pitchFamily="49" charset="0"/>
              </a:rPr>
              <a:t>&lt;action </a:t>
            </a:r>
            <a:r>
              <a:rPr lang="en-AU" dirty="0" smtClean="0">
                <a:solidFill>
                  <a:srgbClr val="92D050"/>
                </a:solidFill>
                <a:latin typeface="Lucida Console" panose="020B0609040504020204" pitchFamily="49" charset="0"/>
              </a:rPr>
              <a:t>2&gt;</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a:p>
            <a:r>
              <a:rPr lang="en-AU" dirty="0">
                <a:solidFill>
                  <a:srgbClr val="F5F5F5"/>
                </a:solidFill>
                <a:latin typeface="Lucida Console" panose="020B0609040504020204" pitchFamily="49" charset="0"/>
              </a:rPr>
              <a:t>   } </a:t>
            </a:r>
          </a:p>
        </p:txBody>
      </p:sp>
      <p:sp>
        <p:nvSpPr>
          <p:cNvPr id="57" name="TextBox 56"/>
          <p:cNvSpPr txBox="1"/>
          <p:nvPr/>
        </p:nvSpPr>
        <p:spPr>
          <a:xfrm>
            <a:off x="429348" y="3783340"/>
            <a:ext cx="6207042" cy="1569660"/>
          </a:xfrm>
          <a:prstGeom prst="rect">
            <a:avLst/>
          </a:prstGeom>
          <a:noFill/>
        </p:spPr>
        <p:txBody>
          <a:bodyPr wrap="square" rtlCol="0">
            <a:spAutoFit/>
          </a:bodyPr>
          <a:lstStyle/>
          <a:p>
            <a:r>
              <a:rPr lang="en-US" sz="1600" dirty="0" smtClean="0">
                <a:solidFill>
                  <a:srgbClr val="FF4500"/>
                </a:solidFill>
                <a:latin typeface="Lucida Console" panose="020B0609040504020204" pitchFamily="49" charset="0"/>
              </a:rPr>
              <a:t>$</a:t>
            </a:r>
            <a:r>
              <a:rPr lang="en-US" sz="1600" dirty="0" err="1">
                <a:solidFill>
                  <a:srgbClr val="FF4500"/>
                </a:solidFill>
                <a:latin typeface="Lucida Console" panose="020B0609040504020204" pitchFamily="49" charset="0"/>
              </a:rPr>
              <a:t>FileNames</a:t>
            </a:r>
            <a:r>
              <a:rPr lang="en-US" sz="1600" dirty="0">
                <a:solidFill>
                  <a:prstClr val="black"/>
                </a:solidFill>
                <a:latin typeface="Lucida Console" panose="020B0609040504020204" pitchFamily="49" charset="0"/>
              </a:rPr>
              <a:t> </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 (</a:t>
            </a:r>
            <a:r>
              <a:rPr lang="en-US" sz="1600" dirty="0">
                <a:solidFill>
                  <a:srgbClr val="0000FF"/>
                </a:solidFill>
                <a:latin typeface="Lucida Console" panose="020B0609040504020204" pitchFamily="49" charset="0"/>
              </a:rPr>
              <a:t>Get-</a:t>
            </a:r>
            <a:r>
              <a:rPr lang="en-US" sz="1600" dirty="0" err="1">
                <a:solidFill>
                  <a:srgbClr val="0000FF"/>
                </a:solidFill>
                <a:latin typeface="Lucida Console" panose="020B0609040504020204" pitchFamily="49" charset="0"/>
              </a:rPr>
              <a:t>ChildItem</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C:\Windows</a:t>
            </a:r>
            <a:r>
              <a:rPr lang="en-US" sz="1600" dirty="0">
                <a:solidFill>
                  <a:prstClr val="black"/>
                </a:solidFill>
                <a:latin typeface="Lucida Console" panose="020B0609040504020204" pitchFamily="49" charset="0"/>
              </a:rPr>
              <a:t>)</a:t>
            </a:r>
            <a:r>
              <a:rPr lang="en-US" sz="1600" dirty="0">
                <a:solidFill>
                  <a:srgbClr val="A9A9A9"/>
                </a:solidFill>
                <a:latin typeface="Lucida Console" panose="020B0609040504020204" pitchFamily="49" charset="0"/>
              </a:rPr>
              <a:t>.</a:t>
            </a:r>
            <a:r>
              <a:rPr lang="en-US" sz="1600" dirty="0">
                <a:solidFill>
                  <a:prstClr val="black"/>
                </a:solidFill>
                <a:latin typeface="Lucida Console" panose="020B0609040504020204" pitchFamily="49" charset="0"/>
              </a:rPr>
              <a:t>FullName</a:t>
            </a:r>
          </a:p>
          <a:p>
            <a:r>
              <a:rPr lang="en-US" sz="1600" dirty="0">
                <a:solidFill>
                  <a:srgbClr val="00008B"/>
                </a:solidFill>
                <a:latin typeface="Lucida Console" panose="020B0609040504020204" pitchFamily="49" charset="0"/>
              </a:rPr>
              <a:t>Switch</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-Wildcard</a:t>
            </a:r>
            <a:r>
              <a:rPr lang="en-US" sz="1600" dirty="0">
                <a:solidFill>
                  <a:prstClr val="black"/>
                </a:solidFill>
                <a:latin typeface="Lucida Console" panose="020B0609040504020204" pitchFamily="49" charset="0"/>
              </a:rPr>
              <a:t> (</a:t>
            </a:r>
            <a:r>
              <a:rPr lang="en-US" sz="1600" dirty="0">
                <a:solidFill>
                  <a:srgbClr val="FF4500"/>
                </a:solidFill>
                <a:latin typeface="Lucida Console" panose="020B0609040504020204" pitchFamily="49" charset="0"/>
              </a:rPr>
              <a:t>$</a:t>
            </a:r>
            <a:r>
              <a:rPr lang="en-US" sz="1600" dirty="0" err="1">
                <a:solidFill>
                  <a:srgbClr val="FF4500"/>
                </a:solidFill>
                <a:latin typeface="Lucida Console" panose="020B0609040504020204" pitchFamily="49" charset="0"/>
              </a:rPr>
              <a:t>FileNames</a:t>
            </a:r>
            <a:r>
              <a:rPr lang="en-US" sz="1600" dirty="0">
                <a:solidFill>
                  <a:prstClr val="black"/>
                </a:solidFill>
                <a:latin typeface="Lucida Console" panose="020B0609040504020204" pitchFamily="49" charset="0"/>
              </a:rPr>
              <a:t>)</a:t>
            </a:r>
          </a:p>
          <a:p>
            <a:r>
              <a:rPr lang="en-US" sz="1600" dirty="0">
                <a:solidFill>
                  <a:prstClr val="black"/>
                </a:solidFill>
                <a:latin typeface="Lucida Console" panose="020B0609040504020204" pitchFamily="49" charset="0"/>
              </a:rPr>
              <a:t>{</a:t>
            </a:r>
          </a:p>
          <a:p>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"*.exe"</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"Found executable: </a:t>
            </a:r>
            <a:r>
              <a:rPr lang="en-US" sz="1600" dirty="0">
                <a:solidFill>
                  <a:srgbClr val="FF4500"/>
                </a:solidFill>
                <a:latin typeface="Lucida Console" panose="020B0609040504020204" pitchFamily="49" charset="0"/>
              </a:rPr>
              <a:t>$_</a:t>
            </a:r>
            <a:r>
              <a:rPr lang="en-US" sz="1600" dirty="0">
                <a:solidFill>
                  <a:srgbClr val="8B0000"/>
                </a:solidFill>
                <a:latin typeface="Lucida Console" panose="020B0609040504020204" pitchFamily="49" charset="0"/>
              </a:rPr>
              <a:t>"</a:t>
            </a:r>
            <a:r>
              <a:rPr lang="en-US" sz="1600" dirty="0">
                <a:solidFill>
                  <a:prstClr val="black"/>
                </a:solidFill>
                <a:latin typeface="Lucida Console" panose="020B0609040504020204" pitchFamily="49" charset="0"/>
              </a:rPr>
              <a:t>}</a:t>
            </a:r>
          </a:p>
          <a:p>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Default</a:t>
            </a:r>
            <a:r>
              <a:rPr lang="en-US" sz="1600" dirty="0">
                <a:solidFill>
                  <a:prstClr val="black"/>
                </a:solidFill>
                <a:latin typeface="Lucida Console" panose="020B0609040504020204" pitchFamily="49" charset="0"/>
              </a:rPr>
              <a:t> {</a:t>
            </a:r>
            <a:r>
              <a:rPr lang="en-US" sz="1600" dirty="0">
                <a:solidFill>
                  <a:srgbClr val="8B0000"/>
                </a:solidFill>
                <a:latin typeface="Lucida Console" panose="020B0609040504020204" pitchFamily="49" charset="0"/>
              </a:rPr>
              <a:t>"Not an exe: </a:t>
            </a:r>
            <a:r>
              <a:rPr lang="en-US" sz="1600" dirty="0">
                <a:solidFill>
                  <a:srgbClr val="FF4500"/>
                </a:solidFill>
                <a:latin typeface="Lucida Console" panose="020B0609040504020204" pitchFamily="49" charset="0"/>
              </a:rPr>
              <a:t>$_</a:t>
            </a:r>
            <a:r>
              <a:rPr lang="en-US" sz="1600" dirty="0">
                <a:solidFill>
                  <a:srgbClr val="8B0000"/>
                </a:solidFill>
                <a:latin typeface="Lucida Console" panose="020B0609040504020204" pitchFamily="49" charset="0"/>
              </a:rPr>
              <a:t>"</a:t>
            </a:r>
            <a:r>
              <a:rPr lang="en-US" sz="1600" dirty="0">
                <a:solidFill>
                  <a:prstClr val="black"/>
                </a:solidFill>
                <a:latin typeface="Lucida Console" panose="020B0609040504020204" pitchFamily="49" charset="0"/>
              </a:rPr>
              <a:t>}</a:t>
            </a:r>
          </a:p>
          <a:p>
            <a:r>
              <a:rPr lang="en-US" sz="1600" dirty="0">
                <a:solidFill>
                  <a:prstClr val="black"/>
                </a:solidFill>
                <a:latin typeface="Lucida Console" panose="020B0609040504020204" pitchFamily="49" charset="0"/>
              </a:rPr>
              <a:t>} </a:t>
            </a:r>
          </a:p>
        </p:txBody>
      </p:sp>
      <p:grpSp>
        <p:nvGrpSpPr>
          <p:cNvPr id="98" name="Group 97"/>
          <p:cNvGrpSpPr/>
          <p:nvPr/>
        </p:nvGrpSpPr>
        <p:grpSpPr>
          <a:xfrm>
            <a:off x="4541867" y="424145"/>
            <a:ext cx="7257624" cy="6122871"/>
            <a:chOff x="4541867" y="424145"/>
            <a:chExt cx="7257624" cy="6122871"/>
          </a:xfrm>
        </p:grpSpPr>
        <p:sp>
          <p:nvSpPr>
            <p:cNvPr id="6" name="Flowchart: Decision 5"/>
            <p:cNvSpPr/>
            <p:nvPr/>
          </p:nvSpPr>
          <p:spPr>
            <a:xfrm>
              <a:off x="6670592" y="1630651"/>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&lt;</a:t>
              </a:r>
              <a:r>
                <a:rPr lang="en-US" sz="1400" dirty="0" smtClean="0"/>
                <a:t>test-value</a:t>
              </a:r>
              <a:r>
                <a:rPr lang="en-US" sz="1400" dirty="0"/>
                <a:t>&gt;</a:t>
              </a:r>
              <a:br>
                <a:rPr lang="en-US" sz="1400" dirty="0"/>
              </a:br>
              <a:r>
                <a:rPr lang="en-US" sz="1400" dirty="0"/>
                <a:t>-EQ</a:t>
              </a:r>
              <a:br>
                <a:rPr lang="en-US" sz="1400" dirty="0"/>
              </a:br>
              <a:r>
                <a:rPr lang="en-US" sz="1400" dirty="0"/>
                <a:t>&lt;condition 1&gt;</a:t>
              </a:r>
            </a:p>
          </p:txBody>
        </p:sp>
        <p:cxnSp>
          <p:nvCxnSpPr>
            <p:cNvPr id="7" name="Straight Arrow Connector 6"/>
            <p:cNvCxnSpPr>
              <a:stCxn id="40" idx="2"/>
              <a:endCxn id="6" idx="0"/>
            </p:cNvCxnSpPr>
            <p:nvPr/>
          </p:nvCxnSpPr>
          <p:spPr>
            <a:xfrm>
              <a:off x="8006097" y="1094505"/>
              <a:ext cx="0" cy="536146"/>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6" idx="3"/>
              <a:endCxn id="15" idx="1"/>
            </p:cNvCxnSpPr>
            <p:nvPr/>
          </p:nvCxnSpPr>
          <p:spPr>
            <a:xfrm>
              <a:off x="9341602" y="2271330"/>
              <a:ext cx="522363" cy="2754"/>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9098920" y="1783919"/>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12" name="TextBox 11"/>
            <p:cNvSpPr txBox="1"/>
            <p:nvPr/>
          </p:nvSpPr>
          <p:spPr>
            <a:xfrm>
              <a:off x="7258277" y="2859610"/>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
          <p:nvSpPr>
            <p:cNvPr id="13" name="Flowchart: Terminator 12"/>
            <p:cNvSpPr/>
            <p:nvPr/>
          </p:nvSpPr>
          <p:spPr>
            <a:xfrm>
              <a:off x="4541867" y="5629668"/>
              <a:ext cx="1636294" cy="553338"/>
            </a:xfrm>
            <a:prstGeom prst="flowChartTerminator">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End</a:t>
              </a:r>
            </a:p>
          </p:txBody>
        </p:sp>
        <p:sp>
          <p:nvSpPr>
            <p:cNvPr id="14" name="Flowchart: Terminator 13"/>
            <p:cNvSpPr/>
            <p:nvPr/>
          </p:nvSpPr>
          <p:spPr>
            <a:xfrm>
              <a:off x="4541867" y="480618"/>
              <a:ext cx="1636294" cy="553338"/>
            </a:xfrm>
            <a:prstGeom prst="flowChartTerminator">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Start</a:t>
              </a:r>
            </a:p>
          </p:txBody>
        </p:sp>
        <p:sp>
          <p:nvSpPr>
            <p:cNvPr id="15" name="Flowchart: Process 14"/>
            <p:cNvSpPr/>
            <p:nvPr/>
          </p:nvSpPr>
          <p:spPr>
            <a:xfrm>
              <a:off x="9863965" y="1938904"/>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&lt;action 1&gt;</a:t>
              </a:r>
            </a:p>
          </p:txBody>
        </p:sp>
        <p:cxnSp>
          <p:nvCxnSpPr>
            <p:cNvPr id="30" name="Elbow Connector 29"/>
            <p:cNvCxnSpPr>
              <a:stCxn id="15" idx="2"/>
            </p:cNvCxnSpPr>
            <p:nvPr/>
          </p:nvCxnSpPr>
          <p:spPr>
            <a:xfrm rot="5400000">
              <a:off x="9181515" y="1433847"/>
              <a:ext cx="474796" cy="2825631"/>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6" idx="2"/>
              <a:endCxn id="42" idx="0"/>
            </p:cNvCxnSpPr>
            <p:nvPr/>
          </p:nvCxnSpPr>
          <p:spPr>
            <a:xfrm>
              <a:off x="8006097" y="2912009"/>
              <a:ext cx="0" cy="536146"/>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2" name="Flowchart: Decision 41"/>
            <p:cNvSpPr/>
            <p:nvPr/>
          </p:nvSpPr>
          <p:spPr>
            <a:xfrm>
              <a:off x="6670592" y="3448155"/>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No Conditions Matched?</a:t>
              </a:r>
              <a:endParaRPr lang="en-US" sz="1400" dirty="0"/>
            </a:p>
          </p:txBody>
        </p:sp>
        <p:cxnSp>
          <p:nvCxnSpPr>
            <p:cNvPr id="45" name="Straight Arrow Connector 44"/>
            <p:cNvCxnSpPr>
              <a:stCxn id="39" idx="1"/>
              <a:endCxn id="13" idx="3"/>
            </p:cNvCxnSpPr>
            <p:nvPr/>
          </p:nvCxnSpPr>
          <p:spPr>
            <a:xfrm flipH="1">
              <a:off x="6178161" y="5906337"/>
              <a:ext cx="49243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9157731" y="3630271"/>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49" name="Flowchart: Process 48"/>
            <p:cNvSpPr/>
            <p:nvPr/>
          </p:nvSpPr>
          <p:spPr>
            <a:xfrm>
              <a:off x="9834033" y="3753654"/>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Run </a:t>
              </a:r>
              <a:r>
                <a:rPr lang="en-US" dirty="0" smtClean="0"/>
                <a:t>&lt;action 2&gt;</a:t>
              </a:r>
              <a:endParaRPr lang="en-US" dirty="0"/>
            </a:p>
          </p:txBody>
        </p:sp>
        <p:sp>
          <p:nvSpPr>
            <p:cNvPr id="50" name="TextBox 49"/>
            <p:cNvSpPr txBox="1"/>
            <p:nvPr/>
          </p:nvSpPr>
          <p:spPr>
            <a:xfrm>
              <a:off x="6955592" y="5609855"/>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cxnSp>
          <p:nvCxnSpPr>
            <p:cNvPr id="51" name="Straight Arrow Connector 50"/>
            <p:cNvCxnSpPr>
              <a:stCxn id="42" idx="3"/>
              <a:endCxn id="49" idx="1"/>
            </p:cNvCxnSpPr>
            <p:nvPr/>
          </p:nvCxnSpPr>
          <p:spPr>
            <a:xfrm>
              <a:off x="9341602" y="4088834"/>
              <a:ext cx="492431" cy="0"/>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5" name="Elbow Connector 54"/>
            <p:cNvCxnSpPr>
              <a:stCxn id="49" idx="2"/>
            </p:cNvCxnSpPr>
            <p:nvPr/>
          </p:nvCxnSpPr>
          <p:spPr>
            <a:xfrm rot="5400000">
              <a:off x="9145555" y="3284557"/>
              <a:ext cx="516785" cy="2795699"/>
            </a:xfrm>
            <a:prstGeom prst="bentConnector2">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9" name="Flowchart: Decision 38"/>
            <p:cNvSpPr/>
            <p:nvPr/>
          </p:nvSpPr>
          <p:spPr>
            <a:xfrm>
              <a:off x="6670592" y="5265658"/>
              <a:ext cx="2671010" cy="1281358"/>
            </a:xfrm>
            <a:prstGeom prst="flowChartDecision">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Additional Values?</a:t>
              </a:r>
              <a:endParaRPr lang="en-US" sz="1400" dirty="0"/>
            </a:p>
          </p:txBody>
        </p:sp>
        <p:sp>
          <p:nvSpPr>
            <p:cNvPr id="40" name="Flowchart: Process 39"/>
            <p:cNvSpPr/>
            <p:nvPr/>
          </p:nvSpPr>
          <p:spPr>
            <a:xfrm>
              <a:off x="7038334" y="424145"/>
              <a:ext cx="1935526" cy="670360"/>
            </a:xfrm>
            <a:prstGeom prst="flowChartProcess">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 Value</a:t>
              </a:r>
              <a:endParaRPr lang="en-US" dirty="0"/>
            </a:p>
          </p:txBody>
        </p:sp>
        <p:cxnSp>
          <p:nvCxnSpPr>
            <p:cNvPr id="43" name="Straight Arrow Connector 42"/>
            <p:cNvCxnSpPr>
              <a:stCxn id="14" idx="3"/>
              <a:endCxn id="40" idx="1"/>
            </p:cNvCxnSpPr>
            <p:nvPr/>
          </p:nvCxnSpPr>
          <p:spPr>
            <a:xfrm>
              <a:off x="6178161" y="757287"/>
              <a:ext cx="860173" cy="2038"/>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stCxn id="42" idx="2"/>
              <a:endCxn id="39" idx="0"/>
            </p:cNvCxnSpPr>
            <p:nvPr/>
          </p:nvCxnSpPr>
          <p:spPr>
            <a:xfrm>
              <a:off x="8006097" y="4729513"/>
              <a:ext cx="0" cy="536145"/>
            </a:xfrm>
            <a:prstGeom prst="straightConnector1">
              <a:avLst/>
            </a:prstGeom>
            <a:ln w="38100">
              <a:solidFill>
                <a:schemeClr val="accent1"/>
              </a:solidFill>
              <a:headEnd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9" name="Elbow Connector 78"/>
            <p:cNvCxnSpPr>
              <a:stCxn id="39" idx="3"/>
              <a:endCxn id="40" idx="3"/>
            </p:cNvCxnSpPr>
            <p:nvPr/>
          </p:nvCxnSpPr>
          <p:spPr>
            <a:xfrm flipH="1" flipV="1">
              <a:off x="8973860" y="759325"/>
              <a:ext cx="367742" cy="5147012"/>
            </a:xfrm>
            <a:prstGeom prst="bentConnector3">
              <a:avLst>
                <a:gd name="adj1" fmla="val -722519"/>
              </a:avLst>
            </a:prstGeom>
            <a:ln w="38100">
              <a:solidFill>
                <a:schemeClr val="accent1"/>
              </a:solidFill>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6099989" y="5401332"/>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
          <p:nvSpPr>
            <p:cNvPr id="95" name="TextBox 94"/>
            <p:cNvSpPr txBox="1"/>
            <p:nvPr/>
          </p:nvSpPr>
          <p:spPr>
            <a:xfrm>
              <a:off x="9157731" y="5452346"/>
              <a:ext cx="615040" cy="369332"/>
            </a:xfrm>
            <a:prstGeom prst="rect">
              <a:avLst/>
            </a:prstGeom>
            <a:noFill/>
          </p:spPr>
          <p:txBody>
            <a:bodyPr wrap="none" rtlCol="0">
              <a:spAutoFit/>
            </a:bodyPr>
            <a:lstStyle/>
            <a:p>
              <a:r>
                <a:rPr lang="en-US" dirty="0" smtClean="0">
                  <a:solidFill>
                    <a:schemeClr val="bg1"/>
                  </a:solidFill>
                </a:rPr>
                <a:t>True</a:t>
              </a:r>
              <a:endParaRPr lang="en-US" dirty="0">
                <a:solidFill>
                  <a:schemeClr val="bg1"/>
                </a:solidFill>
              </a:endParaRPr>
            </a:p>
          </p:txBody>
        </p:sp>
        <p:sp>
          <p:nvSpPr>
            <p:cNvPr id="96" name="TextBox 95"/>
            <p:cNvSpPr txBox="1"/>
            <p:nvPr/>
          </p:nvSpPr>
          <p:spPr>
            <a:xfrm>
              <a:off x="7258277" y="4731535"/>
              <a:ext cx="679417"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grpSp>
    </p:spTree>
    <p:extLst>
      <p:ext uri="{BB962C8B-B14F-4D97-AF65-F5344CB8AC3E}">
        <p14:creationId xmlns:p14="http://schemas.microsoft.com/office/powerpoint/2010/main" val="303581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7" grpId="0"/>
    </p:bld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711624" cy="1285343"/>
          </a:xfrm>
        </p:spPr>
        <p:txBody>
          <a:bodyPr/>
          <a:lstStyle/>
          <a:p>
            <a:r>
              <a:rPr lang="en-AU" sz="2400" dirty="0" smtClean="0"/>
              <a:t>Example:</a:t>
            </a:r>
          </a:p>
          <a:p>
            <a:r>
              <a:rPr lang="en-AU" sz="2400" dirty="0" smtClean="0"/>
              <a:t>Switch with $_</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526</a:t>
            </a:fld>
            <a:endParaRPr lang="en-US">
              <a:solidFill>
                <a:schemeClr val="bg1"/>
              </a:solidFill>
            </a:endParaRPr>
          </a:p>
        </p:txBody>
      </p:sp>
      <p:sp>
        <p:nvSpPr>
          <p:cNvPr id="2" name="Rectangle 1"/>
          <p:cNvSpPr/>
          <p:nvPr/>
        </p:nvSpPr>
        <p:spPr>
          <a:xfrm>
            <a:off x="136390" y="2452886"/>
            <a:ext cx="11792258" cy="2246769"/>
          </a:xfrm>
          <a:prstGeom prst="rect">
            <a:avLst/>
          </a:prstGeom>
          <a:solidFill>
            <a:srgbClr val="012456"/>
          </a:solidFill>
        </p:spPr>
        <p:txBody>
          <a:bodyPr wrap="square">
            <a:spAutoFit/>
          </a:bodyPr>
          <a:lstStyle/>
          <a:p>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DomainRole</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CimInstance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-Class</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Win32_ComputerSystem</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DomainRole</a:t>
            </a:r>
            <a:endParaRPr lang="en-AU" sz="2000" dirty="0" smtClean="0">
              <a:solidFill>
                <a:srgbClr val="F5F5F5"/>
              </a:solidFill>
              <a:latin typeface="Lucida Console" panose="020B0609040504020204" pitchFamily="49" charset="0"/>
            </a:endParaRPr>
          </a:p>
          <a:p>
            <a:endParaRPr lang="en-AU" sz="2000" dirty="0" smtClean="0">
              <a:solidFill>
                <a:srgbClr val="F5F5F5"/>
              </a:solidFill>
              <a:latin typeface="Lucida Console" panose="020B0609040504020204" pitchFamily="49" charset="0"/>
            </a:endParaRPr>
          </a:p>
          <a:p>
            <a:r>
              <a:rPr lang="en-AU" sz="2000" dirty="0" smtClean="0">
                <a:solidFill>
                  <a:srgbClr val="E0FFFF"/>
                </a:solidFill>
                <a:latin typeface="Lucida Console" panose="020B0609040504020204" pitchFamily="49" charset="0"/>
              </a:rPr>
              <a:t>switch</a:t>
            </a:r>
            <a:r>
              <a:rPr lang="en-AU" sz="2000" dirty="0" smtClean="0">
                <a:solidFill>
                  <a:srgbClr val="F5F5F5"/>
                </a:solidFill>
                <a:latin typeface="Lucida Console" panose="020B0609040504020204" pitchFamily="49" charset="0"/>
              </a:rPr>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DomainRole</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a:t>
            </a:r>
          </a:p>
          <a:p>
            <a:r>
              <a:rPr lang="en-AU" sz="2000" dirty="0" smtClean="0">
                <a:solidFill>
                  <a:srgbClr val="FFE4C4"/>
                </a:solidFill>
                <a:latin typeface="Lucida Console" panose="020B0609040504020204" pitchFamily="49" charset="0"/>
              </a:rPr>
              <a:t>   1</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Write-Host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r>
              <a:rPr lang="en-AU" sz="2000" dirty="0" smtClean="0">
                <a:solidFill>
                  <a:srgbClr val="FF4500"/>
                </a:solidFill>
                <a:latin typeface="Lucida Console" panose="020B0609040504020204" pitchFamily="49" charset="0"/>
              </a:rPr>
              <a:t>$_</a:t>
            </a:r>
            <a:r>
              <a:rPr lang="en-AU" sz="2000" dirty="0" smtClean="0">
                <a:solidFill>
                  <a:srgbClr val="DB7093"/>
                </a:solidFill>
                <a:latin typeface="Lucida Console" panose="020B0609040504020204" pitchFamily="49" charset="0"/>
              </a:rPr>
              <a:t> : Member Workstation"</a:t>
            </a:r>
            <a:r>
              <a:rPr lang="en-AU" sz="2000" dirty="0" smtClean="0">
                <a:solidFill>
                  <a:srgbClr val="F5F5F5"/>
                </a:solidFill>
                <a:latin typeface="Lucida Console" panose="020B0609040504020204" pitchFamily="49" charset="0"/>
              </a:rPr>
              <a:t>}</a:t>
            </a:r>
          </a:p>
          <a:p>
            <a:r>
              <a:rPr lang="en-AU" sz="2000" dirty="0" smtClean="0">
                <a:solidFill>
                  <a:srgbClr val="FFE4C4"/>
                </a:solidFill>
                <a:latin typeface="Lucida Console" panose="020B0609040504020204" pitchFamily="49" charset="0"/>
              </a:rPr>
              <a:t>   2</a:t>
            </a:r>
            <a:r>
              <a:rPr lang="en-AU" sz="2000" dirty="0" smtClean="0">
                <a:solidFill>
                  <a:srgbClr val="F5F5F5"/>
                </a:solidFill>
                <a:latin typeface="Lucida Console" panose="020B0609040504020204" pitchFamily="49" charset="0"/>
              </a:rPr>
              <a:t> {</a:t>
            </a:r>
            <a:r>
              <a:rPr lang="en-AU" sz="2000" dirty="0" smtClean="0">
                <a:solidFill>
                  <a:srgbClr val="E0FFFF"/>
                </a:solidFill>
                <a:latin typeface="Lucida Console" panose="020B0609040504020204" pitchFamily="49" charset="0"/>
              </a:rPr>
              <a:t>Write-Host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r>
              <a:rPr lang="en-AU" sz="2000" dirty="0" smtClean="0">
                <a:solidFill>
                  <a:srgbClr val="FF4500"/>
                </a:solidFill>
                <a:latin typeface="Lucida Console" panose="020B0609040504020204" pitchFamily="49" charset="0"/>
              </a:rPr>
              <a:t>$_</a:t>
            </a:r>
            <a:r>
              <a:rPr lang="en-AU" sz="2000" dirty="0" smtClean="0">
                <a:solidFill>
                  <a:srgbClr val="DB7093"/>
                </a:solidFill>
                <a:latin typeface="Lucida Console" panose="020B0609040504020204" pitchFamily="49" charset="0"/>
              </a:rPr>
              <a:t> : Standalone Server"</a:t>
            </a:r>
            <a:r>
              <a:rPr lang="en-AU" sz="2000" dirty="0" smtClean="0">
                <a:solidFill>
                  <a:srgbClr val="F5F5F5"/>
                </a:solidFill>
                <a:latin typeface="Lucida Console" panose="020B0609040504020204" pitchFamily="49" charset="0"/>
              </a:rPr>
              <a:t>}</a:t>
            </a:r>
          </a:p>
          <a:p>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p:txBody>
      </p:sp>
      <p:sp>
        <p:nvSpPr>
          <p:cNvPr id="3" name="Rectangle 2"/>
          <p:cNvSpPr/>
          <p:nvPr/>
        </p:nvSpPr>
        <p:spPr>
          <a:xfrm>
            <a:off x="136390" y="5059695"/>
            <a:ext cx="4955203" cy="400110"/>
          </a:xfrm>
          <a:prstGeom prst="rect">
            <a:avLst/>
          </a:prstGeom>
          <a:solidFill>
            <a:srgbClr val="012456"/>
          </a:solidFill>
        </p:spPr>
        <p:txBody>
          <a:bodyPr wrap="none">
            <a:spAutoFit/>
          </a:bodyPr>
          <a:lstStyle/>
          <a:p>
            <a:r>
              <a:rPr lang="en-AU" sz="2000" dirty="0">
                <a:solidFill>
                  <a:srgbClr val="F5F5F5"/>
                </a:solidFill>
                <a:latin typeface="Lucida Console" panose="020B0609040504020204" pitchFamily="49" charset="0"/>
              </a:rPr>
              <a:t>PS C:\&gt; </a:t>
            </a:r>
            <a:r>
              <a:rPr lang="en-AU" sz="2000" dirty="0" smtClean="0">
                <a:solidFill>
                  <a:srgbClr val="F5F5F5"/>
                </a:solidFill>
                <a:latin typeface="Lucida Console" panose="020B0609040504020204" pitchFamily="49" charset="0"/>
              </a:rPr>
              <a:t>1 </a:t>
            </a:r>
            <a:r>
              <a:rPr lang="en-AU" sz="2000" dirty="0">
                <a:solidFill>
                  <a:srgbClr val="F5F5F5"/>
                </a:solidFill>
                <a:latin typeface="Lucida Console" panose="020B0609040504020204" pitchFamily="49" charset="0"/>
              </a:rPr>
              <a:t>: Member Workstation </a:t>
            </a:r>
          </a:p>
        </p:txBody>
      </p:sp>
      <p:sp>
        <p:nvSpPr>
          <p:cNvPr id="6" name="Rectangular Callout 5"/>
          <p:cNvSpPr/>
          <p:nvPr/>
        </p:nvSpPr>
        <p:spPr>
          <a:xfrm>
            <a:off x="5892800" y="4946650"/>
            <a:ext cx="5156200" cy="990600"/>
          </a:xfrm>
          <a:prstGeom prst="wedgeRectCallout">
            <a:avLst>
              <a:gd name="adj1" fmla="val -99651"/>
              <a:gd name="adj2" fmla="val -109295"/>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200" dirty="0">
                <a:solidFill>
                  <a:schemeClr val="bg1"/>
                </a:solidFill>
                <a:latin typeface="Segoe UI Light" panose="020B0502040204020203" pitchFamily="34" charset="0"/>
                <a:cs typeface="Segoe UI Light" panose="020B0502040204020203" pitchFamily="34" charset="0"/>
              </a:rPr>
              <a:t>SWITCH works like pipeline</a:t>
            </a:r>
          </a:p>
          <a:p>
            <a:pPr algn="ctr"/>
            <a:r>
              <a:rPr lang="en-AU" sz="2200" dirty="0">
                <a:solidFill>
                  <a:schemeClr val="bg1"/>
                </a:solidFill>
                <a:latin typeface="Segoe UI Light" panose="020B0502040204020203" pitchFamily="34" charset="0"/>
                <a:cs typeface="Segoe UI Light" panose="020B0502040204020203" pitchFamily="34" charset="0"/>
              </a:rPr>
              <a:t>$_ or $</a:t>
            </a:r>
            <a:r>
              <a:rPr lang="en-AU" sz="2200" dirty="0" err="1">
                <a:solidFill>
                  <a:schemeClr val="bg1"/>
                </a:solidFill>
                <a:latin typeface="Segoe UI Light" panose="020B0502040204020203" pitchFamily="34" charset="0"/>
                <a:cs typeface="Segoe UI Light" panose="020B0502040204020203" pitchFamily="34" charset="0"/>
              </a:rPr>
              <a:t>PSItem</a:t>
            </a:r>
            <a:r>
              <a:rPr lang="en-AU" sz="2200" dirty="0">
                <a:solidFill>
                  <a:schemeClr val="bg1"/>
                </a:solidFill>
                <a:latin typeface="Segoe UI Light" panose="020B0502040204020203" pitchFamily="34" charset="0"/>
                <a:cs typeface="Segoe UI Light" panose="020B0502040204020203" pitchFamily="34" charset="0"/>
              </a:rPr>
              <a:t> can be used</a:t>
            </a:r>
          </a:p>
        </p:txBody>
      </p:sp>
    </p:spTree>
    <p:extLst>
      <p:ext uri="{BB962C8B-B14F-4D97-AF65-F5344CB8AC3E}">
        <p14:creationId xmlns:p14="http://schemas.microsoft.com/office/powerpoint/2010/main" val="1874561607"/>
      </p:ext>
    </p:extLst>
  </p:cSld>
  <p:clrMapOvr>
    <a:masterClrMapping/>
  </p:clrMapOvr>
  <p:timing>
    <p:tnLst>
      <p:par>
        <p:cT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928577"/>
            <a:ext cx="1991544" cy="1914525"/>
          </a:xfrm>
        </p:spPr>
        <p:txBody>
          <a:bodyPr/>
          <a:lstStyle/>
          <a:p>
            <a:r>
              <a:rPr lang="en-AU" sz="2400" dirty="0" smtClean="0"/>
              <a:t>Example:</a:t>
            </a:r>
          </a:p>
          <a:p>
            <a:r>
              <a:rPr lang="en-AU" sz="2400" dirty="0" smtClean="0"/>
              <a:t>SWITCH </a:t>
            </a:r>
          </a:p>
          <a:p>
            <a:r>
              <a:rPr lang="en-AU" sz="2400" dirty="0" smtClean="0"/>
              <a:t>Multiple inputs</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527</a:t>
            </a:fld>
            <a:endParaRPr lang="en-US">
              <a:solidFill>
                <a:schemeClr val="bg1"/>
              </a:solidFill>
            </a:endParaRPr>
          </a:p>
        </p:txBody>
      </p:sp>
      <p:sp>
        <p:nvSpPr>
          <p:cNvPr id="6" name="Rectangle 5"/>
          <p:cNvSpPr/>
          <p:nvPr/>
        </p:nvSpPr>
        <p:spPr>
          <a:xfrm>
            <a:off x="2567607" y="1928577"/>
            <a:ext cx="8758483" cy="3046988"/>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a:t>
            </a:r>
            <a:r>
              <a:rPr lang="en-AU" sz="2400" dirty="0">
                <a:solidFill>
                  <a:srgbClr val="F5F5F5"/>
                </a:solidFill>
                <a:latin typeface="Lucida Console" panose="020B0609040504020204" pitchFamily="49" charset="0"/>
              </a:rPr>
              <a:t>C:\&gt; </a:t>
            </a:r>
            <a:r>
              <a:rPr lang="en-AU" sz="2400" dirty="0">
                <a:solidFill>
                  <a:srgbClr val="E0FFFF"/>
                </a:solidFill>
                <a:latin typeface="Lucida Console" panose="020B0609040504020204" pitchFamily="49" charset="0"/>
              </a:rPr>
              <a:t>switch</a:t>
            </a:r>
            <a:r>
              <a:rPr lang="en-AU" sz="2400" dirty="0">
                <a:solidFill>
                  <a:srgbClr val="F5F5F5"/>
                </a:solidFill>
                <a:latin typeface="Lucida Console" panose="020B0609040504020204" pitchFamily="49" charset="0"/>
              </a:rPr>
              <a:t> (</a:t>
            </a:r>
            <a:r>
              <a:rPr lang="en-AU" sz="2400" dirty="0">
                <a:solidFill>
                  <a:srgbClr val="FFE4C4"/>
                </a:solidFill>
                <a:latin typeface="Lucida Console" panose="020B0609040504020204" pitchFamily="49" charset="0"/>
              </a:rPr>
              <a:t>123</a:t>
            </a:r>
            <a:r>
              <a:rPr lang="en-AU" sz="2400" dirty="0">
                <a:solidFill>
                  <a:srgbClr val="D3D3D3"/>
                </a:solidFill>
                <a:latin typeface="Lucida Console" panose="020B0609040504020204" pitchFamily="49" charset="0"/>
              </a:rPr>
              <a:t>,</a:t>
            </a:r>
            <a:r>
              <a:rPr lang="en-AU" sz="2400" dirty="0">
                <a:solidFill>
                  <a:srgbClr val="FFE4C4"/>
                </a:solidFill>
                <a:latin typeface="Lucida Console" panose="020B0609040504020204" pitchFamily="49" charset="0"/>
              </a:rPr>
              <a:t>200</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a:t>
            </a:r>
          </a:p>
          <a:p>
            <a:r>
              <a:rPr lang="en-AU" sz="2400" dirty="0">
                <a:solidFill>
                  <a:srgbClr val="FFE4C4"/>
                </a:solidFill>
                <a:latin typeface="Lucida Console" panose="020B0609040504020204" pitchFamily="49" charset="0"/>
              </a:rPr>
              <a:t>123</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Write-Host</a:t>
            </a:r>
            <a:r>
              <a:rPr lang="en-AU" sz="2400" dirty="0">
                <a:solidFill>
                  <a:srgbClr val="F5F5F5"/>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a:t>
            </a:r>
            <a:r>
              <a:rPr lang="en-AU" sz="2400" dirty="0" err="1">
                <a:solidFill>
                  <a:srgbClr val="FFE4B5"/>
                </a:solidFill>
                <a:latin typeface="Lucida Console" panose="020B0609040504020204" pitchFamily="49" charset="0"/>
              </a:rPr>
              <a:t>ForegroundColor</a:t>
            </a:r>
            <a:r>
              <a:rPr lang="en-AU" sz="2400" dirty="0">
                <a:solidFill>
                  <a:srgbClr val="F5F5F5"/>
                </a:solidFill>
                <a:latin typeface="Lucida Console" panose="020B0609040504020204" pitchFamily="49" charset="0"/>
              </a:rPr>
              <a:t> </a:t>
            </a:r>
            <a:r>
              <a:rPr lang="en-AU" sz="2400" dirty="0">
                <a:solidFill>
                  <a:srgbClr val="EE82EE"/>
                </a:solidFill>
                <a:latin typeface="Lucida Console" panose="020B0609040504020204" pitchFamily="49" charset="0"/>
              </a:rPr>
              <a:t>Green</a:t>
            </a:r>
            <a:r>
              <a:rPr lang="en-AU" sz="2400" dirty="0">
                <a:solidFill>
                  <a:srgbClr val="F5F5F5"/>
                </a:solidFill>
                <a:latin typeface="Lucida Console" panose="020B0609040504020204" pitchFamily="49" charset="0"/>
              </a:rPr>
              <a:t>}</a:t>
            </a:r>
          </a:p>
          <a:p>
            <a:r>
              <a:rPr lang="en-AU" sz="2400" dirty="0">
                <a:solidFill>
                  <a:srgbClr val="FFE4C4"/>
                </a:solidFill>
                <a:latin typeface="Lucida Console" panose="020B0609040504020204" pitchFamily="49" charset="0"/>
              </a:rPr>
              <a:t>200</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Write-Host</a:t>
            </a:r>
            <a:r>
              <a:rPr lang="en-AU" sz="2400" dirty="0">
                <a:solidFill>
                  <a:srgbClr val="F5F5F5"/>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a:t>
            </a:r>
            <a:r>
              <a:rPr lang="en-AU" sz="2400" dirty="0" err="1">
                <a:solidFill>
                  <a:srgbClr val="FFE4B5"/>
                </a:solidFill>
                <a:latin typeface="Lucida Console" panose="020B0609040504020204" pitchFamily="49" charset="0"/>
              </a:rPr>
              <a:t>ForegroundColor</a:t>
            </a:r>
            <a:r>
              <a:rPr lang="en-AU" sz="2400" dirty="0">
                <a:solidFill>
                  <a:srgbClr val="F5F5F5"/>
                </a:solidFill>
                <a:latin typeface="Lucida Console" panose="020B0609040504020204" pitchFamily="49" charset="0"/>
              </a:rPr>
              <a:t> </a:t>
            </a:r>
            <a:r>
              <a:rPr lang="en-AU" sz="2400" dirty="0">
                <a:solidFill>
                  <a:srgbClr val="EE82EE"/>
                </a:solidFill>
                <a:latin typeface="Lucida Console" panose="020B0609040504020204" pitchFamily="49" charset="0"/>
              </a:rPr>
              <a:t>Cyan</a:t>
            </a:r>
            <a:r>
              <a:rPr lang="en-AU" sz="2400" dirty="0">
                <a:solidFill>
                  <a:srgbClr val="F5F5F5"/>
                </a:solidFill>
                <a:latin typeface="Lucida Console" panose="020B0609040504020204" pitchFamily="49" charset="0"/>
              </a:rPr>
              <a:t>}</a:t>
            </a:r>
          </a:p>
          <a:p>
            <a:r>
              <a:rPr lang="en-AU" sz="2400" dirty="0" smtClean="0">
                <a:solidFill>
                  <a:srgbClr val="F5F5F5"/>
                </a:solidFill>
                <a:latin typeface="Lucida Console" panose="020B0609040504020204" pitchFamily="49" charset="0"/>
              </a:rPr>
              <a:t>}</a:t>
            </a:r>
          </a:p>
          <a:p>
            <a:endParaRPr lang="en-AU" sz="2400" dirty="0">
              <a:solidFill>
                <a:srgbClr val="F5F5F5"/>
              </a:solidFill>
              <a:latin typeface="Lucida Console" panose="020B0609040504020204" pitchFamily="49" charset="0"/>
            </a:endParaRPr>
          </a:p>
          <a:p>
            <a:r>
              <a:rPr lang="en-AU" sz="2400" dirty="0" smtClean="0">
                <a:solidFill>
                  <a:srgbClr val="00FF00"/>
                </a:solidFill>
                <a:latin typeface="Lucida Console" panose="020B0609040504020204" pitchFamily="49" charset="0"/>
              </a:rPr>
              <a:t>123</a:t>
            </a:r>
            <a:endParaRPr lang="en-AU" sz="2400" dirty="0">
              <a:solidFill>
                <a:srgbClr val="F5F5F5"/>
              </a:solidFill>
              <a:latin typeface="Lucida Console" panose="020B0609040504020204" pitchFamily="49" charset="0"/>
            </a:endParaRPr>
          </a:p>
          <a:p>
            <a:r>
              <a:rPr lang="en-AU" sz="2400" dirty="0" smtClean="0">
                <a:solidFill>
                  <a:srgbClr val="00FFFF"/>
                </a:solidFill>
                <a:latin typeface="Lucida Console" panose="020B0609040504020204" pitchFamily="49" charset="0"/>
              </a:rPr>
              <a:t>200</a:t>
            </a:r>
            <a:r>
              <a:rPr lang="en-AU" sz="2400" dirty="0" smtClean="0">
                <a:solidFill>
                  <a:srgbClr val="F5F5F5"/>
                </a:solidFill>
                <a:latin typeface="Lucida Console" panose="020B0609040504020204" pitchFamily="49" charset="0"/>
              </a:rPr>
              <a:t> </a:t>
            </a:r>
            <a:endParaRPr lang="en-AU" sz="2400"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606763588"/>
      </p:ext>
    </p:extLst>
  </p:cSld>
  <p:clrMapOvr>
    <a:masterClrMapping/>
  </p:clrMapOvr>
  <p:timing>
    <p:tnLst>
      <p:par>
        <p:cTn id="1" dur="indefinite" restart="never" nodeType="tmRoot"/>
      </p:par>
    </p:tnLst>
  </p:timing>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5: </a:t>
            </a:r>
            <a:r>
              <a:rPr lang="en-US" sz="2400" b="1" dirty="0">
                <a:solidFill>
                  <a:schemeClr val="tx1"/>
                </a:solidFill>
                <a:latin typeface="Segoe UI Light" panose="020B0502040204020203" pitchFamily="34" charset="0"/>
              </a:rPr>
              <a:t>SWITCH Statement </a:t>
            </a:r>
            <a:endParaRPr lang="en-US" sz="2400" b="1" dirty="0" smtClean="0">
              <a:solidFill>
                <a:schemeClr val="tx1"/>
              </a:solidFill>
              <a:latin typeface="Segoe UI Light" panose="020B0502040204020203" pitchFamily="34" charset="0"/>
            </a:endParaRPr>
          </a:p>
          <a:p>
            <a:r>
              <a:rPr lang="en-US" sz="2400" b="1" dirty="0" smtClean="0">
                <a:solidFill>
                  <a:schemeClr val="tx1"/>
                </a:solidFill>
                <a:latin typeface="Segoe UI Light" panose="020B0502040204020203" pitchFamily="34" charset="0"/>
              </a:rPr>
              <a:t>– Case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528</a:t>
            </a:fld>
            <a:endParaRPr lang="en-US"/>
          </a:p>
        </p:txBody>
      </p:sp>
    </p:spTree>
    <p:extLst>
      <p:ext uri="{BB962C8B-B14F-4D97-AF65-F5344CB8AC3E}">
        <p14:creationId xmlns:p14="http://schemas.microsoft.com/office/powerpoint/2010/main" val="104824100"/>
      </p:ext>
    </p:extLst>
  </p:cSld>
  <p:clrMapOvr>
    <a:masterClrMapping/>
  </p:clrMapOvr>
  <p:timing>
    <p:tnLst>
      <p:par>
        <p:cTn id="1" dur="indefinite" restart="never" nodeType="tmRoot"/>
      </p:par>
    </p:tnLst>
  </p:timing>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351584" cy="1872208"/>
          </a:xfrm>
        </p:spPr>
        <p:txBody>
          <a:bodyPr/>
          <a:lstStyle/>
          <a:p>
            <a:r>
              <a:rPr lang="en-AU" sz="2400" dirty="0" smtClean="0"/>
              <a:t>Example:</a:t>
            </a:r>
          </a:p>
          <a:p>
            <a:r>
              <a:rPr lang="en-AU" sz="2400" dirty="0" smtClean="0"/>
              <a:t>SWITCH</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529</a:t>
            </a:fld>
            <a:endParaRPr lang="en-US">
              <a:solidFill>
                <a:schemeClr val="bg1"/>
              </a:solidFill>
            </a:endParaRPr>
          </a:p>
        </p:txBody>
      </p:sp>
      <p:sp>
        <p:nvSpPr>
          <p:cNvPr id="2" name="Rectangular Callout 1"/>
          <p:cNvSpPr/>
          <p:nvPr/>
        </p:nvSpPr>
        <p:spPr>
          <a:xfrm>
            <a:off x="3128879" y="1397000"/>
            <a:ext cx="4597400" cy="838200"/>
          </a:xfrm>
          <a:prstGeom prst="wedgeRectCallout">
            <a:avLst>
              <a:gd name="adj1" fmla="val -33264"/>
              <a:gd name="adj2" fmla="val 114015"/>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400" dirty="0" smtClean="0">
                <a:solidFill>
                  <a:schemeClr val="bg1"/>
                </a:solidFill>
                <a:latin typeface="Segoe UI Light" panose="020B0502040204020203" pitchFamily="34" charset="0"/>
                <a:cs typeface="Segoe UI Light" panose="020B0502040204020203" pitchFamily="34" charset="0"/>
              </a:rPr>
              <a:t>Case-insensitive </a:t>
            </a:r>
            <a:r>
              <a:rPr lang="en-AU" sz="2400" dirty="0">
                <a:solidFill>
                  <a:schemeClr val="bg1"/>
                </a:solidFill>
                <a:latin typeface="Segoe UI Light" panose="020B0502040204020203" pitchFamily="34" charset="0"/>
                <a:cs typeface="Segoe UI Light" panose="020B0502040204020203" pitchFamily="34" charset="0"/>
              </a:rPr>
              <a:t>by default</a:t>
            </a:r>
          </a:p>
        </p:txBody>
      </p:sp>
      <p:sp>
        <p:nvSpPr>
          <p:cNvPr id="7" name="Rectangle 6"/>
          <p:cNvSpPr/>
          <p:nvPr/>
        </p:nvSpPr>
        <p:spPr>
          <a:xfrm>
            <a:off x="1457524" y="2883460"/>
            <a:ext cx="8702476" cy="2739211"/>
          </a:xfrm>
          <a:prstGeom prst="rect">
            <a:avLst/>
          </a:prstGeom>
          <a:solidFill>
            <a:schemeClr val="tx1"/>
          </a:solidFill>
          <a:ln>
            <a:solidFill>
              <a:schemeClr val="accent1">
                <a:shade val="95000"/>
                <a:satMod val="105000"/>
              </a:schemeClr>
            </a:solidFill>
          </a:ln>
        </p:spPr>
        <p:txBody>
          <a:bodyPr wrap="square">
            <a:spAutoFit/>
          </a:bodyPr>
          <a:lstStyle/>
          <a:p>
            <a:r>
              <a:rPr lang="en-AU" sz="2000" dirty="0" smtClean="0">
                <a:solidFill>
                  <a:srgbClr val="00008B"/>
                </a:solidFill>
                <a:latin typeface="Lucida Console" panose="020B0609040504020204" pitchFamily="49" charset="0"/>
              </a:rPr>
              <a:t>switch</a:t>
            </a:r>
            <a:r>
              <a:rPr lang="en-AU" sz="2000" dirty="0" smtClean="0">
                <a:solidFill>
                  <a:srgbClr val="000080"/>
                </a:solidFill>
                <a:latin typeface="Lucida Console" panose="020B0609040504020204" pitchFamily="49" charset="0"/>
              </a:rPr>
              <a:t> </a:t>
            </a:r>
            <a:r>
              <a:rPr lang="en-AU" sz="2000" dirty="0" smtClean="0">
                <a:solidFill>
                  <a:prstClr val="black"/>
                </a:solidFill>
                <a:latin typeface="Lucida Console" panose="020B0609040504020204" pitchFamily="49" charset="0"/>
              </a:rPr>
              <a:t>(</a:t>
            </a:r>
            <a:r>
              <a:rPr lang="en-AU" sz="2000" dirty="0" smtClean="0">
                <a:solidFill>
                  <a:srgbClr val="8B0000"/>
                </a:solidFill>
                <a:latin typeface="Lucida Console" panose="020B0609040504020204" pitchFamily="49" charset="0"/>
              </a:rPr>
              <a:t>"</a:t>
            </a:r>
            <a:r>
              <a:rPr lang="en-AU" sz="2000" dirty="0">
                <a:solidFill>
                  <a:srgbClr val="8B0000"/>
                </a:solidFill>
                <a:latin typeface="Lucida Console" panose="020B0609040504020204" pitchFamily="49" charset="0"/>
              </a:rPr>
              <a:t>HELLO"</a:t>
            </a:r>
            <a:r>
              <a:rPr lang="en-AU" sz="2000" dirty="0">
                <a:solidFill>
                  <a:prstClr val="black"/>
                </a:solidFill>
                <a:latin typeface="Lucida Console" panose="020B0609040504020204" pitchFamily="49" charset="0"/>
              </a:rPr>
              <a:t>)</a:t>
            </a:r>
          </a:p>
          <a:p>
            <a:r>
              <a:rPr lang="en-AU" sz="2000" dirty="0">
                <a:solidFill>
                  <a:prstClr val="black"/>
                </a:solidFill>
                <a:latin typeface="Lucida Console" panose="020B0609040504020204" pitchFamily="49" charset="0"/>
              </a:rPr>
              <a:t>{</a:t>
            </a:r>
          </a:p>
          <a:p>
            <a:r>
              <a:rPr lang="en-AU" sz="2000" dirty="0">
                <a:solidFill>
                  <a:srgbClr val="8B0000"/>
                </a:solidFill>
                <a:latin typeface="Lucida Console" panose="020B0609040504020204" pitchFamily="49" charset="0"/>
              </a:rPr>
              <a:t>"hello"</a:t>
            </a:r>
            <a:r>
              <a:rPr lang="en-AU" sz="2000" dirty="0">
                <a:solidFill>
                  <a:prstClr val="black"/>
                </a:solidFill>
                <a:latin typeface="Lucida Console" panose="020B0609040504020204" pitchFamily="49" charset="0"/>
              </a:rPr>
              <a:t> </a:t>
            </a:r>
            <a:r>
              <a:rPr lang="en-AU" sz="2000" dirty="0" smtClean="0">
                <a:solidFill>
                  <a:prstClr val="black"/>
                </a:solidFill>
                <a:latin typeface="Lucida Console" panose="020B0609040504020204" pitchFamily="49" charset="0"/>
              </a:rPr>
              <a:t>{</a:t>
            </a:r>
            <a:r>
              <a:rPr lang="en-AU" sz="2000" dirty="0" smtClean="0">
                <a:solidFill>
                  <a:srgbClr val="0000FF"/>
                </a:solidFill>
                <a:latin typeface="Lucida Console" panose="020B0609040504020204" pitchFamily="49" charset="0"/>
              </a:rPr>
              <a:t>"lowercase"</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smtClean="0">
                <a:solidFill>
                  <a:srgbClr val="8B0000"/>
                </a:solidFill>
                <a:latin typeface="Lucida Console" panose="020B0609040504020204" pitchFamily="49" charset="0"/>
              </a:rPr>
              <a:t>"HELLO"</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"uppercase"</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a:solidFill>
                  <a:prstClr val="black"/>
                </a:solidFill>
                <a:latin typeface="Lucida Console" panose="020B0609040504020204" pitchFamily="49" charset="0"/>
              </a:rPr>
              <a:t>} </a:t>
            </a:r>
            <a:endParaRPr lang="en-AU" sz="20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a:p>
            <a:endParaRPr lang="en-AU" sz="24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p:txBody>
      </p:sp>
      <p:sp>
        <p:nvSpPr>
          <p:cNvPr id="8" name="TextBox 7"/>
          <p:cNvSpPr txBox="1"/>
          <p:nvPr/>
        </p:nvSpPr>
        <p:spPr>
          <a:xfrm>
            <a:off x="1457524" y="4914785"/>
            <a:ext cx="8702476" cy="707886"/>
          </a:xfrm>
          <a:prstGeom prst="rect">
            <a:avLst/>
          </a:prstGeom>
          <a:solidFill>
            <a:srgbClr val="012456"/>
          </a:solidFill>
        </p:spPr>
        <p:txBody>
          <a:bodyPr wrap="square" rtlCol="0">
            <a:spAutoFit/>
          </a:bodyPr>
          <a:lstStyle/>
          <a:p>
            <a:r>
              <a:rPr lang="en-AU" sz="2000" dirty="0" smtClean="0">
                <a:latin typeface="Lucida Console" panose="020B0609040504020204" pitchFamily="49" charset="0"/>
              </a:rPr>
              <a:t>lowercase</a:t>
            </a:r>
            <a:endParaRPr lang="en-AU" sz="2000" dirty="0">
              <a:latin typeface="Lucida Console" panose="020B0609040504020204" pitchFamily="49" charset="0"/>
            </a:endParaRPr>
          </a:p>
          <a:p>
            <a:r>
              <a:rPr lang="en-AU" sz="2000" dirty="0">
                <a:latin typeface="Lucida Console" panose="020B0609040504020204" pitchFamily="49" charset="0"/>
              </a:rPr>
              <a:t>uppercase</a:t>
            </a:r>
          </a:p>
        </p:txBody>
      </p:sp>
    </p:spTree>
    <p:extLst>
      <p:ext uri="{BB962C8B-B14F-4D97-AF65-F5344CB8AC3E}">
        <p14:creationId xmlns:p14="http://schemas.microsoft.com/office/powerpoint/2010/main" val="8718393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Command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Cmdlets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53</a:t>
            </a:fld>
            <a:endParaRPr lang="en-US"/>
          </a:p>
        </p:txBody>
      </p:sp>
    </p:spTree>
    <p:extLst>
      <p:ext uri="{BB962C8B-B14F-4D97-AF65-F5344CB8AC3E}">
        <p14:creationId xmlns:p14="http://schemas.microsoft.com/office/powerpoint/2010/main" val="41648050"/>
      </p:ext>
    </p:extLst>
  </p:cSld>
  <p:clrMapOvr>
    <a:masterClrMapping/>
  </p:clrMapOvr>
  <p:timing>
    <p:tnLst>
      <p:par>
        <p:cT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351584" cy="1872208"/>
          </a:xfrm>
        </p:spPr>
        <p:txBody>
          <a:bodyPr/>
          <a:lstStyle/>
          <a:p>
            <a:r>
              <a:rPr lang="en-AU" sz="2400" dirty="0" smtClean="0"/>
              <a:t>Example:</a:t>
            </a:r>
          </a:p>
          <a:p>
            <a:r>
              <a:rPr lang="en-AU" sz="2400" dirty="0" smtClean="0"/>
              <a:t>SWITCH</a:t>
            </a:r>
          </a:p>
          <a:p>
            <a:r>
              <a:rPr lang="en-AU" sz="2400" dirty="0" smtClean="0"/>
              <a:t>Case Sensitive</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530</a:t>
            </a:fld>
            <a:endParaRPr lang="en-US">
              <a:solidFill>
                <a:schemeClr val="bg1"/>
              </a:solidFill>
            </a:endParaRPr>
          </a:p>
        </p:txBody>
      </p:sp>
      <p:sp>
        <p:nvSpPr>
          <p:cNvPr id="7" name="Rectangle 6"/>
          <p:cNvSpPr/>
          <p:nvPr/>
        </p:nvSpPr>
        <p:spPr>
          <a:xfrm>
            <a:off x="1457524" y="2883460"/>
            <a:ext cx="8702476" cy="2739211"/>
          </a:xfrm>
          <a:prstGeom prst="rect">
            <a:avLst/>
          </a:prstGeom>
          <a:solidFill>
            <a:schemeClr val="tx1"/>
          </a:solidFill>
          <a:ln>
            <a:solidFill>
              <a:schemeClr val="accent1">
                <a:shade val="95000"/>
                <a:satMod val="105000"/>
              </a:schemeClr>
            </a:solidFill>
          </a:ln>
        </p:spPr>
        <p:txBody>
          <a:bodyPr wrap="square">
            <a:spAutoFit/>
          </a:bodyPr>
          <a:lstStyle/>
          <a:p>
            <a:r>
              <a:rPr lang="en-AU" sz="2000" dirty="0">
                <a:solidFill>
                  <a:srgbClr val="00008B"/>
                </a:solidFill>
                <a:latin typeface="Lucida Console" panose="020B0609040504020204" pitchFamily="49" charset="0"/>
              </a:rPr>
              <a:t>s</a:t>
            </a:r>
            <a:r>
              <a:rPr lang="en-AU" sz="2000" dirty="0" smtClean="0">
                <a:solidFill>
                  <a:srgbClr val="00008B"/>
                </a:solidFill>
                <a:latin typeface="Lucida Console" panose="020B0609040504020204" pitchFamily="49" charset="0"/>
              </a:rPr>
              <a:t>witch -</a:t>
            </a:r>
            <a:r>
              <a:rPr lang="en-AU" sz="2000" dirty="0" err="1" smtClean="0">
                <a:solidFill>
                  <a:srgbClr val="00008B"/>
                </a:solidFill>
                <a:latin typeface="Lucida Console" panose="020B0609040504020204" pitchFamily="49" charset="0"/>
              </a:rPr>
              <a:t>CaseSensitive</a:t>
            </a:r>
            <a:r>
              <a:rPr lang="en-AU" sz="2000" dirty="0" smtClean="0">
                <a:solidFill>
                  <a:srgbClr val="000080"/>
                </a:solidFill>
                <a:latin typeface="Lucida Console" panose="020B0609040504020204" pitchFamily="49" charset="0"/>
              </a:rPr>
              <a:t> </a:t>
            </a:r>
            <a:r>
              <a:rPr lang="en-AU" sz="2000" dirty="0" smtClean="0">
                <a:solidFill>
                  <a:prstClr val="black"/>
                </a:solidFill>
                <a:latin typeface="Lucida Console" panose="020B0609040504020204" pitchFamily="49" charset="0"/>
              </a:rPr>
              <a:t>(</a:t>
            </a:r>
            <a:r>
              <a:rPr lang="en-AU" sz="2000" dirty="0" smtClean="0">
                <a:solidFill>
                  <a:srgbClr val="8B0000"/>
                </a:solidFill>
                <a:latin typeface="Lucida Console" panose="020B0609040504020204" pitchFamily="49" charset="0"/>
              </a:rPr>
              <a:t>"HELLO"</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a:solidFill>
                  <a:prstClr val="black"/>
                </a:solidFill>
                <a:latin typeface="Lucida Console" panose="020B0609040504020204" pitchFamily="49" charset="0"/>
              </a:rPr>
              <a:t>{</a:t>
            </a:r>
          </a:p>
          <a:p>
            <a:r>
              <a:rPr lang="en-AU" sz="2000" dirty="0" smtClean="0">
                <a:solidFill>
                  <a:srgbClr val="8B0000"/>
                </a:solidFill>
                <a:latin typeface="Lucida Console" panose="020B0609040504020204" pitchFamily="49" charset="0"/>
              </a:rPr>
              <a:t>"hello"</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"lowercase"</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smtClean="0">
                <a:solidFill>
                  <a:srgbClr val="8B0000"/>
                </a:solidFill>
                <a:latin typeface="Lucida Console" panose="020B0609040504020204" pitchFamily="49" charset="0"/>
              </a:rPr>
              <a:t>"HELLO"</a:t>
            </a:r>
            <a:r>
              <a:rPr lang="en-AU" sz="2000" dirty="0" smtClean="0">
                <a:solidFill>
                  <a:prstClr val="black"/>
                </a:solidFill>
                <a:latin typeface="Lucida Console" panose="020B0609040504020204" pitchFamily="49" charset="0"/>
              </a:rPr>
              <a:t> {</a:t>
            </a:r>
            <a:r>
              <a:rPr lang="en-AU" sz="2000" dirty="0" smtClean="0">
                <a:solidFill>
                  <a:srgbClr val="0000FF"/>
                </a:solidFill>
                <a:latin typeface="Lucida Console" panose="020B0609040504020204" pitchFamily="49" charset="0"/>
              </a:rPr>
              <a:t>"uppercase"</a:t>
            </a:r>
            <a:r>
              <a:rPr lang="en-AU" sz="2000" dirty="0" smtClean="0">
                <a:solidFill>
                  <a:prstClr val="black"/>
                </a:solidFill>
                <a:latin typeface="Lucida Console" panose="020B0609040504020204" pitchFamily="49" charset="0"/>
              </a:rPr>
              <a:t>}</a:t>
            </a:r>
            <a:endParaRPr lang="en-AU" sz="2000" dirty="0">
              <a:solidFill>
                <a:prstClr val="black"/>
              </a:solidFill>
              <a:latin typeface="Lucida Console" panose="020B0609040504020204" pitchFamily="49" charset="0"/>
            </a:endParaRPr>
          </a:p>
          <a:p>
            <a:r>
              <a:rPr lang="en-AU" sz="2000" dirty="0">
                <a:solidFill>
                  <a:prstClr val="black"/>
                </a:solidFill>
                <a:latin typeface="Lucida Console" panose="020B0609040504020204" pitchFamily="49" charset="0"/>
              </a:rPr>
              <a:t>} </a:t>
            </a:r>
            <a:endParaRPr lang="en-AU" sz="20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a:p>
            <a:endParaRPr lang="en-AU" sz="24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p:txBody>
      </p:sp>
      <p:sp>
        <p:nvSpPr>
          <p:cNvPr id="8" name="TextBox 7"/>
          <p:cNvSpPr txBox="1"/>
          <p:nvPr/>
        </p:nvSpPr>
        <p:spPr>
          <a:xfrm>
            <a:off x="1457524" y="4914785"/>
            <a:ext cx="8702476" cy="707886"/>
          </a:xfrm>
          <a:prstGeom prst="rect">
            <a:avLst/>
          </a:prstGeom>
          <a:solidFill>
            <a:srgbClr val="012456"/>
          </a:solidFill>
        </p:spPr>
        <p:txBody>
          <a:bodyPr wrap="square" rtlCol="0">
            <a:spAutoFit/>
          </a:bodyPr>
          <a:lstStyle/>
          <a:p>
            <a:r>
              <a:rPr lang="en-AU" sz="2000" dirty="0">
                <a:latin typeface="Lucida Console" panose="020B0609040504020204" pitchFamily="49" charset="0"/>
              </a:rPr>
              <a:t>u</a:t>
            </a:r>
            <a:r>
              <a:rPr lang="en-AU" sz="2000" dirty="0" smtClean="0">
                <a:latin typeface="Lucida Console" panose="020B0609040504020204" pitchFamily="49" charset="0"/>
              </a:rPr>
              <a:t>ppercase</a:t>
            </a:r>
          </a:p>
          <a:p>
            <a:endParaRPr lang="en-AU" sz="2000" dirty="0">
              <a:latin typeface="Lucida Console" panose="020B0609040504020204" pitchFamily="49" charset="0"/>
            </a:endParaRPr>
          </a:p>
        </p:txBody>
      </p:sp>
    </p:spTree>
    <p:extLst>
      <p:ext uri="{BB962C8B-B14F-4D97-AF65-F5344CB8AC3E}">
        <p14:creationId xmlns:p14="http://schemas.microsoft.com/office/powerpoint/2010/main" val="918746963"/>
      </p:ext>
    </p:extLst>
  </p:cSld>
  <p:clrMapOvr>
    <a:masterClrMapping/>
  </p:clrMapOvr>
  <p:timing>
    <p:tnLst>
      <p:par>
        <p:cTn id="1" dur="indefinite" restart="never" nodeType="tmRoot"/>
      </p:par>
    </p:tnLst>
  </p:timing>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6: </a:t>
            </a:r>
            <a:r>
              <a:rPr lang="en-US" sz="2400" b="1" dirty="0">
                <a:solidFill>
                  <a:schemeClr val="tx1"/>
                </a:solidFill>
                <a:latin typeface="Segoe UI Light" panose="020B0502040204020203" pitchFamily="34" charset="0"/>
              </a:rPr>
              <a:t>SWITCH Statement </a:t>
            </a:r>
            <a:endParaRPr lang="en-US" sz="2400" b="1" dirty="0" smtClean="0">
              <a:solidFill>
                <a:schemeClr val="tx1"/>
              </a:solidFill>
              <a:latin typeface="Segoe UI Light" panose="020B0502040204020203" pitchFamily="34" charset="0"/>
            </a:endParaRPr>
          </a:p>
          <a:p>
            <a:r>
              <a:rPr lang="en-US" sz="2400" b="1" dirty="0" smtClean="0">
                <a:solidFill>
                  <a:schemeClr val="tx1"/>
                </a:solidFill>
                <a:latin typeface="Segoe UI Light" panose="020B0502040204020203" pitchFamily="34" charset="0"/>
              </a:rPr>
              <a:t>– Wildcard</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531</a:t>
            </a:fld>
            <a:endParaRPr lang="en-US"/>
          </a:p>
        </p:txBody>
      </p:sp>
    </p:spTree>
    <p:extLst>
      <p:ext uri="{BB962C8B-B14F-4D97-AF65-F5344CB8AC3E}">
        <p14:creationId xmlns:p14="http://schemas.microsoft.com/office/powerpoint/2010/main" val="3291235846"/>
      </p:ext>
    </p:extLst>
  </p:cSld>
  <p:clrMapOvr>
    <a:masterClrMapping/>
  </p:clrMapOvr>
  <p:timing>
    <p:tnLst>
      <p:par>
        <p:cTn id="1" dur="indefinite" restart="never" nodeType="tmRoot"/>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351584" cy="1872208"/>
          </a:xfrm>
        </p:spPr>
        <p:txBody>
          <a:bodyPr/>
          <a:lstStyle/>
          <a:p>
            <a:r>
              <a:rPr lang="en-AU" sz="2400" dirty="0" smtClean="0"/>
              <a:t>Example:</a:t>
            </a:r>
          </a:p>
          <a:p>
            <a:r>
              <a:rPr lang="en-AU" sz="2400" dirty="0" smtClean="0"/>
              <a:t>SWITCH without </a:t>
            </a:r>
          </a:p>
          <a:p>
            <a:r>
              <a:rPr lang="en-AU" sz="2400" dirty="0" smtClean="0"/>
              <a:t>-Wildcard</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532</a:t>
            </a:fld>
            <a:endParaRPr lang="en-US">
              <a:solidFill>
                <a:schemeClr val="bg1"/>
              </a:solidFill>
            </a:endParaRPr>
          </a:p>
        </p:txBody>
      </p:sp>
      <p:sp>
        <p:nvSpPr>
          <p:cNvPr id="8" name="Rectangle 7"/>
          <p:cNvSpPr/>
          <p:nvPr/>
        </p:nvSpPr>
        <p:spPr>
          <a:xfrm>
            <a:off x="1457524" y="2883460"/>
            <a:ext cx="9489876" cy="3046988"/>
          </a:xfrm>
          <a:prstGeom prst="rect">
            <a:avLst/>
          </a:prstGeom>
          <a:solidFill>
            <a:schemeClr val="tx1"/>
          </a:solidFill>
          <a:ln>
            <a:solidFill>
              <a:schemeClr val="accent1">
                <a:shade val="95000"/>
                <a:satMod val="105000"/>
              </a:schemeClr>
            </a:solidFill>
          </a:ln>
        </p:spPr>
        <p:txBody>
          <a:bodyPr wrap="square">
            <a:spAutoFit/>
          </a:bodyPr>
          <a:lstStyle/>
          <a:p>
            <a:r>
              <a:rPr lang="en-AU" sz="2400" dirty="0" smtClean="0">
                <a:solidFill>
                  <a:srgbClr val="00008B"/>
                </a:solidFill>
                <a:latin typeface="Lucida Console" panose="020B0609040504020204" pitchFamily="49" charset="0"/>
              </a:rPr>
              <a:t>Switch</a:t>
            </a:r>
            <a:r>
              <a:rPr lang="en-AU" sz="2400" dirty="0" smtClean="0">
                <a:solidFill>
                  <a:prstClr val="black"/>
                </a:solidFill>
                <a:latin typeface="Lucida Console" panose="020B0609040504020204" pitchFamily="49" charset="0"/>
              </a:rPr>
              <a:t> (</a:t>
            </a:r>
            <a:r>
              <a:rPr lang="en-AU" sz="2400" dirty="0" smtClean="0">
                <a:solidFill>
                  <a:srgbClr val="0000FF"/>
                </a:solidFill>
                <a:latin typeface="Lucida Console" panose="020B0609040504020204" pitchFamily="49" charset="0"/>
              </a:rPr>
              <a:t>Get-</a:t>
            </a:r>
            <a:r>
              <a:rPr lang="en-AU" sz="2400" dirty="0" err="1" smtClean="0">
                <a:solidFill>
                  <a:srgbClr val="0000FF"/>
                </a:solidFill>
                <a:latin typeface="Lucida Console" panose="020B0609040504020204" pitchFamily="49" charset="0"/>
              </a:rPr>
              <a:t>ChildItem</a:t>
            </a:r>
            <a:r>
              <a:rPr lang="en-AU" sz="2400" dirty="0" smtClean="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-Path</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a:t>
            </a:r>
            <a:r>
              <a:rPr lang="en-AU" sz="2400" dirty="0">
                <a:solidFill>
                  <a:prstClr val="black"/>
                </a:solidFill>
                <a:latin typeface="Lucida Console" panose="020B0609040504020204" pitchFamily="49" charset="0"/>
              </a:rPr>
              <a:t>)</a:t>
            </a:r>
          </a:p>
          <a:p>
            <a:r>
              <a:rPr lang="en-AU" sz="2400" dirty="0">
                <a:solidFill>
                  <a:prstClr val="black"/>
                </a:solidFill>
                <a:latin typeface="Lucida Console" panose="020B0609040504020204" pitchFamily="49" charset="0"/>
              </a:rPr>
              <a:t>{</a:t>
            </a:r>
          </a:p>
          <a:p>
            <a:r>
              <a:rPr lang="en-AU" sz="2400" dirty="0" smtClean="0">
                <a:solidFill>
                  <a:srgbClr val="8B0000"/>
                </a:solidFill>
                <a:latin typeface="Lucida Console" panose="020B0609040504020204" pitchFamily="49" charset="0"/>
              </a:rPr>
              <a:t>"program*"</a:t>
            </a:r>
            <a:r>
              <a:rPr lang="en-AU" sz="2400" dirty="0" smtClean="0">
                <a:solidFill>
                  <a:prstClr val="black"/>
                </a:solidFill>
                <a:latin typeface="Lucida Console" panose="020B0609040504020204" pitchFamily="49" charset="0"/>
              </a:rPr>
              <a:t> </a:t>
            </a:r>
            <a:r>
              <a:rPr lang="en-AU" sz="2400" dirty="0">
                <a:solidFill>
                  <a:prstClr val="black"/>
                </a:solidFill>
                <a:latin typeface="Lucida Console" panose="020B0609040504020204" pitchFamily="49" charset="0"/>
              </a:rPr>
              <a:t>{</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Green</a:t>
            </a:r>
            <a:r>
              <a:rPr lang="en-AU" sz="2400" dirty="0">
                <a:solidFill>
                  <a:prstClr val="black"/>
                </a:solidFill>
                <a:latin typeface="Lucida Console" panose="020B0609040504020204" pitchFamily="49" charset="0"/>
              </a:rPr>
              <a:t>}</a:t>
            </a:r>
          </a:p>
          <a:p>
            <a:r>
              <a:rPr lang="en-AU" sz="2400" dirty="0" smtClean="0">
                <a:solidFill>
                  <a:srgbClr val="8B0000"/>
                </a:solidFill>
                <a:latin typeface="Lucida Console" panose="020B0609040504020204" pitchFamily="49" charset="0"/>
              </a:rPr>
              <a:t>"windows"</a:t>
            </a:r>
            <a:r>
              <a:rPr lang="en-AU" sz="2400" dirty="0" smtClean="0">
                <a:solidFill>
                  <a:prstClr val="black"/>
                </a:solidFill>
                <a:latin typeface="Lucida Console" panose="020B0609040504020204" pitchFamily="49" charset="0"/>
              </a:rPr>
              <a:t> </a:t>
            </a:r>
            <a:r>
              <a:rPr lang="en-AU" sz="2400" dirty="0">
                <a:solidFill>
                  <a:prstClr val="black"/>
                </a:solidFill>
                <a:latin typeface="Lucida Console" panose="020B0609040504020204" pitchFamily="49" charset="0"/>
              </a:rPr>
              <a:t>{</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Cyan</a:t>
            </a:r>
            <a:r>
              <a:rPr lang="en-AU" sz="2400" dirty="0">
                <a:solidFill>
                  <a:prstClr val="black"/>
                </a:solidFill>
                <a:latin typeface="Lucida Console" panose="020B0609040504020204" pitchFamily="49" charset="0"/>
              </a:rPr>
              <a:t>}</a:t>
            </a:r>
          </a:p>
          <a:p>
            <a:r>
              <a:rPr lang="en-AU" sz="2400" dirty="0">
                <a:solidFill>
                  <a:prstClr val="black"/>
                </a:solidFill>
                <a:latin typeface="Lucida Console" panose="020B0609040504020204" pitchFamily="49" charset="0"/>
              </a:rPr>
              <a:t>} </a:t>
            </a:r>
          </a:p>
          <a:p>
            <a:endParaRPr lang="en-AU" sz="2400" dirty="0">
              <a:solidFill>
                <a:prstClr val="black"/>
              </a:solidFill>
              <a:latin typeface="Lucida Console" panose="020B0609040504020204" pitchFamily="49" charset="0"/>
            </a:endParaRPr>
          </a:p>
          <a:p>
            <a:endParaRPr lang="en-AU" sz="24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p:txBody>
      </p:sp>
      <p:sp>
        <p:nvSpPr>
          <p:cNvPr id="9" name="TextBox 8"/>
          <p:cNvSpPr txBox="1"/>
          <p:nvPr/>
        </p:nvSpPr>
        <p:spPr>
          <a:xfrm>
            <a:off x="1457524" y="5535930"/>
            <a:ext cx="9489876" cy="400110"/>
          </a:xfrm>
          <a:prstGeom prst="rect">
            <a:avLst/>
          </a:prstGeom>
          <a:solidFill>
            <a:srgbClr val="012456"/>
          </a:solidFill>
        </p:spPr>
        <p:txBody>
          <a:bodyPr wrap="square" rtlCol="0">
            <a:spAutoFit/>
          </a:bodyPr>
          <a:lstStyle/>
          <a:p>
            <a:r>
              <a:rPr lang="en-AU" sz="2000" dirty="0" smtClean="0">
                <a:solidFill>
                  <a:srgbClr val="00FFFF"/>
                </a:solidFill>
                <a:latin typeface="Lucida Console" panose="020B0609040504020204" pitchFamily="49" charset="0"/>
              </a:rPr>
              <a:t>Windows </a:t>
            </a:r>
            <a:endParaRPr lang="en-AU" sz="2000" dirty="0">
              <a:solidFill>
                <a:srgbClr val="00FFFF"/>
              </a:solidFill>
              <a:latin typeface="Lucida Console" panose="020B0609040504020204" pitchFamily="49" charset="0"/>
            </a:endParaRPr>
          </a:p>
        </p:txBody>
      </p:sp>
      <p:sp>
        <p:nvSpPr>
          <p:cNvPr id="7" name="Rectangular Callout 6"/>
          <p:cNvSpPr/>
          <p:nvPr/>
        </p:nvSpPr>
        <p:spPr>
          <a:xfrm>
            <a:off x="2709054" y="4733647"/>
            <a:ext cx="4229100" cy="633727"/>
          </a:xfrm>
          <a:prstGeom prst="wedgeRectCallout">
            <a:avLst>
              <a:gd name="adj1" fmla="val -37649"/>
              <a:gd name="adj2" fmla="val -180272"/>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200" dirty="0" smtClean="0">
                <a:solidFill>
                  <a:schemeClr val="bg1"/>
                </a:solidFill>
                <a:latin typeface="Segoe UI Light" panose="020B0502040204020203" pitchFamily="34" charset="0"/>
                <a:cs typeface="Segoe UI Light" panose="020B0502040204020203" pitchFamily="34" charset="0"/>
              </a:rPr>
              <a:t>Wildcard characters not matched</a:t>
            </a:r>
            <a:endParaRPr lang="en-AU" sz="2200" dirty="0">
              <a:solidFill>
                <a:schemeClr val="bg1"/>
              </a:solidFill>
              <a:latin typeface="Segoe UI Light" panose="020B0502040204020203" pitchFamily="34" charset="0"/>
              <a:cs typeface="Segoe UI Light" panose="020B0502040204020203" pitchFamily="34" charset="0"/>
            </a:endParaRPr>
          </a:p>
        </p:txBody>
      </p:sp>
      <p:grpSp>
        <p:nvGrpSpPr>
          <p:cNvPr id="3" name="Group 2"/>
          <p:cNvGrpSpPr/>
          <p:nvPr/>
        </p:nvGrpSpPr>
        <p:grpSpPr>
          <a:xfrm>
            <a:off x="5221224" y="713075"/>
            <a:ext cx="4370832" cy="1688301"/>
            <a:chOff x="7406640" y="224319"/>
            <a:chExt cx="4370832" cy="1688301"/>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7309"/>
            <a:stretch/>
          </p:blipFill>
          <p:spPr>
            <a:xfrm>
              <a:off x="7406640" y="224319"/>
              <a:ext cx="4370832" cy="1688301"/>
            </a:xfrm>
            <a:prstGeom prst="rect">
              <a:avLst/>
            </a:prstGeom>
            <a:ln>
              <a:solidFill>
                <a:schemeClr val="accent1"/>
              </a:solidFill>
            </a:ln>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t="20272" b="18899"/>
            <a:stretch/>
          </p:blipFill>
          <p:spPr>
            <a:xfrm>
              <a:off x="7406640" y="476979"/>
              <a:ext cx="4370832" cy="1412781"/>
            </a:xfrm>
            <a:prstGeom prst="rect">
              <a:avLst/>
            </a:prstGeom>
            <a:ln>
              <a:noFill/>
            </a:ln>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74" t="53606" r="-174" b="10142"/>
            <a:stretch/>
          </p:blipFill>
          <p:spPr>
            <a:xfrm>
              <a:off x="7406640" y="1040164"/>
              <a:ext cx="4370832" cy="841976"/>
            </a:xfrm>
            <a:prstGeom prst="rect">
              <a:avLst/>
            </a:prstGeom>
            <a:ln>
              <a:noFill/>
            </a:ln>
          </p:spPr>
        </p:pic>
      </p:grpSp>
    </p:spTree>
    <p:extLst>
      <p:ext uri="{BB962C8B-B14F-4D97-AF65-F5344CB8AC3E}">
        <p14:creationId xmlns:p14="http://schemas.microsoft.com/office/powerpoint/2010/main" val="98625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2351584" cy="1872208"/>
          </a:xfrm>
        </p:spPr>
        <p:txBody>
          <a:bodyPr/>
          <a:lstStyle/>
          <a:p>
            <a:r>
              <a:rPr lang="en-AU" sz="2400" dirty="0"/>
              <a:t>Example:</a:t>
            </a:r>
          </a:p>
          <a:p>
            <a:r>
              <a:rPr lang="en-AU" sz="2400" dirty="0"/>
              <a:t>SWITCH with </a:t>
            </a:r>
          </a:p>
          <a:p>
            <a:r>
              <a:rPr lang="en-AU" sz="2400" dirty="0"/>
              <a:t>-Wildcard</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533</a:t>
            </a:fld>
            <a:endParaRPr lang="en-US">
              <a:solidFill>
                <a:schemeClr val="bg1"/>
              </a:solidFill>
            </a:endParaRPr>
          </a:p>
        </p:txBody>
      </p:sp>
      <p:sp>
        <p:nvSpPr>
          <p:cNvPr id="8" name="Rectangle 7"/>
          <p:cNvSpPr/>
          <p:nvPr/>
        </p:nvSpPr>
        <p:spPr>
          <a:xfrm>
            <a:off x="1457524" y="2883460"/>
            <a:ext cx="9489876" cy="3046988"/>
          </a:xfrm>
          <a:prstGeom prst="rect">
            <a:avLst/>
          </a:prstGeom>
          <a:solidFill>
            <a:schemeClr val="tx1"/>
          </a:solidFill>
          <a:ln>
            <a:solidFill>
              <a:schemeClr val="accent1">
                <a:shade val="95000"/>
                <a:satMod val="105000"/>
              </a:schemeClr>
            </a:solidFill>
          </a:ln>
        </p:spPr>
        <p:txBody>
          <a:bodyPr wrap="square">
            <a:spAutoFit/>
          </a:bodyPr>
          <a:lstStyle/>
          <a:p>
            <a:r>
              <a:rPr lang="en-AU" sz="2400" dirty="0">
                <a:solidFill>
                  <a:srgbClr val="00008B"/>
                </a:solidFill>
                <a:latin typeface="Lucida Console" panose="020B0609040504020204" pitchFamily="49" charset="0"/>
              </a:rPr>
              <a:t>switch</a:t>
            </a:r>
            <a:r>
              <a:rPr lang="en-AU" sz="2400" dirty="0">
                <a:solidFill>
                  <a:prstClr val="black"/>
                </a:solidFill>
                <a:latin typeface="Lucida Console" panose="020B0609040504020204" pitchFamily="49" charset="0"/>
              </a:rPr>
              <a:t> </a:t>
            </a:r>
            <a:r>
              <a:rPr lang="en-AU" sz="2400" dirty="0" smtClean="0">
                <a:solidFill>
                  <a:prstClr val="black"/>
                </a:solidFill>
                <a:latin typeface="Lucida Console" panose="020B0609040504020204" pitchFamily="49" charset="0"/>
              </a:rPr>
              <a:t>–Wildcard (</a:t>
            </a:r>
            <a:r>
              <a:rPr lang="en-AU" sz="2400" dirty="0" smtClean="0">
                <a:solidFill>
                  <a:srgbClr val="0000FF"/>
                </a:solidFill>
                <a:latin typeface="Lucida Console" panose="020B0609040504020204" pitchFamily="49" charset="0"/>
              </a:rPr>
              <a:t>Get-</a:t>
            </a:r>
            <a:r>
              <a:rPr lang="en-AU" sz="2400" dirty="0" err="1" smtClean="0">
                <a:solidFill>
                  <a:srgbClr val="0000FF"/>
                </a:solidFill>
                <a:latin typeface="Lucida Console" panose="020B0609040504020204" pitchFamily="49" charset="0"/>
              </a:rPr>
              <a:t>ChildItem</a:t>
            </a:r>
            <a:r>
              <a:rPr lang="en-AU" sz="2400" dirty="0" smtClean="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-Path</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a:t>
            </a:r>
            <a:r>
              <a:rPr lang="en-AU" sz="2400" dirty="0">
                <a:solidFill>
                  <a:prstClr val="black"/>
                </a:solidFill>
                <a:latin typeface="Lucida Console" panose="020B0609040504020204" pitchFamily="49" charset="0"/>
              </a:rPr>
              <a:t>)</a:t>
            </a:r>
          </a:p>
          <a:p>
            <a:r>
              <a:rPr lang="en-AU" sz="2400" dirty="0">
                <a:solidFill>
                  <a:prstClr val="black"/>
                </a:solidFill>
                <a:latin typeface="Lucida Console" panose="020B0609040504020204" pitchFamily="49" charset="0"/>
              </a:rPr>
              <a:t>{</a:t>
            </a:r>
          </a:p>
          <a:p>
            <a:r>
              <a:rPr lang="en-AU" sz="2400" dirty="0" smtClean="0">
                <a:solidFill>
                  <a:srgbClr val="8B0000"/>
                </a:solidFill>
                <a:latin typeface="Lucida Console" panose="020B0609040504020204" pitchFamily="49" charset="0"/>
              </a:rPr>
              <a:t>"program*"</a:t>
            </a:r>
            <a:r>
              <a:rPr lang="en-AU" sz="2400" dirty="0" smtClean="0">
                <a:solidFill>
                  <a:prstClr val="black"/>
                </a:solidFill>
                <a:latin typeface="Lucida Console" panose="020B0609040504020204" pitchFamily="49" charset="0"/>
              </a:rPr>
              <a:t> </a:t>
            </a:r>
            <a:r>
              <a:rPr lang="en-AU" sz="2400" dirty="0">
                <a:solidFill>
                  <a:prstClr val="black"/>
                </a:solidFill>
                <a:latin typeface="Lucida Console" panose="020B0609040504020204" pitchFamily="49" charset="0"/>
              </a:rPr>
              <a:t>{</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Green</a:t>
            </a:r>
            <a:r>
              <a:rPr lang="en-AU" sz="2400" dirty="0">
                <a:solidFill>
                  <a:prstClr val="black"/>
                </a:solidFill>
                <a:latin typeface="Lucida Console" panose="020B0609040504020204" pitchFamily="49" charset="0"/>
              </a:rPr>
              <a:t>}</a:t>
            </a:r>
          </a:p>
          <a:p>
            <a:r>
              <a:rPr lang="en-AU" sz="2400" dirty="0" smtClean="0">
                <a:solidFill>
                  <a:srgbClr val="8B0000"/>
                </a:solidFill>
                <a:latin typeface="Lucida Console" panose="020B0609040504020204" pitchFamily="49" charset="0"/>
              </a:rPr>
              <a:t>"windows"</a:t>
            </a:r>
            <a:r>
              <a:rPr lang="en-AU" sz="2400" dirty="0" smtClean="0">
                <a:solidFill>
                  <a:prstClr val="black"/>
                </a:solidFill>
                <a:latin typeface="Lucida Console" panose="020B0609040504020204" pitchFamily="49" charset="0"/>
              </a:rPr>
              <a:t>  {</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Cyan</a:t>
            </a:r>
            <a:r>
              <a:rPr lang="en-AU" sz="2400" dirty="0">
                <a:solidFill>
                  <a:prstClr val="black"/>
                </a:solidFill>
                <a:latin typeface="Lucida Console" panose="020B0609040504020204" pitchFamily="49" charset="0"/>
              </a:rPr>
              <a:t>}</a:t>
            </a:r>
          </a:p>
          <a:p>
            <a:r>
              <a:rPr lang="en-AU" sz="2400" dirty="0">
                <a:solidFill>
                  <a:prstClr val="black"/>
                </a:solidFill>
                <a:latin typeface="Lucida Console" panose="020B0609040504020204" pitchFamily="49" charset="0"/>
              </a:rPr>
              <a:t>} </a:t>
            </a:r>
          </a:p>
          <a:p>
            <a:endParaRPr lang="en-AU" sz="2400" dirty="0">
              <a:solidFill>
                <a:prstClr val="black"/>
              </a:solidFill>
              <a:latin typeface="Lucida Console" panose="020B0609040504020204" pitchFamily="49" charset="0"/>
            </a:endParaRPr>
          </a:p>
          <a:p>
            <a:endParaRPr lang="en-AU" sz="24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p:txBody>
      </p:sp>
      <p:sp>
        <p:nvSpPr>
          <p:cNvPr id="9" name="TextBox 8"/>
          <p:cNvSpPr txBox="1"/>
          <p:nvPr/>
        </p:nvSpPr>
        <p:spPr>
          <a:xfrm>
            <a:off x="1457524" y="5231948"/>
            <a:ext cx="9489876" cy="1015663"/>
          </a:xfrm>
          <a:prstGeom prst="rect">
            <a:avLst/>
          </a:prstGeom>
          <a:solidFill>
            <a:srgbClr val="012456"/>
          </a:solidFill>
        </p:spPr>
        <p:txBody>
          <a:bodyPr wrap="square" rtlCol="0">
            <a:spAutoFit/>
          </a:bodyPr>
          <a:lstStyle/>
          <a:p>
            <a:r>
              <a:rPr lang="en-AU" sz="2000" dirty="0" smtClean="0">
                <a:solidFill>
                  <a:srgbClr val="00FF00"/>
                </a:solidFill>
                <a:latin typeface="Lucida Console" panose="020B0609040504020204" pitchFamily="49" charset="0"/>
              </a:rPr>
              <a:t>Program </a:t>
            </a:r>
            <a:r>
              <a:rPr lang="en-AU" sz="2000" dirty="0">
                <a:solidFill>
                  <a:srgbClr val="00FF00"/>
                </a:solidFill>
                <a:latin typeface="Lucida Console" panose="020B0609040504020204" pitchFamily="49" charset="0"/>
              </a:rPr>
              <a:t>Files</a:t>
            </a:r>
            <a:endParaRPr lang="en-AU" sz="2000" dirty="0">
              <a:solidFill>
                <a:srgbClr val="F5F5F5"/>
              </a:solidFill>
              <a:latin typeface="Lucida Console" panose="020B0609040504020204" pitchFamily="49" charset="0"/>
            </a:endParaRPr>
          </a:p>
          <a:p>
            <a:r>
              <a:rPr lang="en-AU" sz="2000" dirty="0">
                <a:solidFill>
                  <a:srgbClr val="00FF00"/>
                </a:solidFill>
                <a:latin typeface="Lucida Console" panose="020B0609040504020204" pitchFamily="49" charset="0"/>
              </a:rPr>
              <a:t>Program Files (x86)</a:t>
            </a:r>
            <a:endParaRPr lang="en-AU" sz="2000" dirty="0">
              <a:solidFill>
                <a:srgbClr val="F5F5F5"/>
              </a:solidFill>
              <a:latin typeface="Lucida Console" panose="020B0609040504020204" pitchFamily="49" charset="0"/>
            </a:endParaRPr>
          </a:p>
          <a:p>
            <a:r>
              <a:rPr lang="en-AU" sz="2000" dirty="0">
                <a:solidFill>
                  <a:srgbClr val="00FFFF"/>
                </a:solidFill>
                <a:latin typeface="Lucida Console" panose="020B0609040504020204" pitchFamily="49" charset="0"/>
              </a:rPr>
              <a:t>Windows</a:t>
            </a:r>
          </a:p>
        </p:txBody>
      </p:sp>
      <p:grpSp>
        <p:nvGrpSpPr>
          <p:cNvPr id="10" name="Group 9"/>
          <p:cNvGrpSpPr/>
          <p:nvPr/>
        </p:nvGrpSpPr>
        <p:grpSpPr>
          <a:xfrm>
            <a:off x="5221224" y="706919"/>
            <a:ext cx="4370832" cy="1688301"/>
            <a:chOff x="7406640" y="224319"/>
            <a:chExt cx="4370832" cy="1688301"/>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 b="27309"/>
            <a:stretch/>
          </p:blipFill>
          <p:spPr>
            <a:xfrm>
              <a:off x="7406640" y="224319"/>
              <a:ext cx="4370832" cy="1688301"/>
            </a:xfrm>
            <a:prstGeom prst="rect">
              <a:avLst/>
            </a:prstGeom>
            <a:ln>
              <a:solidFill>
                <a:schemeClr val="accent1"/>
              </a:solidFill>
            </a:ln>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20272" b="18899"/>
            <a:stretch/>
          </p:blipFill>
          <p:spPr>
            <a:xfrm>
              <a:off x="7406640" y="476979"/>
              <a:ext cx="4370832" cy="1412781"/>
            </a:xfrm>
            <a:prstGeom prst="rect">
              <a:avLst/>
            </a:prstGeom>
            <a:ln>
              <a:noFill/>
            </a:ln>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74" t="53606" r="-174" b="10142"/>
            <a:stretch/>
          </p:blipFill>
          <p:spPr>
            <a:xfrm>
              <a:off x="7406640" y="1040164"/>
              <a:ext cx="4370832" cy="841976"/>
            </a:xfrm>
            <a:prstGeom prst="rect">
              <a:avLst/>
            </a:prstGeom>
            <a:ln>
              <a:noFill/>
            </a:ln>
          </p:spPr>
        </p:pic>
      </p:grpSp>
    </p:spTree>
    <p:extLst>
      <p:ext uri="{BB962C8B-B14F-4D97-AF65-F5344CB8AC3E}">
        <p14:creationId xmlns:p14="http://schemas.microsoft.com/office/powerpoint/2010/main" val="3014505839"/>
      </p:ext>
    </p:extLst>
  </p:cSld>
  <p:clrMapOvr>
    <a:masterClrMapping/>
  </p:clrMapOvr>
  <p:timing>
    <p:tnLst>
      <p:par>
        <p:cTn id="1" dur="indefinite" restart="never" nodeType="tmRoot"/>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7: </a:t>
            </a:r>
            <a:r>
              <a:rPr lang="en-US" sz="2400" b="1" dirty="0">
                <a:solidFill>
                  <a:schemeClr val="tx1"/>
                </a:solidFill>
                <a:latin typeface="Segoe UI Light" panose="020B0502040204020203" pitchFamily="34" charset="0"/>
              </a:rPr>
              <a:t>SWITCH Statement </a:t>
            </a:r>
            <a:endParaRPr lang="en-US" sz="2400" b="1" dirty="0" smtClean="0">
              <a:solidFill>
                <a:schemeClr val="tx1"/>
              </a:solidFill>
              <a:latin typeface="Segoe UI Light" panose="020B0502040204020203" pitchFamily="34" charset="0"/>
            </a:endParaRPr>
          </a:p>
          <a:p>
            <a:r>
              <a:rPr lang="en-US" sz="2400" b="1" dirty="0" smtClean="0">
                <a:solidFill>
                  <a:schemeClr val="tx1"/>
                </a:solidFill>
                <a:latin typeface="Segoe UI Light" panose="020B0502040204020203" pitchFamily="34" charset="0"/>
              </a:rPr>
              <a:t>– Regex</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534</a:t>
            </a:fld>
            <a:endParaRPr lang="en-US"/>
          </a:p>
        </p:txBody>
      </p:sp>
    </p:spTree>
    <p:extLst>
      <p:ext uri="{BB962C8B-B14F-4D97-AF65-F5344CB8AC3E}">
        <p14:creationId xmlns:p14="http://schemas.microsoft.com/office/powerpoint/2010/main" val="872125244"/>
      </p:ext>
    </p:extLst>
  </p:cSld>
  <p:clrMapOvr>
    <a:masterClrMapping/>
  </p:clrMapOvr>
  <p:timing>
    <p:tnLst>
      <p:par>
        <p:cTn id="1" dur="indefinite" restart="never" nodeType="tmRoot"/>
      </p:par>
    </p:tnLst>
  </p:timing>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589227"/>
            <a:ext cx="1991544" cy="2448272"/>
          </a:xfrm>
        </p:spPr>
        <p:txBody>
          <a:bodyPr/>
          <a:lstStyle/>
          <a:p>
            <a:r>
              <a:rPr lang="en-AU" sz="2400" dirty="0" smtClean="0"/>
              <a:t>Example:</a:t>
            </a:r>
          </a:p>
          <a:p>
            <a:r>
              <a:rPr lang="en-AU" sz="2400" dirty="0" smtClean="0"/>
              <a:t>SWITCH with </a:t>
            </a:r>
          </a:p>
          <a:p>
            <a:r>
              <a:rPr lang="en-AU" sz="2400" dirty="0" smtClean="0"/>
              <a:t>-Regex</a:t>
            </a:r>
            <a:endParaRPr lang="en-AU" sz="24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535</a:t>
            </a:fld>
            <a:endParaRPr lang="en-US">
              <a:solidFill>
                <a:schemeClr val="bg1"/>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553219713"/>
              </p:ext>
            </p:extLst>
          </p:nvPr>
        </p:nvGraphicFramePr>
        <p:xfrm>
          <a:off x="3338561" y="5095743"/>
          <a:ext cx="5320299" cy="1336172"/>
        </p:xfrm>
        <a:graphic>
          <a:graphicData uri="http://schemas.openxmlformats.org/drawingml/2006/table">
            <a:tbl>
              <a:tblPr firstRow="1" bandRow="1"/>
              <a:tblGrid>
                <a:gridCol w="487680">
                  <a:extLst>
                    <a:ext uri="{9D8B030D-6E8A-4147-A177-3AD203B41FA5}">
                      <a16:colId xmlns:a16="http://schemas.microsoft.com/office/drawing/2014/main" val="3943316959"/>
                    </a:ext>
                  </a:extLst>
                </a:gridCol>
                <a:gridCol w="417830">
                  <a:extLst>
                    <a:ext uri="{9D8B030D-6E8A-4147-A177-3AD203B41FA5}">
                      <a16:colId xmlns:a16="http://schemas.microsoft.com/office/drawing/2014/main" val="4222239586"/>
                    </a:ext>
                  </a:extLst>
                </a:gridCol>
                <a:gridCol w="4414789">
                  <a:extLst>
                    <a:ext uri="{9D8B030D-6E8A-4147-A177-3AD203B41FA5}">
                      <a16:colId xmlns:a16="http://schemas.microsoft.com/office/drawing/2014/main" val="1162477158"/>
                    </a:ext>
                  </a:extLst>
                </a:gridCol>
              </a:tblGrid>
              <a:tr h="303994">
                <a:tc rowSpan="3">
                  <a:txBody>
                    <a:bodyPr/>
                    <a:lstStyle/>
                    <a:p>
                      <a:pPr algn="ctr"/>
                      <a:r>
                        <a:rPr lang="en-AU" sz="2000" b="1" dirty="0" smtClean="0">
                          <a:solidFill>
                            <a:schemeClr val="bg1"/>
                          </a:solidFill>
                          <a:latin typeface="Segoe UI Light" panose="020B0502040204020203" pitchFamily="34" charset="0"/>
                          <a:ea typeface=""/>
                          <a:cs typeface="Segoe UI Light" panose="020B0502040204020203" pitchFamily="34" charset="0"/>
                        </a:rPr>
                        <a:t>Note</a:t>
                      </a:r>
                    </a:p>
                  </a:txBody>
                  <a:tcPr vert="vert270"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a:t>
                      </a:r>
                    </a:p>
                  </a:txBody>
                  <a:tcPr anchor="ct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tc>
                  <a:txBody>
                    <a:bodyPr/>
                    <a:lstStyle/>
                    <a:p>
                      <a:pPr algn="l"/>
                      <a:r>
                        <a:rPr lang="en-AU" sz="2000" b="0" dirty="0" smtClean="0">
                          <a:solidFill>
                            <a:schemeClr val="bg1"/>
                          </a:solidFill>
                          <a:latin typeface="Segoe UI Light" panose="020B0502040204020203" pitchFamily="34" charset="0"/>
                          <a:ea typeface="+mn-ea"/>
                          <a:cs typeface="Segoe UI Light" panose="020B0502040204020203" pitchFamily="34" charset="0"/>
                        </a:rPr>
                        <a:t>Matches beginning character(s)</a:t>
                      </a:r>
                      <a:endParaRPr lang="en-AU" sz="2000" b="0" dirty="0" smtClean="0">
                        <a:solidFill>
                          <a:schemeClr val="bg1"/>
                        </a:solidFill>
                        <a:latin typeface="Segoe UI Light" panose="020B0502040204020203" pitchFamily="34" charset="0"/>
                        <a:ea typeface=""/>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1984391"/>
                  </a:ext>
                </a:extLst>
              </a:tr>
              <a:tr h="469966">
                <a:tc vMerge="1">
                  <a:txBody>
                    <a:bodyPr/>
                    <a:lstStyle/>
                    <a:p>
                      <a:pPr algn="l"/>
                      <a:endParaRPr lang="en-AU" sz="24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algn="l"/>
                      <a:r>
                        <a:rPr lang="en-AU" sz="2000" b="0" dirty="0" smtClean="0">
                          <a:solidFill>
                            <a:schemeClr val="bg1"/>
                          </a:solidFill>
                          <a:latin typeface="Segoe UI Light" panose="020B0502040204020203" pitchFamily="34" charset="0"/>
                          <a:ea typeface=""/>
                          <a:cs typeface="Segoe UI Light" panose="020B0502040204020203" pitchFamily="34" charset="0"/>
                        </a:rPr>
                        <a:t>$</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AU" sz="2000" b="0" dirty="0" smtClean="0">
                          <a:solidFill>
                            <a:schemeClr val="bg1"/>
                          </a:solidFill>
                          <a:latin typeface="Segoe UI Light" panose="020B0502040204020203" pitchFamily="34" charset="0"/>
                          <a:ea typeface="+mn-ea"/>
                          <a:cs typeface="Segoe UI Light" panose="020B0502040204020203" pitchFamily="34" charset="0"/>
                        </a:rPr>
                        <a:t>Matches end character(s)</a:t>
                      </a:r>
                      <a:endParaRPr lang="en-AU" sz="20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2823098"/>
                  </a:ext>
                </a:extLst>
              </a:tr>
              <a:tr h="469966">
                <a:tc vMerge="1">
                  <a:txBody>
                    <a:bodyPr/>
                    <a:lstStyle/>
                    <a:p>
                      <a:pPr algn="l"/>
                      <a:endParaRPr lang="en-AU" sz="24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r>
                        <a:rPr lang="en-AU" sz="2000" b="1" dirty="0" smtClean="0">
                          <a:solidFill>
                            <a:schemeClr val="bg1"/>
                          </a:solidFill>
                          <a:latin typeface="Segoe UI Light" panose="020B0502040204020203" pitchFamily="34" charset="0"/>
                          <a:ea typeface="+mn-ea"/>
                          <a:cs typeface="Segoe UI Light" panose="020B0502040204020203" pitchFamily="34" charset="0"/>
                        </a:rPr>
                        <a:t>Get-Help </a:t>
                      </a:r>
                      <a:r>
                        <a:rPr lang="en-AU" sz="2000" b="1" dirty="0" err="1" smtClean="0">
                          <a:solidFill>
                            <a:schemeClr val="bg1"/>
                          </a:solidFill>
                          <a:latin typeface="Segoe UI Light" panose="020B0502040204020203" pitchFamily="34" charset="0"/>
                          <a:ea typeface="+mn-ea"/>
                          <a:cs typeface="Segoe UI Light" panose="020B0502040204020203" pitchFamily="34" charset="0"/>
                        </a:rPr>
                        <a:t>about_Regular_Expressions</a:t>
                      </a:r>
                      <a:endParaRPr lang="en-AU" sz="2000" b="1"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l"/>
                      <a:endParaRPr lang="en-AU" sz="24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71105439"/>
                  </a:ext>
                </a:extLst>
              </a:tr>
            </a:tbl>
          </a:graphicData>
        </a:graphic>
      </p:graphicFrame>
      <p:sp>
        <p:nvSpPr>
          <p:cNvPr id="7" name="Rectangle 6"/>
          <p:cNvSpPr/>
          <p:nvPr/>
        </p:nvSpPr>
        <p:spPr>
          <a:xfrm>
            <a:off x="2257624" y="404664"/>
            <a:ext cx="9489876" cy="3046988"/>
          </a:xfrm>
          <a:prstGeom prst="rect">
            <a:avLst/>
          </a:prstGeom>
          <a:solidFill>
            <a:schemeClr val="tx1"/>
          </a:solidFill>
          <a:ln>
            <a:solidFill>
              <a:schemeClr val="accent1">
                <a:shade val="95000"/>
                <a:satMod val="105000"/>
              </a:schemeClr>
            </a:solidFill>
          </a:ln>
        </p:spPr>
        <p:txBody>
          <a:bodyPr wrap="square">
            <a:spAutoFit/>
          </a:bodyPr>
          <a:lstStyle/>
          <a:p>
            <a:r>
              <a:rPr lang="en-AU" sz="2400" dirty="0">
                <a:solidFill>
                  <a:srgbClr val="00008B"/>
                </a:solidFill>
                <a:latin typeface="Lucida Console" panose="020B0609040504020204" pitchFamily="49" charset="0"/>
              </a:rPr>
              <a:t>switch</a:t>
            </a:r>
            <a:r>
              <a:rPr lang="en-AU" sz="2400" dirty="0">
                <a:solidFill>
                  <a:prstClr val="black"/>
                </a:solidFill>
                <a:latin typeface="Lucida Console" panose="020B0609040504020204" pitchFamily="49" charset="0"/>
              </a:rPr>
              <a:t> </a:t>
            </a:r>
            <a:r>
              <a:rPr lang="en-AU" sz="2400" dirty="0" smtClean="0">
                <a:solidFill>
                  <a:srgbClr val="00008B"/>
                </a:solidFill>
                <a:latin typeface="Lucida Console" panose="020B0609040504020204" pitchFamily="49" charset="0"/>
              </a:rPr>
              <a:t>–Regex </a:t>
            </a:r>
            <a:r>
              <a:rPr lang="en-AU" sz="2400" dirty="0" smtClean="0">
                <a:solidFill>
                  <a:prstClr val="black"/>
                </a:solidFill>
                <a:latin typeface="Lucida Console" panose="020B0609040504020204" pitchFamily="49" charset="0"/>
              </a:rPr>
              <a:t>(</a:t>
            </a:r>
            <a:r>
              <a:rPr lang="en-AU" sz="2400" dirty="0" smtClean="0">
                <a:solidFill>
                  <a:srgbClr val="0000FF"/>
                </a:solidFill>
                <a:latin typeface="Lucida Console" panose="020B0609040504020204" pitchFamily="49" charset="0"/>
              </a:rPr>
              <a:t>Get-</a:t>
            </a:r>
            <a:r>
              <a:rPr lang="en-AU" sz="2400" dirty="0" err="1" smtClean="0">
                <a:solidFill>
                  <a:srgbClr val="0000FF"/>
                </a:solidFill>
                <a:latin typeface="Lucida Console" panose="020B0609040504020204" pitchFamily="49" charset="0"/>
              </a:rPr>
              <a:t>ChildItem</a:t>
            </a:r>
            <a:r>
              <a:rPr lang="en-AU" sz="2400" dirty="0" smtClean="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-Path</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a:t>
            </a:r>
            <a:r>
              <a:rPr lang="en-AU" sz="2400" dirty="0" smtClean="0">
                <a:solidFill>
                  <a:srgbClr val="8A2BE2"/>
                </a:solidFill>
                <a:latin typeface="Lucida Console" panose="020B0609040504020204" pitchFamily="49" charset="0"/>
              </a:rPr>
              <a:t>:\</a:t>
            </a:r>
            <a:r>
              <a:rPr lang="en-AU" sz="2400" dirty="0" smtClean="0">
                <a:solidFill>
                  <a:prstClr val="black"/>
                </a:solidFill>
                <a:latin typeface="Lucida Console" panose="020B0609040504020204" pitchFamily="49" charset="0"/>
              </a:rPr>
              <a:t>)</a:t>
            </a:r>
            <a:endParaRPr lang="en-AU" sz="2400" dirty="0" smtClean="0">
              <a:solidFill>
                <a:srgbClr val="00008B"/>
              </a:solidFill>
              <a:latin typeface="Lucida Console" panose="020B0609040504020204" pitchFamily="49" charset="0"/>
            </a:endParaRPr>
          </a:p>
          <a:p>
            <a:r>
              <a:rPr lang="en-AU" sz="2400" dirty="0" smtClean="0">
                <a:solidFill>
                  <a:prstClr val="black"/>
                </a:solidFill>
                <a:latin typeface="Lucida Console" panose="020B0609040504020204" pitchFamily="49" charset="0"/>
              </a:rPr>
              <a:t>{</a:t>
            </a:r>
            <a:endParaRPr lang="en-AU" sz="2400" dirty="0">
              <a:solidFill>
                <a:prstClr val="black"/>
              </a:solidFill>
              <a:latin typeface="Lucida Console" panose="020B0609040504020204" pitchFamily="49" charset="0"/>
            </a:endParaRPr>
          </a:p>
          <a:p>
            <a:r>
              <a:rPr lang="en-AU" sz="2400" dirty="0" smtClean="0">
                <a:solidFill>
                  <a:srgbClr val="8B0000"/>
                </a:solidFill>
                <a:latin typeface="Lucida Console" panose="020B0609040504020204" pitchFamily="49" charset="0"/>
              </a:rPr>
              <a:t> "^program"</a:t>
            </a:r>
            <a:r>
              <a:rPr lang="en-AU" sz="2400" dirty="0" smtClean="0">
                <a:solidFill>
                  <a:prstClr val="black"/>
                </a:solidFill>
                <a:latin typeface="Lucida Console" panose="020B0609040504020204" pitchFamily="49" charset="0"/>
              </a:rPr>
              <a:t> </a:t>
            </a:r>
            <a:r>
              <a:rPr lang="en-AU" sz="2400" dirty="0">
                <a:solidFill>
                  <a:prstClr val="black"/>
                </a:solidFill>
                <a:latin typeface="Lucida Console" panose="020B0609040504020204" pitchFamily="49" charset="0"/>
              </a:rPr>
              <a:t>{</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Green</a:t>
            </a:r>
            <a:r>
              <a:rPr lang="en-AU" sz="2400" dirty="0">
                <a:solidFill>
                  <a:prstClr val="black"/>
                </a:solidFill>
                <a:latin typeface="Lucida Console" panose="020B0609040504020204" pitchFamily="49" charset="0"/>
              </a:rPr>
              <a:t>}</a:t>
            </a:r>
          </a:p>
          <a:p>
            <a:r>
              <a:rPr lang="en-AU" sz="2400" dirty="0" smtClean="0">
                <a:solidFill>
                  <a:srgbClr val="8B0000"/>
                </a:solidFill>
                <a:latin typeface="Lucida Console" panose="020B0609040504020204" pitchFamily="49" charset="0"/>
              </a:rPr>
              <a:t> "s$"</a:t>
            </a:r>
            <a:r>
              <a:rPr lang="en-AU" sz="2400" dirty="0" smtClean="0">
                <a:solidFill>
                  <a:prstClr val="black"/>
                </a:solidFill>
                <a:latin typeface="Lucida Console" panose="020B0609040504020204" pitchFamily="49" charset="0"/>
              </a:rPr>
              <a:t> </a:t>
            </a:r>
            <a:r>
              <a:rPr lang="en-AU" sz="2400" dirty="0">
                <a:solidFill>
                  <a:prstClr val="black"/>
                </a:solidFill>
                <a:latin typeface="Lucida Console" panose="020B0609040504020204" pitchFamily="49" charset="0"/>
              </a:rPr>
              <a:t>{</a:t>
            </a:r>
            <a:r>
              <a:rPr lang="en-AU" sz="2400" dirty="0">
                <a:solidFill>
                  <a:srgbClr val="0000FF"/>
                </a:solidFill>
                <a:latin typeface="Lucida Console" panose="020B0609040504020204" pitchFamily="49" charset="0"/>
              </a:rPr>
              <a:t>Write-Host</a:t>
            </a:r>
            <a:r>
              <a:rPr lang="en-AU" sz="2400" dirty="0">
                <a:solidFill>
                  <a:prstClr val="black"/>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prstClr val="black"/>
                </a:solidFill>
                <a:latin typeface="Lucida Console" panose="020B0609040504020204" pitchFamily="49" charset="0"/>
              </a:rPr>
              <a:t> </a:t>
            </a:r>
            <a:r>
              <a:rPr lang="en-AU" sz="2400" dirty="0">
                <a:solidFill>
                  <a:srgbClr val="000080"/>
                </a:solidFill>
                <a:latin typeface="Lucida Console" panose="020B0609040504020204" pitchFamily="49" charset="0"/>
              </a:rPr>
              <a:t>-</a:t>
            </a:r>
            <a:r>
              <a:rPr lang="en-AU" sz="2400" dirty="0" err="1">
                <a:solidFill>
                  <a:srgbClr val="000080"/>
                </a:solidFill>
                <a:latin typeface="Lucida Console" panose="020B0609040504020204" pitchFamily="49" charset="0"/>
              </a:rPr>
              <a:t>ForegroundColor</a:t>
            </a:r>
            <a:r>
              <a:rPr lang="en-AU" sz="2400" dirty="0">
                <a:solidFill>
                  <a:prstClr val="black"/>
                </a:solidFill>
                <a:latin typeface="Lucida Console" panose="020B0609040504020204" pitchFamily="49" charset="0"/>
              </a:rPr>
              <a:t> </a:t>
            </a:r>
            <a:r>
              <a:rPr lang="en-AU" sz="2400" dirty="0">
                <a:solidFill>
                  <a:srgbClr val="8A2BE2"/>
                </a:solidFill>
                <a:latin typeface="Lucida Console" panose="020B0609040504020204" pitchFamily="49" charset="0"/>
              </a:rPr>
              <a:t>Cyan</a:t>
            </a:r>
            <a:r>
              <a:rPr lang="en-AU" sz="2400" dirty="0">
                <a:solidFill>
                  <a:prstClr val="black"/>
                </a:solidFill>
                <a:latin typeface="Lucida Console" panose="020B0609040504020204" pitchFamily="49" charset="0"/>
              </a:rPr>
              <a:t>}</a:t>
            </a:r>
          </a:p>
          <a:p>
            <a:r>
              <a:rPr lang="en-AU" sz="2400" dirty="0">
                <a:solidFill>
                  <a:prstClr val="black"/>
                </a:solidFill>
                <a:latin typeface="Lucida Console" panose="020B0609040504020204" pitchFamily="49" charset="0"/>
              </a:rPr>
              <a:t>} </a:t>
            </a:r>
          </a:p>
          <a:p>
            <a:endParaRPr lang="en-AU" sz="2400" dirty="0">
              <a:solidFill>
                <a:prstClr val="black"/>
              </a:solidFill>
              <a:latin typeface="Lucida Console" panose="020B0609040504020204" pitchFamily="49" charset="0"/>
            </a:endParaRPr>
          </a:p>
          <a:p>
            <a:endParaRPr lang="en-AU" sz="2400" dirty="0" smtClean="0">
              <a:solidFill>
                <a:prstClr val="black"/>
              </a:solidFill>
              <a:latin typeface="Lucida Console" panose="020B0609040504020204" pitchFamily="49" charset="0"/>
            </a:endParaRPr>
          </a:p>
          <a:p>
            <a:endParaRPr lang="en-AU" sz="2400" dirty="0">
              <a:solidFill>
                <a:prstClr val="black"/>
              </a:solidFill>
              <a:latin typeface="Lucida Console" panose="020B0609040504020204" pitchFamily="49" charset="0"/>
            </a:endParaRPr>
          </a:p>
        </p:txBody>
      </p:sp>
      <p:sp>
        <p:nvSpPr>
          <p:cNvPr id="8" name="TextBox 7"/>
          <p:cNvSpPr txBox="1"/>
          <p:nvPr/>
        </p:nvSpPr>
        <p:spPr>
          <a:xfrm>
            <a:off x="2257624" y="2486452"/>
            <a:ext cx="9489876" cy="1938992"/>
          </a:xfrm>
          <a:prstGeom prst="rect">
            <a:avLst/>
          </a:prstGeom>
          <a:solidFill>
            <a:srgbClr val="012456"/>
          </a:solidFill>
        </p:spPr>
        <p:txBody>
          <a:bodyPr wrap="square" rtlCol="0">
            <a:spAutoFit/>
          </a:bodyPr>
          <a:lstStyle/>
          <a:p>
            <a:r>
              <a:rPr lang="en-AU" sz="2000" dirty="0" smtClean="0">
                <a:solidFill>
                  <a:srgbClr val="00FF00"/>
                </a:solidFill>
                <a:latin typeface="Lucida Console" panose="020B0609040504020204" pitchFamily="49" charset="0"/>
              </a:rPr>
              <a:t>Program </a:t>
            </a:r>
            <a:r>
              <a:rPr lang="en-AU" sz="2000" dirty="0">
                <a:solidFill>
                  <a:srgbClr val="00FF00"/>
                </a:solidFill>
                <a:latin typeface="Lucida Console" panose="020B0609040504020204" pitchFamily="49" charset="0"/>
              </a:rPr>
              <a:t>Files</a:t>
            </a:r>
            <a:endParaRPr lang="en-AU" sz="2000" dirty="0">
              <a:solidFill>
                <a:srgbClr val="F5F5F5"/>
              </a:solidFill>
              <a:latin typeface="Lucida Console" panose="020B0609040504020204" pitchFamily="49" charset="0"/>
            </a:endParaRPr>
          </a:p>
          <a:p>
            <a:r>
              <a:rPr lang="en-AU" sz="2000" dirty="0">
                <a:solidFill>
                  <a:srgbClr val="00FFFF"/>
                </a:solidFill>
                <a:latin typeface="Lucida Console" panose="020B0609040504020204" pitchFamily="49" charset="0"/>
              </a:rPr>
              <a:t>Program Files</a:t>
            </a:r>
            <a:endParaRPr lang="en-AU" sz="2000" dirty="0">
              <a:solidFill>
                <a:srgbClr val="F5F5F5"/>
              </a:solidFill>
              <a:latin typeface="Lucida Console" panose="020B0609040504020204" pitchFamily="49" charset="0"/>
            </a:endParaRPr>
          </a:p>
          <a:p>
            <a:r>
              <a:rPr lang="en-AU" sz="2000" dirty="0">
                <a:solidFill>
                  <a:srgbClr val="00FF00"/>
                </a:solidFill>
                <a:latin typeface="Lucida Console" panose="020B0609040504020204" pitchFamily="49" charset="0"/>
              </a:rPr>
              <a:t>Program Files (x86)</a:t>
            </a:r>
            <a:endParaRPr lang="en-AU" sz="2000" dirty="0">
              <a:solidFill>
                <a:srgbClr val="F5F5F5"/>
              </a:solidFill>
              <a:latin typeface="Lucida Console" panose="020B0609040504020204" pitchFamily="49" charset="0"/>
            </a:endParaRPr>
          </a:p>
          <a:p>
            <a:r>
              <a:rPr lang="en-AU" sz="2000" dirty="0">
                <a:solidFill>
                  <a:srgbClr val="00FFFF"/>
                </a:solidFill>
                <a:latin typeface="Lucida Console" panose="020B0609040504020204" pitchFamily="49" charset="0"/>
              </a:rPr>
              <a:t>Scripts</a:t>
            </a:r>
            <a:endParaRPr lang="en-AU" sz="2000" dirty="0">
              <a:solidFill>
                <a:srgbClr val="F5F5F5"/>
              </a:solidFill>
              <a:latin typeface="Lucida Console" panose="020B0609040504020204" pitchFamily="49" charset="0"/>
            </a:endParaRPr>
          </a:p>
          <a:p>
            <a:r>
              <a:rPr lang="en-AU" sz="2000" dirty="0">
                <a:solidFill>
                  <a:srgbClr val="00FFFF"/>
                </a:solidFill>
                <a:latin typeface="Lucida Console" panose="020B0609040504020204" pitchFamily="49" charset="0"/>
              </a:rPr>
              <a:t>Users</a:t>
            </a:r>
            <a:endParaRPr lang="en-AU" sz="2000" dirty="0">
              <a:solidFill>
                <a:srgbClr val="F5F5F5"/>
              </a:solidFill>
              <a:latin typeface="Lucida Console" panose="020B0609040504020204" pitchFamily="49" charset="0"/>
            </a:endParaRPr>
          </a:p>
          <a:p>
            <a:r>
              <a:rPr lang="en-AU" sz="2000" dirty="0">
                <a:solidFill>
                  <a:srgbClr val="00FFFF"/>
                </a:solidFill>
                <a:latin typeface="Lucida Console" panose="020B0609040504020204" pitchFamily="49" charset="0"/>
              </a:rPr>
              <a:t>Windows</a:t>
            </a:r>
          </a:p>
        </p:txBody>
      </p:sp>
    </p:spTree>
    <p:extLst>
      <p:ext uri="{BB962C8B-B14F-4D97-AF65-F5344CB8AC3E}">
        <p14:creationId xmlns:p14="http://schemas.microsoft.com/office/powerpoint/2010/main" val="3749602272"/>
      </p:ext>
    </p:extLst>
  </p:cSld>
  <p:clrMapOvr>
    <a:masterClrMapping/>
  </p:clrMapOvr>
  <p:timing>
    <p:tnLst>
      <p:par>
        <p:cT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8: </a:t>
            </a:r>
            <a:r>
              <a:rPr lang="en-US" sz="2400" b="1" dirty="0">
                <a:solidFill>
                  <a:schemeClr val="tx1"/>
                </a:solidFill>
                <a:latin typeface="Segoe UI Light" panose="020B0502040204020203" pitchFamily="34" charset="0"/>
              </a:rPr>
              <a:t>SWITCH Statement </a:t>
            </a:r>
            <a:r>
              <a:rPr lang="en-US" sz="2400" b="1" dirty="0" smtClean="0">
                <a:solidFill>
                  <a:schemeClr val="tx1"/>
                </a:solidFill>
                <a:latin typeface="Segoe UI Light" panose="020B0502040204020203" pitchFamily="34" charset="0"/>
              </a:rPr>
              <a:t>– Expression Match</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536</a:t>
            </a:fld>
            <a:endParaRPr lang="en-US"/>
          </a:p>
        </p:txBody>
      </p:sp>
    </p:spTree>
    <p:extLst>
      <p:ext uri="{BB962C8B-B14F-4D97-AF65-F5344CB8AC3E}">
        <p14:creationId xmlns:p14="http://schemas.microsoft.com/office/powerpoint/2010/main" val="3589668629"/>
      </p:ext>
    </p:extLst>
  </p:cSld>
  <p:clrMapOvr>
    <a:masterClrMapping/>
  </p:clrMapOvr>
  <p:timing>
    <p:tnLst>
      <p:par>
        <p:cT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628800"/>
            <a:ext cx="1991544" cy="2448272"/>
          </a:xfrm>
        </p:spPr>
        <p:txBody>
          <a:bodyPr/>
          <a:lstStyle/>
          <a:p>
            <a:r>
              <a:rPr lang="en-AU" sz="2400" dirty="0" smtClean="0"/>
              <a:t>Example:</a:t>
            </a:r>
          </a:p>
          <a:p>
            <a:r>
              <a:rPr lang="en-AU" sz="2400" dirty="0" smtClean="0"/>
              <a:t>SWITCH Expression matches</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537</a:t>
            </a:fld>
            <a:endParaRPr lang="en-US">
              <a:solidFill>
                <a:schemeClr val="bg1"/>
              </a:solidFill>
            </a:endParaRPr>
          </a:p>
        </p:txBody>
      </p:sp>
      <p:sp>
        <p:nvSpPr>
          <p:cNvPr id="6" name="Rectangle 5"/>
          <p:cNvSpPr/>
          <p:nvPr/>
        </p:nvSpPr>
        <p:spPr>
          <a:xfrm>
            <a:off x="2169972" y="1651574"/>
            <a:ext cx="9758675" cy="3046988"/>
          </a:xfrm>
          <a:prstGeom prst="rect">
            <a:avLst/>
          </a:prstGeom>
          <a:solidFill>
            <a:srgbClr val="012456"/>
          </a:solidFill>
        </p:spPr>
        <p:txBody>
          <a:bodyPr wrap="square">
            <a:spAutoFit/>
          </a:body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switch</a:t>
            </a:r>
            <a:r>
              <a:rPr lang="en-AU" sz="2400" dirty="0" smtClean="0">
                <a:solidFill>
                  <a:srgbClr val="F5F5F5"/>
                </a:solidFill>
                <a:latin typeface="Lucida Console" panose="020B0609040504020204" pitchFamily="49" charset="0"/>
              </a:rPr>
              <a:t> </a:t>
            </a:r>
            <a:r>
              <a:rPr lang="en-AU" sz="2400" dirty="0">
                <a:solidFill>
                  <a:srgbClr val="F5F5F5"/>
                </a:solidFill>
                <a:latin typeface="Lucida Console" panose="020B0609040504020204" pitchFamily="49" charset="0"/>
              </a:rPr>
              <a:t>(</a:t>
            </a:r>
            <a:r>
              <a:rPr lang="en-AU" sz="2400" dirty="0">
                <a:solidFill>
                  <a:srgbClr val="FFE4C4"/>
                </a:solidFill>
                <a:latin typeface="Lucida Console" panose="020B0609040504020204" pitchFamily="49" charset="0"/>
              </a:rPr>
              <a:t>123</a:t>
            </a:r>
            <a:r>
              <a:rPr lang="en-AU" sz="2400" dirty="0" smtClean="0">
                <a:solidFill>
                  <a:srgbClr val="F5F5F5"/>
                </a:solidFill>
                <a:latin typeface="Lucida Console" panose="020B0609040504020204" pitchFamily="49" charset="0"/>
              </a:rPr>
              <a:t>) {</a:t>
            </a:r>
          </a:p>
          <a:p>
            <a:endParaRPr lang="en-AU" sz="2400" dirty="0">
              <a:solidFill>
                <a:srgbClr val="F5F5F5"/>
              </a:solidFill>
              <a:latin typeface="Lucida Console" panose="020B0609040504020204" pitchFamily="49" charset="0"/>
            </a:endParaRPr>
          </a:p>
          <a:p>
            <a:r>
              <a:rPr lang="en-AU" sz="2400" dirty="0">
                <a:solidFill>
                  <a:srgbClr val="F5F5F5"/>
                </a:solidFill>
                <a:latin typeface="Lucida Console" panose="020B0609040504020204" pitchFamily="49" charset="0"/>
              </a:rPr>
              <a:t>{</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D3D3D3"/>
                </a:solidFill>
                <a:latin typeface="Lucida Console" panose="020B0609040504020204" pitchFamily="49" charset="0"/>
              </a:rPr>
              <a:t>-</a:t>
            </a:r>
            <a:r>
              <a:rPr lang="en-AU" sz="2400" dirty="0" err="1">
                <a:solidFill>
                  <a:srgbClr val="D3D3D3"/>
                </a:solidFill>
                <a:latin typeface="Lucida Console" panose="020B0609040504020204" pitchFamily="49" charset="0"/>
              </a:rPr>
              <a:t>lt</a:t>
            </a:r>
            <a:r>
              <a:rPr lang="en-AU" sz="2400" dirty="0">
                <a:solidFill>
                  <a:srgbClr val="F5F5F5"/>
                </a:solidFill>
                <a:latin typeface="Lucida Console" panose="020B0609040504020204" pitchFamily="49" charset="0"/>
              </a:rPr>
              <a:t> </a:t>
            </a:r>
            <a:r>
              <a:rPr lang="en-AU" sz="2400" dirty="0">
                <a:solidFill>
                  <a:srgbClr val="FFE4C4"/>
                </a:solidFill>
                <a:latin typeface="Lucida Console" panose="020B0609040504020204" pitchFamily="49" charset="0"/>
              </a:rPr>
              <a:t>124</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Write-Host</a:t>
            </a:r>
            <a:r>
              <a:rPr lang="en-AU" sz="2400" dirty="0">
                <a:solidFill>
                  <a:srgbClr val="F5F5F5"/>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a:t>
            </a:r>
            <a:r>
              <a:rPr lang="en-AU" sz="2400" dirty="0" err="1">
                <a:solidFill>
                  <a:srgbClr val="FFE4B5"/>
                </a:solidFill>
                <a:latin typeface="Lucida Console" panose="020B0609040504020204" pitchFamily="49" charset="0"/>
              </a:rPr>
              <a:t>ForegroundColor</a:t>
            </a:r>
            <a:r>
              <a:rPr lang="en-AU" sz="2400" dirty="0">
                <a:solidFill>
                  <a:srgbClr val="F5F5F5"/>
                </a:solidFill>
                <a:latin typeface="Lucida Console" panose="020B0609040504020204" pitchFamily="49" charset="0"/>
              </a:rPr>
              <a:t> </a:t>
            </a:r>
            <a:r>
              <a:rPr lang="en-AU" sz="2400" dirty="0">
                <a:solidFill>
                  <a:srgbClr val="EE82EE"/>
                </a:solidFill>
                <a:latin typeface="Lucida Console" panose="020B0609040504020204" pitchFamily="49" charset="0"/>
              </a:rPr>
              <a:t>Green</a:t>
            </a:r>
            <a:r>
              <a:rPr lang="en-AU" sz="2400" dirty="0">
                <a:solidFill>
                  <a:srgbClr val="F5F5F5"/>
                </a:solidFill>
                <a:latin typeface="Lucida Console" panose="020B0609040504020204" pitchFamily="49" charset="0"/>
              </a:rPr>
              <a:t>}</a:t>
            </a:r>
          </a:p>
          <a:p>
            <a:r>
              <a:rPr lang="en-AU" sz="2400" dirty="0">
                <a:solidFill>
                  <a:srgbClr val="F5F5F5"/>
                </a:solidFill>
                <a:latin typeface="Lucida Console" panose="020B0609040504020204" pitchFamily="49" charset="0"/>
              </a:rPr>
              <a:t>{</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D3D3D3"/>
                </a:solidFill>
                <a:latin typeface="Lucida Console" panose="020B0609040504020204" pitchFamily="49" charset="0"/>
              </a:rPr>
              <a:t>-</a:t>
            </a:r>
            <a:r>
              <a:rPr lang="en-AU" sz="2400" dirty="0" err="1">
                <a:solidFill>
                  <a:srgbClr val="D3D3D3"/>
                </a:solidFill>
                <a:latin typeface="Lucida Console" panose="020B0609040504020204" pitchFamily="49" charset="0"/>
              </a:rPr>
              <a:t>gt</a:t>
            </a:r>
            <a:r>
              <a:rPr lang="en-AU" sz="2400" dirty="0">
                <a:solidFill>
                  <a:srgbClr val="F5F5F5"/>
                </a:solidFill>
                <a:latin typeface="Lucida Console" panose="020B0609040504020204" pitchFamily="49" charset="0"/>
              </a:rPr>
              <a:t> </a:t>
            </a:r>
            <a:r>
              <a:rPr lang="en-AU" sz="2400" dirty="0">
                <a:solidFill>
                  <a:srgbClr val="FFE4C4"/>
                </a:solidFill>
                <a:latin typeface="Lucida Console" panose="020B0609040504020204" pitchFamily="49" charset="0"/>
              </a:rPr>
              <a:t>200</a:t>
            </a:r>
            <a:r>
              <a:rPr lang="en-AU" sz="2400" dirty="0">
                <a:solidFill>
                  <a:srgbClr val="F5F5F5"/>
                </a:solidFill>
                <a:latin typeface="Lucida Console" panose="020B0609040504020204" pitchFamily="49" charset="0"/>
              </a:rPr>
              <a:t>} {</a:t>
            </a:r>
            <a:r>
              <a:rPr lang="en-AU" sz="2400" dirty="0">
                <a:solidFill>
                  <a:srgbClr val="E0FFFF"/>
                </a:solidFill>
                <a:latin typeface="Lucida Console" panose="020B0609040504020204" pitchFamily="49" charset="0"/>
              </a:rPr>
              <a:t>Write-Host</a:t>
            </a:r>
            <a:r>
              <a:rPr lang="en-AU" sz="2400" dirty="0">
                <a:solidFill>
                  <a:srgbClr val="F5F5F5"/>
                </a:solidFill>
                <a:latin typeface="Lucida Console" panose="020B0609040504020204" pitchFamily="49" charset="0"/>
              </a:rPr>
              <a:t> </a:t>
            </a:r>
            <a:r>
              <a:rPr lang="en-AU" sz="2400" dirty="0">
                <a:solidFill>
                  <a:srgbClr val="FF4500"/>
                </a:solidFill>
                <a:latin typeface="Lucida Console" panose="020B0609040504020204" pitchFamily="49" charset="0"/>
              </a:rPr>
              <a:t>$_</a:t>
            </a:r>
            <a:r>
              <a:rPr lang="en-AU" sz="2400" dirty="0">
                <a:solidFill>
                  <a:srgbClr val="F5F5F5"/>
                </a:solidFill>
                <a:latin typeface="Lucida Console" panose="020B0609040504020204" pitchFamily="49" charset="0"/>
              </a:rPr>
              <a:t> </a:t>
            </a:r>
            <a:r>
              <a:rPr lang="en-AU" sz="2400" dirty="0">
                <a:solidFill>
                  <a:srgbClr val="FFE4B5"/>
                </a:solidFill>
                <a:latin typeface="Lucida Console" panose="020B0609040504020204" pitchFamily="49" charset="0"/>
              </a:rPr>
              <a:t>-</a:t>
            </a:r>
            <a:r>
              <a:rPr lang="en-AU" sz="2400" dirty="0" err="1">
                <a:solidFill>
                  <a:srgbClr val="FFE4B5"/>
                </a:solidFill>
                <a:latin typeface="Lucida Console" panose="020B0609040504020204" pitchFamily="49" charset="0"/>
              </a:rPr>
              <a:t>ForegroundColor</a:t>
            </a:r>
            <a:r>
              <a:rPr lang="en-AU" sz="2400" dirty="0">
                <a:solidFill>
                  <a:srgbClr val="F5F5F5"/>
                </a:solidFill>
                <a:latin typeface="Lucida Console" panose="020B0609040504020204" pitchFamily="49" charset="0"/>
              </a:rPr>
              <a:t> </a:t>
            </a:r>
            <a:r>
              <a:rPr lang="en-AU" sz="2400" dirty="0">
                <a:solidFill>
                  <a:srgbClr val="EE82EE"/>
                </a:solidFill>
                <a:latin typeface="Lucida Console" panose="020B0609040504020204" pitchFamily="49" charset="0"/>
              </a:rPr>
              <a:t>Cyan</a:t>
            </a:r>
            <a:r>
              <a:rPr lang="en-AU" sz="2400" dirty="0" smtClean="0">
                <a:solidFill>
                  <a:srgbClr val="F5F5F5"/>
                </a:solidFill>
                <a:latin typeface="Lucida Console" panose="020B0609040504020204" pitchFamily="49" charset="0"/>
              </a:rPr>
              <a:t>}</a:t>
            </a:r>
          </a:p>
          <a:p>
            <a:endParaRPr lang="en-AU" sz="2400" dirty="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a:t>
            </a:r>
          </a:p>
          <a:p>
            <a:endParaRPr lang="en-AU" sz="2400" dirty="0">
              <a:solidFill>
                <a:srgbClr val="F5F5F5"/>
              </a:solidFill>
              <a:latin typeface="Lucida Console" panose="020B0609040504020204" pitchFamily="49" charset="0"/>
            </a:endParaRPr>
          </a:p>
          <a:p>
            <a:r>
              <a:rPr lang="en-AU" sz="2400" dirty="0" smtClean="0">
                <a:solidFill>
                  <a:srgbClr val="00FF00"/>
                </a:solidFill>
                <a:latin typeface="Lucida Console" panose="020B0609040504020204" pitchFamily="49" charset="0"/>
              </a:rPr>
              <a:t>123</a:t>
            </a:r>
            <a:endParaRPr lang="en-AU" sz="2400" dirty="0">
              <a:solidFill>
                <a:srgbClr val="00FF00"/>
              </a:solidFill>
              <a:latin typeface="Lucida Console" panose="020B0609040504020204" pitchFamily="49" charset="0"/>
            </a:endParaRPr>
          </a:p>
        </p:txBody>
      </p:sp>
    </p:spTree>
    <p:extLst>
      <p:ext uri="{BB962C8B-B14F-4D97-AF65-F5344CB8AC3E}">
        <p14:creationId xmlns:p14="http://schemas.microsoft.com/office/powerpoint/2010/main" val="2740709829"/>
      </p:ext>
    </p:extLst>
  </p:cSld>
  <p:clrMapOvr>
    <a:masterClrMapping/>
  </p:clrMapOvr>
  <p:timing>
    <p:tnLst>
      <p:par>
        <p:cTn id="1" dur="indefinite" restart="never" nodeType="tmRoot"/>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9: </a:t>
            </a:r>
            <a:r>
              <a:rPr lang="en-US" sz="2400" b="1" dirty="0">
                <a:solidFill>
                  <a:schemeClr val="tx1"/>
                </a:solidFill>
                <a:latin typeface="Segoe UI Light" panose="020B0502040204020203" pitchFamily="34" charset="0"/>
              </a:rPr>
              <a:t>SWITCH Statement </a:t>
            </a:r>
            <a:r>
              <a:rPr lang="en-US" sz="2400" b="1" dirty="0" smtClean="0">
                <a:solidFill>
                  <a:schemeClr val="tx1"/>
                </a:solidFill>
                <a:latin typeface="Segoe UI Light" panose="020B0502040204020203" pitchFamily="34" charset="0"/>
              </a:rPr>
              <a:t>– File Processing</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538</a:t>
            </a:fld>
            <a:endParaRPr lang="en-US"/>
          </a:p>
        </p:txBody>
      </p:sp>
    </p:spTree>
    <p:extLst>
      <p:ext uri="{BB962C8B-B14F-4D97-AF65-F5344CB8AC3E}">
        <p14:creationId xmlns:p14="http://schemas.microsoft.com/office/powerpoint/2010/main" val="1880894729"/>
      </p:ext>
    </p:extLst>
  </p:cSld>
  <p:clrMapOvr>
    <a:masterClrMapping/>
  </p:clrMapOvr>
  <p:timing>
    <p:tnLst>
      <p:par>
        <p:cT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404664"/>
            <a:ext cx="1991544" cy="1914525"/>
          </a:xfrm>
        </p:spPr>
        <p:txBody>
          <a:bodyPr/>
          <a:lstStyle/>
          <a:p>
            <a:r>
              <a:rPr lang="en-AU" sz="2400" dirty="0" smtClean="0"/>
              <a:t>Example:</a:t>
            </a:r>
          </a:p>
          <a:p>
            <a:r>
              <a:rPr lang="en-AU" sz="2400" dirty="0" smtClean="0"/>
              <a:t>SWITCH </a:t>
            </a:r>
          </a:p>
          <a:p>
            <a:r>
              <a:rPr lang="en-AU" sz="2400" dirty="0" smtClean="0"/>
              <a:t>-File</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539</a:t>
            </a:fld>
            <a:endParaRPr lang="en-US">
              <a:solidFill>
                <a:schemeClr val="bg1"/>
              </a:solidFill>
            </a:endParaRPr>
          </a:p>
        </p:txBody>
      </p:sp>
      <p:pic>
        <p:nvPicPr>
          <p:cNvPr id="2" name="Picture 1"/>
          <p:cNvPicPr>
            <a:picLocks noChangeAspect="1"/>
          </p:cNvPicPr>
          <p:nvPr/>
        </p:nvPicPr>
        <p:blipFill>
          <a:blip r:embed="rId3"/>
          <a:stretch>
            <a:fillRect/>
          </a:stretch>
        </p:blipFill>
        <p:spPr>
          <a:xfrm>
            <a:off x="3962499" y="404663"/>
            <a:ext cx="4238625" cy="1914525"/>
          </a:xfrm>
          <a:prstGeom prst="rect">
            <a:avLst/>
          </a:prstGeom>
        </p:spPr>
      </p:pic>
      <p:sp>
        <p:nvSpPr>
          <p:cNvPr id="7" name="Rectangle 6"/>
          <p:cNvSpPr/>
          <p:nvPr/>
        </p:nvSpPr>
        <p:spPr>
          <a:xfrm>
            <a:off x="835224" y="2868464"/>
            <a:ext cx="10493176" cy="2523768"/>
          </a:xfrm>
          <a:prstGeom prst="rect">
            <a:avLst/>
          </a:prstGeom>
          <a:solidFill>
            <a:schemeClr val="tx1"/>
          </a:solidFill>
          <a:ln>
            <a:solidFill>
              <a:schemeClr val="accent1">
                <a:shade val="95000"/>
                <a:satMod val="105000"/>
              </a:schemeClr>
            </a:solidFill>
          </a:ln>
        </p:spPr>
        <p:txBody>
          <a:bodyPr wrap="square">
            <a:spAutoFit/>
          </a:bodyPr>
          <a:lstStyle/>
          <a:p>
            <a:r>
              <a:rPr lang="en-AU" sz="2200" dirty="0" smtClean="0">
                <a:solidFill>
                  <a:srgbClr val="00008B"/>
                </a:solidFill>
                <a:latin typeface="Lucida Console" panose="020B0609040504020204" pitchFamily="49" charset="0"/>
              </a:rPr>
              <a:t>switch</a:t>
            </a:r>
            <a:r>
              <a:rPr lang="en-AU" sz="2200" dirty="0" smtClean="0">
                <a:solidFill>
                  <a:prstClr val="black"/>
                </a:solidFill>
                <a:latin typeface="Lucida Console" panose="020B0609040504020204" pitchFamily="49" charset="0"/>
              </a:rPr>
              <a:t> </a:t>
            </a:r>
            <a:r>
              <a:rPr lang="en-AU" sz="2200" dirty="0">
                <a:solidFill>
                  <a:srgbClr val="000080"/>
                </a:solidFill>
                <a:latin typeface="Lucida Console" panose="020B0609040504020204" pitchFamily="49" charset="0"/>
              </a:rPr>
              <a:t>-File</a:t>
            </a:r>
            <a:r>
              <a:rPr lang="en-AU" sz="2200" dirty="0">
                <a:solidFill>
                  <a:prstClr val="black"/>
                </a:solidFill>
                <a:latin typeface="Lucida Console" panose="020B0609040504020204" pitchFamily="49" charset="0"/>
              </a:rPr>
              <a:t> </a:t>
            </a:r>
            <a:r>
              <a:rPr lang="en-AU" sz="2200" dirty="0">
                <a:solidFill>
                  <a:srgbClr val="8A2BE2"/>
                </a:solidFill>
                <a:latin typeface="Lucida Console" panose="020B0609040504020204" pitchFamily="49" charset="0"/>
              </a:rPr>
              <a:t>.\servers.txt</a:t>
            </a:r>
            <a:endParaRPr lang="en-AU" sz="2200" dirty="0">
              <a:solidFill>
                <a:prstClr val="black"/>
              </a:solidFill>
              <a:latin typeface="Lucida Console" panose="020B0609040504020204" pitchFamily="49" charset="0"/>
            </a:endParaRPr>
          </a:p>
          <a:p>
            <a:r>
              <a:rPr lang="en-AU" sz="2200" dirty="0">
                <a:solidFill>
                  <a:prstClr val="black"/>
                </a:solidFill>
                <a:latin typeface="Lucida Console" panose="020B0609040504020204" pitchFamily="49" charset="0"/>
              </a:rPr>
              <a:t>{</a:t>
            </a:r>
          </a:p>
          <a:p>
            <a:r>
              <a:rPr lang="en-AU" sz="2200" dirty="0" smtClean="0">
                <a:solidFill>
                  <a:srgbClr val="8B0000"/>
                </a:solidFill>
                <a:latin typeface="Lucida Console" panose="020B0609040504020204" pitchFamily="49" charset="0"/>
              </a:rPr>
              <a:t>"server1"</a:t>
            </a:r>
            <a:r>
              <a:rPr lang="en-AU" sz="2200" dirty="0" smtClean="0">
                <a:solidFill>
                  <a:prstClr val="black"/>
                </a:solidFill>
                <a:latin typeface="Lucida Console" panose="020B0609040504020204" pitchFamily="49" charset="0"/>
              </a:rPr>
              <a:t> </a:t>
            </a:r>
            <a:r>
              <a:rPr lang="en-AU" sz="2200" dirty="0">
                <a:solidFill>
                  <a:prstClr val="black"/>
                </a:solidFill>
                <a:latin typeface="Lucida Console" panose="020B0609040504020204" pitchFamily="49" charset="0"/>
              </a:rPr>
              <a:t>{</a:t>
            </a:r>
            <a:r>
              <a:rPr lang="en-AU" sz="2200" dirty="0">
                <a:solidFill>
                  <a:srgbClr val="0000FF"/>
                </a:solidFill>
                <a:latin typeface="Lucida Console" panose="020B0609040504020204" pitchFamily="49" charset="0"/>
              </a:rPr>
              <a:t>Write-Host</a:t>
            </a:r>
            <a:r>
              <a:rPr lang="en-AU" sz="2200" dirty="0">
                <a:solidFill>
                  <a:prstClr val="black"/>
                </a:solidFill>
                <a:latin typeface="Lucida Console" panose="020B0609040504020204" pitchFamily="49" charset="0"/>
              </a:rPr>
              <a:t> </a:t>
            </a:r>
            <a:r>
              <a:rPr lang="en-AU" sz="2200" dirty="0" smtClean="0">
                <a:solidFill>
                  <a:srgbClr val="8B0000"/>
                </a:solidFill>
                <a:latin typeface="Lucida Console" panose="020B0609040504020204" pitchFamily="49" charset="0"/>
              </a:rPr>
              <a:t>"</a:t>
            </a:r>
            <a:r>
              <a:rPr lang="en-AU" sz="2200" dirty="0" smtClean="0">
                <a:solidFill>
                  <a:srgbClr val="FF4500"/>
                </a:solidFill>
                <a:latin typeface="Lucida Console" panose="020B0609040504020204" pitchFamily="49" charset="0"/>
              </a:rPr>
              <a:t>$_</a:t>
            </a:r>
            <a:r>
              <a:rPr lang="en-AU" sz="2200" dirty="0" smtClean="0">
                <a:solidFill>
                  <a:srgbClr val="8B0000"/>
                </a:solidFill>
                <a:latin typeface="Lucida Console" panose="020B0609040504020204" pitchFamily="49" charset="0"/>
              </a:rPr>
              <a:t> </a:t>
            </a:r>
            <a:r>
              <a:rPr lang="en-AU" sz="2200" dirty="0">
                <a:solidFill>
                  <a:srgbClr val="8B0000"/>
                </a:solidFill>
                <a:latin typeface="Lucida Console" panose="020B0609040504020204" pitchFamily="49" charset="0"/>
              </a:rPr>
              <a:t>is in </a:t>
            </a:r>
            <a:r>
              <a:rPr lang="en-AU" sz="2200" dirty="0" smtClean="0">
                <a:solidFill>
                  <a:srgbClr val="8B0000"/>
                </a:solidFill>
                <a:latin typeface="Lucida Console" panose="020B0609040504020204" pitchFamily="49" charset="0"/>
              </a:rPr>
              <a:t>file"</a:t>
            </a:r>
            <a:r>
              <a:rPr lang="en-AU" sz="2200" dirty="0" smtClean="0">
                <a:solidFill>
                  <a:prstClr val="black"/>
                </a:solidFill>
                <a:latin typeface="Lucida Console" panose="020B0609040504020204" pitchFamily="49" charset="0"/>
              </a:rPr>
              <a:t> </a:t>
            </a:r>
            <a:r>
              <a:rPr lang="en-AU" sz="2200" dirty="0">
                <a:solidFill>
                  <a:srgbClr val="000080"/>
                </a:solidFill>
                <a:latin typeface="Lucida Console" panose="020B0609040504020204" pitchFamily="49" charset="0"/>
              </a:rPr>
              <a:t>-</a:t>
            </a:r>
            <a:r>
              <a:rPr lang="en-AU" sz="2200" dirty="0" err="1">
                <a:solidFill>
                  <a:srgbClr val="000080"/>
                </a:solidFill>
                <a:latin typeface="Lucida Console" panose="020B0609040504020204" pitchFamily="49" charset="0"/>
              </a:rPr>
              <a:t>ForegroundColor</a:t>
            </a:r>
            <a:r>
              <a:rPr lang="en-AU" sz="2200" dirty="0">
                <a:solidFill>
                  <a:prstClr val="black"/>
                </a:solidFill>
                <a:latin typeface="Lucida Console" panose="020B0609040504020204" pitchFamily="49" charset="0"/>
              </a:rPr>
              <a:t> </a:t>
            </a:r>
            <a:r>
              <a:rPr lang="en-AU" sz="2200" dirty="0">
                <a:solidFill>
                  <a:srgbClr val="8A2BE2"/>
                </a:solidFill>
                <a:latin typeface="Lucida Console" panose="020B0609040504020204" pitchFamily="49" charset="0"/>
              </a:rPr>
              <a:t>Green</a:t>
            </a:r>
            <a:r>
              <a:rPr lang="en-AU" sz="2200" dirty="0">
                <a:solidFill>
                  <a:prstClr val="black"/>
                </a:solidFill>
                <a:latin typeface="Lucida Console" panose="020B0609040504020204" pitchFamily="49" charset="0"/>
              </a:rPr>
              <a:t>}</a:t>
            </a:r>
          </a:p>
          <a:p>
            <a:r>
              <a:rPr lang="en-AU" sz="2200" dirty="0" smtClean="0">
                <a:solidFill>
                  <a:srgbClr val="8B0000"/>
                </a:solidFill>
                <a:latin typeface="Lucida Console" panose="020B0609040504020204" pitchFamily="49" charset="0"/>
              </a:rPr>
              <a:t>"server10"</a:t>
            </a:r>
            <a:r>
              <a:rPr lang="en-AU" sz="2200" dirty="0" smtClean="0">
                <a:solidFill>
                  <a:prstClr val="black"/>
                </a:solidFill>
                <a:latin typeface="Lucida Console" panose="020B0609040504020204" pitchFamily="49" charset="0"/>
              </a:rPr>
              <a:t> </a:t>
            </a:r>
            <a:r>
              <a:rPr lang="en-AU" sz="2200" dirty="0">
                <a:solidFill>
                  <a:prstClr val="black"/>
                </a:solidFill>
                <a:latin typeface="Lucida Console" panose="020B0609040504020204" pitchFamily="49" charset="0"/>
              </a:rPr>
              <a:t>{</a:t>
            </a:r>
            <a:r>
              <a:rPr lang="en-AU" sz="2200" dirty="0">
                <a:solidFill>
                  <a:srgbClr val="0000FF"/>
                </a:solidFill>
                <a:latin typeface="Lucida Console" panose="020B0609040504020204" pitchFamily="49" charset="0"/>
              </a:rPr>
              <a:t>Write-Host</a:t>
            </a:r>
            <a:r>
              <a:rPr lang="en-AU" sz="2200" dirty="0">
                <a:solidFill>
                  <a:prstClr val="black"/>
                </a:solidFill>
                <a:latin typeface="Lucida Console" panose="020B0609040504020204" pitchFamily="49" charset="0"/>
              </a:rPr>
              <a:t> </a:t>
            </a:r>
            <a:r>
              <a:rPr lang="en-AU" sz="2200" dirty="0" smtClean="0">
                <a:solidFill>
                  <a:srgbClr val="8B0000"/>
                </a:solidFill>
                <a:latin typeface="Lucida Console" panose="020B0609040504020204" pitchFamily="49" charset="0"/>
              </a:rPr>
              <a:t>"</a:t>
            </a:r>
            <a:r>
              <a:rPr lang="en-AU" sz="2200" dirty="0" smtClean="0">
                <a:solidFill>
                  <a:srgbClr val="FF4500"/>
                </a:solidFill>
                <a:latin typeface="Lucida Console" panose="020B0609040504020204" pitchFamily="49" charset="0"/>
              </a:rPr>
              <a:t>$_</a:t>
            </a:r>
            <a:r>
              <a:rPr lang="en-AU" sz="2200" dirty="0" smtClean="0">
                <a:solidFill>
                  <a:srgbClr val="8B0000"/>
                </a:solidFill>
                <a:latin typeface="Lucida Console" panose="020B0609040504020204" pitchFamily="49" charset="0"/>
              </a:rPr>
              <a:t> </a:t>
            </a:r>
            <a:r>
              <a:rPr lang="en-AU" sz="2200" dirty="0">
                <a:solidFill>
                  <a:srgbClr val="8B0000"/>
                </a:solidFill>
                <a:latin typeface="Lucida Console" panose="020B0609040504020204" pitchFamily="49" charset="0"/>
              </a:rPr>
              <a:t>is in </a:t>
            </a:r>
            <a:r>
              <a:rPr lang="en-AU" sz="2200" dirty="0" smtClean="0">
                <a:solidFill>
                  <a:srgbClr val="8B0000"/>
                </a:solidFill>
                <a:latin typeface="Lucida Console" panose="020B0609040504020204" pitchFamily="49" charset="0"/>
              </a:rPr>
              <a:t>file"</a:t>
            </a:r>
            <a:r>
              <a:rPr lang="en-AU" sz="2200" dirty="0" smtClean="0">
                <a:solidFill>
                  <a:prstClr val="black"/>
                </a:solidFill>
                <a:latin typeface="Lucida Console" panose="020B0609040504020204" pitchFamily="49" charset="0"/>
              </a:rPr>
              <a:t> </a:t>
            </a:r>
            <a:r>
              <a:rPr lang="en-AU" sz="2200" dirty="0">
                <a:solidFill>
                  <a:srgbClr val="000080"/>
                </a:solidFill>
                <a:latin typeface="Lucida Console" panose="020B0609040504020204" pitchFamily="49" charset="0"/>
              </a:rPr>
              <a:t>-</a:t>
            </a:r>
            <a:r>
              <a:rPr lang="en-AU" sz="2200" dirty="0" err="1">
                <a:solidFill>
                  <a:srgbClr val="000080"/>
                </a:solidFill>
                <a:latin typeface="Lucida Console" panose="020B0609040504020204" pitchFamily="49" charset="0"/>
              </a:rPr>
              <a:t>ForegroundColor</a:t>
            </a:r>
            <a:r>
              <a:rPr lang="en-AU" sz="2200" dirty="0">
                <a:solidFill>
                  <a:prstClr val="black"/>
                </a:solidFill>
                <a:latin typeface="Lucida Console" panose="020B0609040504020204" pitchFamily="49" charset="0"/>
              </a:rPr>
              <a:t> </a:t>
            </a:r>
            <a:r>
              <a:rPr lang="en-AU" sz="2200" dirty="0">
                <a:solidFill>
                  <a:srgbClr val="8A2BE2"/>
                </a:solidFill>
                <a:latin typeface="Lucida Console" panose="020B0609040504020204" pitchFamily="49" charset="0"/>
              </a:rPr>
              <a:t>Cyan</a:t>
            </a:r>
            <a:r>
              <a:rPr lang="en-AU" sz="2200" dirty="0">
                <a:solidFill>
                  <a:prstClr val="black"/>
                </a:solidFill>
                <a:latin typeface="Lucida Console" panose="020B0609040504020204" pitchFamily="49" charset="0"/>
              </a:rPr>
              <a:t>}</a:t>
            </a:r>
          </a:p>
          <a:p>
            <a:r>
              <a:rPr lang="en-AU" sz="2200" dirty="0">
                <a:solidFill>
                  <a:prstClr val="black"/>
                </a:solidFill>
                <a:latin typeface="Lucida Console" panose="020B0609040504020204" pitchFamily="49" charset="0"/>
              </a:rPr>
              <a:t>} </a:t>
            </a:r>
          </a:p>
          <a:p>
            <a:r>
              <a:rPr lang="en-AU" sz="2400" dirty="0" smtClean="0">
                <a:solidFill>
                  <a:prstClr val="black"/>
                </a:solidFill>
                <a:latin typeface="Lucida Console" panose="020B0609040504020204" pitchFamily="49" charset="0"/>
              </a:rPr>
              <a:t> </a:t>
            </a:r>
          </a:p>
          <a:p>
            <a:endParaRPr lang="en-AU" sz="2400" dirty="0">
              <a:solidFill>
                <a:prstClr val="black"/>
              </a:solidFill>
              <a:latin typeface="Lucida Console" panose="020B0609040504020204" pitchFamily="49" charset="0"/>
            </a:endParaRPr>
          </a:p>
        </p:txBody>
      </p:sp>
      <p:sp>
        <p:nvSpPr>
          <p:cNvPr id="8" name="TextBox 7"/>
          <p:cNvSpPr txBox="1"/>
          <p:nvPr/>
        </p:nvSpPr>
        <p:spPr>
          <a:xfrm>
            <a:off x="835223" y="4992122"/>
            <a:ext cx="10493176" cy="400110"/>
          </a:xfrm>
          <a:prstGeom prst="rect">
            <a:avLst/>
          </a:prstGeom>
          <a:solidFill>
            <a:srgbClr val="012456"/>
          </a:solidFill>
        </p:spPr>
        <p:txBody>
          <a:bodyPr wrap="square" rtlCol="0">
            <a:spAutoFit/>
          </a:bodyPr>
          <a:lstStyle/>
          <a:p>
            <a:r>
              <a:rPr lang="en-AU" sz="2000" dirty="0" smtClean="0">
                <a:solidFill>
                  <a:srgbClr val="00FF00"/>
                </a:solidFill>
                <a:latin typeface="Lucida Console" panose="020B0609040504020204" pitchFamily="49" charset="0"/>
              </a:rPr>
              <a:t>server1 </a:t>
            </a:r>
            <a:r>
              <a:rPr lang="en-AU" sz="2000" dirty="0">
                <a:solidFill>
                  <a:srgbClr val="00FF00"/>
                </a:solidFill>
                <a:latin typeface="Lucida Console" panose="020B0609040504020204" pitchFamily="49" charset="0"/>
              </a:rPr>
              <a:t>is in file</a:t>
            </a:r>
          </a:p>
        </p:txBody>
      </p:sp>
    </p:spTree>
    <p:extLst>
      <p:ext uri="{BB962C8B-B14F-4D97-AF65-F5344CB8AC3E}">
        <p14:creationId xmlns:p14="http://schemas.microsoft.com/office/powerpoint/2010/main" val="21545483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is a Cmdlet?</a:t>
            </a:r>
            <a:endParaRPr lang="en-AU" dirty="0"/>
          </a:p>
        </p:txBody>
      </p:sp>
      <p:graphicFrame>
        <p:nvGraphicFramePr>
          <p:cNvPr id="2" name="Content Placeholder 1"/>
          <p:cNvGraphicFramePr>
            <a:graphicFrameLocks noGrp="1"/>
          </p:cNvGraphicFramePr>
          <p:nvPr>
            <p:ph sz="quarter" idx="13"/>
            <p:extLst>
              <p:ext uri="{D42A27DB-BD31-4B8C-83A1-F6EECF244321}">
                <p14:modId xmlns:p14="http://schemas.microsoft.com/office/powerpoint/2010/main" val="257546681"/>
              </p:ext>
            </p:extLst>
          </p:nvPr>
        </p:nvGraphicFramePr>
        <p:xfrm>
          <a:off x="406400" y="1344613"/>
          <a:ext cx="11176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7"/>
          <p:cNvSpPr>
            <a:spLocks noGrp="1"/>
          </p:cNvSpPr>
          <p:nvPr>
            <p:ph type="sldNum" sz="quarter" idx="11"/>
          </p:nvPr>
        </p:nvSpPr>
        <p:spPr/>
        <p:txBody>
          <a:bodyPr/>
          <a:lstStyle/>
          <a:p>
            <a:fld id="{74A398B2-5A34-1A4A-811E-F4027282568C}" type="slidenum">
              <a:rPr lang="en-US" smtClean="0"/>
              <a:pPr/>
              <a:t>54</a:t>
            </a:fld>
            <a:endParaRPr lang="en-US"/>
          </a:p>
        </p:txBody>
      </p:sp>
    </p:spTree>
    <p:extLst>
      <p:ext uri="{BB962C8B-B14F-4D97-AF65-F5344CB8AC3E}">
        <p14:creationId xmlns:p14="http://schemas.microsoft.com/office/powerpoint/2010/main" val="48063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481F69A0-C732-4844-A7E4-E78469A104C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4B10DA57-955C-49A2-80F3-36DDC87C506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8CE2E122-74B3-4B60-B02F-41BB1A65AD7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CB235A47-B50D-407F-B9AD-765979B87A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9ED010B7-7FC9-41B2-8F64-C91BFF20DFF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F4E82926-CC4C-4CA8-9E61-C1F50F2F75D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7F19CED2-7A4A-4A8E-B437-87A7E3CD6EEC}"/>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graphicEl>
                                              <a:dgm id="{1BF1CF84-B784-484E-927A-113F42BFB759}"/>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graphicEl>
                                              <a:dgm id="{A580F9C2-8322-48F5-8889-A57D65DFB92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graphicEl>
                                              <a:dgm id="{A6EAA8C1-D934-480A-B741-9BE666C655FA}"/>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graphicEl>
                                              <a:dgm id="{2555FC71-C941-4FF1-BA70-A17FDDCD8D30}"/>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graphicEl>
                                              <a:dgm id="{C331B30D-BFBE-4F0D-B735-647DF80C2A80}"/>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graphicEl>
                                              <a:dgm id="{13734D39-EA35-4C81-AA69-8459D2FF7A5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Branching</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10: IF and SWITCH </a:t>
            </a:r>
            <a:r>
              <a:rPr lang="en-US" sz="2400" b="1" dirty="0">
                <a:solidFill>
                  <a:schemeClr val="tx1"/>
                </a:solidFill>
                <a:latin typeface="Segoe UI Light" panose="020B0502040204020203" pitchFamily="34" charset="0"/>
              </a:rPr>
              <a:t>Statement </a:t>
            </a:r>
            <a:r>
              <a:rPr lang="en-US" sz="2400" b="1" dirty="0" smtClean="0">
                <a:solidFill>
                  <a:schemeClr val="tx1"/>
                </a:solidFill>
                <a:latin typeface="Segoe UI Light" panose="020B0502040204020203" pitchFamily="34" charset="0"/>
              </a:rPr>
              <a:t>Difference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540</a:t>
            </a:fld>
            <a:endParaRPr lang="en-US"/>
          </a:p>
        </p:txBody>
      </p:sp>
    </p:spTree>
    <p:extLst>
      <p:ext uri="{BB962C8B-B14F-4D97-AF65-F5344CB8AC3E}">
        <p14:creationId xmlns:p14="http://schemas.microsoft.com/office/powerpoint/2010/main" val="2970798483"/>
      </p:ext>
    </p:extLst>
  </p:cSld>
  <p:clrMapOvr>
    <a:masterClrMapping/>
  </p:clrMapOvr>
  <p:timing>
    <p:tnLst>
      <p:par>
        <p:cTn id="1" dur="indefinite" restart="never" nodeType="tmRoot"/>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IF</a:t>
            </a:r>
            <a:r>
              <a:rPr lang="en-AU" dirty="0" smtClean="0">
                <a:solidFill>
                  <a:schemeClr val="bg1"/>
                </a:solidFill>
              </a:rPr>
              <a:t> </a:t>
            </a:r>
            <a:r>
              <a:rPr lang="en-AU" dirty="0"/>
              <a:t>and</a:t>
            </a:r>
            <a:r>
              <a:rPr lang="en-AU" dirty="0" smtClean="0">
                <a:solidFill>
                  <a:schemeClr val="bg1"/>
                </a:solidFill>
              </a:rPr>
              <a:t> </a:t>
            </a:r>
            <a:r>
              <a:rPr lang="en-AU" dirty="0"/>
              <a:t>SWITCH</a:t>
            </a:r>
            <a:r>
              <a:rPr lang="en-AU" dirty="0" smtClean="0">
                <a:solidFill>
                  <a:schemeClr val="bg1"/>
                </a:solidFill>
              </a:rPr>
              <a:t> </a:t>
            </a:r>
            <a:r>
              <a:rPr lang="en-AU" dirty="0" smtClean="0"/>
              <a:t>Difference</a:t>
            </a:r>
            <a:endParaRPr lang="en-AU" dirty="0"/>
          </a:p>
        </p:txBody>
      </p:sp>
      <p:sp>
        <p:nvSpPr>
          <p:cNvPr id="3" name="Content Placeholder 2"/>
          <p:cNvSpPr>
            <a:spLocks noGrp="1"/>
          </p:cNvSpPr>
          <p:nvPr>
            <p:ph sz="quarter" idx="13"/>
          </p:nvPr>
        </p:nvSpPr>
        <p:spPr>
          <a:xfrm>
            <a:off x="406400" y="1872464"/>
            <a:ext cx="11176000" cy="4953000"/>
          </a:xfrm>
        </p:spPr>
        <p:txBody>
          <a:bodyPr>
            <a:normAutofit/>
          </a:bodyPr>
          <a:lstStyle/>
          <a:p>
            <a:pPr marL="571500" indent="-571500">
              <a:buFont typeface="Arial" panose="020B0604020202020204" pitchFamily="34" charset="0"/>
              <a:buChar char="•"/>
            </a:pPr>
            <a:r>
              <a:rPr lang="en-AU" sz="2800" dirty="0" smtClean="0"/>
              <a:t>IF statement terminates when a match is found</a:t>
            </a:r>
          </a:p>
          <a:p>
            <a:pPr marL="571500" indent="-571500">
              <a:buFont typeface="Arial" panose="020B0604020202020204" pitchFamily="34" charset="0"/>
              <a:buChar char="•"/>
            </a:pPr>
            <a:endParaRPr lang="en-AU" sz="2800" dirty="0"/>
          </a:p>
          <a:p>
            <a:pPr marL="571500" indent="-571500">
              <a:buFont typeface="Arial" panose="020B0604020202020204" pitchFamily="34" charset="0"/>
              <a:buChar char="•"/>
            </a:pPr>
            <a:r>
              <a:rPr lang="en-AU" sz="2800" dirty="0" smtClean="0"/>
              <a:t>SWITCH statement does not terminate when </a:t>
            </a:r>
            <a:r>
              <a:rPr lang="en-AU" sz="2800" dirty="0"/>
              <a:t>a match is found</a:t>
            </a:r>
          </a:p>
          <a:p>
            <a:pPr marL="571500" indent="-571500">
              <a:buFont typeface="Arial" panose="020B0604020202020204" pitchFamily="34" charset="0"/>
              <a:buChar char="•"/>
            </a:pPr>
            <a:endParaRPr lang="en-AU" sz="2800" dirty="0" smtClean="0"/>
          </a:p>
          <a:p>
            <a:pPr marL="571500" indent="-571500">
              <a:buFont typeface="Arial" panose="020B0604020202020204" pitchFamily="34" charset="0"/>
              <a:buChar char="•"/>
            </a:pPr>
            <a:r>
              <a:rPr lang="en-AU" sz="2800" dirty="0" smtClean="0"/>
              <a:t>SWITCH is more suitable when multiple conditions are evaluated</a:t>
            </a:r>
            <a:endParaRPr lang="en-AU" sz="2800"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541</a:t>
            </a:fld>
            <a:endParaRPr lang="en-US" dirty="0">
              <a:solidFill>
                <a:schemeClr val="bg1"/>
              </a:solidFill>
            </a:endParaRPr>
          </a:p>
        </p:txBody>
      </p:sp>
    </p:spTree>
    <p:extLst>
      <p:ext uri="{BB962C8B-B14F-4D97-AF65-F5344CB8AC3E}">
        <p14:creationId xmlns:p14="http://schemas.microsoft.com/office/powerpoint/2010/main" val="263937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15: </a:t>
            </a:r>
            <a:r>
              <a:rPr lang="en-US" dirty="0">
                <a:latin typeface="Segoe UI Light" panose="020B0502040204020203" pitchFamily="34" charset="0"/>
                <a:cs typeface="Segoe UI Light" panose="020B0502040204020203" pitchFamily="34" charset="0"/>
              </a:rPr>
              <a:t>Flow Control</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Flow Control Keywords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Flow Control Keywords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542</a:t>
            </a:fld>
            <a:endParaRPr lang="en-US"/>
          </a:p>
        </p:txBody>
      </p:sp>
    </p:spTree>
    <p:extLst>
      <p:ext uri="{BB962C8B-B14F-4D97-AF65-F5344CB8AC3E}">
        <p14:creationId xmlns:p14="http://schemas.microsoft.com/office/powerpoint/2010/main" val="2856952129"/>
      </p:ext>
    </p:extLst>
  </p:cSld>
  <p:clrMapOvr>
    <a:masterClrMapping/>
  </p:clrMapOvr>
  <p:timing>
    <p:tnLst>
      <p:par>
        <p:cTn id="1" dur="indefinite" restart="never" nodeType="tmRoot"/>
      </p:par>
    </p:tnLst>
  </p:timing>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Flow Control Keywords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543</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527755860"/>
              </p:ext>
            </p:extLst>
          </p:nvPr>
        </p:nvGraphicFramePr>
        <p:xfrm>
          <a:off x="217964" y="802432"/>
          <a:ext cx="11767434" cy="5946616"/>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1622051604"/>
                    </a:ext>
                  </a:extLst>
                </a:gridCol>
                <a:gridCol w="1792208">
                  <a:extLst>
                    <a:ext uri="{9D8B030D-6E8A-4147-A177-3AD203B41FA5}">
                      <a16:colId xmlns:a16="http://schemas.microsoft.com/office/drawing/2014/main" val="751262874"/>
                    </a:ext>
                  </a:extLst>
                </a:gridCol>
                <a:gridCol w="8823098">
                  <a:extLst>
                    <a:ext uri="{9D8B030D-6E8A-4147-A177-3AD203B41FA5}">
                      <a16:colId xmlns:a16="http://schemas.microsoft.com/office/drawing/2014/main" val="3872640127"/>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Keyword</a:t>
                      </a:r>
                      <a:endParaRPr lang="en-AU" sz="2000" b="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lnT w="12700" cap="flat" cmpd="sng" algn="ctr">
                      <a:solidFill>
                        <a:schemeClr val="accent1"/>
                      </a:solidFill>
                      <a:prstDash val="solid"/>
                      <a:round/>
                      <a:headEnd type="none" w="med" len="med"/>
                      <a:tailEnd type="none" w="med" len="med"/>
                    </a:lnT>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210576525"/>
                  </a:ext>
                </a:extLst>
              </a:tr>
              <a:tr h="1984216">
                <a:tc rowSpan="2">
                  <a:txBody>
                    <a:bodyPr/>
                    <a:lstStyle/>
                    <a:p>
                      <a:r>
                        <a:rPr lang="en-AU" sz="2000" dirty="0" smtClean="0">
                          <a:latin typeface="Segoe UI Light" panose="020B0502040204020203" pitchFamily="34" charset="0"/>
                          <a:cs typeface="Segoe UI Light" panose="020B0502040204020203" pitchFamily="34" charset="0"/>
                        </a:rPr>
                        <a:t>Break</a:t>
                      </a:r>
                      <a:endParaRPr lang="en-AU" sz="200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tcPr>
                </a:tc>
                <a:tc rowSpan="2">
                  <a:txBody>
                    <a:bodyPr/>
                    <a:lstStyle/>
                    <a:p>
                      <a:r>
                        <a:rPr lang="en-AU" sz="2000" dirty="0" smtClean="0">
                          <a:latin typeface="Segoe UI Light" panose="020B0502040204020203" pitchFamily="34" charset="0"/>
                          <a:cs typeface="Segoe UI Light" panose="020B0502040204020203" pitchFamily="34" charset="0"/>
                        </a:rPr>
                        <a:t>Immediately exit Loop</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Example breaks after 1 match to avoid multiple matches</a:t>
                      </a:r>
                      <a:endParaRPr lang="en-AU" sz="2000" dirty="0">
                        <a:latin typeface="Segoe UI Light" panose="020B0502040204020203" pitchFamily="34" charset="0"/>
                        <a:cs typeface="Segoe UI Light" panose="020B0502040204020203" pitchFamily="34" charset="0"/>
                      </a:endParaRPr>
                    </a:p>
                  </a:txBody>
                  <a:tcPr/>
                </a:tc>
                <a:tc>
                  <a:txBody>
                    <a:bodyPr/>
                    <a:lstStyle/>
                    <a:p>
                      <a:r>
                        <a:rPr lang="en-US" sz="2000" dirty="0" smtClean="0">
                          <a:solidFill>
                            <a:srgbClr val="00008B"/>
                          </a:solidFill>
                          <a:latin typeface="Lucida Console" panose="020B0609040504020204" pitchFamily="49" charset="0"/>
                        </a:rPr>
                        <a:t>Switch</a:t>
                      </a:r>
                      <a:r>
                        <a:rPr lang="en-US" sz="2000" dirty="0" smtClean="0">
                          <a:solidFill>
                            <a:prstClr val="black"/>
                          </a:solidFill>
                          <a:latin typeface="Lucida Console" panose="020B0609040504020204" pitchFamily="49" charset="0"/>
                        </a:rPr>
                        <a:t> </a:t>
                      </a:r>
                      <a:r>
                        <a:rPr lang="en-US" sz="2000" dirty="0" smtClean="0">
                          <a:solidFill>
                            <a:srgbClr val="000080"/>
                          </a:solidFill>
                          <a:latin typeface="Lucida Console" panose="020B0609040504020204" pitchFamily="49" charset="0"/>
                        </a:rPr>
                        <a:t>–Wildcard</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"WMF 5.0"</a:t>
                      </a:r>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"WMF 5.0"</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"Matched First"</a:t>
                      </a:r>
                      <a:r>
                        <a:rPr lang="en-US" sz="2000" dirty="0" smtClean="0">
                          <a:solidFill>
                            <a:prstClr val="black"/>
                          </a:solidFill>
                          <a:latin typeface="Lucida Console" panose="020B0609040504020204" pitchFamily="49" charset="0"/>
                        </a:rPr>
                        <a:t>; </a:t>
                      </a:r>
                      <a:r>
                        <a:rPr lang="en-US" sz="2000" dirty="0" smtClean="0">
                          <a:solidFill>
                            <a:srgbClr val="00008B"/>
                          </a:solidFill>
                          <a:latin typeface="Lucida Console" panose="020B0609040504020204" pitchFamily="49" charset="0"/>
                        </a:rPr>
                        <a:t>Break</a:t>
                      </a:r>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"W*"</a:t>
                      </a:r>
                      <a:r>
                        <a:rPr lang="en-US" sz="2000" dirty="0" smtClean="0">
                          <a:solidFill>
                            <a:prstClr val="black"/>
                          </a:solidFill>
                          <a:latin typeface="Lucida Console" panose="020B0609040504020204" pitchFamily="49" charset="0"/>
                        </a:rPr>
                        <a:t>      {</a:t>
                      </a:r>
                      <a:r>
                        <a:rPr lang="en-US" sz="2000" dirty="0" smtClean="0">
                          <a:solidFill>
                            <a:srgbClr val="8B0000"/>
                          </a:solidFill>
                          <a:latin typeface="Lucida Console" panose="020B0609040504020204" pitchFamily="49" charset="0"/>
                        </a:rPr>
                        <a:t>"Matched Second"</a:t>
                      </a:r>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 </a:t>
                      </a:r>
                    </a:p>
                  </a:txBody>
                  <a:tcPr>
                    <a:lnR w="12700" cap="flat" cmpd="sng" algn="ctr">
                      <a:solidFill>
                        <a:schemeClr val="accent1"/>
                      </a:solidFill>
                      <a:prstDash val="solid"/>
                      <a:round/>
                      <a:headEnd type="none" w="med" len="med"/>
                      <a:tailEnd type="none" w="med" len="med"/>
                    </a:lnR>
                    <a:solidFill>
                      <a:schemeClr val="tx1"/>
                    </a:solidFill>
                  </a:tcPr>
                </a:tc>
                <a:extLst>
                  <a:ext uri="{0D108BD9-81ED-4DB2-BD59-A6C34878D82A}">
                    <a16:rowId xmlns:a16="http://schemas.microsoft.com/office/drawing/2014/main" val="1018590980"/>
                  </a:ext>
                </a:extLst>
              </a:tr>
              <a:tr h="514350">
                <a:tc vMerge="1">
                  <a:txBody>
                    <a:bodyPr/>
                    <a:lstStyle/>
                    <a:p>
                      <a:endParaRPr lang="en-US"/>
                    </a:p>
                  </a:txBody>
                  <a:tcPr/>
                </a:tc>
                <a:tc vMerge="1">
                  <a:txBody>
                    <a:bodyPr/>
                    <a:lstStyle/>
                    <a:p>
                      <a:endParaRPr lang="en-US"/>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solidFill>
                            <a:srgbClr val="F5F5F5"/>
                          </a:solidFill>
                          <a:latin typeface="Lucida Console" panose="020B0609040504020204" pitchFamily="49" charset="0"/>
                        </a:rPr>
                        <a:t>Matched First</a:t>
                      </a:r>
                    </a:p>
                    <a:p>
                      <a:endParaRPr lang="en-US" dirty="0"/>
                    </a:p>
                  </a:txBody>
                  <a:tcPr>
                    <a:lnR w="12700" cap="flat" cmpd="sng" algn="ctr">
                      <a:solidFill>
                        <a:schemeClr val="accent1"/>
                      </a:solidFill>
                      <a:prstDash val="solid"/>
                      <a:round/>
                      <a:headEnd type="none" w="med" len="med"/>
                      <a:tailEnd type="none" w="med" len="med"/>
                    </a:lnR>
                    <a:lnB w="12700" cmpd="sng">
                      <a:noFill/>
                    </a:lnB>
                    <a:solidFill>
                      <a:srgbClr val="012456"/>
                    </a:solidFill>
                  </a:tcPr>
                </a:tc>
                <a:extLst>
                  <a:ext uri="{0D108BD9-81ED-4DB2-BD59-A6C34878D82A}">
                    <a16:rowId xmlns:a16="http://schemas.microsoft.com/office/drawing/2014/main" val="3589229484"/>
                  </a:ext>
                </a:extLst>
              </a:tr>
              <a:tr h="1112520">
                <a:tc rowSpan="2">
                  <a:txBody>
                    <a:bodyPr/>
                    <a:lstStyle/>
                    <a:p>
                      <a:r>
                        <a:rPr lang="en-AU" sz="2000" dirty="0" smtClean="0">
                          <a:latin typeface="Segoe UI Light" panose="020B0502040204020203" pitchFamily="34" charset="0"/>
                          <a:cs typeface="Segoe UI Light" panose="020B0502040204020203" pitchFamily="34" charset="0"/>
                        </a:rPr>
                        <a:t>Continue</a:t>
                      </a:r>
                      <a:endParaRPr lang="en-AU" sz="200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rowSpan="2">
                  <a:txBody>
                    <a:bodyPr/>
                    <a:lstStyle/>
                    <a:p>
                      <a:r>
                        <a:rPr lang="en-AU" sz="2000" dirty="0" smtClean="0">
                          <a:latin typeface="Segoe UI Light" panose="020B0502040204020203" pitchFamily="34" charset="0"/>
                          <a:cs typeface="Segoe UI Light" panose="020B0502040204020203" pitchFamily="34" charset="0"/>
                        </a:rPr>
                        <a:t>Immediately returns to top of loop</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Example skips over 2</a:t>
                      </a:r>
                      <a:endParaRPr lang="en-AU" sz="2000" dirty="0">
                        <a:latin typeface="Segoe UI Light" panose="020B0502040204020203" pitchFamily="34" charset="0"/>
                        <a:cs typeface="Segoe UI Light" panose="020B0502040204020203" pitchFamily="34" charset="0"/>
                      </a:endParaRPr>
                    </a:p>
                  </a:txBody>
                  <a:tcPr>
                    <a:lnR w="12700" cmpd="sng">
                      <a:noFill/>
                    </a:lnR>
                    <a:lnB w="12700" cap="flat" cmpd="sng" algn="ctr">
                      <a:solidFill>
                        <a:schemeClr val="accent1"/>
                      </a:solidFill>
                      <a:prstDash val="solid"/>
                      <a:round/>
                      <a:headEnd type="none" w="med" len="med"/>
                      <a:tailEnd type="none" w="med" len="med"/>
                    </a:lnB>
                  </a:tcPr>
                </a:tc>
                <a:tc>
                  <a:txBody>
                    <a:bodyPr/>
                    <a:lstStyle/>
                    <a:p>
                      <a:r>
                        <a:rPr lang="en-US" sz="2000" dirty="0" smtClean="0">
                          <a:solidFill>
                            <a:srgbClr val="FF4500"/>
                          </a:solidFill>
                          <a:latin typeface="Lucida Console" panose="020B0609040504020204" pitchFamily="49" charset="0"/>
                        </a:rPr>
                        <a:t>$c</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r>
                        <a:rPr lang="en-US" sz="2000" dirty="0" smtClean="0">
                          <a:solidFill>
                            <a:srgbClr val="800080"/>
                          </a:solidFill>
                          <a:latin typeface="Lucida Console" panose="020B0609040504020204" pitchFamily="49" charset="0"/>
                        </a:rPr>
                        <a:t>0</a:t>
                      </a:r>
                      <a:endParaRPr lang="en-US" sz="2000" dirty="0" smtClean="0">
                        <a:solidFill>
                          <a:prstClr val="black"/>
                        </a:solidFill>
                        <a:latin typeface="Lucida Console" panose="020B0609040504020204" pitchFamily="49" charset="0"/>
                      </a:endParaRPr>
                    </a:p>
                    <a:p>
                      <a:r>
                        <a:rPr lang="en-US" sz="2000" dirty="0" smtClean="0">
                          <a:solidFill>
                            <a:srgbClr val="00008B"/>
                          </a:solidFill>
                          <a:latin typeface="Lucida Console" panose="020B0609040504020204" pitchFamily="49" charset="0"/>
                        </a:rPr>
                        <a:t>While</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$c</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err="1" smtClean="0">
                          <a:solidFill>
                            <a:srgbClr val="A9A9A9"/>
                          </a:solidFill>
                          <a:latin typeface="Lucida Console" panose="020B0609040504020204" pitchFamily="49" charset="0"/>
                        </a:rPr>
                        <a:t>lt</a:t>
                      </a:r>
                      <a:r>
                        <a:rPr lang="en-US" sz="2000" dirty="0" smtClean="0">
                          <a:solidFill>
                            <a:prstClr val="black"/>
                          </a:solidFill>
                          <a:latin typeface="Lucida Console" panose="020B0609040504020204" pitchFamily="49" charset="0"/>
                        </a:rPr>
                        <a:t> </a:t>
                      </a:r>
                      <a:r>
                        <a:rPr lang="en-US" sz="2000" dirty="0" smtClean="0">
                          <a:solidFill>
                            <a:srgbClr val="800080"/>
                          </a:solidFill>
                          <a:latin typeface="Lucida Console" panose="020B0609040504020204" pitchFamily="49" charset="0"/>
                        </a:rPr>
                        <a:t>3</a:t>
                      </a:r>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a:t>
                      </a:r>
                      <a:r>
                        <a:rPr lang="en-US" sz="2000" dirty="0" err="1" smtClean="0">
                          <a:solidFill>
                            <a:srgbClr val="FF4500"/>
                          </a:solidFill>
                          <a:latin typeface="Lucida Console" panose="020B0609040504020204" pitchFamily="49" charset="0"/>
                        </a:rPr>
                        <a:t>c</a:t>
                      </a:r>
                      <a:r>
                        <a:rPr lang="en-US" sz="2000" dirty="0" err="1" smtClean="0">
                          <a:solidFill>
                            <a:srgbClr val="A9A9A9"/>
                          </a:solidFill>
                          <a:latin typeface="Lucida Console" panose="020B0609040504020204" pitchFamily="49" charset="0"/>
                        </a:rPr>
                        <a:t>++</a:t>
                      </a:r>
                      <a:r>
                        <a:rPr lang="en-US" sz="2000" dirty="0" smtClean="0">
                          <a:solidFill>
                            <a:prstClr val="black"/>
                          </a:solidFill>
                          <a:latin typeface="Lucida Console" panose="020B0609040504020204" pitchFamily="49" charset="0"/>
                        </a:rPr>
                        <a:t> </a:t>
                      </a:r>
                    </a:p>
                    <a:p>
                      <a:r>
                        <a:rPr lang="en-US" sz="2000" dirty="0" smtClean="0">
                          <a:solidFill>
                            <a:prstClr val="black"/>
                          </a:solidFill>
                          <a:latin typeface="Lucida Console" panose="020B0609040504020204" pitchFamily="49" charset="0"/>
                        </a:rPr>
                        <a:t>    </a:t>
                      </a:r>
                      <a:r>
                        <a:rPr lang="en-US" sz="2000" dirty="0" smtClean="0">
                          <a:solidFill>
                            <a:srgbClr val="00008B"/>
                          </a:solidFill>
                          <a:latin typeface="Lucida Console" panose="020B0609040504020204" pitchFamily="49" charset="0"/>
                        </a:rPr>
                        <a:t>if</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$c</a:t>
                      </a:r>
                      <a:r>
                        <a:rPr lang="en-US" sz="2000" dirty="0" smtClean="0">
                          <a:solidFill>
                            <a:prstClr val="black"/>
                          </a:solidFill>
                          <a:latin typeface="Lucida Console" panose="020B0609040504020204" pitchFamily="49" charset="0"/>
                        </a:rPr>
                        <a:t> </a:t>
                      </a:r>
                      <a:r>
                        <a:rPr lang="en-US" sz="2000" dirty="0" smtClean="0">
                          <a:solidFill>
                            <a:srgbClr val="A9A9A9"/>
                          </a:solidFill>
                          <a:latin typeface="Lucida Console" panose="020B0609040504020204" pitchFamily="49" charset="0"/>
                        </a:rPr>
                        <a:t>-</a:t>
                      </a:r>
                      <a:r>
                        <a:rPr lang="en-US" sz="2000" dirty="0" err="1" smtClean="0">
                          <a:solidFill>
                            <a:srgbClr val="A9A9A9"/>
                          </a:solidFill>
                          <a:latin typeface="Lucida Console" panose="020B0609040504020204" pitchFamily="49" charset="0"/>
                        </a:rPr>
                        <a:t>eq</a:t>
                      </a:r>
                      <a:r>
                        <a:rPr lang="en-US" sz="2000" dirty="0" smtClean="0">
                          <a:solidFill>
                            <a:prstClr val="black"/>
                          </a:solidFill>
                          <a:latin typeface="Lucida Console" panose="020B0609040504020204" pitchFamily="49" charset="0"/>
                        </a:rPr>
                        <a:t> </a:t>
                      </a:r>
                      <a:r>
                        <a:rPr lang="en-US" sz="2000" dirty="0" smtClean="0">
                          <a:solidFill>
                            <a:srgbClr val="800080"/>
                          </a:solidFill>
                          <a:latin typeface="Lucida Console" panose="020B0609040504020204" pitchFamily="49" charset="0"/>
                        </a:rPr>
                        <a:t>2</a:t>
                      </a:r>
                      <a:r>
                        <a:rPr lang="en-US" sz="2000" dirty="0" smtClean="0">
                          <a:solidFill>
                            <a:prstClr val="black"/>
                          </a:solidFill>
                          <a:latin typeface="Lucida Console" panose="020B0609040504020204" pitchFamily="49" charset="0"/>
                        </a:rPr>
                        <a:t>) {</a:t>
                      </a:r>
                      <a:r>
                        <a:rPr lang="en-US" sz="2000" dirty="0" smtClean="0">
                          <a:solidFill>
                            <a:srgbClr val="00008B"/>
                          </a:solidFill>
                          <a:latin typeface="Lucida Console" panose="020B0609040504020204" pitchFamily="49" charset="0"/>
                        </a:rPr>
                        <a:t>Continue</a:t>
                      </a:r>
                      <a:r>
                        <a:rPr lang="en-US" sz="2000" dirty="0" smtClean="0">
                          <a:solidFill>
                            <a:prstClr val="black"/>
                          </a:solidFill>
                          <a:latin typeface="Lucida Console" panose="020B0609040504020204" pitchFamily="49" charset="0"/>
                        </a:rPr>
                        <a:t>}</a:t>
                      </a:r>
                    </a:p>
                    <a:p>
                      <a:r>
                        <a:rPr lang="en-US" sz="2000" dirty="0" smtClean="0">
                          <a:solidFill>
                            <a:prstClr val="black"/>
                          </a:solidFill>
                          <a:latin typeface="Lucida Console" panose="020B0609040504020204" pitchFamily="49" charset="0"/>
                        </a:rPr>
                        <a:t>    </a:t>
                      </a:r>
                      <a:r>
                        <a:rPr lang="en-US" sz="2000" dirty="0" smtClean="0">
                          <a:solidFill>
                            <a:srgbClr val="0000FF"/>
                          </a:solidFill>
                          <a:latin typeface="Lucida Console" panose="020B0609040504020204" pitchFamily="49" charset="0"/>
                        </a:rPr>
                        <a:t>Write-Host</a:t>
                      </a:r>
                      <a:r>
                        <a:rPr lang="en-US" sz="2000" dirty="0" smtClean="0">
                          <a:solidFill>
                            <a:prstClr val="black"/>
                          </a:solidFill>
                          <a:latin typeface="Lucida Console" panose="020B0609040504020204" pitchFamily="49" charset="0"/>
                        </a:rPr>
                        <a:t> </a:t>
                      </a:r>
                      <a:r>
                        <a:rPr lang="en-US" sz="2000" dirty="0" smtClean="0">
                          <a:solidFill>
                            <a:srgbClr val="FF4500"/>
                          </a:solidFill>
                          <a:latin typeface="Lucida Console" panose="020B0609040504020204" pitchFamily="49" charset="0"/>
                        </a:rPr>
                        <a:t>$c</a:t>
                      </a:r>
                      <a:endParaRPr lang="en-US" sz="2000" dirty="0" smtClean="0">
                        <a:solidFill>
                          <a:prstClr val="black"/>
                        </a:solidFill>
                        <a:latin typeface="Lucida Console" panose="020B0609040504020204" pitchFamily="49" charset="0"/>
                      </a:endParaRPr>
                    </a:p>
                    <a:p>
                      <a:r>
                        <a:rPr lang="en-US" sz="2000" dirty="0" smtClean="0">
                          <a:solidFill>
                            <a:prstClr val="black"/>
                          </a:solidFill>
                          <a:latin typeface="Lucida Console" panose="020B0609040504020204" pitchFamily="49" charset="0"/>
                        </a:rPr>
                        <a:t>}  </a:t>
                      </a:r>
                    </a:p>
                  </a:txBody>
                  <a:tcPr>
                    <a:lnL w="12700" cmpd="sng">
                      <a:noFill/>
                    </a:lnL>
                    <a:lnR w="12700"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33208012"/>
                  </a:ext>
                </a:extLst>
              </a:tr>
              <a:tr h="536148">
                <a:tc vMerge="1">
                  <a:txBody>
                    <a:bodyPr/>
                    <a:lstStyle/>
                    <a:p>
                      <a:endParaRPr lang="en-US"/>
                    </a:p>
                  </a:txBody>
                  <a:tcPr/>
                </a:tc>
                <a:tc vMerge="1">
                  <a:txBody>
                    <a:bodyPr/>
                    <a:lstStyle/>
                    <a:p>
                      <a:endParaRPr lang="en-US"/>
                    </a:p>
                  </a:txBody>
                  <a:tcPr/>
                </a:tc>
                <a:tc>
                  <a:txBody>
                    <a:bodyPr/>
                    <a:lstStyle/>
                    <a:p>
                      <a:r>
                        <a:rPr lang="en-AU" sz="2000" dirty="0" smtClean="0">
                          <a:solidFill>
                            <a:srgbClr val="F5F5F5"/>
                          </a:solidFill>
                          <a:latin typeface="Lucida Console" panose="020B0609040504020204" pitchFamily="49" charset="0"/>
                        </a:rPr>
                        <a:t>1</a:t>
                      </a:r>
                    </a:p>
                    <a:p>
                      <a:r>
                        <a:rPr lang="en-AU" sz="2000" dirty="0" smtClean="0">
                          <a:solidFill>
                            <a:srgbClr val="F5F5F5"/>
                          </a:solidFill>
                          <a:latin typeface="Lucida Console" panose="020B0609040504020204" pitchFamily="49" charset="0"/>
                        </a:rPr>
                        <a:t>3</a:t>
                      </a:r>
                    </a:p>
                  </a:txBody>
                  <a:tcPr>
                    <a:lnR w="12700" cap="flat" cmpd="sng" algn="ctr">
                      <a:solidFill>
                        <a:schemeClr val="accent1"/>
                      </a:solidFill>
                      <a:prstDash val="solid"/>
                      <a:round/>
                      <a:headEnd type="none" w="med" len="med"/>
                      <a:tailEnd type="none" w="med" len="med"/>
                    </a:lnR>
                    <a:lnT w="12700" cmpd="sng">
                      <a:noFill/>
                    </a:lnT>
                    <a:lnB w="12700" cap="flat" cmpd="sng" algn="ctr">
                      <a:solidFill>
                        <a:schemeClr val="accent1"/>
                      </a:solidFill>
                      <a:prstDash val="solid"/>
                      <a:round/>
                      <a:headEnd type="none" w="med" len="med"/>
                      <a:tailEnd type="none" w="med" len="med"/>
                    </a:lnB>
                    <a:solidFill>
                      <a:srgbClr val="012456"/>
                    </a:solidFill>
                  </a:tcPr>
                </a:tc>
                <a:extLst>
                  <a:ext uri="{0D108BD9-81ED-4DB2-BD59-A6C34878D82A}">
                    <a16:rowId xmlns:a16="http://schemas.microsoft.com/office/drawing/2014/main" val="539974352"/>
                  </a:ext>
                </a:extLst>
              </a:tr>
            </a:tbl>
          </a:graphicData>
        </a:graphic>
      </p:graphicFrame>
    </p:spTree>
    <p:extLst>
      <p:ext uri="{BB962C8B-B14F-4D97-AF65-F5344CB8AC3E}">
        <p14:creationId xmlns:p14="http://schemas.microsoft.com/office/powerpoint/2010/main" val="1696250841"/>
      </p:ext>
    </p:extLst>
  </p:cSld>
  <p:clrMapOvr>
    <a:masterClrMapping/>
  </p:clrMapOvr>
  <p:timing>
    <p:tnLst>
      <p:par>
        <p:cTn id="1" dur="indefinite" restart="never" nodeType="tmRoot"/>
      </p:par>
    </p:tnLst>
  </p:timing>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Flow Control Keywords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544</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056536729"/>
              </p:ext>
            </p:extLst>
          </p:nvPr>
        </p:nvGraphicFramePr>
        <p:xfrm>
          <a:off x="215380" y="980728"/>
          <a:ext cx="11767434" cy="4632960"/>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3318633681"/>
                    </a:ext>
                  </a:extLst>
                </a:gridCol>
                <a:gridCol w="2808312">
                  <a:extLst>
                    <a:ext uri="{9D8B030D-6E8A-4147-A177-3AD203B41FA5}">
                      <a16:colId xmlns:a16="http://schemas.microsoft.com/office/drawing/2014/main" val="3152179412"/>
                    </a:ext>
                  </a:extLst>
                </a:gridCol>
                <a:gridCol w="7806994">
                  <a:extLst>
                    <a:ext uri="{9D8B030D-6E8A-4147-A177-3AD203B41FA5}">
                      <a16:colId xmlns:a16="http://schemas.microsoft.com/office/drawing/2014/main" val="2326760908"/>
                    </a:ext>
                  </a:extLst>
                </a:gridCol>
              </a:tblGrid>
              <a:tr h="370840">
                <a:tc>
                  <a:txBody>
                    <a:bodyPr/>
                    <a:lstStyle/>
                    <a:p>
                      <a:r>
                        <a:rPr lang="en-AU" sz="2000" b="0" dirty="0" smtClean="0">
                          <a:latin typeface="Segoe UI Light" panose="020B0502040204020203" pitchFamily="34" charset="0"/>
                          <a:cs typeface="Segoe UI Light" panose="020B0502040204020203" pitchFamily="34" charset="0"/>
                        </a:rPr>
                        <a:t>Keyword</a:t>
                      </a:r>
                      <a:endParaRPr lang="en-AU" sz="2000" b="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lnT w="12700" cap="flat" cmpd="sng" algn="ctr">
                      <a:solidFill>
                        <a:schemeClr val="accent1"/>
                      </a:solidFill>
                      <a:prstDash val="solid"/>
                      <a:round/>
                      <a:headEnd type="none" w="med" len="med"/>
                      <a:tailEnd type="none" w="med" len="med"/>
                    </a:lnT>
                  </a:tcPr>
                </a:tc>
                <a:tc>
                  <a:txBody>
                    <a:bodyPr/>
                    <a:lstStyle/>
                    <a:p>
                      <a:r>
                        <a:rPr lang="en-AU" sz="2000" b="0" dirty="0" smtClean="0">
                          <a:latin typeface="Segoe UI Light" panose="020B0502040204020203" pitchFamily="34" charset="0"/>
                          <a:cs typeface="Segoe UI Light" panose="020B0502040204020203" pitchFamily="34" charset="0"/>
                        </a:rPr>
                        <a:t>Description</a:t>
                      </a:r>
                      <a:endParaRPr lang="en-AU" sz="2000" b="0" dirty="0">
                        <a:latin typeface="Segoe UI Light" panose="020B0502040204020203" pitchFamily="34" charset="0"/>
                        <a:cs typeface="Segoe UI Light" panose="020B0502040204020203" pitchFamily="34" charset="0"/>
                      </a:endParaRPr>
                    </a:p>
                  </a:txBody>
                  <a:tcPr>
                    <a:lnT w="12700" cap="flat" cmpd="sng" algn="ctr">
                      <a:solidFill>
                        <a:schemeClr val="accent1"/>
                      </a:solidFill>
                      <a:prstDash val="solid"/>
                      <a:round/>
                      <a:headEnd type="none" w="med" len="med"/>
                      <a:tailEnd type="none" w="med" len="med"/>
                    </a:lnT>
                  </a:tcPr>
                </a:tc>
                <a:tc>
                  <a:txBody>
                    <a:bodyPr/>
                    <a:lstStyle/>
                    <a:p>
                      <a:r>
                        <a:rPr lang="en-AU" sz="2000" b="0" dirty="0" smtClean="0">
                          <a:latin typeface="Segoe UI Light" panose="020B0502040204020203" pitchFamily="34" charset="0"/>
                          <a:cs typeface="Segoe UI Light" panose="020B0502040204020203" pitchFamily="34" charset="0"/>
                        </a:rPr>
                        <a:t>Example(s)</a:t>
                      </a:r>
                      <a:endParaRPr lang="en-AU" sz="2000" b="0" dirty="0">
                        <a:latin typeface="Segoe UI Light" panose="020B0502040204020203" pitchFamily="34" charset="0"/>
                        <a:cs typeface="Segoe UI Light" panose="020B0502040204020203" pitchFamily="34" charset="0"/>
                      </a:endParaRPr>
                    </a:p>
                  </a:txBody>
                  <a:tcPr>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831317228"/>
                  </a:ext>
                </a:extLst>
              </a:tr>
              <a:tr h="1264920">
                <a:tc rowSpan="2">
                  <a:txBody>
                    <a:bodyPr/>
                    <a:lstStyle/>
                    <a:p>
                      <a:r>
                        <a:rPr lang="en-AU" sz="2000" dirty="0" smtClean="0">
                          <a:latin typeface="Segoe UI Light" panose="020B0502040204020203" pitchFamily="34" charset="0"/>
                          <a:cs typeface="Segoe UI Light" panose="020B0502040204020203" pitchFamily="34" charset="0"/>
                        </a:rPr>
                        <a:t>Return</a:t>
                      </a:r>
                      <a:endParaRPr lang="en-AU" sz="200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tcPr>
                </a:tc>
                <a:tc rowSpan="2">
                  <a:txBody>
                    <a:bodyPr/>
                    <a:lstStyle/>
                    <a:p>
                      <a:r>
                        <a:rPr lang="en-AU" sz="2000" dirty="0" smtClean="0">
                          <a:latin typeface="Segoe UI Light" panose="020B0502040204020203" pitchFamily="34" charset="0"/>
                          <a:cs typeface="Segoe UI Light" panose="020B0502040204020203" pitchFamily="34" charset="0"/>
                        </a:rPr>
                        <a:t>Exits current ‘scope’, which can be a function, script, or script block</a:t>
                      </a:r>
                    </a:p>
                    <a:p>
                      <a:endParaRPr lang="en-AU" sz="2000" dirty="0" smtClean="0">
                        <a:latin typeface="Segoe UI Light" panose="020B0502040204020203" pitchFamily="34" charset="0"/>
                        <a:cs typeface="Segoe UI Light" panose="020B0502040204020203" pitchFamily="34" charset="0"/>
                      </a:endParaRPr>
                    </a:p>
                    <a:p>
                      <a:r>
                        <a:rPr lang="en-AU" sz="2000" dirty="0" smtClean="0">
                          <a:latin typeface="Segoe UI Light" panose="020B0502040204020203" pitchFamily="34" charset="0"/>
                          <a:cs typeface="Segoe UI Light" panose="020B0502040204020203" pitchFamily="34" charset="0"/>
                        </a:rPr>
                        <a:t>Note: Return can appear alone or</a:t>
                      </a:r>
                      <a:r>
                        <a:rPr lang="en-AU" sz="2000" baseline="0" dirty="0" smtClean="0">
                          <a:latin typeface="Segoe UI Light" panose="020B0502040204020203" pitchFamily="34" charset="0"/>
                          <a:cs typeface="Segoe UI Light" panose="020B0502040204020203" pitchFamily="34" charset="0"/>
                        </a:rPr>
                        <a:t> followed by a value or expression</a:t>
                      </a:r>
                      <a:endParaRPr lang="en-AU" sz="2000" dirty="0" smtClean="0">
                        <a:latin typeface="Segoe UI Light" panose="020B0502040204020203" pitchFamily="34" charset="0"/>
                        <a:cs typeface="Segoe UI Light" panose="020B0502040204020203" pitchFamily="34" charset="0"/>
                      </a:endParaRPr>
                    </a:p>
                  </a:txBody>
                  <a:tcPr/>
                </a:tc>
                <a:tc>
                  <a:txBody>
                    <a:bodyPr/>
                    <a:lstStyle/>
                    <a:p>
                      <a:r>
                        <a:rPr lang="en-AU" sz="2000" dirty="0" smtClean="0"/>
                        <a:t> </a:t>
                      </a:r>
                      <a:r>
                        <a:rPr lang="en-AU" sz="2000" dirty="0" smtClean="0">
                          <a:solidFill>
                            <a:srgbClr val="00008B"/>
                          </a:solidFill>
                          <a:latin typeface="Lucida Console" panose="020B0609040504020204" pitchFamily="49" charset="0"/>
                        </a:rPr>
                        <a:t>function</a:t>
                      </a:r>
                      <a:r>
                        <a:rPr lang="en-AU" sz="2000" dirty="0" smtClean="0">
                          <a:solidFill>
                            <a:prstClr val="black"/>
                          </a:solidFill>
                          <a:latin typeface="Lucida Console" panose="020B0609040504020204" pitchFamily="49" charset="0"/>
                        </a:rPr>
                        <a:t> </a:t>
                      </a:r>
                      <a:r>
                        <a:rPr lang="en-AU" sz="2000" dirty="0" smtClean="0">
                          <a:solidFill>
                            <a:srgbClr val="8A2BE2"/>
                          </a:solidFill>
                          <a:latin typeface="Lucida Console" panose="020B0609040504020204" pitchFamily="49" charset="0"/>
                        </a:rPr>
                        <a:t>Test-Return</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val</a:t>
                      </a:r>
                      <a:r>
                        <a:rPr lang="en-AU" sz="2000" dirty="0" smtClean="0">
                          <a:solidFill>
                            <a:prstClr val="black"/>
                          </a:solidFill>
                          <a:latin typeface="Lucida Console" panose="020B0609040504020204" pitchFamily="49" charset="0"/>
                        </a:rPr>
                        <a:t>)</a:t>
                      </a:r>
                    </a:p>
                    <a:p>
                      <a:r>
                        <a:rPr lang="en-AU" sz="2000" dirty="0" smtClean="0">
                          <a:solidFill>
                            <a:prstClr val="black"/>
                          </a:solidFill>
                          <a:latin typeface="Lucida Console" panose="020B0609040504020204" pitchFamily="49" charset="0"/>
                        </a:rPr>
                        <a:t>{</a:t>
                      </a:r>
                    </a:p>
                    <a:p>
                      <a:r>
                        <a:rPr lang="en-AU" sz="2000" dirty="0" smtClean="0">
                          <a:solidFill>
                            <a:srgbClr val="00008B"/>
                          </a:solidFill>
                          <a:latin typeface="Lucida Console" panose="020B0609040504020204" pitchFamily="49" charset="0"/>
                        </a:rPr>
                        <a:t>    if</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val</a:t>
                      </a:r>
                      <a:r>
                        <a:rPr lang="en-AU" sz="2000" dirty="0" smtClean="0">
                          <a:solidFill>
                            <a:prstClr val="black"/>
                          </a:solidFill>
                          <a:latin typeface="Lucida Console" panose="020B0609040504020204" pitchFamily="49" charset="0"/>
                        </a:rPr>
                        <a:t> </a:t>
                      </a:r>
                      <a:r>
                        <a:rPr lang="en-AU" sz="2000" dirty="0" smtClean="0">
                          <a:solidFill>
                            <a:srgbClr val="A9A9A9"/>
                          </a:solidFill>
                          <a:latin typeface="Lucida Console" panose="020B0609040504020204" pitchFamily="49" charset="0"/>
                        </a:rPr>
                        <a:t>-</a:t>
                      </a:r>
                      <a:r>
                        <a:rPr lang="en-AU" sz="2000" dirty="0" err="1" smtClean="0">
                          <a:solidFill>
                            <a:srgbClr val="A9A9A9"/>
                          </a:solidFill>
                          <a:latin typeface="Lucida Console" panose="020B0609040504020204" pitchFamily="49" charset="0"/>
                        </a:rPr>
                        <a:t>ge</a:t>
                      </a:r>
                      <a:r>
                        <a:rPr lang="en-AU" sz="2000" dirty="0" smtClean="0">
                          <a:solidFill>
                            <a:prstClr val="black"/>
                          </a:solidFill>
                          <a:latin typeface="Lucida Console" panose="020B0609040504020204" pitchFamily="49" charset="0"/>
                        </a:rPr>
                        <a:t> </a:t>
                      </a:r>
                      <a:r>
                        <a:rPr lang="en-AU" sz="2000" dirty="0" smtClean="0">
                          <a:solidFill>
                            <a:srgbClr val="800080"/>
                          </a:solidFill>
                          <a:latin typeface="Lucida Console" panose="020B0609040504020204" pitchFamily="49" charset="0"/>
                        </a:rPr>
                        <a:t>5</a:t>
                      </a:r>
                      <a:r>
                        <a:rPr lang="en-AU" sz="2000" dirty="0" smtClean="0">
                          <a:solidFill>
                            <a:prstClr val="black"/>
                          </a:solidFill>
                          <a:latin typeface="Lucida Console" panose="020B0609040504020204" pitchFamily="49" charset="0"/>
                        </a:rPr>
                        <a:t>) {</a:t>
                      </a:r>
                      <a:r>
                        <a:rPr lang="en-AU" sz="2000" dirty="0" smtClean="0">
                          <a:solidFill>
                            <a:srgbClr val="00008B"/>
                          </a:solidFill>
                          <a:latin typeface="Lucida Console" panose="020B0609040504020204" pitchFamily="49" charset="0"/>
                        </a:rPr>
                        <a:t>return</a:t>
                      </a:r>
                      <a:r>
                        <a:rPr lang="en-AU" sz="2000" dirty="0" smtClean="0">
                          <a:solidFill>
                            <a:prstClr val="black"/>
                          </a:solidFill>
                          <a:latin typeface="Lucida Console" panose="020B0609040504020204" pitchFamily="49" charset="0"/>
                        </a:rPr>
                        <a: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val</a:t>
                      </a:r>
                      <a:r>
                        <a:rPr lang="en-AU" sz="2000" dirty="0" smtClean="0">
                          <a:solidFill>
                            <a:prstClr val="black"/>
                          </a:solidFill>
                          <a:latin typeface="Lucida Console" panose="020B0609040504020204" pitchFamily="49" charset="0"/>
                        </a:rPr>
                        <a:t>}</a:t>
                      </a:r>
                    </a:p>
                    <a:p>
                      <a:r>
                        <a:rPr lang="en-AU" sz="2000" dirty="0" smtClean="0">
                          <a:solidFill>
                            <a:srgbClr val="0000FF"/>
                          </a:solidFill>
                          <a:latin typeface="Lucida Console" panose="020B0609040504020204" pitchFamily="49" charset="0"/>
                        </a:rPr>
                        <a:t>    Write-Host</a:t>
                      </a:r>
                      <a:r>
                        <a:rPr lang="en-AU" sz="2000" dirty="0" smtClean="0">
                          <a:solidFill>
                            <a:prstClr val="black"/>
                          </a:solidFill>
                          <a:latin typeface="Lucida Console" panose="020B0609040504020204" pitchFamily="49" charset="0"/>
                        </a:rPr>
                        <a:t> </a:t>
                      </a:r>
                      <a:r>
                        <a:rPr lang="en-AU" sz="2000" dirty="0" smtClean="0">
                          <a:solidFill>
                            <a:srgbClr val="8B0000"/>
                          </a:solidFill>
                          <a:latin typeface="Lucida Console" panose="020B0609040504020204" pitchFamily="49" charset="0"/>
                        </a:rPr>
                        <a:t>"Reached end of function"</a:t>
                      </a:r>
                      <a:endParaRPr lang="en-AU" sz="2000" dirty="0" smtClean="0">
                        <a:solidFill>
                          <a:prstClr val="black"/>
                        </a:solidFill>
                        <a:latin typeface="Lucida Console" panose="020B0609040504020204" pitchFamily="49" charset="0"/>
                      </a:endParaRPr>
                    </a:p>
                    <a:p>
                      <a:r>
                        <a:rPr lang="en-AU" sz="2000" dirty="0" smtClean="0">
                          <a:solidFill>
                            <a:prstClr val="black"/>
                          </a:solidFill>
                          <a:latin typeface="Lucida Console" panose="020B0609040504020204" pitchFamily="49" charset="0"/>
                        </a:rPr>
                        <a:t>}</a:t>
                      </a:r>
                    </a:p>
                  </a:txBody>
                  <a:tcPr>
                    <a:lnR w="12700" cap="flat" cmpd="sng" algn="ctr">
                      <a:solidFill>
                        <a:schemeClr val="accent1"/>
                      </a:solidFill>
                      <a:prstDash val="solid"/>
                      <a:round/>
                      <a:headEnd type="none" w="med" len="med"/>
                      <a:tailEnd type="none" w="med" len="med"/>
                    </a:lnR>
                    <a:solidFill>
                      <a:schemeClr val="tx1"/>
                    </a:solidFill>
                  </a:tcPr>
                </a:tc>
                <a:extLst>
                  <a:ext uri="{0D108BD9-81ED-4DB2-BD59-A6C34878D82A}">
                    <a16:rowId xmlns:a16="http://schemas.microsoft.com/office/drawing/2014/main" val="907918851"/>
                  </a:ext>
                </a:extLst>
              </a:tr>
              <a:tr h="1264920">
                <a:tc vMerge="1">
                  <a:txBody>
                    <a:bodyPr/>
                    <a:lstStyle/>
                    <a:p>
                      <a:endParaRPr lang="en-US"/>
                    </a:p>
                  </a:txBody>
                  <a:tcPr/>
                </a:tc>
                <a:tc vMerge="1">
                  <a:txBody>
                    <a:bodyPr/>
                    <a:lstStyle/>
                    <a:p>
                      <a:endParaRPr lang="en-US"/>
                    </a:p>
                  </a:txBody>
                  <a:tcPr/>
                </a:tc>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Test-Return</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1 </a:t>
                      </a:r>
                    </a:p>
                    <a:p>
                      <a:r>
                        <a:rPr lang="en-AU" sz="2000" dirty="0" smtClean="0">
                          <a:solidFill>
                            <a:srgbClr val="F5F5F5"/>
                          </a:solidFill>
                          <a:latin typeface="Lucida Console" panose="020B0609040504020204" pitchFamily="49" charset="0"/>
                        </a:rPr>
                        <a:t>Reached end of function</a:t>
                      </a:r>
                    </a:p>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Test-Return</a:t>
                      </a:r>
                      <a:r>
                        <a:rPr lang="en-AU" sz="2000" dirty="0" smtClean="0">
                          <a:solidFill>
                            <a:srgbClr val="F5F5F5"/>
                          </a:solidFill>
                          <a:latin typeface="Lucida Console" panose="020B0609040504020204" pitchFamily="49" charset="0"/>
                        </a:rPr>
                        <a:t> </a:t>
                      </a:r>
                      <a:r>
                        <a:rPr lang="en-AU" sz="2000" dirty="0" smtClean="0">
                          <a:solidFill>
                            <a:srgbClr val="FFE4C4"/>
                          </a:solidFill>
                          <a:latin typeface="Lucida Console" panose="020B0609040504020204" pitchFamily="49" charset="0"/>
                        </a:rPr>
                        <a:t>6</a:t>
                      </a:r>
                    </a:p>
                    <a:p>
                      <a:r>
                        <a:rPr lang="en-AU" sz="2000" dirty="0" smtClean="0">
                          <a:solidFill>
                            <a:srgbClr val="F5F5F5"/>
                          </a:solidFill>
                          <a:latin typeface="Lucida Console" panose="020B0609040504020204" pitchFamily="49" charset="0"/>
                        </a:rPr>
                        <a:t>6</a:t>
                      </a:r>
                    </a:p>
                  </a:txBody>
                  <a:tcPr>
                    <a:lnR w="12700" cap="flat" cmpd="sng" algn="ctr">
                      <a:solidFill>
                        <a:schemeClr val="accent1"/>
                      </a:solidFill>
                      <a:prstDash val="solid"/>
                      <a:round/>
                      <a:headEnd type="none" w="med" len="med"/>
                      <a:tailEnd type="none" w="med" len="med"/>
                    </a:lnR>
                    <a:solidFill>
                      <a:schemeClr val="bg2"/>
                    </a:solidFill>
                  </a:tcPr>
                </a:tc>
                <a:extLst>
                  <a:ext uri="{0D108BD9-81ED-4DB2-BD59-A6C34878D82A}">
                    <a16:rowId xmlns:a16="http://schemas.microsoft.com/office/drawing/2014/main" val="2770908241"/>
                  </a:ext>
                </a:extLst>
              </a:tr>
              <a:tr h="370840">
                <a:tc>
                  <a:txBody>
                    <a:bodyPr/>
                    <a:lstStyle/>
                    <a:p>
                      <a:r>
                        <a:rPr lang="en-AU" sz="2000" dirty="0" smtClean="0">
                          <a:latin typeface="Segoe UI Light" panose="020B0502040204020203" pitchFamily="34" charset="0"/>
                          <a:cs typeface="Segoe UI Light" panose="020B0502040204020203" pitchFamily="34" charset="0"/>
                        </a:rPr>
                        <a:t>Exit</a:t>
                      </a:r>
                      <a:endParaRPr lang="en-AU" sz="2000" dirty="0">
                        <a:latin typeface="Segoe UI Light" panose="020B0502040204020203" pitchFamily="34" charset="0"/>
                        <a:cs typeface="Segoe UI Light" panose="020B0502040204020203" pitchFamily="34" charset="0"/>
                      </a:endParaRPr>
                    </a:p>
                  </a:txBody>
                  <a:tcPr>
                    <a:lnL w="12700" cap="flat" cmpd="sng" algn="ctr">
                      <a:solidFill>
                        <a:schemeClr val="accent1"/>
                      </a:solidFill>
                      <a:prstDash val="solid"/>
                      <a:round/>
                      <a:headEnd type="none" w="med" len="med"/>
                      <a:tailEnd type="none" w="med" len="med"/>
                    </a:lnL>
                    <a:lnB w="12700" cap="flat" cmpd="sng" algn="ctr">
                      <a:solidFill>
                        <a:schemeClr val="accent1"/>
                      </a:solidFill>
                      <a:prstDash val="solid"/>
                      <a:round/>
                      <a:headEnd type="none" w="med" len="med"/>
                      <a:tailEnd type="none" w="med" len="med"/>
                    </a:lnB>
                  </a:tcPr>
                </a:tc>
                <a:tc>
                  <a:txBody>
                    <a:bodyPr/>
                    <a:lstStyle/>
                    <a:p>
                      <a:r>
                        <a:rPr lang="en-AU" sz="2000" dirty="0" smtClean="0">
                          <a:latin typeface="Segoe UI Light" panose="020B0502040204020203" pitchFamily="34" charset="0"/>
                          <a:cs typeface="Segoe UI Light" panose="020B0502040204020203" pitchFamily="34" charset="0"/>
                        </a:rPr>
                        <a:t>Exit current script or session – Optional </a:t>
                      </a:r>
                      <a:r>
                        <a:rPr lang="en-AU" sz="2000" dirty="0" err="1" smtClean="0">
                          <a:latin typeface="Segoe UI Light" panose="020B0502040204020203" pitchFamily="34" charset="0"/>
                          <a:cs typeface="Segoe UI Light" panose="020B0502040204020203" pitchFamily="34" charset="0"/>
                        </a:rPr>
                        <a:t>ErrorLevel</a:t>
                      </a:r>
                      <a:r>
                        <a:rPr lang="en-AU" sz="2000" dirty="0" smtClean="0">
                          <a:latin typeface="Segoe UI Light" panose="020B0502040204020203" pitchFamily="34" charset="0"/>
                          <a:cs typeface="Segoe UI Light" panose="020B0502040204020203" pitchFamily="34" charset="0"/>
                        </a:rPr>
                        <a:t> Numeric Code</a:t>
                      </a:r>
                    </a:p>
                  </a:txBody>
                  <a:tcPr>
                    <a:lnB w="12700" cap="flat" cmpd="sng" algn="ctr">
                      <a:solidFill>
                        <a:schemeClr val="accent1"/>
                      </a:solidFill>
                      <a:prstDash val="solid"/>
                      <a:round/>
                      <a:headEnd type="none" w="med" len="med"/>
                      <a:tailEnd type="none" w="med" len="med"/>
                    </a:lnB>
                  </a:tcPr>
                </a:tc>
                <a:tc>
                  <a:txBody>
                    <a:bodyPr/>
                    <a:lstStyle/>
                    <a:p>
                      <a:r>
                        <a:rPr lang="en-US" sz="2000" dirty="0" smtClean="0">
                          <a:solidFill>
                            <a:srgbClr val="F5F5F5"/>
                          </a:solidFill>
                          <a:latin typeface="Lucida Console" panose="020B0609040504020204" pitchFamily="49" charset="0"/>
                        </a:rPr>
                        <a:t>PS C:\&gt; </a:t>
                      </a:r>
                      <a:r>
                        <a:rPr lang="en-US" sz="2000" dirty="0" smtClean="0">
                          <a:solidFill>
                            <a:srgbClr val="E0FFFF"/>
                          </a:solidFill>
                          <a:latin typeface="Lucida Console" panose="020B0609040504020204" pitchFamily="49" charset="0"/>
                        </a:rPr>
                        <a:t>Exit</a:t>
                      </a:r>
                      <a:r>
                        <a:rPr lang="en-US" sz="2000" dirty="0" smtClean="0">
                          <a:solidFill>
                            <a:srgbClr val="F5F5F5"/>
                          </a:solidFill>
                          <a:latin typeface="Lucida Console" panose="020B0609040504020204" pitchFamily="49" charset="0"/>
                        </a:rPr>
                        <a:t> </a:t>
                      </a:r>
                      <a:r>
                        <a:rPr lang="en-US" sz="2000" dirty="0" smtClean="0">
                          <a:solidFill>
                            <a:srgbClr val="FFE4C4"/>
                          </a:solidFill>
                          <a:latin typeface="Lucida Console" panose="020B0609040504020204" pitchFamily="49" charset="0"/>
                        </a:rPr>
                        <a:t>10 </a:t>
                      </a:r>
                    </a:p>
                    <a:p>
                      <a:endParaRPr lang="en-AU" sz="2000" dirty="0" smtClean="0">
                        <a:solidFill>
                          <a:srgbClr val="FFE4C4"/>
                        </a:solidFill>
                        <a:latin typeface="Lucida Console" panose="020B0609040504020204" pitchFamily="49" charset="0"/>
                      </a:endParaRPr>
                    </a:p>
                  </a:txBody>
                  <a:tcPr>
                    <a:lnR w="12700" cap="flat" cmpd="sng" algn="ctr">
                      <a:solidFill>
                        <a:schemeClr val="accent1"/>
                      </a:solidFill>
                      <a:prstDash val="solid"/>
                      <a:round/>
                      <a:headEnd type="none" w="med" len="med"/>
                      <a:tailEnd type="none" w="med" len="med"/>
                    </a:lnR>
                    <a:lnB w="12700" cap="flat" cmpd="sng" algn="ctr">
                      <a:solidFill>
                        <a:schemeClr val="accent1"/>
                      </a:solidFill>
                      <a:prstDash val="solid"/>
                      <a:round/>
                      <a:headEnd type="none" w="med" len="med"/>
                      <a:tailEnd type="none" w="med" len="med"/>
                    </a:lnB>
                    <a:solidFill>
                      <a:srgbClr val="012456"/>
                    </a:solidFill>
                  </a:tcPr>
                </a:tc>
                <a:extLst>
                  <a:ext uri="{0D108BD9-81ED-4DB2-BD59-A6C34878D82A}">
                    <a16:rowId xmlns:a16="http://schemas.microsoft.com/office/drawing/2014/main" val="1917412312"/>
                  </a:ext>
                </a:extLst>
              </a:tr>
            </a:tbl>
          </a:graphicData>
        </a:graphic>
      </p:graphicFrame>
      <p:sp>
        <p:nvSpPr>
          <p:cNvPr id="2" name="TextBox 1"/>
          <p:cNvSpPr txBox="1"/>
          <p:nvPr/>
        </p:nvSpPr>
        <p:spPr>
          <a:xfrm>
            <a:off x="119336" y="5949280"/>
            <a:ext cx="6739858" cy="461665"/>
          </a:xfrm>
          <a:prstGeom prst="rect">
            <a:avLst/>
          </a:prstGeom>
          <a:noFill/>
        </p:spPr>
        <p:txBody>
          <a:bodyPr wrap="none" rtlCol="0">
            <a:spAutoFit/>
          </a:bodyPr>
          <a:lstStyle/>
          <a:p>
            <a:r>
              <a:rPr lang="en-AU" sz="2400" dirty="0" smtClean="0">
                <a:solidFill>
                  <a:schemeClr val="bg1"/>
                </a:solidFill>
                <a:latin typeface="Segoe UI Light" panose="020B0502040204020203" pitchFamily="34" charset="0"/>
                <a:cs typeface="Segoe UI Light" panose="020B0502040204020203" pitchFamily="34" charset="0"/>
              </a:rPr>
              <a:t>Note: ‘Scopes’ are covered in a subsequent module</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75562842"/>
      </p:ext>
    </p:extLst>
  </p:cSld>
  <p:clrMapOvr>
    <a:masterClrMapping/>
  </p:clrMapOvr>
  <p:timing>
    <p:tnLst>
      <p:par>
        <p:cTn id="1" dur="indefinite" restart="never" nodeType="tmRoot"/>
      </p:par>
    </p:tnLst>
  </p:timing>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143000"/>
            <a:ext cx="2351584" cy="1737765"/>
          </a:xfrm>
        </p:spPr>
        <p:txBody>
          <a:bodyPr/>
          <a:lstStyle/>
          <a:p>
            <a:r>
              <a:rPr lang="en-AU" dirty="0"/>
              <a:t>Example:</a:t>
            </a:r>
            <a:br>
              <a:rPr lang="en-AU" dirty="0"/>
            </a:br>
            <a:r>
              <a:rPr lang="en-AU" dirty="0" smtClean="0"/>
              <a:t>Exit and </a:t>
            </a:r>
            <a:r>
              <a:rPr lang="en-AU" dirty="0" err="1" smtClean="0"/>
              <a:t>ErrorLevel</a:t>
            </a:r>
            <a:r>
              <a:rPr lang="en-AU" dirty="0" smtClean="0"/>
              <a:t> from </a:t>
            </a:r>
            <a:r>
              <a:rPr lang="en-AU" dirty="0" err="1" smtClean="0"/>
              <a:t>Cmd</a:t>
            </a:r>
            <a:r>
              <a:rPr lang="en-AU" dirty="0" smtClean="0"/>
              <a:t> prompt</a:t>
            </a:r>
            <a:endParaRPr lang="en-US" dirty="0"/>
          </a:p>
        </p:txBody>
      </p:sp>
      <p:pic>
        <p:nvPicPr>
          <p:cNvPr id="5" name="Content Placeholder 4"/>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a:stretch/>
        </p:blipFill>
        <p:spPr>
          <a:xfrm>
            <a:off x="2570183" y="1157160"/>
            <a:ext cx="9134723" cy="2882789"/>
          </a:xfrm>
          <a:prstGeom prst="rect">
            <a:avLst/>
          </a:prstGeom>
        </p:spPr>
      </p:pic>
      <p:sp>
        <p:nvSpPr>
          <p:cNvPr id="4" name="Slide Number Placeholder 3"/>
          <p:cNvSpPr>
            <a:spLocks noGrp="1"/>
          </p:cNvSpPr>
          <p:nvPr>
            <p:ph type="sldNum" sz="quarter" idx="11"/>
          </p:nvPr>
        </p:nvSpPr>
        <p:spPr/>
        <p:txBody>
          <a:bodyPr/>
          <a:lstStyle/>
          <a:p>
            <a:fld id="{74A398B2-5A34-1A4A-811E-F4027282568C}" type="slidenum">
              <a:rPr lang="en-US" smtClean="0"/>
              <a:pPr/>
              <a:t>545</a:t>
            </a:fld>
            <a:endParaRPr lang="en-US"/>
          </a:p>
        </p:txBody>
      </p:sp>
      <p:sp>
        <p:nvSpPr>
          <p:cNvPr id="6" name="Text Placeholder 4"/>
          <p:cNvSpPr txBox="1">
            <a:spLocks/>
          </p:cNvSpPr>
          <p:nvPr/>
        </p:nvSpPr>
        <p:spPr>
          <a:xfrm>
            <a:off x="0" y="404664"/>
            <a:ext cx="2351584" cy="1872208"/>
          </a:xfrm>
          <a:prstGeom prst="rect">
            <a:avLst/>
          </a:prstGeom>
        </p:spPr>
        <p:txBody>
          <a:bodyPr vert="horz" lIns="91440" tIns="45720" rIns="91440" bIns="45720" rtlCol="0">
            <a:normAutofit/>
          </a:bodyPr>
          <a:lstStyle>
            <a:lvl1pPr marL="0" indent="0" defTabSz="914400" eaLnBrk="1" hangingPunct="1">
              <a:lnSpc>
                <a:spcPct val="100000"/>
              </a:lnSpc>
              <a:spcBef>
                <a:spcPts val="300"/>
              </a:spcBef>
              <a:buFont typeface="Arial" panose="020B0604020202020204" pitchFamily="34" charset="0"/>
              <a:buNone/>
              <a:tabLst/>
              <a:defRPr sz="2400" baseline="0">
                <a:solidFill>
                  <a:schemeClr val="bg1"/>
                </a:solidFill>
                <a:latin typeface="Segoe UI Light" pitchFamily="34" charset="0"/>
                <a:cs typeface="Segoe Pro Light"/>
              </a:defRPr>
            </a:lvl1pPr>
            <a:lvl2pPr marL="457200" indent="0" eaLnBrk="1" hangingPunct="1">
              <a:lnSpc>
                <a:spcPct val="120000"/>
              </a:lnSpc>
              <a:defRPr sz="2000">
                <a:solidFill>
                  <a:schemeClr val="bg1"/>
                </a:solidFill>
                <a:latin typeface="Segoe UI Light" panose="020B0502040204020203" pitchFamily="34" charset="0"/>
                <a:cs typeface="Segoe UI Light" panose="020B0502040204020203" pitchFamily="34" charset="0"/>
              </a:defRPr>
            </a:lvl2pPr>
            <a:lvl3pPr marL="914400" indent="0" defTabSz="914400" eaLnBrk="1" hangingPunct="1">
              <a:lnSpc>
                <a:spcPct val="120000"/>
              </a:lnSpc>
              <a:tabLst/>
              <a:defRPr sz="1600">
                <a:solidFill>
                  <a:schemeClr val="bg1"/>
                </a:solidFill>
                <a:latin typeface="Segoe UI Light" panose="020B0502040204020203" pitchFamily="34" charset="0"/>
                <a:cs typeface="Segoe UI Light" panose="020B0502040204020203" pitchFamily="34" charset="0"/>
              </a:defRPr>
            </a:lvl3pPr>
            <a:lvl4pPr marL="1371600" indent="0" defTabSz="914400" eaLnBrk="1" hangingPunct="1">
              <a:lnSpc>
                <a:spcPct val="120000"/>
              </a:lnSpc>
              <a:tabLst/>
              <a:defRPr sz="1400">
                <a:solidFill>
                  <a:schemeClr val="bg1"/>
                </a:solidFill>
                <a:latin typeface="+mn-lt"/>
                <a:cs typeface="Segoe Pro Light"/>
              </a:defRPr>
            </a:lvl4pPr>
            <a:lvl5pPr marL="1828800" indent="0" defTabSz="914400" eaLnBrk="1" hangingPunct="1">
              <a:lnSpc>
                <a:spcPct val="120000"/>
              </a:lnSpc>
              <a:tabLst/>
              <a:defRPr sz="1400">
                <a:solidFill>
                  <a:schemeClr val="bg1"/>
                </a:solidFill>
                <a:latin typeface="+mn-lt"/>
                <a:cs typeface="Segoe Pro Light"/>
              </a:defRPr>
            </a:lvl5pPr>
            <a:lvl6pPr marL="2286000" indent="0">
              <a:defRPr sz="1600">
                <a:solidFill>
                  <a:schemeClr val="bg1"/>
                </a:solidFill>
              </a:defRPr>
            </a:lvl6pPr>
          </a:lstStyle>
          <a:p>
            <a:endParaRPr lang="en-AU" kern="0" dirty="0"/>
          </a:p>
        </p:txBody>
      </p:sp>
    </p:spTree>
    <p:extLst>
      <p:ext uri="{BB962C8B-B14F-4D97-AF65-F5344CB8AC3E}">
        <p14:creationId xmlns:p14="http://schemas.microsoft.com/office/powerpoint/2010/main" val="2243860357"/>
      </p:ext>
    </p:extLst>
  </p:cSld>
  <p:clrMapOvr>
    <a:masterClrMapping/>
  </p:clrMapOvr>
  <p:timing>
    <p:tnLst>
      <p:par>
        <p:cTn id="1" dur="indefinite" restart="never" nodeType="tmRoot"/>
      </p:par>
    </p:tnLst>
  </p:timing>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15: </a:t>
            </a:r>
            <a:r>
              <a:rPr lang="en-US" dirty="0">
                <a:cs typeface="Segoe UI Light" panose="020B0502040204020203" pitchFamily="34" charset="0"/>
              </a:rPr>
              <a:t>Flow Control</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546</a:t>
            </a:fld>
            <a:endParaRPr lang="en-US"/>
          </a:p>
        </p:txBody>
      </p:sp>
    </p:spTree>
    <p:extLst>
      <p:ext uri="{BB962C8B-B14F-4D97-AF65-F5344CB8AC3E}">
        <p14:creationId xmlns:p14="http://schemas.microsoft.com/office/powerpoint/2010/main" val="1939929476"/>
      </p:ext>
    </p:extLst>
  </p:cSld>
  <p:clrMapOvr>
    <a:masterClrMapping/>
  </p:clrMapOvr>
  <p:timing>
    <p:tnLst>
      <p:par>
        <p:cTn id="1" dur="indefinite" restart="never" nodeType="tmRoot"/>
      </p:par>
    </p:tnLst>
  </p:timing>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547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46589184"/>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1437380383"/>
                    </a:ext>
                  </a:extLst>
                </a:gridCol>
                <a:gridCol w="4650105">
                  <a:extLst>
                    <a:ext uri="{9D8B030D-6E8A-4147-A177-3AD203B41FA5}">
                      <a16:colId xmlns:a16="http://schemas.microsoft.com/office/drawing/2014/main" val="3295795588"/>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2450729557"/>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155665863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203036098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122944181"/>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23497300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53429715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3055562105"/>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3155875800"/>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875652528"/>
                  </a:ext>
                </a:extLst>
              </a:tr>
            </a:tbl>
          </a:graphicData>
        </a:graphic>
      </p:graphicFrame>
      <p:sp>
        <p:nvSpPr>
          <p:cNvPr id="3" name="Right Arrow 2"/>
          <p:cNvSpPr/>
          <p:nvPr/>
        </p:nvSpPr>
        <p:spPr>
          <a:xfrm rot="10800000">
            <a:off x="10167462" y="4149080"/>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277097"/>
      </p:ext>
    </p:extLst>
  </p:cSld>
  <p:clrMapOvr>
    <a:masterClrMapping/>
  </p:clrMapOvr>
  <p:timing>
    <p:tnLst>
      <p:par>
        <p:cT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16: Scope</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548</a:t>
            </a:fld>
            <a:endParaRPr lang="en-US"/>
          </a:p>
        </p:txBody>
      </p:sp>
    </p:spTree>
    <p:extLst>
      <p:ext uri="{BB962C8B-B14F-4D97-AF65-F5344CB8AC3E}">
        <p14:creationId xmlns:p14="http://schemas.microsoft.com/office/powerpoint/2010/main" val="1860779979"/>
      </p:ext>
    </p:extLst>
  </p:cSld>
  <p:clrMapOvr>
    <a:masterClrMapping/>
  </p:clrMapOvr>
  <p:timing>
    <p:tnLst>
      <p:par>
        <p:cT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16: Scopes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549</a:t>
            </a:fld>
            <a:endParaRPr lang="en-US"/>
          </a:p>
        </p:txBody>
      </p:sp>
      <p:sp>
        <p:nvSpPr>
          <p:cNvPr id="3" name="Content Placeholder 2"/>
          <p:cNvSpPr>
            <a:spLocks noGrp="1"/>
          </p:cNvSpPr>
          <p:nvPr>
            <p:ph sz="quarter" idx="13"/>
          </p:nvPr>
        </p:nvSpPr>
        <p:spPr>
          <a:xfrm>
            <a:off x="406400" y="1409700"/>
            <a:ext cx="10528300" cy="4711700"/>
          </a:xfrm>
          <a:solidFill>
            <a:schemeClr val="tx1"/>
          </a:solidFill>
        </p:spPr>
        <p:txBody>
          <a:bodyPr numCol="2">
            <a:noAutofit/>
          </a:bodyPr>
          <a:lstStyle/>
          <a:p>
            <a:pPr rtl="0" fontAlgn="base"/>
            <a:r>
              <a:rPr lang="en-AU" sz="2200" dirty="0" smtClean="0">
                <a:solidFill>
                  <a:schemeClr val="bg1"/>
                </a:solidFill>
                <a:cs typeface="Segoe UI Light" panose="020B0502040204020203" pitchFamily="34" charset="0"/>
              </a:rPr>
              <a:t>Section 1: Scope Introduction</a:t>
            </a:r>
          </a:p>
          <a:p>
            <a:pPr marL="644400" lvl="1" indent="-285750" rtl="0" fontAlgn="base">
              <a:buFont typeface="Arial" panose="020B0604020202020204" pitchFamily="34" charset="0"/>
              <a:buChar char="•"/>
            </a:pPr>
            <a:r>
              <a:rPr lang="en-AU" sz="2200" dirty="0" smtClean="0">
                <a:solidFill>
                  <a:schemeClr val="bg1"/>
                </a:solidFill>
                <a:cs typeface="Segoe UI Light" panose="020B0502040204020203" pitchFamily="34" charset="0"/>
              </a:rPr>
              <a:t>What are Scopes?</a:t>
            </a:r>
          </a:p>
          <a:p>
            <a:pPr marL="644400" lvl="1" indent="-285750" rtl="0" fontAlgn="base">
              <a:buFont typeface="Arial" panose="020B0604020202020204" pitchFamily="34" charset="0"/>
              <a:buChar char="•"/>
            </a:pPr>
            <a:endParaRPr lang="en-AU" sz="2200" dirty="0" smtClean="0">
              <a:solidFill>
                <a:schemeClr val="bg1"/>
              </a:solidFill>
              <a:cs typeface="Segoe UI Light" panose="020B0502040204020203" pitchFamily="34" charset="0"/>
            </a:endParaRPr>
          </a:p>
          <a:p>
            <a:pPr lvl="0" rtl="0" fontAlgn="base"/>
            <a:r>
              <a:rPr lang="en-AU" sz="2200" dirty="0">
                <a:solidFill>
                  <a:srgbClr val="000000"/>
                </a:solidFill>
                <a:cs typeface="Segoe UI Light" panose="020B0502040204020203" pitchFamily="34" charset="0"/>
              </a:rPr>
              <a:t>Section </a:t>
            </a:r>
            <a:r>
              <a:rPr lang="en-AU" sz="2200" dirty="0" smtClean="0">
                <a:solidFill>
                  <a:srgbClr val="000000"/>
                </a:solidFill>
                <a:cs typeface="Segoe UI Light" panose="020B0502040204020203" pitchFamily="34" charset="0"/>
              </a:rPr>
              <a:t>2: Scope Modifiers</a:t>
            </a:r>
            <a:endParaRPr lang="en-AU" sz="2200" dirty="0">
              <a:solidFill>
                <a:srgbClr val="000000"/>
              </a:solidFill>
              <a:cs typeface="Segoe UI Light" panose="020B0502040204020203" pitchFamily="34" charset="0"/>
            </a:endParaRPr>
          </a:p>
          <a:p>
            <a:pPr marL="644400" lvl="1" indent="-285750" rtl="0" fontAlgn="base">
              <a:buFont typeface="Arial" panose="020B0604020202020204" pitchFamily="34" charset="0"/>
              <a:buChar char="•"/>
            </a:pPr>
            <a:r>
              <a:rPr lang="en-AU" sz="2200" dirty="0" smtClean="0">
                <a:solidFill>
                  <a:schemeClr val="bg1"/>
                </a:solidFill>
                <a:cs typeface="Segoe UI Light" panose="020B0502040204020203" pitchFamily="34" charset="0"/>
              </a:rPr>
              <a:t>Using Scope Modifiers</a:t>
            </a:r>
          </a:p>
          <a:p>
            <a:pPr marL="644400" lvl="1" indent="-285750" rtl="0" fontAlgn="base">
              <a:buFont typeface="Arial" panose="020B0604020202020204" pitchFamily="34" charset="0"/>
              <a:buChar char="•"/>
            </a:pPr>
            <a:endParaRPr lang="en-AU" sz="2200" dirty="0" smtClean="0">
              <a:solidFill>
                <a:schemeClr val="bg1"/>
              </a:solidFill>
              <a:cs typeface="Segoe UI Light" panose="020B0502040204020203" pitchFamily="34" charset="0"/>
            </a:endParaRPr>
          </a:p>
          <a:p>
            <a:pPr rtl="0" fontAlgn="base"/>
            <a:endParaRPr lang="en-AU" sz="2200" dirty="0" smtClean="0">
              <a:solidFill>
                <a:schemeClr val="bg1"/>
              </a:solidFill>
              <a:cs typeface="Segoe UI Light" panose="020B0502040204020203" pitchFamily="34" charset="0"/>
            </a:endParaRPr>
          </a:p>
          <a:p>
            <a:pPr rtl="0" fontAlgn="base"/>
            <a:endParaRPr lang="en-AU" sz="2200" dirty="0">
              <a:cs typeface="Segoe UI Light" panose="020B0502040204020203" pitchFamily="34" charset="0"/>
            </a:endParaRPr>
          </a:p>
          <a:p>
            <a:pPr rtl="0" fontAlgn="base"/>
            <a:endParaRPr lang="en-AU" sz="2200" dirty="0" smtClean="0">
              <a:solidFill>
                <a:schemeClr val="bg1"/>
              </a:solidFill>
              <a:cs typeface="Segoe UI Light" panose="020B0502040204020203" pitchFamily="34" charset="0"/>
            </a:endParaRPr>
          </a:p>
          <a:p>
            <a:pPr rtl="0" fontAlgn="base"/>
            <a:endParaRPr lang="en-AU" sz="2200" dirty="0">
              <a:cs typeface="Segoe UI Light" panose="020B0502040204020203" pitchFamily="34" charset="0"/>
            </a:endParaRPr>
          </a:p>
          <a:p>
            <a:pPr rtl="0" fontAlgn="base"/>
            <a:endParaRPr lang="en-AU" sz="2200" dirty="0" smtClean="0">
              <a:solidFill>
                <a:schemeClr val="bg1"/>
              </a:solidFill>
              <a:cs typeface="Segoe UI Light" panose="020B0502040204020203" pitchFamily="34" charset="0"/>
            </a:endParaRPr>
          </a:p>
          <a:p>
            <a:pPr rtl="0" fontAlgn="base"/>
            <a:endParaRPr lang="en-AU" sz="2200" dirty="0">
              <a:cs typeface="Segoe UI Light" panose="020B0502040204020203" pitchFamily="34" charset="0"/>
            </a:endParaRPr>
          </a:p>
          <a:p>
            <a:pPr rtl="0" fontAlgn="base"/>
            <a:r>
              <a:rPr lang="en-AU" sz="2200" dirty="0" smtClean="0">
                <a:solidFill>
                  <a:schemeClr val="bg1"/>
                </a:solidFill>
                <a:cs typeface="Segoe UI Light" panose="020B0502040204020203" pitchFamily="34" charset="0"/>
              </a:rPr>
              <a:t>Section 3: Dot Source Notation</a:t>
            </a:r>
          </a:p>
          <a:p>
            <a:pPr marL="644400" lvl="1" indent="-285750" rtl="0" fontAlgn="base">
              <a:buFont typeface="Arial" panose="020B0604020202020204" pitchFamily="34" charset="0"/>
              <a:buChar char="•"/>
            </a:pPr>
            <a:r>
              <a:rPr lang="en-AU" sz="2200" dirty="0" smtClean="0">
                <a:solidFill>
                  <a:schemeClr val="bg1"/>
                </a:solidFill>
                <a:cs typeface="Segoe UI Light" panose="020B0502040204020203" pitchFamily="34" charset="0"/>
              </a:rPr>
              <a:t>Dot Source Notation</a:t>
            </a:r>
            <a:endParaRPr lang="en-AU" sz="22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endParaRPr lang="en-AU" sz="2200" dirty="0" smtClean="0">
              <a:solidFill>
                <a:schemeClr val="bg1"/>
              </a:solidFill>
              <a:cs typeface="Segoe UI Light" panose="020B0502040204020203" pitchFamily="34" charset="0"/>
            </a:endParaRPr>
          </a:p>
          <a:p>
            <a:pPr rtl="0" fontAlgn="base"/>
            <a:r>
              <a:rPr lang="en-AU" sz="2200" dirty="0">
                <a:solidFill>
                  <a:schemeClr val="bg1"/>
                </a:solidFill>
                <a:cs typeface="Segoe UI Light" panose="020B0502040204020203" pitchFamily="34" charset="0"/>
              </a:rPr>
              <a:t>Section </a:t>
            </a:r>
            <a:r>
              <a:rPr lang="en-AU" sz="2200" dirty="0" smtClean="0">
                <a:solidFill>
                  <a:schemeClr val="bg1"/>
                </a:solidFill>
                <a:cs typeface="Segoe UI Light" panose="020B0502040204020203" pitchFamily="34" charset="0"/>
              </a:rPr>
              <a:t>4: Profiles</a:t>
            </a:r>
            <a:endParaRPr lang="en-AU" sz="22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r>
              <a:rPr lang="en-AU" sz="2200" dirty="0" smtClean="0">
                <a:solidFill>
                  <a:schemeClr val="bg1"/>
                </a:solidFill>
                <a:cs typeface="Segoe UI Light" panose="020B0502040204020203" pitchFamily="34" charset="0"/>
              </a:rPr>
              <a:t>Profiles</a:t>
            </a:r>
            <a:endParaRPr lang="en-AU" sz="2200" dirty="0">
              <a:solidFill>
                <a:schemeClr val="bg1"/>
              </a:solidFill>
              <a:cs typeface="Segoe UI Light" panose="020B0502040204020203" pitchFamily="34" charset="0"/>
            </a:endParaRPr>
          </a:p>
          <a:p>
            <a:pPr marL="644400" lvl="1" indent="-285750" rtl="0" fontAlgn="base">
              <a:buFont typeface="Arial" panose="020B0604020202020204" pitchFamily="34" charset="0"/>
              <a:buChar char="•"/>
            </a:pP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60623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2235850" y="3319737"/>
            <a:ext cx="7631394" cy="553847"/>
          </a:xfrm>
        </p:spPr>
        <p:txBody>
          <a:bodyPr>
            <a:normAutofit/>
          </a:bodyPr>
          <a:lstStyle/>
          <a:p>
            <a:r>
              <a:rPr lang="en-AU" sz="2800" dirty="0" smtClean="0">
                <a:solidFill>
                  <a:srgbClr val="0000FF"/>
                </a:solidFill>
                <a:latin typeface="Lucida Console" panose="020B0609040504020204" pitchFamily="49" charset="0"/>
              </a:rPr>
              <a:t>Stop-Service</a:t>
            </a:r>
            <a:r>
              <a:rPr lang="en-AU" sz="2800" dirty="0" smtClean="0">
                <a:solidFill>
                  <a:prstClr val="black"/>
                </a:solidFill>
                <a:latin typeface="Lucida Console" panose="020B0609040504020204" pitchFamily="49" charset="0"/>
              </a:rPr>
              <a:t> </a:t>
            </a:r>
            <a:r>
              <a:rPr lang="en-AU" sz="2800" dirty="0" smtClean="0">
                <a:solidFill>
                  <a:srgbClr val="000080"/>
                </a:solidFill>
                <a:latin typeface="Lucida Console" panose="020B0609040504020204" pitchFamily="49" charset="0"/>
              </a:rPr>
              <a:t>-Name</a:t>
            </a:r>
            <a:r>
              <a:rPr lang="en-AU" sz="2800" dirty="0" smtClean="0">
                <a:solidFill>
                  <a:prstClr val="black"/>
                </a:solidFill>
                <a:latin typeface="Lucida Console" panose="020B0609040504020204" pitchFamily="49" charset="0"/>
              </a:rPr>
              <a:t> </a:t>
            </a:r>
            <a:r>
              <a:rPr lang="en-AU" sz="2800" dirty="0" smtClean="0">
                <a:solidFill>
                  <a:srgbClr val="8A2BE2"/>
                </a:solidFill>
                <a:latin typeface="Lucida Console" panose="020B0609040504020204" pitchFamily="49" charset="0"/>
              </a:rPr>
              <a:t>Spooler </a:t>
            </a:r>
            <a:r>
              <a:rPr lang="en-AU" sz="2800" dirty="0" smtClean="0">
                <a:solidFill>
                  <a:srgbClr val="000080"/>
                </a:solidFill>
                <a:latin typeface="Lucida Console" panose="020B0609040504020204" pitchFamily="49" charset="0"/>
              </a:rPr>
              <a:t>-Force </a:t>
            </a:r>
            <a:endParaRPr lang="en-AU" sz="2800" dirty="0">
              <a:solidFill>
                <a:srgbClr val="000080"/>
              </a:solidFill>
              <a:latin typeface="Lucida Console" panose="020B0609040504020204" pitchFamily="49" charset="0"/>
            </a:endParaRPr>
          </a:p>
          <a:p>
            <a:endParaRPr lang="en-AU" sz="2800" dirty="0" smtClean="0">
              <a:solidFill>
                <a:srgbClr val="8A2BE2"/>
              </a:solidFill>
              <a:latin typeface="Lucida Console" panose="020B0609040504020204" pitchFamily="49" charset="0"/>
            </a:endParaRPr>
          </a:p>
          <a:p>
            <a:endParaRPr lang="en-AU" sz="2800" dirty="0">
              <a:solidFill>
                <a:prstClr val="black"/>
              </a:solidFill>
              <a:latin typeface="Lucida Console" panose="020B0609040504020204" pitchFamily="49" charset="0"/>
            </a:endParaRPr>
          </a:p>
          <a:p>
            <a:endParaRPr lang="en-US" sz="2400" dirty="0"/>
          </a:p>
        </p:txBody>
      </p:sp>
      <p:sp>
        <p:nvSpPr>
          <p:cNvPr id="6" name="Title 5"/>
          <p:cNvSpPr>
            <a:spLocks noGrp="1"/>
          </p:cNvSpPr>
          <p:nvPr>
            <p:ph type="title"/>
          </p:nvPr>
        </p:nvSpPr>
        <p:spPr/>
        <p:txBody>
          <a:bodyPr/>
          <a:lstStyle/>
          <a:p>
            <a:r>
              <a:rPr lang="en-US" dirty="0" smtClean="0"/>
              <a:t>Anatomy of a </a:t>
            </a:r>
            <a:r>
              <a:rPr lang="en-US" dirty="0" smtClean="0">
                <a:solidFill>
                  <a:schemeClr val="accent1"/>
                </a:solidFill>
              </a:rPr>
              <a:t>Cmdlet</a:t>
            </a:r>
            <a:br>
              <a:rPr lang="en-US" dirty="0" smtClean="0">
                <a:solidFill>
                  <a:schemeClr val="accent1"/>
                </a:solidFill>
              </a:rPr>
            </a:br>
            <a:r>
              <a:rPr lang="en-US" dirty="0"/>
              <a:t/>
            </a:r>
            <a:br>
              <a:rPr lang="en-US" dirty="0"/>
            </a:b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55</a:t>
            </a:fld>
            <a:endParaRPr lang="en-US"/>
          </a:p>
        </p:txBody>
      </p:sp>
      <p:sp>
        <p:nvSpPr>
          <p:cNvPr id="5" name="Left Brace 4"/>
          <p:cNvSpPr/>
          <p:nvPr/>
        </p:nvSpPr>
        <p:spPr>
          <a:xfrm rot="5400000">
            <a:off x="3367936" y="1699449"/>
            <a:ext cx="360040" cy="252028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Left Brace 7"/>
          <p:cNvSpPr/>
          <p:nvPr/>
        </p:nvSpPr>
        <p:spPr>
          <a:xfrm rot="16200000">
            <a:off x="2532446" y="3790582"/>
            <a:ext cx="360040" cy="8493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Left Brace 8"/>
          <p:cNvSpPr/>
          <p:nvPr/>
        </p:nvSpPr>
        <p:spPr>
          <a:xfrm rot="16200000">
            <a:off x="3936602" y="3523759"/>
            <a:ext cx="360040" cy="13829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0" name="Left Brace 9"/>
          <p:cNvSpPr/>
          <p:nvPr/>
        </p:nvSpPr>
        <p:spPr>
          <a:xfrm rot="16200000">
            <a:off x="5505063" y="3639169"/>
            <a:ext cx="387660" cy="115212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1" name="Left Brace 10"/>
          <p:cNvSpPr/>
          <p:nvPr/>
        </p:nvSpPr>
        <p:spPr>
          <a:xfrm rot="16200000">
            <a:off x="7003387" y="3460659"/>
            <a:ext cx="373849" cy="1509143"/>
          </a:xfrm>
          <a:prstGeom prst="leftBrace">
            <a:avLst>
              <a:gd name="adj1" fmla="val 8333"/>
              <a:gd name="adj2" fmla="val 6495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2" name="Left Brace 11"/>
          <p:cNvSpPr/>
          <p:nvPr/>
        </p:nvSpPr>
        <p:spPr>
          <a:xfrm rot="16200000">
            <a:off x="8556338" y="3531156"/>
            <a:ext cx="352388" cy="1368152"/>
          </a:xfrm>
          <a:prstGeom prst="leftBrace">
            <a:avLst>
              <a:gd name="adj1" fmla="val 8333"/>
              <a:gd name="adj2" fmla="val 5722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14" name="Rectangle 13"/>
          <p:cNvSpPr/>
          <p:nvPr/>
        </p:nvSpPr>
        <p:spPr>
          <a:xfrm>
            <a:off x="1718165" y="4539682"/>
            <a:ext cx="1418952"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Verb</a:t>
            </a:r>
            <a:endParaRPr lang="en-AU" dirty="0"/>
          </a:p>
        </p:txBody>
      </p:sp>
      <p:sp>
        <p:nvSpPr>
          <p:cNvPr id="15" name="Rectangle 14"/>
          <p:cNvSpPr/>
          <p:nvPr/>
        </p:nvSpPr>
        <p:spPr>
          <a:xfrm>
            <a:off x="3395060" y="4539682"/>
            <a:ext cx="1413036"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Noun</a:t>
            </a:r>
            <a:endParaRPr lang="en-AU" dirty="0"/>
          </a:p>
        </p:txBody>
      </p:sp>
      <p:sp>
        <p:nvSpPr>
          <p:cNvPr id="16" name="Rectangle 15"/>
          <p:cNvSpPr/>
          <p:nvPr/>
        </p:nvSpPr>
        <p:spPr>
          <a:xfrm>
            <a:off x="5122829" y="4541039"/>
            <a:ext cx="1312910"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Parameter Name</a:t>
            </a:r>
            <a:endParaRPr lang="en-AU" dirty="0"/>
          </a:p>
        </p:txBody>
      </p:sp>
      <p:sp>
        <p:nvSpPr>
          <p:cNvPr id="17" name="Rectangle 16"/>
          <p:cNvSpPr/>
          <p:nvPr/>
        </p:nvSpPr>
        <p:spPr>
          <a:xfrm>
            <a:off x="2841438" y="1537246"/>
            <a:ext cx="1413035" cy="1080120"/>
          </a:xfrm>
          <a:prstGeom prst="rect">
            <a:avLst/>
          </a:prstGeom>
          <a:solidFill>
            <a:schemeClr val="tx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Command Name</a:t>
            </a:r>
            <a:endParaRPr lang="en-AU" dirty="0"/>
          </a:p>
        </p:txBody>
      </p:sp>
      <p:sp>
        <p:nvSpPr>
          <p:cNvPr id="18" name="Rectangle 17"/>
          <p:cNvSpPr/>
          <p:nvPr/>
        </p:nvSpPr>
        <p:spPr>
          <a:xfrm>
            <a:off x="6814028" y="4549997"/>
            <a:ext cx="1312910"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Parameter Value</a:t>
            </a:r>
            <a:endParaRPr lang="en-AU" dirty="0"/>
          </a:p>
        </p:txBody>
      </p:sp>
      <p:sp>
        <p:nvSpPr>
          <p:cNvPr id="19" name="Rectangle 18"/>
          <p:cNvSpPr/>
          <p:nvPr/>
        </p:nvSpPr>
        <p:spPr>
          <a:xfrm>
            <a:off x="8477509" y="4549997"/>
            <a:ext cx="1389735" cy="1080120"/>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Switch Parameter</a:t>
            </a:r>
            <a:endParaRPr lang="en-AU" dirty="0"/>
          </a:p>
        </p:txBody>
      </p:sp>
      <p:sp>
        <p:nvSpPr>
          <p:cNvPr id="20" name="Left Brace 19"/>
          <p:cNvSpPr/>
          <p:nvPr/>
        </p:nvSpPr>
        <p:spPr>
          <a:xfrm rot="5400000">
            <a:off x="7058346" y="781348"/>
            <a:ext cx="360040" cy="435648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21" name="Rectangle 20"/>
          <p:cNvSpPr/>
          <p:nvPr/>
        </p:nvSpPr>
        <p:spPr>
          <a:xfrm>
            <a:off x="6531848" y="1537246"/>
            <a:ext cx="1413035" cy="1080120"/>
          </a:xfrm>
          <a:prstGeom prst="rect">
            <a:avLst/>
          </a:prstGeom>
          <a:solidFill>
            <a:schemeClr val="tx1">
              <a:lumMod val="6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t>Command Parameters</a:t>
            </a:r>
            <a:endParaRPr lang="en-AU" dirty="0"/>
          </a:p>
        </p:txBody>
      </p:sp>
    </p:spTree>
    <p:extLst>
      <p:ext uri="{BB962C8B-B14F-4D97-AF65-F5344CB8AC3E}">
        <p14:creationId xmlns:p14="http://schemas.microsoft.com/office/powerpoint/2010/main" val="195470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5" grpId="0" animBg="1"/>
      <p:bldP spid="8"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16: Scope</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Scope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are Scopes?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550</a:t>
            </a:fld>
            <a:endParaRPr lang="en-US"/>
          </a:p>
        </p:txBody>
      </p:sp>
    </p:spTree>
    <p:extLst>
      <p:ext uri="{BB962C8B-B14F-4D97-AF65-F5344CB8AC3E}">
        <p14:creationId xmlns:p14="http://schemas.microsoft.com/office/powerpoint/2010/main" val="235448462"/>
      </p:ext>
    </p:extLst>
  </p:cSld>
  <p:clrMapOvr>
    <a:masterClrMapping/>
  </p:clrMapOvr>
  <p:timing>
    <p:tnLst>
      <p:par>
        <p:cT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smtClean="0"/>
              <a:t>What are Scopes?</a:t>
            </a:r>
            <a:endParaRPr lang="en-AU" dirty="0"/>
          </a:p>
        </p:txBody>
      </p:sp>
      <p:sp>
        <p:nvSpPr>
          <p:cNvPr id="6" name="Content Placeholder 5"/>
          <p:cNvSpPr>
            <a:spLocks noGrp="1"/>
          </p:cNvSpPr>
          <p:nvPr>
            <p:ph sz="quarter" idx="13"/>
          </p:nvPr>
        </p:nvSpPr>
        <p:spPr/>
        <p:txBody>
          <a:bodyPr>
            <a:normAutofit/>
          </a:bodyPr>
          <a:lstStyle/>
          <a:p>
            <a:endParaRPr lang="en-AU" sz="2800" dirty="0" smtClean="0"/>
          </a:p>
          <a:p>
            <a:r>
              <a:rPr lang="en-AU" sz="2800" dirty="0" smtClean="0"/>
              <a:t>Created when </a:t>
            </a:r>
            <a:r>
              <a:rPr lang="en-AU" sz="2800" dirty="0"/>
              <a:t>launching scripts or </a:t>
            </a:r>
            <a:r>
              <a:rPr lang="en-AU" sz="2800" dirty="0" smtClean="0"/>
              <a:t>functions</a:t>
            </a:r>
          </a:p>
          <a:p>
            <a:endParaRPr lang="en-AU" sz="2800" dirty="0" smtClean="0"/>
          </a:p>
          <a:p>
            <a:r>
              <a:rPr lang="en-AU" sz="2800" dirty="0" smtClean="0"/>
              <a:t>Separate items in memory (like variables)</a:t>
            </a:r>
          </a:p>
          <a:p>
            <a:endParaRPr lang="en-AU" sz="2800" dirty="0" smtClean="0"/>
          </a:p>
          <a:p>
            <a:r>
              <a:rPr lang="en-AU" sz="2800" dirty="0" smtClean="0"/>
              <a:t>Avoid naming collisions</a:t>
            </a:r>
          </a:p>
          <a:p>
            <a:endParaRPr lang="en-AU" sz="2800" dirty="0" smtClean="0"/>
          </a:p>
          <a:p>
            <a:r>
              <a:rPr lang="en-AU" sz="2800" dirty="0" smtClean="0"/>
              <a:t>Cleaned when script or function finishes</a:t>
            </a:r>
          </a:p>
        </p:txBody>
      </p:sp>
      <p:sp>
        <p:nvSpPr>
          <p:cNvPr id="3" name="Slide Number Placeholder 2"/>
          <p:cNvSpPr>
            <a:spLocks noGrp="1"/>
          </p:cNvSpPr>
          <p:nvPr>
            <p:ph type="sldNum" sz="quarter" idx="11"/>
          </p:nvPr>
        </p:nvSpPr>
        <p:spPr/>
        <p:txBody>
          <a:bodyPr/>
          <a:lstStyle/>
          <a:p>
            <a:fld id="{74A398B2-5A34-1A4A-811E-F4027282568C}" type="slidenum">
              <a:rPr lang="en-US" smtClean="0"/>
              <a:pPr/>
              <a:t>551</a:t>
            </a:fld>
            <a:endParaRPr lang="en-US"/>
          </a:p>
        </p:txBody>
      </p:sp>
    </p:spTree>
    <p:extLst>
      <p:ext uri="{BB962C8B-B14F-4D97-AF65-F5344CB8AC3E}">
        <p14:creationId xmlns:p14="http://schemas.microsoft.com/office/powerpoint/2010/main" val="303368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smtClean="0"/>
              <a:t>Scope determines lifetime &amp; visibility of:</a:t>
            </a:r>
            <a:endParaRPr lang="en-AU" dirty="0"/>
          </a:p>
        </p:txBody>
      </p:sp>
      <p:sp>
        <p:nvSpPr>
          <p:cNvPr id="6" name="Content Placeholder 5"/>
          <p:cNvSpPr>
            <a:spLocks noGrp="1"/>
          </p:cNvSpPr>
          <p:nvPr>
            <p:ph sz="quarter" idx="13"/>
          </p:nvPr>
        </p:nvSpPr>
        <p:spPr/>
        <p:txBody>
          <a:bodyPr>
            <a:normAutofit/>
          </a:bodyPr>
          <a:lstStyle/>
          <a:p>
            <a:endParaRPr lang="en-AU" sz="2800" dirty="0" smtClean="0"/>
          </a:p>
          <a:p>
            <a:r>
              <a:rPr lang="en-AU" sz="2800" smtClean="0"/>
              <a:t>Variables</a:t>
            </a:r>
            <a:endParaRPr lang="en-AU" sz="2800" dirty="0" smtClean="0"/>
          </a:p>
          <a:p>
            <a:endParaRPr lang="en-AU" sz="2800" dirty="0" smtClean="0"/>
          </a:p>
          <a:p>
            <a:r>
              <a:rPr lang="en-AU" sz="2800" smtClean="0"/>
              <a:t>Functions</a:t>
            </a:r>
          </a:p>
          <a:p>
            <a:endParaRPr lang="en-AU" sz="2800" dirty="0" smtClean="0"/>
          </a:p>
          <a:p>
            <a:r>
              <a:rPr lang="en-AU" sz="2800" smtClean="0"/>
              <a:t>Aliases</a:t>
            </a:r>
            <a:endParaRPr lang="en-AU" sz="2800" dirty="0" smtClean="0"/>
          </a:p>
          <a:p>
            <a:endParaRPr lang="en-AU" sz="2800" dirty="0" smtClean="0"/>
          </a:p>
          <a:p>
            <a:r>
              <a:rPr lang="en-AU" sz="2800" smtClean="0"/>
              <a:t>PSDrives</a:t>
            </a:r>
            <a:endParaRPr lang="en-AU" sz="2800" dirty="0"/>
          </a:p>
        </p:txBody>
      </p:sp>
      <p:sp>
        <p:nvSpPr>
          <p:cNvPr id="3" name="Slide Number Placeholder 2"/>
          <p:cNvSpPr>
            <a:spLocks noGrp="1"/>
          </p:cNvSpPr>
          <p:nvPr>
            <p:ph type="sldNum" sz="quarter" idx="11"/>
          </p:nvPr>
        </p:nvSpPr>
        <p:spPr/>
        <p:txBody>
          <a:bodyPr/>
          <a:lstStyle/>
          <a:p>
            <a:fld id="{74A398B2-5A34-1A4A-811E-F4027282568C}" type="slidenum">
              <a:rPr lang="en-US" smtClean="0"/>
              <a:pPr/>
              <a:t>552</a:t>
            </a:fld>
            <a:endParaRPr lang="en-US"/>
          </a:p>
        </p:txBody>
      </p:sp>
    </p:spTree>
    <p:extLst>
      <p:ext uri="{BB962C8B-B14F-4D97-AF65-F5344CB8AC3E}">
        <p14:creationId xmlns:p14="http://schemas.microsoft.com/office/powerpoint/2010/main" val="1336101319"/>
      </p:ext>
    </p:extLst>
  </p:cSld>
  <p:clrMapOvr>
    <a:masterClrMapping/>
  </p:clrMapOvr>
  <p:timing>
    <p:tnLst>
      <p:par>
        <p:cT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a:t>Scope </a:t>
            </a:r>
            <a:r>
              <a:rPr lang="en-AU" dirty="0" smtClean="0"/>
              <a:t>Rules</a:t>
            </a:r>
            <a:r>
              <a:rPr lang="en-AU" dirty="0"/>
              <a:t/>
            </a:r>
            <a:br>
              <a:rPr lang="en-AU" dirty="0"/>
            </a:br>
            <a:endParaRPr lang="en-AU" dirty="0"/>
          </a:p>
        </p:txBody>
      </p:sp>
      <p:sp>
        <p:nvSpPr>
          <p:cNvPr id="6" name="Content Placeholder 5"/>
          <p:cNvSpPr>
            <a:spLocks noGrp="1"/>
          </p:cNvSpPr>
          <p:nvPr>
            <p:ph sz="quarter" idx="13"/>
          </p:nvPr>
        </p:nvSpPr>
        <p:spPr>
          <a:xfrm>
            <a:off x="406400" y="1523142"/>
            <a:ext cx="11176000" cy="4953000"/>
          </a:xfrm>
        </p:spPr>
        <p:txBody>
          <a:bodyPr>
            <a:normAutofit/>
          </a:bodyPr>
          <a:lstStyle/>
          <a:p>
            <a:r>
              <a:rPr lang="en-AU" sz="3200" dirty="0" smtClean="0"/>
              <a:t>Items are visible:</a:t>
            </a:r>
            <a:endParaRPr lang="en-AU" sz="3200" dirty="0"/>
          </a:p>
          <a:p>
            <a:pPr marL="359100"/>
            <a:r>
              <a:rPr lang="en-AU" sz="3200" dirty="0" smtClean="0"/>
              <a:t>In </a:t>
            </a:r>
            <a:r>
              <a:rPr lang="en-AU" sz="3200" dirty="0"/>
              <a:t>scope where </a:t>
            </a:r>
            <a:r>
              <a:rPr lang="en-AU" sz="3200" dirty="0" smtClean="0"/>
              <a:t>created </a:t>
            </a:r>
            <a:r>
              <a:rPr lang="en-AU" sz="3200" dirty="0"/>
              <a:t>&amp; </a:t>
            </a:r>
            <a:r>
              <a:rPr lang="en-AU" sz="3200" dirty="0" smtClean="0"/>
              <a:t>any </a:t>
            </a:r>
            <a:r>
              <a:rPr lang="en-AU" sz="3200" dirty="0"/>
              <a:t>child </a:t>
            </a:r>
            <a:r>
              <a:rPr lang="en-AU" sz="3200" dirty="0" smtClean="0"/>
              <a:t>scope,</a:t>
            </a:r>
            <a:br>
              <a:rPr lang="en-AU" sz="3200" dirty="0" smtClean="0"/>
            </a:br>
            <a:r>
              <a:rPr lang="en-AU" sz="3200" dirty="0" smtClean="0"/>
              <a:t>unless explicitly </a:t>
            </a:r>
            <a:r>
              <a:rPr lang="en-AU" sz="3200" dirty="0"/>
              <a:t>made </a:t>
            </a:r>
            <a:r>
              <a:rPr lang="en-AU" sz="3200" dirty="0" smtClean="0"/>
              <a:t>‘private‘</a:t>
            </a:r>
          </a:p>
          <a:p>
            <a:pPr marL="702000" indent="-342900">
              <a:buFont typeface="Courier New" panose="02070309020205020404" pitchFamily="49" charset="0"/>
              <a:buChar char="o"/>
            </a:pPr>
            <a:endParaRPr lang="en-AU" sz="3200" dirty="0"/>
          </a:p>
          <a:p>
            <a:r>
              <a:rPr lang="en-AU" sz="3200" dirty="0" smtClean="0"/>
              <a:t>Items are changed/created:</a:t>
            </a:r>
            <a:endParaRPr lang="en-AU" sz="3200" dirty="0"/>
          </a:p>
          <a:p>
            <a:pPr marL="862013" indent="-503238"/>
            <a:r>
              <a:rPr lang="en-AU" sz="3200" dirty="0" smtClean="0"/>
              <a:t>In current scope, </a:t>
            </a:r>
            <a:r>
              <a:rPr lang="en-AU" sz="3200" dirty="0"/>
              <a:t>unless </a:t>
            </a:r>
            <a:r>
              <a:rPr lang="en-AU" sz="3200" dirty="0" smtClean="0"/>
              <a:t>scope overridden</a:t>
            </a:r>
            <a:endParaRPr lang="en-AU" sz="3200" dirty="0"/>
          </a:p>
        </p:txBody>
      </p:sp>
      <p:sp>
        <p:nvSpPr>
          <p:cNvPr id="3" name="Slide Number Placeholder 2"/>
          <p:cNvSpPr>
            <a:spLocks noGrp="1"/>
          </p:cNvSpPr>
          <p:nvPr>
            <p:ph type="sldNum" sz="quarter" idx="11"/>
          </p:nvPr>
        </p:nvSpPr>
        <p:spPr/>
        <p:txBody>
          <a:bodyPr/>
          <a:lstStyle/>
          <a:p>
            <a:fld id="{74A398B2-5A34-1A4A-811E-F4027282568C}" type="slidenum">
              <a:rPr lang="en-US" smtClean="0"/>
              <a:pPr/>
              <a:t>553</a:t>
            </a:fld>
            <a:endParaRPr lang="en-US"/>
          </a:p>
        </p:txBody>
      </p:sp>
    </p:spTree>
    <p:extLst>
      <p:ext uri="{BB962C8B-B14F-4D97-AF65-F5344CB8AC3E}">
        <p14:creationId xmlns:p14="http://schemas.microsoft.com/office/powerpoint/2010/main" val="3759009060"/>
      </p:ext>
    </p:extLst>
  </p:cSld>
  <p:clrMapOvr>
    <a:masterClrMapping/>
  </p:clrMapOvr>
  <p:timing>
    <p:tnLst>
      <p:par>
        <p:cT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0" y="1143000"/>
            <a:ext cx="1919536" cy="2286000"/>
          </a:xfrm>
        </p:spPr>
        <p:txBody>
          <a:bodyPr/>
          <a:lstStyle/>
          <a:p>
            <a:r>
              <a:rPr lang="en-AU" sz="2800" dirty="0" smtClean="0"/>
              <a:t>Example: </a:t>
            </a:r>
          </a:p>
          <a:p>
            <a:r>
              <a:rPr lang="en-AU" sz="2800" dirty="0" smtClean="0"/>
              <a:t>Scopes</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554</a:t>
            </a:fld>
            <a:endParaRPr lang="en-US"/>
          </a:p>
        </p:txBody>
      </p:sp>
      <p:pic>
        <p:nvPicPr>
          <p:cNvPr id="10" name="Picture 9"/>
          <p:cNvPicPr>
            <a:picLocks noChangeAspect="1"/>
          </p:cNvPicPr>
          <p:nvPr/>
        </p:nvPicPr>
        <p:blipFill>
          <a:blip r:embed="rId3"/>
          <a:stretch>
            <a:fillRect/>
          </a:stretch>
        </p:blipFill>
        <p:spPr>
          <a:xfrm>
            <a:off x="2529932" y="1126682"/>
            <a:ext cx="4931073" cy="2959989"/>
          </a:xfrm>
          <a:prstGeom prst="rect">
            <a:avLst/>
          </a:prstGeom>
        </p:spPr>
      </p:pic>
      <p:sp>
        <p:nvSpPr>
          <p:cNvPr id="13" name="TextBox 12"/>
          <p:cNvSpPr txBox="1"/>
          <p:nvPr/>
        </p:nvSpPr>
        <p:spPr>
          <a:xfrm>
            <a:off x="6030189" y="718551"/>
            <a:ext cx="1465466"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Global Scope</a:t>
            </a:r>
            <a:endParaRPr lang="en-AU" dirty="0">
              <a:solidFill>
                <a:schemeClr val="bg1"/>
              </a:solidFill>
              <a:latin typeface="Segoe UI Light" panose="020B0502040204020203" pitchFamily="34" charset="0"/>
              <a:cs typeface="Segoe UI Light" panose="020B0502040204020203" pitchFamily="34" charset="0"/>
            </a:endParaRPr>
          </a:p>
        </p:txBody>
      </p:sp>
      <p:sp>
        <p:nvSpPr>
          <p:cNvPr id="14" name="TextBox 13"/>
          <p:cNvSpPr txBox="1"/>
          <p:nvPr/>
        </p:nvSpPr>
        <p:spPr>
          <a:xfrm>
            <a:off x="8156107" y="1405637"/>
            <a:ext cx="1383712"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Script Scope</a:t>
            </a:r>
            <a:endParaRPr lang="en-AU" dirty="0">
              <a:solidFill>
                <a:schemeClr val="bg1"/>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10234921" y="2516211"/>
            <a:ext cx="1669047"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Function Scope</a:t>
            </a:r>
            <a:endParaRPr lang="en-AU" dirty="0">
              <a:solidFill>
                <a:schemeClr val="bg1"/>
              </a:solidFill>
              <a:latin typeface="Segoe UI Light" panose="020B0502040204020203" pitchFamily="34" charset="0"/>
              <a:cs typeface="Segoe UI Light" panose="020B0502040204020203" pitchFamily="34" charset="0"/>
            </a:endParaRPr>
          </a:p>
        </p:txBody>
      </p:sp>
      <p:cxnSp>
        <p:nvCxnSpPr>
          <p:cNvPr id="17" name="Straight Arrow Connector 16"/>
          <p:cNvCxnSpPr/>
          <p:nvPr/>
        </p:nvCxnSpPr>
        <p:spPr>
          <a:xfrm flipH="1" flipV="1">
            <a:off x="3746500" y="4247944"/>
            <a:ext cx="1000675" cy="17572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95305" y="4770782"/>
            <a:ext cx="2648644" cy="1323439"/>
          </a:xfrm>
          <a:prstGeom prst="rect">
            <a:avLst/>
          </a:prstGeom>
          <a:noFill/>
          <a:ln>
            <a:solidFill>
              <a:schemeClr val="accent1"/>
            </a:solidFill>
          </a:ln>
        </p:spPr>
        <p:txBody>
          <a:bodyPr wrap="square" rtlCol="0">
            <a:spAutoFit/>
          </a:bodyPr>
          <a:lstStyle/>
          <a:p>
            <a:r>
              <a:rPr lang="en-AU" sz="2000" b="1" dirty="0" smtClean="0">
                <a:solidFill>
                  <a:schemeClr val="bg1"/>
                </a:solidFill>
                <a:latin typeface="Segoe UI Light" panose="020B0502040204020203" pitchFamily="34" charset="0"/>
                <a:cs typeface="Segoe UI Light" panose="020B0502040204020203" pitchFamily="34" charset="0"/>
              </a:rPr>
              <a:t>Visibility</a:t>
            </a:r>
          </a:p>
          <a:p>
            <a:r>
              <a:rPr lang="en-AU" sz="2000" dirty="0" smtClean="0">
                <a:solidFill>
                  <a:schemeClr val="bg1"/>
                </a:solidFill>
                <a:latin typeface="Segoe UI Light" panose="020B0502040204020203" pitchFamily="34" charset="0"/>
                <a:cs typeface="Segoe UI Light" panose="020B0502040204020203" pitchFamily="34" charset="0"/>
              </a:rPr>
              <a:t>Child scopes have access to Parent scope items</a:t>
            </a:r>
            <a:endParaRPr lang="en-AU" sz="2000" dirty="0">
              <a:solidFill>
                <a:schemeClr val="bg1"/>
              </a:solidFill>
              <a:latin typeface="Segoe UI Light" panose="020B0502040204020203" pitchFamily="34" charset="0"/>
              <a:cs typeface="Segoe UI Light" panose="020B0502040204020203" pitchFamily="34" charset="0"/>
            </a:endParaRPr>
          </a:p>
        </p:txBody>
      </p:sp>
      <p:sp>
        <p:nvSpPr>
          <p:cNvPr id="20" name="TextBox 19"/>
          <p:cNvSpPr txBox="1"/>
          <p:nvPr/>
        </p:nvSpPr>
        <p:spPr>
          <a:xfrm>
            <a:off x="7641524" y="160936"/>
            <a:ext cx="4007551" cy="1015663"/>
          </a:xfrm>
          <a:prstGeom prst="rect">
            <a:avLst/>
          </a:prstGeom>
          <a:noFill/>
          <a:ln>
            <a:solidFill>
              <a:srgbClr val="FF0000"/>
            </a:solidFill>
          </a:ln>
        </p:spPr>
        <p:txBody>
          <a:bodyPr wrap="square" rtlCol="0">
            <a:spAutoFit/>
          </a:bodyPr>
          <a:lstStyle/>
          <a:p>
            <a:r>
              <a:rPr lang="en-AU" sz="2000" b="1" dirty="0" smtClean="0">
                <a:solidFill>
                  <a:schemeClr val="bg1"/>
                </a:solidFill>
                <a:latin typeface="Segoe UI Light" panose="020B0502040204020203" pitchFamily="34" charset="0"/>
                <a:cs typeface="Segoe UI Light" panose="020B0502040204020203" pitchFamily="34" charset="0"/>
              </a:rPr>
              <a:t>Lifetime</a:t>
            </a:r>
          </a:p>
          <a:p>
            <a:r>
              <a:rPr lang="en-AU" sz="2000" dirty="0" smtClean="0">
                <a:solidFill>
                  <a:schemeClr val="bg1"/>
                </a:solidFill>
                <a:latin typeface="Segoe UI Light" panose="020B0502040204020203" pitchFamily="34" charset="0"/>
                <a:cs typeface="Segoe UI Light" panose="020B0502040204020203" pitchFamily="34" charset="0"/>
              </a:rPr>
              <a:t>Items cease to exist when the scope terminates</a:t>
            </a:r>
            <a:endParaRPr lang="en-AU" sz="2000" dirty="0">
              <a:solidFill>
                <a:schemeClr val="bg1"/>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4370402" y="1831781"/>
            <a:ext cx="5169417" cy="3168352"/>
          </a:xfrm>
          <a:prstGeom prst="rect">
            <a:avLst/>
          </a:prstGeom>
        </p:spPr>
      </p:pic>
      <p:sp>
        <p:nvSpPr>
          <p:cNvPr id="12" name="Rectangle 11"/>
          <p:cNvSpPr/>
          <p:nvPr/>
        </p:nvSpPr>
        <p:spPr>
          <a:xfrm>
            <a:off x="5303912" y="2918436"/>
            <a:ext cx="6600056" cy="3139321"/>
          </a:xfrm>
          <a:prstGeom prst="rect">
            <a:avLst/>
          </a:prstGeom>
          <a:solidFill>
            <a:srgbClr val="012456"/>
          </a:solidFill>
        </p:spPr>
        <p:txBody>
          <a:bodyPr wrap="square">
            <a:spAutoFit/>
          </a:bodyPr>
          <a:lstStyle/>
          <a:p>
            <a:r>
              <a:rPr lang="en-AU" sz="1100" dirty="0" smtClean="0">
                <a:solidFill>
                  <a:srgbClr val="E0FFFF"/>
                </a:solidFill>
                <a:latin typeface="Lucida Console" panose="020B0609040504020204" pitchFamily="49" charset="0"/>
              </a:rPr>
              <a:t>function</a:t>
            </a:r>
            <a:r>
              <a:rPr lang="en-AU" sz="1100" dirty="0" smtClean="0">
                <a:solidFill>
                  <a:srgbClr val="F5F5F5"/>
                </a:solidFill>
                <a:latin typeface="Lucida Console" panose="020B0609040504020204" pitchFamily="49" charset="0"/>
              </a:rPr>
              <a:t> </a:t>
            </a:r>
            <a:r>
              <a:rPr lang="en-AU" sz="1100" dirty="0">
                <a:solidFill>
                  <a:srgbClr val="EE82EE"/>
                </a:solidFill>
                <a:latin typeface="Lucida Console" panose="020B0609040504020204" pitchFamily="49" charset="0"/>
              </a:rPr>
              <a:t>Get-</a:t>
            </a:r>
            <a:r>
              <a:rPr lang="en-AU" sz="1100" dirty="0" err="1">
                <a:solidFill>
                  <a:srgbClr val="EE82EE"/>
                </a:solidFill>
                <a:latin typeface="Lucida Console" panose="020B0609040504020204" pitchFamily="49" charset="0"/>
              </a:rPr>
              <a:t>SysLogNN</a:t>
            </a:r>
            <a:r>
              <a:rPr lang="en-AU" sz="1100" dirty="0">
                <a:solidFill>
                  <a:srgbClr val="F5F5F5"/>
                </a:solidFill>
                <a:latin typeface="Lucida Console" panose="020B0609040504020204" pitchFamily="49" charset="0"/>
              </a:rPr>
              <a:t> </a:t>
            </a:r>
          </a:p>
          <a:p>
            <a:r>
              <a:rPr lang="en-AU" sz="1100" dirty="0">
                <a:solidFill>
                  <a:srgbClr val="F5F5F5"/>
                </a:solidFill>
                <a:latin typeface="Lucida Console" panose="020B0609040504020204" pitchFamily="49" charset="0"/>
              </a:rPr>
              <a:t>  {</a:t>
            </a:r>
          </a:p>
          <a:p>
            <a:r>
              <a:rPr lang="en-AU" sz="1100" dirty="0">
                <a:solidFill>
                  <a:srgbClr val="F5F5F5"/>
                </a:solidFill>
                <a:latin typeface="Lucida Console" panose="020B0609040504020204" pitchFamily="49" charset="0"/>
              </a:rPr>
              <a:t>    </a:t>
            </a:r>
            <a:r>
              <a:rPr lang="en-AU" sz="1100" dirty="0">
                <a:solidFill>
                  <a:srgbClr val="98FB98"/>
                </a:solidFill>
                <a:latin typeface="Lucida Console" panose="020B0609040504020204" pitchFamily="49" charset="0"/>
              </a:rPr>
              <a:t>&lt;#</a:t>
            </a:r>
          </a:p>
          <a:p>
            <a:r>
              <a:rPr lang="en-AU" sz="1100" dirty="0">
                <a:solidFill>
                  <a:srgbClr val="98FB98"/>
                </a:solidFill>
                <a:latin typeface="Lucida Console" panose="020B0609040504020204" pitchFamily="49" charset="0"/>
              </a:rPr>
              <a:t>     .SYNOPSIS</a:t>
            </a:r>
          </a:p>
          <a:p>
            <a:r>
              <a:rPr lang="en-AU" sz="1100" dirty="0">
                <a:solidFill>
                  <a:srgbClr val="98FB98"/>
                </a:solidFill>
                <a:latin typeface="Lucida Console" panose="020B0609040504020204" pitchFamily="49" charset="0"/>
              </a:rPr>
              <a:t>        Function that returns the most recent system event log entries. </a:t>
            </a:r>
          </a:p>
          <a:p>
            <a:r>
              <a:rPr lang="en-AU" sz="1100" dirty="0">
                <a:solidFill>
                  <a:srgbClr val="98FB98"/>
                </a:solidFill>
                <a:latin typeface="Lucida Console" panose="020B0609040504020204" pitchFamily="49" charset="0"/>
              </a:rPr>
              <a:t>     .DESCRIPTION</a:t>
            </a:r>
          </a:p>
          <a:p>
            <a:r>
              <a:rPr lang="en-AU" sz="1100" dirty="0">
                <a:solidFill>
                  <a:srgbClr val="98FB98"/>
                </a:solidFill>
                <a:latin typeface="Lucida Console" panose="020B0609040504020204" pitchFamily="49" charset="0"/>
              </a:rPr>
              <a:t>        Function that returns the most recent system event log entries. </a:t>
            </a:r>
          </a:p>
          <a:p>
            <a:r>
              <a:rPr lang="en-AU" sz="1100" dirty="0">
                <a:solidFill>
                  <a:srgbClr val="98FB98"/>
                </a:solidFill>
                <a:latin typeface="Lucida Console" panose="020B0609040504020204" pitchFamily="49" charset="0"/>
              </a:rPr>
              <a:t>        The number of items returned is determined by the parameter.</a:t>
            </a:r>
          </a:p>
          <a:p>
            <a:r>
              <a:rPr lang="en-AU" sz="1100" dirty="0">
                <a:solidFill>
                  <a:srgbClr val="98FB98"/>
                </a:solidFill>
                <a:latin typeface="Lucida Console" panose="020B0609040504020204" pitchFamily="49" charset="0"/>
              </a:rPr>
              <a:t>     .PARAMETER  </a:t>
            </a:r>
            <a:r>
              <a:rPr lang="en-AU" sz="1100" dirty="0" err="1" smtClean="0">
                <a:solidFill>
                  <a:srgbClr val="98FB98"/>
                </a:solidFill>
                <a:latin typeface="Lucida Console" panose="020B0609040504020204" pitchFamily="49" charset="0"/>
              </a:rPr>
              <a:t>NumberOfEvents</a:t>
            </a:r>
            <a:endParaRPr lang="en-AU" sz="1100" dirty="0" smtClean="0">
              <a:solidFill>
                <a:srgbClr val="98FB98"/>
              </a:solidFill>
              <a:latin typeface="Lucida Console" panose="020B0609040504020204" pitchFamily="49" charset="0"/>
            </a:endParaRPr>
          </a:p>
          <a:p>
            <a:r>
              <a:rPr lang="en-AU" sz="1100" dirty="0" smtClean="0">
                <a:solidFill>
                  <a:srgbClr val="98FB98"/>
                </a:solidFill>
                <a:latin typeface="Lucida Console" panose="020B0609040504020204" pitchFamily="49" charset="0"/>
              </a:rPr>
              <a:t>        </a:t>
            </a:r>
            <a:r>
              <a:rPr lang="en-US" sz="1100" dirty="0">
                <a:solidFill>
                  <a:srgbClr val="98FB98"/>
                </a:solidFill>
                <a:latin typeface="Lucida Console" panose="020B0609040504020204" pitchFamily="49" charset="0"/>
              </a:rPr>
              <a:t>Number of newest events to return.</a:t>
            </a:r>
            <a:endParaRPr lang="en-AU" sz="1100" dirty="0" smtClean="0">
              <a:solidFill>
                <a:srgbClr val="98FB98"/>
              </a:solidFill>
              <a:latin typeface="Lucida Console" panose="020B0609040504020204" pitchFamily="49" charset="0"/>
            </a:endParaRPr>
          </a:p>
          <a:p>
            <a:r>
              <a:rPr lang="en-AU" sz="1100" dirty="0" smtClean="0">
                <a:solidFill>
                  <a:srgbClr val="98FB98"/>
                </a:solidFill>
                <a:latin typeface="Lucida Console" panose="020B0609040504020204" pitchFamily="49" charset="0"/>
              </a:rPr>
              <a:t>     </a:t>
            </a:r>
            <a:r>
              <a:rPr lang="en-AU" sz="1100" dirty="0">
                <a:solidFill>
                  <a:srgbClr val="98FB98"/>
                </a:solidFill>
                <a:latin typeface="Lucida Console" panose="020B0609040504020204" pitchFamily="49" charset="0"/>
              </a:rPr>
              <a:t>.EXAMPLE</a:t>
            </a:r>
          </a:p>
          <a:p>
            <a:r>
              <a:rPr lang="en-AU" sz="1100" dirty="0">
                <a:solidFill>
                  <a:srgbClr val="98FB98"/>
                </a:solidFill>
                <a:latin typeface="Lucida Console" panose="020B0609040504020204" pitchFamily="49" charset="0"/>
              </a:rPr>
              <a:t>        PS C:\&gt; Get-</a:t>
            </a:r>
            <a:r>
              <a:rPr lang="en-AU" sz="1100" dirty="0" err="1">
                <a:solidFill>
                  <a:srgbClr val="98FB98"/>
                </a:solidFill>
                <a:latin typeface="Lucida Console" panose="020B0609040504020204" pitchFamily="49" charset="0"/>
              </a:rPr>
              <a:t>SysLogNN</a:t>
            </a:r>
            <a:r>
              <a:rPr lang="en-AU" sz="1100" dirty="0">
                <a:solidFill>
                  <a:srgbClr val="98FB98"/>
                </a:solidFill>
                <a:latin typeface="Lucida Console" panose="020B0609040504020204" pitchFamily="49" charset="0"/>
              </a:rPr>
              <a:t> -Log System -</a:t>
            </a:r>
            <a:r>
              <a:rPr lang="en-AU" sz="1100" dirty="0" err="1">
                <a:solidFill>
                  <a:srgbClr val="98FB98"/>
                </a:solidFill>
                <a:latin typeface="Lucida Console" panose="020B0609040504020204" pitchFamily="49" charset="0"/>
              </a:rPr>
              <a:t>NumberOfEvents</a:t>
            </a:r>
            <a:r>
              <a:rPr lang="en-AU" sz="1100" dirty="0">
                <a:solidFill>
                  <a:srgbClr val="98FB98"/>
                </a:solidFill>
                <a:latin typeface="Lucida Console" panose="020B0609040504020204" pitchFamily="49" charset="0"/>
              </a:rPr>
              <a:t> 10</a:t>
            </a:r>
          </a:p>
          <a:p>
            <a:r>
              <a:rPr lang="en-AU" sz="1100" dirty="0">
                <a:solidFill>
                  <a:srgbClr val="98FB98"/>
                </a:solidFill>
                <a:latin typeface="Lucida Console" panose="020B0609040504020204" pitchFamily="49" charset="0"/>
              </a:rPr>
              <a:t>     .EXAMPLE</a:t>
            </a:r>
          </a:p>
          <a:p>
            <a:r>
              <a:rPr lang="en-AU" sz="1100" dirty="0">
                <a:solidFill>
                  <a:srgbClr val="98FB98"/>
                </a:solidFill>
                <a:latin typeface="Lucida Console" panose="020B0609040504020204" pitchFamily="49" charset="0"/>
              </a:rPr>
              <a:t>        PS C:\&gt; Get-</a:t>
            </a:r>
            <a:r>
              <a:rPr lang="en-AU" sz="1100" dirty="0" err="1">
                <a:solidFill>
                  <a:srgbClr val="98FB98"/>
                </a:solidFill>
                <a:latin typeface="Lucida Console" panose="020B0609040504020204" pitchFamily="49" charset="0"/>
              </a:rPr>
              <a:t>SysLogNN</a:t>
            </a:r>
            <a:r>
              <a:rPr lang="en-AU" sz="1100" dirty="0">
                <a:solidFill>
                  <a:srgbClr val="98FB98"/>
                </a:solidFill>
                <a:latin typeface="Lucida Console" panose="020B0609040504020204" pitchFamily="49" charset="0"/>
              </a:rPr>
              <a:t> -Log Application -</a:t>
            </a:r>
            <a:r>
              <a:rPr lang="en-AU" sz="1100" dirty="0" err="1">
                <a:solidFill>
                  <a:srgbClr val="98FB98"/>
                </a:solidFill>
                <a:latin typeface="Lucida Console" panose="020B0609040504020204" pitchFamily="49" charset="0"/>
              </a:rPr>
              <a:t>NumberOfEvents</a:t>
            </a:r>
            <a:r>
              <a:rPr lang="en-AU" sz="1100" dirty="0">
                <a:solidFill>
                  <a:srgbClr val="98FB98"/>
                </a:solidFill>
                <a:latin typeface="Lucida Console" panose="020B0609040504020204" pitchFamily="49" charset="0"/>
              </a:rPr>
              <a:t> 20</a:t>
            </a:r>
          </a:p>
          <a:p>
            <a:r>
              <a:rPr lang="en-AU" sz="1100" dirty="0">
                <a:solidFill>
                  <a:srgbClr val="98FB98"/>
                </a:solidFill>
                <a:latin typeface="Lucida Console" panose="020B0609040504020204" pitchFamily="49" charset="0"/>
              </a:rPr>
              <a:t>    #&gt;</a:t>
            </a:r>
            <a:endParaRPr lang="en-AU" sz="1100" dirty="0">
              <a:solidFill>
                <a:srgbClr val="F5F5F5"/>
              </a:solidFill>
              <a:latin typeface="Lucida Console" panose="020B0609040504020204" pitchFamily="49" charset="0"/>
            </a:endParaRPr>
          </a:p>
          <a:p>
            <a:r>
              <a:rPr lang="en-AU" sz="1100" dirty="0">
                <a:solidFill>
                  <a:srgbClr val="F5F5F5"/>
                </a:solidFill>
                <a:latin typeface="Lucida Console" panose="020B0609040504020204" pitchFamily="49" charset="0"/>
              </a:rPr>
              <a:t>    </a:t>
            </a:r>
            <a:r>
              <a:rPr lang="en-AU" sz="1100" dirty="0" err="1">
                <a:solidFill>
                  <a:srgbClr val="E0FFFF"/>
                </a:solidFill>
                <a:latin typeface="Lucida Console" panose="020B0609040504020204" pitchFamily="49" charset="0"/>
              </a:rPr>
              <a:t>Param</a:t>
            </a:r>
            <a:r>
              <a:rPr lang="en-AU" sz="1100" dirty="0">
                <a:solidFill>
                  <a:srgbClr val="F5F5F5"/>
                </a:solidFill>
                <a:latin typeface="Lucida Console" panose="020B0609040504020204" pitchFamily="49" charset="0"/>
              </a:rPr>
              <a:t> </a:t>
            </a:r>
            <a:r>
              <a:rPr lang="en-AU" sz="1100" dirty="0" smtClean="0">
                <a:solidFill>
                  <a:srgbClr val="F5F5F5"/>
                </a:solidFill>
                <a:latin typeface="Lucida Console" panose="020B0609040504020204" pitchFamily="49" charset="0"/>
              </a:rPr>
              <a:t>(</a:t>
            </a:r>
            <a:r>
              <a:rPr lang="en-AU" sz="1100" dirty="0" smtClean="0">
                <a:solidFill>
                  <a:srgbClr val="FF4500"/>
                </a:solidFill>
                <a:latin typeface="Lucida Console" panose="020B0609040504020204" pitchFamily="49" charset="0"/>
              </a:rPr>
              <a:t>$Log</a:t>
            </a:r>
            <a:r>
              <a:rPr lang="en-AU" sz="1100" dirty="0">
                <a:solidFill>
                  <a:srgbClr val="D3D3D3"/>
                </a:solidFill>
                <a:latin typeface="Lucida Console" panose="020B0609040504020204" pitchFamily="49" charset="0"/>
              </a:rPr>
              <a:t>,</a:t>
            </a:r>
            <a:r>
              <a:rPr lang="en-AU" sz="1100" dirty="0">
                <a:solidFill>
                  <a:srgbClr val="F5F5F5"/>
                </a:solidFill>
                <a:latin typeface="Lucida Console" panose="020B0609040504020204" pitchFamily="49" charset="0"/>
              </a:rPr>
              <a:t> </a:t>
            </a:r>
            <a:r>
              <a:rPr lang="en-AU" sz="1100" dirty="0" smtClean="0">
                <a:solidFill>
                  <a:srgbClr val="FF4500"/>
                </a:solidFill>
                <a:latin typeface="Lucida Console" panose="020B0609040504020204" pitchFamily="49" charset="0"/>
              </a:rPr>
              <a:t>$</a:t>
            </a:r>
            <a:r>
              <a:rPr lang="en-AU" sz="1100" dirty="0" err="1" smtClean="0">
                <a:solidFill>
                  <a:srgbClr val="FF4500"/>
                </a:solidFill>
                <a:latin typeface="Lucida Console" panose="020B0609040504020204" pitchFamily="49" charset="0"/>
              </a:rPr>
              <a:t>NumberOfEvents</a:t>
            </a:r>
            <a:r>
              <a:rPr lang="en-AU" sz="1100" dirty="0">
                <a:solidFill>
                  <a:srgbClr val="F5F5F5"/>
                </a:solidFill>
                <a:latin typeface="Lucida Console" panose="020B0609040504020204" pitchFamily="49" charset="0"/>
              </a:rPr>
              <a:t>)</a:t>
            </a:r>
          </a:p>
          <a:p>
            <a:r>
              <a:rPr lang="en-AU" sz="1100" dirty="0">
                <a:solidFill>
                  <a:srgbClr val="F5F5F5"/>
                </a:solidFill>
                <a:latin typeface="Lucida Console" panose="020B0609040504020204" pitchFamily="49" charset="0"/>
              </a:rPr>
              <a:t>    </a:t>
            </a:r>
            <a:r>
              <a:rPr lang="en-AU" sz="1100" dirty="0">
                <a:solidFill>
                  <a:srgbClr val="E0FFFF"/>
                </a:solidFill>
                <a:latin typeface="Lucida Console" panose="020B0609040504020204" pitchFamily="49" charset="0"/>
              </a:rPr>
              <a:t>Get-</a:t>
            </a:r>
            <a:r>
              <a:rPr lang="en-AU" sz="1100" dirty="0" err="1">
                <a:solidFill>
                  <a:srgbClr val="E0FFFF"/>
                </a:solidFill>
                <a:latin typeface="Lucida Console" panose="020B0609040504020204" pitchFamily="49" charset="0"/>
              </a:rPr>
              <a:t>EventLog</a:t>
            </a:r>
            <a:r>
              <a:rPr lang="en-AU" sz="1100" dirty="0">
                <a:solidFill>
                  <a:srgbClr val="F5F5F5"/>
                </a:solidFill>
                <a:latin typeface="Lucida Console" panose="020B0609040504020204" pitchFamily="49" charset="0"/>
              </a:rPr>
              <a:t> </a:t>
            </a:r>
            <a:r>
              <a:rPr lang="en-AU" sz="1100" dirty="0">
                <a:solidFill>
                  <a:srgbClr val="FFE4B5"/>
                </a:solidFill>
                <a:latin typeface="Lucida Console" panose="020B0609040504020204" pitchFamily="49" charset="0"/>
              </a:rPr>
              <a:t>-</a:t>
            </a:r>
            <a:r>
              <a:rPr lang="en-AU" sz="1100" dirty="0" err="1">
                <a:solidFill>
                  <a:srgbClr val="FFE4B5"/>
                </a:solidFill>
                <a:latin typeface="Lucida Console" panose="020B0609040504020204" pitchFamily="49" charset="0"/>
              </a:rPr>
              <a:t>LogName</a:t>
            </a:r>
            <a:r>
              <a:rPr lang="en-AU" sz="1100" dirty="0">
                <a:solidFill>
                  <a:srgbClr val="F5F5F5"/>
                </a:solidFill>
                <a:latin typeface="Lucida Console" panose="020B0609040504020204" pitchFamily="49" charset="0"/>
              </a:rPr>
              <a:t> </a:t>
            </a:r>
            <a:r>
              <a:rPr lang="en-AU" sz="1100" dirty="0" smtClean="0">
                <a:solidFill>
                  <a:srgbClr val="FF4500"/>
                </a:solidFill>
                <a:latin typeface="Lucida Console" panose="020B0609040504020204" pitchFamily="49" charset="0"/>
              </a:rPr>
              <a:t>$Log</a:t>
            </a:r>
            <a:r>
              <a:rPr lang="en-AU" sz="1100" dirty="0" smtClean="0">
                <a:solidFill>
                  <a:srgbClr val="F5F5F5"/>
                </a:solidFill>
                <a:latin typeface="Lucida Console" panose="020B0609040504020204" pitchFamily="49" charset="0"/>
              </a:rPr>
              <a:t> </a:t>
            </a:r>
            <a:r>
              <a:rPr lang="en-AU" sz="1100" dirty="0">
                <a:solidFill>
                  <a:srgbClr val="FFE4B5"/>
                </a:solidFill>
                <a:latin typeface="Lucida Console" panose="020B0609040504020204" pitchFamily="49" charset="0"/>
              </a:rPr>
              <a:t>-Newest</a:t>
            </a:r>
            <a:r>
              <a:rPr lang="en-AU" sz="1100" dirty="0">
                <a:solidFill>
                  <a:srgbClr val="F5F5F5"/>
                </a:solidFill>
                <a:latin typeface="Lucida Console" panose="020B0609040504020204" pitchFamily="49" charset="0"/>
              </a:rPr>
              <a:t> </a:t>
            </a:r>
            <a:r>
              <a:rPr lang="en-AU" sz="1100" dirty="0" smtClean="0">
                <a:solidFill>
                  <a:srgbClr val="FF4500"/>
                </a:solidFill>
                <a:latin typeface="Lucida Console" panose="020B0609040504020204" pitchFamily="49" charset="0"/>
              </a:rPr>
              <a:t>$</a:t>
            </a:r>
            <a:r>
              <a:rPr lang="en-AU" sz="1100" dirty="0" err="1" smtClean="0">
                <a:solidFill>
                  <a:srgbClr val="FF4500"/>
                </a:solidFill>
                <a:latin typeface="Lucida Console" panose="020B0609040504020204" pitchFamily="49" charset="0"/>
              </a:rPr>
              <a:t>NumberOfEvents</a:t>
            </a:r>
            <a:endParaRPr lang="en-AU" sz="1100" dirty="0">
              <a:solidFill>
                <a:srgbClr val="F5F5F5"/>
              </a:solidFill>
              <a:latin typeface="Lucida Console" panose="020B0609040504020204" pitchFamily="49" charset="0"/>
            </a:endParaRPr>
          </a:p>
          <a:p>
            <a:r>
              <a:rPr lang="en-AU" sz="1100" dirty="0">
                <a:solidFill>
                  <a:srgbClr val="F5F5F5"/>
                </a:solidFill>
                <a:latin typeface="Lucida Console" panose="020B0609040504020204" pitchFamily="49" charset="0"/>
              </a:rPr>
              <a:t>  } </a:t>
            </a:r>
          </a:p>
        </p:txBody>
      </p:sp>
    </p:spTree>
    <p:extLst>
      <p:ext uri="{BB962C8B-B14F-4D97-AF65-F5344CB8AC3E}">
        <p14:creationId xmlns:p14="http://schemas.microsoft.com/office/powerpoint/2010/main" val="2651727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8" grpId="0" animBg="1"/>
      <p:bldP spid="20" grpId="0" animBg="1"/>
      <p:bldP spid="12" grpId="0" animBg="1"/>
    </p:bld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1" y="115024"/>
            <a:ext cx="3048001" cy="737017"/>
          </a:xfrm>
        </p:spPr>
        <p:txBody>
          <a:bodyPr/>
          <a:lstStyle/>
          <a:p>
            <a:r>
              <a:rPr lang="en-AU" sz="2800" dirty="0" smtClean="0"/>
              <a:t>Example: Scopes</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555</a:t>
            </a:fld>
            <a:endParaRPr lang="en-US"/>
          </a:p>
        </p:txBody>
      </p:sp>
      <p:sp>
        <p:nvSpPr>
          <p:cNvPr id="18" name="TextBox 17"/>
          <p:cNvSpPr txBox="1"/>
          <p:nvPr/>
        </p:nvSpPr>
        <p:spPr>
          <a:xfrm>
            <a:off x="211483" y="5296518"/>
            <a:ext cx="2648644" cy="923330"/>
          </a:xfrm>
          <a:prstGeom prst="rect">
            <a:avLst/>
          </a:prstGeom>
          <a:noFill/>
          <a:ln w="38100">
            <a:solidFill>
              <a:schemeClr val="accent1"/>
            </a:solidFill>
          </a:ln>
        </p:spPr>
        <p:txBody>
          <a:bodyPr wrap="square" rtlCol="0">
            <a:spAutoFit/>
          </a:bodyPr>
          <a:lstStyle/>
          <a:p>
            <a:r>
              <a:rPr lang="en-AU" b="1" dirty="0" smtClean="0">
                <a:solidFill>
                  <a:schemeClr val="bg1"/>
                </a:solidFill>
                <a:latin typeface="Segoe UI Light" panose="020B0502040204020203" pitchFamily="34" charset="0"/>
                <a:cs typeface="Segoe UI Light" panose="020B0502040204020203" pitchFamily="34" charset="0"/>
              </a:rPr>
              <a:t>Visibility</a:t>
            </a:r>
          </a:p>
          <a:p>
            <a:r>
              <a:rPr lang="en-AU" dirty="0" smtClean="0">
                <a:solidFill>
                  <a:schemeClr val="bg1"/>
                </a:solidFill>
                <a:latin typeface="Segoe UI Light" panose="020B0502040204020203" pitchFamily="34" charset="0"/>
                <a:cs typeface="Segoe UI Light" panose="020B0502040204020203" pitchFamily="34" charset="0"/>
              </a:rPr>
              <a:t>Child scopes have access to Parent scope items</a:t>
            </a:r>
            <a:endParaRPr lang="en-AU" dirty="0">
              <a:solidFill>
                <a:schemeClr val="bg1"/>
              </a:solidFill>
              <a:latin typeface="Segoe UI Light" panose="020B0502040204020203" pitchFamily="34" charset="0"/>
              <a:cs typeface="Segoe UI Light" panose="020B0502040204020203" pitchFamily="34" charset="0"/>
            </a:endParaRPr>
          </a:p>
        </p:txBody>
      </p:sp>
      <p:sp>
        <p:nvSpPr>
          <p:cNvPr id="20" name="TextBox 19"/>
          <p:cNvSpPr txBox="1"/>
          <p:nvPr/>
        </p:nvSpPr>
        <p:spPr>
          <a:xfrm>
            <a:off x="9160087" y="588847"/>
            <a:ext cx="2665039" cy="923330"/>
          </a:xfrm>
          <a:prstGeom prst="rect">
            <a:avLst/>
          </a:prstGeom>
          <a:noFill/>
          <a:ln w="38100">
            <a:solidFill>
              <a:srgbClr val="FF0000"/>
            </a:solidFill>
          </a:ln>
          <a:effectLst/>
        </p:spPr>
        <p:txBody>
          <a:bodyPr wrap="square" rtlCol="0">
            <a:spAutoFit/>
          </a:bodyPr>
          <a:lstStyle/>
          <a:p>
            <a:r>
              <a:rPr lang="en-AU" b="1" dirty="0" smtClean="0">
                <a:solidFill>
                  <a:schemeClr val="bg1"/>
                </a:solidFill>
                <a:latin typeface="Segoe UI Light" panose="020B0502040204020203" pitchFamily="34" charset="0"/>
                <a:cs typeface="Segoe UI Light" panose="020B0502040204020203" pitchFamily="34" charset="0"/>
              </a:rPr>
              <a:t>Lifetime</a:t>
            </a:r>
          </a:p>
          <a:p>
            <a:r>
              <a:rPr lang="en-AU" dirty="0" smtClean="0">
                <a:solidFill>
                  <a:schemeClr val="bg1"/>
                </a:solidFill>
                <a:latin typeface="Segoe UI Light" panose="020B0502040204020203" pitchFamily="34" charset="0"/>
                <a:cs typeface="Segoe UI Light" panose="020B0502040204020203" pitchFamily="34" charset="0"/>
              </a:rPr>
              <a:t>Items cease to exist when the scope terminates</a:t>
            </a:r>
            <a:endParaRPr lang="en-AU" dirty="0">
              <a:solidFill>
                <a:schemeClr val="bg1"/>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6083556" y="585923"/>
            <a:ext cx="1465466"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Global Scope</a:t>
            </a:r>
            <a:endParaRPr lang="en-AU"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235976" y="1043399"/>
            <a:ext cx="7313046" cy="3876944"/>
          </a:xfrm>
          <a:prstGeom prst="rect">
            <a:avLst/>
          </a:prstGeom>
        </p:spPr>
      </p:pic>
      <p:sp>
        <p:nvSpPr>
          <p:cNvPr id="16" name="Rectangle 15"/>
          <p:cNvSpPr/>
          <p:nvPr/>
        </p:nvSpPr>
        <p:spPr>
          <a:xfrm>
            <a:off x="397934" y="1426114"/>
            <a:ext cx="6836970" cy="3293209"/>
          </a:xfrm>
          <a:prstGeom prst="rect">
            <a:avLst/>
          </a:prstGeom>
          <a:noFill/>
        </p:spPr>
        <p:txBody>
          <a:bodyPr wrap="square">
            <a:spAutoFit/>
          </a:bodyPr>
          <a:lstStyle/>
          <a:p>
            <a:pPr lvl="0"/>
            <a:r>
              <a:rPr lang="en-US" sz="1600" dirty="0">
                <a:solidFill>
                  <a:prstClr val="white"/>
                </a:solidFill>
                <a:latin typeface="Lucida Console" panose="020B0609040504020204" pitchFamily="49" charset="0"/>
              </a:rPr>
              <a:t>PS C:\&gt; $</a:t>
            </a:r>
            <a:r>
              <a:rPr lang="en-US" sz="1600" dirty="0" err="1">
                <a:solidFill>
                  <a:prstClr val="white"/>
                </a:solidFill>
                <a:latin typeface="Lucida Console" panose="020B0609040504020204" pitchFamily="49" charset="0"/>
              </a:rPr>
              <a:t>Servername</a:t>
            </a:r>
            <a:r>
              <a:rPr lang="en-US" sz="1600" dirty="0">
                <a:solidFill>
                  <a:prstClr val="white"/>
                </a:solidFill>
                <a:latin typeface="Lucida Console" panose="020B0609040504020204" pitchFamily="49" charset="0"/>
              </a:rPr>
              <a:t> = 'Server01'</a:t>
            </a:r>
          </a:p>
          <a:p>
            <a:pPr lvl="0"/>
            <a:r>
              <a:rPr lang="en-US" sz="1600" dirty="0" smtClean="0">
                <a:solidFill>
                  <a:prstClr val="white"/>
                </a:solidFill>
                <a:latin typeface="Lucida Console" panose="020B0609040504020204" pitchFamily="49" charset="0"/>
              </a:rPr>
              <a:t>PS </a:t>
            </a:r>
            <a:r>
              <a:rPr lang="en-US" sz="1600" dirty="0">
                <a:solidFill>
                  <a:prstClr val="white"/>
                </a:solidFill>
                <a:latin typeface="Lucida Console" panose="020B0609040504020204" pitchFamily="49" charset="0"/>
              </a:rPr>
              <a:t>C:\&gt; $</a:t>
            </a:r>
            <a:r>
              <a:rPr lang="en-US" sz="1600" dirty="0" err="1">
                <a:solidFill>
                  <a:prstClr val="white"/>
                </a:solidFill>
                <a:latin typeface="Lucida Console" panose="020B0609040504020204" pitchFamily="49" charset="0"/>
              </a:rPr>
              <a:t>Servername</a:t>
            </a:r>
            <a:endParaRPr lang="en-US" sz="1600" dirty="0">
              <a:solidFill>
                <a:prstClr val="white"/>
              </a:solidFill>
              <a:latin typeface="Lucida Console" panose="020B0609040504020204" pitchFamily="49" charset="0"/>
            </a:endParaRPr>
          </a:p>
          <a:p>
            <a:pPr lvl="0"/>
            <a:r>
              <a:rPr lang="en-US" sz="1600" dirty="0">
                <a:solidFill>
                  <a:prstClr val="white"/>
                </a:solidFill>
                <a:latin typeface="Lucida Console" panose="020B0609040504020204" pitchFamily="49" charset="0"/>
              </a:rPr>
              <a:t>Server01</a:t>
            </a:r>
          </a:p>
          <a:p>
            <a:pPr lvl="0"/>
            <a:endParaRPr lang="en-US" sz="1600" dirty="0">
              <a:solidFill>
                <a:prstClr val="white"/>
              </a:solidFill>
              <a:latin typeface="Lucida Console" panose="020B0609040504020204" pitchFamily="49" charset="0"/>
            </a:endParaRPr>
          </a:p>
          <a:p>
            <a:pPr lvl="0"/>
            <a:r>
              <a:rPr lang="en-US" sz="1600" dirty="0">
                <a:solidFill>
                  <a:prstClr val="white"/>
                </a:solidFill>
                <a:latin typeface="Lucida Console" panose="020B0609040504020204" pitchFamily="49" charset="0"/>
              </a:rPr>
              <a:t>PS C:\&gt; C:\script.ps1</a:t>
            </a:r>
          </a:p>
          <a:p>
            <a:pPr lvl="0"/>
            <a:endParaRPr lang="en-US" sz="1600" dirty="0">
              <a:solidFill>
                <a:prstClr val="white"/>
              </a:solidFill>
              <a:latin typeface="Lucida Console" panose="020B0609040504020204" pitchFamily="49" charset="0"/>
            </a:endParaRPr>
          </a:p>
          <a:p>
            <a:pPr lvl="0"/>
            <a:r>
              <a:rPr lang="en-US" sz="1600" dirty="0">
                <a:solidFill>
                  <a:prstClr val="white"/>
                </a:solidFill>
                <a:latin typeface="Lucida Console" panose="020B0609040504020204" pitchFamily="49" charset="0"/>
              </a:rPr>
              <a:t>Global (Original) Value: Server01</a:t>
            </a:r>
          </a:p>
          <a:p>
            <a:pPr lvl="0"/>
            <a:r>
              <a:rPr lang="en-US" sz="1600" dirty="0">
                <a:solidFill>
                  <a:prstClr val="white"/>
                </a:solidFill>
                <a:latin typeface="Lucida Console" panose="020B0609040504020204" pitchFamily="49" charset="0"/>
              </a:rPr>
              <a:t>Local (Script) value: Server02</a:t>
            </a:r>
          </a:p>
          <a:p>
            <a:pPr lvl="0"/>
            <a:r>
              <a:rPr lang="en-US" sz="1600" dirty="0">
                <a:solidFill>
                  <a:prstClr val="white"/>
                </a:solidFill>
                <a:latin typeface="Lucida Console" panose="020B0609040504020204" pitchFamily="49" charset="0"/>
              </a:rPr>
              <a:t>Local (in function) value SERVER02</a:t>
            </a:r>
          </a:p>
          <a:p>
            <a:pPr lvl="0"/>
            <a:r>
              <a:rPr lang="en-US" sz="1600" dirty="0">
                <a:solidFill>
                  <a:prstClr val="white"/>
                </a:solidFill>
                <a:latin typeface="Lucida Console" panose="020B0609040504020204" pitchFamily="49" charset="0"/>
              </a:rPr>
              <a:t>New Local (Script) Value: Server02</a:t>
            </a:r>
          </a:p>
          <a:p>
            <a:pPr lvl="0"/>
            <a:endParaRPr lang="en-US" sz="1600" dirty="0">
              <a:solidFill>
                <a:prstClr val="white"/>
              </a:solidFill>
              <a:latin typeface="Lucida Console" panose="020B0609040504020204" pitchFamily="49" charset="0"/>
            </a:endParaRPr>
          </a:p>
          <a:p>
            <a:pPr lvl="0"/>
            <a:r>
              <a:rPr lang="en-US" sz="1600" dirty="0">
                <a:solidFill>
                  <a:prstClr val="white"/>
                </a:solidFill>
                <a:latin typeface="Lucida Console" panose="020B0609040504020204" pitchFamily="49" charset="0"/>
              </a:rPr>
              <a:t>PS C:\&gt; $</a:t>
            </a:r>
            <a:r>
              <a:rPr lang="en-US" sz="1600" dirty="0" err="1">
                <a:solidFill>
                  <a:prstClr val="white"/>
                </a:solidFill>
                <a:latin typeface="Lucida Console" panose="020B0609040504020204" pitchFamily="49" charset="0"/>
              </a:rPr>
              <a:t>Servername</a:t>
            </a:r>
            <a:endParaRPr lang="en-US" sz="1600" dirty="0">
              <a:solidFill>
                <a:prstClr val="white"/>
              </a:solidFill>
              <a:latin typeface="Lucida Console" panose="020B0609040504020204" pitchFamily="49" charset="0"/>
            </a:endParaRPr>
          </a:p>
          <a:p>
            <a:pPr lvl="0"/>
            <a:r>
              <a:rPr lang="en-US" sz="1600" dirty="0">
                <a:solidFill>
                  <a:prstClr val="white"/>
                </a:solidFill>
                <a:latin typeface="Lucida Console" panose="020B0609040504020204" pitchFamily="49" charset="0"/>
              </a:rPr>
              <a:t>Server01</a:t>
            </a:r>
          </a:p>
        </p:txBody>
      </p:sp>
      <p:sp>
        <p:nvSpPr>
          <p:cNvPr id="14" name="TextBox 13"/>
          <p:cNvSpPr txBox="1"/>
          <p:nvPr/>
        </p:nvSpPr>
        <p:spPr>
          <a:xfrm>
            <a:off x="10381784" y="1824138"/>
            <a:ext cx="1383712"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Script Scope</a:t>
            </a:r>
            <a:endParaRPr lang="en-AU" dirty="0">
              <a:solidFill>
                <a:schemeClr val="bg1"/>
              </a:soli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p:nvPicPr>
        <p:blipFill>
          <a:blip r:embed="rId4"/>
          <a:stretch>
            <a:fillRect/>
          </a:stretch>
        </p:blipFill>
        <p:spPr>
          <a:xfrm>
            <a:off x="4863122" y="2243061"/>
            <a:ext cx="6902374" cy="4376896"/>
          </a:xfrm>
          <a:prstGeom prst="rect">
            <a:avLst/>
          </a:prstGeom>
        </p:spPr>
      </p:pic>
      <p:grpSp>
        <p:nvGrpSpPr>
          <p:cNvPr id="26" name="Group 25"/>
          <p:cNvGrpSpPr/>
          <p:nvPr/>
        </p:nvGrpSpPr>
        <p:grpSpPr>
          <a:xfrm>
            <a:off x="5702300" y="4040904"/>
            <a:ext cx="5702300" cy="1661609"/>
            <a:chOff x="5702300" y="4040904"/>
            <a:chExt cx="5702300" cy="1661609"/>
          </a:xfrm>
        </p:grpSpPr>
        <p:sp>
          <p:nvSpPr>
            <p:cNvPr id="15" name="TextBox 14"/>
            <p:cNvSpPr txBox="1"/>
            <p:nvPr/>
          </p:nvSpPr>
          <p:spPr>
            <a:xfrm>
              <a:off x="9658084" y="4091443"/>
              <a:ext cx="1669047" cy="369332"/>
            </a:xfrm>
            <a:prstGeom prst="rect">
              <a:avLst/>
            </a:prstGeom>
            <a:solidFill>
              <a:schemeClr val="tx1">
                <a:lumMod val="85000"/>
              </a:schemeClr>
            </a:solidFill>
          </p:spPr>
          <p:txBody>
            <a:bodyPr wrap="none" rtlCol="0">
              <a:spAutoFit/>
            </a:bodyPr>
            <a:lstStyle/>
            <a:p>
              <a:r>
                <a:rPr lang="en-AU" dirty="0" smtClean="0">
                  <a:solidFill>
                    <a:schemeClr val="bg1"/>
                  </a:solidFill>
                  <a:latin typeface="Segoe UI Light" panose="020B0502040204020203" pitchFamily="34" charset="0"/>
                  <a:cs typeface="Segoe UI Light" panose="020B0502040204020203" pitchFamily="34" charset="0"/>
                </a:rPr>
                <a:t>Function Scope</a:t>
              </a:r>
              <a:endParaRPr lang="en-AU" dirty="0">
                <a:solidFill>
                  <a:schemeClr val="bg1"/>
                </a:solidFill>
                <a:latin typeface="Segoe UI Light" panose="020B0502040204020203" pitchFamily="34" charset="0"/>
                <a:cs typeface="Segoe UI Light" panose="020B0502040204020203" pitchFamily="34" charset="0"/>
              </a:endParaRPr>
            </a:p>
          </p:txBody>
        </p:sp>
        <p:sp>
          <p:nvSpPr>
            <p:cNvPr id="25" name="Rectangle 24"/>
            <p:cNvSpPr/>
            <p:nvPr/>
          </p:nvSpPr>
          <p:spPr>
            <a:xfrm>
              <a:off x="5702300" y="4040904"/>
              <a:ext cx="5702300" cy="1661609"/>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454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3" grpId="0" animBg="1"/>
      <p:bldP spid="14" grpId="0" animBg="1"/>
    </p:bld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16: Scope</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Scope Modifiers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Using Scope Modifiers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556</a:t>
            </a:fld>
            <a:endParaRPr lang="en-US"/>
          </a:p>
        </p:txBody>
      </p:sp>
    </p:spTree>
    <p:extLst>
      <p:ext uri="{BB962C8B-B14F-4D97-AF65-F5344CB8AC3E}">
        <p14:creationId xmlns:p14="http://schemas.microsoft.com/office/powerpoint/2010/main" val="4292076262"/>
      </p:ext>
    </p:extLst>
  </p:cSld>
  <p:clrMapOvr>
    <a:masterClrMapping/>
  </p:clrMapOvr>
  <p:timing>
    <p:tnLst>
      <p:par>
        <p:cT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AU" dirty="0"/>
              <a:t>Scope Modifiers</a:t>
            </a:r>
            <a:br>
              <a:rPr lang="en-AU" dirty="0"/>
            </a:b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557</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493271199"/>
              </p:ext>
            </p:extLst>
          </p:nvPr>
        </p:nvGraphicFramePr>
        <p:xfrm>
          <a:off x="2525486" y="1416189"/>
          <a:ext cx="7141028" cy="775468"/>
        </p:xfrm>
        <a:graphic>
          <a:graphicData uri="http://schemas.openxmlformats.org/drawingml/2006/table">
            <a:tbl>
              <a:tblPr firstRow="1" bandRow="1"/>
              <a:tblGrid>
                <a:gridCol w="7141028">
                  <a:extLst>
                    <a:ext uri="{9D8B030D-6E8A-4147-A177-3AD203B41FA5}">
                      <a16:colId xmlns:a16="http://schemas.microsoft.com/office/drawing/2014/main" val="3763181755"/>
                    </a:ext>
                  </a:extLst>
                </a:gridCol>
              </a:tblGrid>
              <a:tr h="775468">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algn="ctr"/>
                      <a:r>
                        <a:rPr lang="en-AU" sz="3200" dirty="0" smtClean="0">
                          <a:solidFill>
                            <a:srgbClr val="F5F5F5"/>
                          </a:solidFill>
                          <a:latin typeface="Lucida Console" panose="020B0609040504020204" pitchFamily="49" charset="0"/>
                        </a:rPr>
                        <a:t>[&lt;scope-modifier&gt;]:&lt;name&gt;</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60174251"/>
                  </a:ext>
                </a:extLst>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716050291"/>
              </p:ext>
            </p:extLst>
          </p:nvPr>
        </p:nvGraphicFramePr>
        <p:xfrm>
          <a:off x="2147332" y="2893604"/>
          <a:ext cx="7897337" cy="2286000"/>
        </p:xfrm>
        <a:graphic>
          <a:graphicData uri="http://schemas.openxmlformats.org/drawingml/2006/table">
            <a:tbl>
              <a:tblPr firstRow="1" bandRow="1">
                <a:tableStyleId>{5C22544A-7EE6-4342-B048-85BDC9FD1C3A}</a:tableStyleId>
              </a:tblPr>
              <a:tblGrid>
                <a:gridCol w="2305050">
                  <a:extLst>
                    <a:ext uri="{9D8B030D-6E8A-4147-A177-3AD203B41FA5}">
                      <a16:colId xmlns:a16="http://schemas.microsoft.com/office/drawing/2014/main" val="4123606450"/>
                    </a:ext>
                  </a:extLst>
                </a:gridCol>
                <a:gridCol w="5592287">
                  <a:extLst>
                    <a:ext uri="{9D8B030D-6E8A-4147-A177-3AD203B41FA5}">
                      <a16:colId xmlns:a16="http://schemas.microsoft.com/office/drawing/2014/main" val="3032028381"/>
                    </a:ext>
                  </a:extLst>
                </a:gridCol>
              </a:tblGrid>
              <a:tr h="320831">
                <a:tc gridSpan="2">
                  <a:txBody>
                    <a:bodyPr/>
                    <a:lstStyle/>
                    <a:p>
                      <a:pPr algn="ctr"/>
                      <a:r>
                        <a:rPr lang="en-US" sz="2400" dirty="0" smtClean="0"/>
                        <a:t>Scope Modifier Keywords</a:t>
                      </a:r>
                      <a:endParaRPr lang="en-US" sz="2400" dirty="0"/>
                    </a:p>
                  </a:txBody>
                  <a:tcPr/>
                </a:tc>
                <a:tc hMerge="1">
                  <a:txBody>
                    <a:bodyPr/>
                    <a:lstStyle/>
                    <a:p>
                      <a:endParaRPr lang="en-US" dirty="0"/>
                    </a:p>
                  </a:txBody>
                  <a:tcPr/>
                </a:tc>
                <a:extLst>
                  <a:ext uri="{0D108BD9-81ED-4DB2-BD59-A6C34878D82A}">
                    <a16:rowId xmlns:a16="http://schemas.microsoft.com/office/drawing/2014/main" val="1168799461"/>
                  </a:ext>
                </a:extLst>
              </a:tr>
              <a:tr h="423234">
                <a:tc>
                  <a:txBody>
                    <a:bodyPr/>
                    <a:lstStyle/>
                    <a:p>
                      <a:pPr algn="r"/>
                      <a:r>
                        <a:rPr lang="en-US" sz="2400" b="1" dirty="0" smtClean="0"/>
                        <a:t>Global</a:t>
                      </a:r>
                      <a:endParaRPr lang="en-US" sz="2400" b="1" dirty="0"/>
                    </a:p>
                  </a:txBody>
                  <a:tcPr/>
                </a:tc>
                <a:tc>
                  <a:txBody>
                    <a:bodyPr/>
                    <a:lstStyle/>
                    <a:p>
                      <a:r>
                        <a:rPr lang="en-US" sz="2400" dirty="0" smtClean="0"/>
                        <a:t>Highest</a:t>
                      </a:r>
                      <a:r>
                        <a:rPr lang="en-US" sz="2400" baseline="0" dirty="0" smtClean="0"/>
                        <a:t> level scope per host</a:t>
                      </a:r>
                      <a:endParaRPr lang="en-US" sz="2400" dirty="0"/>
                    </a:p>
                  </a:txBody>
                  <a:tcPr/>
                </a:tc>
                <a:extLst>
                  <a:ext uri="{0D108BD9-81ED-4DB2-BD59-A6C34878D82A}">
                    <a16:rowId xmlns:a16="http://schemas.microsoft.com/office/drawing/2014/main" val="1573712938"/>
                  </a:ext>
                </a:extLst>
              </a:tr>
              <a:tr h="320831">
                <a:tc>
                  <a:txBody>
                    <a:bodyPr/>
                    <a:lstStyle/>
                    <a:p>
                      <a:pPr algn="r"/>
                      <a:r>
                        <a:rPr lang="en-US" sz="2400" b="1" dirty="0" smtClean="0"/>
                        <a:t>Script</a:t>
                      </a:r>
                      <a:endParaRPr lang="en-US" sz="2400" b="1" dirty="0"/>
                    </a:p>
                  </a:txBody>
                  <a:tcPr/>
                </a:tc>
                <a:tc>
                  <a:txBody>
                    <a:bodyPr/>
                    <a:lstStyle/>
                    <a:p>
                      <a:r>
                        <a:rPr lang="en-US" sz="2400" dirty="0" smtClean="0"/>
                        <a:t>Nearest Script</a:t>
                      </a:r>
                      <a:r>
                        <a:rPr lang="en-US" sz="2400" baseline="0" dirty="0" smtClean="0"/>
                        <a:t> Scope</a:t>
                      </a:r>
                      <a:endParaRPr lang="en-US" sz="2400" dirty="0"/>
                    </a:p>
                  </a:txBody>
                  <a:tcPr/>
                </a:tc>
                <a:extLst>
                  <a:ext uri="{0D108BD9-81ED-4DB2-BD59-A6C34878D82A}">
                    <a16:rowId xmlns:a16="http://schemas.microsoft.com/office/drawing/2014/main" val="2553803384"/>
                  </a:ext>
                </a:extLst>
              </a:tr>
              <a:tr h="147411">
                <a:tc>
                  <a:txBody>
                    <a:bodyPr/>
                    <a:lstStyle/>
                    <a:p>
                      <a:pPr algn="r"/>
                      <a:r>
                        <a:rPr lang="en-US" sz="2400" b="1" dirty="0" smtClean="0"/>
                        <a:t>Local</a:t>
                      </a:r>
                    </a:p>
                  </a:txBody>
                  <a:tcPr/>
                </a:tc>
                <a:tc>
                  <a:txBody>
                    <a:bodyPr/>
                    <a:lstStyle/>
                    <a:p>
                      <a:r>
                        <a:rPr lang="en-US" sz="2400" dirty="0" smtClean="0"/>
                        <a:t>Current Scope (</a:t>
                      </a:r>
                      <a:r>
                        <a:rPr lang="en-US" sz="2400" i="1" dirty="0" smtClean="0"/>
                        <a:t>Default)</a:t>
                      </a:r>
                      <a:endParaRPr lang="en-US" sz="2400" i="1" dirty="0"/>
                    </a:p>
                  </a:txBody>
                  <a:tcPr/>
                </a:tc>
                <a:extLst>
                  <a:ext uri="{0D108BD9-81ED-4DB2-BD59-A6C34878D82A}">
                    <a16:rowId xmlns:a16="http://schemas.microsoft.com/office/drawing/2014/main" val="3613352107"/>
                  </a:ext>
                </a:extLst>
              </a:tr>
              <a:tr h="0">
                <a:tc>
                  <a:txBody>
                    <a:bodyPr/>
                    <a:lstStyle/>
                    <a:p>
                      <a:pPr algn="r"/>
                      <a:r>
                        <a:rPr lang="en-US" sz="2400" b="1" dirty="0" smtClean="0"/>
                        <a:t>Private</a:t>
                      </a:r>
                      <a:endParaRPr lang="en-US" sz="2400" b="1" dirty="0"/>
                    </a:p>
                  </a:txBody>
                  <a:tcPr/>
                </a:tc>
                <a:tc>
                  <a:txBody>
                    <a:bodyPr/>
                    <a:lstStyle/>
                    <a:p>
                      <a:r>
                        <a:rPr lang="en-US" sz="2400" dirty="0" smtClean="0"/>
                        <a:t>Current</a:t>
                      </a:r>
                      <a:r>
                        <a:rPr lang="en-US" sz="2400" baseline="0" dirty="0" smtClean="0"/>
                        <a:t> Scope, unavailable to children</a:t>
                      </a:r>
                      <a:endParaRPr lang="en-US" sz="2400" dirty="0"/>
                    </a:p>
                  </a:txBody>
                  <a:tcPr/>
                </a:tc>
                <a:extLst>
                  <a:ext uri="{0D108BD9-81ED-4DB2-BD59-A6C34878D82A}">
                    <a16:rowId xmlns:a16="http://schemas.microsoft.com/office/drawing/2014/main" val="1537436587"/>
                  </a:ext>
                </a:extLst>
              </a:tr>
            </a:tbl>
          </a:graphicData>
        </a:graphic>
      </p:graphicFrame>
    </p:spTree>
    <p:extLst>
      <p:ext uri="{BB962C8B-B14F-4D97-AF65-F5344CB8AC3E}">
        <p14:creationId xmlns:p14="http://schemas.microsoft.com/office/powerpoint/2010/main" val="1806059387"/>
      </p:ext>
    </p:extLst>
  </p:cSld>
  <p:clrMapOvr>
    <a:masterClrMapping/>
  </p:clrMapOvr>
  <p:timing>
    <p:tnLst>
      <p:par>
        <p:cT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AU" dirty="0"/>
              <a:t>Scope </a:t>
            </a:r>
            <a:r>
              <a:rPr lang="en-AU" dirty="0" smtClean="0"/>
              <a:t>Modifiers - Variables</a:t>
            </a:r>
            <a:r>
              <a:rPr lang="en-AU" dirty="0"/>
              <a:t/>
            </a:r>
            <a:br>
              <a:rPr lang="en-AU" dirty="0"/>
            </a:b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558</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238259950"/>
              </p:ext>
            </p:extLst>
          </p:nvPr>
        </p:nvGraphicFramePr>
        <p:xfrm>
          <a:off x="1341738" y="1628842"/>
          <a:ext cx="9577064" cy="927166"/>
        </p:xfrm>
        <a:graphic>
          <a:graphicData uri="http://schemas.openxmlformats.org/drawingml/2006/table">
            <a:tbl>
              <a:tblPr firstRow="1" bandRow="1"/>
              <a:tblGrid>
                <a:gridCol w="9577064">
                  <a:extLst>
                    <a:ext uri="{9D8B030D-6E8A-4147-A177-3AD203B41FA5}">
                      <a16:colId xmlns:a16="http://schemas.microsoft.com/office/drawing/2014/main" val="344864119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Variable Scope Modifier Syntax:</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45311928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$[&lt;scope-modifier&gt;]:&lt;name&gt; = &lt;value&gt;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69459841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31299570"/>
              </p:ext>
            </p:extLst>
          </p:nvPr>
        </p:nvGraphicFramePr>
        <p:xfrm>
          <a:off x="1341738" y="3382993"/>
          <a:ext cx="9577064" cy="1292926"/>
        </p:xfrm>
        <a:graphic>
          <a:graphicData uri="http://schemas.openxmlformats.org/drawingml/2006/table">
            <a:tbl>
              <a:tblPr firstRow="1" bandRow="1"/>
              <a:tblGrid>
                <a:gridCol w="9577064">
                  <a:extLst>
                    <a:ext uri="{9D8B030D-6E8A-4147-A177-3AD203B41FA5}">
                      <a16:colId xmlns:a16="http://schemas.microsoft.com/office/drawing/2014/main" val="4247926832"/>
                    </a:ext>
                  </a:extLst>
                </a:gridCol>
              </a:tblGrid>
              <a:tr h="469966">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Example:</a:t>
                      </a:r>
                    </a:p>
                    <a:p>
                      <a:pPr algn="l"/>
                      <a:r>
                        <a:rPr lang="en-AU" sz="2400" b="0" dirty="0" smtClean="0">
                          <a:solidFill>
                            <a:schemeClr val="bg1"/>
                          </a:solidFill>
                          <a:latin typeface="Segoe UI Light" panose="020B0502040204020203" pitchFamily="34" charset="0"/>
                          <a:ea typeface=""/>
                          <a:cs typeface="Segoe UI Light" panose="020B0502040204020203" pitchFamily="34" charset="0"/>
                        </a:rPr>
                        <a:t>Change or create a variable in global</a:t>
                      </a:r>
                      <a:r>
                        <a:rPr lang="en-AU" sz="2400" b="0" baseline="0" dirty="0" smtClean="0">
                          <a:solidFill>
                            <a:schemeClr val="bg1"/>
                          </a:solidFill>
                          <a:latin typeface="Segoe UI Light" panose="020B0502040204020203" pitchFamily="34" charset="0"/>
                          <a:ea typeface=""/>
                          <a:cs typeface="Segoe UI Light" panose="020B0502040204020203" pitchFamily="34" charset="0"/>
                        </a:rPr>
                        <a:t> scope from another scope</a:t>
                      </a:r>
                      <a:endParaRPr lang="en-AU" sz="2400" b="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9220186"/>
                  </a:ext>
                </a:extLst>
              </a:tr>
              <a:tr h="469966">
                <a:tc>
                  <a:txBody>
                    <a:bodyPr/>
                    <a:lstStyle/>
                    <a:p>
                      <a:r>
                        <a:rPr lang="en-AU" sz="2400" dirty="0" smtClean="0">
                          <a:solidFill>
                            <a:srgbClr val="FF4500"/>
                          </a:solidFill>
                          <a:latin typeface="Lucida Console" panose="020B0609040504020204" pitchFamily="49" charset="0"/>
                        </a:rPr>
                        <a:t>$</a:t>
                      </a:r>
                      <a:r>
                        <a:rPr lang="en-AU" sz="2400" dirty="0" err="1" smtClean="0">
                          <a:solidFill>
                            <a:srgbClr val="FF4500"/>
                          </a:solidFill>
                          <a:latin typeface="Lucida Console" panose="020B0609040504020204" pitchFamily="49" charset="0"/>
                        </a:rPr>
                        <a:t>global:a</a:t>
                      </a:r>
                      <a:r>
                        <a:rPr lang="en-AU" sz="2400" dirty="0" smtClean="0">
                          <a:solidFill>
                            <a:srgbClr val="F5F5F5"/>
                          </a:solidFill>
                          <a:latin typeface="Lucida Console" panose="020B0609040504020204" pitchFamily="49" charset="0"/>
                        </a:rPr>
                        <a:t> </a:t>
                      </a:r>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"one"</a:t>
                      </a:r>
                      <a:endParaRPr lang="en-AU" sz="24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28415109"/>
                  </a:ext>
                </a:extLst>
              </a:tr>
            </a:tbl>
          </a:graphicData>
        </a:graphic>
      </p:graphicFrame>
    </p:spTree>
    <p:extLst>
      <p:ext uri="{BB962C8B-B14F-4D97-AF65-F5344CB8AC3E}">
        <p14:creationId xmlns:p14="http://schemas.microsoft.com/office/powerpoint/2010/main" val="1119689051"/>
      </p:ext>
    </p:extLst>
  </p:cSld>
  <p:clrMapOvr>
    <a:masterClrMapping/>
  </p:clrMapOvr>
  <p:timing>
    <p:tnLst>
      <p:par>
        <p:cT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AU" dirty="0"/>
              <a:t>Scope </a:t>
            </a:r>
            <a:r>
              <a:rPr lang="en-AU" dirty="0" smtClean="0"/>
              <a:t>Modifiers - Functions</a:t>
            </a:r>
            <a:r>
              <a:rPr lang="en-AU" dirty="0"/>
              <a:t/>
            </a:r>
            <a:br>
              <a:rPr lang="en-AU" dirty="0"/>
            </a:br>
            <a:endParaRPr lang="en-AU" i="1"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559</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544788872"/>
              </p:ext>
            </p:extLst>
          </p:nvPr>
        </p:nvGraphicFramePr>
        <p:xfrm>
          <a:off x="1299207" y="1603812"/>
          <a:ext cx="9577064" cy="1292926"/>
        </p:xfrm>
        <a:graphic>
          <a:graphicData uri="http://schemas.openxmlformats.org/drawingml/2006/table">
            <a:tbl>
              <a:tblPr firstRow="1" bandRow="1"/>
              <a:tblGrid>
                <a:gridCol w="9577064">
                  <a:extLst>
                    <a:ext uri="{9D8B030D-6E8A-4147-A177-3AD203B41FA5}">
                      <a16:colId xmlns:a16="http://schemas.microsoft.com/office/drawing/2014/main" val="2060555101"/>
                    </a:ext>
                  </a:extLst>
                </a:gridCol>
              </a:tblGrid>
              <a:tr h="469966">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Function Scope Modifier Syntax:</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5120338"/>
                  </a:ext>
                </a:extLst>
              </a:tr>
              <a:tr h="469966">
                <a:tc>
                  <a:txBody>
                    <a:bodyPr/>
                    <a:lstStyle/>
                    <a:p>
                      <a:r>
                        <a:rPr lang="en-AU" sz="2400" dirty="0" smtClean="0">
                          <a:solidFill>
                            <a:srgbClr val="F5F5F5"/>
                          </a:solidFill>
                          <a:latin typeface="Lucida Console" panose="020B0609040504020204" pitchFamily="49" charset="0"/>
                        </a:rPr>
                        <a:t>function [&lt;scope-modifier&gt;]:&lt;name&gt; </a:t>
                      </a:r>
                    </a:p>
                    <a:p>
                      <a:r>
                        <a:rPr lang="en-AU" sz="2400" dirty="0" smtClean="0">
                          <a:solidFill>
                            <a:srgbClr val="F5F5F5"/>
                          </a:solidFill>
                          <a:latin typeface="Lucida Console" panose="020B0609040504020204" pitchFamily="49" charset="0"/>
                        </a:rPr>
                        <a:t>{&lt;function-body&gt;}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05805387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48793201"/>
              </p:ext>
            </p:extLst>
          </p:nvPr>
        </p:nvGraphicFramePr>
        <p:xfrm>
          <a:off x="1299207" y="3510584"/>
          <a:ext cx="9577064" cy="1645920"/>
        </p:xfrm>
        <a:graphic>
          <a:graphicData uri="http://schemas.openxmlformats.org/drawingml/2006/table">
            <a:tbl>
              <a:tblPr firstRow="1" bandRow="1"/>
              <a:tblGrid>
                <a:gridCol w="9577064">
                  <a:extLst>
                    <a:ext uri="{9D8B030D-6E8A-4147-A177-3AD203B41FA5}">
                      <a16:colId xmlns:a16="http://schemas.microsoft.com/office/drawing/2014/main" val="1698871375"/>
                    </a:ext>
                  </a:extLst>
                </a:gridCol>
              </a:tblGrid>
              <a:tr h="469966">
                <a:tc>
                  <a:txBody>
                    <a:bodyPr/>
                    <a:lstStyle/>
                    <a:p>
                      <a:pPr algn="l"/>
                      <a:r>
                        <a:rPr lang="en-AU" sz="2400" b="0" dirty="0" smtClean="0">
                          <a:solidFill>
                            <a:schemeClr val="bg1"/>
                          </a:solidFill>
                          <a:latin typeface="Segoe UI Light" panose="020B0502040204020203" pitchFamily="34" charset="0"/>
                          <a:ea typeface="+mn-ea"/>
                          <a:cs typeface="Segoe UI Light" panose="020B0502040204020203" pitchFamily="34" charset="0"/>
                        </a:rPr>
                        <a:t>Example:</a:t>
                      </a:r>
                    </a:p>
                    <a:p>
                      <a:pPr algn="l"/>
                      <a:r>
                        <a:rPr lang="en-AU" sz="2400" b="0" dirty="0" smtClean="0">
                          <a:solidFill>
                            <a:schemeClr val="bg1"/>
                          </a:solidFill>
                          <a:latin typeface="Segoe UI Light" panose="020B0502040204020203" pitchFamily="34" charset="0"/>
                          <a:ea typeface="+mn-ea"/>
                          <a:cs typeface="Segoe UI Light" panose="020B0502040204020203" pitchFamily="34" charset="0"/>
                        </a:rPr>
                        <a:t>Make a function visible in global</a:t>
                      </a:r>
                      <a:r>
                        <a:rPr lang="en-AU" sz="2400" b="0" baseline="0" dirty="0" smtClean="0">
                          <a:solidFill>
                            <a:schemeClr val="bg1"/>
                          </a:solidFill>
                          <a:latin typeface="Segoe UI Light" panose="020B0502040204020203" pitchFamily="34" charset="0"/>
                          <a:ea typeface="+mn-ea"/>
                          <a:cs typeface="Segoe UI Light" panose="020B0502040204020203" pitchFamily="34" charset="0"/>
                        </a:rPr>
                        <a:t> scope from another scope</a:t>
                      </a:r>
                      <a:endParaRPr lang="en-AU" sz="2400" b="0" dirty="0" smtClean="0">
                        <a:solidFill>
                          <a:schemeClr val="bg1"/>
                        </a:solidFill>
                        <a:latin typeface="Segoe UI Light" panose="020B0502040204020203" pitchFamily="34" charset="0"/>
                        <a:ea typeface="+mn-ea"/>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0671714"/>
                  </a:ext>
                </a:extLst>
              </a:tr>
              <a:tr h="469966">
                <a:tc>
                  <a:txBody>
                    <a:bodyPr/>
                    <a:lstStyle/>
                    <a:p>
                      <a:r>
                        <a:rPr lang="en-AU" sz="2400" dirty="0" smtClean="0">
                          <a:solidFill>
                            <a:srgbClr val="E0FFFF"/>
                          </a:solidFill>
                          <a:latin typeface="Lucida Console" panose="020B0609040504020204" pitchFamily="49" charset="0"/>
                        </a:rPr>
                        <a:t>function</a:t>
                      </a:r>
                      <a:r>
                        <a:rPr lang="en-AU" sz="2400" dirty="0" smtClean="0">
                          <a:solidFill>
                            <a:srgbClr val="F5F5F5"/>
                          </a:solidFill>
                          <a:latin typeface="Lucida Console" panose="020B0609040504020204" pitchFamily="49" charset="0"/>
                        </a:rPr>
                        <a:t> </a:t>
                      </a:r>
                      <a:r>
                        <a:rPr lang="en-AU" sz="2400" dirty="0" err="1" smtClean="0">
                          <a:solidFill>
                            <a:srgbClr val="EE82EE"/>
                          </a:solidFill>
                          <a:latin typeface="Lucida Console" panose="020B0609040504020204" pitchFamily="49" charset="0"/>
                        </a:rPr>
                        <a:t>global:Hello</a:t>
                      </a:r>
                      <a:endParaRPr lang="en-AU" sz="2400" dirty="0" smtClean="0">
                        <a:solidFill>
                          <a:srgbClr val="F5F5F5"/>
                        </a:solidFill>
                        <a:latin typeface="Lucida Console" panose="020B0609040504020204" pitchFamily="49" charset="0"/>
                      </a:endParaRPr>
                    </a:p>
                    <a:p>
                      <a:r>
                        <a:rPr lang="en-AU" sz="2400" dirty="0" smtClean="0">
                          <a:solidFill>
                            <a:srgbClr val="F5F5F5"/>
                          </a:solidFill>
                          <a:latin typeface="Lucida Console" panose="020B0609040504020204" pitchFamily="49" charset="0"/>
                        </a:rPr>
                        <a:t>{</a:t>
                      </a:r>
                      <a:r>
                        <a:rPr lang="en-AU" sz="2400" dirty="0" smtClean="0">
                          <a:solidFill>
                            <a:srgbClr val="E0FFFF"/>
                          </a:solidFill>
                          <a:latin typeface="Lucida Console" panose="020B0609040504020204" pitchFamily="49" charset="0"/>
                        </a:rPr>
                        <a:t>write-host</a:t>
                      </a:r>
                      <a:r>
                        <a:rPr lang="en-AU" sz="2400" dirty="0" smtClean="0">
                          <a:solidFill>
                            <a:srgbClr val="F5F5F5"/>
                          </a:solidFill>
                          <a:latin typeface="Lucida Console" panose="020B0609040504020204" pitchFamily="49" charset="0"/>
                        </a:rPr>
                        <a:t> </a:t>
                      </a:r>
                      <a:r>
                        <a:rPr lang="en-AU" sz="2400" dirty="0" smtClean="0">
                          <a:solidFill>
                            <a:srgbClr val="DB7093"/>
                          </a:solidFill>
                          <a:latin typeface="Lucida Console" panose="020B0609040504020204" pitchFamily="49" charset="0"/>
                        </a:rPr>
                        <a:t>"Hello, World"</a:t>
                      </a:r>
                      <a:r>
                        <a:rPr lang="en-AU" sz="24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34501576"/>
                  </a:ext>
                </a:extLst>
              </a:tr>
            </a:tbl>
          </a:graphicData>
        </a:graphic>
      </p:graphicFrame>
    </p:spTree>
    <p:extLst>
      <p:ext uri="{BB962C8B-B14F-4D97-AF65-F5344CB8AC3E}">
        <p14:creationId xmlns:p14="http://schemas.microsoft.com/office/powerpoint/2010/main" val="1693511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Cmdlet </a:t>
            </a:r>
            <a:r>
              <a:rPr lang="en-US" dirty="0" smtClean="0"/>
              <a:t>Examples</a:t>
            </a:r>
            <a:r>
              <a:rPr lang="en-US" dirty="0" smtClean="0">
                <a:solidFill>
                  <a:schemeClr val="accent1"/>
                </a:solidFill>
              </a:rPr>
              <a:t/>
            </a:r>
            <a:br>
              <a:rPr lang="en-US" dirty="0" smtClean="0">
                <a:solidFill>
                  <a:schemeClr val="accent1"/>
                </a:solidFill>
              </a:rPr>
            </a:br>
            <a:endParaRPr lang="en-US" sz="2800" dirty="0">
              <a:solidFill>
                <a:srgbClr val="7030A0"/>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56</a:t>
            </a:fld>
            <a:endParaRPr lang="en-US"/>
          </a:p>
        </p:txBody>
      </p:sp>
      <p:sp>
        <p:nvSpPr>
          <p:cNvPr id="2" name="TextBox 1"/>
          <p:cNvSpPr txBox="1"/>
          <p:nvPr/>
        </p:nvSpPr>
        <p:spPr>
          <a:xfrm>
            <a:off x="551384" y="1322913"/>
            <a:ext cx="11168989" cy="2554545"/>
          </a:xfrm>
          <a:prstGeom prst="rect">
            <a:avLst/>
          </a:prstGeom>
          <a:solidFill>
            <a:srgbClr val="012456"/>
          </a:solidFill>
        </p:spPr>
        <p:txBody>
          <a:bodyPr wrap="square" rtlCol="0">
            <a:spAutoFit/>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Get-Process</a:t>
            </a:r>
          </a:p>
          <a:p>
            <a:endParaRPr lang="en-AU" sz="2000" dirty="0" smtClean="0">
              <a:solidFill>
                <a:srgbClr val="EE82EE"/>
              </a:solidFill>
              <a:latin typeface="Lucida Console" panose="020B0609040504020204" pitchFamily="49" charset="0"/>
            </a:endParaRPr>
          </a:p>
          <a:p>
            <a:r>
              <a:rPr lang="en-AU" sz="2000" dirty="0"/>
              <a:t> </a:t>
            </a:r>
            <a:r>
              <a:rPr lang="en-AU" sz="2000" dirty="0">
                <a:solidFill>
                  <a:srgbClr val="F5F5F5"/>
                </a:solidFill>
                <a:latin typeface="Lucida Console" panose="020B0609040504020204" pitchFamily="49" charset="0"/>
              </a:rPr>
              <a:t>Handles  NPM(K)    PM(K)      WS(K) VM(M)   CPU(s)     Id </a:t>
            </a:r>
            <a:r>
              <a:rPr lang="en-AU" sz="2000" dirty="0" err="1">
                <a:solidFill>
                  <a:srgbClr val="F5F5F5"/>
                </a:solidFill>
                <a:latin typeface="Lucida Console" panose="020B0609040504020204" pitchFamily="49" charset="0"/>
              </a:rPr>
              <a:t>ProcessName</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  ------    -----      ----- -----   ------     -- -----------                                               </a:t>
            </a:r>
          </a:p>
          <a:p>
            <a:r>
              <a:rPr lang="en-AU" sz="2000" dirty="0">
                <a:solidFill>
                  <a:srgbClr val="F5F5F5"/>
                </a:solidFill>
                <a:latin typeface="Lucida Console" panose="020B0609040504020204" pitchFamily="49" charset="0"/>
              </a:rPr>
              <a:t>     83       7     1084       4124    45     0.09   7784 </a:t>
            </a:r>
            <a:r>
              <a:rPr lang="en-AU" sz="2000" dirty="0" err="1">
                <a:solidFill>
                  <a:srgbClr val="F5F5F5"/>
                </a:solidFill>
                <a:latin typeface="Lucida Console" panose="020B0609040504020204" pitchFamily="49" charset="0"/>
              </a:rPr>
              <a:t>armsvc</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    179      13     1892       8216    89     0.66   6540 </a:t>
            </a:r>
            <a:r>
              <a:rPr lang="en-AU" sz="2000" dirty="0" err="1">
                <a:solidFill>
                  <a:srgbClr val="F5F5F5"/>
                </a:solidFill>
                <a:latin typeface="Lucida Console" panose="020B0609040504020204" pitchFamily="49" charset="0"/>
              </a:rPr>
              <a:t>BDAppHost</a:t>
            </a:r>
            <a:r>
              <a:rPr lang="en-AU" sz="2000" dirty="0">
                <a:solidFill>
                  <a:srgbClr val="F5F5F5"/>
                </a:solidFill>
                <a:latin typeface="Lucida Console" panose="020B0609040504020204" pitchFamily="49" charset="0"/>
              </a:rPr>
              <a:t>                                                 </a:t>
            </a:r>
          </a:p>
          <a:p>
            <a:r>
              <a:rPr lang="en-AU" sz="2000" dirty="0">
                <a:solidFill>
                  <a:srgbClr val="F5F5F5"/>
                </a:solidFill>
                <a:latin typeface="Lucida Console" panose="020B0609040504020204" pitchFamily="49" charset="0"/>
              </a:rPr>
              <a:t>    143      12     1840       7320    76     0.22  11148 </a:t>
            </a:r>
            <a:r>
              <a:rPr lang="en-AU" sz="2000" dirty="0" err="1" smtClean="0">
                <a:solidFill>
                  <a:srgbClr val="F5F5F5"/>
                </a:solidFill>
                <a:latin typeface="Lucida Console" panose="020B0609040504020204" pitchFamily="49" charset="0"/>
              </a:rPr>
              <a:t>BDExtHost</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a:t>
            </a:r>
            <a:endParaRPr lang="en-AU" sz="2000" dirty="0">
              <a:solidFill>
                <a:srgbClr val="F5F5F5"/>
              </a:solidFill>
              <a:latin typeface="Lucida Console" panose="020B0609040504020204" pitchFamily="49" charset="0"/>
            </a:endParaRPr>
          </a:p>
        </p:txBody>
      </p:sp>
      <p:sp>
        <p:nvSpPr>
          <p:cNvPr id="7" name="TextBox 6"/>
          <p:cNvSpPr txBox="1"/>
          <p:nvPr/>
        </p:nvSpPr>
        <p:spPr>
          <a:xfrm>
            <a:off x="559406" y="4152147"/>
            <a:ext cx="11168989" cy="1323439"/>
          </a:xfrm>
          <a:prstGeom prst="rect">
            <a:avLst/>
          </a:prstGeom>
          <a:solidFill>
            <a:srgbClr val="012456"/>
          </a:solidFill>
        </p:spPr>
        <p:txBody>
          <a:bodyPr wrap="square" rtlCol="0">
            <a:spAutoFit/>
          </a:bodyPr>
          <a:lstStyle/>
          <a:p>
            <a:r>
              <a:rPr lang="en-AU" sz="2000" dirty="0" smtClean="0">
                <a:solidFill>
                  <a:srgbClr val="F5F5F5"/>
                </a:solidFill>
                <a:latin typeface="Lucida Console" panose="020B0609040504020204" pitchFamily="49" charset="0"/>
              </a:rPr>
              <a:t>PS C:\&gt; </a:t>
            </a:r>
            <a:r>
              <a:rPr lang="en-AU" sz="2000" dirty="0">
                <a:solidFill>
                  <a:srgbClr val="E0FFFF"/>
                </a:solidFill>
                <a:latin typeface="Lucida Console" panose="020B0609040504020204" pitchFamily="49" charset="0"/>
              </a:rPr>
              <a:t>Restart-Service</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–Name</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Spooler</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-Verbose </a:t>
            </a:r>
            <a:endParaRPr lang="en-AU" sz="2000" dirty="0" smtClean="0">
              <a:solidFill>
                <a:srgbClr val="FFE4B5"/>
              </a:solidFill>
              <a:latin typeface="Lucida Console" panose="020B0609040504020204" pitchFamily="49" charset="0"/>
            </a:endParaRPr>
          </a:p>
          <a:p>
            <a:endParaRPr lang="en-AU" sz="2000" dirty="0" smtClean="0">
              <a:solidFill>
                <a:srgbClr val="FFE4B5"/>
              </a:solidFill>
              <a:latin typeface="Lucida Console" panose="020B0609040504020204" pitchFamily="49" charset="0"/>
            </a:endParaRPr>
          </a:p>
          <a:p>
            <a:r>
              <a:rPr lang="en-AU" sz="2000" dirty="0">
                <a:solidFill>
                  <a:srgbClr val="FFFF00"/>
                </a:solidFill>
                <a:latin typeface="Lucida Console" panose="020B0609040504020204" pitchFamily="49" charset="0"/>
              </a:rPr>
              <a:t>VERBOSE: Performing the operation "Restart-Service" on target "Print Spooler (Spooler)". </a:t>
            </a:r>
          </a:p>
        </p:txBody>
      </p:sp>
      <p:sp>
        <p:nvSpPr>
          <p:cNvPr id="8" name="TextBox 7"/>
          <p:cNvSpPr txBox="1"/>
          <p:nvPr/>
        </p:nvSpPr>
        <p:spPr>
          <a:xfrm>
            <a:off x="559406" y="5703422"/>
            <a:ext cx="11168989" cy="707886"/>
          </a:xfrm>
          <a:prstGeom prst="rect">
            <a:avLst/>
          </a:prstGeom>
          <a:solidFill>
            <a:srgbClr val="012456"/>
          </a:solidFill>
        </p:spPr>
        <p:txBody>
          <a:bodyPr wrap="square" rtlCol="0">
            <a:spAutoFit/>
          </a:bodyPr>
          <a:lstStyle/>
          <a:p>
            <a:r>
              <a:rPr lang="en-AU" sz="2000" dirty="0"/>
              <a:t> </a:t>
            </a:r>
            <a:r>
              <a:rPr lang="en-AU" sz="2000" dirty="0">
                <a:solidFill>
                  <a:srgbClr val="F5F5F5"/>
                </a:solidFill>
                <a:latin typeface="Lucida Console" panose="020B0609040504020204" pitchFamily="49" charset="0"/>
              </a:rPr>
              <a:t>PS C:\&gt; </a:t>
            </a:r>
            <a:r>
              <a:rPr lang="en-AU" sz="2000" dirty="0">
                <a:solidFill>
                  <a:srgbClr val="E0FFFF"/>
                </a:solidFill>
                <a:latin typeface="Lucida Console" panose="020B0609040504020204" pitchFamily="49" charset="0"/>
              </a:rPr>
              <a:t>Test-Connection</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-ComputerName</a:t>
            </a:r>
            <a:r>
              <a:rPr lang="en-AU" sz="2000" dirty="0">
                <a:solidFill>
                  <a:srgbClr val="F5F5F5"/>
                </a:solidFill>
                <a:latin typeface="Lucida Console" panose="020B0609040504020204" pitchFamily="49" charset="0"/>
              </a:rPr>
              <a:t> </a:t>
            </a:r>
            <a:r>
              <a:rPr lang="en-AU" sz="2000" dirty="0">
                <a:solidFill>
                  <a:srgbClr val="EE82EE"/>
                </a:solidFill>
                <a:latin typeface="Lucida Console" panose="020B0609040504020204" pitchFamily="49" charset="0"/>
              </a:rPr>
              <a:t>2012R2-MS</a:t>
            </a:r>
            <a:r>
              <a:rPr lang="en-AU" sz="2000" dirty="0">
                <a:solidFill>
                  <a:srgbClr val="F5F5F5"/>
                </a:solidFill>
                <a:latin typeface="Lucida Console" panose="020B0609040504020204" pitchFamily="49" charset="0"/>
              </a:rPr>
              <a:t> </a:t>
            </a:r>
            <a:r>
              <a:rPr lang="en-AU" sz="2000" dirty="0">
                <a:solidFill>
                  <a:srgbClr val="FFE4B5"/>
                </a:solidFill>
                <a:latin typeface="Lucida Console" panose="020B0609040504020204" pitchFamily="49" charset="0"/>
              </a:rPr>
              <a:t>-Count</a:t>
            </a:r>
            <a:r>
              <a:rPr lang="en-AU" sz="2000" dirty="0">
                <a:solidFill>
                  <a:srgbClr val="F5F5F5"/>
                </a:solidFill>
                <a:latin typeface="Lucida Console" panose="020B0609040504020204" pitchFamily="49" charset="0"/>
              </a:rPr>
              <a:t> </a:t>
            </a:r>
            <a:r>
              <a:rPr lang="en-AU" sz="2000" dirty="0">
                <a:solidFill>
                  <a:srgbClr val="FFE4C4"/>
                </a:solidFill>
                <a:latin typeface="Lucida Console" panose="020B0609040504020204" pitchFamily="49" charset="0"/>
              </a:rPr>
              <a:t>1</a:t>
            </a:r>
            <a:r>
              <a:rPr lang="en-AU" sz="2000" dirty="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–Quiet</a:t>
            </a:r>
          </a:p>
          <a:p>
            <a:r>
              <a:rPr lang="en-AU" sz="2000" dirty="0" smtClean="0">
                <a:solidFill>
                  <a:srgbClr val="F5F5F5"/>
                </a:solidFill>
                <a:latin typeface="Lucida Console" panose="020B0609040504020204" pitchFamily="49" charset="0"/>
              </a:rPr>
              <a:t>True</a:t>
            </a:r>
            <a:endParaRPr lang="en-AU" sz="2000" dirty="0">
              <a:solidFill>
                <a:srgbClr val="FFE4B5"/>
              </a:solidFill>
              <a:latin typeface="Lucida Console" panose="020B0609040504020204" pitchFamily="49" charset="0"/>
            </a:endParaRPr>
          </a:p>
        </p:txBody>
      </p:sp>
    </p:spTree>
    <p:extLst>
      <p:ext uri="{BB962C8B-B14F-4D97-AF65-F5344CB8AC3E}">
        <p14:creationId xmlns:p14="http://schemas.microsoft.com/office/powerpoint/2010/main" val="2387232575"/>
      </p:ext>
    </p:extLst>
  </p:cSld>
  <p:clrMapOvr>
    <a:masterClrMapping/>
  </p:clrMapOvr>
  <p:timing>
    <p:tnLst>
      <p:par>
        <p:cT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0" y="1143000"/>
            <a:ext cx="1703512" cy="2286000"/>
          </a:xfrm>
        </p:spPr>
        <p:txBody>
          <a:bodyPr/>
          <a:lstStyle/>
          <a:p>
            <a:r>
              <a:rPr lang="en-AU" sz="2800" dirty="0" smtClean="0"/>
              <a:t>Example:</a:t>
            </a:r>
          </a:p>
          <a:p>
            <a:r>
              <a:rPr lang="en-AU" sz="2800" dirty="0" smtClean="0"/>
              <a:t>List items in a scope</a:t>
            </a:r>
            <a:endParaRPr lang="en-AU" sz="2800" dirty="0"/>
          </a:p>
        </p:txBody>
      </p:sp>
      <p:sp>
        <p:nvSpPr>
          <p:cNvPr id="8" name="Slide Number Placeholder 7"/>
          <p:cNvSpPr>
            <a:spLocks noGrp="1"/>
          </p:cNvSpPr>
          <p:nvPr>
            <p:ph type="sldNum" sz="quarter" idx="4294967295"/>
          </p:nvPr>
        </p:nvSpPr>
        <p:spPr>
          <a:xfrm>
            <a:off x="9347200" y="6492875"/>
            <a:ext cx="2844800" cy="365125"/>
          </a:xfrm>
        </p:spPr>
        <p:txBody>
          <a:bodyPr/>
          <a:lstStyle/>
          <a:p>
            <a:fld id="{74A398B2-5A34-1A4A-811E-F4027282568C}" type="slidenum">
              <a:rPr lang="en-US" smtClean="0"/>
              <a:pPr/>
              <a:t>560</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3923093971"/>
              </p:ext>
            </p:extLst>
          </p:nvPr>
        </p:nvGraphicFramePr>
        <p:xfrm>
          <a:off x="2080149" y="1144577"/>
          <a:ext cx="9577064" cy="853440"/>
        </p:xfrm>
        <a:graphic>
          <a:graphicData uri="http://schemas.openxmlformats.org/drawingml/2006/table">
            <a:tbl>
              <a:tblPr firstRow="1" bandRow="1"/>
              <a:tblGrid>
                <a:gridCol w="9577064">
                  <a:extLst>
                    <a:ext uri="{9D8B030D-6E8A-4147-A177-3AD203B41FA5}">
                      <a16:colId xmlns:a16="http://schemas.microsoft.com/office/drawing/2014/main" val="3282168505"/>
                    </a:ext>
                  </a:extLst>
                </a:gridCol>
              </a:tblGrid>
              <a:tr h="379423">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List variables in local scope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547050731"/>
                  </a:ext>
                </a:extLst>
              </a:tr>
              <a:tr h="226762">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Get-Variable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-Scope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Script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05744718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6786628"/>
              </p:ext>
            </p:extLst>
          </p:nvPr>
        </p:nvGraphicFramePr>
        <p:xfrm>
          <a:off x="2080149" y="3106891"/>
          <a:ext cx="9577064" cy="853440"/>
        </p:xfrm>
        <a:graphic>
          <a:graphicData uri="http://schemas.openxmlformats.org/drawingml/2006/table">
            <a:tbl>
              <a:tblPr firstRow="1" bandRow="1"/>
              <a:tblGrid>
                <a:gridCol w="9577064">
                  <a:extLst>
                    <a:ext uri="{9D8B030D-6E8A-4147-A177-3AD203B41FA5}">
                      <a16:colId xmlns:a16="http://schemas.microsoft.com/office/drawing/2014/main" val="2710267508"/>
                    </a:ext>
                  </a:extLst>
                </a:gridCol>
              </a:tblGrid>
              <a:tr h="297576">
                <a:tc>
                  <a:txBody>
                    <a:bodyPr/>
                    <a:lstStyle/>
                    <a:p>
                      <a:pPr algn="l"/>
                      <a:r>
                        <a:rPr lang="en-AU" sz="2400" b="0" dirty="0" smtClean="0">
                          <a:solidFill>
                            <a:schemeClr val="bg1"/>
                          </a:solidFill>
                          <a:latin typeface="Segoe UI Light" panose="020B0502040204020203" pitchFamily="34" charset="0"/>
                          <a:ea typeface=""/>
                          <a:cs typeface="Segoe UI Light" panose="020B0502040204020203" pitchFamily="34" charset="0"/>
                        </a:rPr>
                        <a:t>List </a:t>
                      </a:r>
                      <a:r>
                        <a:rPr lang="en-AU" sz="2400" b="0" dirty="0" err="1" smtClean="0">
                          <a:solidFill>
                            <a:schemeClr val="bg1"/>
                          </a:solidFill>
                          <a:latin typeface="Segoe UI Light" panose="020B0502040204020203" pitchFamily="34" charset="0"/>
                          <a:ea typeface=""/>
                          <a:cs typeface="Segoe UI Light" panose="020B0502040204020203" pitchFamily="34" charset="0"/>
                        </a:rPr>
                        <a:t>PSDrives</a:t>
                      </a:r>
                      <a:r>
                        <a:rPr lang="en-AU" sz="2400" b="0" dirty="0" smtClean="0">
                          <a:solidFill>
                            <a:schemeClr val="bg1"/>
                          </a:solidFill>
                          <a:latin typeface="Segoe UI Light" panose="020B0502040204020203" pitchFamily="34" charset="0"/>
                          <a:ea typeface=""/>
                          <a:cs typeface="Segoe UI Light" panose="020B0502040204020203" pitchFamily="34" charset="0"/>
                        </a:rPr>
                        <a:t> in local scope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9339823"/>
                  </a:ext>
                </a:extLst>
              </a:tr>
              <a:tr h="33567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t>
                      </a:r>
                      <a:r>
                        <a:rPr lang="en-AU" sz="2000" dirty="0" err="1" smtClean="0">
                          <a:solidFill>
                            <a:srgbClr val="E0FFFF"/>
                          </a:solidFill>
                          <a:latin typeface="Lucida Console" panose="020B0609040504020204" pitchFamily="49" charset="0"/>
                        </a:rPr>
                        <a:t>PSDrive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-Scope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Local</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47737558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93580266"/>
              </p:ext>
            </p:extLst>
          </p:nvPr>
        </p:nvGraphicFramePr>
        <p:xfrm>
          <a:off x="2080149" y="5069205"/>
          <a:ext cx="9577064" cy="853440"/>
        </p:xfrm>
        <a:graphic>
          <a:graphicData uri="http://schemas.openxmlformats.org/drawingml/2006/table">
            <a:tbl>
              <a:tblPr firstRow="1" bandRow="1"/>
              <a:tblGrid>
                <a:gridCol w="9577064">
                  <a:extLst>
                    <a:ext uri="{9D8B030D-6E8A-4147-A177-3AD203B41FA5}">
                      <a16:colId xmlns:a16="http://schemas.microsoft.com/office/drawing/2014/main" val="3989596247"/>
                    </a:ext>
                  </a:extLst>
                </a:gridCol>
              </a:tblGrid>
              <a:tr h="356736">
                <a:tc>
                  <a:txBody>
                    <a:bodyPr/>
                    <a:lstStyle/>
                    <a:p>
                      <a:pPr algn="l"/>
                      <a:r>
                        <a:rPr lang="en-AU" sz="2400" b="0" dirty="0" smtClean="0">
                          <a:solidFill>
                            <a:schemeClr val="bg1"/>
                          </a:solidFill>
                          <a:latin typeface="Segoe UI Light" panose="020B0502040204020203" pitchFamily="34" charset="0"/>
                          <a:ea typeface="+mn-ea"/>
                          <a:cs typeface="Segoe UI Light" panose="020B0502040204020203" pitchFamily="34" charset="0"/>
                        </a:rPr>
                        <a:t>List aliases in global</a:t>
                      </a:r>
                      <a:r>
                        <a:rPr lang="en-AU" sz="2400" b="0" baseline="0" dirty="0" smtClean="0">
                          <a:solidFill>
                            <a:schemeClr val="bg1"/>
                          </a:solidFill>
                          <a:latin typeface="Segoe UI Light" panose="020B0502040204020203" pitchFamily="34" charset="0"/>
                          <a:ea typeface="+mn-ea"/>
                          <a:cs typeface="Segoe UI Light" panose="020B0502040204020203" pitchFamily="34" charset="0"/>
                        </a:rPr>
                        <a:t> scope</a:t>
                      </a:r>
                      <a:endParaRPr lang="en-AU" sz="2400" b="0" dirty="0" smtClean="0">
                        <a:solidFill>
                          <a:schemeClr val="bg1"/>
                        </a:solidFill>
                        <a:latin typeface="Segoe UI Light" panose="020B0502040204020203" pitchFamily="34" charset="0"/>
                        <a:ea typeface="+mn-ea"/>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5513751"/>
                  </a:ext>
                </a:extLst>
              </a:tr>
              <a:tr h="328161">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Get-Alias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-Scope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Global</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691803888"/>
                  </a:ext>
                </a:extLst>
              </a:tr>
            </a:tbl>
          </a:graphicData>
        </a:graphic>
      </p:graphicFrame>
    </p:spTree>
    <p:extLst>
      <p:ext uri="{BB962C8B-B14F-4D97-AF65-F5344CB8AC3E}">
        <p14:creationId xmlns:p14="http://schemas.microsoft.com/office/powerpoint/2010/main" val="2782415241"/>
      </p:ext>
    </p:extLst>
  </p:cSld>
  <p:clrMapOvr>
    <a:masterClrMapping/>
  </p:clrMapOvr>
  <p:timing>
    <p:tnLst>
      <p:par>
        <p:cT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16: Scope</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Dot Source Notation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Dot Source Notation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561</a:t>
            </a:fld>
            <a:endParaRPr lang="en-US"/>
          </a:p>
        </p:txBody>
      </p:sp>
    </p:spTree>
    <p:extLst>
      <p:ext uri="{BB962C8B-B14F-4D97-AF65-F5344CB8AC3E}">
        <p14:creationId xmlns:p14="http://schemas.microsoft.com/office/powerpoint/2010/main" val="884681629"/>
      </p:ext>
    </p:extLst>
  </p:cSld>
  <p:clrMapOvr>
    <a:masterClrMapping/>
  </p:clrMapOvr>
  <p:timing>
    <p:tnLst>
      <p:par>
        <p:cT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Dot-Source Notation</a:t>
            </a:r>
            <a:endParaRPr lang="en-US" dirty="0"/>
          </a:p>
        </p:txBody>
      </p:sp>
      <p:sp>
        <p:nvSpPr>
          <p:cNvPr id="3" name="Content Placeholder 2"/>
          <p:cNvSpPr>
            <a:spLocks noGrp="1"/>
          </p:cNvSpPr>
          <p:nvPr>
            <p:ph sz="quarter" idx="13"/>
          </p:nvPr>
        </p:nvSpPr>
        <p:spPr/>
        <p:txBody>
          <a:bodyPr/>
          <a:lstStyle/>
          <a:p>
            <a:endParaRPr lang="en-AU" dirty="0" smtClean="0"/>
          </a:p>
          <a:p>
            <a:r>
              <a:rPr lang="en-AU" dirty="0" smtClean="0"/>
              <a:t>By default, child scope created when script or function runs</a:t>
            </a:r>
          </a:p>
          <a:p>
            <a:endParaRPr lang="en-AU" dirty="0" smtClean="0"/>
          </a:p>
          <a:p>
            <a:r>
              <a:rPr lang="en-AU" dirty="0" smtClean="0"/>
              <a:t>Dot-source does not create a child scope</a:t>
            </a:r>
          </a:p>
          <a:p>
            <a:endParaRPr lang="en-AU" dirty="0" smtClean="0"/>
          </a:p>
          <a:p>
            <a:r>
              <a:rPr lang="en-AU" dirty="0" smtClean="0"/>
              <a:t>Script or function runs in current scope and creates items in current scope</a:t>
            </a:r>
          </a:p>
          <a:p>
            <a:endParaRPr lang="en-AU" dirty="0" smtClean="0"/>
          </a:p>
          <a:p>
            <a:r>
              <a:rPr lang="en-AU" dirty="0" smtClean="0"/>
              <a:t>Item visibility does not terminate with the script or function</a:t>
            </a:r>
          </a:p>
          <a:p>
            <a:endParaRPr lang="en-AU" dirty="0" smtClean="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562</a:t>
            </a:fld>
            <a:endParaRPr lang="en-US"/>
          </a:p>
        </p:txBody>
      </p:sp>
    </p:spTree>
    <p:extLst>
      <p:ext uri="{BB962C8B-B14F-4D97-AF65-F5344CB8AC3E}">
        <p14:creationId xmlns:p14="http://schemas.microsoft.com/office/powerpoint/2010/main" val="296736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1991544" cy="2790056"/>
          </a:xfrm>
        </p:spPr>
        <p:txBody>
          <a:bodyPr/>
          <a:lstStyle/>
          <a:p>
            <a:r>
              <a:rPr lang="en-AU" sz="2800" dirty="0" smtClean="0"/>
              <a:t>Example:</a:t>
            </a:r>
          </a:p>
          <a:p>
            <a:r>
              <a:rPr lang="en-AU" sz="2800" dirty="0" smtClean="0"/>
              <a:t>Dot Source Notation Scripts</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563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294462498"/>
              </p:ext>
            </p:extLst>
          </p:nvPr>
        </p:nvGraphicFramePr>
        <p:xfrm>
          <a:off x="2263948" y="1144981"/>
          <a:ext cx="9577064" cy="914400"/>
        </p:xfrm>
        <a:graphic>
          <a:graphicData uri="http://schemas.openxmlformats.org/drawingml/2006/table">
            <a:tbl>
              <a:tblPr firstRow="1" bandRow="1"/>
              <a:tblGrid>
                <a:gridCol w="9577064">
                  <a:extLst>
                    <a:ext uri="{9D8B030D-6E8A-4147-A177-3AD203B41FA5}">
                      <a16:colId xmlns:a16="http://schemas.microsoft.com/office/drawing/2014/main" val="3476375852"/>
                    </a:ext>
                  </a:extLst>
                </a:gridCol>
              </a:tblGrid>
              <a:tr h="215733">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solidFill>
                            <a:schemeClr val="bg1"/>
                          </a:solidFill>
                          <a:latin typeface="Segoe UI Light" panose="020B0502040204020203" pitchFamily="34" charset="0"/>
                          <a:cs typeface="Segoe UI Light" panose="020B0502040204020203" pitchFamily="34" charset="0"/>
                        </a:rPr>
                        <a:t>Dot Source Script </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03529436"/>
                  </a:ext>
                </a:extLst>
              </a:tr>
              <a:tr h="259682">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D3D3D3"/>
                          </a:solidFill>
                          <a:latin typeface="Lucida Console" panose="020B0609040504020204" pitchFamily="49" charset="0"/>
                        </a:rPr>
                        <a:t>.</a:t>
                      </a:r>
                      <a:r>
                        <a:rPr lang="en-AU" sz="2400" dirty="0" smtClean="0">
                          <a:solidFill>
                            <a:schemeClr val="bg2">
                              <a:lumMod val="25000"/>
                              <a:lumOff val="75000"/>
                            </a:schemeClr>
                          </a:solidFill>
                          <a:latin typeface="Lucida Console" panose="020B0609040504020204" pitchFamily="49" charset="0"/>
                        </a:rPr>
                        <a:t> </a:t>
                      </a:r>
                      <a:r>
                        <a:rPr lang="en-AU" sz="2400" dirty="0" smtClean="0">
                          <a:solidFill>
                            <a:srgbClr val="E0FFFF"/>
                          </a:solidFill>
                          <a:latin typeface="Lucida Console" panose="020B0609040504020204" pitchFamily="49" charset="0"/>
                        </a:rPr>
                        <a:t>C:\Scripts\FunctionExample.ps1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51467137"/>
                  </a:ext>
                </a:extLst>
              </a:tr>
            </a:tbl>
          </a:graphicData>
        </a:graphic>
      </p:graphicFrame>
      <p:sp>
        <p:nvSpPr>
          <p:cNvPr id="7" name="Rectangular Callout 6"/>
          <p:cNvSpPr/>
          <p:nvPr/>
        </p:nvSpPr>
        <p:spPr>
          <a:xfrm>
            <a:off x="4127301" y="4267820"/>
            <a:ext cx="2458764" cy="718978"/>
          </a:xfrm>
          <a:prstGeom prst="wedgeRectCallout">
            <a:avLst>
              <a:gd name="adj1" fmla="val -51338"/>
              <a:gd name="adj2" fmla="val -359884"/>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Notice space between dot and </a:t>
            </a:r>
            <a:r>
              <a:rPr lang="en-US" dirty="0" smtClean="0"/>
              <a:t>path</a:t>
            </a:r>
            <a:endParaRPr lang="en-US" dirty="0"/>
          </a:p>
        </p:txBody>
      </p:sp>
    </p:spTree>
    <p:extLst>
      <p:ext uri="{BB962C8B-B14F-4D97-AF65-F5344CB8AC3E}">
        <p14:creationId xmlns:p14="http://schemas.microsoft.com/office/powerpoint/2010/main" val="263231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238399"/>
            <a:ext cx="2089545" cy="2456544"/>
          </a:xfrm>
        </p:spPr>
        <p:txBody>
          <a:bodyPr/>
          <a:lstStyle/>
          <a:p>
            <a:r>
              <a:rPr lang="en-AU" sz="2800" dirty="0" smtClean="0"/>
              <a:t>Example: Dot Source Notation</a:t>
            </a:r>
          </a:p>
          <a:p>
            <a:r>
              <a:rPr lang="en-AU" sz="2800" dirty="0" smtClean="0"/>
              <a:t>Functions </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564</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3103200714"/>
              </p:ext>
            </p:extLst>
          </p:nvPr>
        </p:nvGraphicFramePr>
        <p:xfrm>
          <a:off x="470654" y="3007677"/>
          <a:ext cx="11250692" cy="3657600"/>
        </p:xfrm>
        <a:graphic>
          <a:graphicData uri="http://schemas.openxmlformats.org/drawingml/2006/table">
            <a:tbl>
              <a:tblPr firstRow="1" bandRow="1"/>
              <a:tblGrid>
                <a:gridCol w="11250692">
                  <a:extLst>
                    <a:ext uri="{9D8B030D-6E8A-4147-A177-3AD203B41FA5}">
                      <a16:colId xmlns:a16="http://schemas.microsoft.com/office/drawing/2014/main" val="560687656"/>
                    </a:ext>
                  </a:extLst>
                </a:gridCol>
              </a:tblGrid>
              <a:tr h="469966">
                <a:tc>
                  <a:txBody>
                    <a:bodyPr/>
                    <a:lstStyle/>
                    <a:p>
                      <a:r>
                        <a:rPr lang="en-US" sz="1800" dirty="0" smtClean="0">
                          <a:solidFill>
                            <a:srgbClr val="F5F5F5"/>
                          </a:solidFill>
                          <a:latin typeface="Lucida Console" panose="020B0609040504020204" pitchFamily="49" charset="0"/>
                        </a:rPr>
                        <a:t>PS C:\&gt; </a:t>
                      </a:r>
                      <a:r>
                        <a:rPr lang="en-US" sz="1800" dirty="0" smtClean="0">
                          <a:solidFill>
                            <a:srgbClr val="E0FFFF"/>
                          </a:solidFill>
                          <a:latin typeface="Lucida Console" panose="020B0609040504020204" pitchFamily="49" charset="0"/>
                        </a:rPr>
                        <a:t>C:\FunctionInScript.ps1</a:t>
                      </a:r>
                      <a:endParaRPr lang="pt-BR" sz="1800" dirty="0" smtClean="0">
                        <a:solidFill>
                          <a:schemeClr val="tx1"/>
                        </a:solidFill>
                        <a:latin typeface="Lucida Console" panose="020B0609040504020204" pitchFamily="49" charset="0"/>
                      </a:endParaRPr>
                    </a:p>
                    <a:p>
                      <a:r>
                        <a:rPr lang="pt-BR" sz="1800" dirty="0" smtClean="0">
                          <a:solidFill>
                            <a:srgbClr val="F5F5F5"/>
                          </a:solidFill>
                          <a:latin typeface="Lucida Console" panose="020B0609040504020204" pitchFamily="49" charset="0"/>
                        </a:rPr>
                        <a:t>PS C:\&gt; </a:t>
                      </a:r>
                      <a:r>
                        <a:rPr lang="pt-BR" sz="1800" dirty="0" smtClean="0">
                          <a:solidFill>
                            <a:srgbClr val="E0FFFF"/>
                          </a:solidFill>
                          <a:latin typeface="Lucida Console" panose="020B0609040504020204" pitchFamily="49" charset="0"/>
                        </a:rPr>
                        <a:t>Get-ServerData</a:t>
                      </a:r>
                      <a:r>
                        <a:rPr lang="pt-BR" sz="1800" dirty="0" smtClean="0">
                          <a:solidFill>
                            <a:srgbClr val="F5F5F5"/>
                          </a:solidFill>
                          <a:latin typeface="Lucida Console" panose="020B0609040504020204" pitchFamily="49" charset="0"/>
                        </a:rPr>
                        <a:t> </a:t>
                      </a:r>
                      <a:r>
                        <a:rPr lang="pt-BR" sz="1800" dirty="0" smtClean="0">
                          <a:solidFill>
                            <a:srgbClr val="FFE4B5"/>
                          </a:solidFill>
                          <a:latin typeface="Lucida Console" panose="020B0609040504020204" pitchFamily="49" charset="0"/>
                        </a:rPr>
                        <a:t>-ComputerName</a:t>
                      </a:r>
                      <a:r>
                        <a:rPr lang="pt-BR" sz="1800" dirty="0" smtClean="0">
                          <a:solidFill>
                            <a:srgbClr val="F5F5F5"/>
                          </a:solidFill>
                          <a:latin typeface="Lucida Console" panose="020B0609040504020204" pitchFamily="49" charset="0"/>
                        </a:rPr>
                        <a:t> </a:t>
                      </a:r>
                      <a:r>
                        <a:rPr lang="pt-BR" sz="1800" dirty="0" smtClean="0">
                          <a:solidFill>
                            <a:srgbClr val="EE82EE"/>
                          </a:solidFill>
                          <a:latin typeface="Lucida Console" panose="020B0609040504020204" pitchFamily="49" charset="0"/>
                        </a:rPr>
                        <a:t>2012R2-DC </a:t>
                      </a:r>
                      <a:endParaRPr lang="en-US" sz="1800" dirty="0" smtClean="0">
                        <a:solidFill>
                          <a:schemeClr val="tx1"/>
                        </a:solidFill>
                        <a:latin typeface="Lucida Console" panose="020B0609040504020204" pitchFamily="49" charset="0"/>
                      </a:endParaRPr>
                    </a:p>
                    <a:p>
                      <a:r>
                        <a:rPr lang="en-US" sz="1800" dirty="0" smtClean="0">
                          <a:solidFill>
                            <a:srgbClr val="FF0000"/>
                          </a:solidFill>
                          <a:latin typeface="Lucida Console" panose="020B0609040504020204" pitchFamily="49" charset="0"/>
                        </a:rPr>
                        <a:t>Get-</a:t>
                      </a:r>
                      <a:r>
                        <a:rPr lang="en-US" sz="1800" dirty="0" err="1" smtClean="0">
                          <a:solidFill>
                            <a:srgbClr val="FF0000"/>
                          </a:solidFill>
                          <a:latin typeface="Lucida Console" panose="020B0609040504020204" pitchFamily="49" charset="0"/>
                        </a:rPr>
                        <a:t>ServerData</a:t>
                      </a:r>
                      <a:r>
                        <a:rPr lang="en-US" sz="1800" dirty="0" smtClean="0">
                          <a:solidFill>
                            <a:srgbClr val="FF0000"/>
                          </a:solidFill>
                          <a:latin typeface="Lucida Console" panose="020B0609040504020204" pitchFamily="49" charset="0"/>
                        </a:rPr>
                        <a:t> : The term 'Get-</a:t>
                      </a:r>
                      <a:r>
                        <a:rPr lang="en-US" sz="1800" dirty="0" err="1" smtClean="0">
                          <a:solidFill>
                            <a:srgbClr val="FF0000"/>
                          </a:solidFill>
                          <a:latin typeface="Lucida Console" panose="020B0609040504020204" pitchFamily="49" charset="0"/>
                        </a:rPr>
                        <a:t>ServerData</a:t>
                      </a:r>
                      <a:r>
                        <a:rPr lang="en-US" sz="1800" dirty="0" smtClean="0">
                          <a:solidFill>
                            <a:srgbClr val="FF0000"/>
                          </a:solidFill>
                          <a:latin typeface="Lucida Console" panose="020B0609040504020204" pitchFamily="49" charset="0"/>
                        </a:rPr>
                        <a:t>' is not recognized as the name of a cmdlet, function, script file, or operable program. Check the spelling of the name, or if a path was included, verify that the path is correct and try again...</a:t>
                      </a:r>
                    </a:p>
                    <a:p>
                      <a:endParaRPr lang="en-US" sz="1800" dirty="0" smtClean="0">
                        <a:solidFill>
                          <a:srgbClr val="FF0000"/>
                        </a:solidFill>
                        <a:latin typeface="Lucida Console" panose="020B0609040504020204" pitchFamily="49" charset="0"/>
                      </a:endParaRPr>
                    </a:p>
                    <a:p>
                      <a:r>
                        <a:rPr lang="en-US" sz="1800" dirty="0" smtClean="0">
                          <a:solidFill>
                            <a:srgbClr val="F5F5F5"/>
                          </a:solidFill>
                          <a:latin typeface="Lucida Console" panose="020B0609040504020204" pitchFamily="49" charset="0"/>
                        </a:rPr>
                        <a:t>PS C:\&gt; </a:t>
                      </a:r>
                      <a:r>
                        <a:rPr lang="en-US" sz="1800" dirty="0" smtClean="0">
                          <a:solidFill>
                            <a:srgbClr val="D3D3D3"/>
                          </a:solidFill>
                          <a:latin typeface="Lucida Console" panose="020B0609040504020204" pitchFamily="49" charset="0"/>
                        </a:rPr>
                        <a:t>.</a:t>
                      </a:r>
                      <a:r>
                        <a:rPr lang="en-US" sz="1800" dirty="0" smtClean="0">
                          <a:solidFill>
                            <a:srgbClr val="F5F5F5"/>
                          </a:solidFill>
                          <a:latin typeface="Lucida Console" panose="020B0609040504020204" pitchFamily="49" charset="0"/>
                        </a:rPr>
                        <a:t> </a:t>
                      </a:r>
                      <a:r>
                        <a:rPr lang="en-US" sz="1800" dirty="0" smtClean="0">
                          <a:solidFill>
                            <a:srgbClr val="E0FFFF"/>
                          </a:solidFill>
                          <a:latin typeface="Lucida Console" panose="020B0609040504020204" pitchFamily="49" charset="0"/>
                        </a:rPr>
                        <a:t>C:\FunctionInScript.ps1 </a:t>
                      </a:r>
                      <a:endParaRPr lang="pt-BR" sz="1800" dirty="0" smtClean="0">
                        <a:solidFill>
                          <a:schemeClr val="tx1"/>
                        </a:solidFill>
                        <a:latin typeface="Lucida Console" panose="020B0609040504020204" pitchFamily="49" charset="0"/>
                      </a:endParaRPr>
                    </a:p>
                    <a:p>
                      <a:r>
                        <a:rPr lang="pt-BR" sz="1800" dirty="0" smtClean="0">
                          <a:solidFill>
                            <a:srgbClr val="F5F5F5"/>
                          </a:solidFill>
                          <a:latin typeface="Lucida Console" panose="020B0609040504020204" pitchFamily="49" charset="0"/>
                        </a:rPr>
                        <a:t>PS C:\&gt; </a:t>
                      </a:r>
                      <a:r>
                        <a:rPr lang="pt-BR" sz="1800" dirty="0" smtClean="0">
                          <a:solidFill>
                            <a:srgbClr val="E0FFFF"/>
                          </a:solidFill>
                          <a:latin typeface="Lucida Console" panose="020B0609040504020204" pitchFamily="49" charset="0"/>
                        </a:rPr>
                        <a:t>Get-ServerData</a:t>
                      </a:r>
                      <a:r>
                        <a:rPr lang="pt-BR" sz="1800" dirty="0" smtClean="0">
                          <a:solidFill>
                            <a:srgbClr val="F5F5F5"/>
                          </a:solidFill>
                          <a:latin typeface="Lucida Console" panose="020B0609040504020204" pitchFamily="49" charset="0"/>
                        </a:rPr>
                        <a:t> </a:t>
                      </a:r>
                      <a:r>
                        <a:rPr lang="pt-BR" sz="1800" dirty="0" smtClean="0">
                          <a:solidFill>
                            <a:srgbClr val="FFE4B5"/>
                          </a:solidFill>
                          <a:latin typeface="Lucida Console" panose="020B0609040504020204" pitchFamily="49" charset="0"/>
                        </a:rPr>
                        <a:t>-ComputerName</a:t>
                      </a:r>
                      <a:r>
                        <a:rPr lang="pt-BR" sz="1800" dirty="0" smtClean="0">
                          <a:solidFill>
                            <a:srgbClr val="F5F5F5"/>
                          </a:solidFill>
                          <a:latin typeface="Lucida Console" panose="020B0609040504020204" pitchFamily="49" charset="0"/>
                        </a:rPr>
                        <a:t> </a:t>
                      </a:r>
                      <a:r>
                        <a:rPr lang="pt-BR" sz="1800" dirty="0" smtClean="0">
                          <a:solidFill>
                            <a:srgbClr val="EE82EE"/>
                          </a:solidFill>
                          <a:latin typeface="Lucida Console" panose="020B0609040504020204" pitchFamily="49" charset="0"/>
                        </a:rPr>
                        <a:t>2012R2-DC</a:t>
                      </a:r>
                    </a:p>
                    <a:p>
                      <a:endParaRPr lang="en-US" sz="1800" dirty="0" smtClean="0">
                        <a:solidFill>
                          <a:srgbClr val="F5F5F5"/>
                        </a:solidFill>
                        <a:latin typeface="Lucida Console" panose="020B0609040504020204" pitchFamily="49" charset="0"/>
                      </a:endParaRPr>
                    </a:p>
                    <a:p>
                      <a:r>
                        <a:rPr lang="en-US" sz="1800" dirty="0" err="1" smtClean="0">
                          <a:solidFill>
                            <a:srgbClr val="F5F5F5"/>
                          </a:solidFill>
                          <a:latin typeface="Lucida Console" panose="020B0609040504020204" pitchFamily="49" charset="0"/>
                        </a:rPr>
                        <a:t>SystemDirectory</a:t>
                      </a:r>
                      <a:r>
                        <a:rPr lang="en-US" sz="1800" dirty="0" smtClean="0">
                          <a:solidFill>
                            <a:srgbClr val="F5F5F5"/>
                          </a:solidFill>
                          <a:latin typeface="Lucida Console" panose="020B0609040504020204" pitchFamily="49" charset="0"/>
                        </a:rPr>
                        <a:t> Organization </a:t>
                      </a:r>
                      <a:r>
                        <a:rPr lang="en-US" sz="1800" dirty="0" err="1" smtClean="0">
                          <a:solidFill>
                            <a:srgbClr val="F5F5F5"/>
                          </a:solidFill>
                          <a:latin typeface="Lucida Console" panose="020B0609040504020204" pitchFamily="49" charset="0"/>
                        </a:rPr>
                        <a:t>BuildNumber</a:t>
                      </a:r>
                      <a:r>
                        <a:rPr lang="en-US" sz="1800" dirty="0" smtClean="0">
                          <a:solidFill>
                            <a:srgbClr val="F5F5F5"/>
                          </a:solidFill>
                          <a:latin typeface="Lucida Console" panose="020B0609040504020204" pitchFamily="49" charset="0"/>
                        </a:rPr>
                        <a:t> </a:t>
                      </a:r>
                      <a:r>
                        <a:rPr lang="en-US" sz="1800" dirty="0" err="1" smtClean="0">
                          <a:solidFill>
                            <a:srgbClr val="F5F5F5"/>
                          </a:solidFill>
                          <a:latin typeface="Lucida Console" panose="020B0609040504020204" pitchFamily="49" charset="0"/>
                        </a:rPr>
                        <a:t>RegisteredUser</a:t>
                      </a:r>
                      <a:endParaRPr lang="en-US" sz="1800" baseline="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 ------------ ----------- --------------</a:t>
                      </a:r>
                    </a:p>
                    <a:p>
                      <a:r>
                        <a:rPr lang="en-US" sz="1800" dirty="0" smtClean="0">
                          <a:solidFill>
                            <a:srgbClr val="F5F5F5"/>
                          </a:solidFill>
                          <a:latin typeface="Lucida Console" panose="020B0609040504020204" pitchFamily="49" charset="0"/>
                        </a:rPr>
                        <a:t>C:\WINDOWS\s...              9600        administrator@</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284562348"/>
                  </a:ext>
                </a:extLst>
              </a:tr>
            </a:tbl>
          </a:graphicData>
        </a:graphic>
      </p:graphicFrame>
      <p:pic>
        <p:nvPicPr>
          <p:cNvPr id="6" name="Picture 5"/>
          <p:cNvPicPr>
            <a:picLocks noChangeAspect="1"/>
          </p:cNvPicPr>
          <p:nvPr/>
        </p:nvPicPr>
        <p:blipFill>
          <a:blip r:embed="rId3"/>
          <a:stretch>
            <a:fillRect/>
          </a:stretch>
        </p:blipFill>
        <p:spPr>
          <a:xfrm>
            <a:off x="2490260" y="238399"/>
            <a:ext cx="9231086" cy="2582458"/>
          </a:xfrm>
          <a:prstGeom prst="rect">
            <a:avLst/>
          </a:prstGeom>
        </p:spPr>
      </p:pic>
    </p:spTree>
    <p:extLst>
      <p:ext uri="{BB962C8B-B14F-4D97-AF65-F5344CB8AC3E}">
        <p14:creationId xmlns:p14="http://schemas.microsoft.com/office/powerpoint/2010/main" val="3054614118"/>
      </p:ext>
    </p:extLst>
  </p:cSld>
  <p:clrMapOvr>
    <a:masterClrMapping/>
  </p:clrMapOvr>
  <p:timing>
    <p:tnLst>
      <p:par>
        <p:cT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1" y="1143000"/>
            <a:ext cx="2390775" cy="2790056"/>
          </a:xfrm>
        </p:spPr>
        <p:txBody>
          <a:bodyPr/>
          <a:lstStyle/>
          <a:p>
            <a:r>
              <a:rPr lang="en-AU" sz="2800" dirty="0" smtClean="0"/>
              <a:t>Example:</a:t>
            </a:r>
          </a:p>
          <a:p>
            <a:r>
              <a:rPr lang="en-AU" sz="2800" dirty="0" smtClean="0"/>
              <a:t>Dot Source Notation</a:t>
            </a:r>
          </a:p>
          <a:p>
            <a:r>
              <a:rPr lang="en-AU" sz="2800" dirty="0" smtClean="0"/>
              <a:t>---------</a:t>
            </a:r>
          </a:p>
          <a:p>
            <a:r>
              <a:rPr lang="en-AU" sz="2800" dirty="0" smtClean="0"/>
              <a:t>Functions </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565</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496072896"/>
              </p:ext>
            </p:extLst>
          </p:nvPr>
        </p:nvGraphicFramePr>
        <p:xfrm>
          <a:off x="551384" y="4860931"/>
          <a:ext cx="11250692" cy="1409898"/>
        </p:xfrm>
        <a:graphic>
          <a:graphicData uri="http://schemas.openxmlformats.org/drawingml/2006/table">
            <a:tbl>
              <a:tblPr firstRow="1" bandRow="1"/>
              <a:tblGrid>
                <a:gridCol w="11250692">
                  <a:extLst>
                    <a:ext uri="{9D8B030D-6E8A-4147-A177-3AD203B41FA5}">
                      <a16:colId xmlns:a16="http://schemas.microsoft.com/office/drawing/2014/main" val="4202933508"/>
                    </a:ext>
                  </a:extLst>
                </a:gridCol>
              </a:tblGrid>
              <a:tr h="469966">
                <a:tc>
                  <a:txBody>
                    <a:bodyPr/>
                    <a:lstStyle/>
                    <a:p>
                      <a:pPr algn="l"/>
                      <a:r>
                        <a:rPr lang="en-AU" sz="2400" b="0" dirty="0" smtClean="0">
                          <a:solidFill>
                            <a:schemeClr val="bg1"/>
                          </a:solidFill>
                          <a:latin typeface="Segoe UI Light" panose="020B0502040204020203" pitchFamily="34" charset="0"/>
                          <a:cs typeface="Segoe UI Light" panose="020B0502040204020203" pitchFamily="34" charset="0"/>
                        </a:rPr>
                        <a:t>Dot Source Function – Notice dot and space before function name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991252"/>
                  </a:ext>
                </a:extLst>
              </a:tr>
              <a:tr h="469966">
                <a:tc>
                  <a:txBody>
                    <a:bodyPr/>
                    <a:lstStyle/>
                    <a:p>
                      <a:r>
                        <a:rPr lang="sv-SE" sz="2400" dirty="0" smtClean="0">
                          <a:solidFill>
                            <a:srgbClr val="F5F5F5"/>
                          </a:solidFill>
                          <a:latin typeface="Lucida Console" panose="020B0609040504020204" pitchFamily="49" charset="0"/>
                        </a:rPr>
                        <a:t>PS C:\&gt; </a:t>
                      </a:r>
                      <a:r>
                        <a:rPr lang="sv-SE" sz="2400" dirty="0" smtClean="0">
                          <a:solidFill>
                            <a:srgbClr val="D3D3D3"/>
                          </a:solidFill>
                          <a:latin typeface="Lucida Console" panose="020B0609040504020204" pitchFamily="49" charset="0"/>
                        </a:rPr>
                        <a:t>.</a:t>
                      </a:r>
                      <a:r>
                        <a:rPr lang="sv-SE" sz="2400" dirty="0" smtClean="0">
                          <a:solidFill>
                            <a:srgbClr val="F5F5F5"/>
                          </a:solidFill>
                          <a:latin typeface="Lucida Console" panose="020B0609040504020204" pitchFamily="49" charset="0"/>
                        </a:rPr>
                        <a:t> </a:t>
                      </a:r>
                      <a:r>
                        <a:rPr lang="sv-SE" sz="2400" dirty="0" smtClean="0">
                          <a:solidFill>
                            <a:srgbClr val="E0FFFF"/>
                          </a:solidFill>
                          <a:latin typeface="Lucida Console" panose="020B0609040504020204" pitchFamily="49" charset="0"/>
                        </a:rPr>
                        <a:t>Get-SysLogNN</a:t>
                      </a:r>
                      <a:r>
                        <a:rPr lang="sv-SE" sz="2400" dirty="0" smtClean="0">
                          <a:solidFill>
                            <a:srgbClr val="F5F5F5"/>
                          </a:solidFill>
                          <a:latin typeface="Lucida Console" panose="020B0609040504020204" pitchFamily="49" charset="0"/>
                        </a:rPr>
                        <a:t> </a:t>
                      </a:r>
                      <a:r>
                        <a:rPr lang="sv-SE" sz="2400" dirty="0" smtClean="0">
                          <a:solidFill>
                            <a:srgbClr val="FFE4B5"/>
                          </a:solidFill>
                          <a:latin typeface="Lucida Console" panose="020B0609040504020204" pitchFamily="49" charset="0"/>
                        </a:rPr>
                        <a:t>-Log</a:t>
                      </a:r>
                      <a:r>
                        <a:rPr lang="sv-SE" sz="2400" dirty="0" smtClean="0">
                          <a:solidFill>
                            <a:srgbClr val="F5F5F5"/>
                          </a:solidFill>
                          <a:latin typeface="Lucida Console" panose="020B0609040504020204" pitchFamily="49" charset="0"/>
                        </a:rPr>
                        <a:t> </a:t>
                      </a:r>
                      <a:r>
                        <a:rPr lang="sv-SE" sz="2400" dirty="0" smtClean="0">
                          <a:solidFill>
                            <a:srgbClr val="EE82EE"/>
                          </a:solidFill>
                          <a:latin typeface="Lucida Console" panose="020B0609040504020204" pitchFamily="49" charset="0"/>
                        </a:rPr>
                        <a:t>system</a:t>
                      </a:r>
                      <a:r>
                        <a:rPr lang="sv-SE" sz="2400" dirty="0" smtClean="0">
                          <a:solidFill>
                            <a:srgbClr val="F5F5F5"/>
                          </a:solidFill>
                          <a:latin typeface="Lucida Console" panose="020B0609040504020204" pitchFamily="49" charset="0"/>
                        </a:rPr>
                        <a:t> </a:t>
                      </a:r>
                      <a:r>
                        <a:rPr lang="sv-SE" sz="2400" dirty="0" smtClean="0">
                          <a:solidFill>
                            <a:srgbClr val="FFE4B5"/>
                          </a:solidFill>
                          <a:latin typeface="Lucida Console" panose="020B0609040504020204" pitchFamily="49" charset="0"/>
                        </a:rPr>
                        <a:t>-NumberOfEvents</a:t>
                      </a:r>
                      <a:r>
                        <a:rPr lang="sv-SE" sz="2400" dirty="0" smtClean="0">
                          <a:solidFill>
                            <a:srgbClr val="F5F5F5"/>
                          </a:solidFill>
                          <a:latin typeface="Lucida Console" panose="020B0609040504020204" pitchFamily="49" charset="0"/>
                        </a:rPr>
                        <a:t> </a:t>
                      </a:r>
                      <a:r>
                        <a:rPr lang="sv-SE" sz="2400" dirty="0" smtClean="0">
                          <a:solidFill>
                            <a:srgbClr val="EE82EE"/>
                          </a:solidFill>
                          <a:latin typeface="Lucida Console" panose="020B0609040504020204" pitchFamily="49" charset="0"/>
                        </a:rPr>
                        <a:t>2</a:t>
                      </a:r>
                      <a:endParaRPr lang="sv-SE" sz="2400" dirty="0" smtClean="0">
                        <a:solidFill>
                          <a:srgbClr val="FFE4C4"/>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80008953"/>
                  </a:ext>
                </a:extLst>
              </a:tr>
              <a:tr h="469966">
                <a:tc>
                  <a:txBody>
                    <a:bodyPr/>
                    <a:lstStyle/>
                    <a:p>
                      <a:pPr marL="0" marR="0" indent="0" algn="l" defTabSz="914400" eaLnBrk="1" fontAlgn="auto" latinLnBrk="0" hangingPunct="1">
                        <a:lnSpc>
                          <a:spcPct val="100000"/>
                        </a:lnSpc>
                        <a:spcBef>
                          <a:spcPts val="0"/>
                        </a:spcBef>
                        <a:spcAft>
                          <a:spcPts val="0"/>
                        </a:spcAft>
                        <a:buClrTx/>
                        <a:buSzTx/>
                        <a:buFontTx/>
                        <a:buNone/>
                        <a:tabLst/>
                        <a:defRPr/>
                      </a:pPr>
                      <a:r>
                        <a:rPr lang="en-AU" sz="2400" b="0" dirty="0" smtClean="0">
                          <a:solidFill>
                            <a:schemeClr val="bg1"/>
                          </a:solidFill>
                          <a:latin typeface="Segoe UI Light" panose="020B0502040204020203" pitchFamily="34" charset="0"/>
                          <a:ea typeface="+mn-ea"/>
                          <a:cs typeface="Segoe UI Light" panose="020B0502040204020203" pitchFamily="34" charset="0"/>
                        </a:rPr>
                        <a:t>$</a:t>
                      </a:r>
                      <a:r>
                        <a:rPr lang="en-AU" sz="2400" b="0" dirty="0" err="1" smtClean="0">
                          <a:solidFill>
                            <a:schemeClr val="bg1"/>
                          </a:solidFill>
                          <a:latin typeface="Segoe UI Light" panose="020B0502040204020203" pitchFamily="34" charset="0"/>
                          <a:ea typeface="+mn-ea"/>
                          <a:cs typeface="Segoe UI Light" panose="020B0502040204020203" pitchFamily="34" charset="0"/>
                        </a:rPr>
                        <a:t>logevts</a:t>
                      </a:r>
                      <a:r>
                        <a:rPr lang="en-AU" sz="2400" b="0" dirty="0" smtClean="0">
                          <a:solidFill>
                            <a:schemeClr val="bg1"/>
                          </a:solidFill>
                          <a:latin typeface="Segoe UI Light" panose="020B0502040204020203" pitchFamily="34" charset="0"/>
                          <a:ea typeface="+mn-ea"/>
                          <a:cs typeface="Segoe UI Light" panose="020B0502040204020203" pitchFamily="34" charset="0"/>
                        </a:rPr>
                        <a:t> variable</a:t>
                      </a:r>
                      <a:r>
                        <a:rPr lang="en-AU" sz="2400" b="0" baseline="0" dirty="0" smtClean="0">
                          <a:solidFill>
                            <a:schemeClr val="bg1"/>
                          </a:solidFill>
                          <a:latin typeface="Segoe UI Light" panose="020B0502040204020203" pitchFamily="34" charset="0"/>
                          <a:ea typeface="+mn-ea"/>
                          <a:cs typeface="Segoe UI Light" panose="020B0502040204020203" pitchFamily="34" charset="0"/>
                        </a:rPr>
                        <a:t> is now defined in scope where function was run</a:t>
                      </a:r>
                      <a:endParaRPr lang="en-AU" sz="2400" b="0" dirty="0" smtClean="0">
                        <a:solidFill>
                          <a:schemeClr val="bg1"/>
                        </a:solidFill>
                        <a:latin typeface="Segoe UI Light" panose="020B0502040204020203" pitchFamily="34" charset="0"/>
                        <a:ea typeface="+mn-ea"/>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4351192"/>
                  </a:ext>
                </a:extLst>
              </a:tr>
            </a:tbl>
          </a:graphicData>
        </a:graphic>
      </p:graphicFrame>
      <p:pic>
        <p:nvPicPr>
          <p:cNvPr id="2" name="Picture 1"/>
          <p:cNvPicPr>
            <a:picLocks noChangeAspect="1"/>
          </p:cNvPicPr>
          <p:nvPr/>
        </p:nvPicPr>
        <p:blipFill>
          <a:blip r:embed="rId3"/>
          <a:stretch>
            <a:fillRect/>
          </a:stretch>
        </p:blipFill>
        <p:spPr>
          <a:xfrm>
            <a:off x="2596441" y="1180715"/>
            <a:ext cx="7924800" cy="3400425"/>
          </a:xfrm>
          <a:prstGeom prst="rect">
            <a:avLst/>
          </a:prstGeom>
        </p:spPr>
      </p:pic>
    </p:spTree>
    <p:extLst>
      <p:ext uri="{BB962C8B-B14F-4D97-AF65-F5344CB8AC3E}">
        <p14:creationId xmlns:p14="http://schemas.microsoft.com/office/powerpoint/2010/main" val="400960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16: Scope</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4</a:t>
            </a:r>
            <a:r>
              <a:rPr lang="en-US" sz="2400" dirty="0" smtClean="0">
                <a:latin typeface="Segoe UI Light" panose="020B0502040204020203" pitchFamily="34" charset="0"/>
              </a:rPr>
              <a:t>: Profiles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Profiles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566</a:t>
            </a:fld>
            <a:endParaRPr lang="en-US"/>
          </a:p>
        </p:txBody>
      </p:sp>
    </p:spTree>
    <p:extLst>
      <p:ext uri="{BB962C8B-B14F-4D97-AF65-F5344CB8AC3E}">
        <p14:creationId xmlns:p14="http://schemas.microsoft.com/office/powerpoint/2010/main" val="3053480832"/>
      </p:ext>
    </p:extLst>
  </p:cSld>
  <p:clrMapOvr>
    <a:masterClrMapping/>
  </p:clrMapOvr>
  <p:timing>
    <p:tnLst>
      <p:par>
        <p:cTn id="1" dur="indefinite" restart="never" nodeType="tmRoot"/>
      </p:par>
    </p:tnLst>
  </p:timing>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What are Profiles?</a:t>
            </a:r>
            <a:endParaRPr lang="en-AU" dirty="0"/>
          </a:p>
        </p:txBody>
      </p:sp>
      <p:sp>
        <p:nvSpPr>
          <p:cNvPr id="10" name="Content Placeholder 9"/>
          <p:cNvSpPr>
            <a:spLocks noGrp="1"/>
          </p:cNvSpPr>
          <p:nvPr>
            <p:ph sz="quarter" idx="13"/>
          </p:nvPr>
        </p:nvSpPr>
        <p:spPr>
          <a:xfrm>
            <a:off x="406400" y="1574513"/>
            <a:ext cx="11176000" cy="5349876"/>
          </a:xfrm>
        </p:spPr>
        <p:txBody>
          <a:bodyPr anchor="t">
            <a:normAutofit/>
          </a:bodyPr>
          <a:lstStyle/>
          <a:p>
            <a:r>
              <a:rPr lang="en-AU" sz="2800" dirty="0" smtClean="0"/>
              <a:t>A start-up </a:t>
            </a:r>
            <a:r>
              <a:rPr lang="en-AU" sz="2800" dirty="0"/>
              <a:t>script that runs every time PowerShell </a:t>
            </a:r>
            <a:r>
              <a:rPr lang="en-AU" sz="2800" dirty="0" smtClean="0"/>
              <a:t>starts</a:t>
            </a:r>
            <a:endParaRPr lang="en-AU" sz="2800" dirty="0"/>
          </a:p>
          <a:p>
            <a:endParaRPr lang="en-AU" sz="2800" dirty="0"/>
          </a:p>
          <a:p>
            <a:r>
              <a:rPr lang="en-AU" sz="2800" dirty="0" smtClean="0"/>
              <a:t>Any valid PowerShell script can be in profile</a:t>
            </a:r>
          </a:p>
          <a:p>
            <a:endParaRPr lang="en-AU" sz="2800" dirty="0"/>
          </a:p>
          <a:p>
            <a:r>
              <a:rPr lang="en-AU" sz="2800" dirty="0" smtClean="0"/>
              <a:t>Profiles not exempt from execution policy</a:t>
            </a:r>
          </a:p>
          <a:p>
            <a:endParaRPr lang="en-AU" sz="2800" dirty="0"/>
          </a:p>
          <a:p>
            <a:r>
              <a:rPr lang="en-AU" sz="2800" dirty="0" smtClean="0"/>
              <a:t>Four possible profile scripts for host</a:t>
            </a:r>
          </a:p>
          <a:p>
            <a:endParaRPr lang="en-AU" sz="3200"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567</a:t>
            </a:fld>
            <a:endParaRPr lang="en-US"/>
          </a:p>
        </p:txBody>
      </p:sp>
    </p:spTree>
    <p:extLst>
      <p:ext uri="{BB962C8B-B14F-4D97-AF65-F5344CB8AC3E}">
        <p14:creationId xmlns:p14="http://schemas.microsoft.com/office/powerpoint/2010/main" val="3812456992"/>
      </p:ext>
    </p:extLst>
  </p:cSld>
  <p:clrMapOvr>
    <a:masterClrMapping/>
  </p:clrMapOvr>
  <p:timing>
    <p:tnLst>
      <p:par>
        <p:cTn id="1" dur="indefinite" restart="never" nodeType="tmRoot"/>
      </p:par>
    </p:tnLst>
  </p:timing>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97291" y="990599"/>
            <a:ext cx="6919414" cy="5303929"/>
          </a:xfrm>
          <a:prstGeom prst="rect">
            <a:avLst/>
          </a:prstGeom>
          <a:solidFill>
            <a:schemeClr val="tx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r>
              <a:rPr lang="en-AU" dirty="0" smtClean="0"/>
              <a:t>Profiles</a:t>
            </a:r>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568</a:t>
            </a:fld>
            <a:endParaRPr lang="en-US" dirty="0">
              <a:solidFill>
                <a:schemeClr val="bg1"/>
              </a:solidFill>
            </a:endParaRPr>
          </a:p>
        </p:txBody>
      </p:sp>
      <p:sp>
        <p:nvSpPr>
          <p:cNvPr id="14" name="Rectangle 13"/>
          <p:cNvSpPr/>
          <p:nvPr/>
        </p:nvSpPr>
        <p:spPr bwMode="auto">
          <a:xfrm>
            <a:off x="3360500" y="1295140"/>
            <a:ext cx="2094199" cy="846918"/>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algn="ctr" defTabSz="914400" eaLnBrk="0" fontAlgn="base" hangingPunct="0">
              <a:spcBef>
                <a:spcPct val="0"/>
              </a:spcBef>
              <a:spcAft>
                <a:spcPct val="0"/>
              </a:spcAft>
              <a:defRPr/>
            </a:pPr>
            <a:r>
              <a:rPr lang="en-GB" sz="2000" kern="0" dirty="0">
                <a:latin typeface="Arial"/>
              </a:rPr>
              <a:t>Start PowerShell</a:t>
            </a:r>
            <a:endParaRPr lang="en-GB" sz="2800" kern="0" dirty="0">
              <a:latin typeface="Arial"/>
            </a:endParaRPr>
          </a:p>
        </p:txBody>
      </p:sp>
      <p:sp>
        <p:nvSpPr>
          <p:cNvPr id="15" name="Rectangle 14"/>
          <p:cNvSpPr/>
          <p:nvPr/>
        </p:nvSpPr>
        <p:spPr bwMode="auto">
          <a:xfrm>
            <a:off x="3360500" y="2286630"/>
            <a:ext cx="2094199" cy="846918"/>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algn="ctr" defTabSz="914400" eaLnBrk="0" fontAlgn="base" hangingPunct="0">
              <a:spcBef>
                <a:spcPct val="0"/>
              </a:spcBef>
              <a:spcAft>
                <a:spcPct val="0"/>
              </a:spcAft>
              <a:defRPr/>
            </a:pPr>
            <a:r>
              <a:rPr lang="en-GB" sz="2000" kern="0" dirty="0">
                <a:latin typeface="Arial"/>
              </a:rPr>
              <a:t>Execute Profile Scripts</a:t>
            </a:r>
            <a:endParaRPr lang="en-GB" sz="2800" kern="0" dirty="0">
              <a:latin typeface="Arial"/>
            </a:endParaRPr>
          </a:p>
        </p:txBody>
      </p:sp>
      <p:sp>
        <p:nvSpPr>
          <p:cNvPr id="16" name="Rectangle 15"/>
          <p:cNvSpPr/>
          <p:nvPr/>
        </p:nvSpPr>
        <p:spPr bwMode="auto">
          <a:xfrm>
            <a:off x="4123246" y="3278120"/>
            <a:ext cx="4526997" cy="414297"/>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defTabSz="914400" eaLnBrk="0" fontAlgn="base" hangingPunct="0">
              <a:spcBef>
                <a:spcPct val="0"/>
              </a:spcBef>
              <a:spcAft>
                <a:spcPct val="0"/>
              </a:spcAft>
              <a:defRPr/>
            </a:pPr>
            <a:r>
              <a:rPr lang="en-GB" sz="2000" kern="0" dirty="0">
                <a:latin typeface="Arial"/>
              </a:rPr>
              <a:t>Profile 1 - All Users, All Hosts</a:t>
            </a:r>
            <a:endParaRPr lang="en-GB" sz="2800" kern="0" dirty="0">
              <a:latin typeface="Arial"/>
            </a:endParaRPr>
          </a:p>
        </p:txBody>
      </p:sp>
      <p:sp>
        <p:nvSpPr>
          <p:cNvPr id="17" name="Rectangle 16"/>
          <p:cNvSpPr/>
          <p:nvPr/>
        </p:nvSpPr>
        <p:spPr bwMode="auto">
          <a:xfrm>
            <a:off x="4123246" y="3836989"/>
            <a:ext cx="4526997" cy="414297"/>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defTabSz="914400" eaLnBrk="0" fontAlgn="base" hangingPunct="0">
              <a:spcBef>
                <a:spcPct val="0"/>
              </a:spcBef>
              <a:spcAft>
                <a:spcPct val="0"/>
              </a:spcAft>
              <a:defRPr/>
            </a:pPr>
            <a:r>
              <a:rPr lang="en-GB" sz="2000" kern="0" dirty="0">
                <a:latin typeface="Arial"/>
              </a:rPr>
              <a:t>Profile 2 - All Users, Current Host</a:t>
            </a:r>
            <a:endParaRPr lang="en-GB" sz="2800" kern="0" dirty="0">
              <a:latin typeface="Arial"/>
            </a:endParaRPr>
          </a:p>
        </p:txBody>
      </p:sp>
      <p:sp>
        <p:nvSpPr>
          <p:cNvPr id="18" name="Rectangle 17"/>
          <p:cNvSpPr/>
          <p:nvPr/>
        </p:nvSpPr>
        <p:spPr bwMode="auto">
          <a:xfrm>
            <a:off x="4123245" y="4395858"/>
            <a:ext cx="4526997" cy="414297"/>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defTabSz="914400" eaLnBrk="0" fontAlgn="base" hangingPunct="0">
              <a:spcBef>
                <a:spcPct val="0"/>
              </a:spcBef>
              <a:spcAft>
                <a:spcPct val="0"/>
              </a:spcAft>
              <a:defRPr/>
            </a:pPr>
            <a:r>
              <a:rPr lang="en-GB" sz="2000" kern="0" dirty="0">
                <a:latin typeface="Arial"/>
              </a:rPr>
              <a:t>Profile 3 - Current User, All Hosts</a:t>
            </a:r>
            <a:endParaRPr lang="en-GB" sz="2800" kern="0" dirty="0">
              <a:latin typeface="Arial"/>
            </a:endParaRPr>
          </a:p>
        </p:txBody>
      </p:sp>
      <p:sp>
        <p:nvSpPr>
          <p:cNvPr id="19" name="Rectangle 18"/>
          <p:cNvSpPr/>
          <p:nvPr/>
        </p:nvSpPr>
        <p:spPr bwMode="auto">
          <a:xfrm>
            <a:off x="3360500" y="5513598"/>
            <a:ext cx="2094199" cy="512619"/>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algn="ctr" defTabSz="914400" eaLnBrk="0" fontAlgn="base" hangingPunct="0">
              <a:spcBef>
                <a:spcPct val="0"/>
              </a:spcBef>
              <a:spcAft>
                <a:spcPct val="0"/>
              </a:spcAft>
              <a:defRPr/>
            </a:pPr>
            <a:r>
              <a:rPr lang="en-GB" sz="2000" kern="0" dirty="0">
                <a:latin typeface="Arial"/>
              </a:rPr>
              <a:t>PS:/&gt;</a:t>
            </a:r>
            <a:endParaRPr lang="en-GB" sz="2800" kern="0" dirty="0">
              <a:latin typeface="Arial"/>
            </a:endParaRPr>
          </a:p>
        </p:txBody>
      </p:sp>
      <p:sp>
        <p:nvSpPr>
          <p:cNvPr id="20" name="Down Arrow 19"/>
          <p:cNvSpPr/>
          <p:nvPr/>
        </p:nvSpPr>
        <p:spPr bwMode="auto">
          <a:xfrm>
            <a:off x="2780344" y="1295141"/>
            <a:ext cx="403103" cy="4731076"/>
          </a:xfrm>
          <a:prstGeom prst="downArrow">
            <a:avLst/>
          </a:prstGeom>
          <a:solidFill>
            <a:srgbClr val="FF000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GB" b="1" kern="0">
              <a:solidFill>
                <a:schemeClr val="bg1"/>
              </a:solidFill>
              <a:latin typeface="Arial Narrow" pitchFamily="34" charset="0"/>
            </a:endParaRPr>
          </a:p>
        </p:txBody>
      </p:sp>
      <p:sp>
        <p:nvSpPr>
          <p:cNvPr id="12" name="Rectangle 11"/>
          <p:cNvSpPr/>
          <p:nvPr/>
        </p:nvSpPr>
        <p:spPr bwMode="auto">
          <a:xfrm>
            <a:off x="4123244" y="4954727"/>
            <a:ext cx="4526997" cy="414297"/>
          </a:xfrm>
          <a:prstGeom prst="rect">
            <a:avLst/>
          </a:prstGeom>
          <a:solidFill>
            <a:srgbClr val="8DACD0">
              <a:lumMod val="75000"/>
            </a:srgbClr>
          </a:solidFill>
          <a:ln w="12700" cap="flat" cmpd="sng" algn="ctr">
            <a:noFill/>
            <a:prstDash val="solid"/>
            <a:round/>
            <a:headEnd type="none" w="sm" len="sm"/>
            <a:tailEnd type="none" w="sm" len="sm"/>
          </a:ln>
          <a:effectLst>
            <a:softEdge rad="0"/>
          </a:effectLst>
        </p:spPr>
        <p:txBody>
          <a:bodyPr vert="horz" wrap="square" lIns="91440" tIns="45720" rIns="91440" bIns="45720" rtlCol="0" anchor="ctr" compatLnSpc="1"/>
          <a:lstStyle/>
          <a:p>
            <a:pPr defTabSz="914400" eaLnBrk="0" fontAlgn="base" hangingPunct="0">
              <a:spcBef>
                <a:spcPct val="0"/>
              </a:spcBef>
              <a:spcAft>
                <a:spcPct val="0"/>
              </a:spcAft>
              <a:defRPr/>
            </a:pPr>
            <a:r>
              <a:rPr lang="en-GB" sz="2000" kern="0" dirty="0">
                <a:latin typeface="Arial"/>
              </a:rPr>
              <a:t>Profile </a:t>
            </a:r>
            <a:r>
              <a:rPr lang="en-GB" sz="2000" kern="0" dirty="0" smtClean="0">
                <a:latin typeface="Arial"/>
              </a:rPr>
              <a:t>4 - Current </a:t>
            </a:r>
            <a:r>
              <a:rPr lang="en-GB" sz="2000" kern="0" dirty="0">
                <a:latin typeface="Arial"/>
              </a:rPr>
              <a:t>User, Current Host</a:t>
            </a:r>
            <a:endParaRPr lang="en-GB" sz="2800" kern="0" dirty="0">
              <a:latin typeface="Arial"/>
            </a:endParaRPr>
          </a:p>
        </p:txBody>
      </p:sp>
      <p:sp>
        <p:nvSpPr>
          <p:cNvPr id="3" name="Rectangular Callout 2"/>
          <p:cNvSpPr/>
          <p:nvPr/>
        </p:nvSpPr>
        <p:spPr>
          <a:xfrm>
            <a:off x="9547026" y="4810745"/>
            <a:ext cx="2458764" cy="718978"/>
          </a:xfrm>
          <a:prstGeom prst="wedgeRectCallout">
            <a:avLst>
              <a:gd name="adj1" fmla="val -83104"/>
              <a:gd name="adj2" fmla="val -3514"/>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Last run has highest priority</a:t>
            </a:r>
            <a:endParaRPr lang="en-US" dirty="0"/>
          </a:p>
        </p:txBody>
      </p:sp>
    </p:spTree>
    <p:extLst>
      <p:ext uri="{BB962C8B-B14F-4D97-AF65-F5344CB8AC3E}">
        <p14:creationId xmlns:p14="http://schemas.microsoft.com/office/powerpoint/2010/main" val="3175073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$Profile</a:t>
            </a:r>
            <a:endParaRPr lang="en-AU" dirty="0"/>
          </a:p>
        </p:txBody>
      </p:sp>
      <p:sp>
        <p:nvSpPr>
          <p:cNvPr id="3" name="Content Placeholder 2"/>
          <p:cNvSpPr>
            <a:spLocks noGrp="1"/>
          </p:cNvSpPr>
          <p:nvPr>
            <p:ph sz="quarter" idx="13"/>
          </p:nvPr>
        </p:nvSpPr>
        <p:spPr>
          <a:xfrm>
            <a:off x="406400" y="1247774"/>
            <a:ext cx="11176000" cy="2004237"/>
          </a:xfrm>
        </p:spPr>
        <p:txBody>
          <a:bodyPr>
            <a:normAutofit/>
          </a:bodyPr>
          <a:lstStyle/>
          <a:p>
            <a:r>
              <a:rPr lang="en-AU" dirty="0"/>
              <a:t>$Profile </a:t>
            </a:r>
            <a:r>
              <a:rPr lang="en-AU" dirty="0" smtClean="0"/>
              <a:t>(automatic variable) holds expected path for all four profiles</a:t>
            </a:r>
          </a:p>
          <a:p>
            <a:r>
              <a:rPr lang="en-AU" dirty="0" smtClean="0"/>
              <a:t>Paths are relative to each host/computer</a:t>
            </a:r>
            <a:endParaRPr lang="en-AU" dirty="0"/>
          </a:p>
          <a:p>
            <a:r>
              <a:rPr lang="en-AU" dirty="0" smtClean="0"/>
              <a:t>Profile must </a:t>
            </a:r>
            <a:r>
              <a:rPr lang="en-AU" dirty="0"/>
              <a:t>be created </a:t>
            </a:r>
            <a:r>
              <a:rPr lang="en-AU" dirty="0" smtClean="0"/>
              <a:t>manually</a:t>
            </a:r>
          </a:p>
          <a:p>
            <a:r>
              <a:rPr lang="en-AU" dirty="0" smtClean="0"/>
              <a:t>Profiles Scopes:</a:t>
            </a:r>
          </a:p>
          <a:p>
            <a:endParaRPr lang="en-AU" dirty="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569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161522140"/>
              </p:ext>
            </p:extLst>
          </p:nvPr>
        </p:nvGraphicFramePr>
        <p:xfrm>
          <a:off x="1365563" y="3572308"/>
          <a:ext cx="9460875" cy="2286000"/>
        </p:xfrm>
        <a:graphic>
          <a:graphicData uri="http://schemas.openxmlformats.org/drawingml/2006/table">
            <a:tbl>
              <a:tblPr firstRow="1" bandRow="1">
                <a:tableStyleId>{B301B821-A1FF-4177-AEE7-76D212191A09}</a:tableStyleId>
              </a:tblPr>
              <a:tblGrid>
                <a:gridCol w="3592337">
                  <a:extLst>
                    <a:ext uri="{9D8B030D-6E8A-4147-A177-3AD203B41FA5}">
                      <a16:colId xmlns:a16="http://schemas.microsoft.com/office/drawing/2014/main" val="3852352459"/>
                    </a:ext>
                  </a:extLst>
                </a:gridCol>
                <a:gridCol w="5868538">
                  <a:extLst>
                    <a:ext uri="{9D8B030D-6E8A-4147-A177-3AD203B41FA5}">
                      <a16:colId xmlns:a16="http://schemas.microsoft.com/office/drawing/2014/main" val="2538971323"/>
                    </a:ext>
                  </a:extLst>
                </a:gridCol>
              </a:tblGrid>
              <a:tr h="370840">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dirty="0" smtClean="0">
                          <a:latin typeface="Segoe UI Light" panose="020B0502040204020203" pitchFamily="34" charset="0"/>
                          <a:cs typeface="Segoe UI Light" panose="020B0502040204020203" pitchFamily="34" charset="0"/>
                        </a:rPr>
                        <a:t>Scope</a:t>
                      </a:r>
                      <a:endParaRPr lang="en-GB" sz="2400" dirty="0">
                        <a:latin typeface="Segoe UI Light" panose="020B0502040204020203" pitchFamily="34" charset="0"/>
                        <a:cs typeface="Segoe UI Light" panose="020B0502040204020203" pitchFamily="34" charset="0"/>
                      </a:endParaRPr>
                    </a:p>
                  </a:txBody>
                  <a:tcPr/>
                </a:tc>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dirty="0" smtClean="0">
                          <a:latin typeface="Segoe UI Light" panose="020B0502040204020203" pitchFamily="34" charset="0"/>
                          <a:cs typeface="Segoe UI Light" panose="020B0502040204020203" pitchFamily="34" charset="0"/>
                        </a:rPr>
                        <a:t> Name</a:t>
                      </a:r>
                      <a:endParaRPr lang="en-GB"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861452081"/>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algn="l" defTabSz="914400" rtl="0" eaLnBrk="1" latinLnBrk="0" hangingPunct="1"/>
                      <a:r>
                        <a:rPr lang="en-GB" sz="2400" kern="1200" dirty="0" smtClean="0">
                          <a:latin typeface="Segoe UI Light" panose="020B0502040204020203" pitchFamily="34" charset="0"/>
                          <a:cs typeface="Segoe UI Light" panose="020B0502040204020203" pitchFamily="34" charset="0"/>
                        </a:rPr>
                        <a:t>Current User, Current Host</a:t>
                      </a:r>
                      <a:endParaRPr lang="en-GB" sz="2400" kern="1200" dirty="0">
                        <a:solidFill>
                          <a:schemeClr val="tx1"/>
                        </a:solidFill>
                        <a:latin typeface="Segoe UI Light" panose="020B0502040204020203" pitchFamily="34" charset="0"/>
                        <a:ea typeface="+mn-ea"/>
                        <a:cs typeface="Segoe UI Light" panose="020B0502040204020203" pitchFamily="34" charset="0"/>
                      </a:endParaRPr>
                    </a:p>
                  </a:txBody>
                  <a:tcP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algn="l" defTabSz="914400" rtl="0" eaLnBrk="1" latinLnBrk="0" hangingPunct="1"/>
                      <a:r>
                        <a:rPr lang="en-GB" sz="2400" kern="1200" dirty="0" smtClean="0">
                          <a:latin typeface="Segoe UI Light" panose="020B0502040204020203" pitchFamily="34" charset="0"/>
                          <a:cs typeface="Segoe UI Light" panose="020B0502040204020203" pitchFamily="34" charset="0"/>
                        </a:rPr>
                        <a:t>$Profile or</a:t>
                      </a:r>
                      <a:r>
                        <a:rPr lang="en-GB" sz="2400" kern="1200" baseline="0" dirty="0" smtClean="0">
                          <a:latin typeface="Segoe UI Light" panose="020B0502040204020203" pitchFamily="34" charset="0"/>
                          <a:cs typeface="Segoe UI Light" panose="020B0502040204020203" pitchFamily="34" charset="0"/>
                        </a:rPr>
                        <a:t> </a:t>
                      </a:r>
                      <a:r>
                        <a:rPr lang="en-GB" sz="2400" kern="1200" dirty="0" smtClean="0">
                          <a:latin typeface="Segoe UI Light" panose="020B0502040204020203" pitchFamily="34" charset="0"/>
                          <a:cs typeface="Segoe UI Light" panose="020B0502040204020203" pitchFamily="34" charset="0"/>
                        </a:rPr>
                        <a:t>$</a:t>
                      </a:r>
                      <a:r>
                        <a:rPr lang="en-GB" sz="2400" kern="1200" dirty="0" err="1" smtClean="0">
                          <a:latin typeface="Segoe UI Light" panose="020B0502040204020203" pitchFamily="34" charset="0"/>
                          <a:cs typeface="Segoe UI Light" panose="020B0502040204020203" pitchFamily="34" charset="0"/>
                        </a:rPr>
                        <a:t>Profile.CurrentUserCurrentHost</a:t>
                      </a:r>
                      <a:endParaRPr lang="en-GB" sz="2400" kern="1200" dirty="0" smtClean="0">
                        <a:solidFill>
                          <a:schemeClr val="tx1"/>
                        </a:solidFill>
                        <a:latin typeface="Segoe UI Light" panose="020B0502040204020203" pitchFamily="34" charset="0"/>
                        <a:ea typeface="+mn-ea"/>
                        <a:cs typeface="Segoe UI Light" panose="020B0502040204020203" pitchFamily="34" charset="0"/>
                      </a:endParaRPr>
                    </a:p>
                  </a:txBody>
                  <a:tcPr/>
                </a:tc>
                <a:extLst>
                  <a:ext uri="{0D108BD9-81ED-4DB2-BD59-A6C34878D82A}">
                    <a16:rowId xmlns:a16="http://schemas.microsoft.com/office/drawing/2014/main" val="2080915673"/>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Current User, All Hosts</a:t>
                      </a:r>
                      <a:endParaRPr lang="en-GB" sz="2400" dirty="0">
                        <a:latin typeface="Segoe UI Light" panose="020B0502040204020203" pitchFamily="34" charset="0"/>
                        <a:cs typeface="Segoe UI Light" panose="020B0502040204020203" pitchFamily="34" charset="0"/>
                      </a:endParaRPr>
                    </a:p>
                  </a:txBody>
                  <a:tcP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a:t>
                      </a:r>
                      <a:r>
                        <a:rPr lang="en-GB" sz="2400" dirty="0" err="1" smtClean="0">
                          <a:latin typeface="Segoe UI Light" panose="020B0502040204020203" pitchFamily="34" charset="0"/>
                          <a:cs typeface="Segoe UI Light" panose="020B0502040204020203" pitchFamily="34" charset="0"/>
                        </a:rPr>
                        <a:t>Profile.CurrentUserAllHosts</a:t>
                      </a:r>
                      <a:endParaRPr lang="en-GB"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599232478"/>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All Users, Current Host</a:t>
                      </a:r>
                      <a:endParaRPr lang="en-GB" sz="2400" dirty="0">
                        <a:latin typeface="Segoe UI Light" panose="020B0502040204020203" pitchFamily="34" charset="0"/>
                        <a:cs typeface="Segoe UI Light" panose="020B0502040204020203" pitchFamily="34" charset="0"/>
                      </a:endParaRPr>
                    </a:p>
                  </a:txBody>
                  <a:tcP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a:t>
                      </a:r>
                      <a:r>
                        <a:rPr lang="en-GB" sz="2400" dirty="0" err="1" smtClean="0">
                          <a:latin typeface="Segoe UI Light" panose="020B0502040204020203" pitchFamily="34" charset="0"/>
                          <a:cs typeface="Segoe UI Light" panose="020B0502040204020203" pitchFamily="34" charset="0"/>
                        </a:rPr>
                        <a:t>Profile.AllUsersCurrentHost</a:t>
                      </a:r>
                      <a:endParaRPr lang="en-GB"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006441286"/>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All Users, All Hosts</a:t>
                      </a:r>
                      <a:endParaRPr lang="en-GB" sz="2400" dirty="0">
                        <a:latin typeface="Segoe UI Light" panose="020B0502040204020203" pitchFamily="34" charset="0"/>
                        <a:cs typeface="Segoe UI Light" panose="020B0502040204020203" pitchFamily="34" charset="0"/>
                      </a:endParaRPr>
                    </a:p>
                  </a:txBody>
                  <a:tcP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400" dirty="0" smtClean="0">
                          <a:latin typeface="Segoe UI Light" panose="020B0502040204020203" pitchFamily="34" charset="0"/>
                          <a:cs typeface="Segoe UI Light" panose="020B0502040204020203" pitchFamily="34" charset="0"/>
                        </a:rPr>
                        <a:t>$</a:t>
                      </a:r>
                      <a:r>
                        <a:rPr lang="en-GB" sz="2400" dirty="0" err="1" smtClean="0">
                          <a:latin typeface="Segoe UI Light" panose="020B0502040204020203" pitchFamily="34" charset="0"/>
                          <a:cs typeface="Segoe UI Light" panose="020B0502040204020203" pitchFamily="34" charset="0"/>
                        </a:rPr>
                        <a:t>Profile.AllUsersAllHosts</a:t>
                      </a:r>
                      <a:endParaRPr lang="en-GB"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198422769"/>
                  </a:ext>
                </a:extLst>
              </a:tr>
            </a:tbl>
          </a:graphicData>
        </a:graphic>
      </p:graphicFrame>
    </p:spTree>
    <p:extLst>
      <p:ext uri="{BB962C8B-B14F-4D97-AF65-F5344CB8AC3E}">
        <p14:creationId xmlns:p14="http://schemas.microsoft.com/office/powerpoint/2010/main" val="19105068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Cmdlet Syntax</a:t>
            </a:r>
            <a:endParaRPr lang="en-US" dirty="0"/>
          </a:p>
        </p:txBody>
      </p:sp>
      <p:sp>
        <p:nvSpPr>
          <p:cNvPr id="9" name="Content Placeholder 8"/>
          <p:cNvSpPr>
            <a:spLocks noGrp="1"/>
          </p:cNvSpPr>
          <p:nvPr>
            <p:ph sz="quarter" idx="13"/>
          </p:nvPr>
        </p:nvSpPr>
        <p:spPr/>
        <p:txBody>
          <a:bodyPr/>
          <a:lstStyle/>
          <a:p>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82898712"/>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528294125"/>
                    </a:ext>
                  </a:extLst>
                </a:gridCol>
              </a:tblGrid>
              <a:tr h="346067">
                <a:tc>
                  <a:txBody>
                    <a:bodyPr/>
                    <a:lstStyle/>
                    <a:p>
                      <a:r>
                        <a:rPr lang="en-US" dirty="0" smtClean="0"/>
                        <a:t>Syntax Definition</a:t>
                      </a:r>
                      <a:endParaRPr lang="en-US" dirty="0"/>
                    </a:p>
                  </a:txBody>
                  <a:tcPr/>
                </a:tc>
                <a:extLst>
                  <a:ext uri="{0D108BD9-81ED-4DB2-BD59-A6C34878D82A}">
                    <a16:rowId xmlns:a16="http://schemas.microsoft.com/office/drawing/2014/main" val="296420166"/>
                  </a:ext>
                </a:extLst>
              </a:tr>
              <a:tr h="1384268">
                <a:tc>
                  <a:txBody>
                    <a:bodyPr/>
                    <a:lstStyle/>
                    <a:p>
                      <a:r>
                        <a:rPr lang="en-AU" sz="1800" dirty="0" smtClean="0">
                          <a:solidFill>
                            <a:schemeClr val="tx2"/>
                          </a:solidFill>
                          <a:latin typeface="Lucida Console" panose="020B0609040504020204" pitchFamily="49" charset="0"/>
                        </a:rPr>
                        <a:t>&lt;Command-Name&gt; -&lt;Required Parameter Name&gt; &lt;Required Parameter Value&gt;</a:t>
                      </a:r>
                    </a:p>
                    <a:p>
                      <a:r>
                        <a:rPr lang="en-AU" sz="1800" dirty="0" smtClean="0">
                          <a:solidFill>
                            <a:schemeClr val="tx2"/>
                          </a:solidFill>
                          <a:latin typeface="Lucida Console" panose="020B0609040504020204" pitchFamily="49" charset="0"/>
                        </a:rPr>
                        <a:t>[-&lt;Optional Parameter Name&gt; &lt;Optional Parameter Value&gt;] </a:t>
                      </a:r>
                    </a:p>
                    <a:p>
                      <a:r>
                        <a:rPr lang="en-AU" sz="1800" dirty="0" smtClean="0">
                          <a:solidFill>
                            <a:schemeClr val="tx2"/>
                          </a:solidFill>
                          <a:latin typeface="Lucida Console" panose="020B0609040504020204" pitchFamily="49" charset="0"/>
                        </a:rPr>
                        <a:t>[-&lt;Optional Switch Parameters&gt;] </a:t>
                      </a:r>
                    </a:p>
                    <a:p>
                      <a:r>
                        <a:rPr lang="en-AU" sz="1800" dirty="0" smtClean="0">
                          <a:solidFill>
                            <a:schemeClr val="tx2"/>
                          </a:solidFill>
                          <a:latin typeface="Lucida Console" panose="020B0609040504020204" pitchFamily="49" charset="0"/>
                        </a:rPr>
                        <a:t>[-&lt;Optional Parameter Name&gt;] &lt;Required Parameter Value&gt;</a:t>
                      </a:r>
                    </a:p>
                    <a:p>
                      <a:r>
                        <a:rPr lang="en-AU" sz="1800" dirty="0" smtClean="0">
                          <a:solidFill>
                            <a:schemeClr val="tx2"/>
                          </a:solidFill>
                          <a:latin typeface="Lucida Console" panose="020B0609040504020204" pitchFamily="49" charset="0"/>
                        </a:rPr>
                        <a:t>&lt;Multiple Parameter Value&gt;[]</a:t>
                      </a:r>
                    </a:p>
                  </a:txBody>
                  <a:tcPr>
                    <a:solidFill>
                      <a:srgbClr val="012456"/>
                    </a:solidFill>
                  </a:tcPr>
                </a:tc>
                <a:extLst>
                  <a:ext uri="{0D108BD9-81ED-4DB2-BD59-A6C34878D82A}">
                    <a16:rowId xmlns:a16="http://schemas.microsoft.com/office/drawing/2014/main" val="22645203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70064899"/>
              </p:ext>
            </p:extLst>
          </p:nvPr>
        </p:nvGraphicFramePr>
        <p:xfrm>
          <a:off x="423872" y="3146294"/>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1107424181"/>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3576084889"/>
                  </a:ext>
                </a:extLst>
              </a:tr>
              <a:tr h="2162919">
                <a:tc>
                  <a:txBody>
                    <a:bodyPr/>
                    <a:lstStyle/>
                    <a:p>
                      <a:r>
                        <a:rPr lang="en-AU" sz="1800" dirty="0" smtClean="0">
                          <a:solidFill>
                            <a:schemeClr val="tx1"/>
                          </a:solidFill>
                          <a:latin typeface="Lucida Console" panose="020B0609040504020204" pitchFamily="49" charset="0"/>
                        </a:rPr>
                        <a:t>PS C:\&gt; </a:t>
                      </a:r>
                      <a:r>
                        <a:rPr lang="en-AU" sz="1800" dirty="0" smtClean="0">
                          <a:solidFill>
                            <a:schemeClr val="tx1"/>
                          </a:solidFill>
                        </a:rPr>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chemeClr val="tx2">
                            <a:lumMod val="65000"/>
                          </a:schemeClr>
                        </a:solidFill>
                        <a:latin typeface="Lucida Console" panose="020B0609040504020204" pitchFamily="49" charset="0"/>
                      </a:endParaRPr>
                    </a:p>
                    <a:p>
                      <a:r>
                        <a:rPr lang="en-AU" sz="1800" dirty="0" smtClean="0">
                          <a:solidFill>
                            <a:schemeClr val="tx2"/>
                          </a:solidFill>
                          <a:latin typeface="Lucida Console" panose="020B0609040504020204" pitchFamily="49" charset="0"/>
                        </a:rPr>
                        <a:t>Add-Computer [-</a:t>
                      </a:r>
                      <a:r>
                        <a:rPr lang="en-AU" sz="1800" dirty="0" err="1" smtClean="0">
                          <a:solidFill>
                            <a:schemeClr val="tx2"/>
                          </a:solidFill>
                          <a:latin typeface="Lucida Console" panose="020B0609040504020204" pitchFamily="49" charset="0"/>
                        </a:rPr>
                        <a:t>DomainName</a:t>
                      </a:r>
                      <a:r>
                        <a:rPr lang="en-AU" sz="1800" dirty="0" smtClean="0">
                          <a:solidFill>
                            <a:schemeClr val="tx2"/>
                          </a:solidFill>
                          <a:latin typeface="Lucida Console" panose="020B0609040504020204" pitchFamily="49" charset="0"/>
                        </a:rPr>
                        <a:t>] &lt;string&gt; -Credential &lt;</a:t>
                      </a:r>
                      <a:r>
                        <a:rPr lang="en-AU" sz="1800" dirty="0" err="1" smtClean="0">
                          <a:solidFill>
                            <a:schemeClr val="tx2"/>
                          </a:solidFill>
                          <a:latin typeface="Lucida Console" panose="020B0609040504020204" pitchFamily="49" charset="0"/>
                        </a:rPr>
                        <a:t>pscredential</a:t>
                      </a:r>
                      <a:r>
                        <a:rPr lang="en-AU" sz="1800" dirty="0" smtClean="0">
                          <a:solidFill>
                            <a:schemeClr val="tx2"/>
                          </a:solidFill>
                          <a:latin typeface="Lucida Console" panose="020B0609040504020204" pitchFamily="49" charset="0"/>
                        </a:rPr>
                        <a:t>&gt; [-</a:t>
                      </a:r>
                      <a:r>
                        <a:rPr lang="en-AU" sz="1800" dirty="0" err="1" smtClean="0">
                          <a:solidFill>
                            <a:schemeClr val="tx2"/>
                          </a:solidFill>
                          <a:latin typeface="Lucida Console" panose="020B0609040504020204" pitchFamily="49" charset="0"/>
                        </a:rPr>
                        <a:t>ComputerName</a:t>
                      </a:r>
                      <a:r>
                        <a:rPr lang="en-AU" sz="1800" dirty="0" smtClean="0">
                          <a:solidFill>
                            <a:schemeClr val="tx2"/>
                          </a:solidFill>
                          <a:latin typeface="Lucida Console" panose="020B0609040504020204" pitchFamily="49" charset="0"/>
                        </a:rPr>
                        <a:t> &lt;string[]&gt;] [-</a:t>
                      </a:r>
                      <a:r>
                        <a:rPr lang="en-AU" sz="1800" dirty="0" err="1" smtClean="0">
                          <a:solidFill>
                            <a:schemeClr val="tx2"/>
                          </a:solidFill>
                          <a:latin typeface="Lucida Console" panose="020B0609040504020204" pitchFamily="49" charset="0"/>
                        </a:rPr>
                        <a:t>LocalCredential</a:t>
                      </a:r>
                      <a:endParaRPr lang="en-AU" sz="1800" dirty="0" smtClean="0">
                        <a:solidFill>
                          <a:schemeClr val="tx2"/>
                        </a:solidFill>
                        <a:latin typeface="Lucida Console" panose="020B0609040504020204" pitchFamily="49" charset="0"/>
                      </a:endParaRPr>
                    </a:p>
                    <a:p>
                      <a:r>
                        <a:rPr lang="en-AU" sz="1800" dirty="0" smtClean="0">
                          <a:solidFill>
                            <a:schemeClr val="tx2"/>
                          </a:solidFill>
                          <a:latin typeface="Lucida Console" panose="020B0609040504020204" pitchFamily="49" charset="0"/>
                        </a:rPr>
                        <a:t>&lt;</a:t>
                      </a:r>
                      <a:r>
                        <a:rPr lang="en-AU" sz="1800" dirty="0" err="1" smtClean="0">
                          <a:solidFill>
                            <a:schemeClr val="tx2"/>
                          </a:solidFill>
                          <a:latin typeface="Lucida Console" panose="020B0609040504020204" pitchFamily="49" charset="0"/>
                        </a:rPr>
                        <a:t>pscredential</a:t>
                      </a:r>
                      <a:r>
                        <a:rPr lang="en-AU" sz="1800" dirty="0" smtClean="0">
                          <a:solidFill>
                            <a:schemeClr val="tx2"/>
                          </a:solidFill>
                          <a:latin typeface="Lucida Console" panose="020B0609040504020204" pitchFamily="49" charset="0"/>
                        </a:rPr>
                        <a:t>&gt;] [-</a:t>
                      </a:r>
                      <a:r>
                        <a:rPr lang="en-AU" sz="1800" dirty="0" err="1" smtClean="0">
                          <a:solidFill>
                            <a:schemeClr val="tx2"/>
                          </a:solidFill>
                          <a:latin typeface="Lucida Console" panose="020B0609040504020204" pitchFamily="49" charset="0"/>
                        </a:rPr>
                        <a:t>UnjoinDomainCredential</a:t>
                      </a:r>
                      <a:r>
                        <a:rPr lang="en-AU" sz="1800" dirty="0" smtClean="0">
                          <a:solidFill>
                            <a:schemeClr val="tx2"/>
                          </a:solidFill>
                          <a:latin typeface="Lucida Console" panose="020B0609040504020204" pitchFamily="49" charset="0"/>
                        </a:rPr>
                        <a:t> &lt;</a:t>
                      </a:r>
                      <a:r>
                        <a:rPr lang="en-AU" sz="1800" dirty="0" err="1" smtClean="0">
                          <a:solidFill>
                            <a:schemeClr val="tx2"/>
                          </a:solidFill>
                          <a:latin typeface="Lucida Console" panose="020B0609040504020204" pitchFamily="49" charset="0"/>
                        </a:rPr>
                        <a:t>pscredential</a:t>
                      </a:r>
                      <a:r>
                        <a:rPr lang="en-AU" sz="1800" dirty="0" smtClean="0">
                          <a:solidFill>
                            <a:schemeClr val="tx2"/>
                          </a:solidFill>
                          <a:latin typeface="Lucida Console" panose="020B0609040504020204" pitchFamily="49" charset="0"/>
                        </a:rPr>
                        <a:t>&gt;] [-</a:t>
                      </a:r>
                      <a:r>
                        <a:rPr lang="en-AU" sz="1800" dirty="0" err="1" smtClean="0">
                          <a:solidFill>
                            <a:schemeClr val="tx2"/>
                          </a:solidFill>
                          <a:latin typeface="Lucida Console" panose="020B0609040504020204" pitchFamily="49" charset="0"/>
                        </a:rPr>
                        <a:t>OUPath</a:t>
                      </a:r>
                      <a:r>
                        <a:rPr lang="en-AU" sz="1800" dirty="0" smtClean="0">
                          <a:solidFill>
                            <a:schemeClr val="tx2"/>
                          </a:solidFill>
                          <a:latin typeface="Lucida Console" panose="020B0609040504020204" pitchFamily="49" charset="0"/>
                        </a:rPr>
                        <a:t> &lt;string&gt;] [-Server &lt;string&gt;] [-Unsecure] [-Options</a:t>
                      </a:r>
                    </a:p>
                    <a:p>
                      <a:r>
                        <a:rPr lang="en-AU" sz="1800" dirty="0" smtClean="0">
                          <a:solidFill>
                            <a:schemeClr val="tx2"/>
                          </a:solidFill>
                          <a:latin typeface="Lucida Console" panose="020B0609040504020204" pitchFamily="49" charset="0"/>
                        </a:rPr>
                        <a:t>&lt;</a:t>
                      </a:r>
                      <a:r>
                        <a:rPr lang="en-AU" sz="1800" dirty="0" err="1" smtClean="0">
                          <a:solidFill>
                            <a:schemeClr val="tx2"/>
                          </a:solidFill>
                          <a:latin typeface="Lucida Console" panose="020B0609040504020204" pitchFamily="49" charset="0"/>
                        </a:rPr>
                        <a:t>JoinOptions</a:t>
                      </a:r>
                      <a:r>
                        <a:rPr lang="en-AU" sz="1800" dirty="0" smtClean="0">
                          <a:solidFill>
                            <a:schemeClr val="tx2"/>
                          </a:solidFill>
                          <a:latin typeface="Lucida Console" panose="020B0609040504020204" pitchFamily="49" charset="0"/>
                        </a:rPr>
                        <a:t>&gt;] [-Restart] [-</a:t>
                      </a:r>
                      <a:r>
                        <a:rPr lang="en-AU" sz="1800" dirty="0" err="1" smtClean="0">
                          <a:solidFill>
                            <a:schemeClr val="tx2"/>
                          </a:solidFill>
                          <a:latin typeface="Lucida Console" panose="020B0609040504020204" pitchFamily="49" charset="0"/>
                        </a:rPr>
                        <a:t>PassThru</a:t>
                      </a:r>
                      <a:r>
                        <a:rPr lang="en-AU" sz="1800" dirty="0" smtClean="0">
                          <a:solidFill>
                            <a:schemeClr val="tx2"/>
                          </a:solidFill>
                          <a:latin typeface="Lucida Console" panose="020B0609040504020204" pitchFamily="49" charset="0"/>
                        </a:rPr>
                        <a:t>] [-</a:t>
                      </a:r>
                      <a:r>
                        <a:rPr lang="en-AU" sz="1800" dirty="0" err="1" smtClean="0">
                          <a:solidFill>
                            <a:schemeClr val="tx2"/>
                          </a:solidFill>
                          <a:latin typeface="Lucida Console" panose="020B0609040504020204" pitchFamily="49" charset="0"/>
                        </a:rPr>
                        <a:t>NewName</a:t>
                      </a:r>
                      <a:r>
                        <a:rPr lang="en-AU" sz="1800" dirty="0" smtClean="0">
                          <a:solidFill>
                            <a:schemeClr val="tx2"/>
                          </a:solidFill>
                          <a:latin typeface="Lucida Console" panose="020B0609040504020204" pitchFamily="49" charset="0"/>
                        </a:rPr>
                        <a:t> &lt;string&gt;] [-Force] [-</a:t>
                      </a:r>
                      <a:r>
                        <a:rPr lang="en-AU" sz="1800" dirty="0" err="1" smtClean="0">
                          <a:solidFill>
                            <a:schemeClr val="tx2"/>
                          </a:solidFill>
                          <a:latin typeface="Lucida Console" panose="020B0609040504020204" pitchFamily="49" charset="0"/>
                        </a:rPr>
                        <a:t>WhatIf</a:t>
                      </a:r>
                      <a:r>
                        <a:rPr lang="en-AU" sz="1800" dirty="0" smtClean="0">
                          <a:solidFill>
                            <a:schemeClr val="tx2"/>
                          </a:solidFill>
                          <a:latin typeface="Lucida Console" panose="020B0609040504020204" pitchFamily="49" charset="0"/>
                        </a:rPr>
                        <a:t>] [-Confirm] [&lt;</a:t>
                      </a:r>
                      <a:r>
                        <a:rPr lang="en-AU" sz="1800" dirty="0" err="1" smtClean="0">
                          <a:solidFill>
                            <a:schemeClr val="tx2"/>
                          </a:solidFill>
                          <a:latin typeface="Lucida Console" panose="020B0609040504020204" pitchFamily="49" charset="0"/>
                        </a:rPr>
                        <a:t>CommonParameters</a:t>
                      </a:r>
                      <a:r>
                        <a:rPr lang="en-AU" sz="1800" dirty="0" smtClean="0">
                          <a:solidFill>
                            <a:schemeClr val="tx2"/>
                          </a:solidFill>
                          <a:latin typeface="Lucida Console" panose="020B0609040504020204" pitchFamily="49" charset="0"/>
                        </a:rPr>
                        <a:t>&gt;]</a:t>
                      </a:r>
                    </a:p>
                  </a:txBody>
                  <a:tcPr>
                    <a:solidFill>
                      <a:srgbClr val="012456"/>
                    </a:solidFill>
                  </a:tcPr>
                </a:tc>
                <a:extLst>
                  <a:ext uri="{0D108BD9-81ED-4DB2-BD59-A6C34878D82A}">
                    <a16:rowId xmlns:a16="http://schemas.microsoft.com/office/drawing/2014/main" val="1101415923"/>
                  </a:ext>
                </a:extLst>
              </a:tr>
            </a:tbl>
          </a:graphicData>
        </a:graphic>
      </p:graphicFrame>
    </p:spTree>
    <p:extLst>
      <p:ext uri="{BB962C8B-B14F-4D97-AF65-F5344CB8AC3E}">
        <p14:creationId xmlns:p14="http://schemas.microsoft.com/office/powerpoint/2010/main" val="408904577"/>
      </p:ext>
    </p:extLst>
  </p:cSld>
  <p:clrMapOvr>
    <a:masterClrMapping/>
  </p:clrMapOvr>
  <p:timing>
    <p:tnLst>
      <p:par>
        <p:cTn id="1" dur="indefinite" restart="never" nodeType="tmRoot"/>
      </p:par>
    </p:tn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Profile Paths Common to ISE and Console</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570</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56714262"/>
              </p:ext>
            </p:extLst>
          </p:nvPr>
        </p:nvGraphicFramePr>
        <p:xfrm>
          <a:off x="332096" y="1842447"/>
          <a:ext cx="11527808" cy="1981200"/>
        </p:xfrm>
        <a:graphic>
          <a:graphicData uri="http://schemas.openxmlformats.org/drawingml/2006/table">
            <a:tbl>
              <a:tblPr firstRow="1" bandRow="1">
                <a:tableStyleId>{B301B821-A1FF-4177-AEE7-76D212191A09}</a:tableStyleId>
              </a:tblPr>
              <a:tblGrid>
                <a:gridCol w="1834753">
                  <a:extLst>
                    <a:ext uri="{9D8B030D-6E8A-4147-A177-3AD203B41FA5}">
                      <a16:colId xmlns:a16="http://schemas.microsoft.com/office/drawing/2014/main" val="2722584968"/>
                    </a:ext>
                  </a:extLst>
                </a:gridCol>
                <a:gridCol w="9693055">
                  <a:extLst>
                    <a:ext uri="{9D8B030D-6E8A-4147-A177-3AD203B41FA5}">
                      <a16:colId xmlns:a16="http://schemas.microsoft.com/office/drawing/2014/main" val="1118270721"/>
                    </a:ext>
                  </a:extLst>
                </a:gridCol>
              </a:tblGrid>
              <a:tr h="404073">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Scope</a:t>
                      </a:r>
                      <a:endParaRPr lang="en-GB" sz="2400" b="0" dirty="0">
                        <a:latin typeface="+mn-lt"/>
                        <a:cs typeface="Segoe UI Light"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Name</a:t>
                      </a:r>
                      <a:endParaRPr lang="en-GB" sz="2400" b="0" dirty="0">
                        <a:latin typeface="+mn-lt"/>
                        <a:cs typeface="Segoe UI Light" panose="020B0502040204020203" pitchFamily="34" charset="0"/>
                      </a:endParaRPr>
                    </a:p>
                  </a:txBody>
                  <a:tcPr anchor="ctr"/>
                </a:tc>
                <a:extLst>
                  <a:ext uri="{0D108BD9-81ED-4DB2-BD59-A6C34878D82A}">
                    <a16:rowId xmlns:a16="http://schemas.microsoft.com/office/drawing/2014/main" val="3554335294"/>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Current User, All Hosts</a:t>
                      </a:r>
                      <a:endParaRPr lang="en-GB" sz="2200" dirty="0" smtClean="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$Home\Documents\</a:t>
                      </a:r>
                      <a:r>
                        <a:rPr lang="en-GB" sz="2200" dirty="0" err="1" smtClean="0">
                          <a:latin typeface="+mn-lt"/>
                        </a:rPr>
                        <a:t>WindowsPowerShell</a:t>
                      </a:r>
                      <a:r>
                        <a:rPr lang="en-GB" sz="2200" dirty="0" smtClean="0">
                          <a:latin typeface="+mn-lt"/>
                        </a:rPr>
                        <a:t>\profile.ps1</a:t>
                      </a:r>
                      <a:endParaRPr lang="en-GB" sz="2200" dirty="0" smtClean="0">
                        <a:latin typeface="+mn-lt"/>
                        <a:cs typeface="Segoe UI Light" panose="020B0502040204020203" pitchFamily="34" charset="0"/>
                      </a:endParaRPr>
                    </a:p>
                  </a:txBody>
                  <a:tcPr anchor="ctr"/>
                </a:tc>
                <a:extLst>
                  <a:ext uri="{0D108BD9-81ED-4DB2-BD59-A6C34878D82A}">
                    <a16:rowId xmlns:a16="http://schemas.microsoft.com/office/drawing/2014/main" val="3778625873"/>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200" dirty="0" smtClean="0">
                          <a:latin typeface="+mn-lt"/>
                        </a:rPr>
                        <a:t>All Users,   All Hosts</a:t>
                      </a:r>
                      <a:endParaRPr lang="en-GB" sz="2200" dirty="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cs typeface="Segoe UI Light" panose="020B0502040204020203" pitchFamily="34" charset="0"/>
                        </a:rPr>
                        <a:t>$</a:t>
                      </a:r>
                      <a:r>
                        <a:rPr lang="en-GB" sz="2200" dirty="0" err="1" smtClean="0">
                          <a:latin typeface="+mn-lt"/>
                          <a:cs typeface="Segoe UI Light" panose="020B0502040204020203" pitchFamily="34" charset="0"/>
                        </a:rPr>
                        <a:t>PsHome</a:t>
                      </a:r>
                      <a:r>
                        <a:rPr lang="en-GB" sz="2200" dirty="0" smtClean="0">
                          <a:latin typeface="+mn-lt"/>
                          <a:cs typeface="Segoe UI Light" panose="020B0502040204020203" pitchFamily="34" charset="0"/>
                        </a:rPr>
                        <a:t>\profile.ps1</a:t>
                      </a:r>
                    </a:p>
                  </a:txBody>
                  <a:tcPr anchor="ctr"/>
                </a:tc>
                <a:extLst>
                  <a:ext uri="{0D108BD9-81ED-4DB2-BD59-A6C34878D82A}">
                    <a16:rowId xmlns:a16="http://schemas.microsoft.com/office/drawing/2014/main" val="531143383"/>
                  </a:ext>
                </a:extLst>
              </a:tr>
            </a:tbl>
          </a:graphicData>
        </a:graphic>
      </p:graphicFrame>
    </p:spTree>
    <p:extLst>
      <p:ext uri="{BB962C8B-B14F-4D97-AF65-F5344CB8AC3E}">
        <p14:creationId xmlns:p14="http://schemas.microsoft.com/office/powerpoint/2010/main" val="1632448810"/>
      </p:ext>
    </p:extLst>
  </p:cSld>
  <p:clrMapOvr>
    <a:masterClrMapping/>
  </p:clrMapOvr>
  <p:timing>
    <p:tnLst>
      <p:par>
        <p:cTn id="1" dur="indefinite" restart="never" nodeType="tmRoot"/>
      </p:par>
    </p:tnLst>
  </p:timing>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ISE Only Profile Paths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483985073"/>
              </p:ext>
            </p:extLst>
          </p:nvPr>
        </p:nvGraphicFramePr>
        <p:xfrm>
          <a:off x="332096" y="1842447"/>
          <a:ext cx="11527808" cy="1981200"/>
        </p:xfrm>
        <a:graphic>
          <a:graphicData uri="http://schemas.openxmlformats.org/drawingml/2006/table">
            <a:tbl>
              <a:tblPr firstRow="1" bandRow="1">
                <a:tableStyleId>{B301B821-A1FF-4177-AEE7-76D212191A09}</a:tableStyleId>
              </a:tblPr>
              <a:tblGrid>
                <a:gridCol w="1834753">
                  <a:extLst>
                    <a:ext uri="{9D8B030D-6E8A-4147-A177-3AD203B41FA5}">
                      <a16:colId xmlns:a16="http://schemas.microsoft.com/office/drawing/2014/main" val="2711172983"/>
                    </a:ext>
                  </a:extLst>
                </a:gridCol>
                <a:gridCol w="9693055">
                  <a:extLst>
                    <a:ext uri="{9D8B030D-6E8A-4147-A177-3AD203B41FA5}">
                      <a16:colId xmlns:a16="http://schemas.microsoft.com/office/drawing/2014/main" val="1927351453"/>
                    </a:ext>
                  </a:extLst>
                </a:gridCol>
              </a:tblGrid>
              <a:tr h="404073">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Scope</a:t>
                      </a:r>
                      <a:endParaRPr lang="en-GB" sz="2400" b="0" dirty="0">
                        <a:latin typeface="+mn-lt"/>
                        <a:cs typeface="Segoe UI Light"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Name</a:t>
                      </a:r>
                      <a:endParaRPr lang="en-GB" sz="2400" b="0" dirty="0">
                        <a:latin typeface="+mn-lt"/>
                        <a:cs typeface="Segoe UI Light" panose="020B0502040204020203" pitchFamily="34" charset="0"/>
                      </a:endParaRPr>
                    </a:p>
                  </a:txBody>
                  <a:tcPr anchor="ctr"/>
                </a:tc>
                <a:extLst>
                  <a:ext uri="{0D108BD9-81ED-4DB2-BD59-A6C34878D82A}">
                    <a16:rowId xmlns:a16="http://schemas.microsoft.com/office/drawing/2014/main" val="2616364341"/>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Current User, Current Host</a:t>
                      </a:r>
                      <a:endParaRPr lang="en-GB" sz="2200" dirty="0" smtClean="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$Home\Documents\</a:t>
                      </a:r>
                      <a:r>
                        <a:rPr lang="en-GB" sz="2200" dirty="0" err="1" smtClean="0">
                          <a:latin typeface="+mn-lt"/>
                        </a:rPr>
                        <a:t>WindowsPowerShell</a:t>
                      </a:r>
                      <a:r>
                        <a:rPr lang="en-GB" sz="2200" dirty="0" smtClean="0">
                          <a:latin typeface="+mn-lt"/>
                        </a:rPr>
                        <a:t>\Microsoft.PowerShell</a:t>
                      </a:r>
                      <a:r>
                        <a:rPr lang="en-GB" sz="2200" dirty="0" smtClean="0">
                          <a:solidFill>
                            <a:schemeClr val="bg2">
                              <a:lumMod val="50000"/>
                              <a:lumOff val="50000"/>
                            </a:schemeClr>
                          </a:solidFill>
                          <a:latin typeface="+mn-lt"/>
                        </a:rPr>
                        <a:t>ISE</a:t>
                      </a:r>
                      <a:r>
                        <a:rPr lang="en-GB" sz="2200" dirty="0" smtClean="0">
                          <a:latin typeface="+mn-lt"/>
                        </a:rPr>
                        <a:t>_profile.ps1</a:t>
                      </a:r>
                      <a:endParaRPr lang="en-GB" sz="2200" dirty="0" smtClean="0">
                        <a:latin typeface="+mn-lt"/>
                        <a:cs typeface="Segoe UI Light" panose="020B0502040204020203" pitchFamily="34" charset="0"/>
                      </a:endParaRPr>
                    </a:p>
                  </a:txBody>
                  <a:tcPr anchor="ctr"/>
                </a:tc>
                <a:extLst>
                  <a:ext uri="{0D108BD9-81ED-4DB2-BD59-A6C34878D82A}">
                    <a16:rowId xmlns:a16="http://schemas.microsoft.com/office/drawing/2014/main" val="1520914564"/>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200" dirty="0" smtClean="0">
                          <a:latin typeface="+mn-lt"/>
                        </a:rPr>
                        <a:t>All Users, Current Host</a:t>
                      </a:r>
                      <a:endParaRPr lang="en-GB" sz="2200" dirty="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a:t>
                      </a:r>
                      <a:r>
                        <a:rPr lang="en-GB" sz="2200" dirty="0" err="1" smtClean="0">
                          <a:latin typeface="+mn-lt"/>
                        </a:rPr>
                        <a:t>PsHome</a:t>
                      </a:r>
                      <a:r>
                        <a:rPr lang="en-GB" sz="2200" dirty="0" smtClean="0">
                          <a:latin typeface="+mn-lt"/>
                        </a:rPr>
                        <a:t>\Microsoft.PowerShell</a:t>
                      </a:r>
                      <a:r>
                        <a:rPr lang="en-GB" sz="2200" dirty="0" smtClean="0">
                          <a:solidFill>
                            <a:schemeClr val="bg2">
                              <a:lumMod val="50000"/>
                              <a:lumOff val="50000"/>
                            </a:schemeClr>
                          </a:solidFill>
                          <a:latin typeface="+mn-lt"/>
                        </a:rPr>
                        <a:t>ISE</a:t>
                      </a:r>
                      <a:r>
                        <a:rPr lang="en-GB" sz="2200" dirty="0" smtClean="0">
                          <a:latin typeface="+mn-lt"/>
                        </a:rPr>
                        <a:t>_profile.ps1</a:t>
                      </a:r>
                      <a:endParaRPr lang="en-GB" sz="2200" dirty="0" smtClean="0">
                        <a:latin typeface="+mn-lt"/>
                        <a:cs typeface="Segoe UI Light" panose="020B0502040204020203" pitchFamily="34" charset="0"/>
                      </a:endParaRPr>
                    </a:p>
                  </a:txBody>
                  <a:tcPr anchor="ctr"/>
                </a:tc>
                <a:extLst>
                  <a:ext uri="{0D108BD9-81ED-4DB2-BD59-A6C34878D82A}">
                    <a16:rowId xmlns:a16="http://schemas.microsoft.com/office/drawing/2014/main" val="2523500229"/>
                  </a:ext>
                </a:extLst>
              </a:tr>
            </a:tbl>
          </a:graphicData>
        </a:graphic>
      </p:graphicFrame>
      <p:sp>
        <p:nvSpPr>
          <p:cNvPr id="3" name="Rectangle 2"/>
          <p:cNvSpPr/>
          <p:nvPr/>
        </p:nvSpPr>
        <p:spPr>
          <a:xfrm>
            <a:off x="3489278" y="4299045"/>
            <a:ext cx="5213445" cy="982639"/>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bg1"/>
                </a:solidFill>
              </a:rPr>
              <a:t>Note “ISE” in the filename</a:t>
            </a:r>
            <a:endParaRPr lang="en-US" sz="2800" dirty="0">
              <a:solidFill>
                <a:schemeClr val="bg1"/>
              </a:solidFill>
            </a:endParaRPr>
          </a:p>
        </p:txBody>
      </p:sp>
    </p:spTree>
    <p:extLst>
      <p:ext uri="{BB962C8B-B14F-4D97-AF65-F5344CB8AC3E}">
        <p14:creationId xmlns:p14="http://schemas.microsoft.com/office/powerpoint/2010/main" val="3605572070"/>
      </p:ext>
    </p:extLst>
  </p:cSld>
  <p:clrMapOvr>
    <a:masterClrMapping/>
  </p:clrMapOvr>
  <p:timing>
    <p:tnLst>
      <p:par>
        <p:cTn id="1" dur="indefinite" restart="never" nodeType="tmRoot"/>
      </p:par>
    </p:tnLst>
  </p:timing>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Console Only Profile Paths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856219267"/>
              </p:ext>
            </p:extLst>
          </p:nvPr>
        </p:nvGraphicFramePr>
        <p:xfrm>
          <a:off x="332096" y="1842447"/>
          <a:ext cx="11527808" cy="1981200"/>
        </p:xfrm>
        <a:graphic>
          <a:graphicData uri="http://schemas.openxmlformats.org/drawingml/2006/table">
            <a:tbl>
              <a:tblPr firstRow="1" bandRow="1">
                <a:tableStyleId>{B301B821-A1FF-4177-AEE7-76D212191A09}</a:tableStyleId>
              </a:tblPr>
              <a:tblGrid>
                <a:gridCol w="1834753">
                  <a:extLst>
                    <a:ext uri="{9D8B030D-6E8A-4147-A177-3AD203B41FA5}">
                      <a16:colId xmlns:a16="http://schemas.microsoft.com/office/drawing/2014/main" val="3873093816"/>
                    </a:ext>
                  </a:extLst>
                </a:gridCol>
                <a:gridCol w="9693055">
                  <a:extLst>
                    <a:ext uri="{9D8B030D-6E8A-4147-A177-3AD203B41FA5}">
                      <a16:colId xmlns:a16="http://schemas.microsoft.com/office/drawing/2014/main" val="1746978215"/>
                    </a:ext>
                  </a:extLst>
                </a:gridCol>
              </a:tblGrid>
              <a:tr h="404073">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Scope</a:t>
                      </a:r>
                      <a:endParaRPr lang="en-GB" sz="2400" b="0" dirty="0">
                        <a:latin typeface="+mn-lt"/>
                        <a:cs typeface="Segoe UI Light" panose="020B0502040204020203" pitchFamily="34" charset="0"/>
                      </a:endParaRPr>
                    </a:p>
                  </a:txBody>
                  <a:tcPr anchor="ctr"/>
                </a:tc>
                <a:tc>
                  <a:txBody>
                    <a:bodyPr/>
                    <a:lstStyle>
                      <a:lvl1pPr marL="0" algn="l" defTabSz="914400" rtl="0" eaLnBrk="1" latinLnBrk="0" hangingPunct="1">
                        <a:defRPr sz="1800" b="1" kern="1200">
                          <a:solidFill>
                            <a:schemeClr val="lt1"/>
                          </a:solidFill>
                          <a:latin typeface="Arial Narrow"/>
                        </a:defRPr>
                      </a:lvl1pPr>
                      <a:lvl2pPr marL="457200" algn="l" defTabSz="914400" rtl="0" eaLnBrk="1" latinLnBrk="0" hangingPunct="1">
                        <a:defRPr sz="1800" b="1" kern="1200">
                          <a:solidFill>
                            <a:schemeClr val="lt1"/>
                          </a:solidFill>
                          <a:latin typeface="Arial Narrow"/>
                        </a:defRPr>
                      </a:lvl2pPr>
                      <a:lvl3pPr marL="914400" algn="l" defTabSz="914400" rtl="0" eaLnBrk="1" latinLnBrk="0" hangingPunct="1">
                        <a:defRPr sz="1800" b="1" kern="1200">
                          <a:solidFill>
                            <a:schemeClr val="lt1"/>
                          </a:solidFill>
                          <a:latin typeface="Arial Narrow"/>
                        </a:defRPr>
                      </a:lvl3pPr>
                      <a:lvl4pPr marL="1371600" algn="l" defTabSz="914400" rtl="0" eaLnBrk="1" latinLnBrk="0" hangingPunct="1">
                        <a:defRPr sz="1800" b="1" kern="1200">
                          <a:solidFill>
                            <a:schemeClr val="lt1"/>
                          </a:solidFill>
                          <a:latin typeface="Arial Narrow"/>
                        </a:defRPr>
                      </a:lvl4pPr>
                      <a:lvl5pPr marL="1828800" algn="l" defTabSz="914400" rtl="0" eaLnBrk="1" latinLnBrk="0" hangingPunct="1">
                        <a:defRPr sz="1800" b="1" kern="1200">
                          <a:solidFill>
                            <a:schemeClr val="lt1"/>
                          </a:solidFill>
                          <a:latin typeface="Arial Narrow"/>
                        </a:defRPr>
                      </a:lvl5pPr>
                      <a:lvl6pPr marL="2286000" algn="l" defTabSz="914400" rtl="0" eaLnBrk="1" latinLnBrk="0" hangingPunct="1">
                        <a:defRPr sz="1800" b="1" kern="1200">
                          <a:solidFill>
                            <a:schemeClr val="lt1"/>
                          </a:solidFill>
                          <a:latin typeface="Arial Narrow"/>
                        </a:defRPr>
                      </a:lvl6pPr>
                      <a:lvl7pPr marL="2743200" algn="l" defTabSz="914400" rtl="0" eaLnBrk="1" latinLnBrk="0" hangingPunct="1">
                        <a:defRPr sz="1800" b="1" kern="1200">
                          <a:solidFill>
                            <a:schemeClr val="lt1"/>
                          </a:solidFill>
                          <a:latin typeface="Arial Narrow"/>
                        </a:defRPr>
                      </a:lvl7pPr>
                      <a:lvl8pPr marL="3200400" algn="l" defTabSz="914400" rtl="0" eaLnBrk="1" latinLnBrk="0" hangingPunct="1">
                        <a:defRPr sz="1800" b="1" kern="1200">
                          <a:solidFill>
                            <a:schemeClr val="lt1"/>
                          </a:solidFill>
                          <a:latin typeface="Arial Narrow"/>
                        </a:defRPr>
                      </a:lvl8pPr>
                      <a:lvl9pPr marL="3657600" algn="l" defTabSz="914400" rtl="0" eaLnBrk="1" latinLnBrk="0" hangingPunct="1">
                        <a:defRPr sz="1800" b="1" kern="1200">
                          <a:solidFill>
                            <a:schemeClr val="lt1"/>
                          </a:solidFill>
                          <a:latin typeface="Arial Narrow"/>
                        </a:defRPr>
                      </a:lvl9pPr>
                    </a:lstStyle>
                    <a:p>
                      <a:r>
                        <a:rPr lang="en-GB" sz="2400" b="0" dirty="0" smtClean="0">
                          <a:latin typeface="+mn-lt"/>
                        </a:rPr>
                        <a:t>Name</a:t>
                      </a:r>
                      <a:endParaRPr lang="en-GB" sz="2400" b="0" dirty="0">
                        <a:latin typeface="+mn-lt"/>
                        <a:cs typeface="Segoe UI Light" panose="020B0502040204020203" pitchFamily="34" charset="0"/>
                      </a:endParaRPr>
                    </a:p>
                  </a:txBody>
                  <a:tcPr anchor="ctr"/>
                </a:tc>
                <a:extLst>
                  <a:ext uri="{0D108BD9-81ED-4DB2-BD59-A6C34878D82A}">
                    <a16:rowId xmlns:a16="http://schemas.microsoft.com/office/drawing/2014/main" val="3448054477"/>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Current User, Current Host</a:t>
                      </a:r>
                      <a:endParaRPr lang="en-GB" sz="2200" dirty="0" smtClean="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$Home\Documents\</a:t>
                      </a:r>
                      <a:r>
                        <a:rPr lang="en-GB" sz="2200" dirty="0" err="1" smtClean="0">
                          <a:latin typeface="+mn-lt"/>
                        </a:rPr>
                        <a:t>WindowsPowerShell</a:t>
                      </a:r>
                      <a:r>
                        <a:rPr lang="en-GB" sz="2200" dirty="0" smtClean="0">
                          <a:latin typeface="+mn-lt"/>
                        </a:rPr>
                        <a:t>\Microsoft.PowerShell_profile.ps1</a:t>
                      </a:r>
                      <a:endParaRPr lang="en-GB" sz="2200" dirty="0" smtClean="0">
                        <a:latin typeface="+mn-lt"/>
                        <a:cs typeface="Segoe UI Light" panose="020B0502040204020203" pitchFamily="34" charset="0"/>
                      </a:endParaRPr>
                    </a:p>
                  </a:txBody>
                  <a:tcPr anchor="ctr"/>
                </a:tc>
                <a:extLst>
                  <a:ext uri="{0D108BD9-81ED-4DB2-BD59-A6C34878D82A}">
                    <a16:rowId xmlns:a16="http://schemas.microsoft.com/office/drawing/2014/main" val="1603923157"/>
                  </a:ext>
                </a:extLst>
              </a:tr>
              <a:tr h="370840">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r>
                        <a:rPr lang="en-GB" sz="2200" dirty="0" smtClean="0">
                          <a:latin typeface="+mn-lt"/>
                        </a:rPr>
                        <a:t>All Users, Current Host</a:t>
                      </a:r>
                      <a:endParaRPr lang="en-GB" sz="2200" dirty="0">
                        <a:latin typeface="+mn-lt"/>
                        <a:cs typeface="Segoe UI Light" panose="020B0502040204020203" pitchFamily="34" charset="0"/>
                      </a:endParaRPr>
                    </a:p>
                  </a:txBody>
                  <a:tcPr anchor="ctr"/>
                </a:tc>
                <a:tc>
                  <a:txBody>
                    <a:bodyPr/>
                    <a:lstStyle>
                      <a:lvl1pPr marL="0" algn="l" defTabSz="914400" rtl="0" eaLnBrk="1" latinLnBrk="0" hangingPunct="1">
                        <a:defRPr sz="1800" kern="1200">
                          <a:solidFill>
                            <a:schemeClr val="dk1"/>
                          </a:solidFill>
                          <a:latin typeface="Arial Narrow"/>
                        </a:defRPr>
                      </a:lvl1pPr>
                      <a:lvl2pPr marL="457200" algn="l" defTabSz="914400" rtl="0" eaLnBrk="1" latinLnBrk="0" hangingPunct="1">
                        <a:defRPr sz="1800" kern="1200">
                          <a:solidFill>
                            <a:schemeClr val="dk1"/>
                          </a:solidFill>
                          <a:latin typeface="Arial Narrow"/>
                        </a:defRPr>
                      </a:lvl2pPr>
                      <a:lvl3pPr marL="914400" algn="l" defTabSz="914400" rtl="0" eaLnBrk="1" latinLnBrk="0" hangingPunct="1">
                        <a:defRPr sz="1800" kern="1200">
                          <a:solidFill>
                            <a:schemeClr val="dk1"/>
                          </a:solidFill>
                          <a:latin typeface="Arial Narrow"/>
                        </a:defRPr>
                      </a:lvl3pPr>
                      <a:lvl4pPr marL="1371600" algn="l" defTabSz="914400" rtl="0" eaLnBrk="1" latinLnBrk="0" hangingPunct="1">
                        <a:defRPr sz="1800" kern="1200">
                          <a:solidFill>
                            <a:schemeClr val="dk1"/>
                          </a:solidFill>
                          <a:latin typeface="Arial Narrow"/>
                        </a:defRPr>
                      </a:lvl4pPr>
                      <a:lvl5pPr marL="1828800" algn="l" defTabSz="914400" rtl="0" eaLnBrk="1" latinLnBrk="0" hangingPunct="1">
                        <a:defRPr sz="1800" kern="1200">
                          <a:solidFill>
                            <a:schemeClr val="dk1"/>
                          </a:solidFill>
                          <a:latin typeface="Arial Narrow"/>
                        </a:defRPr>
                      </a:lvl5pPr>
                      <a:lvl6pPr marL="2286000" algn="l" defTabSz="914400" rtl="0" eaLnBrk="1" latinLnBrk="0" hangingPunct="1">
                        <a:defRPr sz="1800" kern="1200">
                          <a:solidFill>
                            <a:schemeClr val="dk1"/>
                          </a:solidFill>
                          <a:latin typeface="Arial Narrow"/>
                        </a:defRPr>
                      </a:lvl6pPr>
                      <a:lvl7pPr marL="2743200" algn="l" defTabSz="914400" rtl="0" eaLnBrk="1" latinLnBrk="0" hangingPunct="1">
                        <a:defRPr sz="1800" kern="1200">
                          <a:solidFill>
                            <a:schemeClr val="dk1"/>
                          </a:solidFill>
                          <a:latin typeface="Arial Narrow"/>
                        </a:defRPr>
                      </a:lvl7pPr>
                      <a:lvl8pPr marL="3200400" algn="l" defTabSz="914400" rtl="0" eaLnBrk="1" latinLnBrk="0" hangingPunct="1">
                        <a:defRPr sz="1800" kern="1200">
                          <a:solidFill>
                            <a:schemeClr val="dk1"/>
                          </a:solidFill>
                          <a:latin typeface="Arial Narrow"/>
                        </a:defRPr>
                      </a:lvl8pPr>
                      <a:lvl9pPr marL="3657600" algn="l" defTabSz="914400" rtl="0" eaLnBrk="1" latinLnBrk="0" hangingPunct="1">
                        <a:defRPr sz="1800" kern="1200">
                          <a:solidFill>
                            <a:schemeClr val="dk1"/>
                          </a:solidFill>
                          <a:latin typeface="Arial Narrow"/>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200" dirty="0" smtClean="0">
                          <a:latin typeface="+mn-lt"/>
                        </a:rPr>
                        <a:t>$</a:t>
                      </a:r>
                      <a:r>
                        <a:rPr lang="en-GB" sz="2200" dirty="0" err="1" smtClean="0">
                          <a:latin typeface="+mn-lt"/>
                        </a:rPr>
                        <a:t>PsHome</a:t>
                      </a:r>
                      <a:r>
                        <a:rPr lang="en-GB" sz="2200" dirty="0" smtClean="0">
                          <a:latin typeface="+mn-lt"/>
                        </a:rPr>
                        <a:t>\Microsoft.PowerShell_profile.ps1</a:t>
                      </a:r>
                      <a:endParaRPr lang="en-GB" sz="2200" dirty="0" smtClean="0">
                        <a:latin typeface="+mn-lt"/>
                        <a:cs typeface="Segoe UI Light" panose="020B0502040204020203" pitchFamily="34" charset="0"/>
                      </a:endParaRPr>
                    </a:p>
                  </a:txBody>
                  <a:tcPr anchor="ctr"/>
                </a:tc>
                <a:extLst>
                  <a:ext uri="{0D108BD9-81ED-4DB2-BD59-A6C34878D82A}">
                    <a16:rowId xmlns:a16="http://schemas.microsoft.com/office/drawing/2014/main" val="1015117249"/>
                  </a:ext>
                </a:extLst>
              </a:tr>
            </a:tbl>
          </a:graphicData>
        </a:graphic>
      </p:graphicFrame>
      <p:sp>
        <p:nvSpPr>
          <p:cNvPr id="5" name="Rectangle 4"/>
          <p:cNvSpPr/>
          <p:nvPr/>
        </p:nvSpPr>
        <p:spPr>
          <a:xfrm>
            <a:off x="3489278" y="4299045"/>
            <a:ext cx="5213445" cy="982639"/>
          </a:xfrm>
          <a:prstGeom prst="rect">
            <a:avLst/>
          </a:prstGeom>
          <a:solidFill>
            <a:srgbClr val="CCD2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bg1"/>
                </a:solidFill>
              </a:rPr>
              <a:t>Note no “ISE” in the filename</a:t>
            </a:r>
            <a:endParaRPr lang="en-US" sz="2800" dirty="0">
              <a:solidFill>
                <a:schemeClr val="bg1"/>
              </a:solidFill>
            </a:endParaRPr>
          </a:p>
        </p:txBody>
      </p:sp>
    </p:spTree>
    <p:extLst>
      <p:ext uri="{BB962C8B-B14F-4D97-AF65-F5344CB8AC3E}">
        <p14:creationId xmlns:p14="http://schemas.microsoft.com/office/powerpoint/2010/main" val="2894404187"/>
      </p:ext>
    </p:extLst>
  </p:cSld>
  <p:clrMapOvr>
    <a:masterClrMapping/>
  </p:clrMapOvr>
  <p:timing>
    <p:tnLst>
      <p:par>
        <p:cTn id="1" dur="indefinite" restart="never" nodeType="tmRoot"/>
      </p:par>
    </p:tnLst>
  </p:timing>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503599"/>
            <a:ext cx="1991544" cy="1914525"/>
          </a:xfrm>
        </p:spPr>
        <p:txBody>
          <a:bodyPr/>
          <a:lstStyle/>
          <a:p>
            <a:r>
              <a:rPr lang="en-US" sz="2400" dirty="0"/>
              <a:t>Example:</a:t>
            </a:r>
          </a:p>
          <a:p>
            <a:r>
              <a:rPr lang="en-US" sz="2400" dirty="0"/>
              <a:t>Listing Profile Paths</a:t>
            </a:r>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solidFill>
                  <a:schemeClr val="bg1"/>
                </a:solidFill>
              </a:rPr>
              <a:pPr/>
              <a:t>573</a:t>
            </a:fld>
            <a:endParaRPr lang="en-US">
              <a:solidFill>
                <a:schemeClr val="bg1"/>
              </a:solidFill>
            </a:endParaRPr>
          </a:p>
        </p:txBody>
      </p:sp>
      <p:sp>
        <p:nvSpPr>
          <p:cNvPr id="6" name="Rectangle 5"/>
          <p:cNvSpPr/>
          <p:nvPr/>
        </p:nvSpPr>
        <p:spPr>
          <a:xfrm>
            <a:off x="204716" y="2885839"/>
            <a:ext cx="11791665" cy="3139321"/>
          </a:xfrm>
          <a:prstGeom prst="rect">
            <a:avLst/>
          </a:prstGeom>
          <a:solidFill>
            <a:srgbClr val="012456"/>
          </a:solidFill>
        </p:spPr>
        <p:txBody>
          <a:bodyPr wrap="square">
            <a:spAutoFit/>
          </a:bodyPr>
          <a:lstStyle/>
          <a:p>
            <a:r>
              <a:rPr lang="en-AU" dirty="0" smtClean="0">
                <a:solidFill>
                  <a:srgbClr val="F5F5F5"/>
                </a:solidFill>
                <a:latin typeface="Lucida Console" panose="020B0609040504020204" pitchFamily="49" charset="0"/>
              </a:rPr>
              <a:t>PS C:\&gt; </a:t>
            </a:r>
            <a:r>
              <a:rPr lang="en-US" dirty="0" smtClean="0">
                <a:solidFill>
                  <a:srgbClr val="FF4500"/>
                </a:solidFill>
                <a:latin typeface="Lucida Console" panose="020B0609040504020204" pitchFamily="49" charset="0"/>
              </a:rPr>
              <a:t>$</a:t>
            </a:r>
            <a:r>
              <a:rPr lang="en-US" dirty="0">
                <a:solidFill>
                  <a:srgbClr val="FF4500"/>
                </a:solidFill>
                <a:latin typeface="Lucida Console" panose="020B0609040504020204" pitchFamily="49" charset="0"/>
              </a:rPr>
              <a:t>profile</a:t>
            </a:r>
            <a:r>
              <a:rPr lang="en-US" dirty="0">
                <a:solidFill>
                  <a:srgbClr val="F5F5F5"/>
                </a:solidFill>
                <a:latin typeface="Lucida Console" panose="020B0609040504020204" pitchFamily="49" charset="0"/>
              </a:rPr>
              <a:t> </a:t>
            </a:r>
            <a:r>
              <a:rPr lang="en-US" dirty="0">
                <a:solidFill>
                  <a:srgbClr val="D3D3D3"/>
                </a:solidFill>
                <a:latin typeface="Lucida Console" panose="020B0609040504020204" pitchFamily="49" charset="0"/>
              </a:rPr>
              <a:t>|</a:t>
            </a:r>
            <a:r>
              <a:rPr lang="en-US" dirty="0">
                <a:solidFill>
                  <a:srgbClr val="F5F5F5"/>
                </a:solidFill>
                <a:latin typeface="Lucida Console" panose="020B0609040504020204" pitchFamily="49" charset="0"/>
              </a:rPr>
              <a:t> </a:t>
            </a:r>
            <a:r>
              <a:rPr lang="en-US" dirty="0">
                <a:solidFill>
                  <a:srgbClr val="E0FFFF"/>
                </a:solidFill>
                <a:latin typeface="Lucida Console" panose="020B0609040504020204" pitchFamily="49" charset="0"/>
              </a:rPr>
              <a:t>Format-List</a:t>
            </a:r>
            <a:r>
              <a:rPr lang="en-US" dirty="0">
                <a:solidFill>
                  <a:srgbClr val="F5F5F5"/>
                </a:solidFill>
                <a:latin typeface="Lucida Console" panose="020B0609040504020204" pitchFamily="49" charset="0"/>
              </a:rPr>
              <a:t> </a:t>
            </a:r>
            <a:r>
              <a:rPr lang="en-US" dirty="0">
                <a:solidFill>
                  <a:srgbClr val="FFE4B5"/>
                </a:solidFill>
                <a:latin typeface="Lucida Console" panose="020B0609040504020204" pitchFamily="49" charset="0"/>
              </a:rPr>
              <a:t>-Property</a:t>
            </a:r>
            <a:r>
              <a:rPr lang="en-US" dirty="0">
                <a:solidFill>
                  <a:srgbClr val="F5F5F5"/>
                </a:solidFill>
                <a:latin typeface="Lucida Console" panose="020B0609040504020204" pitchFamily="49" charset="0"/>
              </a:rPr>
              <a:t> </a:t>
            </a:r>
            <a:r>
              <a:rPr lang="en-US" dirty="0">
                <a:solidFill>
                  <a:srgbClr val="EE82EE"/>
                </a:solidFill>
                <a:latin typeface="Lucida Console" panose="020B0609040504020204" pitchFamily="49" charset="0"/>
              </a:rPr>
              <a:t>*</a:t>
            </a:r>
            <a:r>
              <a:rPr lang="en-US" dirty="0">
                <a:solidFill>
                  <a:srgbClr val="F5F5F5"/>
                </a:solidFill>
                <a:latin typeface="Lucida Console" panose="020B0609040504020204" pitchFamily="49" charset="0"/>
              </a:rPr>
              <a:t> </a:t>
            </a:r>
            <a:r>
              <a:rPr lang="en-US" dirty="0">
                <a:solidFill>
                  <a:srgbClr val="FFE4B5"/>
                </a:solidFill>
                <a:latin typeface="Lucida Console" panose="020B0609040504020204" pitchFamily="49" charset="0"/>
              </a:rPr>
              <a:t>-Force </a:t>
            </a:r>
          </a:p>
          <a:p>
            <a:endParaRPr lang="en-AU" dirty="0" smtClean="0">
              <a:solidFill>
                <a:srgbClr val="F5F5F5"/>
              </a:solidFill>
              <a:latin typeface="Lucida Console" panose="020B0609040504020204" pitchFamily="49" charset="0"/>
            </a:endParaRPr>
          </a:p>
          <a:p>
            <a:r>
              <a:rPr lang="en-US" dirty="0" err="1" smtClean="0">
                <a:solidFill>
                  <a:srgbClr val="F5F5F5"/>
                </a:solidFill>
                <a:latin typeface="Lucida Console" panose="020B0609040504020204" pitchFamily="49" charset="0"/>
              </a:rPr>
              <a:t>AllUsersAllHosts</a:t>
            </a:r>
            <a:r>
              <a:rPr lang="en-US" dirty="0" smtClean="0">
                <a:solidFill>
                  <a:srgbClr val="F5F5F5"/>
                </a:solidFill>
                <a:latin typeface="Lucida Console" panose="020B0609040504020204" pitchFamily="49" charset="0"/>
              </a:rPr>
              <a:t>       </a:t>
            </a:r>
            <a:r>
              <a:rPr lang="en-US" dirty="0">
                <a:solidFill>
                  <a:srgbClr val="F5F5F5"/>
                </a:solidFill>
                <a:latin typeface="Lucida Console" panose="020B0609040504020204" pitchFamily="49" charset="0"/>
              </a:rPr>
              <a:t>: C:\Windows\System32\WindowsPowerShell\v1.0\profile.ps1</a:t>
            </a:r>
          </a:p>
          <a:p>
            <a:r>
              <a:rPr lang="en-US" dirty="0" err="1">
                <a:solidFill>
                  <a:srgbClr val="F5F5F5"/>
                </a:solidFill>
                <a:latin typeface="Lucida Console" panose="020B0609040504020204" pitchFamily="49" charset="0"/>
              </a:rPr>
              <a:t>AllUsersCurrentHost</a:t>
            </a:r>
            <a:r>
              <a:rPr lang="en-US" dirty="0">
                <a:solidFill>
                  <a:srgbClr val="F5F5F5"/>
                </a:solidFill>
                <a:latin typeface="Lucida Console" panose="020B0609040504020204" pitchFamily="49" charset="0"/>
              </a:rPr>
              <a:t>    : C:\Windows\System32\WindowsPowerShell\v1.0\Microsoft.P</a:t>
            </a:r>
          </a:p>
          <a:p>
            <a:r>
              <a:rPr lang="en-US" dirty="0">
                <a:solidFill>
                  <a:srgbClr val="F5F5F5"/>
                </a:solidFill>
                <a:latin typeface="Lucida Console" panose="020B0609040504020204" pitchFamily="49" charset="0"/>
              </a:rPr>
              <a:t>                         owerShellISE_profile.ps1</a:t>
            </a:r>
          </a:p>
          <a:p>
            <a:r>
              <a:rPr lang="en-US" dirty="0" err="1">
                <a:solidFill>
                  <a:srgbClr val="F5F5F5"/>
                </a:solidFill>
                <a:latin typeface="Lucida Console" panose="020B0609040504020204" pitchFamily="49" charset="0"/>
              </a:rPr>
              <a:t>CurrentUserAllHosts</a:t>
            </a:r>
            <a:r>
              <a:rPr lang="en-US" dirty="0">
                <a:solidFill>
                  <a:srgbClr val="F5F5F5"/>
                </a:solidFill>
                <a:latin typeface="Lucida Console" panose="020B0609040504020204" pitchFamily="49" charset="0"/>
              </a:rPr>
              <a:t>    : C:\</a:t>
            </a:r>
            <a:r>
              <a:rPr lang="en-US" dirty="0" smtClean="0">
                <a:solidFill>
                  <a:srgbClr val="F5F5F5"/>
                </a:solidFill>
                <a:latin typeface="Lucida Console" panose="020B0609040504020204" pitchFamily="49" charset="0"/>
              </a:rPr>
              <a:t>Users\Administrator\Documents\WindowsPowerShell\profile</a:t>
            </a:r>
            <a:r>
              <a:rPr lang="en-US" dirty="0">
                <a:solidFill>
                  <a:srgbClr val="F5F5F5"/>
                </a:solidFill>
                <a:latin typeface="Lucida Console" panose="020B0609040504020204" pitchFamily="49" charset="0"/>
              </a:rPr>
              <a:t>.</a:t>
            </a:r>
          </a:p>
          <a:p>
            <a:r>
              <a:rPr lang="en-US" dirty="0">
                <a:solidFill>
                  <a:srgbClr val="F5F5F5"/>
                </a:solidFill>
                <a:latin typeface="Lucida Console" panose="020B0609040504020204" pitchFamily="49" charset="0"/>
              </a:rPr>
              <a:t>                         ps1</a:t>
            </a:r>
          </a:p>
          <a:p>
            <a:r>
              <a:rPr lang="en-US" dirty="0" err="1">
                <a:solidFill>
                  <a:srgbClr val="F5F5F5"/>
                </a:solidFill>
                <a:latin typeface="Lucida Console" panose="020B0609040504020204" pitchFamily="49" charset="0"/>
              </a:rPr>
              <a:t>CurrentUserCurrentHost</a:t>
            </a:r>
            <a:r>
              <a:rPr lang="en-US" dirty="0">
                <a:solidFill>
                  <a:srgbClr val="F5F5F5"/>
                </a:solidFill>
                <a:latin typeface="Lucida Console" panose="020B0609040504020204" pitchFamily="49" charset="0"/>
              </a:rPr>
              <a:t> : C:\</a:t>
            </a:r>
            <a:r>
              <a:rPr lang="en-US" dirty="0" smtClean="0">
                <a:solidFill>
                  <a:srgbClr val="F5F5F5"/>
                </a:solidFill>
                <a:latin typeface="Lucida Console" panose="020B0609040504020204" pitchFamily="49" charset="0"/>
              </a:rPr>
              <a:t>Users\Administrator\Documents\WindowsPowerShell\Microsof</a:t>
            </a:r>
            <a:endParaRPr lang="en-US" dirty="0">
              <a:solidFill>
                <a:srgbClr val="F5F5F5"/>
              </a:solidFill>
              <a:latin typeface="Lucida Console" panose="020B0609040504020204" pitchFamily="49" charset="0"/>
            </a:endParaRPr>
          </a:p>
          <a:p>
            <a:r>
              <a:rPr lang="en-US" dirty="0">
                <a:solidFill>
                  <a:srgbClr val="F5F5F5"/>
                </a:solidFill>
                <a:latin typeface="Lucida Console" panose="020B0609040504020204" pitchFamily="49" charset="0"/>
              </a:rPr>
              <a:t>                         t.PowerShellISE_profile.ps1</a:t>
            </a:r>
          </a:p>
          <a:p>
            <a:r>
              <a:rPr lang="en-US" dirty="0">
                <a:solidFill>
                  <a:srgbClr val="F5F5F5"/>
                </a:solidFill>
                <a:latin typeface="Lucida Console" panose="020B0609040504020204" pitchFamily="49" charset="0"/>
              </a:rPr>
              <a:t>Length                 : 81 </a:t>
            </a:r>
          </a:p>
          <a:p>
            <a:endParaRPr lang="en-AU"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2110400243"/>
      </p:ext>
    </p:extLst>
  </p:cSld>
  <p:clrMapOvr>
    <a:masterClrMapping/>
  </p:clrMapOvr>
  <p:timing>
    <p:tnLst>
      <p:par>
        <p:cTn id="1" dur="indefinite" restart="never" nodeType="tmRoot"/>
      </p:par>
    </p:tnLst>
  </p:timing>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Script Libraries in Profiles</a:t>
            </a:r>
            <a:endParaRPr lang="en-AU" dirty="0"/>
          </a:p>
        </p:txBody>
      </p:sp>
      <p:sp>
        <p:nvSpPr>
          <p:cNvPr id="3" name="Content Placeholder 2"/>
          <p:cNvSpPr>
            <a:spLocks noGrp="1"/>
          </p:cNvSpPr>
          <p:nvPr>
            <p:ph sz="quarter" idx="13"/>
          </p:nvPr>
        </p:nvSpPr>
        <p:spPr/>
        <p:txBody>
          <a:bodyPr>
            <a:normAutofit/>
          </a:bodyPr>
          <a:lstStyle/>
          <a:p>
            <a:pPr marL="457200" indent="-457200">
              <a:buFont typeface="Arial" panose="020B0604020202020204" pitchFamily="34" charset="0"/>
              <a:buChar char="•"/>
            </a:pPr>
            <a:r>
              <a:rPr lang="en-AU" sz="3200" dirty="0" smtClean="0"/>
              <a:t>The profile script contents are automatically “dot-sourced”</a:t>
            </a:r>
          </a:p>
          <a:p>
            <a:pPr marL="457200" indent="-457200">
              <a:buFont typeface="Arial" panose="020B0604020202020204" pitchFamily="34" charset="0"/>
              <a:buChar char="•"/>
            </a:pPr>
            <a:r>
              <a:rPr lang="en-AU" sz="3200" dirty="0" smtClean="0"/>
              <a:t>Scripts called from profile might need to be “dot-sourced”</a:t>
            </a:r>
          </a:p>
          <a:p>
            <a:pPr marL="457200" indent="-457200">
              <a:buFont typeface="Arial" panose="020B0604020202020204" pitchFamily="34" charset="0"/>
              <a:buChar char="•"/>
            </a:pPr>
            <a:r>
              <a:rPr lang="en-AU" sz="3200" dirty="0" smtClean="0"/>
              <a:t>You can then access frequently used functions, variables, aliases and </a:t>
            </a:r>
            <a:r>
              <a:rPr lang="en-AU" sz="3200" dirty="0" err="1" smtClean="0"/>
              <a:t>PSDrives</a:t>
            </a:r>
            <a:endParaRPr lang="en-AU" sz="3200" dirty="0" smtClean="0"/>
          </a:p>
          <a:p>
            <a:pPr marL="457200" indent="-457200">
              <a:buFont typeface="Arial" panose="020B0604020202020204" pitchFamily="34" charset="0"/>
              <a:buChar char="•"/>
            </a:pPr>
            <a:endParaRPr lang="en-AU" sz="3200"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54224756"/>
              </p:ext>
            </p:extLst>
          </p:nvPr>
        </p:nvGraphicFramePr>
        <p:xfrm>
          <a:off x="406400" y="3977135"/>
          <a:ext cx="10927161" cy="2011680"/>
        </p:xfrm>
        <a:graphic>
          <a:graphicData uri="http://schemas.openxmlformats.org/drawingml/2006/table">
            <a:tbl>
              <a:tblPr firstRow="1" bandRow="1"/>
              <a:tblGrid>
                <a:gridCol w="10927161">
                  <a:extLst>
                    <a:ext uri="{9D8B030D-6E8A-4147-A177-3AD203B41FA5}">
                      <a16:colId xmlns:a16="http://schemas.microsoft.com/office/drawing/2014/main" val="1644562447"/>
                    </a:ext>
                  </a:extLst>
                </a:gridCol>
              </a:tblGrid>
              <a:tr h="450065">
                <a:tc>
                  <a:txBody>
                    <a:body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Microsoft.PowerShell_profile.ps1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round/>
                      <a:headEnd type="none" w="med" len="med"/>
                      <a:tailEnd type="none" w="med" len="me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64788672"/>
                  </a:ext>
                </a:extLst>
              </a:tr>
              <a:tr h="1380042">
                <a:tc>
                  <a:txBody>
                    <a:bodyPr/>
                    <a:lstStyle/>
                    <a:p>
                      <a:r>
                        <a:rPr lang="en-AU" sz="2400" dirty="0" smtClean="0">
                          <a:solidFill>
                            <a:schemeClr val="bg1">
                              <a:lumMod val="50000"/>
                              <a:lumOff val="50000"/>
                            </a:schemeClr>
                          </a:solidFill>
                          <a:latin typeface="Lucida Console" panose="020B0609040504020204" pitchFamily="49" charset="0"/>
                        </a:rPr>
                        <a:t>$now = Get-Date -Format '</a:t>
                      </a:r>
                      <a:r>
                        <a:rPr lang="en-AU" sz="2400" dirty="0" err="1" smtClean="0">
                          <a:solidFill>
                            <a:schemeClr val="bg1">
                              <a:lumMod val="50000"/>
                              <a:lumOff val="50000"/>
                            </a:schemeClr>
                          </a:solidFill>
                          <a:latin typeface="Lucida Console" panose="020B0609040504020204" pitchFamily="49" charset="0"/>
                        </a:rPr>
                        <a:t>dddd-hhmmtt</a:t>
                      </a:r>
                      <a:r>
                        <a:rPr lang="en-AU" sz="2400" dirty="0" smtClean="0">
                          <a:solidFill>
                            <a:schemeClr val="bg1">
                              <a:lumMod val="50000"/>
                              <a:lumOff val="50000"/>
                            </a:schemeClr>
                          </a:solidFill>
                          <a:latin typeface="Lucida Console" panose="020B0609040504020204" pitchFamily="49" charset="0"/>
                        </a:rPr>
                        <a:t>'</a:t>
                      </a:r>
                    </a:p>
                    <a:p>
                      <a:r>
                        <a:rPr lang="en-AU" sz="2400" dirty="0" smtClean="0">
                          <a:solidFill>
                            <a:schemeClr val="bg1">
                              <a:lumMod val="50000"/>
                              <a:lumOff val="50000"/>
                            </a:schemeClr>
                          </a:solidFill>
                          <a:latin typeface="Lucida Console" panose="020B0609040504020204" pitchFamily="49" charset="0"/>
                        </a:rPr>
                        <a:t>Start-Transcript "C:\transcripts\PS-Transcript-$now.txt"</a:t>
                      </a:r>
                    </a:p>
                    <a:p>
                      <a:endParaRPr lang="en-AU" sz="2400" dirty="0" smtClean="0">
                        <a:solidFill>
                          <a:srgbClr val="F5F5F5"/>
                        </a:solidFill>
                        <a:latin typeface="Lucida Console" panose="020B0609040504020204" pitchFamily="49" charset="0"/>
                      </a:endParaRPr>
                    </a:p>
                    <a:p>
                      <a:r>
                        <a:rPr lang="en-AU" sz="2400" dirty="0" smtClean="0">
                          <a:solidFill>
                            <a:srgbClr val="D3D3D3"/>
                          </a:solidFill>
                          <a:latin typeface="Lucida Console" panose="020B0609040504020204" pitchFamily="49" charset="0"/>
                        </a:rPr>
                        <a:t>.</a:t>
                      </a:r>
                      <a:r>
                        <a:rPr lang="en-AU" sz="2400" dirty="0" smtClean="0">
                          <a:solidFill>
                            <a:srgbClr val="F5F5F5"/>
                          </a:solidFill>
                          <a:latin typeface="Lucida Console" panose="020B0609040504020204" pitchFamily="49" charset="0"/>
                        </a:rPr>
                        <a:t> </a:t>
                      </a:r>
                      <a:r>
                        <a:rPr lang="en-AU" sz="2400" dirty="0" smtClean="0">
                          <a:solidFill>
                            <a:srgbClr val="E0FFFF"/>
                          </a:solidFill>
                          <a:latin typeface="Lucida Console" panose="020B0609040504020204" pitchFamily="49" charset="0"/>
                        </a:rPr>
                        <a:t>\\2012R2-MS\ScriptLibrary\TeamProfile.ps1 </a:t>
                      </a:r>
                    </a:p>
                  </a:txBody>
                  <a:tcPr>
                    <a:lnL w="9525" cap="flat" cmpd="sng" algn="ctr">
                      <a:solidFill>
                        <a:srgbClr val="4F81BD">
                          <a:shade val="95000"/>
                          <a:satMod val="105000"/>
                        </a:srgbClr>
                      </a:solidFill>
                      <a:prstDash val="solid"/>
                      <a:round/>
                      <a:headEnd type="none" w="med" len="med"/>
                      <a:tailEnd type="none" w="med" len="me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123903751"/>
                  </a:ext>
                </a:extLst>
              </a:tr>
            </a:tbl>
          </a:graphicData>
        </a:graphic>
      </p:graphicFrame>
    </p:spTree>
    <p:extLst>
      <p:ext uri="{BB962C8B-B14F-4D97-AF65-F5344CB8AC3E}">
        <p14:creationId xmlns:p14="http://schemas.microsoft.com/office/powerpoint/2010/main" val="2519211088"/>
      </p:ext>
    </p:extLst>
  </p:cSld>
  <p:clrMapOvr>
    <a:masterClrMapping/>
  </p:clrMapOvr>
  <p:timing>
    <p:tnLst>
      <p:par>
        <p:cTn id="1" dur="indefinite" restart="never" nodeType="tmRoot"/>
      </p:par>
    </p:tnLst>
  </p:timing>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16: Scope</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575</a:t>
            </a:fld>
            <a:endParaRPr lang="en-US"/>
          </a:p>
        </p:txBody>
      </p:sp>
    </p:spTree>
    <p:extLst>
      <p:ext uri="{BB962C8B-B14F-4D97-AF65-F5344CB8AC3E}">
        <p14:creationId xmlns:p14="http://schemas.microsoft.com/office/powerpoint/2010/main" val="2813597570"/>
      </p:ext>
    </p:extLst>
  </p:cSld>
  <p:clrMapOvr>
    <a:masterClrMapping/>
  </p:clrMapOvr>
  <p:timing>
    <p:tnLst>
      <p:par>
        <p:cTn id="1" dur="indefinite" restart="never" nodeType="tmRoot"/>
      </p:par>
    </p:tnLst>
  </p:timing>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06268114"/>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597237831"/>
                    </a:ext>
                  </a:extLst>
                </a:gridCol>
                <a:gridCol w="4650105">
                  <a:extLst>
                    <a:ext uri="{9D8B030D-6E8A-4147-A177-3AD203B41FA5}">
                      <a16:colId xmlns:a16="http://schemas.microsoft.com/office/drawing/2014/main" val="3853845987"/>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411413419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3223961515"/>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72964673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311109215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3497055727"/>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2156925996"/>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1870483306"/>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262200143"/>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606277357"/>
                  </a:ext>
                </a:extLst>
              </a:tr>
            </a:tbl>
          </a:graphicData>
        </a:graphic>
      </p:graphicFrame>
      <p:sp>
        <p:nvSpPr>
          <p:cNvPr id="3" name="Right Arrow 2"/>
          <p:cNvSpPr/>
          <p:nvPr/>
        </p:nvSpPr>
        <p:spPr>
          <a:xfrm rot="10800000">
            <a:off x="10167462" y="4581128"/>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6872087"/>
      </p:ext>
    </p:extLst>
  </p:cSld>
  <p:clrMapOvr>
    <a:masterClrMapping/>
  </p:clrMapOvr>
  <p:timing>
    <p:tnLst>
      <p:par>
        <p:cTn id="1" dur="indefinite" restart="never" nodeType="tmRoot"/>
      </p:par>
    </p:tnLst>
  </p:timing>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17: Modules</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577</a:t>
            </a:fld>
            <a:endParaRPr lang="en-US"/>
          </a:p>
        </p:txBody>
      </p:sp>
    </p:spTree>
    <p:extLst>
      <p:ext uri="{BB962C8B-B14F-4D97-AF65-F5344CB8AC3E}">
        <p14:creationId xmlns:p14="http://schemas.microsoft.com/office/powerpoint/2010/main" val="3153689207"/>
      </p:ext>
    </p:extLst>
  </p:cSld>
  <p:clrMapOvr>
    <a:masterClrMapping/>
  </p:clrMapOvr>
  <p:timing>
    <p:tnLst>
      <p:par>
        <p:cTn id="1" dur="indefinite" restart="never" nodeType="tmRoot"/>
      </p:par>
    </p:tnLst>
  </p:timing>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Module </a:t>
            </a:r>
            <a:r>
              <a:rPr lang="en-AU" dirty="0" smtClean="0"/>
              <a:t>17: Modules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578</a:t>
            </a:fld>
            <a:endParaRPr lang="en-US"/>
          </a:p>
        </p:txBody>
      </p:sp>
      <p:sp>
        <p:nvSpPr>
          <p:cNvPr id="3" name="Content Placeholder 2"/>
          <p:cNvSpPr>
            <a:spLocks noGrp="1"/>
          </p:cNvSpPr>
          <p:nvPr>
            <p:ph sz="quarter" idx="13"/>
          </p:nvPr>
        </p:nvSpPr>
        <p:spPr>
          <a:xfrm>
            <a:off x="406400" y="1447800"/>
            <a:ext cx="11176000" cy="4662055"/>
          </a:xfrm>
          <a:solidFill>
            <a:schemeClr val="tx1"/>
          </a:solidFill>
        </p:spPr>
        <p:txBody>
          <a:bodyPr numCol="2">
            <a:noAutofit/>
          </a:bodyPr>
          <a:lstStyle/>
          <a:p>
            <a:pPr rtl="0" fontAlgn="base"/>
            <a:r>
              <a:rPr lang="en-AU" sz="2000" dirty="0" smtClean="0">
                <a:solidFill>
                  <a:schemeClr val="bg1"/>
                </a:solidFill>
                <a:cs typeface="Segoe UI Light" panose="020B0502040204020203" pitchFamily="34" charset="0"/>
              </a:rPr>
              <a:t>Section 1: Module Introduction</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What are Modules?</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Module Types</a:t>
            </a:r>
          </a:p>
          <a:p>
            <a:pPr marL="644400" lvl="1" indent="-285750" rtl="0" fontAlgn="base">
              <a:buFont typeface="Arial" panose="020B0604020202020204" pitchFamily="34" charset="0"/>
              <a:buChar char="•"/>
            </a:pPr>
            <a:r>
              <a:rPr lang="en-AU" sz="2000" dirty="0" err="1" smtClean="0">
                <a:solidFill>
                  <a:schemeClr val="bg1"/>
                </a:solidFill>
                <a:latin typeface="Segoe UI Light" panose="020B0502040204020203" pitchFamily="34" charset="0"/>
                <a:cs typeface="Segoe UI Light" panose="020B0502040204020203" pitchFamily="34" charset="0"/>
              </a:rPr>
              <a:t>Cmdlets</a:t>
            </a:r>
            <a:r>
              <a:rPr lang="en-AU" sz="2000" dirty="0" smtClean="0">
                <a:solidFill>
                  <a:schemeClr val="bg1"/>
                </a:solidFill>
                <a:latin typeface="Segoe UI Light" panose="020B0502040204020203" pitchFamily="34" charset="0"/>
                <a:cs typeface="Segoe UI Light" panose="020B0502040204020203" pitchFamily="34" charset="0"/>
              </a:rPr>
              <a:t> for Module Management</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Module Loading</a:t>
            </a:r>
          </a:p>
          <a:p>
            <a:pPr marL="644400" lvl="1" indent="-285750" rtl="0" fontAlgn="base">
              <a:buFont typeface="Arial" panose="020B0604020202020204" pitchFamily="34" charset="0"/>
              <a:buChar char="•"/>
            </a:pPr>
            <a:endParaRPr lang="en-AU" sz="2000" dirty="0" smtClean="0">
              <a:solidFill>
                <a:schemeClr val="bg1"/>
              </a:solidFill>
              <a:latin typeface="Segoe UI Light" panose="020B0502040204020203" pitchFamily="34" charset="0"/>
              <a:cs typeface="Segoe UI Light" panose="020B0502040204020203" pitchFamily="34" charset="0"/>
            </a:endParaRPr>
          </a:p>
          <a:p>
            <a:pPr lvl="0" rtl="0" fontAlgn="base"/>
            <a:endParaRPr lang="en-AU" sz="2000" dirty="0" smtClean="0">
              <a:solidFill>
                <a:srgbClr val="000000"/>
              </a:solidFill>
              <a:cs typeface="Segoe UI Light" panose="020B0502040204020203" pitchFamily="34" charset="0"/>
            </a:endParaRPr>
          </a:p>
          <a:p>
            <a:pPr lvl="0" rtl="0" fontAlgn="base"/>
            <a:endParaRPr lang="en-AU" sz="2000" dirty="0">
              <a:solidFill>
                <a:srgbClr val="000000"/>
              </a:solidFill>
              <a:cs typeface="Segoe UI Light" panose="020B0502040204020203" pitchFamily="34" charset="0"/>
            </a:endParaRPr>
          </a:p>
          <a:p>
            <a:pPr lvl="0" rtl="0" fontAlgn="base"/>
            <a:endParaRPr lang="en-AU" sz="2000" dirty="0" smtClean="0">
              <a:solidFill>
                <a:srgbClr val="000000"/>
              </a:solidFill>
              <a:cs typeface="Segoe UI Light" panose="020B0502040204020203" pitchFamily="34" charset="0"/>
            </a:endParaRPr>
          </a:p>
          <a:p>
            <a:pPr lvl="0" rtl="0" fontAlgn="base"/>
            <a:endParaRPr lang="en-AU" sz="2000" dirty="0">
              <a:solidFill>
                <a:srgbClr val="000000"/>
              </a:solidFill>
              <a:cs typeface="Segoe UI Light" panose="020B0502040204020203" pitchFamily="34" charset="0"/>
            </a:endParaRPr>
          </a:p>
          <a:p>
            <a:pPr lvl="0" rtl="0" fontAlgn="base"/>
            <a:endParaRPr lang="en-AU" sz="2000" dirty="0" smtClean="0">
              <a:solidFill>
                <a:srgbClr val="000000"/>
              </a:solidFill>
              <a:cs typeface="Segoe UI Light" panose="020B0502040204020203" pitchFamily="34" charset="0"/>
            </a:endParaRPr>
          </a:p>
          <a:p>
            <a:pPr lvl="0" rtl="0" fontAlgn="base"/>
            <a:endParaRPr lang="en-AU" sz="2000" dirty="0">
              <a:solidFill>
                <a:srgbClr val="000000"/>
              </a:solidFill>
              <a:cs typeface="Segoe UI Light" panose="020B0502040204020203" pitchFamily="34" charset="0"/>
            </a:endParaRPr>
          </a:p>
          <a:p>
            <a:pPr lvl="0" rtl="0" fontAlgn="base"/>
            <a:endParaRPr lang="en-AU" sz="2000" dirty="0" smtClean="0">
              <a:solidFill>
                <a:srgbClr val="000000"/>
              </a:solidFill>
              <a:cs typeface="Segoe UI Light" panose="020B0502040204020203" pitchFamily="34" charset="0"/>
            </a:endParaRPr>
          </a:p>
          <a:p>
            <a:pPr lvl="0" rtl="0" fontAlgn="base"/>
            <a:r>
              <a:rPr lang="en-AU" sz="2000" dirty="0" smtClean="0">
                <a:solidFill>
                  <a:srgbClr val="000000"/>
                </a:solidFill>
                <a:cs typeface="Segoe UI Light" panose="020B0502040204020203" pitchFamily="34" charset="0"/>
              </a:rPr>
              <a:t>Section 2: Script Module</a:t>
            </a:r>
            <a:endParaRPr lang="en-AU" sz="2000" dirty="0">
              <a:solidFill>
                <a:srgbClr val="000000"/>
              </a:solidFill>
              <a:cs typeface="Segoe UI Light" panose="020B0502040204020203" pitchFamily="34" charset="0"/>
            </a:endParaRP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Creating a Script Module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Module Manifest</a:t>
            </a:r>
          </a:p>
          <a:p>
            <a:pPr marL="358650" lvl="1" rtl="0" fontAlgn="base"/>
            <a:endParaRPr lang="en-AU" sz="2000" dirty="0" smtClean="0">
              <a:solidFill>
                <a:schemeClr val="bg1"/>
              </a:solidFill>
              <a:latin typeface="Segoe UI Light" panose="020B0502040204020203" pitchFamily="34" charset="0"/>
              <a:cs typeface="Segoe UI Light" panose="020B0502040204020203" pitchFamily="34" charset="0"/>
            </a:endParaRPr>
          </a:p>
          <a:p>
            <a:pPr rtl="0" fontAlgn="base"/>
            <a:r>
              <a:rPr lang="en-AU" sz="2000" dirty="0" smtClean="0">
                <a:solidFill>
                  <a:schemeClr val="bg1"/>
                </a:solidFill>
                <a:cs typeface="Segoe UI Light" panose="020B0502040204020203" pitchFamily="34" charset="0"/>
              </a:rPr>
              <a:t>Section 3: Module Scope</a:t>
            </a:r>
          </a:p>
          <a:p>
            <a:pPr marL="644400" lvl="1" indent="-285750" rtl="0" fontAlgn="base">
              <a:buFont typeface="Arial" panose="020B0604020202020204" pitchFamily="34" charset="0"/>
              <a:buChar char="•"/>
            </a:pPr>
            <a:r>
              <a:rPr lang="en-AU" sz="2000" dirty="0" smtClean="0">
                <a:solidFill>
                  <a:schemeClr val="bg1"/>
                </a:solidFill>
                <a:latin typeface="Segoe UI Light" panose="020B0502040204020203" pitchFamily="34" charset="0"/>
                <a:cs typeface="Segoe UI Light" panose="020B0502040204020203" pitchFamily="34" charset="0"/>
              </a:rPr>
              <a:t>Module Scope</a:t>
            </a:r>
            <a:endParaRPr lang="en-AU" sz="20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17993303"/>
      </p:ext>
    </p:extLst>
  </p:cSld>
  <p:clrMapOvr>
    <a:masterClrMapping/>
  </p:clrMapOvr>
  <p:timing>
    <p:tnLst>
      <p:par>
        <p:cTn id="1" dur="indefinite" restart="never" nodeType="tmRoot"/>
      </p:par>
    </p:tnLst>
  </p:timing>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Module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What are Modules?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579</a:t>
            </a:fld>
            <a:endParaRPr lang="en-US"/>
          </a:p>
        </p:txBody>
      </p:sp>
    </p:spTree>
    <p:extLst>
      <p:ext uri="{BB962C8B-B14F-4D97-AF65-F5344CB8AC3E}">
        <p14:creationId xmlns:p14="http://schemas.microsoft.com/office/powerpoint/2010/main" val="11034068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Syntax Legend</a:t>
            </a:r>
            <a:endParaRPr lang="en-AU" dirty="0"/>
          </a:p>
        </p:txBody>
      </p:sp>
      <p:graphicFrame>
        <p:nvGraphicFramePr>
          <p:cNvPr id="5" name="Content Placeholder 4"/>
          <p:cNvGraphicFramePr>
            <a:graphicFrameLocks noGrp="1"/>
          </p:cNvGraphicFramePr>
          <p:nvPr>
            <p:ph sz="quarter" idx="13"/>
            <p:extLst>
              <p:ext uri="{D42A27DB-BD31-4B8C-83A1-F6EECF244321}">
                <p14:modId xmlns:p14="http://schemas.microsoft.com/office/powerpoint/2010/main" val="2573346240"/>
              </p:ext>
            </p:extLst>
          </p:nvPr>
        </p:nvGraphicFramePr>
        <p:xfrm>
          <a:off x="498868" y="1831366"/>
          <a:ext cx="11176000" cy="3757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1"/>
          </p:nvPr>
        </p:nvSpPr>
        <p:spPr/>
        <p:txBody>
          <a:bodyPr/>
          <a:lstStyle/>
          <a:p>
            <a:fld id="{74A398B2-5A34-1A4A-811E-F4027282568C}" type="slidenum">
              <a:rPr lang="en-US" smtClean="0"/>
              <a:pPr/>
              <a:t>58</a:t>
            </a:fld>
            <a:endParaRPr lang="en-US"/>
          </a:p>
        </p:txBody>
      </p:sp>
    </p:spTree>
    <p:extLst>
      <p:ext uri="{BB962C8B-B14F-4D97-AF65-F5344CB8AC3E}">
        <p14:creationId xmlns:p14="http://schemas.microsoft.com/office/powerpoint/2010/main" val="494026567"/>
      </p:ext>
    </p:extLst>
  </p:cSld>
  <p:clrMapOvr>
    <a:masterClrMapping/>
  </p:clrMapOvr>
  <p:timing>
    <p:tnLst>
      <p:par>
        <p:cTn id="1" dur="indefinite" restart="never" nodeType="tmRoot"/>
      </p:par>
    </p:tn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AU" dirty="0" smtClean="0"/>
              <a:t>What are Modules?</a:t>
            </a:r>
            <a:endParaRPr lang="en-AU" dirty="0"/>
          </a:p>
        </p:txBody>
      </p:sp>
      <p:sp>
        <p:nvSpPr>
          <p:cNvPr id="6" name="Content Placeholder 5"/>
          <p:cNvSpPr>
            <a:spLocks noGrp="1"/>
          </p:cNvSpPr>
          <p:nvPr>
            <p:ph sz="quarter" idx="13"/>
          </p:nvPr>
        </p:nvSpPr>
        <p:spPr/>
        <p:txBody>
          <a:bodyPr/>
          <a:lstStyle/>
          <a:p>
            <a:r>
              <a:rPr lang="en-US" smtClean="0"/>
              <a:t>A package of commands</a:t>
            </a:r>
          </a:p>
          <a:p>
            <a:endParaRPr lang="en-US" smtClean="0"/>
          </a:p>
          <a:p>
            <a:r>
              <a:rPr lang="en-US" smtClean="0"/>
              <a:t>All cmdlets and providers in a session are added by a module or a snap-in</a:t>
            </a:r>
          </a:p>
          <a:p>
            <a:endParaRPr lang="en-US" smtClean="0"/>
          </a:p>
          <a:p>
            <a:r>
              <a:rPr lang="en-AU" smtClean="0"/>
              <a:t>Modules can contain cmdlets, scripts, functions, variables, aliases, and other useful items</a:t>
            </a:r>
          </a:p>
          <a:p>
            <a:endParaRPr lang="en-AU" smtClean="0"/>
          </a:p>
          <a:p>
            <a:r>
              <a:rPr lang="en-AU" smtClean="0"/>
              <a:t>Modules are useful for sharing code</a:t>
            </a:r>
          </a:p>
          <a:p>
            <a:endParaRPr lang="en-AU" smtClean="0"/>
          </a:p>
          <a:p>
            <a:endParaRPr lang="en-AU" dirty="0"/>
          </a:p>
        </p:txBody>
      </p:sp>
      <p:sp>
        <p:nvSpPr>
          <p:cNvPr id="3" name="Slide Number Placeholder 2"/>
          <p:cNvSpPr>
            <a:spLocks noGrp="1"/>
          </p:cNvSpPr>
          <p:nvPr>
            <p:ph type="sldNum" sz="quarter" idx="11"/>
          </p:nvPr>
        </p:nvSpPr>
        <p:spPr/>
        <p:txBody>
          <a:bodyPr/>
          <a:lstStyle/>
          <a:p>
            <a:fld id="{74A398B2-5A34-1A4A-811E-F4027282568C}" type="slidenum">
              <a:rPr lang="en-US" smtClean="0"/>
              <a:pPr/>
              <a:t>580</a:t>
            </a:fld>
            <a:endParaRPr lang="en-US"/>
          </a:p>
        </p:txBody>
      </p:sp>
    </p:spTree>
    <p:extLst>
      <p:ext uri="{BB962C8B-B14F-4D97-AF65-F5344CB8AC3E}">
        <p14:creationId xmlns:p14="http://schemas.microsoft.com/office/powerpoint/2010/main" val="1290120944"/>
      </p:ext>
    </p:extLst>
  </p:cSld>
  <p:clrMapOvr>
    <a:masterClrMapping/>
  </p:clrMapOvr>
  <p:timing>
    <p:tnLst>
      <p:par>
        <p:cTn id="1" dur="indefinite" restart="never" nodeType="tmRoot"/>
      </p:par>
    </p:tnLst>
  </p:timing>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Core Modules</a:t>
            </a:r>
            <a:endParaRPr lang="en-US" dirty="0"/>
          </a:p>
        </p:txBody>
      </p:sp>
      <p:sp>
        <p:nvSpPr>
          <p:cNvPr id="3" name="Content Placeholder 2"/>
          <p:cNvSpPr>
            <a:spLocks noGrp="1"/>
          </p:cNvSpPr>
          <p:nvPr>
            <p:ph sz="quarter" idx="13"/>
          </p:nvPr>
        </p:nvSpPr>
        <p:spPr>
          <a:xfrm>
            <a:off x="406400" y="1143000"/>
            <a:ext cx="5683504" cy="4953000"/>
          </a:xfrm>
        </p:spPr>
        <p:txBody>
          <a:bodyPr/>
          <a:lstStyle/>
          <a:p>
            <a:r>
              <a:rPr lang="en-US" dirty="0" smtClean="0"/>
              <a:t>PowerShell v4 only ships with core modules</a:t>
            </a:r>
          </a:p>
          <a:p>
            <a:endParaRPr lang="en-US" dirty="0" smtClean="0"/>
          </a:p>
          <a:p>
            <a:r>
              <a:rPr lang="en-US" dirty="0" smtClean="0"/>
              <a:t>Many administrative </a:t>
            </a:r>
            <a:r>
              <a:rPr lang="en-US" dirty="0" err="1" smtClean="0"/>
              <a:t>cmdlets</a:t>
            </a:r>
            <a:r>
              <a:rPr lang="en-US" dirty="0" smtClean="0"/>
              <a:t> and functions come from modules provided with Windows and applications</a:t>
            </a:r>
          </a:p>
          <a:p>
            <a:endParaRPr lang="en-US" dirty="0" smtClean="0"/>
          </a:p>
          <a:p>
            <a:r>
              <a:rPr lang="en-US" dirty="0" smtClean="0"/>
              <a:t>Windows 8, 8.1, Server 2012 and Server 2012R2 include dozens of modules and thousands of commands</a:t>
            </a:r>
          </a:p>
        </p:txBody>
      </p:sp>
      <p:sp>
        <p:nvSpPr>
          <p:cNvPr id="5" name="Slide Number Placeholder 4"/>
          <p:cNvSpPr>
            <a:spLocks noGrp="1"/>
          </p:cNvSpPr>
          <p:nvPr>
            <p:ph type="sldNum" sz="quarter" idx="11"/>
          </p:nvPr>
        </p:nvSpPr>
        <p:spPr/>
        <p:txBody>
          <a:bodyPr/>
          <a:lstStyle/>
          <a:p>
            <a:fld id="{06B49506-7B3C-4DD0-A5EE-1340938AEE06}" type="slidenum">
              <a:rPr lang="es-ES" smtClean="0"/>
              <a:pPr/>
              <a:t>581</a:t>
            </a:fld>
            <a:endParaRPr lang="es-ES"/>
          </a:p>
        </p:txBody>
      </p:sp>
      <p:graphicFrame>
        <p:nvGraphicFramePr>
          <p:cNvPr id="7" name="Table 6"/>
          <p:cNvGraphicFramePr>
            <a:graphicFrameLocks noGrp="1"/>
          </p:cNvGraphicFramePr>
          <p:nvPr>
            <p:extLst>
              <p:ext uri="{D42A27DB-BD31-4B8C-83A1-F6EECF244321}">
                <p14:modId xmlns:p14="http://schemas.microsoft.com/office/powerpoint/2010/main" val="2741994550"/>
              </p:ext>
            </p:extLst>
          </p:nvPr>
        </p:nvGraphicFramePr>
        <p:xfrm>
          <a:off x="6455388" y="1143000"/>
          <a:ext cx="4707912" cy="4645992"/>
        </p:xfrm>
        <a:graphic>
          <a:graphicData uri="http://schemas.openxmlformats.org/drawingml/2006/table">
            <a:tbl>
              <a:tblPr firstRow="1" bandRow="1">
                <a:tableStyleId>{B301B821-A1FF-4177-AEE7-76D212191A09}</a:tableStyleId>
              </a:tblPr>
              <a:tblGrid>
                <a:gridCol w="4707912">
                  <a:extLst>
                    <a:ext uri="{9D8B030D-6E8A-4147-A177-3AD203B41FA5}">
                      <a16:colId xmlns:a16="http://schemas.microsoft.com/office/drawing/2014/main" val="2844689156"/>
                    </a:ext>
                  </a:extLst>
                </a:gridCol>
              </a:tblGrid>
              <a:tr h="205726">
                <a:tc>
                  <a:txBody>
                    <a:bodyPr/>
                    <a:lstStyle/>
                    <a:p>
                      <a:r>
                        <a:rPr lang="en-AU" sz="1800" b="0" dirty="0">
                          <a:latin typeface="Segoe UI Light" panose="020B0502040204020203" pitchFamily="34" charset="0"/>
                          <a:cs typeface="Segoe UI Light" panose="020B0502040204020203" pitchFamily="34" charset="0"/>
                        </a:rPr>
                        <a:t>Module Name </a:t>
                      </a:r>
                    </a:p>
                  </a:txBody>
                  <a:tcPr marL="51431" marR="51431" marT="25716" marB="25716" anchor="ctr"/>
                </a:tc>
                <a:extLst>
                  <a:ext uri="{0D108BD9-81ED-4DB2-BD59-A6C34878D82A}">
                    <a16:rowId xmlns:a16="http://schemas.microsoft.com/office/drawing/2014/main" val="3463174811"/>
                  </a:ext>
                </a:extLst>
              </a:tr>
              <a:tr h="360020">
                <a:tc>
                  <a:txBody>
                    <a:bodyPr/>
                    <a:lstStyle/>
                    <a:p>
                      <a:r>
                        <a:rPr lang="en-AU" sz="1800" dirty="0" err="1">
                          <a:latin typeface="Segoe UI Light" panose="020B0502040204020203" pitchFamily="34" charset="0"/>
                          <a:cs typeface="Segoe UI Light" panose="020B0502040204020203" pitchFamily="34" charset="0"/>
                        </a:rPr>
                        <a:t>Microsoft.PowerShell.Core</a:t>
                      </a:r>
                      <a:endParaRPr lang="en-AU" sz="1800" dirty="0">
                        <a:latin typeface="Segoe UI Light" panose="020B0502040204020203" pitchFamily="34" charset="0"/>
                        <a:cs typeface="Segoe UI Light" panose="020B0502040204020203" pitchFamily="34" charset="0"/>
                      </a:endParaRPr>
                    </a:p>
                  </a:txBody>
                  <a:tcPr marL="51431" marR="51431" marT="25716" marB="25716" anchor="ctr"/>
                </a:tc>
                <a:extLst>
                  <a:ext uri="{0D108BD9-81ED-4DB2-BD59-A6C34878D82A}">
                    <a16:rowId xmlns:a16="http://schemas.microsoft.com/office/drawing/2014/main" val="3841696416"/>
                  </a:ext>
                </a:extLst>
              </a:tr>
              <a:tr h="360020">
                <a:tc>
                  <a:txBody>
                    <a:bodyPr/>
                    <a:lstStyle/>
                    <a:p>
                      <a:r>
                        <a:rPr lang="en-AU" sz="1800">
                          <a:latin typeface="Segoe UI Light" panose="020B0502040204020203" pitchFamily="34" charset="0"/>
                          <a:cs typeface="Segoe UI Light" panose="020B0502040204020203" pitchFamily="34" charset="0"/>
                        </a:rPr>
                        <a:t>Microsoft.PowerShell.Diagnostics</a:t>
                      </a:r>
                    </a:p>
                  </a:txBody>
                  <a:tcPr marL="51431" marR="51431" marT="25716" marB="25716" anchor="ctr"/>
                </a:tc>
                <a:extLst>
                  <a:ext uri="{0D108BD9-81ED-4DB2-BD59-A6C34878D82A}">
                    <a16:rowId xmlns:a16="http://schemas.microsoft.com/office/drawing/2014/main" val="2854241404"/>
                  </a:ext>
                </a:extLst>
              </a:tr>
              <a:tr h="360020">
                <a:tc>
                  <a:txBody>
                    <a:bodyPr/>
                    <a:lstStyle/>
                    <a:p>
                      <a:r>
                        <a:rPr lang="en-AU" sz="1800" dirty="0" err="1">
                          <a:latin typeface="Segoe UI Light" panose="020B0502040204020203" pitchFamily="34" charset="0"/>
                          <a:cs typeface="Segoe UI Light" panose="020B0502040204020203" pitchFamily="34" charset="0"/>
                        </a:rPr>
                        <a:t>Microsoft.PowerShell.Host</a:t>
                      </a:r>
                      <a:endParaRPr lang="en-AU" sz="1800" dirty="0">
                        <a:latin typeface="Segoe UI Light" panose="020B0502040204020203" pitchFamily="34" charset="0"/>
                        <a:cs typeface="Segoe UI Light" panose="020B0502040204020203" pitchFamily="34" charset="0"/>
                      </a:endParaRPr>
                    </a:p>
                  </a:txBody>
                  <a:tcPr marL="51431" marR="51431" marT="25716" marB="25716" anchor="ctr"/>
                </a:tc>
                <a:extLst>
                  <a:ext uri="{0D108BD9-81ED-4DB2-BD59-A6C34878D82A}">
                    <a16:rowId xmlns:a16="http://schemas.microsoft.com/office/drawing/2014/main" val="3616598811"/>
                  </a:ext>
                </a:extLst>
              </a:tr>
              <a:tr h="360020">
                <a:tc>
                  <a:txBody>
                    <a:bodyPr/>
                    <a:lstStyle/>
                    <a:p>
                      <a:r>
                        <a:rPr lang="en-AU" sz="1800">
                          <a:latin typeface="Segoe UI Light" panose="020B0502040204020203" pitchFamily="34" charset="0"/>
                          <a:cs typeface="Segoe UI Light" panose="020B0502040204020203" pitchFamily="34" charset="0"/>
                        </a:rPr>
                        <a:t>Microsoft.PowerShell.Management</a:t>
                      </a:r>
                    </a:p>
                  </a:txBody>
                  <a:tcPr marL="51431" marR="51431" marT="25716" marB="25716" anchor="ctr"/>
                </a:tc>
                <a:extLst>
                  <a:ext uri="{0D108BD9-81ED-4DB2-BD59-A6C34878D82A}">
                    <a16:rowId xmlns:a16="http://schemas.microsoft.com/office/drawing/2014/main" val="4079103335"/>
                  </a:ext>
                </a:extLst>
              </a:tr>
              <a:tr h="360020">
                <a:tc>
                  <a:txBody>
                    <a:bodyPr/>
                    <a:lstStyle/>
                    <a:p>
                      <a:r>
                        <a:rPr lang="en-AU" sz="1800">
                          <a:latin typeface="Segoe UI Light" panose="020B0502040204020203" pitchFamily="34" charset="0"/>
                          <a:cs typeface="Segoe UI Light" panose="020B0502040204020203" pitchFamily="34" charset="0"/>
                        </a:rPr>
                        <a:t>Microsoft.PowerShell.Security</a:t>
                      </a:r>
                    </a:p>
                  </a:txBody>
                  <a:tcPr marL="51431" marR="51431" marT="25716" marB="25716" anchor="ctr"/>
                </a:tc>
                <a:extLst>
                  <a:ext uri="{0D108BD9-81ED-4DB2-BD59-A6C34878D82A}">
                    <a16:rowId xmlns:a16="http://schemas.microsoft.com/office/drawing/2014/main" val="2615588447"/>
                  </a:ext>
                </a:extLst>
              </a:tr>
              <a:tr h="360020">
                <a:tc>
                  <a:txBody>
                    <a:bodyPr/>
                    <a:lstStyle/>
                    <a:p>
                      <a:r>
                        <a:rPr lang="en-AU" sz="1800">
                          <a:latin typeface="Segoe UI Light" panose="020B0502040204020203" pitchFamily="34" charset="0"/>
                          <a:cs typeface="Segoe UI Light" panose="020B0502040204020203" pitchFamily="34" charset="0"/>
                        </a:rPr>
                        <a:t>Microsoft.PowerShell.Utility</a:t>
                      </a:r>
                    </a:p>
                  </a:txBody>
                  <a:tcPr marL="51431" marR="51431" marT="25716" marB="25716" anchor="ctr"/>
                </a:tc>
                <a:extLst>
                  <a:ext uri="{0D108BD9-81ED-4DB2-BD59-A6C34878D82A}">
                    <a16:rowId xmlns:a16="http://schemas.microsoft.com/office/drawing/2014/main" val="330792818"/>
                  </a:ext>
                </a:extLst>
              </a:tr>
              <a:tr h="360020">
                <a:tc>
                  <a:txBody>
                    <a:bodyPr/>
                    <a:lstStyle/>
                    <a:p>
                      <a:r>
                        <a:rPr lang="en-AU" sz="1800">
                          <a:latin typeface="Segoe UI Light" panose="020B0502040204020203" pitchFamily="34" charset="0"/>
                          <a:cs typeface="Segoe UI Light" panose="020B0502040204020203" pitchFamily="34" charset="0"/>
                        </a:rPr>
                        <a:t>Microsoft.WSMan.Management</a:t>
                      </a:r>
                    </a:p>
                  </a:txBody>
                  <a:tcPr marL="51431" marR="51431" marT="25716" marB="25716" anchor="ctr"/>
                </a:tc>
                <a:extLst>
                  <a:ext uri="{0D108BD9-81ED-4DB2-BD59-A6C34878D82A}">
                    <a16:rowId xmlns:a16="http://schemas.microsoft.com/office/drawing/2014/main" val="3595778508"/>
                  </a:ext>
                </a:extLst>
              </a:tr>
              <a:tr h="360020">
                <a:tc>
                  <a:txBody>
                    <a:bodyPr/>
                    <a:lstStyle/>
                    <a:p>
                      <a:r>
                        <a:rPr lang="en-AU" sz="1800">
                          <a:latin typeface="Segoe UI Light" panose="020B0502040204020203" pitchFamily="34" charset="0"/>
                          <a:cs typeface="Segoe UI Light" panose="020B0502040204020203" pitchFamily="34" charset="0"/>
                        </a:rPr>
                        <a:t>ISE</a:t>
                      </a:r>
                    </a:p>
                  </a:txBody>
                  <a:tcPr marL="51431" marR="51431" marT="25716" marB="25716" anchor="ctr"/>
                </a:tc>
                <a:extLst>
                  <a:ext uri="{0D108BD9-81ED-4DB2-BD59-A6C34878D82A}">
                    <a16:rowId xmlns:a16="http://schemas.microsoft.com/office/drawing/2014/main" val="2363716151"/>
                  </a:ext>
                </a:extLst>
              </a:tr>
              <a:tr h="360020">
                <a:tc>
                  <a:txBody>
                    <a:bodyPr/>
                    <a:lstStyle/>
                    <a:p>
                      <a:r>
                        <a:rPr lang="en-AU" sz="1800">
                          <a:latin typeface="Segoe UI Light" panose="020B0502040204020203" pitchFamily="34" charset="0"/>
                          <a:cs typeface="Segoe UI Light" panose="020B0502040204020203" pitchFamily="34" charset="0"/>
                        </a:rPr>
                        <a:t>PSDesiredStateConfiguration</a:t>
                      </a:r>
                    </a:p>
                  </a:txBody>
                  <a:tcPr marL="51431" marR="51431" marT="25716" marB="25716" anchor="ctr"/>
                </a:tc>
                <a:extLst>
                  <a:ext uri="{0D108BD9-81ED-4DB2-BD59-A6C34878D82A}">
                    <a16:rowId xmlns:a16="http://schemas.microsoft.com/office/drawing/2014/main" val="2982819013"/>
                  </a:ext>
                </a:extLst>
              </a:tr>
              <a:tr h="360020">
                <a:tc>
                  <a:txBody>
                    <a:bodyPr/>
                    <a:lstStyle/>
                    <a:p>
                      <a:r>
                        <a:rPr lang="en-AU" sz="1800">
                          <a:latin typeface="Segoe UI Light" panose="020B0502040204020203" pitchFamily="34" charset="0"/>
                          <a:cs typeface="Segoe UI Light" panose="020B0502040204020203" pitchFamily="34" charset="0"/>
                        </a:rPr>
                        <a:t>PSScheduledJob</a:t>
                      </a:r>
                    </a:p>
                  </a:txBody>
                  <a:tcPr marL="51431" marR="51431" marT="25716" marB="25716" anchor="ctr"/>
                </a:tc>
                <a:extLst>
                  <a:ext uri="{0D108BD9-81ED-4DB2-BD59-A6C34878D82A}">
                    <a16:rowId xmlns:a16="http://schemas.microsoft.com/office/drawing/2014/main" val="1816636754"/>
                  </a:ext>
                </a:extLst>
              </a:tr>
              <a:tr h="360020">
                <a:tc>
                  <a:txBody>
                    <a:bodyPr/>
                    <a:lstStyle/>
                    <a:p>
                      <a:r>
                        <a:rPr lang="en-AU" sz="1800">
                          <a:latin typeface="Segoe UI Light" panose="020B0502040204020203" pitchFamily="34" charset="0"/>
                          <a:cs typeface="Segoe UI Light" panose="020B0502040204020203" pitchFamily="34" charset="0"/>
                        </a:rPr>
                        <a:t>PSWorkflow</a:t>
                      </a:r>
                    </a:p>
                  </a:txBody>
                  <a:tcPr marL="51431" marR="51431" marT="25716" marB="25716" anchor="ctr"/>
                </a:tc>
                <a:extLst>
                  <a:ext uri="{0D108BD9-81ED-4DB2-BD59-A6C34878D82A}">
                    <a16:rowId xmlns:a16="http://schemas.microsoft.com/office/drawing/2014/main" val="1519609531"/>
                  </a:ext>
                </a:extLst>
              </a:tr>
              <a:tr h="360020">
                <a:tc>
                  <a:txBody>
                    <a:bodyPr/>
                    <a:lstStyle/>
                    <a:p>
                      <a:r>
                        <a:rPr lang="en-AU" sz="1800" dirty="0" err="1">
                          <a:latin typeface="Segoe UI Light" panose="020B0502040204020203" pitchFamily="34" charset="0"/>
                          <a:cs typeface="Segoe UI Light" panose="020B0502040204020203" pitchFamily="34" charset="0"/>
                        </a:rPr>
                        <a:t>PSWorkflowUtility</a:t>
                      </a:r>
                      <a:endParaRPr lang="en-AU" sz="1800" dirty="0">
                        <a:latin typeface="Segoe UI Light" panose="020B0502040204020203" pitchFamily="34" charset="0"/>
                        <a:cs typeface="Segoe UI Light" panose="020B0502040204020203" pitchFamily="34" charset="0"/>
                      </a:endParaRPr>
                    </a:p>
                  </a:txBody>
                  <a:tcPr marL="51431" marR="51431" marT="25716" marB="25716" anchor="ctr"/>
                </a:tc>
                <a:extLst>
                  <a:ext uri="{0D108BD9-81ED-4DB2-BD59-A6C34878D82A}">
                    <a16:rowId xmlns:a16="http://schemas.microsoft.com/office/drawing/2014/main" val="1868560334"/>
                  </a:ext>
                </a:extLst>
              </a:tr>
            </a:tbl>
          </a:graphicData>
        </a:graphic>
      </p:graphicFrame>
    </p:spTree>
    <p:extLst>
      <p:ext uri="{BB962C8B-B14F-4D97-AF65-F5344CB8AC3E}">
        <p14:creationId xmlns:p14="http://schemas.microsoft.com/office/powerpoint/2010/main" val="3650037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Module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Module Types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582</a:t>
            </a:fld>
            <a:endParaRPr lang="en-US"/>
          </a:p>
        </p:txBody>
      </p:sp>
    </p:spTree>
    <p:extLst>
      <p:ext uri="{BB962C8B-B14F-4D97-AF65-F5344CB8AC3E}">
        <p14:creationId xmlns:p14="http://schemas.microsoft.com/office/powerpoint/2010/main" val="705314337"/>
      </p:ext>
    </p:extLst>
  </p:cSld>
  <p:clrMapOvr>
    <a:masterClrMapping/>
  </p:clrMapOvr>
  <p:timing>
    <p:tnLst>
      <p:par>
        <p:cTn id="1" dur="indefinite" restart="never" nodeType="tmRoot"/>
      </p:par>
    </p:tnLst>
  </p:timing>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Module Types</a:t>
            </a:r>
            <a:endParaRPr lang="en-US" dirty="0"/>
          </a:p>
        </p:txBody>
      </p:sp>
      <p:sp>
        <p:nvSpPr>
          <p:cNvPr id="5" name="Slide Number Placeholder 4"/>
          <p:cNvSpPr>
            <a:spLocks noGrp="1"/>
          </p:cNvSpPr>
          <p:nvPr>
            <p:ph type="sldNum" sz="quarter" idx="11"/>
          </p:nvPr>
        </p:nvSpPr>
        <p:spPr/>
        <p:txBody>
          <a:bodyPr/>
          <a:lstStyle/>
          <a:p>
            <a:fld id="{026CCAEB-CB17-44EB-A892-4553F1D666B6}" type="slidenum">
              <a:rPr lang="en-US" smtClean="0">
                <a:solidFill>
                  <a:schemeClr val="bg1"/>
                </a:solidFill>
              </a:rPr>
              <a:pPr/>
              <a:t>583</a:t>
            </a:fld>
            <a:endParaRPr lang="en-US" dirty="0">
              <a:solidFill>
                <a:schemeClr val="bg1"/>
              </a:solidFill>
            </a:endParaRPr>
          </a:p>
        </p:txBody>
      </p:sp>
      <p:grpSp>
        <p:nvGrpSpPr>
          <p:cNvPr id="17" name="Group 16"/>
          <p:cNvGrpSpPr/>
          <p:nvPr/>
        </p:nvGrpSpPr>
        <p:grpSpPr>
          <a:xfrm>
            <a:off x="1459443" y="1172912"/>
            <a:ext cx="6057528" cy="5137651"/>
            <a:chOff x="1459443" y="1002465"/>
            <a:chExt cx="6057528" cy="5137651"/>
          </a:xfrm>
        </p:grpSpPr>
        <p:sp>
          <p:nvSpPr>
            <p:cNvPr id="21" name="Rectangle 20"/>
            <p:cNvSpPr/>
            <p:nvPr/>
          </p:nvSpPr>
          <p:spPr>
            <a:xfrm>
              <a:off x="1459443" y="1002465"/>
              <a:ext cx="6057528" cy="5137651"/>
            </a:xfrm>
            <a:prstGeom prst="rect">
              <a:avLst/>
            </a:prstGeom>
            <a:solidFill>
              <a:schemeClr val="tx1">
                <a:lumMod val="85000"/>
              </a:schemeClr>
            </a:solidFill>
            <a:ln w="254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Module Manifests (.psd1) contain metadata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(version, </a:t>
              </a:r>
              <a:r>
                <a:rPr lang="en-US" kern="0" dirty="0" smtClean="0">
                  <a:solidFill>
                    <a:sysClr val="windowText" lastClr="000000"/>
                  </a:solidFill>
                  <a:latin typeface="Segoe UI Light" panose="020B0502040204020203" pitchFamily="34" charset="0"/>
                  <a:cs typeface="Segoe UI Light" panose="020B0502040204020203" pitchFamily="34" charset="0"/>
                </a:rPr>
                <a:t>H</a:t>
              </a:r>
              <a:r>
                <a:rPr kumimoji="0" lang="en-US" sz="1800" b="0" i="0" u="none" strike="noStrike" kern="0" cap="none" spc="0" normalizeH="0" baseline="0" noProof="0" dirty="0" err="1" smtClean="0">
                  <a:ln>
                    <a:noFill/>
                  </a:ln>
                  <a:solidFill>
                    <a:sysClr val="windowText" lastClr="000000"/>
                  </a:solidFill>
                  <a:effectLst/>
                  <a:uLnTx/>
                  <a:uFillTx/>
                  <a:latin typeface="Segoe UI Light" panose="020B0502040204020203" pitchFamily="34" charset="0"/>
                  <a:cs typeface="Segoe UI Light" panose="020B0502040204020203" pitchFamily="34" charset="0"/>
                </a:rPr>
                <a:t>elpInfoUri</a:t>
              </a: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 nested modules to load, etc.)</a:t>
              </a:r>
            </a:p>
          </p:txBody>
        </p:sp>
        <p:sp>
          <p:nvSpPr>
            <p:cNvPr id="4" name="Rectangle 3"/>
            <p:cNvSpPr/>
            <p:nvPr/>
          </p:nvSpPr>
          <p:spPr>
            <a:xfrm>
              <a:off x="2374928" y="4666694"/>
              <a:ext cx="4226557" cy="635586"/>
            </a:xfrm>
            <a:prstGeom prst="rect">
              <a:avLst/>
            </a:prstGeom>
            <a:solidFill>
              <a:srgbClr val="277EB5"/>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38162" tIns="238162" rIns="238162" bIns="238162"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a:ea typeface="+mn-ea"/>
                  <a:cs typeface="+mn-cs"/>
                </a:rPr>
                <a:t>Optional Module Manifest</a:t>
              </a:r>
              <a:endParaRPr lang="en-US" sz="2000" kern="1200" dirty="0">
                <a:solidFill>
                  <a:sysClr val="window" lastClr="FFFFFF"/>
                </a:solidFill>
                <a:latin typeface="Segoe UI"/>
                <a:ea typeface="+mn-ea"/>
                <a:cs typeface="+mn-cs"/>
              </a:endParaRPr>
            </a:p>
          </p:txBody>
        </p:sp>
      </p:grpSp>
      <p:grpSp>
        <p:nvGrpSpPr>
          <p:cNvPr id="3" name="Group 2"/>
          <p:cNvGrpSpPr/>
          <p:nvPr/>
        </p:nvGrpSpPr>
        <p:grpSpPr>
          <a:xfrm>
            <a:off x="8655384" y="1674819"/>
            <a:ext cx="2743200" cy="3464110"/>
            <a:chOff x="8655384" y="1674819"/>
            <a:chExt cx="2743200" cy="3464110"/>
          </a:xfrm>
        </p:grpSpPr>
        <p:sp>
          <p:nvSpPr>
            <p:cNvPr id="23" name="Rectangle 22"/>
            <p:cNvSpPr/>
            <p:nvPr/>
          </p:nvSpPr>
          <p:spPr>
            <a:xfrm>
              <a:off x="8655384" y="1674819"/>
              <a:ext cx="2743200" cy="3464110"/>
            </a:xfrm>
            <a:prstGeom prst="rect">
              <a:avLst/>
            </a:prstGeom>
            <a:solidFill>
              <a:schemeClr val="tx1">
                <a:lumMod val="85000"/>
              </a:schemeClr>
            </a:solidFill>
            <a:ln w="254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Exists only in memory,</a:t>
              </a:r>
              <a:r>
                <a:rPr kumimoji="0" lang="en-US" sz="1800" b="0" i="0" u="none" strike="noStrike" kern="0" cap="none" spc="0" normalizeH="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 </a:t>
              </a: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created on-the-fly </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kern="0" dirty="0">
                <a:solidFill>
                  <a:sysClr val="windowText" lastClr="000000"/>
                </a:solidFill>
                <a:latin typeface="Segoe UI Light" panose="020B0502040204020203" pitchFamily="34" charset="0"/>
                <a:cs typeface="Segoe UI Light" panose="020B0502040204020203" pitchFamily="34" charset="0"/>
              </a:endParaRPr>
            </a:p>
            <a:p>
              <a:pPr lvl="0" algn="ctr" defTabSz="914400">
                <a:defRPr/>
              </a:pPr>
              <a:r>
                <a:rPr kumimoji="0" lang="en-US" sz="1800" b="0" i="0" u="none" strike="noStrike" kern="0" cap="none" spc="0" normalizeH="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Holds proxy functions for </a:t>
              </a:r>
              <a:r>
                <a:rPr lang="en-US" kern="0" dirty="0" smtClean="0">
                  <a:solidFill>
                    <a:sysClr val="windowText" lastClr="000000"/>
                  </a:solidFill>
                  <a:latin typeface="Segoe UI Light" panose="020B0502040204020203" pitchFamily="34" charset="0"/>
                  <a:cs typeface="Segoe UI Light" panose="020B0502040204020203" pitchFamily="34" charset="0"/>
                </a:rPr>
                <a:t>implicit </a:t>
              </a:r>
              <a:r>
                <a:rPr lang="en-US" kern="0" dirty="0" err="1" smtClean="0">
                  <a:solidFill>
                    <a:sysClr val="windowText" lastClr="000000"/>
                  </a:solidFill>
                  <a:latin typeface="Segoe UI Light" panose="020B0502040204020203" pitchFamily="34" charset="0"/>
                  <a:cs typeface="Segoe UI Light" panose="020B0502040204020203" pitchFamily="34" charset="0"/>
                </a:rPr>
                <a:t>remoting</a:t>
              </a:r>
              <a:r>
                <a:rPr lang="en-US" kern="0" dirty="0" smtClean="0">
                  <a:solidFill>
                    <a:sysClr val="windowText" lastClr="000000"/>
                  </a:solidFill>
                  <a:latin typeface="Segoe UI Light" panose="020B0502040204020203" pitchFamily="34" charset="0"/>
                  <a:cs typeface="Segoe UI Light" panose="020B0502040204020203" pitchFamily="34" charset="0"/>
                </a:rPr>
                <a:t> </a:t>
              </a:r>
              <a:endPar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grpSp>
          <p:nvGrpSpPr>
            <p:cNvPr id="24" name="Group 23"/>
            <p:cNvGrpSpPr/>
            <p:nvPr/>
          </p:nvGrpSpPr>
          <p:grpSpPr>
            <a:xfrm>
              <a:off x="9153439" y="2055818"/>
              <a:ext cx="1747090" cy="1397672"/>
              <a:chOff x="5146769" y="1532827"/>
              <a:chExt cx="1747090" cy="1397672"/>
            </a:xfrm>
            <a:solidFill>
              <a:schemeClr val="tx1">
                <a:lumMod val="85000"/>
              </a:schemeClr>
            </a:solidFill>
          </p:grpSpPr>
          <p:sp>
            <p:nvSpPr>
              <p:cNvPr id="25" name="Rectangle 24"/>
              <p:cNvSpPr/>
              <p:nvPr/>
            </p:nvSpPr>
            <p:spPr>
              <a:xfrm>
                <a:off x="5146769" y="1532827"/>
                <a:ext cx="1747090" cy="1397672"/>
              </a:xfrm>
              <a:prstGeom prst="rect">
                <a:avLst/>
              </a:prstGeom>
              <a:grpFill/>
              <a:ln w="25400" cap="flat" cmpd="sng" algn="ctr">
                <a:noFill/>
                <a:prstDash val="solid"/>
              </a:ln>
              <a:effectLst/>
            </p:spPr>
          </p:sp>
          <p:sp>
            <p:nvSpPr>
              <p:cNvPr id="26" name="Rectangle 25"/>
              <p:cNvSpPr/>
              <p:nvPr/>
            </p:nvSpPr>
            <p:spPr>
              <a:xfrm>
                <a:off x="5146769" y="1532827"/>
                <a:ext cx="1747090" cy="1397672"/>
              </a:xfrm>
              <a:prstGeom prst="rect">
                <a:avLst/>
              </a:prstGeom>
              <a:solidFill>
                <a:srgbClr val="277EB5"/>
              </a:solidFill>
              <a:ln>
                <a:noFill/>
              </a:ln>
              <a:effectLst/>
            </p:spPr>
            <p:txBody>
              <a:bodyPr spcFirstLastPara="0" vert="horz" wrap="square" lIns="53340" tIns="53340" rIns="53340" bIns="53340" numCol="1" spcCol="1270" anchor="ctr" anchorCtr="0">
                <a:noAutofit/>
              </a:bodyPr>
              <a:lstStyle/>
              <a:p>
                <a:pPr marL="0" marR="0" lvl="0" indent="0" algn="ctr" defTabSz="1244600" eaLnBrk="1" fontAlgn="auto" latinLnBrk="0" hangingPunct="1">
                  <a:lnSpc>
                    <a:spcPct val="90000"/>
                  </a:lnSpc>
                  <a:spcBef>
                    <a:spcPct val="0"/>
                  </a:spcBef>
                  <a:spcAft>
                    <a:spcPct val="35000"/>
                  </a:spcAft>
                  <a:buClrTx/>
                  <a:buSzTx/>
                  <a:buFontTx/>
                  <a:buNone/>
                  <a:tabLst/>
                  <a:defRPr/>
                </a:pPr>
                <a:r>
                  <a:rPr kumimoji="0" lang="en-US" sz="2200" b="0" i="0" u="none" strike="noStrike" kern="0" cap="none" spc="0" normalizeH="0" baseline="0" noProof="0" dirty="0" smtClean="0">
                    <a:ln>
                      <a:noFill/>
                    </a:ln>
                    <a:effectLst/>
                    <a:uLnTx/>
                    <a:uFillTx/>
                    <a:latin typeface="Segoe UI Light" panose="020B0502040204020203" pitchFamily="34" charset="0"/>
                    <a:cs typeface="Segoe UI Light" panose="020B0502040204020203" pitchFamily="34" charset="0"/>
                  </a:rPr>
                  <a:t>Dynamic Module</a:t>
                </a:r>
              </a:p>
            </p:txBody>
          </p:sp>
        </p:grpSp>
      </p:grpSp>
      <p:grpSp>
        <p:nvGrpSpPr>
          <p:cNvPr id="15" name="Group 14"/>
          <p:cNvGrpSpPr/>
          <p:nvPr/>
        </p:nvGrpSpPr>
        <p:grpSpPr>
          <a:xfrm>
            <a:off x="1887664" y="1561286"/>
            <a:ext cx="2378169" cy="2971800"/>
            <a:chOff x="1887664" y="1390839"/>
            <a:chExt cx="2378169" cy="2971800"/>
          </a:xfrm>
        </p:grpSpPr>
        <p:sp>
          <p:nvSpPr>
            <p:cNvPr id="27" name="Rectangle 26"/>
            <p:cNvSpPr/>
            <p:nvPr/>
          </p:nvSpPr>
          <p:spPr>
            <a:xfrm>
              <a:off x="1887664" y="1390839"/>
              <a:ext cx="2378169" cy="2971800"/>
            </a:xfrm>
            <a:prstGeom prst="rect">
              <a:avLst/>
            </a:prstGeom>
            <a:solidFill>
              <a:schemeClr val="tx1">
                <a:lumMod val="65000"/>
              </a:schemeClr>
            </a:solidFill>
            <a:ln w="25400" cap="flat" cmpd="sng" algn="ctr">
              <a:no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Typically </a:t>
              </a:r>
              <a:r>
                <a:rPr kumimoji="0" lang="en-US" sz="1800" b="1"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compiled</a:t>
              </a:r>
              <a:r>
                <a:rPr kumimoji="0" lang="en-US" sz="1800" b="1" i="0" u="none" strike="noStrike" kern="0" cap="none" spc="0" normalizeH="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 </a:t>
              </a:r>
              <a:r>
                <a:rPr kumimoji="0" lang="en-US" sz="1800" b="0" i="0" u="none" strike="noStrike" kern="0" cap="none" spc="0" normalizeH="0" noProof="0" dirty="0" err="1" smtClean="0">
                  <a:ln>
                    <a:noFill/>
                  </a:ln>
                  <a:solidFill>
                    <a:sysClr val="windowText" lastClr="000000"/>
                  </a:solidFill>
                  <a:effectLst/>
                  <a:uLnTx/>
                  <a:uFillTx/>
                  <a:latin typeface="Segoe UI Light" panose="020B0502040204020203" pitchFamily="34" charset="0"/>
                  <a:cs typeface="Segoe UI Light" panose="020B0502040204020203" pitchFamily="34" charset="0"/>
                </a:rPr>
                <a:t>cmdlets</a:t>
              </a:r>
              <a:r>
                <a:rPr kumimoji="0" lang="en-US" sz="1800" b="0" i="0" u="none" strike="noStrike" kern="0" cap="none" spc="0" normalizeH="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 and providers</a:t>
              </a:r>
              <a:endPar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7" name="Freeform 6"/>
            <p:cNvSpPr/>
            <p:nvPr/>
          </p:nvSpPr>
          <p:spPr>
            <a:xfrm>
              <a:off x="2345462" y="2225977"/>
              <a:ext cx="1462572" cy="1170057"/>
            </a:xfrm>
            <a:custGeom>
              <a:avLst/>
              <a:gdLst>
                <a:gd name="connsiteX0" fmla="*/ 0 w 1462572"/>
                <a:gd name="connsiteY0" fmla="*/ 0 h 1170057"/>
                <a:gd name="connsiteX1" fmla="*/ 1462572 w 1462572"/>
                <a:gd name="connsiteY1" fmla="*/ 0 h 1170057"/>
                <a:gd name="connsiteX2" fmla="*/ 1462572 w 1462572"/>
                <a:gd name="connsiteY2" fmla="*/ 1170057 h 1170057"/>
                <a:gd name="connsiteX3" fmla="*/ 0 w 1462572"/>
                <a:gd name="connsiteY3" fmla="*/ 1170057 h 1170057"/>
                <a:gd name="connsiteX4" fmla="*/ 0 w 1462572"/>
                <a:gd name="connsiteY4" fmla="*/ 0 h 117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72" h="1170057">
                  <a:moveTo>
                    <a:pt x="0" y="0"/>
                  </a:moveTo>
                  <a:lnTo>
                    <a:pt x="1462572" y="0"/>
                  </a:lnTo>
                  <a:lnTo>
                    <a:pt x="1462572" y="1170057"/>
                  </a:lnTo>
                  <a:lnTo>
                    <a:pt x="0" y="1170057"/>
                  </a:lnTo>
                  <a:lnTo>
                    <a:pt x="0" y="0"/>
                  </a:lnTo>
                  <a:close/>
                </a:path>
              </a:pathLst>
            </a:custGeom>
            <a:solidFill>
              <a:srgbClr val="277EB5"/>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a:ea typeface="+mn-ea"/>
                  <a:cs typeface="+mn-cs"/>
                </a:rPr>
                <a:t>Binary</a:t>
              </a:r>
            </a:p>
            <a:p>
              <a:pPr lvl="0" algn="ctr" defTabSz="889000">
                <a:lnSpc>
                  <a:spcPct val="90000"/>
                </a:lnSpc>
                <a:spcBef>
                  <a:spcPct val="0"/>
                </a:spcBef>
                <a:spcAft>
                  <a:spcPct val="35000"/>
                </a:spcAft>
              </a:pPr>
              <a:r>
                <a:rPr lang="en-US" sz="2000" kern="1200" dirty="0" smtClean="0">
                  <a:solidFill>
                    <a:sysClr val="window" lastClr="FFFFFF"/>
                  </a:solidFill>
                  <a:latin typeface="Segoe UI"/>
                  <a:ea typeface="+mn-ea"/>
                  <a:cs typeface="+mn-cs"/>
                </a:rPr>
                <a:t>Module</a:t>
              </a:r>
            </a:p>
            <a:p>
              <a:pPr lvl="0" algn="ctr" defTabSz="889000">
                <a:lnSpc>
                  <a:spcPct val="90000"/>
                </a:lnSpc>
                <a:spcBef>
                  <a:spcPct val="0"/>
                </a:spcBef>
                <a:spcAft>
                  <a:spcPct val="35000"/>
                </a:spcAft>
              </a:pPr>
              <a:r>
                <a:rPr lang="en-US" sz="2000" dirty="0" smtClean="0">
                  <a:solidFill>
                    <a:sysClr val="window" lastClr="FFFFFF"/>
                  </a:solidFill>
                  <a:latin typeface="Segoe UI"/>
                </a:rPr>
                <a:t>(.</a:t>
              </a:r>
              <a:r>
                <a:rPr lang="en-US" sz="2000" dirty="0" err="1" smtClean="0">
                  <a:solidFill>
                    <a:sysClr val="window" lastClr="FFFFFF"/>
                  </a:solidFill>
                  <a:latin typeface="Segoe UI"/>
                </a:rPr>
                <a:t>dll</a:t>
              </a:r>
              <a:r>
                <a:rPr lang="en-US" sz="2000" dirty="0" smtClean="0">
                  <a:solidFill>
                    <a:sysClr val="window" lastClr="FFFFFF"/>
                  </a:solidFill>
                  <a:latin typeface="Segoe UI"/>
                </a:rPr>
                <a:t>)</a:t>
              </a:r>
              <a:endParaRPr lang="en-US" sz="2000" kern="1200" dirty="0">
                <a:solidFill>
                  <a:sysClr val="window" lastClr="FFFFFF"/>
                </a:solidFill>
                <a:latin typeface="Segoe UI"/>
                <a:ea typeface="+mn-ea"/>
                <a:cs typeface="+mn-cs"/>
              </a:endParaRPr>
            </a:p>
          </p:txBody>
        </p:sp>
      </p:grpSp>
      <p:grpSp>
        <p:nvGrpSpPr>
          <p:cNvPr id="16" name="Group 15"/>
          <p:cNvGrpSpPr/>
          <p:nvPr/>
        </p:nvGrpSpPr>
        <p:grpSpPr>
          <a:xfrm>
            <a:off x="4714841" y="1561286"/>
            <a:ext cx="2378169" cy="2971800"/>
            <a:chOff x="4714841" y="1390839"/>
            <a:chExt cx="2378169" cy="2971800"/>
          </a:xfrm>
        </p:grpSpPr>
        <p:sp>
          <p:nvSpPr>
            <p:cNvPr id="31" name="Rectangle 30"/>
            <p:cNvSpPr/>
            <p:nvPr/>
          </p:nvSpPr>
          <p:spPr>
            <a:xfrm>
              <a:off x="4714841" y="1390839"/>
              <a:ext cx="2378169" cy="2971800"/>
            </a:xfrm>
            <a:prstGeom prst="rect">
              <a:avLst/>
            </a:prstGeom>
            <a:solidFill>
              <a:schemeClr val="tx1">
                <a:lumMod val="65000"/>
              </a:schemeClr>
            </a:solidFill>
            <a:ln w="25400" cap="flat" cmpd="sng" algn="ctr">
              <a:noFill/>
              <a:prstDash val="solid"/>
            </a:ln>
            <a:effectLst/>
          </p:spPr>
          <p:txBody>
            <a:bodyPr rtlCol="0" anchor="b"/>
            <a:lstStyle/>
            <a:p>
              <a:pPr lvl="0" algn="ctr" defTabSz="914400">
                <a:defRPr/>
              </a:pPr>
              <a:r>
                <a:rPr lang="en-US" kern="0" dirty="0">
                  <a:solidFill>
                    <a:sysClr val="windowText" lastClr="000000"/>
                  </a:solidFill>
                  <a:latin typeface="Segoe UI Light" panose="020B0502040204020203" pitchFamily="34" charset="0"/>
                  <a:cs typeface="Segoe UI Light" panose="020B0502040204020203" pitchFamily="34" charset="0"/>
                </a:rPr>
                <a:t>Typically </a:t>
              </a:r>
              <a:r>
                <a:rPr lang="en-US" b="1" kern="0" dirty="0" smtClean="0">
                  <a:solidFill>
                    <a:sysClr val="windowText" lastClr="000000"/>
                  </a:solidFill>
                  <a:latin typeface="Segoe UI Light" panose="020B0502040204020203" pitchFamily="34" charset="0"/>
                  <a:cs typeface="Segoe UI Light" panose="020B0502040204020203" pitchFamily="34" charset="0"/>
                </a:rPr>
                <a:t>s</a:t>
              </a:r>
              <a:r>
                <a:rPr kumimoji="0" lang="en-US" sz="1800" b="1" i="0" u="none" strike="noStrike" kern="0" cap="none" spc="0" normalizeH="0" baseline="0" noProof="0" dirty="0" err="1" smtClean="0">
                  <a:ln>
                    <a:noFill/>
                  </a:ln>
                  <a:solidFill>
                    <a:sysClr val="windowText" lastClr="000000"/>
                  </a:solidFill>
                  <a:effectLst/>
                  <a:uLnTx/>
                  <a:uFillTx/>
                  <a:latin typeface="Segoe UI Light" panose="020B0502040204020203" pitchFamily="34" charset="0"/>
                  <a:cs typeface="Segoe UI Light" panose="020B0502040204020203" pitchFamily="34" charset="0"/>
                </a:rPr>
                <a:t>cripted</a:t>
              </a:r>
              <a:r>
                <a:rPr kumimoji="0" lang="en-US" sz="1800" b="0" i="0" u="none" strike="noStrike" kern="0" cap="none" spc="0" normalizeH="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rPr>
                <a:t> functions</a:t>
              </a:r>
              <a:endParaRPr kumimoji="0" lang="en-US" sz="1800" b="0" i="0" u="none" strike="noStrike" kern="0" cap="none" spc="0" normalizeH="0" baseline="0" noProof="0" dirty="0" smtClean="0">
                <a:ln>
                  <a:noFill/>
                </a:ln>
                <a:solidFill>
                  <a:sysClr val="windowText" lastClr="000000"/>
                </a:solidFill>
                <a:effectLst/>
                <a:uLnTx/>
                <a:uFillTx/>
                <a:latin typeface="Segoe UI Light" panose="020B0502040204020203" pitchFamily="34" charset="0"/>
                <a:cs typeface="Segoe UI Light" panose="020B0502040204020203" pitchFamily="34" charset="0"/>
              </a:endParaRPr>
            </a:p>
          </p:txBody>
        </p:sp>
        <p:sp>
          <p:nvSpPr>
            <p:cNvPr id="9" name="Freeform 8"/>
            <p:cNvSpPr/>
            <p:nvPr/>
          </p:nvSpPr>
          <p:spPr>
            <a:xfrm>
              <a:off x="5172639" y="2256622"/>
              <a:ext cx="1462572" cy="1170057"/>
            </a:xfrm>
            <a:custGeom>
              <a:avLst/>
              <a:gdLst>
                <a:gd name="connsiteX0" fmla="*/ 0 w 1462572"/>
                <a:gd name="connsiteY0" fmla="*/ 0 h 1170057"/>
                <a:gd name="connsiteX1" fmla="*/ 1462572 w 1462572"/>
                <a:gd name="connsiteY1" fmla="*/ 0 h 1170057"/>
                <a:gd name="connsiteX2" fmla="*/ 1462572 w 1462572"/>
                <a:gd name="connsiteY2" fmla="*/ 1170057 h 1170057"/>
                <a:gd name="connsiteX3" fmla="*/ 0 w 1462572"/>
                <a:gd name="connsiteY3" fmla="*/ 1170057 h 1170057"/>
                <a:gd name="connsiteX4" fmla="*/ 0 w 1462572"/>
                <a:gd name="connsiteY4" fmla="*/ 0 h 117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2572" h="1170057">
                  <a:moveTo>
                    <a:pt x="0" y="0"/>
                  </a:moveTo>
                  <a:lnTo>
                    <a:pt x="1462572" y="0"/>
                  </a:lnTo>
                  <a:lnTo>
                    <a:pt x="1462572" y="1170057"/>
                  </a:lnTo>
                  <a:lnTo>
                    <a:pt x="0" y="1170057"/>
                  </a:lnTo>
                  <a:lnTo>
                    <a:pt x="0" y="0"/>
                  </a:lnTo>
                  <a:close/>
                </a:path>
              </a:pathLst>
            </a:custGeom>
            <a:solidFill>
              <a:srgbClr val="277EB5"/>
            </a:solidFill>
            <a:ln w="25400" cap="flat" cmpd="sng" algn="ctr">
              <a:no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38100" tIns="38100" rIns="38100" bIns="38100" numCol="1" spcCol="1270" anchor="ctr" anchorCtr="0">
              <a:noAutofit/>
            </a:bodyPr>
            <a:lstStyle/>
            <a:p>
              <a:pPr lvl="0" algn="ctr" defTabSz="889000">
                <a:lnSpc>
                  <a:spcPct val="90000"/>
                </a:lnSpc>
                <a:spcBef>
                  <a:spcPct val="0"/>
                </a:spcBef>
                <a:spcAft>
                  <a:spcPct val="35000"/>
                </a:spcAft>
              </a:pPr>
              <a:r>
                <a:rPr lang="en-US" sz="2000" kern="1200" dirty="0" smtClean="0">
                  <a:solidFill>
                    <a:sysClr val="window" lastClr="FFFFFF"/>
                  </a:solidFill>
                  <a:latin typeface="Segoe UI"/>
                  <a:ea typeface="+mn-ea"/>
                  <a:cs typeface="+mn-cs"/>
                </a:rPr>
                <a:t>Script</a:t>
              </a:r>
            </a:p>
            <a:p>
              <a:pPr lvl="0" algn="ctr" defTabSz="889000">
                <a:lnSpc>
                  <a:spcPct val="90000"/>
                </a:lnSpc>
                <a:spcBef>
                  <a:spcPct val="0"/>
                </a:spcBef>
                <a:spcAft>
                  <a:spcPct val="35000"/>
                </a:spcAft>
              </a:pPr>
              <a:r>
                <a:rPr lang="en-US" sz="2000" kern="1200" dirty="0" smtClean="0">
                  <a:solidFill>
                    <a:sysClr val="window" lastClr="FFFFFF"/>
                  </a:solidFill>
                  <a:latin typeface="Segoe UI"/>
                  <a:ea typeface="+mn-ea"/>
                  <a:cs typeface="+mn-cs"/>
                </a:rPr>
                <a:t>Module (.psm1)</a:t>
              </a:r>
              <a:endParaRPr lang="en-US" sz="2000" kern="1200" dirty="0">
                <a:solidFill>
                  <a:sysClr val="window" lastClr="FFFFFF"/>
                </a:solidFill>
                <a:latin typeface="Segoe UI"/>
                <a:ea typeface="+mn-ea"/>
                <a:cs typeface="+mn-cs"/>
              </a:endParaRPr>
            </a:p>
          </p:txBody>
        </p:sp>
      </p:grpSp>
      <p:sp>
        <p:nvSpPr>
          <p:cNvPr id="14" name="Rectangle 13"/>
          <p:cNvSpPr/>
          <p:nvPr/>
        </p:nvSpPr>
        <p:spPr>
          <a:xfrm>
            <a:off x="3112168" y="1744219"/>
            <a:ext cx="2698088" cy="438627"/>
          </a:xfrm>
          <a:prstGeom prst="rect">
            <a:avLst/>
          </a:prstGeom>
          <a:solidFill>
            <a:schemeClr val="bg2">
              <a:lumMod val="25000"/>
              <a:lumOff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bg1"/>
                </a:solidFill>
              </a:rPr>
              <a:t>Module Code</a:t>
            </a:r>
            <a:endParaRPr lang="en-US" sz="2000" dirty="0">
              <a:solidFill>
                <a:schemeClr val="bg1"/>
              </a:solidFill>
            </a:endParaRPr>
          </a:p>
        </p:txBody>
      </p:sp>
    </p:spTree>
    <p:extLst>
      <p:ext uri="{BB962C8B-B14F-4D97-AF65-F5344CB8AC3E}">
        <p14:creationId xmlns:p14="http://schemas.microsoft.com/office/powerpoint/2010/main" val="2876084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Module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a:t>
            </a:r>
            <a:r>
              <a:rPr lang="en-US" sz="2400" b="1" dirty="0">
                <a:solidFill>
                  <a:schemeClr val="tx1"/>
                </a:solidFill>
                <a:latin typeface="Segoe UI Light" panose="020B0502040204020203" pitchFamily="34" charset="0"/>
              </a:rPr>
              <a:t>Cmdlets for Module </a:t>
            </a:r>
            <a:r>
              <a:rPr lang="en-US" sz="2400" b="1" dirty="0" smtClean="0">
                <a:solidFill>
                  <a:schemeClr val="tx1"/>
                </a:solidFill>
                <a:latin typeface="Segoe UI Light" panose="020B0502040204020203" pitchFamily="34" charset="0"/>
              </a:rPr>
              <a:t>Management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584</a:t>
            </a:fld>
            <a:endParaRPr lang="en-US"/>
          </a:p>
        </p:txBody>
      </p:sp>
    </p:spTree>
    <p:extLst>
      <p:ext uri="{BB962C8B-B14F-4D97-AF65-F5344CB8AC3E}">
        <p14:creationId xmlns:p14="http://schemas.microsoft.com/office/powerpoint/2010/main" val="4079049777"/>
      </p:ext>
    </p:extLst>
  </p:cSld>
  <p:clrMapOvr>
    <a:masterClrMapping/>
  </p:clrMapOvr>
  <p:timing>
    <p:tnLst>
      <p:par>
        <p:cTn id="1" dur="indefinite" restart="never" nodeType="tmRoot"/>
      </p:par>
    </p:tnLst>
  </p:timing>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Get-Module – Imported Modules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585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68522433"/>
              </p:ext>
            </p:extLst>
          </p:nvPr>
        </p:nvGraphicFramePr>
        <p:xfrm>
          <a:off x="273042" y="1933060"/>
          <a:ext cx="11612880" cy="2377440"/>
        </p:xfrm>
        <a:graphic>
          <a:graphicData uri="http://schemas.openxmlformats.org/drawingml/2006/table">
            <a:tbl>
              <a:tblPr firstRow="1" bandRow="1"/>
              <a:tblGrid>
                <a:gridCol w="11612880">
                  <a:extLst>
                    <a:ext uri="{9D8B030D-6E8A-4147-A177-3AD203B41FA5}">
                      <a16:colId xmlns:a16="http://schemas.microsoft.com/office/drawing/2014/main" val="26029619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1800" b="0" baseline="0" dirty="0" smtClean="0">
                          <a:solidFill>
                            <a:schemeClr val="bg1"/>
                          </a:solidFill>
                          <a:latin typeface="Segoe UI Light" panose="020B0502040204020203" pitchFamily="34" charset="0"/>
                          <a:cs typeface="Segoe UI Light" panose="020B0502040204020203" pitchFamily="34" charset="0"/>
                        </a:rPr>
                        <a:t>List imported modules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1120852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PS C:\&gt; </a:t>
                      </a:r>
                      <a:r>
                        <a:rPr kumimoji="0" lang="en-AU" sz="1800" b="0" i="0" u="none" strike="noStrike" kern="0" cap="none" spc="0" normalizeH="0" baseline="0" noProof="0" dirty="0" smtClean="0">
                          <a:ln>
                            <a:noFill/>
                          </a:ln>
                          <a:solidFill>
                            <a:srgbClr val="E0FFFF"/>
                          </a:solidFill>
                          <a:effectLst/>
                          <a:uLnTx/>
                          <a:uFillTx/>
                          <a:latin typeface="Lucida Console" panose="020B0609040504020204" pitchFamily="49" charset="0"/>
                        </a:rPr>
                        <a:t>Get-Module</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E0FFFF"/>
                          </a:solidFill>
                          <a:effectLst/>
                          <a:uLnTx/>
                          <a:uFillTx/>
                          <a:latin typeface="Lucida Console" panose="020B060904050402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err="1" smtClean="0">
                          <a:ln>
                            <a:noFill/>
                          </a:ln>
                          <a:solidFill>
                            <a:srgbClr val="F5F5F5"/>
                          </a:solidFill>
                          <a:effectLst/>
                          <a:uLnTx/>
                          <a:uFillTx/>
                          <a:latin typeface="Lucida Console" panose="020B0609040504020204" pitchFamily="49" charset="0"/>
                        </a:rPr>
                        <a:t>ModuleType</a:t>
                      </a: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 Version Name                       </a:t>
                      </a:r>
                      <a:r>
                        <a:rPr kumimoji="0" lang="en-AU" sz="1800" b="0" i="0" u="none" strike="noStrike" kern="0" cap="none" spc="0" normalizeH="0" baseline="0" noProof="0" dirty="0" err="1" smtClean="0">
                          <a:ln>
                            <a:noFill/>
                          </a:ln>
                          <a:solidFill>
                            <a:srgbClr val="F5F5F5"/>
                          </a:solidFill>
                          <a:effectLst/>
                          <a:uLnTx/>
                          <a:uFillTx/>
                          <a:latin typeface="Lucida Console" panose="020B0609040504020204" pitchFamily="49" charset="0"/>
                        </a:rPr>
                        <a:t>ExportedCommands</a:t>
                      </a:r>
                      <a:endPar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 ------- ----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Script     1.0.0.0 ISE                        {Get-</a:t>
                      </a:r>
                      <a:r>
                        <a:rPr kumimoji="0" lang="en-AU" sz="1800" b="0" i="0" u="none" strike="noStrike" kern="0" cap="none" spc="0" normalizeH="0" baseline="0" noProof="0" dirty="0" err="1" smtClean="0">
                          <a:ln>
                            <a:noFill/>
                          </a:ln>
                          <a:solidFill>
                            <a:srgbClr val="F5F5F5"/>
                          </a:solidFill>
                          <a:effectLst/>
                          <a:uLnTx/>
                          <a:uFillTx/>
                          <a:latin typeface="Lucida Console" panose="020B0609040504020204" pitchFamily="49" charset="0"/>
                        </a:rPr>
                        <a:t>IseSnipp</a:t>
                      </a: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Manifest   3.1.0.0 </a:t>
                      </a:r>
                      <a:r>
                        <a:rPr kumimoji="0" lang="en-AU" sz="1800" b="0" i="0" u="none" strike="noStrike" kern="0" cap="none" spc="0" normalizeH="0" baseline="0" noProof="0" dirty="0" err="1" smtClean="0">
                          <a:ln>
                            <a:noFill/>
                          </a:ln>
                          <a:solidFill>
                            <a:srgbClr val="F5F5F5"/>
                          </a:solidFill>
                          <a:effectLst/>
                          <a:uLnTx/>
                          <a:uFillTx/>
                          <a:latin typeface="Lucida Console" panose="020B0609040504020204" pitchFamily="49" charset="0"/>
                        </a:rPr>
                        <a:t>Microsoft.PowerShell.Ma</a:t>
                      </a: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 {Add-Computer...</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Manifest   3.1.0.0 </a:t>
                      </a:r>
                      <a:r>
                        <a:rPr kumimoji="0" lang="en-AU" sz="1800" b="0" i="0" u="none" strike="noStrike" kern="0" cap="none" spc="0" normalizeH="0" baseline="0" noProof="0" dirty="0" err="1" smtClean="0">
                          <a:ln>
                            <a:noFill/>
                          </a:ln>
                          <a:solidFill>
                            <a:srgbClr val="F5F5F5"/>
                          </a:solidFill>
                          <a:effectLst/>
                          <a:uLnTx/>
                          <a:uFillTx/>
                          <a:latin typeface="Lucida Console" panose="020B0609040504020204" pitchFamily="49" charset="0"/>
                        </a:rPr>
                        <a:t>Microsoft.PowerShell.Ut</a:t>
                      </a:r>
                      <a:r>
                        <a:rPr kumimoji="0" lang="en-AU" sz="1800" b="0" i="0" u="none" strike="noStrike" kern="0" cap="none" spc="0" normalizeH="0" baseline="0" noProof="0" dirty="0" smtClean="0">
                          <a:ln>
                            <a:noFill/>
                          </a:ln>
                          <a:solidFill>
                            <a:srgbClr val="F5F5F5"/>
                          </a:solidFill>
                          <a:effectLst/>
                          <a:uLnTx/>
                          <a:uFillTx/>
                          <a:latin typeface="Lucida Console" panose="020B0609040504020204" pitchFamily="49" charset="0"/>
                        </a:rPr>
                        <a:t>... {Add-Member, ...</a:t>
                      </a:r>
                      <a:endParaRPr lang="en-AU" sz="1800" dirty="0" smtClean="0">
                        <a:solidFill>
                          <a:srgbClr val="E0FFFF"/>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160890261"/>
                  </a:ext>
                </a:extLst>
              </a:tr>
            </a:tbl>
          </a:graphicData>
        </a:graphic>
      </p:graphicFrame>
    </p:spTree>
    <p:extLst>
      <p:ext uri="{BB962C8B-B14F-4D97-AF65-F5344CB8AC3E}">
        <p14:creationId xmlns:p14="http://schemas.microsoft.com/office/powerpoint/2010/main" val="2833551229"/>
      </p:ext>
    </p:extLst>
  </p:cSld>
  <p:clrMapOvr>
    <a:masterClrMapping/>
  </p:clrMapOvr>
  <p:timing>
    <p:tnLst>
      <p:par>
        <p:cTn id="1" dur="indefinite" restart="never" nodeType="tmRoot"/>
      </p:par>
    </p:tn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Get-Module – Available Modules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586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09083944"/>
              </p:ext>
            </p:extLst>
          </p:nvPr>
        </p:nvGraphicFramePr>
        <p:xfrm>
          <a:off x="273042" y="1130953"/>
          <a:ext cx="11612880" cy="5577840"/>
        </p:xfrm>
        <a:graphic>
          <a:graphicData uri="http://schemas.openxmlformats.org/drawingml/2006/table">
            <a:tbl>
              <a:tblPr firstRow="1" bandRow="1"/>
              <a:tblGrid>
                <a:gridCol w="11612880">
                  <a:extLst>
                    <a:ext uri="{9D8B030D-6E8A-4147-A177-3AD203B41FA5}">
                      <a16:colId xmlns:a16="http://schemas.microsoft.com/office/drawing/2014/main" val="3640817961"/>
                    </a:ext>
                  </a:extLst>
                </a:gridCol>
              </a:tblGrid>
              <a:tr h="216584">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1800" b="0" baseline="0" dirty="0" smtClean="0">
                          <a:solidFill>
                            <a:schemeClr val="bg1"/>
                          </a:solidFill>
                          <a:latin typeface="Segoe UI Light" panose="020B0502040204020203" pitchFamily="34" charset="0"/>
                          <a:ea typeface=""/>
                          <a:cs typeface="Segoe UI Light" panose="020B0502040204020203" pitchFamily="34" charset="0"/>
                        </a:rPr>
                        <a:t>List installed modules available for loading</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4396741"/>
                  </a:ext>
                </a:extLst>
              </a:tr>
              <a:tr h="3998614">
                <a:tc>
                  <a:txBody>
                    <a:bodyPr/>
                    <a:lstStyle/>
                    <a:p>
                      <a:r>
                        <a:rPr lang="en-AU" sz="1600" dirty="0" smtClean="0">
                          <a:solidFill>
                            <a:srgbClr val="F5F5F5"/>
                          </a:solidFill>
                          <a:latin typeface="Lucida Console" panose="020B0609040504020204" pitchFamily="49" charset="0"/>
                        </a:rPr>
                        <a:t>PS C:\&gt; </a:t>
                      </a:r>
                      <a:r>
                        <a:rPr lang="en-AU" sz="1600" dirty="0" smtClean="0">
                          <a:solidFill>
                            <a:srgbClr val="E0FFFF"/>
                          </a:solidFill>
                          <a:latin typeface="Lucida Console" panose="020B0609040504020204" pitchFamily="49" charset="0"/>
                        </a:rPr>
                        <a:t>Get-Module</a:t>
                      </a:r>
                      <a:r>
                        <a:rPr lang="en-AU" sz="1600" dirty="0" smtClean="0">
                          <a:solidFill>
                            <a:srgbClr val="F5F5F5"/>
                          </a:solidFill>
                          <a:latin typeface="Lucida Console" panose="020B0609040504020204" pitchFamily="49" charset="0"/>
                        </a:rPr>
                        <a:t> </a:t>
                      </a:r>
                      <a:r>
                        <a:rPr lang="en-AU" sz="1600" dirty="0" smtClean="0">
                          <a:solidFill>
                            <a:srgbClr val="FFE4B5"/>
                          </a:solidFill>
                          <a:latin typeface="Lucida Console" panose="020B0609040504020204" pitchFamily="49" charset="0"/>
                        </a:rPr>
                        <a:t>-</a:t>
                      </a:r>
                      <a:r>
                        <a:rPr lang="en-AU" sz="1600" dirty="0" err="1" smtClean="0">
                          <a:solidFill>
                            <a:srgbClr val="FFE4B5"/>
                          </a:solidFill>
                          <a:latin typeface="Lucida Console" panose="020B0609040504020204" pitchFamily="49" charset="0"/>
                        </a:rPr>
                        <a:t>ListAvailable</a:t>
                      </a:r>
                      <a:r>
                        <a:rPr lang="en-AU" sz="1600" dirty="0" smtClean="0">
                          <a:solidFill>
                            <a:srgbClr val="FFE4B5"/>
                          </a:solidFill>
                          <a:latin typeface="Lucida Console" panose="020B0609040504020204" pitchFamily="49" charset="0"/>
                        </a:rPr>
                        <a:t> </a:t>
                      </a:r>
                    </a:p>
                    <a:p>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Directory: C:\Users\administrator\Documents\WindowsPowerShell\Modules</a:t>
                      </a:r>
                    </a:p>
                    <a:p>
                      <a:endParaRPr lang="en-AU" sz="1600" dirty="0" smtClean="0">
                        <a:solidFill>
                          <a:srgbClr val="F5F5F5"/>
                        </a:solidFill>
                        <a:latin typeface="Lucida Console" panose="020B0609040504020204" pitchFamily="49" charset="0"/>
                      </a:endParaRPr>
                    </a:p>
                    <a:p>
                      <a:r>
                        <a:rPr lang="en-AU" sz="1600" dirty="0" err="1" smtClean="0">
                          <a:solidFill>
                            <a:srgbClr val="F5F5F5"/>
                          </a:solidFill>
                          <a:latin typeface="Lucida Console" panose="020B0609040504020204" pitchFamily="49" charset="0"/>
                        </a:rPr>
                        <a:t>ModuleType</a:t>
                      </a:r>
                      <a:r>
                        <a:rPr lang="en-AU" sz="1600" dirty="0" smtClean="0">
                          <a:solidFill>
                            <a:srgbClr val="F5F5F5"/>
                          </a:solidFill>
                          <a:latin typeface="Lucida Console" panose="020B0609040504020204" pitchFamily="49" charset="0"/>
                        </a:rPr>
                        <a:t> Version Name </a:t>
                      </a:r>
                      <a:r>
                        <a:rPr lang="en-AU" sz="1600" dirty="0" err="1" smtClean="0">
                          <a:solidFill>
                            <a:srgbClr val="F5F5F5"/>
                          </a:solidFill>
                          <a:latin typeface="Lucida Console" panose="020B0609040504020204" pitchFamily="49" charset="0"/>
                        </a:rPr>
                        <a:t>ExportedCommands</a:t>
                      </a:r>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 ---- ----------------</a:t>
                      </a:r>
                    </a:p>
                    <a:p>
                      <a:r>
                        <a:rPr lang="en-AU" sz="1600" dirty="0" smtClean="0">
                          <a:solidFill>
                            <a:srgbClr val="F5F5F5"/>
                          </a:solidFill>
                          <a:latin typeface="Lucida Console" panose="020B0609040504020204" pitchFamily="49" charset="0"/>
                        </a:rPr>
                        <a:t>Script     0.0     ZIP  {New-</a:t>
                      </a:r>
                      <a:r>
                        <a:rPr lang="en-AU" sz="1600" dirty="0" err="1" smtClean="0">
                          <a:solidFill>
                            <a:srgbClr val="F5F5F5"/>
                          </a:solidFill>
                          <a:latin typeface="Lucida Console" panose="020B0609040504020204" pitchFamily="49" charset="0"/>
                        </a:rPr>
                        <a:t>ZipFile</a:t>
                      </a:r>
                      <a:r>
                        <a:rPr lang="en-AU" sz="1600" dirty="0" smtClean="0">
                          <a:solidFill>
                            <a:srgbClr val="F5F5F5"/>
                          </a:solidFill>
                          <a:latin typeface="Lucida Console" panose="020B0609040504020204" pitchFamily="49" charset="0"/>
                        </a:rPr>
                        <a:t>, Get-</a:t>
                      </a:r>
                      <a:r>
                        <a:rPr lang="en-AU" sz="1600" dirty="0" err="1" smtClean="0">
                          <a:solidFill>
                            <a:srgbClr val="F5F5F5"/>
                          </a:solidFill>
                          <a:latin typeface="Lucida Console" panose="020B0609040504020204" pitchFamily="49" charset="0"/>
                        </a:rPr>
                        <a:t>ZipFile</a:t>
                      </a:r>
                      <a:r>
                        <a:rPr lang="en-AU" sz="1600" dirty="0" smtClean="0">
                          <a:solidFill>
                            <a:srgbClr val="F5F5F5"/>
                          </a:solidFill>
                          <a:latin typeface="Lucida Console" panose="020B0609040504020204" pitchFamily="49" charset="0"/>
                        </a:rPr>
                        <a:t>}</a:t>
                      </a:r>
                    </a:p>
                    <a:p>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Directory: C:\Program Files\</a:t>
                      </a:r>
                      <a:r>
                        <a:rPr lang="en-AU" sz="1600" dirty="0" err="1" smtClean="0">
                          <a:solidFill>
                            <a:srgbClr val="F5F5F5"/>
                          </a:solidFill>
                          <a:latin typeface="Lucida Console" panose="020B0609040504020204" pitchFamily="49" charset="0"/>
                        </a:rPr>
                        <a:t>WindowsPowerShell</a:t>
                      </a:r>
                      <a:r>
                        <a:rPr lang="en-AU" sz="1600" dirty="0" smtClean="0">
                          <a:solidFill>
                            <a:srgbClr val="F5F5F5"/>
                          </a:solidFill>
                          <a:latin typeface="Lucida Console" panose="020B0609040504020204" pitchFamily="49" charset="0"/>
                        </a:rPr>
                        <a:t>\Modules</a:t>
                      </a:r>
                    </a:p>
                    <a:p>
                      <a:endParaRPr lang="en-AU" sz="1600" dirty="0" smtClean="0">
                        <a:solidFill>
                          <a:srgbClr val="F5F5F5"/>
                        </a:solidFill>
                        <a:latin typeface="Lucida Console" panose="020B0609040504020204" pitchFamily="49" charset="0"/>
                      </a:endParaRPr>
                    </a:p>
                    <a:p>
                      <a:r>
                        <a:rPr lang="en-AU" sz="1600" dirty="0" err="1" smtClean="0">
                          <a:solidFill>
                            <a:srgbClr val="F5F5F5"/>
                          </a:solidFill>
                          <a:latin typeface="Lucida Console" panose="020B0609040504020204" pitchFamily="49" charset="0"/>
                        </a:rPr>
                        <a:t>ModuleType</a:t>
                      </a:r>
                      <a:r>
                        <a:rPr lang="en-AU" sz="1600" dirty="0" smtClean="0">
                          <a:solidFill>
                            <a:srgbClr val="F5F5F5"/>
                          </a:solidFill>
                          <a:latin typeface="Lucida Console" panose="020B0609040504020204" pitchFamily="49" charset="0"/>
                        </a:rPr>
                        <a:t> Version Name       </a:t>
                      </a:r>
                      <a:r>
                        <a:rPr lang="en-AU" sz="1600" dirty="0" err="1" smtClean="0">
                          <a:solidFill>
                            <a:srgbClr val="F5F5F5"/>
                          </a:solidFill>
                          <a:latin typeface="Lucida Console" panose="020B0609040504020204" pitchFamily="49" charset="0"/>
                        </a:rPr>
                        <a:t>ExportedCommands</a:t>
                      </a:r>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 ----       ----------------</a:t>
                      </a:r>
                    </a:p>
                    <a:p>
                      <a:r>
                        <a:rPr lang="en-AU" sz="1600" dirty="0" smtClean="0">
                          <a:solidFill>
                            <a:srgbClr val="F5F5F5"/>
                          </a:solidFill>
                          <a:latin typeface="Lucida Console" panose="020B0609040504020204" pitchFamily="49" charset="0"/>
                        </a:rPr>
                        <a:t>Script     0.0     </a:t>
                      </a:r>
                      <a:r>
                        <a:rPr lang="en-AU" sz="1600" dirty="0" err="1" smtClean="0">
                          <a:solidFill>
                            <a:srgbClr val="F5F5F5"/>
                          </a:solidFill>
                          <a:latin typeface="Lucida Console" panose="020B0609040504020204" pitchFamily="49" charset="0"/>
                        </a:rPr>
                        <a:t>TestModule</a:t>
                      </a:r>
                      <a:r>
                        <a:rPr lang="en-AU" sz="1600" dirty="0" smtClean="0">
                          <a:solidFill>
                            <a:srgbClr val="F5F5F5"/>
                          </a:solidFill>
                          <a:latin typeface="Lucida Console" panose="020B0609040504020204" pitchFamily="49" charset="0"/>
                        </a:rPr>
                        <a:t> {Say-Hello, Say-Goodbye}</a:t>
                      </a:r>
                    </a:p>
                    <a:p>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Directory: C:\Windows\system32\WindowsPowerShell\v1.0\Modules</a:t>
                      </a:r>
                    </a:p>
                    <a:p>
                      <a:endParaRPr lang="en-AU" sz="1600" dirty="0" smtClean="0">
                        <a:solidFill>
                          <a:srgbClr val="F5F5F5"/>
                        </a:solidFill>
                        <a:latin typeface="Lucida Console" panose="020B0609040504020204" pitchFamily="49" charset="0"/>
                      </a:endParaRPr>
                    </a:p>
                    <a:p>
                      <a:r>
                        <a:rPr lang="en-AU" sz="1600" dirty="0" err="1" smtClean="0">
                          <a:solidFill>
                            <a:srgbClr val="F5F5F5"/>
                          </a:solidFill>
                          <a:latin typeface="Lucida Console" panose="020B0609040504020204" pitchFamily="49" charset="0"/>
                        </a:rPr>
                        <a:t>ModuleType</a:t>
                      </a:r>
                      <a:r>
                        <a:rPr lang="en-AU" sz="1600" dirty="0" smtClean="0">
                          <a:solidFill>
                            <a:srgbClr val="F5F5F5"/>
                          </a:solidFill>
                          <a:latin typeface="Lucida Console" panose="020B0609040504020204" pitchFamily="49" charset="0"/>
                        </a:rPr>
                        <a:t> Version Name                             </a:t>
                      </a:r>
                      <a:r>
                        <a:rPr lang="en-AU" sz="1600" dirty="0" err="1" smtClean="0">
                          <a:solidFill>
                            <a:srgbClr val="F5F5F5"/>
                          </a:solidFill>
                          <a:latin typeface="Lucida Console" panose="020B0609040504020204" pitchFamily="49" charset="0"/>
                        </a:rPr>
                        <a:t>ExportedCommands</a:t>
                      </a:r>
                      <a:endParaRPr lang="en-AU" sz="1600" dirty="0" smtClean="0">
                        <a:solidFill>
                          <a:srgbClr val="F5F5F5"/>
                        </a:solidFill>
                        <a:latin typeface="Lucida Console" panose="020B0609040504020204" pitchFamily="49" charset="0"/>
                      </a:endParaRPr>
                    </a:p>
                    <a:p>
                      <a:r>
                        <a:rPr lang="en-AU" sz="1600" dirty="0" smtClean="0">
                          <a:solidFill>
                            <a:srgbClr val="F5F5F5"/>
                          </a:solidFill>
                          <a:latin typeface="Lucida Console" panose="020B0609040504020204" pitchFamily="49" charset="0"/>
                        </a:rPr>
                        <a:t>---------- ------- ----                             ----------------</a:t>
                      </a:r>
                    </a:p>
                    <a:p>
                      <a:r>
                        <a:rPr lang="en-AU" sz="1600" dirty="0" smtClean="0">
                          <a:solidFill>
                            <a:srgbClr val="F5F5F5"/>
                          </a:solidFill>
                          <a:latin typeface="Lucida Console" panose="020B0609040504020204" pitchFamily="49" charset="0"/>
                        </a:rPr>
                        <a:t>Manifest   1.0.0.0 </a:t>
                      </a:r>
                      <a:r>
                        <a:rPr lang="en-AU" sz="1600" dirty="0" err="1" smtClean="0">
                          <a:solidFill>
                            <a:srgbClr val="F5F5F5"/>
                          </a:solidFill>
                          <a:latin typeface="Lucida Console" panose="020B0609040504020204" pitchFamily="49" charset="0"/>
                        </a:rPr>
                        <a:t>ActiveDirectory</a:t>
                      </a:r>
                      <a:r>
                        <a:rPr lang="en-AU" sz="1600" dirty="0" smtClean="0">
                          <a:solidFill>
                            <a:srgbClr val="F5F5F5"/>
                          </a:solidFill>
                          <a:latin typeface="Lucida Console" panose="020B0609040504020204" pitchFamily="49" charset="0"/>
                        </a:rPr>
                        <a:t>                  {Add-</a:t>
                      </a:r>
                      <a:r>
                        <a:rPr lang="en-AU" sz="1600" dirty="0" err="1" smtClean="0">
                          <a:solidFill>
                            <a:srgbClr val="F5F5F5"/>
                          </a:solidFill>
                          <a:latin typeface="Lucida Console" panose="020B0609040504020204" pitchFamily="49" charset="0"/>
                        </a:rPr>
                        <a:t>ADCentralAccessPolicyMem</a:t>
                      </a:r>
                      <a:r>
                        <a:rPr lang="en-AU" sz="1600" dirty="0" smtClean="0">
                          <a:solidFill>
                            <a:srgbClr val="F5F5F5"/>
                          </a:solidFill>
                          <a:latin typeface="Lucida Console" panose="020B0609040504020204" pitchFamily="49" charset="0"/>
                        </a:rPr>
                        <a:t>...</a:t>
                      </a:r>
                    </a:p>
                    <a:p>
                      <a:r>
                        <a:rPr lang="en-AU" sz="1600" dirty="0" smtClean="0">
                          <a:solidFill>
                            <a:srgbClr val="F5F5F5"/>
                          </a:solidFill>
                          <a:latin typeface="Lucida Console" panose="020B0609040504020204" pitchFamily="49" charset="0"/>
                        </a:rPr>
                        <a:t>Manifest   1.0.0.0 </a:t>
                      </a:r>
                      <a:r>
                        <a:rPr lang="en-AU" sz="1600" dirty="0" err="1" smtClean="0">
                          <a:solidFill>
                            <a:srgbClr val="F5F5F5"/>
                          </a:solidFill>
                          <a:latin typeface="Lucida Console" panose="020B0609040504020204" pitchFamily="49" charset="0"/>
                        </a:rPr>
                        <a:t>AppBackgroundTask</a:t>
                      </a:r>
                      <a:r>
                        <a:rPr lang="en-AU" sz="1600" dirty="0" smtClean="0">
                          <a:solidFill>
                            <a:srgbClr val="F5F5F5"/>
                          </a:solidFill>
                          <a:latin typeface="Lucida Console" panose="020B0609040504020204" pitchFamily="49" charset="0"/>
                        </a:rPr>
                        <a:t>                {Disable-</a:t>
                      </a:r>
                      <a:r>
                        <a:rPr lang="en-AU" sz="1600" dirty="0" err="1" smtClean="0">
                          <a:solidFill>
                            <a:srgbClr val="F5F5F5"/>
                          </a:solidFill>
                          <a:latin typeface="Lucida Console" panose="020B0609040504020204" pitchFamily="49" charset="0"/>
                        </a:rPr>
                        <a:t>AppBackgroundTaskDia</a:t>
                      </a:r>
                      <a:r>
                        <a:rPr lang="en-AU" sz="1600" dirty="0" smtClean="0">
                          <a:solidFill>
                            <a:srgbClr val="F5F5F5"/>
                          </a:solidFill>
                          <a:latin typeface="Lucida Console" panose="020B0609040504020204" pitchFamily="49" charset="0"/>
                        </a:rPr>
                        <a:t>...</a:t>
                      </a:r>
                    </a:p>
                    <a:p>
                      <a:r>
                        <a:rPr lang="en-AU" sz="16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89459325"/>
                  </a:ext>
                </a:extLst>
              </a:tr>
            </a:tbl>
          </a:graphicData>
        </a:graphic>
      </p:graphicFrame>
      <p:sp>
        <p:nvSpPr>
          <p:cNvPr id="6" name="Isosceles Triangle 5"/>
          <p:cNvSpPr/>
          <p:nvPr/>
        </p:nvSpPr>
        <p:spPr>
          <a:xfrm rot="18254883">
            <a:off x="8400360" y="1744977"/>
            <a:ext cx="399592" cy="2466147"/>
          </a:xfrm>
          <a:prstGeom prst="triangl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Isosceles Triangle 9"/>
          <p:cNvSpPr/>
          <p:nvPr/>
        </p:nvSpPr>
        <p:spPr>
          <a:xfrm rot="16200000">
            <a:off x="8293775" y="2552153"/>
            <a:ext cx="399592" cy="2245736"/>
          </a:xfrm>
          <a:prstGeom prst="triangl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1" name="Isosceles Triangle 10"/>
          <p:cNvSpPr/>
          <p:nvPr/>
        </p:nvSpPr>
        <p:spPr>
          <a:xfrm rot="14148124">
            <a:off x="8610208" y="3079943"/>
            <a:ext cx="399592" cy="2236710"/>
          </a:xfrm>
          <a:prstGeom prst="triangle">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 name="Rectangle 1"/>
          <p:cNvSpPr/>
          <p:nvPr/>
        </p:nvSpPr>
        <p:spPr>
          <a:xfrm>
            <a:off x="8977358" y="3158370"/>
            <a:ext cx="2117558" cy="978568"/>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Module Physical Locations</a:t>
            </a:r>
            <a:endParaRPr lang="en-US" sz="2000" dirty="0"/>
          </a:p>
        </p:txBody>
      </p:sp>
    </p:spTree>
    <p:extLst>
      <p:ext uri="{BB962C8B-B14F-4D97-AF65-F5344CB8AC3E}">
        <p14:creationId xmlns:p14="http://schemas.microsoft.com/office/powerpoint/2010/main" val="3891129329"/>
      </p:ext>
    </p:extLst>
  </p:cSld>
  <p:clrMapOvr>
    <a:masterClrMapping/>
  </p:clrMapOvr>
  <p:timing>
    <p:tnLst>
      <p:par>
        <p:cTn id="1" dur="indefinite" restart="never" nodeType="tmRoot"/>
      </p:par>
    </p:tnLst>
  </p:timing>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Get-Module – Remote Computer</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587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99899502"/>
              </p:ext>
            </p:extLst>
          </p:nvPr>
        </p:nvGraphicFramePr>
        <p:xfrm>
          <a:off x="501642" y="1732701"/>
          <a:ext cx="11080758" cy="1315107"/>
        </p:xfrm>
        <a:graphic>
          <a:graphicData uri="http://schemas.openxmlformats.org/drawingml/2006/table">
            <a:tbl>
              <a:tblPr firstRow="1" bandRow="1"/>
              <a:tblGrid>
                <a:gridCol w="11080758">
                  <a:extLst>
                    <a:ext uri="{9D8B030D-6E8A-4147-A177-3AD203B41FA5}">
                      <a16:colId xmlns:a16="http://schemas.microsoft.com/office/drawing/2014/main" val="1403881157"/>
                    </a:ext>
                  </a:extLst>
                </a:gridCol>
              </a:tblGrid>
              <a:tr h="625841">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200" b="0" baseline="0" dirty="0" smtClean="0">
                          <a:solidFill>
                            <a:schemeClr val="bg1"/>
                          </a:solidFill>
                          <a:latin typeface="Segoe UI Light" panose="020B0502040204020203" pitchFamily="34" charset="0"/>
                          <a:cs typeface="Segoe UI Light" panose="020B0502040204020203" pitchFamily="34" charset="0"/>
                        </a:rPr>
                        <a:t>Create a PowerShell remote session</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808281706"/>
                  </a:ext>
                </a:extLst>
              </a:tr>
              <a:tr h="6892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200" dirty="0" smtClean="0">
                          <a:solidFill>
                            <a:srgbClr val="F5F5F5"/>
                          </a:solidFill>
                          <a:latin typeface="Lucida Console" panose="020B0609040504020204" pitchFamily="49" charset="0"/>
                        </a:rPr>
                        <a:t>PS C:\&gt; </a:t>
                      </a:r>
                      <a:r>
                        <a:rPr lang="en-AU" sz="2200" dirty="0" smtClean="0">
                          <a:solidFill>
                            <a:srgbClr val="FF4500"/>
                          </a:solidFill>
                          <a:latin typeface="Lucida Console" panose="020B0609040504020204" pitchFamily="49" charset="0"/>
                        </a:rPr>
                        <a:t>$session</a:t>
                      </a:r>
                      <a:r>
                        <a:rPr lang="en-AU" sz="2200" dirty="0" smtClean="0">
                          <a:solidFill>
                            <a:srgbClr val="F5F5F5"/>
                          </a:solidFill>
                          <a:latin typeface="Lucida Console" panose="020B0609040504020204" pitchFamily="49" charset="0"/>
                        </a:rPr>
                        <a:t> </a:t>
                      </a:r>
                      <a:r>
                        <a:rPr lang="en-AU" sz="2200" dirty="0" smtClean="0">
                          <a:solidFill>
                            <a:srgbClr val="D3D3D3"/>
                          </a:solidFill>
                          <a:latin typeface="Lucida Console" panose="020B0609040504020204" pitchFamily="49" charset="0"/>
                        </a:rPr>
                        <a:t>=</a:t>
                      </a:r>
                      <a:r>
                        <a:rPr lang="en-AU" sz="2200" dirty="0" smtClean="0">
                          <a:solidFill>
                            <a:srgbClr val="F5F5F5"/>
                          </a:solidFill>
                          <a:latin typeface="Lucida Console" panose="020B0609040504020204" pitchFamily="49" charset="0"/>
                        </a:rPr>
                        <a:t> </a:t>
                      </a:r>
                      <a:r>
                        <a:rPr lang="en-AU" sz="2200" dirty="0" smtClean="0">
                          <a:solidFill>
                            <a:srgbClr val="E0FFFF"/>
                          </a:solidFill>
                          <a:latin typeface="Lucida Console" panose="020B0609040504020204" pitchFamily="49" charset="0"/>
                        </a:rPr>
                        <a:t>New-</a:t>
                      </a:r>
                      <a:r>
                        <a:rPr lang="en-AU" sz="2200" dirty="0" err="1" smtClean="0">
                          <a:solidFill>
                            <a:srgbClr val="E0FFFF"/>
                          </a:solidFill>
                          <a:latin typeface="Lucida Console" panose="020B0609040504020204" pitchFamily="49" charset="0"/>
                        </a:rPr>
                        <a:t>PSSession</a:t>
                      </a:r>
                      <a:r>
                        <a:rPr lang="en-AU" sz="2200" dirty="0" smtClean="0">
                          <a:solidFill>
                            <a:srgbClr val="F5F5F5"/>
                          </a:solidFill>
                          <a:latin typeface="Lucida Console" panose="020B0609040504020204" pitchFamily="49" charset="0"/>
                        </a:rPr>
                        <a:t> </a:t>
                      </a:r>
                      <a:r>
                        <a:rPr lang="en-AU" sz="2200" dirty="0" smtClean="0">
                          <a:solidFill>
                            <a:srgbClr val="FFE4B5"/>
                          </a:solidFill>
                          <a:latin typeface="Lucida Console" panose="020B0609040504020204" pitchFamily="49" charset="0"/>
                        </a:rPr>
                        <a:t>-ComputerName</a:t>
                      </a:r>
                      <a:r>
                        <a:rPr lang="en-AU" sz="2200" dirty="0" smtClean="0">
                          <a:solidFill>
                            <a:srgbClr val="F5F5F5"/>
                          </a:solidFill>
                          <a:latin typeface="Lucida Console" panose="020B0609040504020204" pitchFamily="49" charset="0"/>
                        </a:rPr>
                        <a:t> </a:t>
                      </a:r>
                      <a:r>
                        <a:rPr lang="en-AU" sz="2200" dirty="0" smtClean="0">
                          <a:solidFill>
                            <a:srgbClr val="EE82EE"/>
                          </a:solidFill>
                          <a:latin typeface="Lucida Console" panose="020B0609040504020204" pitchFamily="49" charset="0"/>
                        </a:rPr>
                        <a:t>Server01</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254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7285142"/>
              </p:ext>
            </p:extLst>
          </p:nvPr>
        </p:nvGraphicFramePr>
        <p:xfrm>
          <a:off x="501642" y="3780453"/>
          <a:ext cx="11080758" cy="1256224"/>
        </p:xfrm>
        <a:graphic>
          <a:graphicData uri="http://schemas.openxmlformats.org/drawingml/2006/table">
            <a:tbl>
              <a:tblPr firstRow="1" bandRow="1"/>
              <a:tblGrid>
                <a:gridCol w="11080758">
                  <a:extLst>
                    <a:ext uri="{9D8B030D-6E8A-4147-A177-3AD203B41FA5}">
                      <a16:colId xmlns:a16="http://schemas.microsoft.com/office/drawing/2014/main" val="584433374"/>
                    </a:ext>
                  </a:extLst>
                </a:gridCol>
              </a:tblGrid>
              <a:tr h="566958">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2200" b="0" baseline="0" dirty="0" smtClean="0">
                          <a:solidFill>
                            <a:schemeClr val="bg1"/>
                          </a:solidFill>
                          <a:latin typeface="Segoe UI Light" panose="020B0502040204020203" pitchFamily="34" charset="0"/>
                          <a:ea typeface=""/>
                          <a:cs typeface="Segoe UI Light" panose="020B0502040204020203" pitchFamily="34" charset="0"/>
                        </a:rPr>
                        <a:t>List </a:t>
                      </a:r>
                      <a:r>
                        <a:rPr lang="en-AU" sz="2200" b="0" baseline="0" dirty="0" smtClean="0">
                          <a:solidFill>
                            <a:schemeClr val="bg1"/>
                          </a:solidFill>
                          <a:latin typeface="Segoe UI Light" panose="020B0502040204020203" pitchFamily="34" charset="0"/>
                          <a:ea typeface="+mn-ea"/>
                          <a:cs typeface="Segoe UI Light" panose="020B0502040204020203" pitchFamily="34" charset="0"/>
                        </a:rPr>
                        <a:t>modules installed on </a:t>
                      </a:r>
                      <a:r>
                        <a:rPr lang="en-AU" sz="2200" b="0" baseline="0" dirty="0" smtClean="0">
                          <a:solidFill>
                            <a:schemeClr val="bg1"/>
                          </a:solidFill>
                          <a:latin typeface="Segoe UI Light" panose="020B0502040204020203" pitchFamily="34" charset="0"/>
                          <a:ea typeface=""/>
                          <a:cs typeface="Segoe UI Light" panose="020B0502040204020203" pitchFamily="34" charset="0"/>
                        </a:rPr>
                        <a:t>remote computer</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47220333"/>
                  </a:ext>
                </a:extLst>
              </a:tr>
              <a:tr h="689266">
                <a:tc>
                  <a:txBody>
                    <a:bodyPr/>
                    <a:lstStyle/>
                    <a:p>
                      <a:r>
                        <a:rPr lang="en-AU" sz="2200" dirty="0" smtClean="0">
                          <a:solidFill>
                            <a:srgbClr val="F5F5F5"/>
                          </a:solidFill>
                          <a:latin typeface="Lucida Console" panose="020B0609040504020204" pitchFamily="49" charset="0"/>
                        </a:rPr>
                        <a:t>PS C:\&gt; </a:t>
                      </a:r>
                      <a:r>
                        <a:rPr lang="en-AU" sz="2200" dirty="0" smtClean="0">
                          <a:solidFill>
                            <a:srgbClr val="E0FFFF"/>
                          </a:solidFill>
                          <a:latin typeface="Lucida Console" panose="020B0609040504020204" pitchFamily="49" charset="0"/>
                        </a:rPr>
                        <a:t>Get-Module</a:t>
                      </a:r>
                      <a:r>
                        <a:rPr lang="en-AU" sz="2200" dirty="0" smtClean="0">
                          <a:solidFill>
                            <a:srgbClr val="F5F5F5"/>
                          </a:solidFill>
                          <a:latin typeface="Lucida Console" panose="020B0609040504020204" pitchFamily="49" charset="0"/>
                        </a:rPr>
                        <a:t> </a:t>
                      </a:r>
                      <a:r>
                        <a:rPr lang="en-AU" sz="2200" dirty="0" smtClean="0">
                          <a:solidFill>
                            <a:srgbClr val="FFE4B5"/>
                          </a:solidFill>
                          <a:latin typeface="Lucida Console" panose="020B0609040504020204" pitchFamily="49" charset="0"/>
                        </a:rPr>
                        <a:t>-</a:t>
                      </a:r>
                      <a:r>
                        <a:rPr lang="en-AU" sz="2200" dirty="0" err="1" smtClean="0">
                          <a:solidFill>
                            <a:srgbClr val="FFE4B5"/>
                          </a:solidFill>
                          <a:latin typeface="Lucida Console" panose="020B0609040504020204" pitchFamily="49" charset="0"/>
                        </a:rPr>
                        <a:t>PSSession</a:t>
                      </a:r>
                      <a:r>
                        <a:rPr lang="en-AU" sz="2200" dirty="0" smtClean="0">
                          <a:solidFill>
                            <a:srgbClr val="F5F5F5"/>
                          </a:solidFill>
                          <a:latin typeface="Lucida Console" panose="020B0609040504020204" pitchFamily="49" charset="0"/>
                        </a:rPr>
                        <a:t> </a:t>
                      </a:r>
                      <a:r>
                        <a:rPr lang="en-AU" sz="2200" dirty="0" smtClean="0">
                          <a:solidFill>
                            <a:srgbClr val="FF4500"/>
                          </a:solidFill>
                          <a:latin typeface="Lucida Console" panose="020B0609040504020204" pitchFamily="49" charset="0"/>
                        </a:rPr>
                        <a:t>$session</a:t>
                      </a:r>
                      <a:r>
                        <a:rPr lang="en-AU" sz="2200" dirty="0" smtClean="0">
                          <a:solidFill>
                            <a:srgbClr val="F5F5F5"/>
                          </a:solidFill>
                          <a:latin typeface="Lucida Console" panose="020B0609040504020204" pitchFamily="49" charset="0"/>
                        </a:rPr>
                        <a:t> </a:t>
                      </a:r>
                      <a:r>
                        <a:rPr lang="en-AU" sz="2200" dirty="0" smtClean="0">
                          <a:solidFill>
                            <a:srgbClr val="FFE4B5"/>
                          </a:solidFill>
                          <a:latin typeface="Lucida Console" panose="020B0609040504020204" pitchFamily="49" charset="0"/>
                        </a:rPr>
                        <a:t>-</a:t>
                      </a:r>
                      <a:r>
                        <a:rPr lang="en-AU" sz="2200" dirty="0" err="1" smtClean="0">
                          <a:solidFill>
                            <a:srgbClr val="FFE4B5"/>
                          </a:solidFill>
                          <a:latin typeface="Lucida Console" panose="020B0609040504020204" pitchFamily="49" charset="0"/>
                        </a:rPr>
                        <a:t>ListAvailable</a:t>
                      </a:r>
                      <a:endParaRPr lang="en-AU" sz="2200" dirty="0" smtClean="0">
                        <a:solidFill>
                          <a:srgbClr val="FFE4B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645822703"/>
                  </a:ext>
                </a:extLst>
              </a:tr>
            </a:tbl>
          </a:graphicData>
        </a:graphic>
      </p:graphicFrame>
    </p:spTree>
    <p:extLst>
      <p:ext uri="{BB962C8B-B14F-4D97-AF65-F5344CB8AC3E}">
        <p14:creationId xmlns:p14="http://schemas.microsoft.com/office/powerpoint/2010/main" val="3668005608"/>
      </p:ext>
    </p:extLst>
  </p:cSld>
  <p:clrMapOvr>
    <a:masterClrMapping/>
  </p:clrMapOvr>
  <p:timing>
    <p:tnLst>
      <p:par>
        <p:cTn id="1" dur="indefinite" restart="never" nodeType="tmRoot"/>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Import-Module</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588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766580344"/>
              </p:ext>
            </p:extLst>
          </p:nvPr>
        </p:nvGraphicFramePr>
        <p:xfrm>
          <a:off x="450715" y="2255909"/>
          <a:ext cx="11131685" cy="927166"/>
        </p:xfrm>
        <a:graphic>
          <a:graphicData uri="http://schemas.openxmlformats.org/drawingml/2006/table">
            <a:tbl>
              <a:tblPr firstRow="1" bandRow="1"/>
              <a:tblGrid>
                <a:gridCol w="11131685">
                  <a:extLst>
                    <a:ext uri="{9D8B030D-6E8A-4147-A177-3AD203B41FA5}">
                      <a16:colId xmlns:a16="http://schemas.microsoft.com/office/drawing/2014/main" val="95077466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Import module by name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59001471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Import-Module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BitsTransfer</a:t>
                      </a:r>
                      <a:endParaRPr lang="en-AU" sz="200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852562870"/>
                  </a:ext>
                </a:extLst>
              </a:tr>
            </a:tbl>
          </a:graphicData>
        </a:graphic>
      </p:graphicFrame>
      <p:sp>
        <p:nvSpPr>
          <p:cNvPr id="3" name="Rectangle 2"/>
          <p:cNvSpPr/>
          <p:nvPr/>
        </p:nvSpPr>
        <p:spPr>
          <a:xfrm>
            <a:off x="304800" y="1387252"/>
            <a:ext cx="11581122" cy="461665"/>
          </a:xfrm>
          <a:prstGeom prst="rect">
            <a:avLst/>
          </a:prstGeom>
        </p:spPr>
        <p:txBody>
          <a:bodyPr wrap="square">
            <a:spAutoFit/>
          </a:bodyPr>
          <a:lstStyle/>
          <a:p>
            <a:r>
              <a:rPr lang="en-AU" sz="2400" dirty="0" smtClean="0">
                <a:solidFill>
                  <a:schemeClr val="bg1"/>
                </a:solidFill>
                <a:latin typeface="Segoe UI Light" panose="020B0502040204020203" pitchFamily="34" charset="0"/>
                <a:cs typeface="Segoe UI Light" panose="020B0502040204020203" pitchFamily="34" charset="0"/>
              </a:rPr>
              <a:t>Adds </a:t>
            </a:r>
            <a:r>
              <a:rPr lang="en-AU" sz="2400" dirty="0">
                <a:solidFill>
                  <a:schemeClr val="bg1"/>
                </a:solidFill>
                <a:latin typeface="Segoe UI Light" panose="020B0502040204020203" pitchFamily="34" charset="0"/>
                <a:cs typeface="Segoe UI Light" panose="020B0502040204020203" pitchFamily="34" charset="0"/>
              </a:rPr>
              <a:t>one or more modules to </a:t>
            </a:r>
            <a:r>
              <a:rPr lang="en-AU" sz="2400" dirty="0" smtClean="0">
                <a:solidFill>
                  <a:schemeClr val="bg1"/>
                </a:solidFill>
                <a:latin typeface="Segoe UI Light" panose="020B0502040204020203" pitchFamily="34" charset="0"/>
                <a:cs typeface="Segoe UI Light" panose="020B0502040204020203" pitchFamily="34" charset="0"/>
              </a:rPr>
              <a:t>current session</a:t>
            </a:r>
          </a:p>
        </p:txBody>
      </p:sp>
      <p:graphicFrame>
        <p:nvGraphicFramePr>
          <p:cNvPr id="6" name="Table 5"/>
          <p:cNvGraphicFramePr>
            <a:graphicFrameLocks noGrp="1"/>
          </p:cNvGraphicFramePr>
          <p:nvPr>
            <p:extLst>
              <p:ext uri="{D42A27DB-BD31-4B8C-83A1-F6EECF244321}">
                <p14:modId xmlns:p14="http://schemas.microsoft.com/office/powerpoint/2010/main" val="3969627928"/>
              </p:ext>
            </p:extLst>
          </p:nvPr>
        </p:nvGraphicFramePr>
        <p:xfrm>
          <a:off x="450715" y="4997471"/>
          <a:ext cx="11131685" cy="927166"/>
        </p:xfrm>
        <a:graphic>
          <a:graphicData uri="http://schemas.openxmlformats.org/drawingml/2006/table">
            <a:tbl>
              <a:tblPr firstRow="1" bandRow="1"/>
              <a:tblGrid>
                <a:gridCol w="11131685">
                  <a:extLst>
                    <a:ext uri="{9D8B030D-6E8A-4147-A177-3AD203B41FA5}">
                      <a16:colId xmlns:a16="http://schemas.microsoft.com/office/drawing/2014/main" val="176107131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Import module from remote computer (Implicit </a:t>
                      </a:r>
                      <a:r>
                        <a:rPr lang="en-AU" sz="2400" b="0" baseline="0" dirty="0" err="1" smtClean="0">
                          <a:solidFill>
                            <a:schemeClr val="bg1"/>
                          </a:solidFill>
                          <a:latin typeface="Segoe UI Light" panose="020B0502040204020203" pitchFamily="34" charset="0"/>
                          <a:cs typeface="Segoe UI Light" panose="020B0502040204020203" pitchFamily="34" charset="0"/>
                        </a:rPr>
                        <a:t>Remoting</a:t>
                      </a:r>
                      <a:r>
                        <a:rPr lang="en-AU" sz="2400" b="0" baseline="0" dirty="0" smtClean="0">
                          <a:solidFill>
                            <a:schemeClr val="bg1"/>
                          </a:solidFill>
                          <a:latin typeface="Segoe UI Light" panose="020B0502040204020203" pitchFamily="34" charset="0"/>
                          <a:cs typeface="Segoe UI Light" panose="020B0502040204020203" pitchFamily="34" charset="0"/>
                        </a:rPr>
                        <a:t>)</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55006863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US" sz="2000" dirty="0" smtClean="0"/>
                        <a:t> </a:t>
                      </a:r>
                      <a:r>
                        <a:rPr lang="en-US" sz="2000" dirty="0" smtClean="0">
                          <a:solidFill>
                            <a:srgbClr val="E0FFFF"/>
                          </a:solidFill>
                          <a:latin typeface="Lucida Console" panose="020B0609040504020204" pitchFamily="49" charset="0"/>
                        </a:rPr>
                        <a:t>Import-Module</a:t>
                      </a:r>
                      <a:r>
                        <a:rPr lang="en-US" sz="2000" dirty="0" smtClean="0">
                          <a:solidFill>
                            <a:srgbClr val="F5F5F5"/>
                          </a:solidFill>
                          <a:latin typeface="Lucida Console" panose="020B0609040504020204" pitchFamily="49" charset="0"/>
                        </a:rPr>
                        <a:t> </a:t>
                      </a:r>
                      <a:r>
                        <a:rPr lang="en-US" sz="2000" dirty="0" err="1" smtClean="0">
                          <a:solidFill>
                            <a:srgbClr val="EE82EE"/>
                          </a:solidFill>
                          <a:latin typeface="Lucida Console" panose="020B0609040504020204" pitchFamily="49" charset="0"/>
                        </a:rPr>
                        <a:t>ActiveDirectory</a:t>
                      </a:r>
                      <a:r>
                        <a:rPr lang="en-US" sz="2000" dirty="0" smtClean="0">
                          <a:solidFill>
                            <a:srgbClr val="F5F5F5"/>
                          </a:solidFill>
                          <a:latin typeface="Lucida Console" panose="020B0609040504020204" pitchFamily="49" charset="0"/>
                        </a:rPr>
                        <a:t> </a:t>
                      </a:r>
                      <a:r>
                        <a:rPr lang="en-US" sz="2000" dirty="0" smtClean="0">
                          <a:solidFill>
                            <a:srgbClr val="FFE4B5"/>
                          </a:solidFill>
                          <a:latin typeface="Lucida Console" panose="020B0609040504020204" pitchFamily="49" charset="0"/>
                        </a:rPr>
                        <a:t>-</a:t>
                      </a:r>
                      <a:r>
                        <a:rPr lang="en-US" sz="2000" dirty="0" err="1" smtClean="0">
                          <a:solidFill>
                            <a:srgbClr val="FFE4B5"/>
                          </a:solidFill>
                          <a:latin typeface="Lucida Console" panose="020B0609040504020204" pitchFamily="49" charset="0"/>
                        </a:rPr>
                        <a:t>PSSession</a:t>
                      </a:r>
                      <a:r>
                        <a:rPr lang="en-US" sz="2000" dirty="0" smtClean="0">
                          <a:solidFill>
                            <a:srgbClr val="F5F5F5"/>
                          </a:solidFill>
                          <a:latin typeface="Lucida Console" panose="020B0609040504020204" pitchFamily="49" charset="0"/>
                        </a:rPr>
                        <a:t> </a:t>
                      </a:r>
                      <a:r>
                        <a:rPr lang="en-US" sz="2000" dirty="0" smtClean="0">
                          <a:solidFill>
                            <a:srgbClr val="FF4500"/>
                          </a:solidFill>
                          <a:latin typeface="Lucida Console" panose="020B0609040504020204" pitchFamily="49" charset="0"/>
                        </a:rPr>
                        <a:t>$session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13847592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09415997"/>
              </p:ext>
            </p:extLst>
          </p:nvPr>
        </p:nvGraphicFramePr>
        <p:xfrm>
          <a:off x="450715" y="3620307"/>
          <a:ext cx="11131685" cy="939932"/>
        </p:xfrm>
        <a:graphic>
          <a:graphicData uri="http://schemas.openxmlformats.org/drawingml/2006/table">
            <a:tbl>
              <a:tblPr firstRow="1" bandRow="1"/>
              <a:tblGrid>
                <a:gridCol w="11131685">
                  <a:extLst>
                    <a:ext uri="{9D8B030D-6E8A-4147-A177-3AD203B41FA5}">
                      <a16:colId xmlns:a16="http://schemas.microsoft.com/office/drawing/2014/main" val="2858563511"/>
                    </a:ext>
                  </a:extLst>
                </a:gridCol>
              </a:tblGrid>
              <a:tr h="469966">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AU" sz="2400" b="0" baseline="0" dirty="0" smtClean="0">
                          <a:solidFill>
                            <a:schemeClr val="bg1"/>
                          </a:solidFill>
                          <a:latin typeface="Segoe UI Light" panose="020B0502040204020203" pitchFamily="34" charset="0"/>
                          <a:ea typeface="+mn-ea"/>
                          <a:cs typeface="Segoe UI Light" panose="020B0502040204020203" pitchFamily="34" charset="0"/>
                        </a:rPr>
                        <a:t>Uses explicit path to import module</a:t>
                      </a:r>
                      <a:endParaRPr lang="en-AU" sz="2400" b="0" baseline="0" dirty="0" smtClean="0">
                        <a:solidFill>
                          <a:schemeClr val="bg1"/>
                        </a:solidFill>
                        <a:latin typeface="Segoe UI Light" panose="020B0502040204020203" pitchFamily="34" charset="0"/>
                        <a:ea typeface=""/>
                        <a:cs typeface="Segoe UI Light" panose="020B0502040204020203" pitchFamily="34"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72520499"/>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Import-Module</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c:\ps-test\modules\test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49016"/>
                  </a:ext>
                </a:extLst>
              </a:tr>
            </a:tbl>
          </a:graphicData>
        </a:graphic>
      </p:graphicFrame>
    </p:spTree>
    <p:extLst>
      <p:ext uri="{BB962C8B-B14F-4D97-AF65-F5344CB8AC3E}">
        <p14:creationId xmlns:p14="http://schemas.microsoft.com/office/powerpoint/2010/main" val="2707235597"/>
      </p:ext>
    </p:extLst>
  </p:cSld>
  <p:clrMapOvr>
    <a:masterClrMapping/>
  </p:clrMapOvr>
  <p:timing>
    <p:tnLst>
      <p:par>
        <p:cTn id="1" dur="indefinite" restart="never" nodeType="tmRoot"/>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4800" y="116632"/>
            <a:ext cx="11277600" cy="685800"/>
          </a:xfrm>
        </p:spPr>
        <p:txBody>
          <a:bodyPr/>
          <a:lstStyle/>
          <a:p>
            <a:r>
              <a:rPr lang="en-AU" dirty="0" smtClean="0"/>
              <a:t>Remove-Module</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589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654770951"/>
              </p:ext>
            </p:extLst>
          </p:nvPr>
        </p:nvGraphicFramePr>
        <p:xfrm>
          <a:off x="457200" y="3120405"/>
          <a:ext cx="11249025" cy="927166"/>
        </p:xfrm>
        <a:graphic>
          <a:graphicData uri="http://schemas.openxmlformats.org/drawingml/2006/table">
            <a:tbl>
              <a:tblPr firstRow="1" bandRow="1"/>
              <a:tblGrid>
                <a:gridCol w="11249025">
                  <a:extLst>
                    <a:ext uri="{9D8B030D-6E8A-4147-A177-3AD203B41FA5}">
                      <a16:colId xmlns:a16="http://schemas.microsoft.com/office/drawing/2014/main" val="175408264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Remove module by name</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51097409"/>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400" dirty="0" smtClean="0">
                          <a:solidFill>
                            <a:srgbClr val="F5F5F5"/>
                          </a:solidFill>
                          <a:latin typeface="Lucida Console" panose="020B0609040504020204" pitchFamily="49" charset="0"/>
                        </a:rPr>
                        <a:t>PS C:\&gt; </a:t>
                      </a:r>
                      <a:r>
                        <a:rPr lang="en-AU" sz="2400" dirty="0" smtClean="0">
                          <a:solidFill>
                            <a:srgbClr val="E0FFFF"/>
                          </a:solidFill>
                          <a:latin typeface="Lucida Console" panose="020B0609040504020204" pitchFamily="49" charset="0"/>
                        </a:rPr>
                        <a:t>Remove-Module</a:t>
                      </a:r>
                      <a:r>
                        <a:rPr lang="en-AU" sz="2400" dirty="0" smtClean="0">
                          <a:solidFill>
                            <a:srgbClr val="F5F5F5"/>
                          </a:solidFill>
                          <a:latin typeface="Lucida Console" panose="020B0609040504020204" pitchFamily="49" charset="0"/>
                        </a:rPr>
                        <a:t> </a:t>
                      </a:r>
                      <a:r>
                        <a:rPr lang="en-AU" sz="2400" dirty="0" smtClean="0">
                          <a:solidFill>
                            <a:srgbClr val="FFE4B5"/>
                          </a:solidFill>
                          <a:latin typeface="Lucida Console" panose="020B0609040504020204" pitchFamily="49" charset="0"/>
                        </a:rPr>
                        <a:t>-Name</a:t>
                      </a:r>
                      <a:r>
                        <a:rPr lang="en-AU" sz="2400" dirty="0" smtClean="0">
                          <a:solidFill>
                            <a:srgbClr val="F5F5F5"/>
                          </a:solidFill>
                          <a:latin typeface="Lucida Console" panose="020B0609040504020204" pitchFamily="49" charset="0"/>
                        </a:rPr>
                        <a:t> </a:t>
                      </a:r>
                      <a:r>
                        <a:rPr lang="en-AU" sz="2400" dirty="0" err="1" smtClean="0">
                          <a:solidFill>
                            <a:srgbClr val="EE82EE"/>
                          </a:solidFill>
                          <a:latin typeface="Lucida Console" panose="020B0609040504020204" pitchFamily="49" charset="0"/>
                        </a:rPr>
                        <a:t>BitsTransfer</a:t>
                      </a:r>
                      <a:endParaRPr lang="en-AU" sz="2400" dirty="0" smtClean="0">
                        <a:solidFill>
                          <a:srgbClr val="EE82EE"/>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452328022"/>
                  </a:ext>
                </a:extLst>
              </a:tr>
            </a:tbl>
          </a:graphicData>
        </a:graphic>
      </p:graphicFrame>
      <p:sp>
        <p:nvSpPr>
          <p:cNvPr id="3" name="Rectangle 2"/>
          <p:cNvSpPr/>
          <p:nvPr/>
        </p:nvSpPr>
        <p:spPr>
          <a:xfrm>
            <a:off x="304800" y="1247552"/>
            <a:ext cx="11581122" cy="1200329"/>
          </a:xfrm>
          <a:prstGeom prst="rect">
            <a:avLst/>
          </a:prstGeom>
        </p:spPr>
        <p:txBody>
          <a:bodyPr wrap="square">
            <a:spAutoFit/>
          </a:bodyPr>
          <a:lstStyle/>
          <a:p>
            <a:r>
              <a:rPr lang="en-AU" sz="2400" dirty="0" smtClean="0">
                <a:solidFill>
                  <a:schemeClr val="bg1"/>
                </a:solidFill>
                <a:latin typeface="Segoe UI Light" panose="020B0502040204020203" pitchFamily="34" charset="0"/>
                <a:cs typeface="Segoe UI Light" panose="020B0502040204020203" pitchFamily="34" charset="0"/>
              </a:rPr>
              <a:t>Removes </a:t>
            </a:r>
            <a:r>
              <a:rPr lang="en-AU" sz="2400" dirty="0">
                <a:solidFill>
                  <a:schemeClr val="bg1"/>
                </a:solidFill>
                <a:latin typeface="Segoe UI Light" panose="020B0502040204020203" pitchFamily="34" charset="0"/>
                <a:cs typeface="Segoe UI Light" panose="020B0502040204020203" pitchFamily="34" charset="0"/>
              </a:rPr>
              <a:t>one or more modules </a:t>
            </a:r>
            <a:r>
              <a:rPr lang="en-AU" sz="2400" dirty="0" smtClean="0">
                <a:solidFill>
                  <a:schemeClr val="bg1"/>
                </a:solidFill>
                <a:latin typeface="Segoe UI Light" panose="020B0502040204020203" pitchFamily="34" charset="0"/>
                <a:cs typeface="Segoe UI Light" panose="020B0502040204020203" pitchFamily="34" charset="0"/>
              </a:rPr>
              <a:t>from current session</a:t>
            </a:r>
          </a:p>
          <a:p>
            <a:endParaRPr lang="en-AU" sz="2400" dirty="0" smtClean="0">
              <a:solidFill>
                <a:schemeClr val="bg1"/>
              </a:solidFill>
              <a:latin typeface="Segoe UI Light" panose="020B0502040204020203" pitchFamily="34" charset="0"/>
              <a:cs typeface="Segoe UI Light" panose="020B0502040204020203" pitchFamily="34" charset="0"/>
            </a:endParaRPr>
          </a:p>
          <a:p>
            <a:r>
              <a:rPr lang="en-AU" sz="2400" dirty="0" smtClean="0">
                <a:solidFill>
                  <a:schemeClr val="bg1"/>
                </a:solidFill>
                <a:latin typeface="Segoe UI Light" panose="020B0502040204020203" pitchFamily="34" charset="0"/>
                <a:cs typeface="Segoe UI Light" panose="020B0502040204020203" pitchFamily="34" charset="0"/>
              </a:rPr>
              <a:t>Does not delete/uninstall module from computer</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103400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765117625"/>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2869950603"/>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1024373913"/>
                  </a:ext>
                </a:extLst>
              </a:tr>
              <a:tr h="2162919">
                <a:tc>
                  <a:txBody>
                    <a:bodyPr/>
                    <a:lstStyle/>
                    <a:p>
                      <a:r>
                        <a:rPr lang="en-AU" dirty="0" smtClean="0">
                          <a:solidFill>
                            <a:schemeClr val="tx2">
                              <a:lumMod val="65000"/>
                            </a:schemeClr>
                          </a:solidFill>
                          <a:latin typeface="Lucida Console" panose="020B0609040504020204" pitchFamily="49" charset="0"/>
                        </a:rPr>
                        <a:t>PS C:\&gt; </a:t>
                      </a:r>
                      <a:r>
                        <a:rPr lang="en-AU" dirty="0" smtClean="0"/>
                        <a:t> </a:t>
                      </a:r>
                      <a:r>
                        <a:rPr lang="en-AU" dirty="0" smtClean="0">
                          <a:solidFill>
                            <a:srgbClr val="E0FFFF"/>
                          </a:solidFill>
                          <a:latin typeface="Lucida Console" panose="020B0609040504020204" pitchFamily="49" charset="0"/>
                        </a:rPr>
                        <a:t>Get-Command</a:t>
                      </a:r>
                      <a:r>
                        <a:rPr lang="en-AU" dirty="0" smtClean="0">
                          <a:solidFill>
                            <a:srgbClr val="F5F5F5"/>
                          </a:solidFill>
                          <a:latin typeface="Lucida Console" panose="020B0609040504020204" pitchFamily="49" charset="0"/>
                        </a:rPr>
                        <a:t> </a:t>
                      </a:r>
                      <a:r>
                        <a:rPr lang="en-AU" dirty="0" smtClean="0">
                          <a:solidFill>
                            <a:srgbClr val="FFE4B5"/>
                          </a:solidFill>
                          <a:latin typeface="Lucida Console" panose="020B0609040504020204" pitchFamily="49" charset="0"/>
                        </a:rPr>
                        <a:t>–Name</a:t>
                      </a:r>
                      <a:r>
                        <a:rPr lang="en-AU" dirty="0" smtClean="0">
                          <a:solidFill>
                            <a:srgbClr val="F5F5F5"/>
                          </a:solidFill>
                          <a:latin typeface="Lucida Console" panose="020B0609040504020204" pitchFamily="49" charset="0"/>
                        </a:rPr>
                        <a:t> </a:t>
                      </a:r>
                      <a:r>
                        <a:rPr lang="en-AU" dirty="0" smtClean="0">
                          <a:solidFill>
                            <a:srgbClr val="EE82EE"/>
                          </a:solidFill>
                          <a:latin typeface="Lucida Console" panose="020B0609040504020204" pitchFamily="49" charset="0"/>
                        </a:rPr>
                        <a:t>Add-Computer</a:t>
                      </a:r>
                      <a:r>
                        <a:rPr lang="en-AU" dirty="0" smtClean="0">
                          <a:solidFill>
                            <a:srgbClr val="F5F5F5"/>
                          </a:solidFill>
                          <a:latin typeface="Lucida Console" panose="020B0609040504020204" pitchFamily="49" charset="0"/>
                        </a:rPr>
                        <a:t> </a:t>
                      </a:r>
                      <a:r>
                        <a:rPr lang="en-AU" dirty="0" smtClean="0">
                          <a:solidFill>
                            <a:srgbClr val="FFE4B5"/>
                          </a:solidFill>
                          <a:latin typeface="Lucida Console" panose="020B0609040504020204" pitchFamily="49" charset="0"/>
                        </a:rPr>
                        <a:t>–Syntax </a:t>
                      </a:r>
                    </a:p>
                    <a:p>
                      <a:endParaRPr lang="en-AU" dirty="0" smtClean="0">
                        <a:solidFill>
                          <a:schemeClr val="tx2">
                            <a:lumMod val="65000"/>
                          </a:schemeClr>
                        </a:solidFill>
                        <a:latin typeface="Lucida Console" panose="020B0609040504020204" pitchFamily="49" charset="0"/>
                      </a:endParaRPr>
                    </a:p>
                    <a:p>
                      <a:r>
                        <a:rPr lang="en-AU" dirty="0" smtClean="0">
                          <a:solidFill>
                            <a:srgbClr val="F5F5F5"/>
                          </a:solidFill>
                          <a:latin typeface="Lucida Console" panose="020B0609040504020204" pitchFamily="49" charset="0"/>
                        </a:rPr>
                        <a:t>Add-Computer </a:t>
                      </a:r>
                      <a:r>
                        <a:rPr lang="en-AU" dirty="0" smtClean="0">
                          <a:solidFill>
                            <a:schemeClr val="tx2">
                              <a:lumMod val="50000"/>
                            </a:schemeClr>
                          </a:solidFill>
                          <a:latin typeface="Lucida Console" panose="020B0609040504020204" pitchFamily="49" charset="0"/>
                        </a:rPr>
                        <a:t>[-</a:t>
                      </a:r>
                      <a:r>
                        <a:rPr lang="en-AU" dirty="0" err="1" smtClean="0">
                          <a:solidFill>
                            <a:schemeClr val="tx2">
                              <a:lumMod val="50000"/>
                            </a:schemeClr>
                          </a:solidFill>
                          <a:latin typeface="Lucida Console" panose="020B0609040504020204" pitchFamily="49" charset="0"/>
                        </a:rPr>
                        <a:t>DomainName</a:t>
                      </a:r>
                      <a:r>
                        <a:rPr lang="en-AU" dirty="0" smtClean="0">
                          <a:solidFill>
                            <a:schemeClr val="tx2">
                              <a:lumMod val="50000"/>
                            </a:schemeClr>
                          </a:solidFill>
                          <a:latin typeface="Lucida Console" panose="020B0609040504020204" pitchFamily="49" charset="0"/>
                        </a:rPr>
                        <a:t>] &lt;string&gt; -Credential &lt;</a:t>
                      </a:r>
                      <a:r>
                        <a:rPr lang="en-AU" dirty="0" err="1" smtClean="0">
                          <a:solidFill>
                            <a:schemeClr val="tx2">
                              <a:lumMod val="50000"/>
                            </a:schemeClr>
                          </a:solidFill>
                          <a:latin typeface="Lucida Console" panose="020B0609040504020204" pitchFamily="49" charset="0"/>
                        </a:rPr>
                        <a:t>pscredential</a:t>
                      </a:r>
                      <a:r>
                        <a:rPr lang="en-AU" dirty="0" smtClean="0">
                          <a:solidFill>
                            <a:schemeClr val="tx2">
                              <a:lumMod val="50000"/>
                            </a:schemeClr>
                          </a:solidFill>
                          <a:latin typeface="Lucida Console" panose="020B0609040504020204" pitchFamily="49" charset="0"/>
                        </a:rPr>
                        <a:t>&gt; [-</a:t>
                      </a:r>
                      <a:r>
                        <a:rPr lang="en-AU" dirty="0" err="1" smtClean="0">
                          <a:solidFill>
                            <a:schemeClr val="tx2">
                              <a:lumMod val="50000"/>
                            </a:schemeClr>
                          </a:solidFill>
                          <a:latin typeface="Lucida Console" panose="020B0609040504020204" pitchFamily="49" charset="0"/>
                        </a:rPr>
                        <a:t>ComputerName</a:t>
                      </a:r>
                      <a:r>
                        <a:rPr lang="en-AU" dirty="0" smtClean="0">
                          <a:solidFill>
                            <a:schemeClr val="tx2">
                              <a:lumMod val="50000"/>
                            </a:schemeClr>
                          </a:solidFill>
                          <a:latin typeface="Lucida Console" panose="020B0609040504020204" pitchFamily="49" charset="0"/>
                        </a:rPr>
                        <a:t> &lt;string[]&gt;] [-</a:t>
                      </a:r>
                      <a:r>
                        <a:rPr lang="en-AU" dirty="0" err="1" smtClean="0">
                          <a:solidFill>
                            <a:schemeClr val="tx2">
                              <a:lumMod val="50000"/>
                            </a:schemeClr>
                          </a:solidFill>
                          <a:latin typeface="Lucida Console" panose="020B0609040504020204" pitchFamily="49" charset="0"/>
                        </a:rPr>
                        <a:t>LocalCredential</a:t>
                      </a:r>
                      <a:endParaRPr lang="en-AU" dirty="0" smtClean="0">
                        <a:solidFill>
                          <a:schemeClr val="tx2">
                            <a:lumMod val="50000"/>
                          </a:schemeClr>
                        </a:solidFill>
                        <a:latin typeface="Lucida Console" panose="020B0609040504020204" pitchFamily="49" charset="0"/>
                      </a:endParaRPr>
                    </a:p>
                    <a:p>
                      <a:r>
                        <a:rPr lang="en-AU" dirty="0" smtClean="0">
                          <a:solidFill>
                            <a:schemeClr val="tx2">
                              <a:lumMod val="50000"/>
                            </a:schemeClr>
                          </a:solidFill>
                          <a:latin typeface="Lucida Console" panose="020B0609040504020204" pitchFamily="49" charset="0"/>
                        </a:rPr>
                        <a:t>&lt;</a:t>
                      </a:r>
                      <a:r>
                        <a:rPr lang="en-AU" dirty="0" err="1" smtClean="0">
                          <a:solidFill>
                            <a:schemeClr val="tx2">
                              <a:lumMod val="50000"/>
                            </a:schemeClr>
                          </a:solidFill>
                          <a:latin typeface="Lucida Console" panose="020B0609040504020204" pitchFamily="49" charset="0"/>
                        </a:rPr>
                        <a:t>pscredential</a:t>
                      </a:r>
                      <a:r>
                        <a:rPr lang="en-AU" dirty="0" smtClean="0">
                          <a:solidFill>
                            <a:schemeClr val="tx2">
                              <a:lumMod val="50000"/>
                            </a:schemeClr>
                          </a:solidFill>
                          <a:latin typeface="Lucida Console" panose="020B0609040504020204" pitchFamily="49" charset="0"/>
                        </a:rPr>
                        <a:t>&gt;] [-</a:t>
                      </a:r>
                      <a:r>
                        <a:rPr lang="en-AU" dirty="0" err="1" smtClean="0">
                          <a:solidFill>
                            <a:schemeClr val="tx2">
                              <a:lumMod val="50000"/>
                            </a:schemeClr>
                          </a:solidFill>
                          <a:latin typeface="Lucida Console" panose="020B0609040504020204" pitchFamily="49" charset="0"/>
                        </a:rPr>
                        <a:t>UnjoinDomainCredential</a:t>
                      </a:r>
                      <a:r>
                        <a:rPr lang="en-AU" dirty="0" smtClean="0">
                          <a:solidFill>
                            <a:schemeClr val="tx2">
                              <a:lumMod val="50000"/>
                            </a:schemeClr>
                          </a:solidFill>
                          <a:latin typeface="Lucida Console" panose="020B0609040504020204" pitchFamily="49" charset="0"/>
                        </a:rPr>
                        <a:t> &lt;</a:t>
                      </a:r>
                      <a:r>
                        <a:rPr lang="en-AU" dirty="0" err="1" smtClean="0">
                          <a:solidFill>
                            <a:schemeClr val="tx2">
                              <a:lumMod val="50000"/>
                            </a:schemeClr>
                          </a:solidFill>
                          <a:latin typeface="Lucida Console" panose="020B0609040504020204" pitchFamily="49" charset="0"/>
                        </a:rPr>
                        <a:t>pscredential</a:t>
                      </a:r>
                      <a:r>
                        <a:rPr lang="en-AU" dirty="0" smtClean="0">
                          <a:solidFill>
                            <a:schemeClr val="tx2">
                              <a:lumMod val="50000"/>
                            </a:schemeClr>
                          </a:solidFill>
                          <a:latin typeface="Lucida Console" panose="020B0609040504020204" pitchFamily="49" charset="0"/>
                        </a:rPr>
                        <a:t>&gt;] [-</a:t>
                      </a:r>
                      <a:r>
                        <a:rPr lang="en-AU" dirty="0" err="1" smtClean="0">
                          <a:solidFill>
                            <a:schemeClr val="tx2">
                              <a:lumMod val="50000"/>
                            </a:schemeClr>
                          </a:solidFill>
                          <a:latin typeface="Lucida Console" panose="020B0609040504020204" pitchFamily="49" charset="0"/>
                        </a:rPr>
                        <a:t>OUPath</a:t>
                      </a:r>
                      <a:r>
                        <a:rPr lang="en-AU" dirty="0" smtClean="0">
                          <a:solidFill>
                            <a:schemeClr val="tx2">
                              <a:lumMod val="50000"/>
                            </a:schemeClr>
                          </a:solidFill>
                          <a:latin typeface="Lucida Console" panose="020B0609040504020204" pitchFamily="49" charset="0"/>
                        </a:rPr>
                        <a:t> &lt;string&gt;] [-Server &lt;string&gt;] [-Unsecure] [-Options</a:t>
                      </a:r>
                    </a:p>
                    <a:p>
                      <a:r>
                        <a:rPr lang="en-AU" dirty="0" smtClean="0">
                          <a:solidFill>
                            <a:schemeClr val="tx2">
                              <a:lumMod val="50000"/>
                            </a:schemeClr>
                          </a:solidFill>
                          <a:latin typeface="Lucida Console" panose="020B0609040504020204" pitchFamily="49" charset="0"/>
                        </a:rPr>
                        <a:t>&lt;</a:t>
                      </a:r>
                      <a:r>
                        <a:rPr lang="en-AU" dirty="0" err="1" smtClean="0">
                          <a:solidFill>
                            <a:schemeClr val="tx2">
                              <a:lumMod val="50000"/>
                            </a:schemeClr>
                          </a:solidFill>
                          <a:latin typeface="Lucida Console" panose="020B0609040504020204" pitchFamily="49" charset="0"/>
                        </a:rPr>
                        <a:t>JoinOptions</a:t>
                      </a:r>
                      <a:r>
                        <a:rPr lang="en-AU" dirty="0" smtClean="0">
                          <a:solidFill>
                            <a:schemeClr val="tx2">
                              <a:lumMod val="50000"/>
                            </a:schemeClr>
                          </a:solidFill>
                          <a:latin typeface="Lucida Console" panose="020B0609040504020204" pitchFamily="49" charset="0"/>
                        </a:rPr>
                        <a:t>&gt;] [-Restart] [-</a:t>
                      </a:r>
                      <a:r>
                        <a:rPr lang="en-AU" dirty="0" err="1" smtClean="0">
                          <a:solidFill>
                            <a:schemeClr val="tx2">
                              <a:lumMod val="50000"/>
                            </a:schemeClr>
                          </a:solidFill>
                          <a:latin typeface="Lucida Console" panose="020B0609040504020204" pitchFamily="49" charset="0"/>
                        </a:rPr>
                        <a:t>PassThru</a:t>
                      </a:r>
                      <a:r>
                        <a:rPr lang="en-AU" dirty="0" smtClean="0">
                          <a:solidFill>
                            <a:schemeClr val="tx2">
                              <a:lumMod val="50000"/>
                            </a:schemeClr>
                          </a:solidFill>
                          <a:latin typeface="Lucida Console" panose="020B0609040504020204" pitchFamily="49" charset="0"/>
                        </a:rPr>
                        <a:t>] [-</a:t>
                      </a:r>
                      <a:r>
                        <a:rPr lang="en-AU" dirty="0" err="1" smtClean="0">
                          <a:solidFill>
                            <a:schemeClr val="tx2">
                              <a:lumMod val="50000"/>
                            </a:schemeClr>
                          </a:solidFill>
                          <a:latin typeface="Lucida Console" panose="020B0609040504020204" pitchFamily="49" charset="0"/>
                        </a:rPr>
                        <a:t>NewName</a:t>
                      </a:r>
                      <a:r>
                        <a:rPr lang="en-AU" dirty="0" smtClean="0">
                          <a:solidFill>
                            <a:schemeClr val="tx2">
                              <a:lumMod val="50000"/>
                            </a:schemeClr>
                          </a:solidFill>
                          <a:latin typeface="Lucida Console" panose="020B0609040504020204" pitchFamily="49" charset="0"/>
                        </a:rPr>
                        <a:t> &lt;string&gt;] [-Force] [-</a:t>
                      </a:r>
                      <a:r>
                        <a:rPr lang="en-AU" dirty="0" err="1" smtClean="0">
                          <a:solidFill>
                            <a:schemeClr val="tx2">
                              <a:lumMod val="50000"/>
                            </a:schemeClr>
                          </a:solidFill>
                          <a:latin typeface="Lucida Console" panose="020B0609040504020204" pitchFamily="49" charset="0"/>
                        </a:rPr>
                        <a:t>WhatIf</a:t>
                      </a:r>
                      <a:r>
                        <a:rPr lang="en-AU" dirty="0" smtClean="0">
                          <a:solidFill>
                            <a:schemeClr val="tx2">
                              <a:lumMod val="50000"/>
                            </a:schemeClr>
                          </a:solidFill>
                          <a:latin typeface="Lucida Console" panose="020B0609040504020204" pitchFamily="49" charset="0"/>
                        </a:rPr>
                        <a:t>] [-Confirm] [&lt;</a:t>
                      </a:r>
                      <a:r>
                        <a:rPr lang="en-AU" dirty="0" err="1" smtClean="0">
                          <a:solidFill>
                            <a:schemeClr val="tx2">
                              <a:lumMod val="50000"/>
                            </a:schemeClr>
                          </a:solidFill>
                          <a:latin typeface="Lucida Console" panose="020B0609040504020204" pitchFamily="49" charset="0"/>
                        </a:rPr>
                        <a:t>CommonParameters</a:t>
                      </a:r>
                      <a:r>
                        <a:rPr lang="en-AU" dirty="0" smtClean="0">
                          <a:solidFill>
                            <a:schemeClr val="tx2">
                              <a:lumMod val="50000"/>
                            </a:schemeClr>
                          </a:solidFill>
                          <a:latin typeface="Lucida Console" panose="020B0609040504020204" pitchFamily="49" charset="0"/>
                        </a:rPr>
                        <a:t>&gt;]</a:t>
                      </a:r>
                    </a:p>
                  </a:txBody>
                  <a:tcPr>
                    <a:solidFill>
                      <a:srgbClr val="012456"/>
                    </a:solidFill>
                  </a:tcPr>
                </a:tc>
                <a:extLst>
                  <a:ext uri="{0D108BD9-81ED-4DB2-BD59-A6C34878D82A}">
                    <a16:rowId xmlns:a16="http://schemas.microsoft.com/office/drawing/2014/main" val="2510236938"/>
                  </a:ext>
                </a:extLst>
              </a:tr>
            </a:tbl>
          </a:graphicData>
        </a:graphic>
      </p:graphicFrame>
      <p:sp>
        <p:nvSpPr>
          <p:cNvPr id="6" name="Title 5"/>
          <p:cNvSpPr>
            <a:spLocks noGrp="1"/>
          </p:cNvSpPr>
          <p:nvPr>
            <p:ph type="title"/>
          </p:nvPr>
        </p:nvSpPr>
        <p:spPr/>
        <p:txBody>
          <a:bodyPr/>
          <a:lstStyle/>
          <a:p>
            <a:r>
              <a:rPr lang="en-US" dirty="0" smtClean="0">
                <a:solidFill>
                  <a:schemeClr val="accent1"/>
                </a:solidFill>
              </a:rPr>
              <a:t>Cmdlet Syntax </a:t>
            </a:r>
            <a:r>
              <a:rPr lang="en-US" dirty="0" smtClean="0"/>
              <a:t>- Command Name</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14444497"/>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3529504209"/>
                    </a:ext>
                  </a:extLst>
                </a:gridCol>
              </a:tblGrid>
              <a:tr h="346067">
                <a:tc>
                  <a:txBody>
                    <a:bodyPr/>
                    <a:lstStyle/>
                    <a:p>
                      <a:r>
                        <a:rPr lang="en-US" dirty="0" smtClean="0"/>
                        <a:t>Syntax Definition</a:t>
                      </a:r>
                      <a:endParaRPr lang="en-US" dirty="0"/>
                    </a:p>
                  </a:txBody>
                  <a:tcPr/>
                </a:tc>
                <a:extLst>
                  <a:ext uri="{0D108BD9-81ED-4DB2-BD59-A6C34878D82A}">
                    <a16:rowId xmlns:a16="http://schemas.microsoft.com/office/drawing/2014/main" val="1611626638"/>
                  </a:ext>
                </a:extLst>
              </a:tr>
              <a:tr h="1384268">
                <a:tc>
                  <a:txBody>
                    <a:bodyPr/>
                    <a:lstStyle/>
                    <a:p>
                      <a:r>
                        <a:rPr lang="en-AU" sz="1800" dirty="0" smtClean="0">
                          <a:solidFill>
                            <a:schemeClr val="tx1"/>
                          </a:solidFill>
                          <a:latin typeface="Lucida Console" panose="020B0609040504020204" pitchFamily="49" charset="0"/>
                        </a:rPr>
                        <a:t>&lt;Command-Name&gt; </a:t>
                      </a:r>
                      <a:r>
                        <a:rPr lang="en-AU" sz="1800" dirty="0" smtClean="0">
                          <a:solidFill>
                            <a:schemeClr val="tx2">
                              <a:lumMod val="50000"/>
                            </a:schemeClr>
                          </a:solidFill>
                          <a:latin typeface="Lucida Console" panose="020B0609040504020204" pitchFamily="49" charset="0"/>
                        </a:rPr>
                        <a:t>-&lt;Required Parameter Name&gt; &lt;Required Parameter Value&gt;</a:t>
                      </a:r>
                    </a:p>
                    <a:p>
                      <a:r>
                        <a:rPr lang="en-AU" sz="1800" dirty="0" smtClean="0">
                          <a:solidFill>
                            <a:schemeClr val="tx2">
                              <a:lumMod val="50000"/>
                            </a:schemeClr>
                          </a:solidFill>
                          <a:latin typeface="Lucida Console" panose="020B0609040504020204" pitchFamily="49" charset="0"/>
                        </a:rPr>
                        <a:t>[-&lt;Optional Parameter Name&gt; &lt;Optional Parameter Value&gt;] </a:t>
                      </a:r>
                    </a:p>
                    <a:p>
                      <a:r>
                        <a:rPr lang="en-AU" sz="1800" dirty="0" smtClean="0">
                          <a:solidFill>
                            <a:schemeClr val="tx2">
                              <a:lumMod val="50000"/>
                            </a:schemeClr>
                          </a:solidFill>
                          <a:latin typeface="Lucida Console" panose="020B0609040504020204" pitchFamily="49" charset="0"/>
                        </a:rPr>
                        <a:t>[-&lt;Optional Switch Parameters&gt;] </a:t>
                      </a:r>
                    </a:p>
                    <a:p>
                      <a:r>
                        <a:rPr lang="en-AU" sz="1800" dirty="0" smtClean="0">
                          <a:solidFill>
                            <a:schemeClr val="tx2">
                              <a:lumMod val="50000"/>
                            </a:schemeClr>
                          </a:solidFill>
                          <a:latin typeface="Lucida Console" panose="020B0609040504020204" pitchFamily="49" charset="0"/>
                        </a:rPr>
                        <a:t>[-&lt;Optional Parameter Name&gt;] &lt;Required Parameter Value&gt;</a:t>
                      </a:r>
                    </a:p>
                    <a:p>
                      <a:r>
                        <a:rPr lang="en-AU" sz="1800" dirty="0" smtClean="0">
                          <a:solidFill>
                            <a:schemeClr val="tx2">
                              <a:lumMod val="50000"/>
                            </a:schemeClr>
                          </a:solidFill>
                          <a:latin typeface="Lucida Console" panose="020B0609040504020204" pitchFamily="49" charset="0"/>
                        </a:rPr>
                        <a:t>&lt;Multiple Parameter Values&gt;[]</a:t>
                      </a:r>
                    </a:p>
                  </a:txBody>
                  <a:tcPr>
                    <a:solidFill>
                      <a:srgbClr val="012456"/>
                    </a:solidFill>
                  </a:tcPr>
                </a:tc>
                <a:extLst>
                  <a:ext uri="{0D108BD9-81ED-4DB2-BD59-A6C34878D82A}">
                    <a16:rowId xmlns:a16="http://schemas.microsoft.com/office/drawing/2014/main" val="1689623953"/>
                  </a:ext>
                </a:extLst>
              </a:tr>
            </a:tbl>
          </a:graphicData>
        </a:graphic>
      </p:graphicFrame>
    </p:spTree>
    <p:extLst>
      <p:ext uri="{BB962C8B-B14F-4D97-AF65-F5344CB8AC3E}">
        <p14:creationId xmlns:p14="http://schemas.microsoft.com/office/powerpoint/2010/main" val="3333303327"/>
      </p:ext>
    </p:extLst>
  </p:cSld>
  <p:clrMapOvr>
    <a:masterClrMapping/>
  </p:clrMapOvr>
  <p:timing>
    <p:tnLst>
      <p:par>
        <p:cTn id="1" dur="indefinite" restart="never" nodeType="tmRoot"/>
      </p:par>
    </p:tn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Module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4: Module </a:t>
            </a:r>
            <a:r>
              <a:rPr lang="en-US" sz="2400" b="1" dirty="0">
                <a:solidFill>
                  <a:schemeClr val="tx1"/>
                </a:solidFill>
                <a:latin typeface="Segoe UI Light" panose="020B0502040204020203" pitchFamily="34" charset="0"/>
              </a:rPr>
              <a:t>L</a:t>
            </a:r>
            <a:r>
              <a:rPr lang="en-US" sz="2400" b="1" dirty="0" smtClean="0">
                <a:solidFill>
                  <a:schemeClr val="tx1"/>
                </a:solidFill>
                <a:latin typeface="Segoe UI Light" panose="020B0502040204020203" pitchFamily="34" charset="0"/>
              </a:rPr>
              <a:t>oading</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590</a:t>
            </a:fld>
            <a:endParaRPr lang="en-US"/>
          </a:p>
        </p:txBody>
      </p:sp>
    </p:spTree>
    <p:extLst>
      <p:ext uri="{BB962C8B-B14F-4D97-AF65-F5344CB8AC3E}">
        <p14:creationId xmlns:p14="http://schemas.microsoft.com/office/powerpoint/2010/main" val="1938926894"/>
      </p:ext>
    </p:extLst>
  </p:cSld>
  <p:clrMapOvr>
    <a:masterClrMapping/>
  </p:clrMapOvr>
  <p:timing>
    <p:tnLst>
      <p:par>
        <p:cTn id="1" dur="indefinite" restart="never" nodeType="tmRoot"/>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Module Loading</a:t>
            </a:r>
            <a:endParaRPr lang="en-US" dirty="0"/>
          </a:p>
        </p:txBody>
      </p:sp>
      <p:sp>
        <p:nvSpPr>
          <p:cNvPr id="10" name="Content Placeholder 9"/>
          <p:cNvSpPr>
            <a:spLocks noGrp="1"/>
          </p:cNvSpPr>
          <p:nvPr>
            <p:ph sz="quarter" idx="13"/>
          </p:nvPr>
        </p:nvSpPr>
        <p:spPr>
          <a:xfrm>
            <a:off x="406400" y="1400175"/>
            <a:ext cx="11176000" cy="4953000"/>
          </a:xfrm>
        </p:spPr>
        <p:txBody>
          <a:bodyPr/>
          <a:lstStyle/>
          <a:p>
            <a:pPr lvl="0"/>
            <a:r>
              <a:rPr lang="en-US" dirty="0" smtClean="0"/>
              <a:t>PowerShell must import modules before using their functionality</a:t>
            </a:r>
          </a:p>
          <a:p>
            <a:pPr lvl="0"/>
            <a:endParaRPr lang="en-US" dirty="0" smtClean="0"/>
          </a:p>
          <a:p>
            <a:r>
              <a:rPr lang="en-US" dirty="0" smtClean="0"/>
              <a:t>Version 3.0+ automatically imports the module when a command is used</a:t>
            </a:r>
          </a:p>
          <a:p>
            <a:endParaRPr lang="en-US" dirty="0" smtClean="0"/>
          </a:p>
          <a:p>
            <a:r>
              <a:rPr lang="en-US" dirty="0" smtClean="0"/>
              <a:t>Version 3.0+ searches </a:t>
            </a:r>
            <a:r>
              <a:rPr lang="en-US" dirty="0"/>
              <a:t>for the command through </a:t>
            </a:r>
            <a:r>
              <a:rPr lang="en-US" dirty="0" smtClean="0"/>
              <a:t>all modules found in </a:t>
            </a:r>
            <a:r>
              <a:rPr lang="en-US" b="1" dirty="0" smtClean="0"/>
              <a:t>$</a:t>
            </a:r>
            <a:r>
              <a:rPr lang="en-US" b="1" dirty="0" err="1" smtClean="0"/>
              <a:t>ENV:PSModulePath</a:t>
            </a:r>
            <a:r>
              <a:rPr lang="en-US" b="1" dirty="0" smtClean="0"/>
              <a:t> </a:t>
            </a:r>
            <a:r>
              <a:rPr lang="en-US" dirty="0" smtClean="0"/>
              <a:t>folders</a:t>
            </a:r>
          </a:p>
          <a:p>
            <a:endParaRPr lang="en-US" dirty="0" smtClean="0"/>
          </a:p>
          <a:p>
            <a:r>
              <a:rPr lang="en-US" dirty="0" smtClean="0"/>
              <a:t>Tab-completion and ISE </a:t>
            </a:r>
            <a:r>
              <a:rPr lang="en-US" dirty="0" err="1" smtClean="0"/>
              <a:t>Intellisense</a:t>
            </a:r>
            <a:r>
              <a:rPr lang="en-US" dirty="0" smtClean="0"/>
              <a:t> suggest every command in every module installed to </a:t>
            </a:r>
            <a:r>
              <a:rPr lang="en-US" b="1" dirty="0" smtClean="0"/>
              <a:t>$</a:t>
            </a:r>
            <a:r>
              <a:rPr lang="en-US" b="1" dirty="0" err="1" smtClean="0"/>
              <a:t>ENV:PSModulePath</a:t>
            </a:r>
            <a:r>
              <a:rPr lang="en-US" b="1" dirty="0" smtClean="0"/>
              <a:t> </a:t>
            </a:r>
            <a:r>
              <a:rPr lang="en-US" dirty="0" smtClean="0"/>
              <a:t>folders</a:t>
            </a:r>
          </a:p>
          <a:p>
            <a:endParaRPr lang="en-US" dirty="0" smtClean="0"/>
          </a:p>
          <a:p>
            <a:r>
              <a:rPr lang="en-US" b="1" dirty="0" smtClean="0"/>
              <a:t>$</a:t>
            </a:r>
            <a:r>
              <a:rPr lang="en-US" b="1" dirty="0" err="1" smtClean="0"/>
              <a:t>PSModuleAutoloadingPreference</a:t>
            </a:r>
            <a:r>
              <a:rPr lang="en-US" b="1" dirty="0" smtClean="0"/>
              <a:t>  </a:t>
            </a:r>
            <a:r>
              <a:rPr lang="en-US" dirty="0" smtClean="0"/>
              <a:t>= All | </a:t>
            </a:r>
            <a:r>
              <a:rPr lang="en-US" dirty="0" err="1" smtClean="0"/>
              <a:t>ModuleQualified</a:t>
            </a:r>
            <a:r>
              <a:rPr lang="en-US" dirty="0" smtClean="0"/>
              <a:t> | None</a:t>
            </a:r>
          </a:p>
        </p:txBody>
      </p:sp>
      <p:sp>
        <p:nvSpPr>
          <p:cNvPr id="3" name="Slide Number Placeholder 2"/>
          <p:cNvSpPr>
            <a:spLocks noGrp="1"/>
          </p:cNvSpPr>
          <p:nvPr>
            <p:ph type="sldNum" sz="quarter" idx="11"/>
          </p:nvPr>
        </p:nvSpPr>
        <p:spPr/>
        <p:txBody>
          <a:bodyPr/>
          <a:lstStyle/>
          <a:p>
            <a:fld id="{026CCAEB-CB17-44EB-A892-4553F1D666B6}" type="slidenum">
              <a:rPr lang="en-US" smtClean="0"/>
              <a:pPr/>
              <a:t>591</a:t>
            </a:fld>
            <a:endParaRPr lang="en-US" dirty="0"/>
          </a:p>
        </p:txBody>
      </p:sp>
    </p:spTree>
    <p:extLst>
      <p:ext uri="{BB962C8B-B14F-4D97-AF65-F5344CB8AC3E}">
        <p14:creationId xmlns:p14="http://schemas.microsoft.com/office/powerpoint/2010/main" val="417818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3000"/>
            <a:ext cx="1703512" cy="2495550"/>
          </a:xfrm>
        </p:spPr>
        <p:txBody>
          <a:bodyPr/>
          <a:lstStyle/>
          <a:p>
            <a:r>
              <a:rPr lang="en-AU" sz="2800" dirty="0" smtClean="0"/>
              <a:t>Example:</a:t>
            </a:r>
          </a:p>
          <a:p>
            <a:r>
              <a:rPr lang="en-AU" sz="2800" dirty="0" smtClean="0"/>
              <a:t>List module path folders</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592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55764976"/>
              </p:ext>
            </p:extLst>
          </p:nvPr>
        </p:nvGraphicFramePr>
        <p:xfrm>
          <a:off x="2169568" y="1159089"/>
          <a:ext cx="9476332" cy="2377440"/>
        </p:xfrm>
        <a:graphic>
          <a:graphicData uri="http://schemas.openxmlformats.org/drawingml/2006/table">
            <a:tbl>
              <a:tblPr firstRow="1" bandRow="1"/>
              <a:tblGrid>
                <a:gridCol w="9476332">
                  <a:extLst>
                    <a:ext uri="{9D8B030D-6E8A-4147-A177-3AD203B41FA5}">
                      <a16:colId xmlns:a16="http://schemas.microsoft.com/office/drawing/2014/main" val="3386856335"/>
                    </a:ext>
                  </a:extLst>
                </a:gridCol>
              </a:tblGrid>
              <a:tr h="405342">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baseline="0" dirty="0" smtClean="0">
                          <a:solidFill>
                            <a:schemeClr val="bg1"/>
                          </a:solidFill>
                          <a:latin typeface="Segoe UI Light" panose="020B0502040204020203" pitchFamily="34" charset="0"/>
                          <a:cs typeface="Segoe UI Light" panose="020B0502040204020203" pitchFamily="34" charset="0"/>
                        </a:rPr>
                        <a:t>List module path folders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967785914"/>
                  </a:ext>
                </a:extLst>
              </a:tr>
              <a:tr h="1864570">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env:PSModulePath</a:t>
                      </a:r>
                      <a:r>
                        <a:rPr lang="en-AU" sz="2000" dirty="0" smtClean="0">
                          <a:solidFill>
                            <a:srgbClr val="F5F5F5"/>
                          </a:solidFill>
                          <a:latin typeface="Lucida Console" panose="020B0609040504020204" pitchFamily="49" charset="0"/>
                        </a:rPr>
                        <a:t> </a:t>
                      </a:r>
                      <a:r>
                        <a:rPr lang="en-AU" sz="2000" dirty="0" smtClean="0">
                          <a:solidFill>
                            <a:srgbClr val="D3D3D3"/>
                          </a:solidFill>
                          <a:latin typeface="Lucida Console" panose="020B0609040504020204" pitchFamily="49" charset="0"/>
                        </a:rPr>
                        <a:t>-split</a:t>
                      </a:r>
                      <a:r>
                        <a:rPr lang="en-AU" sz="2000" dirty="0" smtClean="0">
                          <a:solidFill>
                            <a:srgbClr val="F5F5F5"/>
                          </a:solidFill>
                          <a:latin typeface="Lucida Console" panose="020B0609040504020204" pitchFamily="49" charset="0"/>
                        </a:rPr>
                        <a:t> </a:t>
                      </a:r>
                      <a:r>
                        <a:rPr lang="en-AU" sz="2000" dirty="0" smtClean="0">
                          <a:solidFill>
                            <a:srgbClr val="DB7093"/>
                          </a:solidFill>
                          <a:latin typeface="Lucida Console" panose="020B0609040504020204" pitchFamily="49" charset="0"/>
                        </a:rPr>
                        <a:t>';'</a:t>
                      </a:r>
                    </a:p>
                    <a:p>
                      <a:endParaRPr lang="en-AU" sz="2000" dirty="0" smtClean="0">
                        <a:solidFill>
                          <a:srgbClr val="DB7093"/>
                        </a:solidFill>
                        <a:latin typeface="Lucida Console" panose="020B0609040504020204" pitchFamily="49" charset="0"/>
                      </a:endParaRPr>
                    </a:p>
                    <a:p>
                      <a:r>
                        <a:rPr lang="en-AU" sz="2000" dirty="0" smtClean="0">
                          <a:solidFill>
                            <a:srgbClr val="F5F5F5"/>
                          </a:solidFill>
                          <a:latin typeface="Lucida Console" panose="020B0609040504020204" pitchFamily="49" charset="0"/>
                        </a:rPr>
                        <a:t>C:\Users\John\Documents\WindowsPowerShell\Modules</a:t>
                      </a:r>
                    </a:p>
                    <a:p>
                      <a:r>
                        <a:rPr lang="en-AU" sz="2000" dirty="0" smtClean="0">
                          <a:solidFill>
                            <a:srgbClr val="F5F5F5"/>
                          </a:solidFill>
                          <a:latin typeface="Lucida Console" panose="020B0609040504020204" pitchFamily="49" charset="0"/>
                        </a:rPr>
                        <a:t>C:\windows\system32\WindowsPowerShell\v1.0\Modules</a:t>
                      </a:r>
                    </a:p>
                    <a:p>
                      <a:pPr marL="0" marR="0" indent="0" defTabSz="914400" eaLnBrk="1" fontAlgn="auto" latinLnBrk="0" hangingPunct="1">
                        <a:lnSpc>
                          <a:spcPct val="100000"/>
                        </a:lnSpc>
                        <a:spcBef>
                          <a:spcPts val="0"/>
                        </a:spcBef>
                        <a:spcAft>
                          <a:spcPts val="0"/>
                        </a:spcAft>
                        <a:buClrTx/>
                        <a:buSzTx/>
                        <a:buFontTx/>
                        <a:buNone/>
                        <a:tabLst/>
                        <a:defRPr/>
                      </a:pPr>
                      <a:r>
                        <a:rPr lang="en-AU" sz="2000" dirty="0" smtClean="0">
                          <a:solidFill>
                            <a:srgbClr val="F5F5F5"/>
                          </a:solidFill>
                          <a:latin typeface="Lucida Console" panose="020B0609040504020204" pitchFamily="49" charset="0"/>
                        </a:rPr>
                        <a:t>C:\Program Files\</a:t>
                      </a:r>
                      <a:r>
                        <a:rPr lang="en-AU" sz="2000" dirty="0" err="1" smtClean="0">
                          <a:solidFill>
                            <a:srgbClr val="F5F5F5"/>
                          </a:solidFill>
                          <a:latin typeface="Lucida Console" panose="020B0609040504020204" pitchFamily="49" charset="0"/>
                        </a:rPr>
                        <a:t>WindowsPowerShell</a:t>
                      </a:r>
                      <a:r>
                        <a:rPr lang="en-AU" sz="2000" dirty="0" smtClean="0">
                          <a:solidFill>
                            <a:srgbClr val="F5F5F5"/>
                          </a:solidFill>
                          <a:latin typeface="Lucida Console" panose="020B0609040504020204" pitchFamily="49" charset="0"/>
                        </a:rPr>
                        <a:t>\Modules</a:t>
                      </a:r>
                    </a:p>
                    <a:p>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57527482"/>
                  </a:ext>
                </a:extLst>
              </a:tr>
            </a:tbl>
          </a:graphicData>
        </a:graphic>
      </p:graphicFrame>
      <p:sp>
        <p:nvSpPr>
          <p:cNvPr id="9" name="Isosceles Triangle 8"/>
          <p:cNvSpPr/>
          <p:nvPr/>
        </p:nvSpPr>
        <p:spPr>
          <a:xfrm rot="18548885">
            <a:off x="8887422" y="2956893"/>
            <a:ext cx="317965" cy="1323161"/>
          </a:xfrm>
          <a:prstGeom prst="triangle">
            <a:avLst>
              <a:gd name="adj" fmla="val 48521"/>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2" name="Rectangle 11"/>
          <p:cNvSpPr/>
          <p:nvPr/>
        </p:nvSpPr>
        <p:spPr>
          <a:xfrm>
            <a:off x="8867946" y="3869079"/>
            <a:ext cx="2205835" cy="388488"/>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PS v4.0+ Default</a:t>
            </a:r>
            <a:endParaRPr lang="en-US" sz="2000" dirty="0"/>
          </a:p>
        </p:txBody>
      </p:sp>
      <p:sp>
        <p:nvSpPr>
          <p:cNvPr id="8" name="Isosceles Triangle 7"/>
          <p:cNvSpPr/>
          <p:nvPr/>
        </p:nvSpPr>
        <p:spPr>
          <a:xfrm rot="15470717">
            <a:off x="10671483" y="930905"/>
            <a:ext cx="256069" cy="2205120"/>
          </a:xfrm>
          <a:prstGeom prst="triangle">
            <a:avLst>
              <a:gd name="adj" fmla="val 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3" name="Isosceles Triangle 12"/>
          <p:cNvSpPr/>
          <p:nvPr/>
        </p:nvSpPr>
        <p:spPr>
          <a:xfrm rot="14827361">
            <a:off x="10647997" y="1035489"/>
            <a:ext cx="243207" cy="2090384"/>
          </a:xfrm>
          <a:prstGeom prst="triangle">
            <a:avLst>
              <a:gd name="adj" fmla="val 0"/>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10" name="Rectangle 9"/>
          <p:cNvSpPr/>
          <p:nvPr/>
        </p:nvSpPr>
        <p:spPr>
          <a:xfrm>
            <a:off x="10525070" y="1528199"/>
            <a:ext cx="1379249" cy="1210453"/>
          </a:xfrm>
          <a:prstGeom prst="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PS v2.0+ Default</a:t>
            </a:r>
            <a:endParaRPr lang="en-US" sz="2000" dirty="0"/>
          </a:p>
        </p:txBody>
      </p:sp>
    </p:spTree>
    <p:extLst>
      <p:ext uri="{BB962C8B-B14F-4D97-AF65-F5344CB8AC3E}">
        <p14:creationId xmlns:p14="http://schemas.microsoft.com/office/powerpoint/2010/main" val="1537966296"/>
      </p:ext>
    </p:extLst>
  </p:cSld>
  <p:clrMapOvr>
    <a:masterClrMapping/>
  </p:clrMapOvr>
  <p:timing>
    <p:tnLst>
      <p:par>
        <p:cTn id="1" dur="indefinite" restart="never" nodeType="tmRoot"/>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Command Discovery</a:t>
            </a:r>
            <a:endParaRPr lang="en-US" dirty="0"/>
          </a:p>
        </p:txBody>
      </p:sp>
      <p:sp>
        <p:nvSpPr>
          <p:cNvPr id="5" name="Content Placeholder 4"/>
          <p:cNvSpPr>
            <a:spLocks noGrp="1"/>
          </p:cNvSpPr>
          <p:nvPr>
            <p:ph sz="quarter" idx="13"/>
          </p:nvPr>
        </p:nvSpPr>
        <p:spPr/>
        <p:txBody>
          <a:bodyPr/>
          <a:lstStyle/>
          <a:p>
            <a:endParaRPr lang="en-US" smtClean="0"/>
          </a:p>
          <a:p>
            <a:r>
              <a:rPr lang="en-US" smtClean="0"/>
              <a:t>Get-Command (v3.0+) will return commands from imported and available modules</a:t>
            </a:r>
          </a:p>
          <a:p>
            <a:endParaRPr lang="en-US" smtClean="0"/>
          </a:p>
          <a:p>
            <a:endParaRPr lang="en-US" smtClean="0"/>
          </a:p>
          <a:p>
            <a:endParaRPr lang="en-US" smtClean="0"/>
          </a:p>
          <a:p>
            <a:endParaRPr lang="en-US" smtClean="0"/>
          </a:p>
          <a:p>
            <a:endParaRPr lang="en-US" smtClean="0"/>
          </a:p>
          <a:p>
            <a:endParaRPr lang="en-US" smtClean="0"/>
          </a:p>
          <a:p>
            <a:endParaRPr lang="en-US" dirty="0" smtClean="0"/>
          </a:p>
        </p:txBody>
      </p:sp>
      <p:sp>
        <p:nvSpPr>
          <p:cNvPr id="3" name="Slide Number Placeholder 2"/>
          <p:cNvSpPr>
            <a:spLocks noGrp="1"/>
          </p:cNvSpPr>
          <p:nvPr>
            <p:ph type="sldNum" sz="quarter" idx="11"/>
          </p:nvPr>
        </p:nvSpPr>
        <p:spPr/>
        <p:txBody>
          <a:bodyPr/>
          <a:lstStyle/>
          <a:p>
            <a:fld id="{026CCAEB-CB17-44EB-A892-4553F1D666B6}" type="slidenum">
              <a:rPr lang="en-US" smtClean="0"/>
              <a:pPr/>
              <a:t>593</a:t>
            </a:fld>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790689983"/>
              </p:ext>
            </p:extLst>
          </p:nvPr>
        </p:nvGraphicFramePr>
        <p:xfrm>
          <a:off x="2135560" y="2636912"/>
          <a:ext cx="7875896" cy="2392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085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0" y="1142999"/>
            <a:ext cx="2207568" cy="2466975"/>
          </a:xfrm>
        </p:spPr>
        <p:txBody>
          <a:bodyPr/>
          <a:lstStyle/>
          <a:p>
            <a:r>
              <a:rPr lang="en-AU" sz="2800" dirty="0" smtClean="0"/>
              <a:t>Example:</a:t>
            </a:r>
          </a:p>
          <a:p>
            <a:r>
              <a:rPr lang="en-AU" sz="2800" dirty="0" smtClean="0"/>
              <a:t>Get-Command Support for Modules</a:t>
            </a:r>
            <a:endParaRPr lang="en-AU" sz="2800" dirty="0"/>
          </a:p>
        </p:txBody>
      </p:sp>
      <p:sp>
        <p:nvSpPr>
          <p:cNvPr id="4" name="Slide Number Placeholder 3"/>
          <p:cNvSpPr>
            <a:spLocks noGrp="1"/>
          </p:cNvSpPr>
          <p:nvPr>
            <p:ph type="sldNum" sz="quarter" idx="4294967295"/>
          </p:nvPr>
        </p:nvSpPr>
        <p:spPr>
          <a:xfrm>
            <a:off x="9347200" y="6492875"/>
            <a:ext cx="2844800" cy="365125"/>
          </a:xfrm>
        </p:spPr>
        <p:txBody>
          <a:bodyPr/>
          <a:lstStyle/>
          <a:p>
            <a:fld id="{74A398B2-5A34-1A4A-811E-F4027282568C}" type="slidenum">
              <a:rPr lang="en-US" smtClean="0"/>
              <a:pPr/>
              <a:t>594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995183780"/>
              </p:ext>
            </p:extLst>
          </p:nvPr>
        </p:nvGraphicFramePr>
        <p:xfrm>
          <a:off x="2529167" y="472356"/>
          <a:ext cx="9318314" cy="5877692"/>
        </p:xfrm>
        <a:graphic>
          <a:graphicData uri="http://schemas.openxmlformats.org/drawingml/2006/table">
            <a:tbl>
              <a:tblPr firstRow="1" bandRow="1"/>
              <a:tblGrid>
                <a:gridCol w="9318314">
                  <a:extLst>
                    <a:ext uri="{9D8B030D-6E8A-4147-A177-3AD203B41FA5}">
                      <a16:colId xmlns:a16="http://schemas.microsoft.com/office/drawing/2014/main" val="2756291610"/>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baseline="0" dirty="0" smtClean="0">
                          <a:solidFill>
                            <a:schemeClr val="bg1"/>
                          </a:solidFill>
                          <a:latin typeface="Segoe UI Light" panose="020B0502040204020203" pitchFamily="34" charset="0"/>
                          <a:cs typeface="Segoe UI Light" panose="020B0502040204020203" pitchFamily="34" charset="0"/>
                        </a:rPr>
                        <a:t>Get name of snap-in or module from which a cmdlet originates</a:t>
                      </a: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round/>
                      <a:headEnd type="none" w="med" len="med"/>
                      <a:tailEnd type="none" w="med" len="me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28743569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Get-Command</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Get-Date</a:t>
                      </a:r>
                      <a:r>
                        <a:rPr lang="en-AU" sz="2000" dirty="0" smtClean="0">
                          <a:solidFill>
                            <a:srgbClr val="F5F5F5"/>
                          </a:solidFill>
                          <a:latin typeface="Lucida Console" panose="020B0609040504020204" pitchFamily="49" charset="0"/>
                        </a:rPr>
                        <a:t>)</a:t>
                      </a:r>
                      <a:r>
                        <a:rPr lang="en-AU" sz="2000" dirty="0" smtClean="0">
                          <a:solidFill>
                            <a:srgbClr val="D3D3D3"/>
                          </a:solidFill>
                          <a:latin typeface="Lucida Console" panose="020B0609040504020204" pitchFamily="49" charset="0"/>
                        </a:rPr>
                        <a:t>.</a:t>
                      </a:r>
                      <a:r>
                        <a:rPr lang="en-AU" sz="2000" dirty="0" err="1" smtClean="0">
                          <a:solidFill>
                            <a:srgbClr val="F5F5F5"/>
                          </a:solidFill>
                          <a:latin typeface="Lucida Console" panose="020B0609040504020204" pitchFamily="49" charset="0"/>
                        </a:rPr>
                        <a:t>ModuleName</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Microsoft.PowerShell.Utility</a:t>
                      </a:r>
                      <a:endParaRPr lang="en-AU" sz="2000" dirty="0" smtClean="0">
                        <a:solidFill>
                          <a:srgbClr val="F5F5F5"/>
                        </a:solidFill>
                        <a:latin typeface="Lucida Console" panose="020B060904050402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32275503"/>
                  </a:ext>
                </a:extLst>
              </a:tr>
              <a:tr h="469966">
                <a:tc>
                  <a:txBody>
                    <a:bodyPr/>
                    <a:lstStyle/>
                    <a:p>
                      <a:r>
                        <a:rPr lang="en-AU" sz="2000" b="0" baseline="0" dirty="0" smtClean="0">
                          <a:solidFill>
                            <a:schemeClr val="bg1"/>
                          </a:solidFill>
                          <a:latin typeface="Segoe UI Light" panose="020B0502040204020203" pitchFamily="34" charset="0"/>
                          <a:ea typeface=""/>
                          <a:cs typeface="Segoe UI Light" panose="020B0502040204020203" pitchFamily="34" charset="0"/>
                        </a:rPr>
                        <a:t>Get commands in </a:t>
                      </a:r>
                      <a:r>
                        <a:rPr lang="en-AU" sz="2000" b="0" baseline="0" dirty="0" err="1" smtClean="0">
                          <a:solidFill>
                            <a:schemeClr val="bg1"/>
                          </a:solidFill>
                          <a:latin typeface="Segoe UI Light" panose="020B0502040204020203" pitchFamily="34" charset="0"/>
                          <a:ea typeface=""/>
                          <a:cs typeface="Segoe UI Light" panose="020B0502040204020203" pitchFamily="34" charset="0"/>
                        </a:rPr>
                        <a:t>PSScheduledJob</a:t>
                      </a:r>
                      <a:r>
                        <a:rPr lang="en-AU" sz="2000" b="0" baseline="0" dirty="0" smtClean="0">
                          <a:solidFill>
                            <a:schemeClr val="bg1"/>
                          </a:solidFill>
                          <a:latin typeface="Segoe UI Light" panose="020B0502040204020203" pitchFamily="34" charset="0"/>
                          <a:ea typeface=""/>
                          <a:cs typeface="Segoe UI Light" panose="020B0502040204020203" pitchFamily="34" charset="0"/>
                        </a:rPr>
                        <a:t> module</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2450901"/>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-Module</a:t>
                      </a:r>
                      <a:r>
                        <a:rPr lang="en-AU" sz="2000" dirty="0" smtClean="0">
                          <a:solidFill>
                            <a:srgbClr val="F5F5F5"/>
                          </a:solidFill>
                          <a:latin typeface="Lucida Console" panose="020B0609040504020204" pitchFamily="49" charset="0"/>
                        </a:rPr>
                        <a:t> </a:t>
                      </a:r>
                      <a:r>
                        <a:rPr lang="en-AU" sz="2000" dirty="0" err="1" smtClean="0">
                          <a:solidFill>
                            <a:srgbClr val="EE82EE"/>
                          </a:solidFill>
                          <a:latin typeface="Lucida Console" panose="020B0609040504020204" pitchFamily="49" charset="0"/>
                        </a:rPr>
                        <a:t>PSScheduledJob</a:t>
                      </a:r>
                      <a:endParaRPr lang="en-AU" sz="2000" dirty="0" smtClean="0">
                        <a:solidFill>
                          <a:srgbClr val="EE82EE"/>
                        </a:solidFill>
                        <a:latin typeface="Lucida Console" panose="020B0609040504020204" pitchFamily="49" charset="0"/>
                      </a:endParaRPr>
                    </a:p>
                    <a:p>
                      <a:endParaRPr lang="en-AU" sz="2000" dirty="0" smtClean="0">
                        <a:solidFill>
                          <a:srgbClr val="EE82EE"/>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CommandType</a:t>
                      </a:r>
                      <a:r>
                        <a:rPr lang="en-AU" sz="2000" dirty="0" smtClean="0">
                          <a:solidFill>
                            <a:srgbClr val="F5F5F5"/>
                          </a:solidFill>
                          <a:latin typeface="Lucida Console" panose="020B0609040504020204" pitchFamily="49" charset="0"/>
                        </a:rPr>
                        <a:t> Name               </a:t>
                      </a:r>
                      <a:r>
                        <a:rPr lang="en-AU" sz="2000" dirty="0" err="1" smtClean="0">
                          <a:solidFill>
                            <a:srgbClr val="F5F5F5"/>
                          </a:solidFill>
                          <a:latin typeface="Lucida Console" panose="020B0609040504020204" pitchFamily="49" charset="0"/>
                        </a:rPr>
                        <a:t>ModuleName</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               ----------</a:t>
                      </a:r>
                    </a:p>
                    <a:p>
                      <a:r>
                        <a:rPr lang="en-AU" sz="2000" dirty="0" smtClean="0">
                          <a:solidFill>
                            <a:srgbClr val="F5F5F5"/>
                          </a:solidFill>
                          <a:latin typeface="Lucida Console" panose="020B0609040504020204" pitchFamily="49" charset="0"/>
                        </a:rPr>
                        <a:t>Cmdlet      Add-</a:t>
                      </a:r>
                      <a:r>
                        <a:rPr lang="en-AU" sz="2000" dirty="0" err="1" smtClean="0">
                          <a:solidFill>
                            <a:srgbClr val="F5F5F5"/>
                          </a:solidFill>
                          <a:latin typeface="Lucida Console" panose="020B0609040504020204" pitchFamily="49" charset="0"/>
                        </a:rPr>
                        <a:t>JobTrigger</a:t>
                      </a:r>
                      <a:r>
                        <a:rPr lang="en-AU" sz="2000" dirty="0" smtClean="0">
                          <a:solidFill>
                            <a:srgbClr val="F5F5F5"/>
                          </a:solidFill>
                          <a:latin typeface="Lucida Console" panose="020B0609040504020204" pitchFamily="49" charset="0"/>
                        </a:rPr>
                        <a:t>     </a:t>
                      </a:r>
                      <a:r>
                        <a:rPr lang="en-AU" sz="2000" dirty="0" err="1" smtClean="0">
                          <a:solidFill>
                            <a:srgbClr val="F5F5F5"/>
                          </a:solidFill>
                          <a:latin typeface="Lucida Console" panose="020B0609040504020204" pitchFamily="49" charset="0"/>
                        </a:rPr>
                        <a:t>PSScheduledJob</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47317742"/>
                  </a:ext>
                </a:extLst>
              </a:tr>
              <a:tr h="469966">
                <a:tc>
                  <a:txBody>
                    <a:bodyPr/>
                    <a:lstStyle/>
                    <a:p>
                      <a:r>
                        <a:rPr lang="en-AU" sz="2000" b="0" baseline="0" dirty="0" smtClean="0">
                          <a:solidFill>
                            <a:schemeClr val="bg1"/>
                          </a:solidFill>
                          <a:latin typeface="Segoe UI Light" panose="020B0502040204020203" pitchFamily="34" charset="0"/>
                          <a:ea typeface=""/>
                          <a:cs typeface="Segoe UI Light" panose="020B0502040204020203" pitchFamily="34" charset="0"/>
                        </a:rPr>
                        <a:t>Get only commands in current session</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3403913"/>
                  </a:ext>
                </a:extLst>
              </a:tr>
              <a:tr h="469966">
                <a:tc>
                  <a:txBody>
                    <a:body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a:t>
                      </a:r>
                      <a:r>
                        <a:rPr lang="en-AU" sz="2000" dirty="0" err="1" smtClean="0">
                          <a:solidFill>
                            <a:srgbClr val="FFE4B5"/>
                          </a:solidFill>
                          <a:latin typeface="Lucida Console" panose="020B0609040504020204" pitchFamily="49" charset="0"/>
                        </a:rPr>
                        <a:t>ListImported</a:t>
                      </a:r>
                      <a:r>
                        <a:rPr lang="en-AU" sz="2000" dirty="0" smtClean="0">
                          <a:solidFill>
                            <a:srgbClr val="FFE4B5"/>
                          </a:solidFill>
                          <a:latin typeface="Lucida Console" panose="020B0609040504020204" pitchFamily="49" charset="0"/>
                        </a:rPr>
                        <a:t> </a:t>
                      </a:r>
                    </a:p>
                    <a:p>
                      <a:r>
                        <a:rPr lang="en-AU" sz="2000" dirty="0" smtClean="0"/>
                        <a:t> </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CommandType</a:t>
                      </a:r>
                      <a:r>
                        <a:rPr lang="en-AU" sz="2000" dirty="0" smtClean="0">
                          <a:solidFill>
                            <a:srgbClr val="F5F5F5"/>
                          </a:solidFill>
                          <a:latin typeface="Lucida Console" panose="020B0609040504020204" pitchFamily="49" charset="0"/>
                        </a:rPr>
                        <a:t>     Name </a:t>
                      </a:r>
                      <a:r>
                        <a:rPr lang="en-AU" sz="2000" dirty="0" err="1" smtClean="0">
                          <a:solidFill>
                            <a:srgbClr val="F5F5F5"/>
                          </a:solidFill>
                          <a:latin typeface="Lucida Console" panose="020B0609040504020204" pitchFamily="49" charset="0"/>
                        </a:rPr>
                        <a:t>ModuleName</a:t>
                      </a:r>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Function        A:</a:t>
                      </a:r>
                    </a:p>
                    <a:p>
                      <a:r>
                        <a:rPr lang="en-AU"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round/>
                      <a:headEnd type="none" w="med" len="med"/>
                      <a:tailEnd type="none" w="med" len="me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035012744"/>
                  </a:ext>
                </a:extLst>
              </a:tr>
            </a:tbl>
          </a:graphicData>
        </a:graphic>
      </p:graphicFrame>
    </p:spTree>
    <p:extLst>
      <p:ext uri="{BB962C8B-B14F-4D97-AF65-F5344CB8AC3E}">
        <p14:creationId xmlns:p14="http://schemas.microsoft.com/office/powerpoint/2010/main" val="52542252"/>
      </p:ext>
    </p:extLst>
  </p:cSld>
  <p:clrMapOvr>
    <a:masterClrMapping/>
  </p:clrMapOvr>
  <p:timing>
    <p:tnLst>
      <p:par>
        <p:cTn id="1" dur="indefinite" restart="never" nodeType="tmRoot"/>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Script Module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Creating a Script Module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595</a:t>
            </a:fld>
            <a:endParaRPr lang="en-US"/>
          </a:p>
        </p:txBody>
      </p:sp>
    </p:spTree>
    <p:extLst>
      <p:ext uri="{BB962C8B-B14F-4D97-AF65-F5344CB8AC3E}">
        <p14:creationId xmlns:p14="http://schemas.microsoft.com/office/powerpoint/2010/main" val="1063766558"/>
      </p:ext>
    </p:extLst>
  </p:cSld>
  <p:clrMapOvr>
    <a:masterClrMapping/>
  </p:clrMapOvr>
  <p:timing>
    <p:tnLst>
      <p:par>
        <p:cTn id="1" dur="indefinite" restart="never" nodeType="tmRoot"/>
      </p:par>
    </p:tnLst>
  </p:timing>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Creating a Script Module</a:t>
            </a:r>
            <a:endParaRPr lang="en-US" dirty="0"/>
          </a:p>
        </p:txBody>
      </p:sp>
      <p:sp>
        <p:nvSpPr>
          <p:cNvPr id="3" name="Content Placeholder 2"/>
          <p:cNvSpPr>
            <a:spLocks noGrp="1"/>
          </p:cNvSpPr>
          <p:nvPr>
            <p:ph sz="quarter" idx="13"/>
          </p:nvPr>
        </p:nvSpPr>
        <p:spPr/>
        <p:txBody>
          <a:bodyPr/>
          <a:lstStyle/>
          <a:p>
            <a:r>
              <a:rPr lang="en-US" smtClean="0"/>
              <a:t>A script module can be as simple as a small script with a .psm1 extension</a:t>
            </a:r>
          </a:p>
          <a:p>
            <a:r>
              <a:rPr lang="en-US" smtClean="0"/>
              <a:t>Typically contain function definitions </a:t>
            </a:r>
          </a:p>
          <a:p>
            <a:r>
              <a:rPr lang="en-US" smtClean="0"/>
              <a:t>The script runs upon module import </a:t>
            </a:r>
          </a:p>
          <a:p>
            <a:r>
              <a:rPr lang="en-US" smtClean="0"/>
              <a:t>By default, functions and variables remain available for use in PowerShell session</a:t>
            </a:r>
            <a:endParaRPr lang="en-US" dirty="0" smtClean="0"/>
          </a:p>
        </p:txBody>
      </p:sp>
      <p:graphicFrame>
        <p:nvGraphicFramePr>
          <p:cNvPr id="20" name="Table 19"/>
          <p:cNvGraphicFramePr>
            <a:graphicFrameLocks noGrp="1"/>
          </p:cNvGraphicFramePr>
          <p:nvPr>
            <p:extLst>
              <p:ext uri="{D42A27DB-BD31-4B8C-83A1-F6EECF244321}">
                <p14:modId xmlns:p14="http://schemas.microsoft.com/office/powerpoint/2010/main" val="3798310715"/>
              </p:ext>
            </p:extLst>
          </p:nvPr>
        </p:nvGraphicFramePr>
        <p:xfrm>
          <a:off x="1260056" y="4064858"/>
          <a:ext cx="3124200" cy="1651310"/>
        </p:xfrm>
        <a:graphic>
          <a:graphicData uri="http://schemas.openxmlformats.org/drawingml/2006/table">
            <a:tbl>
              <a:tblPr firstRow="1" bandRow="1"/>
              <a:tblGrid>
                <a:gridCol w="3124200">
                  <a:extLst>
                    <a:ext uri="{9D8B030D-6E8A-4147-A177-3AD203B41FA5}">
                      <a16:colId xmlns:a16="http://schemas.microsoft.com/office/drawing/2014/main" val="3238158489"/>
                    </a:ext>
                  </a:extLst>
                </a:gridCol>
              </a:tblGrid>
              <a:tr h="392657">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r>
                        <a:rPr lang="en-US" dirty="0" smtClean="0">
                          <a:solidFill>
                            <a:schemeClr val="tx1"/>
                          </a:solidFill>
                        </a:rPr>
                        <a:t>MyModule.psm1</a:t>
                      </a:r>
                      <a:endParaRPr lang="en-US" dirty="0">
                        <a:solidFill>
                          <a:schemeClr val="tx1"/>
                        </a:solidFill>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98758768"/>
                  </a:ext>
                </a:extLst>
              </a:tr>
              <a:tr h="1258653">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1800" dirty="0" smtClean="0">
                          <a:solidFill>
                            <a:srgbClr val="00008B"/>
                          </a:solidFill>
                          <a:latin typeface="Consolas" panose="020B0609020204030204" pitchFamily="49" charset="0"/>
                        </a:rPr>
                        <a:t>Function</a:t>
                      </a:r>
                      <a:r>
                        <a:rPr lang="en-US" sz="1800" dirty="0" smtClean="0">
                          <a:solidFill>
                            <a:prstClr val="black"/>
                          </a:solidFill>
                          <a:latin typeface="Consolas" panose="020B0609020204030204" pitchFamily="49" charset="0"/>
                        </a:rPr>
                        <a:t> </a:t>
                      </a:r>
                      <a:r>
                        <a:rPr lang="en-US" sz="1800" dirty="0" smtClean="0">
                          <a:solidFill>
                            <a:srgbClr val="8A2BE2"/>
                          </a:solidFill>
                          <a:latin typeface="Consolas" panose="020B0609020204030204" pitchFamily="49" charset="0"/>
                        </a:rPr>
                        <a:t>Get-Data</a:t>
                      </a:r>
                      <a:endParaRPr lang="en-US" sz="1800" dirty="0" smtClean="0">
                        <a:solidFill>
                          <a:prstClr val="black"/>
                        </a:solidFill>
                        <a:latin typeface="Consolas" panose="020B0609020204030204" pitchFamily="49" charset="0"/>
                      </a:endParaRPr>
                    </a:p>
                    <a:p>
                      <a:r>
                        <a:rPr lang="en-US" sz="1800" dirty="0" smtClean="0">
                          <a:solidFill>
                            <a:prstClr val="black"/>
                          </a:solidFill>
                          <a:latin typeface="Consolas" panose="020B0609020204030204" pitchFamily="49" charset="0"/>
                        </a:rPr>
                        <a:t>{</a:t>
                      </a:r>
                    </a:p>
                    <a:p>
                      <a:r>
                        <a:rPr lang="en-US" sz="1800" dirty="0" smtClean="0">
                          <a:solidFill>
                            <a:prstClr val="black"/>
                          </a:solidFill>
                          <a:latin typeface="Consolas" panose="020B0609020204030204" pitchFamily="49" charset="0"/>
                        </a:rPr>
                        <a:t>    </a:t>
                      </a:r>
                      <a:r>
                        <a:rPr lang="en-US" sz="1800" dirty="0" smtClean="0">
                          <a:solidFill>
                            <a:srgbClr val="8B0000"/>
                          </a:solidFill>
                          <a:latin typeface="Consolas" panose="020B0609020204030204" pitchFamily="49" charset="0"/>
                        </a:rPr>
                        <a:t>“Simple function”</a:t>
                      </a:r>
                      <a:endParaRPr lang="en-US" sz="1800" dirty="0" smtClean="0">
                        <a:solidFill>
                          <a:prstClr val="black"/>
                        </a:solidFill>
                        <a:latin typeface="Consolas" panose="020B0609020204030204" pitchFamily="49" charset="0"/>
                      </a:endParaRPr>
                    </a:p>
                    <a:p>
                      <a:r>
                        <a:rPr lang="en-US" sz="1800" dirty="0" smtClean="0">
                          <a:solidFill>
                            <a:prstClr val="black"/>
                          </a:solidFill>
                          <a:latin typeface="Consolas" panose="020B060902020403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522236350"/>
                  </a:ext>
                </a:extLst>
              </a:tr>
            </a:tbl>
          </a:graphicData>
        </a:graphic>
      </p:graphicFrame>
      <p:sp>
        <p:nvSpPr>
          <p:cNvPr id="21" name="Right Arrow 20"/>
          <p:cNvSpPr/>
          <p:nvPr/>
        </p:nvSpPr>
        <p:spPr>
          <a:xfrm rot="20700000">
            <a:off x="4598660" y="4020570"/>
            <a:ext cx="652653" cy="533400"/>
          </a:xfrm>
          <a:prstGeom prst="rightArrow">
            <a:avLst/>
          </a:prstGeom>
          <a:noFill/>
          <a:ln w="25400" cap="flat" cmpd="sng" algn="ctr">
            <a:solidFill>
              <a:srgbClr val="385593"/>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dirty="0" err="1" smtClean="0">
              <a:ln>
                <a:noFill/>
              </a:ln>
              <a:solidFill>
                <a:sysClr val="windowText" lastClr="000000"/>
              </a:solidFill>
              <a:effectLst/>
              <a:uLnTx/>
              <a:uFillTx/>
              <a:latin typeface="Segoe UI"/>
            </a:endParaRPr>
          </a:p>
        </p:txBody>
      </p:sp>
      <p:sp>
        <p:nvSpPr>
          <p:cNvPr id="22" name="Rounded Rectangle 21"/>
          <p:cNvSpPr/>
          <p:nvPr/>
        </p:nvSpPr>
        <p:spPr>
          <a:xfrm>
            <a:off x="5311950" y="3403544"/>
            <a:ext cx="5595926" cy="1126278"/>
          </a:xfrm>
          <a:prstGeom prst="roundRect">
            <a:avLst>
              <a:gd name="adj" fmla="val 229"/>
            </a:avLst>
          </a:prstGeom>
          <a:solidFill>
            <a:schemeClr val="accent1"/>
          </a:solidFill>
          <a:ln w="25400" cap="flat" cmpd="sng" algn="ctr">
            <a:noFill/>
            <a:prstDash val="solid"/>
          </a:ln>
          <a:effectLst/>
        </p:spPr>
        <p:txBody>
          <a:bodyPr rtlCol="0" anchor="ct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white"/>
                </a:solidFill>
                <a:effectLst/>
                <a:uLnTx/>
                <a:uFillTx/>
                <a:latin typeface="Segoe UI"/>
              </a:rPr>
              <a:t>Import-Module c:\MyModule.psm1</a:t>
            </a:r>
          </a:p>
        </p:txBody>
      </p:sp>
      <p:sp>
        <p:nvSpPr>
          <p:cNvPr id="23" name="Right Arrow 22"/>
          <p:cNvSpPr/>
          <p:nvPr/>
        </p:nvSpPr>
        <p:spPr>
          <a:xfrm rot="900000">
            <a:off x="4598660" y="5107396"/>
            <a:ext cx="652653" cy="533400"/>
          </a:xfrm>
          <a:prstGeom prst="rightArrow">
            <a:avLst/>
          </a:prstGeom>
          <a:noFill/>
          <a:ln w="25400" cap="flat" cmpd="sng" algn="ctr">
            <a:solidFill>
              <a:srgbClr val="385593"/>
            </a:solid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3"/>
              </a:buBlip>
              <a:tabLst/>
              <a:defRPr/>
            </a:pPr>
            <a:endParaRPr kumimoji="0" lang="en-US" sz="1800" b="0" i="0" u="none" strike="noStrike" kern="0" cap="none" spc="0" normalizeH="0" baseline="0" noProof="0" dirty="0" err="1" smtClean="0">
              <a:ln>
                <a:noFill/>
              </a:ln>
              <a:solidFill>
                <a:sysClr val="windowText" lastClr="000000"/>
              </a:solidFill>
              <a:effectLst/>
              <a:uLnTx/>
              <a:uFillTx/>
              <a:latin typeface="Segoe UI"/>
            </a:endParaRPr>
          </a:p>
        </p:txBody>
      </p:sp>
      <p:sp>
        <p:nvSpPr>
          <p:cNvPr id="24" name="Rounded Rectangle 23"/>
          <p:cNvSpPr/>
          <p:nvPr/>
        </p:nvSpPr>
        <p:spPr>
          <a:xfrm>
            <a:off x="5305125" y="5032023"/>
            <a:ext cx="5602751" cy="1225799"/>
          </a:xfrm>
          <a:prstGeom prst="roundRect">
            <a:avLst>
              <a:gd name="adj" fmla="val 0"/>
            </a:avLst>
          </a:prstGeom>
          <a:solidFill>
            <a:schemeClr val="accent1"/>
          </a:solidFill>
          <a:ln w="25400" cap="flat" cmpd="sng" algn="ctr">
            <a:noFill/>
            <a:prstDash val="solid"/>
          </a:ln>
          <a:effectLst/>
        </p:spPr>
        <p:txBody>
          <a:bodyPr rtlCol="0" anchor="ctr"/>
          <a:lstStyle/>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white"/>
                </a:solidFill>
                <a:effectLst/>
                <a:uLnTx/>
                <a:uFillTx/>
                <a:latin typeface="Segoe UI"/>
              </a:rPr>
              <a:t>Create Module Folder in </a:t>
            </a:r>
            <a:r>
              <a:rPr kumimoji="0" lang="en-US" sz="1800" b="0" i="0" u="none" strike="noStrike" kern="0" cap="none" spc="0" normalizeH="0" baseline="0" noProof="0" dirty="0" err="1" smtClean="0">
                <a:ln>
                  <a:noFill/>
                </a:ln>
                <a:solidFill>
                  <a:prstClr val="white"/>
                </a:solidFill>
                <a:effectLst/>
                <a:uLnTx/>
                <a:uFillTx/>
                <a:latin typeface="Segoe UI"/>
              </a:rPr>
              <a:t>PSModule</a:t>
            </a:r>
            <a:r>
              <a:rPr kumimoji="0" lang="en-US" sz="1800" b="0" i="0" u="none" strike="noStrike" kern="0" cap="none" spc="0" normalizeH="0" baseline="0" noProof="0" dirty="0" smtClean="0">
                <a:ln>
                  <a:noFill/>
                </a:ln>
                <a:solidFill>
                  <a:prstClr val="white"/>
                </a:solidFill>
                <a:effectLst/>
                <a:uLnTx/>
                <a:uFillTx/>
                <a:latin typeface="Segoe UI"/>
              </a:rPr>
              <a:t> Path with same name as</a:t>
            </a:r>
            <a:r>
              <a:rPr kumimoji="0" lang="en-US" sz="1800" b="0" i="0" u="none" strike="noStrike" kern="0" cap="none" spc="0" normalizeH="0" noProof="0" dirty="0" smtClean="0">
                <a:ln>
                  <a:noFill/>
                </a:ln>
                <a:solidFill>
                  <a:prstClr val="white"/>
                </a:solidFill>
                <a:effectLst/>
                <a:uLnTx/>
                <a:uFillTx/>
                <a:latin typeface="Segoe UI"/>
              </a:rPr>
              <a:t> .psm1</a:t>
            </a:r>
            <a:r>
              <a:rPr kumimoji="0" lang="en-US" sz="1800" b="0" i="0" u="none" strike="noStrike" kern="0" cap="none" spc="0" normalizeH="0" baseline="0" noProof="0" dirty="0" smtClean="0">
                <a:ln>
                  <a:noFill/>
                </a:ln>
                <a:solidFill>
                  <a:prstClr val="white"/>
                </a:solidFill>
                <a:effectLst/>
                <a:uLnTx/>
                <a:uFillTx/>
                <a:latin typeface="Segoe UI"/>
              </a:rPr>
              <a:t>, “</a:t>
            </a:r>
            <a:r>
              <a:rPr kumimoji="0" lang="en-US" sz="1800" b="0" i="0" u="none" strike="noStrike" kern="0" cap="none" spc="0" normalizeH="0" baseline="0" noProof="0" dirty="0" err="1" smtClean="0">
                <a:ln>
                  <a:noFill/>
                </a:ln>
                <a:solidFill>
                  <a:prstClr val="white"/>
                </a:solidFill>
                <a:effectLst/>
                <a:uLnTx/>
                <a:uFillTx/>
                <a:latin typeface="Segoe UI"/>
              </a:rPr>
              <a:t>MyModule</a:t>
            </a:r>
            <a:r>
              <a:rPr kumimoji="0" lang="en-US" sz="1800" b="0" i="0" u="none" strike="noStrike" kern="0" cap="none" spc="0" normalizeH="0" baseline="0" noProof="0" dirty="0" smtClean="0">
                <a:ln>
                  <a:noFill/>
                </a:ln>
                <a:solidFill>
                  <a:prstClr val="white"/>
                </a:solidFill>
                <a:effectLst/>
                <a:uLnTx/>
                <a:uFillTx/>
                <a:latin typeface="Segoe UI"/>
              </a:rPr>
              <a:t>”</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white"/>
                </a:solidFill>
                <a:effectLst/>
                <a:uLnTx/>
                <a:uFillTx/>
                <a:latin typeface="Segoe UI"/>
              </a:rPr>
              <a:t>Place MyModule.psm1 file in new</a:t>
            </a:r>
            <a:r>
              <a:rPr kumimoji="0" lang="en-US" sz="1800" b="0" i="0" u="none" strike="noStrike" kern="0" cap="none" spc="0" normalizeH="0" noProof="0" dirty="0" smtClean="0">
                <a:ln>
                  <a:noFill/>
                </a:ln>
                <a:solidFill>
                  <a:prstClr val="white"/>
                </a:solidFill>
                <a:effectLst/>
                <a:uLnTx/>
                <a:uFillTx/>
                <a:latin typeface="Segoe UI"/>
              </a:rPr>
              <a:t> folder</a:t>
            </a:r>
            <a:endParaRPr kumimoji="0" lang="en-US" sz="1800" b="0" i="0" u="none" strike="noStrike" kern="0" cap="none" spc="0" normalizeH="0" baseline="0" noProof="0" dirty="0" smtClean="0">
              <a:ln>
                <a:noFill/>
              </a:ln>
              <a:solidFill>
                <a:prstClr val="white"/>
              </a:solidFill>
              <a:effectLst/>
              <a:uLnTx/>
              <a:uFillTx/>
              <a:latin typeface="Segoe UI"/>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0" cap="none" spc="0" normalizeH="0" baseline="0" noProof="0" dirty="0" smtClean="0">
                <a:ln>
                  <a:noFill/>
                </a:ln>
                <a:solidFill>
                  <a:prstClr val="white"/>
                </a:solidFill>
                <a:effectLst/>
                <a:uLnTx/>
                <a:uFillTx/>
                <a:latin typeface="Segoe UI"/>
              </a:rPr>
              <a:t>Import-Module </a:t>
            </a:r>
            <a:r>
              <a:rPr kumimoji="0" lang="en-US" sz="1800" b="0" i="0" u="none" strike="noStrike" kern="0" cap="none" spc="0" normalizeH="0" baseline="0" noProof="0" dirty="0" err="1" smtClean="0">
                <a:ln>
                  <a:noFill/>
                </a:ln>
                <a:solidFill>
                  <a:prstClr val="white"/>
                </a:solidFill>
                <a:effectLst/>
                <a:uLnTx/>
                <a:uFillTx/>
                <a:latin typeface="Segoe UI"/>
              </a:rPr>
              <a:t>MyModule</a:t>
            </a:r>
            <a:endParaRPr kumimoji="0" lang="en-US" sz="1800" b="0" i="0" u="none" strike="noStrike" kern="0" cap="none" spc="0" normalizeH="0" baseline="0" noProof="0" dirty="0" smtClean="0">
              <a:ln>
                <a:noFill/>
              </a:ln>
              <a:solidFill>
                <a:prstClr val="white"/>
              </a:solidFill>
              <a:effectLst/>
              <a:uLnTx/>
              <a:uFillTx/>
              <a:latin typeface="Segoe UI"/>
            </a:endParaRPr>
          </a:p>
        </p:txBody>
      </p:sp>
      <p:sp>
        <p:nvSpPr>
          <p:cNvPr id="25" name="TextBox 24"/>
          <p:cNvSpPr txBox="1"/>
          <p:nvPr/>
        </p:nvSpPr>
        <p:spPr>
          <a:xfrm>
            <a:off x="7906766" y="4596256"/>
            <a:ext cx="39946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Pct val="110000"/>
              <a:buFontTx/>
              <a:buNone/>
              <a:tabLst/>
              <a:defRPr/>
            </a:pPr>
            <a:r>
              <a:rPr kumimoji="0" lang="en-US" sz="1800" b="0" i="0" u="none" strike="noStrike" kern="0" cap="none" spc="0" normalizeH="0" baseline="0" noProof="0" dirty="0" smtClean="0">
                <a:ln>
                  <a:noFill/>
                </a:ln>
                <a:solidFill>
                  <a:prstClr val="black"/>
                </a:solidFill>
                <a:effectLst/>
                <a:uLnTx/>
                <a:uFillTx/>
              </a:rPr>
              <a:t>or</a:t>
            </a:r>
          </a:p>
        </p:txBody>
      </p:sp>
      <p:sp>
        <p:nvSpPr>
          <p:cNvPr id="4" name="TextBox 3"/>
          <p:cNvSpPr txBox="1"/>
          <p:nvPr/>
        </p:nvSpPr>
        <p:spPr>
          <a:xfrm>
            <a:off x="1646919" y="3509007"/>
            <a:ext cx="2334293" cy="369332"/>
          </a:xfrm>
          <a:prstGeom prst="rect">
            <a:avLst/>
          </a:prstGeom>
          <a:noFill/>
        </p:spPr>
        <p:txBody>
          <a:bodyPr wrap="none" rtlCol="0">
            <a:spAutoFit/>
          </a:bodyPr>
          <a:lstStyle>
            <a:defPPr>
              <a:defRPr lang="en-US"/>
            </a:defPPr>
            <a:lvl1pPr marR="0" lvl="0" indent="0" defTabSz="914400" fontAlgn="auto">
              <a:lnSpc>
                <a:spcPct val="100000"/>
              </a:lnSpc>
              <a:spcBef>
                <a:spcPts val="0"/>
              </a:spcBef>
              <a:spcAft>
                <a:spcPts val="0"/>
              </a:spcAft>
              <a:buClrTx/>
              <a:buSzPct val="110000"/>
              <a:buFontTx/>
              <a:buNone/>
              <a:tabLst/>
              <a:defRPr kumimoji="0" b="0" i="0" u="none" strike="noStrike" kern="0" cap="none" spc="0" normalizeH="0" baseline="0">
                <a:ln>
                  <a:noFill/>
                </a:ln>
                <a:solidFill>
                  <a:prstClr val="black"/>
                </a:solidFill>
                <a:effectLst/>
                <a:uLnTx/>
                <a:uFillTx/>
              </a:defRPr>
            </a:lvl1pPr>
          </a:lstStyle>
          <a:p>
            <a:pPr algn="ctr"/>
            <a:r>
              <a:rPr lang="en-US" dirty="0"/>
              <a:t>Create Module Script</a:t>
            </a:r>
          </a:p>
        </p:txBody>
      </p:sp>
      <p:sp>
        <p:nvSpPr>
          <p:cNvPr id="12" name="TextBox 11"/>
          <p:cNvSpPr txBox="1"/>
          <p:nvPr/>
        </p:nvSpPr>
        <p:spPr>
          <a:xfrm>
            <a:off x="6785465" y="2870464"/>
            <a:ext cx="2642070"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Pct val="110000"/>
              <a:buFontTx/>
              <a:buNone/>
              <a:tabLst/>
              <a:defRPr/>
            </a:pPr>
            <a:r>
              <a:rPr lang="en-US" kern="0" dirty="0" smtClean="0">
                <a:solidFill>
                  <a:prstClr val="black"/>
                </a:solidFill>
              </a:rPr>
              <a:t>Import Script as Module</a:t>
            </a:r>
            <a:endParaRPr kumimoji="0" lang="en-US" sz="1800" b="0" i="0" u="none" strike="noStrike" kern="0" cap="none" spc="0" normalizeH="0" baseline="0" noProof="0" dirty="0" smtClean="0">
              <a:ln>
                <a:noFill/>
              </a:ln>
              <a:solidFill>
                <a:prstClr val="black"/>
              </a:solidFill>
              <a:effectLst/>
              <a:uLnTx/>
              <a:uFillTx/>
            </a:endParaRPr>
          </a:p>
        </p:txBody>
      </p:sp>
    </p:spTree>
    <p:extLst>
      <p:ext uri="{BB962C8B-B14F-4D97-AF65-F5344CB8AC3E}">
        <p14:creationId xmlns:p14="http://schemas.microsoft.com/office/powerpoint/2010/main" val="3712535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Export-ModuleMember</a:t>
            </a:r>
            <a:endParaRPr lang="en-AU" dirty="0"/>
          </a:p>
        </p:txBody>
      </p:sp>
      <p:sp>
        <p:nvSpPr>
          <p:cNvPr id="3" name="Content Placeholder 2"/>
          <p:cNvSpPr>
            <a:spLocks noGrp="1"/>
          </p:cNvSpPr>
          <p:nvPr>
            <p:ph sz="quarter" idx="13"/>
          </p:nvPr>
        </p:nvSpPr>
        <p:spPr/>
        <p:txBody>
          <a:bodyPr/>
          <a:lstStyle/>
          <a:p>
            <a:r>
              <a:rPr lang="en-AU" smtClean="0"/>
              <a:t>If a script module does not include Export-ModuleMember,</a:t>
            </a:r>
            <a:br>
              <a:rPr lang="en-AU" smtClean="0"/>
            </a:br>
            <a:r>
              <a:rPr lang="en-AU" smtClean="0"/>
              <a:t>functions are exported but not variables or aliases</a:t>
            </a:r>
          </a:p>
          <a:p>
            <a:endParaRPr lang="en-AU" smtClean="0"/>
          </a:p>
          <a:p>
            <a:r>
              <a:rPr lang="en-AU" smtClean="0"/>
              <a:t>Can only be used in script modules or dynamic modules</a:t>
            </a:r>
          </a:p>
          <a:p>
            <a:endParaRPr lang="en-AU" smtClean="0"/>
          </a:p>
          <a:p>
            <a:r>
              <a:rPr lang="en-AU" smtClean="0"/>
              <a:t>Optional but best practice</a:t>
            </a:r>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597</a:t>
            </a:fld>
            <a:endParaRPr lang="en-US"/>
          </a:p>
        </p:txBody>
      </p:sp>
      <p:grpSp>
        <p:nvGrpSpPr>
          <p:cNvPr id="8" name="Group 7"/>
          <p:cNvGrpSpPr/>
          <p:nvPr/>
        </p:nvGrpSpPr>
        <p:grpSpPr>
          <a:xfrm>
            <a:off x="551384" y="4001701"/>
            <a:ext cx="7366375" cy="2245846"/>
            <a:chOff x="551384" y="3645024"/>
            <a:chExt cx="7366375" cy="2245846"/>
          </a:xfrm>
        </p:grpSpPr>
        <p:pic>
          <p:nvPicPr>
            <p:cNvPr id="5" name="Picture 4"/>
            <p:cNvPicPr>
              <a:picLocks noChangeAspect="1"/>
            </p:cNvPicPr>
            <p:nvPr/>
          </p:nvPicPr>
          <p:blipFill>
            <a:blip r:embed="rId3"/>
            <a:stretch>
              <a:fillRect/>
            </a:stretch>
          </p:blipFill>
          <p:spPr>
            <a:xfrm>
              <a:off x="551384" y="3645024"/>
              <a:ext cx="7366375" cy="2245846"/>
            </a:xfrm>
            <a:prstGeom prst="rect">
              <a:avLst/>
            </a:prstGeom>
            <a:ln w="15875">
              <a:solidFill>
                <a:schemeClr val="accent1"/>
              </a:solidFill>
            </a:ln>
          </p:spPr>
        </p:pic>
        <p:sp>
          <p:nvSpPr>
            <p:cNvPr id="6" name="Rectangle 5"/>
            <p:cNvSpPr/>
            <p:nvPr/>
          </p:nvSpPr>
          <p:spPr>
            <a:xfrm>
              <a:off x="1127448" y="4149080"/>
              <a:ext cx="5040560" cy="216024"/>
            </a:xfrm>
            <a:prstGeom prst="rect">
              <a:avLst/>
            </a:pr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7" name="Rectangle 6"/>
            <p:cNvSpPr/>
            <p:nvPr/>
          </p:nvSpPr>
          <p:spPr>
            <a:xfrm>
              <a:off x="1127448" y="5530830"/>
              <a:ext cx="6696744" cy="274434"/>
            </a:xfrm>
            <a:prstGeom prst="rect">
              <a:avLst/>
            </a:prstGeom>
            <a:noFill/>
            <a:ln w="158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
        <p:nvSpPr>
          <p:cNvPr id="9" name="Right Arrow 8"/>
          <p:cNvSpPr/>
          <p:nvPr/>
        </p:nvSpPr>
        <p:spPr>
          <a:xfrm rot="9302721">
            <a:off x="8096438" y="5571758"/>
            <a:ext cx="899349" cy="533400"/>
          </a:xfrm>
          <a:prstGeom prst="rightArrow">
            <a:avLst/>
          </a:prstGeom>
          <a:solidFill>
            <a:schemeClr val="tx2">
              <a:lumMod val="85000"/>
            </a:schemeClr>
          </a:solidFill>
          <a:ln w="25400" cap="flat" cmpd="sng" algn="ctr">
            <a:no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4"/>
              </a:buBlip>
              <a:tabLst/>
              <a:defRPr/>
            </a:pPr>
            <a:endParaRPr kumimoji="0" lang="en-US" sz="1800" b="0" i="0" u="none" strike="noStrike" kern="0" cap="none" spc="0" normalizeH="0" baseline="0" noProof="0" dirty="0" err="1" smtClean="0">
              <a:ln>
                <a:noFill/>
              </a:ln>
              <a:solidFill>
                <a:sysClr val="windowText" lastClr="000000"/>
              </a:solidFill>
              <a:effectLst/>
              <a:uLnTx/>
              <a:uFillTx/>
              <a:latin typeface="Segoe UI"/>
            </a:endParaRPr>
          </a:p>
        </p:txBody>
      </p:sp>
      <p:sp>
        <p:nvSpPr>
          <p:cNvPr id="10" name="Right Arrow 9"/>
          <p:cNvSpPr/>
          <p:nvPr/>
        </p:nvSpPr>
        <p:spPr>
          <a:xfrm rot="11723094">
            <a:off x="6586625" y="4663680"/>
            <a:ext cx="2372364" cy="533400"/>
          </a:xfrm>
          <a:prstGeom prst="rightArrow">
            <a:avLst/>
          </a:prstGeom>
          <a:solidFill>
            <a:schemeClr val="tx2">
              <a:lumMod val="85000"/>
            </a:schemeClr>
          </a:solidFill>
          <a:ln w="25400" cap="flat" cmpd="sng" algn="ctr">
            <a:noFill/>
            <a:prstDash val="solid"/>
          </a:ln>
          <a:effectLst/>
        </p:spPr>
        <p:txBody>
          <a:bodyPr rtlCol="0" anchor="ctr"/>
          <a:lstStyle/>
          <a:p>
            <a:pPr marL="228600" marR="0" lvl="0" indent="-228600" algn="ctr" defTabSz="914400" eaLnBrk="1" fontAlgn="auto" latinLnBrk="0" hangingPunct="1">
              <a:lnSpc>
                <a:spcPct val="100000"/>
              </a:lnSpc>
              <a:spcBef>
                <a:spcPts val="0"/>
              </a:spcBef>
              <a:spcAft>
                <a:spcPts val="0"/>
              </a:spcAft>
              <a:buClrTx/>
              <a:buSzTx/>
              <a:buFontTx/>
              <a:buBlip>
                <a:blip r:embed="rId4"/>
              </a:buBlip>
              <a:tabLst/>
              <a:defRPr/>
            </a:pPr>
            <a:endParaRPr kumimoji="0" lang="en-US" sz="1800" b="0" i="0" u="none" strike="noStrike" kern="0" cap="none" spc="0" normalizeH="0" baseline="0" noProof="0" dirty="0" err="1" smtClean="0">
              <a:ln>
                <a:noFill/>
              </a:ln>
              <a:solidFill>
                <a:sysClr val="windowText" lastClr="000000"/>
              </a:solidFill>
              <a:effectLst/>
              <a:uLnTx/>
              <a:uFillTx/>
              <a:latin typeface="Segoe UI"/>
            </a:endParaRPr>
          </a:p>
        </p:txBody>
      </p:sp>
      <p:sp>
        <p:nvSpPr>
          <p:cNvPr id="11" name="Rounded Rectangle 10"/>
          <p:cNvSpPr/>
          <p:nvPr/>
        </p:nvSpPr>
        <p:spPr>
          <a:xfrm>
            <a:off x="8798499" y="5016640"/>
            <a:ext cx="3074786" cy="990600"/>
          </a:xfrm>
          <a:prstGeom prst="roundRect">
            <a:avLst>
              <a:gd name="adj" fmla="val 229"/>
            </a:avLst>
          </a:prstGeom>
          <a:solidFill>
            <a:schemeClr val="tx2">
              <a:lumMod val="85000"/>
            </a:schemeClr>
          </a:solidFill>
          <a:ln w="25400" cap="flat" cmpd="sng" algn="ctr">
            <a:noFill/>
            <a:prstDash val="solid"/>
          </a:ln>
          <a:effectLst/>
        </p:spPr>
        <p:txBody>
          <a:bodyPr rtlCol="0" anchor="ctr"/>
          <a:lstStyle/>
          <a:p>
            <a:pPr marR="0" lvl="0" defTabSz="914400" eaLnBrk="1" fontAlgn="auto" latinLnBrk="0" hangingPunct="1">
              <a:lnSpc>
                <a:spcPct val="100000"/>
              </a:lnSpc>
              <a:spcBef>
                <a:spcPts val="0"/>
              </a:spcBef>
              <a:spcAft>
                <a:spcPts val="0"/>
              </a:spcAft>
              <a:buClrTx/>
              <a:buSzTx/>
              <a:tabLst/>
              <a:defRPr/>
            </a:pPr>
            <a:r>
              <a:rPr kumimoji="0" lang="en-US" sz="2000" b="0" i="0" u="none" strike="noStrike" kern="0" cap="none" spc="0" normalizeH="0" baseline="0" noProof="0" dirty="0" smtClean="0">
                <a:ln>
                  <a:noFill/>
                </a:ln>
                <a:solidFill>
                  <a:schemeClr val="bg1"/>
                </a:solidFill>
                <a:effectLst/>
                <a:uLnTx/>
                <a:uFillTx/>
                <a:latin typeface="Segoe UI"/>
              </a:rPr>
              <a:t>Explicitly define items</a:t>
            </a:r>
            <a:r>
              <a:rPr kumimoji="0" lang="en-US" sz="2000" b="0" i="0" u="none" strike="noStrike" kern="0" cap="none" spc="0" normalizeH="0" noProof="0" dirty="0" smtClean="0">
                <a:ln>
                  <a:noFill/>
                </a:ln>
                <a:solidFill>
                  <a:schemeClr val="bg1"/>
                </a:solidFill>
                <a:effectLst/>
                <a:uLnTx/>
                <a:uFillTx/>
                <a:latin typeface="Segoe UI"/>
              </a:rPr>
              <a:t> to be imported when module is loaded</a:t>
            </a:r>
            <a:r>
              <a:rPr kumimoji="0" lang="en-US" sz="2000" b="0" i="0" u="none" strike="noStrike" kern="0" cap="none" spc="0" normalizeH="0" baseline="0" noProof="0" dirty="0" smtClean="0">
                <a:ln>
                  <a:noFill/>
                </a:ln>
                <a:solidFill>
                  <a:schemeClr val="bg1"/>
                </a:solidFill>
                <a:effectLst/>
                <a:uLnTx/>
                <a:uFillTx/>
                <a:latin typeface="Segoe UI"/>
              </a:rPr>
              <a:t> </a:t>
            </a:r>
          </a:p>
        </p:txBody>
      </p:sp>
    </p:spTree>
    <p:extLst>
      <p:ext uri="{BB962C8B-B14F-4D97-AF65-F5344CB8AC3E}">
        <p14:creationId xmlns:p14="http://schemas.microsoft.com/office/powerpoint/2010/main" val="1370889330"/>
      </p:ext>
    </p:extLst>
  </p:cSld>
  <p:clrMapOvr>
    <a:masterClrMapping/>
  </p:clrMapOvr>
  <p:timing>
    <p:tnLst>
      <p:par>
        <p:cTn id="1" dur="indefinite" restart="never" nodeType="tmRoot"/>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Script Module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2: Module Manifest</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598</a:t>
            </a:fld>
            <a:endParaRPr lang="en-US"/>
          </a:p>
        </p:txBody>
      </p:sp>
    </p:spTree>
    <p:extLst>
      <p:ext uri="{BB962C8B-B14F-4D97-AF65-F5344CB8AC3E}">
        <p14:creationId xmlns:p14="http://schemas.microsoft.com/office/powerpoint/2010/main" val="1444324640"/>
      </p:ext>
    </p:extLst>
  </p:cSld>
  <p:clrMapOvr>
    <a:masterClrMapping/>
  </p:clrMapOvr>
  <p:timing>
    <p:tnLst>
      <p:par>
        <p:cTn id="1" dur="indefinite" restart="never" nodeType="tmRoot"/>
      </p:par>
    </p:tnLst>
  </p:timing>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Manifests – Enhance Script Modules</a:t>
            </a:r>
            <a:endParaRPr lang="en-US" dirty="0"/>
          </a:p>
        </p:txBody>
      </p:sp>
      <p:sp>
        <p:nvSpPr>
          <p:cNvPr id="3" name="Content Placeholder 2"/>
          <p:cNvSpPr>
            <a:spLocks noGrp="1"/>
          </p:cNvSpPr>
          <p:nvPr>
            <p:ph sz="quarter" idx="13"/>
          </p:nvPr>
        </p:nvSpPr>
        <p:spPr/>
        <p:txBody>
          <a:bodyPr/>
          <a:lstStyle/>
          <a:p>
            <a:pPr>
              <a:lnSpc>
                <a:spcPct val="150000"/>
              </a:lnSpc>
            </a:pPr>
            <a:r>
              <a:rPr lang="en-US" dirty="0" smtClean="0"/>
              <a:t>Created via New-</a:t>
            </a:r>
            <a:r>
              <a:rPr lang="en-US" dirty="0" err="1" smtClean="0"/>
              <a:t>ModuleManifest</a:t>
            </a:r>
            <a:r>
              <a:rPr lang="en-US" dirty="0" smtClean="0"/>
              <a:t> cmdlet as a separate .psd1 file</a:t>
            </a:r>
          </a:p>
          <a:p>
            <a:pPr>
              <a:lnSpc>
                <a:spcPct val="150000"/>
              </a:lnSpc>
            </a:pPr>
            <a:r>
              <a:rPr lang="en-US" dirty="0" smtClean="0"/>
              <a:t>Manifest is a simple hash table containing metadata</a:t>
            </a:r>
          </a:p>
          <a:p>
            <a:pPr>
              <a:lnSpc>
                <a:spcPct val="150000"/>
              </a:lnSpc>
            </a:pPr>
            <a:r>
              <a:rPr lang="en-US" dirty="0" smtClean="0"/>
              <a:t>Becomes a manifest module</a:t>
            </a:r>
          </a:p>
          <a:p>
            <a:pPr>
              <a:lnSpc>
                <a:spcPct val="150000"/>
              </a:lnSpc>
            </a:pPr>
            <a:endParaRPr lang="en-US"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599</a:t>
            </a:fld>
            <a:endParaRPr lang="en-US" dirty="0"/>
          </a:p>
        </p:txBody>
      </p:sp>
      <p:grpSp>
        <p:nvGrpSpPr>
          <p:cNvPr id="10" name="Group 9"/>
          <p:cNvGrpSpPr/>
          <p:nvPr/>
        </p:nvGrpSpPr>
        <p:grpSpPr>
          <a:xfrm>
            <a:off x="0" y="1977172"/>
            <a:ext cx="5257552" cy="5257552"/>
            <a:chOff x="304800" y="2317382"/>
            <a:chExt cx="5257552" cy="5257552"/>
          </a:xfrm>
        </p:grpSpPr>
        <p:pic>
          <p:nvPicPr>
            <p:cNvPr id="15" name="Picture 5" descr="C:\Users\mitchellg\Desktop\Folder.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304800" y="2317382"/>
              <a:ext cx="5257552" cy="5257552"/>
            </a:xfrm>
            <a:prstGeom prst="rect">
              <a:avLst/>
            </a:prstGeom>
            <a:noFill/>
          </p:spPr>
        </p:pic>
        <p:sp>
          <p:nvSpPr>
            <p:cNvPr id="9" name="TextBox 8"/>
            <p:cNvSpPr txBox="1"/>
            <p:nvPr/>
          </p:nvSpPr>
          <p:spPr>
            <a:xfrm>
              <a:off x="1537976" y="4277477"/>
              <a:ext cx="3923562" cy="2246769"/>
            </a:xfrm>
            <a:prstGeom prst="rect">
              <a:avLst/>
            </a:prstGeom>
            <a:noFill/>
            <a:effectLst/>
          </p:spPr>
          <p:txBody>
            <a:bodyPr wrap="square" rtlCol="0">
              <a:spAutoFit/>
            </a:bodyPr>
            <a:lstStyle/>
            <a:p>
              <a:pPr>
                <a:buSzPct val="110000"/>
              </a:pPr>
              <a:endParaRPr lang="en-US" sz="2000" i="1" dirty="0">
                <a:cs typeface="Segoe UI Light" panose="020B0502040204020203" pitchFamily="34" charset="0"/>
              </a:endParaRPr>
            </a:p>
            <a:p>
              <a:pPr>
                <a:buSzPct val="110000"/>
              </a:pPr>
              <a:r>
                <a:rPr lang="en-US" sz="2400" dirty="0">
                  <a:cs typeface="Segoe UI Light" panose="020B0502040204020203" pitchFamily="34" charset="0"/>
                </a:rPr>
                <a:t>MyModule.psm1</a:t>
              </a:r>
            </a:p>
            <a:p>
              <a:pPr>
                <a:buSzPct val="110000"/>
              </a:pPr>
              <a:r>
                <a:rPr lang="en-US" sz="2400" dirty="0" smtClean="0">
                  <a:cs typeface="Segoe UI Light" panose="020B0502040204020203" pitchFamily="34" charset="0"/>
                </a:rPr>
                <a:t>MyModule.psd1</a:t>
              </a:r>
            </a:p>
            <a:p>
              <a:pPr marL="285750" indent="-285750">
                <a:buSzPct val="110000"/>
                <a:buFont typeface="Arial" panose="020B0604020202020204" pitchFamily="34" charset="0"/>
                <a:buChar char="•"/>
              </a:pPr>
              <a:endParaRPr lang="en-US" sz="2400" dirty="0">
                <a:cs typeface="Segoe UI Light" panose="020B0502040204020203" pitchFamily="34" charset="0"/>
              </a:endParaRPr>
            </a:p>
            <a:p>
              <a:pPr>
                <a:buSzPct val="110000"/>
              </a:pPr>
              <a:r>
                <a:rPr lang="en-US" sz="2000" i="1" dirty="0">
                  <a:cs typeface="Segoe UI Light" panose="020B0502040204020203" pitchFamily="34" charset="0"/>
                </a:rPr>
                <a:t>Folder in </a:t>
              </a:r>
              <a:r>
                <a:rPr lang="en-US" sz="2000" i="1" dirty="0" err="1">
                  <a:cs typeface="Segoe UI Light" panose="020B0502040204020203" pitchFamily="34" charset="0"/>
                </a:rPr>
                <a:t>PSModulePath</a:t>
              </a:r>
              <a:endParaRPr lang="en-US" sz="2000" i="1" dirty="0">
                <a:cs typeface="Segoe UI Light" panose="020B0502040204020203" pitchFamily="34" charset="0"/>
              </a:endParaRPr>
            </a:p>
            <a:p>
              <a:pPr marL="285750" indent="-285750">
                <a:buSzPct val="110000"/>
                <a:buFont typeface="Arial" panose="020B0604020202020204" pitchFamily="34" charset="0"/>
                <a:buChar char="•"/>
              </a:pPr>
              <a:endParaRPr lang="en-US" sz="2400" dirty="0">
                <a:cs typeface="Segoe UI Light" panose="020B0502040204020203" pitchFamily="34" charset="0"/>
              </a:endParaRPr>
            </a:p>
          </p:txBody>
        </p:sp>
      </p:grpSp>
      <p:sp>
        <p:nvSpPr>
          <p:cNvPr id="13" name="Pentagon 12"/>
          <p:cNvSpPr/>
          <p:nvPr/>
        </p:nvSpPr>
        <p:spPr>
          <a:xfrm rot="19634290">
            <a:off x="4266359" y="6059808"/>
            <a:ext cx="1371600" cy="381436"/>
          </a:xfrm>
          <a:prstGeom prst="homePlate">
            <a:avLst/>
          </a:prstGeom>
          <a:no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rmAutofit/>
          </a:bodyPr>
          <a:lstStyle/>
          <a:p>
            <a:pPr algn="ctr"/>
            <a:r>
              <a:rPr lang="en-US" dirty="0" err="1">
                <a:solidFill>
                  <a:schemeClr val="bg1"/>
                </a:solidFill>
                <a:latin typeface="Segoe UI Light" panose="020B0502040204020203" pitchFamily="34" charset="0"/>
                <a:cs typeface="Segoe UI Light" panose="020B0502040204020203" pitchFamily="34" charset="0"/>
              </a:rPr>
              <a:t>Hashtable</a:t>
            </a:r>
            <a:endParaRPr lang="en-US" dirty="0">
              <a:solidFill>
                <a:schemeClr val="bg1"/>
              </a:solidFill>
              <a:latin typeface="Segoe UI Light" panose="020B0502040204020203" pitchFamily="34" charset="0"/>
              <a:cs typeface="Segoe UI Light" panose="020B0502040204020203"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2654563760"/>
              </p:ext>
            </p:extLst>
          </p:nvPr>
        </p:nvGraphicFramePr>
        <p:xfrm>
          <a:off x="5663952" y="2840208"/>
          <a:ext cx="6048672" cy="3498391"/>
        </p:xfrm>
        <a:graphic>
          <a:graphicData uri="http://schemas.openxmlformats.org/drawingml/2006/table">
            <a:tbl>
              <a:tblPr firstRow="1" bandRow="1"/>
              <a:tblGrid>
                <a:gridCol w="6048672">
                  <a:extLst>
                    <a:ext uri="{9D8B030D-6E8A-4147-A177-3AD203B41FA5}">
                      <a16:colId xmlns:a16="http://schemas.microsoft.com/office/drawing/2014/main" val="2233580955"/>
                    </a:ext>
                  </a:extLst>
                </a:gridCol>
              </a:tblGrid>
              <a:tr h="338663">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r>
                        <a:rPr lang="en-US" sz="1800" dirty="0" smtClean="0">
                          <a:solidFill>
                            <a:schemeClr val="tx1"/>
                          </a:solidFill>
                        </a:rPr>
                        <a:t>MyModule.psd1</a:t>
                      </a:r>
                      <a:endParaRPr lang="en-US" sz="1800" dirty="0">
                        <a:solidFill>
                          <a:schemeClr val="tx1"/>
                        </a:solidFill>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100820951"/>
                  </a:ext>
                </a:extLst>
              </a:tr>
              <a:tr h="3132631">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1800" dirty="0" smtClean="0">
                          <a:solidFill>
                            <a:srgbClr val="006400"/>
                          </a:solidFill>
                          <a:latin typeface="Consolas" panose="020B0609020204030204" pitchFamily="49" charset="0"/>
                        </a:rPr>
                        <a:t># Module manifest for module '</a:t>
                      </a:r>
                      <a:r>
                        <a:rPr lang="en-US" sz="1800" dirty="0" err="1" smtClean="0">
                          <a:solidFill>
                            <a:srgbClr val="006400"/>
                          </a:solidFill>
                          <a:latin typeface="Consolas" panose="020B0609020204030204" pitchFamily="49" charset="0"/>
                        </a:rPr>
                        <a:t>testmanifest</a:t>
                      </a:r>
                      <a:r>
                        <a:rPr lang="en-US" sz="1800" dirty="0" smtClean="0">
                          <a:solidFill>
                            <a:srgbClr val="006400"/>
                          </a:solidFill>
                          <a:latin typeface="Consolas" panose="020B0609020204030204" pitchFamily="49" charset="0"/>
                        </a:rPr>
                        <a:t>'</a:t>
                      </a:r>
                      <a:endParaRPr lang="en-US" sz="1800" dirty="0" smtClean="0">
                        <a:solidFill>
                          <a:prstClr val="black"/>
                        </a:solidFill>
                        <a:latin typeface="Consolas" panose="020B0609020204030204" pitchFamily="49" charset="0"/>
                      </a:endParaRPr>
                    </a:p>
                    <a:p>
                      <a:r>
                        <a:rPr lang="en-US" sz="1800" dirty="0" smtClean="0">
                          <a:solidFill>
                            <a:srgbClr val="006400"/>
                          </a:solidFill>
                          <a:latin typeface="Consolas" panose="020B0609020204030204" pitchFamily="49" charset="0"/>
                        </a:rPr>
                        <a:t># Generated by: Joe Public</a:t>
                      </a:r>
                      <a:endParaRPr lang="en-US" sz="1800" dirty="0" smtClean="0">
                        <a:solidFill>
                          <a:prstClr val="black"/>
                        </a:solidFill>
                        <a:latin typeface="Consolas" panose="020B0609020204030204" pitchFamily="49" charset="0"/>
                      </a:endParaRPr>
                    </a:p>
                    <a:p>
                      <a:r>
                        <a:rPr lang="en-US" sz="1800" dirty="0" smtClean="0">
                          <a:solidFill>
                            <a:srgbClr val="006400"/>
                          </a:solidFill>
                          <a:latin typeface="Consolas" panose="020B0609020204030204" pitchFamily="49" charset="0"/>
                        </a:rPr>
                        <a:t># Generated on: 10/17/2012</a:t>
                      </a:r>
                      <a:endParaRPr lang="en-US" sz="1800" dirty="0" smtClean="0">
                        <a:solidFill>
                          <a:prstClr val="black"/>
                        </a:solidFill>
                        <a:latin typeface="Consolas" panose="020B0609020204030204" pitchFamily="49" charset="0"/>
                      </a:endParaRPr>
                    </a:p>
                    <a:p>
                      <a:r>
                        <a:rPr lang="en-US" sz="1800" dirty="0" smtClean="0">
                          <a:solidFill>
                            <a:prstClr val="black"/>
                          </a:solidFill>
                          <a:latin typeface="Consolas" panose="020B0609020204030204" pitchFamily="49" charset="0"/>
                        </a:rPr>
                        <a:t>@{</a:t>
                      </a:r>
                    </a:p>
                    <a:p>
                      <a:r>
                        <a:rPr lang="en-US" sz="1800" dirty="0" smtClean="0">
                          <a:solidFill>
                            <a:srgbClr val="006400"/>
                          </a:solidFill>
                          <a:latin typeface="Consolas" panose="020B0609020204030204" pitchFamily="49" charset="0"/>
                        </a:rPr>
                        <a:t># Script module or binary module file</a:t>
                      </a:r>
                      <a:endParaRPr lang="en-US" sz="1800" dirty="0" smtClean="0">
                        <a:solidFill>
                          <a:prstClr val="black"/>
                        </a:solidFill>
                        <a:latin typeface="Consolas" panose="020B0609020204030204" pitchFamily="49" charset="0"/>
                      </a:endParaRPr>
                    </a:p>
                    <a:p>
                      <a:r>
                        <a:rPr lang="en-US" sz="1800" dirty="0" err="1" smtClean="0">
                          <a:solidFill>
                            <a:prstClr val="black"/>
                          </a:solidFill>
                          <a:latin typeface="Consolas" panose="020B0609020204030204" pitchFamily="49" charset="0"/>
                        </a:rPr>
                        <a:t>RootModule</a:t>
                      </a:r>
                      <a:r>
                        <a:rPr lang="en-US" sz="1800" dirty="0" smtClean="0">
                          <a:solidFill>
                            <a:prstClr val="black"/>
                          </a:solidFill>
                          <a:latin typeface="Consolas" panose="020B0609020204030204" pitchFamily="49" charset="0"/>
                        </a:rPr>
                        <a:t> </a:t>
                      </a:r>
                      <a:r>
                        <a:rPr lang="en-US" sz="1800" dirty="0" smtClean="0">
                          <a:solidFill>
                            <a:srgbClr val="A9A9A9"/>
                          </a:solidFill>
                          <a:latin typeface="Consolas" panose="020B0609020204030204" pitchFamily="49" charset="0"/>
                        </a:rPr>
                        <a:t>=</a:t>
                      </a:r>
                      <a:r>
                        <a:rPr lang="en-US" sz="1800" dirty="0" smtClean="0">
                          <a:solidFill>
                            <a:prstClr val="black"/>
                          </a:solidFill>
                          <a:latin typeface="Consolas" panose="020B0609020204030204" pitchFamily="49" charset="0"/>
                        </a:rPr>
                        <a:t> </a:t>
                      </a:r>
                      <a:r>
                        <a:rPr lang="en-US" sz="1800" dirty="0" smtClean="0">
                          <a:solidFill>
                            <a:srgbClr val="8B0000"/>
                          </a:solidFill>
                          <a:latin typeface="Consolas" panose="020B0609020204030204" pitchFamily="49" charset="0"/>
                        </a:rPr>
                        <a:t>'MyModule.psm1'</a:t>
                      </a:r>
                      <a:endParaRPr lang="en-US" sz="1800" dirty="0" smtClean="0">
                        <a:solidFill>
                          <a:prstClr val="black"/>
                        </a:solidFill>
                        <a:latin typeface="Consolas" panose="020B0609020204030204" pitchFamily="49" charset="0"/>
                      </a:endParaRPr>
                    </a:p>
                    <a:p>
                      <a:r>
                        <a:rPr lang="en-US" sz="1800" dirty="0" smtClean="0">
                          <a:solidFill>
                            <a:srgbClr val="006400"/>
                          </a:solidFill>
                          <a:latin typeface="Consolas" panose="020B0609020204030204" pitchFamily="49" charset="0"/>
                        </a:rPr>
                        <a:t># Version number of this module.</a:t>
                      </a:r>
                      <a:endParaRPr lang="en-US" sz="1800" dirty="0" smtClean="0">
                        <a:solidFill>
                          <a:prstClr val="black"/>
                        </a:solidFill>
                        <a:latin typeface="Consolas" panose="020B0609020204030204" pitchFamily="49" charset="0"/>
                      </a:endParaRPr>
                    </a:p>
                    <a:p>
                      <a:r>
                        <a:rPr lang="en-US" sz="1800" dirty="0" err="1" smtClean="0">
                          <a:solidFill>
                            <a:prstClr val="black"/>
                          </a:solidFill>
                          <a:latin typeface="Consolas" panose="020B0609020204030204" pitchFamily="49" charset="0"/>
                        </a:rPr>
                        <a:t>ModuleVersion</a:t>
                      </a:r>
                      <a:r>
                        <a:rPr lang="en-US" sz="1800" dirty="0" smtClean="0">
                          <a:solidFill>
                            <a:prstClr val="black"/>
                          </a:solidFill>
                          <a:latin typeface="Consolas" panose="020B0609020204030204" pitchFamily="49" charset="0"/>
                        </a:rPr>
                        <a:t> </a:t>
                      </a:r>
                      <a:r>
                        <a:rPr lang="en-US" sz="1800" dirty="0" smtClean="0">
                          <a:solidFill>
                            <a:srgbClr val="A9A9A9"/>
                          </a:solidFill>
                          <a:latin typeface="Consolas" panose="020B0609020204030204" pitchFamily="49" charset="0"/>
                        </a:rPr>
                        <a:t>=</a:t>
                      </a:r>
                      <a:r>
                        <a:rPr lang="en-US" sz="1800" dirty="0" smtClean="0">
                          <a:solidFill>
                            <a:prstClr val="black"/>
                          </a:solidFill>
                          <a:latin typeface="Consolas" panose="020B0609020204030204" pitchFamily="49" charset="0"/>
                        </a:rPr>
                        <a:t> </a:t>
                      </a:r>
                      <a:r>
                        <a:rPr lang="en-US" sz="1800" dirty="0" smtClean="0">
                          <a:solidFill>
                            <a:srgbClr val="8B0000"/>
                          </a:solidFill>
                          <a:latin typeface="Consolas" panose="020B0609020204030204" pitchFamily="49" charset="0"/>
                        </a:rPr>
                        <a:t>'1.2'</a:t>
                      </a:r>
                      <a:endParaRPr lang="en-US" sz="1800" dirty="0" smtClean="0">
                        <a:solidFill>
                          <a:prstClr val="black"/>
                        </a:solidFill>
                        <a:latin typeface="Consolas" panose="020B0609020204030204" pitchFamily="49" charset="0"/>
                      </a:endParaRPr>
                    </a:p>
                    <a:p>
                      <a:r>
                        <a:rPr lang="en-US" sz="1800" dirty="0" smtClean="0">
                          <a:solidFill>
                            <a:srgbClr val="006400"/>
                          </a:solidFill>
                          <a:latin typeface="Consolas" panose="020B0609020204030204" pitchFamily="49" charset="0"/>
                        </a:rPr>
                        <a:t># ID used to uniquely identify this module</a:t>
                      </a:r>
                      <a:endParaRPr lang="en-US" sz="1800" dirty="0" smtClean="0">
                        <a:solidFill>
                          <a:prstClr val="black"/>
                        </a:solidFill>
                        <a:latin typeface="Consolas" panose="020B0609020204030204" pitchFamily="49" charset="0"/>
                      </a:endParaRPr>
                    </a:p>
                    <a:p>
                      <a:r>
                        <a:rPr lang="en-US" sz="1800" dirty="0" smtClean="0">
                          <a:solidFill>
                            <a:prstClr val="black"/>
                          </a:solidFill>
                          <a:latin typeface="Consolas" panose="020B0609020204030204" pitchFamily="49" charset="0"/>
                        </a:rPr>
                        <a:t>GUID </a:t>
                      </a:r>
                      <a:r>
                        <a:rPr lang="en-US" sz="1800" dirty="0" smtClean="0">
                          <a:solidFill>
                            <a:srgbClr val="A9A9A9"/>
                          </a:solidFill>
                          <a:latin typeface="Consolas" panose="020B0609020204030204" pitchFamily="49" charset="0"/>
                        </a:rPr>
                        <a:t>=</a:t>
                      </a:r>
                      <a:r>
                        <a:rPr lang="en-US" sz="1800" dirty="0" smtClean="0">
                          <a:solidFill>
                            <a:prstClr val="black"/>
                          </a:solidFill>
                          <a:latin typeface="Consolas" panose="020B0609020204030204" pitchFamily="49" charset="0"/>
                        </a:rPr>
                        <a:t> </a:t>
                      </a:r>
                      <a:r>
                        <a:rPr lang="en-US" sz="1800" dirty="0" smtClean="0">
                          <a:solidFill>
                            <a:srgbClr val="8B0000"/>
                          </a:solidFill>
                          <a:latin typeface="Consolas" panose="020B0609020204030204" pitchFamily="49" charset="0"/>
                        </a:rPr>
                        <a:t>'6995bbea-221d-4b87-8234-bcdd9323c82d'</a:t>
                      </a:r>
                    </a:p>
                    <a:p>
                      <a:r>
                        <a:rPr lang="en-US" sz="1800" dirty="0" smtClean="0">
                          <a:solidFill>
                            <a:srgbClr val="006400"/>
                          </a:solidFill>
                          <a:latin typeface="Consolas" panose="020B0609020204030204" pitchFamily="49" charset="0"/>
                        </a:rPr>
                        <a:t>...</a:t>
                      </a:r>
                      <a:endParaRPr lang="en-US" sz="1800" dirty="0" smtClean="0">
                        <a:solidFill>
                          <a:prstClr val="black"/>
                        </a:solidFill>
                        <a:latin typeface="Consolas" panose="020B0609020204030204" pitchFamily="49" charset="0"/>
                      </a:endParaRP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38401969"/>
                  </a:ext>
                </a:extLst>
              </a:tr>
            </a:tbl>
          </a:graphicData>
        </a:graphic>
      </p:graphicFrame>
      <p:sp>
        <p:nvSpPr>
          <p:cNvPr id="16" name="TextBox 15"/>
          <p:cNvSpPr txBox="1"/>
          <p:nvPr/>
        </p:nvSpPr>
        <p:spPr>
          <a:xfrm>
            <a:off x="2628776" y="3159263"/>
            <a:ext cx="1791226" cy="461665"/>
          </a:xfrm>
          <a:prstGeom prst="rect">
            <a:avLst/>
          </a:prstGeom>
          <a:noFill/>
          <a:effectLst/>
        </p:spPr>
        <p:txBody>
          <a:bodyPr wrap="square" rtlCol="0">
            <a:spAutoFit/>
          </a:bodyPr>
          <a:lstStyle/>
          <a:p>
            <a:pPr algn="ctr">
              <a:buSzPct val="110000"/>
            </a:pPr>
            <a:r>
              <a:rPr lang="en-US" sz="2400" dirty="0" err="1" smtClean="0">
                <a:cs typeface="Segoe UI Light" panose="020B0502040204020203" pitchFamily="34" charset="0"/>
              </a:rPr>
              <a:t>MyModule</a:t>
            </a:r>
            <a:endParaRPr lang="en-US" sz="2400" dirty="0">
              <a:cs typeface="Segoe UI Light" panose="020B0502040204020203" pitchFamily="34" charset="0"/>
            </a:endParaRPr>
          </a:p>
        </p:txBody>
      </p:sp>
    </p:spTree>
    <p:extLst>
      <p:ext uri="{BB962C8B-B14F-4D97-AF65-F5344CB8AC3E}">
        <p14:creationId xmlns:p14="http://schemas.microsoft.com/office/powerpoint/2010/main" val="181375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2116183" cy="2286000"/>
          </a:xfrm>
        </p:spPr>
        <p:txBody>
          <a:bodyPr/>
          <a:lstStyle/>
          <a:p>
            <a:r>
              <a:rPr lang="en-US" dirty="0" smtClean="0"/>
              <a:t>Lab Environment</a:t>
            </a:r>
            <a:endParaRPr lang="en-US" dirty="0"/>
          </a:p>
        </p:txBody>
      </p:sp>
      <p:sp>
        <p:nvSpPr>
          <p:cNvPr id="5" name="Rectangle 4"/>
          <p:cNvSpPr/>
          <p:nvPr/>
        </p:nvSpPr>
        <p:spPr>
          <a:xfrm>
            <a:off x="2420984" y="365760"/>
            <a:ext cx="9204960" cy="3791570"/>
          </a:xfrm>
          <a:prstGeom prst="rect">
            <a:avLst/>
          </a:prstGeom>
          <a:solidFill>
            <a:schemeClr val="bg2"/>
          </a:solidFill>
        </p:spPr>
      </p:sp>
      <p:sp>
        <p:nvSpPr>
          <p:cNvPr id="6" name="Freeform 5"/>
          <p:cNvSpPr/>
          <p:nvPr/>
        </p:nvSpPr>
        <p:spPr>
          <a:xfrm>
            <a:off x="3083475" y="623200"/>
            <a:ext cx="2215896" cy="441576"/>
          </a:xfrm>
          <a:custGeom>
            <a:avLst/>
            <a:gdLst>
              <a:gd name="connsiteX0" fmla="*/ 0 w 2873860"/>
              <a:gd name="connsiteY0" fmla="*/ 0 h 441576"/>
              <a:gd name="connsiteX1" fmla="*/ 2873860 w 2873860"/>
              <a:gd name="connsiteY1" fmla="*/ 0 h 441576"/>
              <a:gd name="connsiteX2" fmla="*/ 2873860 w 2873860"/>
              <a:gd name="connsiteY2" fmla="*/ 441576 h 441576"/>
              <a:gd name="connsiteX3" fmla="*/ 0 w 2873860"/>
              <a:gd name="connsiteY3" fmla="*/ 441576 h 441576"/>
              <a:gd name="connsiteX4" fmla="*/ 0 w 2873860"/>
              <a:gd name="connsiteY4" fmla="*/ 0 h 44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860" h="441576">
                <a:moveTo>
                  <a:pt x="0" y="0"/>
                </a:moveTo>
                <a:lnTo>
                  <a:pt x="2873860" y="0"/>
                </a:lnTo>
                <a:lnTo>
                  <a:pt x="2873860" y="441576"/>
                </a:lnTo>
                <a:lnTo>
                  <a:pt x="0" y="4415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89446" bIns="0" numCol="1" spcCol="1270" anchor="t" anchorCtr="0">
            <a:noAutofit/>
          </a:bodyPr>
          <a:lstStyle/>
          <a:p>
            <a:pPr lvl="0" algn="r" defTabSz="889000">
              <a:lnSpc>
                <a:spcPct val="90000"/>
              </a:lnSpc>
              <a:spcBef>
                <a:spcPct val="0"/>
              </a:spcBef>
              <a:spcAft>
                <a:spcPct val="35000"/>
              </a:spcAft>
            </a:pPr>
            <a:r>
              <a:rPr lang="en-US" sz="2000" kern="1200" dirty="0" smtClean="0"/>
              <a:t>2012R2-DC</a:t>
            </a:r>
            <a:endParaRPr lang="en-US" sz="2000" kern="1200" dirty="0"/>
          </a:p>
        </p:txBody>
      </p:sp>
      <p:sp>
        <p:nvSpPr>
          <p:cNvPr id="7" name="Freeform 6"/>
          <p:cNvSpPr/>
          <p:nvPr/>
        </p:nvSpPr>
        <p:spPr>
          <a:xfrm>
            <a:off x="3099854" y="1062488"/>
            <a:ext cx="2199517" cy="2873860"/>
          </a:xfrm>
          <a:custGeom>
            <a:avLst/>
            <a:gdLst>
              <a:gd name="connsiteX0" fmla="*/ 0 w 2199517"/>
              <a:gd name="connsiteY0" fmla="*/ 0 h 2873860"/>
              <a:gd name="connsiteX1" fmla="*/ 2199517 w 2199517"/>
              <a:gd name="connsiteY1" fmla="*/ 0 h 2873860"/>
              <a:gd name="connsiteX2" fmla="*/ 2199517 w 2199517"/>
              <a:gd name="connsiteY2" fmla="*/ 2873860 h 2873860"/>
              <a:gd name="connsiteX3" fmla="*/ 0 w 2199517"/>
              <a:gd name="connsiteY3" fmla="*/ 2873860 h 2873860"/>
              <a:gd name="connsiteX4" fmla="*/ 0 w 2199517"/>
              <a:gd name="connsiteY4" fmla="*/ 0 h 287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517" h="2873860">
                <a:moveTo>
                  <a:pt x="0" y="0"/>
                </a:moveTo>
                <a:lnTo>
                  <a:pt x="2199517" y="0"/>
                </a:lnTo>
                <a:lnTo>
                  <a:pt x="2199517" y="2873860"/>
                </a:lnTo>
                <a:lnTo>
                  <a:pt x="0" y="287386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389446" rIns="113792" bIns="113792" numCol="1" spcCol="1270" anchor="t" anchorCtr="0">
            <a:noAutofit/>
          </a:bodyPr>
          <a:lstStyle/>
          <a:p>
            <a:pPr marL="0" lvl="1" algn="l" defTabSz="711200">
              <a:lnSpc>
                <a:spcPct val="90000"/>
              </a:lnSpc>
              <a:spcBef>
                <a:spcPct val="0"/>
              </a:spcBef>
              <a:spcAft>
                <a:spcPct val="15000"/>
              </a:spcAft>
            </a:pPr>
            <a:r>
              <a:rPr lang="en-US" sz="1400" kern="1200" dirty="0" smtClean="0"/>
              <a:t>Windows Server 2012 R2</a:t>
            </a:r>
          </a:p>
          <a:p>
            <a:pPr marL="0" lvl="1" algn="l" defTabSz="711200">
              <a:lnSpc>
                <a:spcPct val="90000"/>
              </a:lnSpc>
              <a:spcBef>
                <a:spcPct val="0"/>
              </a:spcBef>
              <a:spcAft>
                <a:spcPct val="15000"/>
              </a:spcAft>
            </a:pPr>
            <a:r>
              <a:rPr lang="en-US" sz="1400" kern="1200" dirty="0" smtClean="0"/>
              <a:t>Core</a:t>
            </a:r>
            <a:endParaRPr lang="en-US" sz="1400" kern="1200" dirty="0"/>
          </a:p>
          <a:p>
            <a:pPr marL="171450" lvl="1" indent="-171450" algn="l" defTabSz="711200">
              <a:lnSpc>
                <a:spcPct val="90000"/>
              </a:lnSpc>
              <a:spcBef>
                <a:spcPct val="0"/>
              </a:spcBef>
              <a:spcAft>
                <a:spcPct val="15000"/>
              </a:spcAft>
              <a:buChar char="••"/>
            </a:pPr>
            <a:endParaRPr lang="en-US" sz="1400" kern="1200" dirty="0" smtClean="0"/>
          </a:p>
          <a:p>
            <a:pPr marL="0" lvl="1" algn="l" defTabSz="711200">
              <a:lnSpc>
                <a:spcPct val="90000"/>
              </a:lnSpc>
              <a:spcBef>
                <a:spcPct val="0"/>
              </a:spcBef>
              <a:spcAft>
                <a:spcPct val="15000"/>
              </a:spcAft>
            </a:pPr>
            <a:r>
              <a:rPr lang="en-US" sz="1400" kern="1200" dirty="0" smtClean="0"/>
              <a:t>Domain Controller</a:t>
            </a:r>
            <a:endParaRPr lang="en-US" sz="1400" kern="1200" dirty="0"/>
          </a:p>
        </p:txBody>
      </p:sp>
      <p:sp>
        <p:nvSpPr>
          <p:cNvPr id="8" name="Rectangle 7"/>
          <p:cNvSpPr/>
          <p:nvPr/>
        </p:nvSpPr>
        <p:spPr>
          <a:xfrm>
            <a:off x="2658278" y="375581"/>
            <a:ext cx="883152" cy="883152"/>
          </a:xfrm>
          <a:prstGeom prst="rect">
            <a:avLst/>
          </a:prstGeom>
          <a:blipFill rotWithShape="1">
            <a:blip r:embed="rId2"/>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6002335" y="606589"/>
            <a:ext cx="2191028" cy="441576"/>
          </a:xfrm>
          <a:custGeom>
            <a:avLst/>
            <a:gdLst>
              <a:gd name="connsiteX0" fmla="*/ 0 w 2873860"/>
              <a:gd name="connsiteY0" fmla="*/ 0 h 441576"/>
              <a:gd name="connsiteX1" fmla="*/ 2873860 w 2873860"/>
              <a:gd name="connsiteY1" fmla="*/ 0 h 441576"/>
              <a:gd name="connsiteX2" fmla="*/ 2873860 w 2873860"/>
              <a:gd name="connsiteY2" fmla="*/ 441576 h 441576"/>
              <a:gd name="connsiteX3" fmla="*/ 0 w 2873860"/>
              <a:gd name="connsiteY3" fmla="*/ 441576 h 441576"/>
              <a:gd name="connsiteX4" fmla="*/ 0 w 2873860"/>
              <a:gd name="connsiteY4" fmla="*/ 0 h 44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860" h="441576">
                <a:moveTo>
                  <a:pt x="0" y="0"/>
                </a:moveTo>
                <a:lnTo>
                  <a:pt x="2873860" y="0"/>
                </a:lnTo>
                <a:lnTo>
                  <a:pt x="2873860" y="441576"/>
                </a:lnTo>
                <a:lnTo>
                  <a:pt x="0" y="4415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89446" bIns="0" numCol="1" spcCol="1270" anchor="t" anchorCtr="0">
            <a:noAutofit/>
          </a:bodyPr>
          <a:lstStyle/>
          <a:p>
            <a:pPr lvl="0" algn="r" defTabSz="889000">
              <a:lnSpc>
                <a:spcPct val="90000"/>
              </a:lnSpc>
              <a:spcBef>
                <a:spcPct val="0"/>
              </a:spcBef>
              <a:spcAft>
                <a:spcPct val="35000"/>
              </a:spcAft>
            </a:pPr>
            <a:r>
              <a:rPr lang="en-US" sz="2000" kern="1200" dirty="0" smtClean="0"/>
              <a:t>2012R2-MS</a:t>
            </a:r>
            <a:endParaRPr lang="en-US" sz="2000" kern="1200" dirty="0"/>
          </a:p>
        </p:txBody>
      </p:sp>
      <p:sp>
        <p:nvSpPr>
          <p:cNvPr id="12" name="Freeform 11"/>
          <p:cNvSpPr/>
          <p:nvPr/>
        </p:nvSpPr>
        <p:spPr>
          <a:xfrm>
            <a:off x="5993846" y="1045072"/>
            <a:ext cx="2199517" cy="2873860"/>
          </a:xfrm>
          <a:custGeom>
            <a:avLst/>
            <a:gdLst>
              <a:gd name="connsiteX0" fmla="*/ 0 w 2199517"/>
              <a:gd name="connsiteY0" fmla="*/ 0 h 2873860"/>
              <a:gd name="connsiteX1" fmla="*/ 2199517 w 2199517"/>
              <a:gd name="connsiteY1" fmla="*/ 0 h 2873860"/>
              <a:gd name="connsiteX2" fmla="*/ 2199517 w 2199517"/>
              <a:gd name="connsiteY2" fmla="*/ 2873860 h 2873860"/>
              <a:gd name="connsiteX3" fmla="*/ 0 w 2199517"/>
              <a:gd name="connsiteY3" fmla="*/ 2873860 h 2873860"/>
              <a:gd name="connsiteX4" fmla="*/ 0 w 2199517"/>
              <a:gd name="connsiteY4" fmla="*/ 0 h 287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517" h="2873860">
                <a:moveTo>
                  <a:pt x="0" y="0"/>
                </a:moveTo>
                <a:lnTo>
                  <a:pt x="2199517" y="0"/>
                </a:lnTo>
                <a:lnTo>
                  <a:pt x="2199517" y="2873860"/>
                </a:lnTo>
                <a:lnTo>
                  <a:pt x="0" y="287386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389446" rIns="113792" bIns="113792" numCol="1" spcCol="1270" anchor="t" anchorCtr="0">
            <a:noAutofit/>
          </a:bodyPr>
          <a:lstStyle/>
          <a:p>
            <a:pPr marL="0" lvl="1" defTabSz="711200">
              <a:lnSpc>
                <a:spcPct val="90000"/>
              </a:lnSpc>
              <a:spcBef>
                <a:spcPct val="0"/>
              </a:spcBef>
              <a:spcAft>
                <a:spcPct val="15000"/>
              </a:spcAft>
            </a:pPr>
            <a:r>
              <a:rPr lang="en-US" sz="1400" dirty="0"/>
              <a:t>Windows Server 2012 </a:t>
            </a:r>
            <a:r>
              <a:rPr lang="en-US" sz="1400" dirty="0" smtClean="0"/>
              <a:t>R2</a:t>
            </a:r>
            <a:endParaRPr lang="en-US" sz="1400" dirty="0"/>
          </a:p>
          <a:p>
            <a:pPr marL="0" lvl="1" defTabSz="711200">
              <a:lnSpc>
                <a:spcPct val="90000"/>
              </a:lnSpc>
              <a:spcBef>
                <a:spcPct val="0"/>
              </a:spcBef>
              <a:spcAft>
                <a:spcPct val="15000"/>
              </a:spcAft>
            </a:pPr>
            <a:endParaRPr lang="en-US" sz="1400" dirty="0" smtClean="0"/>
          </a:p>
          <a:p>
            <a:pPr marL="0" lvl="1" defTabSz="711200">
              <a:lnSpc>
                <a:spcPct val="90000"/>
              </a:lnSpc>
              <a:spcBef>
                <a:spcPct val="0"/>
              </a:spcBef>
              <a:spcAft>
                <a:spcPct val="15000"/>
              </a:spcAft>
            </a:pPr>
            <a:endParaRPr lang="en-US" sz="1400" dirty="0"/>
          </a:p>
          <a:p>
            <a:pPr marL="0" lvl="1" defTabSz="711200">
              <a:lnSpc>
                <a:spcPct val="90000"/>
              </a:lnSpc>
              <a:spcBef>
                <a:spcPct val="0"/>
              </a:spcBef>
              <a:spcAft>
                <a:spcPct val="15000"/>
              </a:spcAft>
            </a:pPr>
            <a:r>
              <a:rPr lang="en-US" sz="1400" dirty="0" smtClean="0"/>
              <a:t>Domain Member</a:t>
            </a:r>
          </a:p>
          <a:p>
            <a:pPr marL="0" lvl="1" defTabSz="711200">
              <a:lnSpc>
                <a:spcPct val="90000"/>
              </a:lnSpc>
              <a:spcBef>
                <a:spcPct val="0"/>
              </a:spcBef>
              <a:spcAft>
                <a:spcPct val="15000"/>
              </a:spcAft>
            </a:pPr>
            <a:r>
              <a:rPr lang="en-US" sz="1400" dirty="0" smtClean="0"/>
              <a:t>Server</a:t>
            </a:r>
            <a:endParaRPr lang="en-US" sz="1400" dirty="0"/>
          </a:p>
        </p:txBody>
      </p:sp>
      <p:sp>
        <p:nvSpPr>
          <p:cNvPr id="13" name="Rectangle 12"/>
          <p:cNvSpPr/>
          <p:nvPr/>
        </p:nvSpPr>
        <p:spPr>
          <a:xfrm>
            <a:off x="5594756" y="375581"/>
            <a:ext cx="883152" cy="883152"/>
          </a:xfrm>
          <a:prstGeom prst="rect">
            <a:avLst/>
          </a:prstGeom>
          <a:blipFill rotWithShape="1">
            <a:blip r:embed="rId2"/>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8896327" y="599290"/>
            <a:ext cx="2199517" cy="441576"/>
          </a:xfrm>
          <a:custGeom>
            <a:avLst/>
            <a:gdLst>
              <a:gd name="connsiteX0" fmla="*/ 0 w 1606487"/>
              <a:gd name="connsiteY0" fmla="*/ 0 h 441576"/>
              <a:gd name="connsiteX1" fmla="*/ 1606487 w 1606487"/>
              <a:gd name="connsiteY1" fmla="*/ 0 h 441576"/>
              <a:gd name="connsiteX2" fmla="*/ 1606487 w 1606487"/>
              <a:gd name="connsiteY2" fmla="*/ 441576 h 441576"/>
              <a:gd name="connsiteX3" fmla="*/ 0 w 1606487"/>
              <a:gd name="connsiteY3" fmla="*/ 441576 h 441576"/>
              <a:gd name="connsiteX4" fmla="*/ 0 w 1606487"/>
              <a:gd name="connsiteY4" fmla="*/ 0 h 441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6487" h="441576">
                <a:moveTo>
                  <a:pt x="0" y="0"/>
                </a:moveTo>
                <a:lnTo>
                  <a:pt x="1606487" y="0"/>
                </a:lnTo>
                <a:lnTo>
                  <a:pt x="1606487" y="441576"/>
                </a:lnTo>
                <a:lnTo>
                  <a:pt x="0" y="44157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389446" bIns="0" numCol="1" spcCol="1270" anchor="t" anchorCtr="0">
            <a:noAutofit/>
          </a:bodyPr>
          <a:lstStyle/>
          <a:p>
            <a:pPr lvl="0" algn="r" defTabSz="889000">
              <a:lnSpc>
                <a:spcPct val="90000"/>
              </a:lnSpc>
              <a:spcBef>
                <a:spcPct val="0"/>
              </a:spcBef>
              <a:spcAft>
                <a:spcPct val="35000"/>
              </a:spcAft>
            </a:pPr>
            <a:r>
              <a:rPr lang="en-US" sz="2000" kern="1200" dirty="0" smtClean="0"/>
              <a:t>WIN8-WS </a:t>
            </a:r>
            <a:endParaRPr lang="en-US" sz="2000" kern="1200" dirty="0"/>
          </a:p>
        </p:txBody>
      </p:sp>
      <p:sp>
        <p:nvSpPr>
          <p:cNvPr id="15" name="Freeform 14"/>
          <p:cNvSpPr/>
          <p:nvPr/>
        </p:nvSpPr>
        <p:spPr>
          <a:xfrm>
            <a:off x="8896327" y="1036364"/>
            <a:ext cx="2199517" cy="2873860"/>
          </a:xfrm>
          <a:custGeom>
            <a:avLst/>
            <a:gdLst>
              <a:gd name="connsiteX0" fmla="*/ 0 w 2199517"/>
              <a:gd name="connsiteY0" fmla="*/ 0 h 2873860"/>
              <a:gd name="connsiteX1" fmla="*/ 2199517 w 2199517"/>
              <a:gd name="connsiteY1" fmla="*/ 0 h 2873860"/>
              <a:gd name="connsiteX2" fmla="*/ 2199517 w 2199517"/>
              <a:gd name="connsiteY2" fmla="*/ 2873860 h 2873860"/>
              <a:gd name="connsiteX3" fmla="*/ 0 w 2199517"/>
              <a:gd name="connsiteY3" fmla="*/ 2873860 h 2873860"/>
              <a:gd name="connsiteX4" fmla="*/ 0 w 2199517"/>
              <a:gd name="connsiteY4" fmla="*/ 0 h 287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517" h="2873860">
                <a:moveTo>
                  <a:pt x="0" y="0"/>
                </a:moveTo>
                <a:lnTo>
                  <a:pt x="2199517" y="0"/>
                </a:lnTo>
                <a:lnTo>
                  <a:pt x="2199517" y="2873860"/>
                </a:lnTo>
                <a:lnTo>
                  <a:pt x="0" y="287386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389446" rIns="113792" bIns="113792" numCol="1" spcCol="1270" anchor="t" anchorCtr="0">
            <a:noAutofit/>
          </a:bodyPr>
          <a:lstStyle/>
          <a:p>
            <a:pPr marL="0" lvl="1" defTabSz="711200">
              <a:lnSpc>
                <a:spcPct val="90000"/>
              </a:lnSpc>
              <a:spcBef>
                <a:spcPct val="0"/>
              </a:spcBef>
              <a:spcAft>
                <a:spcPct val="15000"/>
              </a:spcAft>
            </a:pPr>
            <a:r>
              <a:rPr lang="en-US" sz="1400" dirty="0"/>
              <a:t>Windows 8.1</a:t>
            </a:r>
          </a:p>
          <a:p>
            <a:pPr marL="0" lvl="1" defTabSz="711200">
              <a:lnSpc>
                <a:spcPct val="90000"/>
              </a:lnSpc>
              <a:spcBef>
                <a:spcPct val="0"/>
              </a:spcBef>
              <a:spcAft>
                <a:spcPct val="15000"/>
              </a:spcAft>
            </a:pPr>
            <a:endParaRPr lang="en-US" sz="1400" dirty="0"/>
          </a:p>
          <a:p>
            <a:pPr marL="0" lvl="1" defTabSz="711200">
              <a:lnSpc>
                <a:spcPct val="90000"/>
              </a:lnSpc>
              <a:spcBef>
                <a:spcPct val="0"/>
              </a:spcBef>
              <a:spcAft>
                <a:spcPct val="15000"/>
              </a:spcAft>
            </a:pPr>
            <a:endParaRPr lang="en-US" sz="1400" dirty="0"/>
          </a:p>
          <a:p>
            <a:pPr marL="0" lvl="1" defTabSz="711200">
              <a:lnSpc>
                <a:spcPct val="90000"/>
              </a:lnSpc>
              <a:spcBef>
                <a:spcPct val="0"/>
              </a:spcBef>
              <a:spcAft>
                <a:spcPct val="15000"/>
              </a:spcAft>
            </a:pPr>
            <a:r>
              <a:rPr lang="en-US" sz="1400" dirty="0" smtClean="0"/>
              <a:t>Domain Member Workstation</a:t>
            </a:r>
            <a:endParaRPr lang="en-US" sz="1400" dirty="0"/>
          </a:p>
        </p:txBody>
      </p:sp>
      <p:sp>
        <p:nvSpPr>
          <p:cNvPr id="16" name="Rectangle 15"/>
          <p:cNvSpPr/>
          <p:nvPr/>
        </p:nvSpPr>
        <p:spPr>
          <a:xfrm>
            <a:off x="8412265" y="375581"/>
            <a:ext cx="883152" cy="883152"/>
          </a:xfrm>
          <a:prstGeom prst="rect">
            <a:avLst/>
          </a:prstGeom>
          <a:blipFill rotWithShape="1">
            <a:blip r:embed="rId3"/>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1" name="Table 10"/>
          <p:cNvGraphicFramePr>
            <a:graphicFrameLocks noGrp="1"/>
          </p:cNvGraphicFramePr>
          <p:nvPr>
            <p:extLst>
              <p:ext uri="{D42A27DB-BD31-4B8C-83A1-F6EECF244321}">
                <p14:modId xmlns:p14="http://schemas.microsoft.com/office/powerpoint/2010/main" val="362291294"/>
              </p:ext>
            </p:extLst>
          </p:nvPr>
        </p:nvGraphicFramePr>
        <p:xfrm>
          <a:off x="3396451" y="4388338"/>
          <a:ext cx="5734126" cy="731520"/>
        </p:xfrm>
        <a:graphic>
          <a:graphicData uri="http://schemas.openxmlformats.org/drawingml/2006/table">
            <a:tbl>
              <a:tblPr firstCol="1" bandRow="1">
                <a:tableStyleId>{5C22544A-7EE6-4342-B048-85BDC9FD1C3A}</a:tableStyleId>
              </a:tblPr>
              <a:tblGrid>
                <a:gridCol w="2867063">
                  <a:extLst>
                    <a:ext uri="{9D8B030D-6E8A-4147-A177-3AD203B41FA5}">
                      <a16:colId xmlns:a16="http://schemas.microsoft.com/office/drawing/2014/main" val="2865855533"/>
                    </a:ext>
                  </a:extLst>
                </a:gridCol>
                <a:gridCol w="2867063">
                  <a:extLst>
                    <a:ext uri="{9D8B030D-6E8A-4147-A177-3AD203B41FA5}">
                      <a16:colId xmlns:a16="http://schemas.microsoft.com/office/drawing/2014/main" val="2112850876"/>
                    </a:ext>
                  </a:extLst>
                </a:gridCol>
              </a:tblGrid>
              <a:tr h="256649">
                <a:tc>
                  <a:txBody>
                    <a:bodyPr/>
                    <a:lstStyle/>
                    <a:p>
                      <a:pPr algn="r"/>
                      <a:r>
                        <a:rPr lang="en-US" dirty="0" smtClean="0"/>
                        <a:t>Domain Name</a:t>
                      </a:r>
                      <a:endParaRPr lang="en-US" dirty="0"/>
                    </a:p>
                  </a:txBody>
                  <a:tcPr/>
                </a:tc>
                <a:tc>
                  <a:txBody>
                    <a:bodyPr/>
                    <a:lstStyle/>
                    <a:p>
                      <a:r>
                        <a:rPr lang="en-US" dirty="0" smtClean="0"/>
                        <a:t>Contoso.com</a:t>
                      </a:r>
                      <a:endParaRPr lang="en-US" dirty="0"/>
                    </a:p>
                  </a:txBody>
                  <a:tcPr/>
                </a:tc>
                <a:extLst>
                  <a:ext uri="{0D108BD9-81ED-4DB2-BD59-A6C34878D82A}">
                    <a16:rowId xmlns:a16="http://schemas.microsoft.com/office/drawing/2014/main" val="2430697066"/>
                  </a:ext>
                </a:extLst>
              </a:tr>
              <a:tr h="321761">
                <a:tc>
                  <a:txBody>
                    <a:bodyPr/>
                    <a:lstStyle/>
                    <a:p>
                      <a:pPr algn="r"/>
                      <a:r>
                        <a:rPr lang="en-US" dirty="0" smtClean="0"/>
                        <a:t>Domain NetBIOS</a:t>
                      </a:r>
                      <a:r>
                        <a:rPr lang="en-US" baseline="0" dirty="0" smtClean="0"/>
                        <a:t> Name</a:t>
                      </a:r>
                      <a:endParaRPr lang="en-US" dirty="0"/>
                    </a:p>
                  </a:txBody>
                  <a:tcPr/>
                </a:tc>
                <a:tc>
                  <a:txBody>
                    <a:bodyPr/>
                    <a:lstStyle/>
                    <a:p>
                      <a:r>
                        <a:rPr lang="en-US" dirty="0" smtClean="0"/>
                        <a:t>Contoso</a:t>
                      </a:r>
                      <a:endParaRPr lang="en-US" dirty="0"/>
                    </a:p>
                  </a:txBody>
                  <a:tcPr/>
                </a:tc>
                <a:extLst>
                  <a:ext uri="{0D108BD9-81ED-4DB2-BD59-A6C34878D82A}">
                    <a16:rowId xmlns:a16="http://schemas.microsoft.com/office/drawing/2014/main" val="1435157055"/>
                  </a:ext>
                </a:extLst>
              </a:tr>
            </a:tbl>
          </a:graphicData>
        </a:graphic>
      </p:graphicFrame>
      <p:sp>
        <p:nvSpPr>
          <p:cNvPr id="17" name="Left-Right Arrow 16"/>
          <p:cNvSpPr/>
          <p:nvPr/>
        </p:nvSpPr>
        <p:spPr>
          <a:xfrm>
            <a:off x="3375044" y="2918624"/>
            <a:ext cx="7437120" cy="853709"/>
          </a:xfrm>
          <a:prstGeom prst="leftRightArrow">
            <a:avLst>
              <a:gd name="adj1" fmla="val 50000"/>
              <a:gd name="adj2" fmla="val 0"/>
            </a:avLst>
          </a:prstGeom>
          <a:solidFill>
            <a:srgbClr val="D0D8E8">
              <a:alpha val="8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20"/>
          <p:cNvGrpSpPr/>
          <p:nvPr/>
        </p:nvGrpSpPr>
        <p:grpSpPr>
          <a:xfrm>
            <a:off x="3577205" y="3176201"/>
            <a:ext cx="7082016" cy="338554"/>
            <a:chOff x="3372081" y="3079282"/>
            <a:chExt cx="7082016" cy="338554"/>
          </a:xfrm>
        </p:grpSpPr>
        <p:sp>
          <p:nvSpPr>
            <p:cNvPr id="18" name="TextBox 17"/>
            <p:cNvSpPr txBox="1"/>
            <p:nvPr/>
          </p:nvSpPr>
          <p:spPr>
            <a:xfrm>
              <a:off x="3372081" y="3079282"/>
              <a:ext cx="1398679" cy="338554"/>
            </a:xfrm>
            <a:prstGeom prst="rect">
              <a:avLst/>
            </a:prstGeom>
            <a:noFill/>
          </p:spPr>
          <p:txBody>
            <a:bodyPr wrap="square" rtlCol="0">
              <a:spAutoFit/>
            </a:bodyPr>
            <a:lstStyle/>
            <a:p>
              <a:pPr marL="0" lvl="1"/>
              <a:r>
                <a:rPr lang="en-US" sz="1600" dirty="0" smtClean="0">
                  <a:solidFill>
                    <a:schemeClr val="bg2"/>
                  </a:solidFill>
                </a:rPr>
                <a:t>10.0.1.200</a:t>
              </a:r>
              <a:endParaRPr lang="en-US" sz="1600" dirty="0">
                <a:solidFill>
                  <a:schemeClr val="bg2"/>
                </a:solidFill>
              </a:endParaRPr>
            </a:p>
          </p:txBody>
        </p:sp>
        <p:sp>
          <p:nvSpPr>
            <p:cNvPr id="19" name="TextBox 18"/>
            <p:cNvSpPr txBox="1"/>
            <p:nvPr/>
          </p:nvSpPr>
          <p:spPr>
            <a:xfrm>
              <a:off x="6213749" y="3079282"/>
              <a:ext cx="1398679" cy="338554"/>
            </a:xfrm>
            <a:prstGeom prst="rect">
              <a:avLst/>
            </a:prstGeom>
            <a:noFill/>
          </p:spPr>
          <p:txBody>
            <a:bodyPr wrap="square" rtlCol="0">
              <a:spAutoFit/>
            </a:bodyPr>
            <a:lstStyle/>
            <a:p>
              <a:pPr marL="0" lvl="1"/>
              <a:r>
                <a:rPr lang="en-US" sz="1600" dirty="0" smtClean="0">
                  <a:solidFill>
                    <a:schemeClr val="bg2"/>
                  </a:solidFill>
                </a:rPr>
                <a:t>10.0.1.210</a:t>
              </a:r>
              <a:endParaRPr lang="en-US" sz="1600" dirty="0">
                <a:solidFill>
                  <a:schemeClr val="bg2"/>
                </a:solidFill>
              </a:endParaRPr>
            </a:p>
          </p:txBody>
        </p:sp>
        <p:sp>
          <p:nvSpPr>
            <p:cNvPr id="20" name="TextBox 19"/>
            <p:cNvSpPr txBox="1"/>
            <p:nvPr/>
          </p:nvSpPr>
          <p:spPr>
            <a:xfrm>
              <a:off x="9055418" y="3079282"/>
              <a:ext cx="1398679" cy="338554"/>
            </a:xfrm>
            <a:prstGeom prst="rect">
              <a:avLst/>
            </a:prstGeom>
            <a:noFill/>
          </p:spPr>
          <p:txBody>
            <a:bodyPr wrap="square" rtlCol="0">
              <a:spAutoFit/>
            </a:bodyPr>
            <a:lstStyle/>
            <a:p>
              <a:pPr marL="0" lvl="1"/>
              <a:r>
                <a:rPr lang="en-US" sz="1600" dirty="0" smtClean="0">
                  <a:solidFill>
                    <a:schemeClr val="bg2"/>
                  </a:solidFill>
                </a:rPr>
                <a:t>10.0.1.220</a:t>
              </a:r>
              <a:endParaRPr lang="en-US" sz="1600" dirty="0">
                <a:solidFill>
                  <a:schemeClr val="bg2"/>
                </a:solidFill>
              </a:endParaRPr>
            </a:p>
          </p:txBody>
        </p:sp>
      </p:grpSp>
      <p:graphicFrame>
        <p:nvGraphicFramePr>
          <p:cNvPr id="25" name="Table 24"/>
          <p:cNvGraphicFramePr>
            <a:graphicFrameLocks noGrp="1"/>
          </p:cNvGraphicFramePr>
          <p:nvPr>
            <p:extLst>
              <p:ext uri="{D42A27DB-BD31-4B8C-83A1-F6EECF244321}">
                <p14:modId xmlns:p14="http://schemas.microsoft.com/office/powerpoint/2010/main" val="3325503549"/>
              </p:ext>
            </p:extLst>
          </p:nvPr>
        </p:nvGraphicFramePr>
        <p:xfrm>
          <a:off x="839972" y="5470083"/>
          <a:ext cx="4848096" cy="821950"/>
        </p:xfrm>
        <a:graphic>
          <a:graphicData uri="http://schemas.openxmlformats.org/drawingml/2006/table">
            <a:tbl>
              <a:tblPr firstCol="1" bandRow="1">
                <a:tableStyleId>{5C22544A-7EE6-4342-B048-85BDC9FD1C3A}</a:tableStyleId>
              </a:tblPr>
              <a:tblGrid>
                <a:gridCol w="3029982">
                  <a:extLst>
                    <a:ext uri="{9D8B030D-6E8A-4147-A177-3AD203B41FA5}">
                      <a16:colId xmlns:a16="http://schemas.microsoft.com/office/drawing/2014/main" val="1254840403"/>
                    </a:ext>
                  </a:extLst>
                </a:gridCol>
                <a:gridCol w="1818114">
                  <a:extLst>
                    <a:ext uri="{9D8B030D-6E8A-4147-A177-3AD203B41FA5}">
                      <a16:colId xmlns:a16="http://schemas.microsoft.com/office/drawing/2014/main" val="2854516157"/>
                    </a:ext>
                  </a:extLst>
                </a:gridCol>
              </a:tblGrid>
              <a:tr h="420354">
                <a:tc>
                  <a:txBody>
                    <a:bodyPr/>
                    <a:lstStyle/>
                    <a:p>
                      <a:pPr algn="r"/>
                      <a:r>
                        <a:rPr lang="en-US" dirty="0" smtClean="0"/>
                        <a:t>Admin Account Username</a:t>
                      </a:r>
                      <a:endParaRPr lang="en-US" dirty="0"/>
                    </a:p>
                  </a:txBody>
                  <a:tcPr/>
                </a:tc>
                <a:tc>
                  <a:txBody>
                    <a:bodyPr/>
                    <a:lstStyle/>
                    <a:p>
                      <a:r>
                        <a:rPr lang="en-US" dirty="0" smtClean="0"/>
                        <a:t>Administrator</a:t>
                      </a:r>
                      <a:endParaRPr lang="en-US" dirty="0"/>
                    </a:p>
                  </a:txBody>
                  <a:tcPr/>
                </a:tc>
                <a:extLst>
                  <a:ext uri="{0D108BD9-81ED-4DB2-BD59-A6C34878D82A}">
                    <a16:rowId xmlns:a16="http://schemas.microsoft.com/office/drawing/2014/main" val="1461933932"/>
                  </a:ext>
                </a:extLst>
              </a:tr>
              <a:tr h="401596">
                <a:tc>
                  <a:txBody>
                    <a:bodyPr/>
                    <a:lstStyle/>
                    <a:p>
                      <a:pPr algn="r"/>
                      <a:r>
                        <a:rPr lang="en-US" dirty="0" smtClean="0"/>
                        <a:t>Password</a:t>
                      </a:r>
                      <a:endParaRPr lang="en-US" dirty="0"/>
                    </a:p>
                  </a:txBody>
                  <a:tcPr/>
                </a:tc>
                <a:tc>
                  <a:txBody>
                    <a:bodyPr/>
                    <a:lstStyle/>
                    <a:p>
                      <a:r>
                        <a:rPr lang="en-US" dirty="0" smtClean="0"/>
                        <a:t>PowerShell4</a:t>
                      </a:r>
                      <a:endParaRPr lang="en-US" dirty="0"/>
                    </a:p>
                  </a:txBody>
                  <a:tcPr/>
                </a:tc>
                <a:extLst>
                  <a:ext uri="{0D108BD9-81ED-4DB2-BD59-A6C34878D82A}">
                    <a16:rowId xmlns:a16="http://schemas.microsoft.com/office/drawing/2014/main" val="3107456219"/>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4056810359"/>
              </p:ext>
            </p:extLst>
          </p:nvPr>
        </p:nvGraphicFramePr>
        <p:xfrm>
          <a:off x="6581553" y="5470083"/>
          <a:ext cx="4737443" cy="821950"/>
        </p:xfrm>
        <a:graphic>
          <a:graphicData uri="http://schemas.openxmlformats.org/drawingml/2006/table">
            <a:tbl>
              <a:tblPr firstCol="1" bandRow="1">
                <a:tableStyleId>{5C22544A-7EE6-4342-B048-85BDC9FD1C3A}</a:tableStyleId>
              </a:tblPr>
              <a:tblGrid>
                <a:gridCol w="2960826">
                  <a:extLst>
                    <a:ext uri="{9D8B030D-6E8A-4147-A177-3AD203B41FA5}">
                      <a16:colId xmlns:a16="http://schemas.microsoft.com/office/drawing/2014/main" val="2723212051"/>
                    </a:ext>
                  </a:extLst>
                </a:gridCol>
                <a:gridCol w="1776617">
                  <a:extLst>
                    <a:ext uri="{9D8B030D-6E8A-4147-A177-3AD203B41FA5}">
                      <a16:colId xmlns:a16="http://schemas.microsoft.com/office/drawing/2014/main" val="123469638"/>
                    </a:ext>
                  </a:extLst>
                </a:gridCol>
              </a:tblGrid>
              <a:tr h="420354">
                <a:tc>
                  <a:txBody>
                    <a:bodyPr/>
                    <a:lstStyle/>
                    <a:p>
                      <a:pPr algn="r"/>
                      <a:r>
                        <a:rPr lang="en-US" dirty="0" smtClean="0"/>
                        <a:t>User Account Username</a:t>
                      </a:r>
                      <a:endParaRPr lang="en-US" dirty="0"/>
                    </a:p>
                  </a:txBody>
                  <a:tcPr/>
                </a:tc>
                <a:tc>
                  <a:txBody>
                    <a:bodyPr/>
                    <a:lstStyle/>
                    <a:p>
                      <a:r>
                        <a:rPr lang="en-US" dirty="0" err="1" smtClean="0"/>
                        <a:t>DanPark</a:t>
                      </a:r>
                      <a:endParaRPr lang="en-US" dirty="0"/>
                    </a:p>
                  </a:txBody>
                  <a:tcPr/>
                </a:tc>
                <a:extLst>
                  <a:ext uri="{0D108BD9-81ED-4DB2-BD59-A6C34878D82A}">
                    <a16:rowId xmlns:a16="http://schemas.microsoft.com/office/drawing/2014/main" val="2821758410"/>
                  </a:ext>
                </a:extLst>
              </a:tr>
              <a:tr h="401596">
                <a:tc>
                  <a:txBody>
                    <a:bodyPr/>
                    <a:lstStyle/>
                    <a:p>
                      <a:pPr algn="r"/>
                      <a:r>
                        <a:rPr lang="en-US" dirty="0" smtClean="0"/>
                        <a:t>Password</a:t>
                      </a:r>
                      <a:endParaRPr lang="en-US" dirty="0"/>
                    </a:p>
                  </a:txBody>
                  <a:tcPr/>
                </a:tc>
                <a:tc>
                  <a:txBody>
                    <a:bodyPr/>
                    <a:lstStyle/>
                    <a:p>
                      <a:r>
                        <a:rPr lang="en-US" dirty="0" smtClean="0"/>
                        <a:t>PowerShell4</a:t>
                      </a:r>
                      <a:endParaRPr lang="en-US" dirty="0"/>
                    </a:p>
                  </a:txBody>
                  <a:tcPr/>
                </a:tc>
                <a:extLst>
                  <a:ext uri="{0D108BD9-81ED-4DB2-BD59-A6C34878D82A}">
                    <a16:rowId xmlns:a16="http://schemas.microsoft.com/office/drawing/2014/main" val="1551927008"/>
                  </a:ext>
                </a:extLst>
              </a:tr>
            </a:tbl>
          </a:graphicData>
        </a:graphic>
      </p:graphicFrame>
    </p:spTree>
    <p:extLst>
      <p:ext uri="{BB962C8B-B14F-4D97-AF65-F5344CB8AC3E}">
        <p14:creationId xmlns:p14="http://schemas.microsoft.com/office/powerpoint/2010/main" val="16326997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543329849"/>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4013174199"/>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3979303202"/>
                  </a:ext>
                </a:extLst>
              </a:tr>
              <a:tr h="2162919">
                <a:tc>
                  <a:txBody>
                    <a:bodyPr/>
                    <a:lstStyle/>
                    <a:p>
                      <a:r>
                        <a:rPr lang="en-AU" sz="1800" dirty="0" smtClean="0">
                          <a:solidFill>
                            <a:schemeClr val="tx2">
                              <a:lumMod val="65000"/>
                            </a:schemeClr>
                          </a:solidFill>
                          <a:latin typeface="Lucida Console" panose="020B0609040504020204" pitchFamily="49" charset="0"/>
                        </a:rPr>
                        <a:t>PS C:\&gt; </a:t>
                      </a:r>
                      <a:r>
                        <a:rPr lang="en-AU" sz="1800" dirty="0" smtClean="0"/>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rgbClr val="F5F5F5"/>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Add-Computer [-</a:t>
                      </a:r>
                      <a:r>
                        <a:rPr lang="en-AU" sz="1800" dirty="0" err="1" smtClean="0">
                          <a:solidFill>
                            <a:schemeClr val="tx2">
                              <a:lumMod val="50000"/>
                            </a:schemeClr>
                          </a:solidFill>
                          <a:latin typeface="Lucida Console" panose="020B0609040504020204" pitchFamily="49" charset="0"/>
                        </a:rPr>
                        <a:t>DomainName</a:t>
                      </a:r>
                      <a:r>
                        <a:rPr lang="en-AU" sz="1800" dirty="0" smtClean="0">
                          <a:solidFill>
                            <a:schemeClr val="tx2">
                              <a:lumMod val="50000"/>
                            </a:schemeClr>
                          </a:solidFill>
                          <a:latin typeface="Lucida Console" panose="020B0609040504020204" pitchFamily="49" charset="0"/>
                        </a:rPr>
                        <a:t>] &lt;string&gt;</a:t>
                      </a:r>
                      <a:r>
                        <a:rPr lang="en-AU" sz="1800" dirty="0" smtClean="0">
                          <a:solidFill>
                            <a:schemeClr val="tx2">
                              <a:lumMod val="65000"/>
                            </a:schemeClr>
                          </a:solidFill>
                          <a:latin typeface="Lucida Console" panose="020B0609040504020204" pitchFamily="49" charset="0"/>
                        </a:rPr>
                        <a:t> </a:t>
                      </a:r>
                      <a:r>
                        <a:rPr lang="en-AU" sz="1800" dirty="0" smtClean="0">
                          <a:solidFill>
                            <a:schemeClr val="tx1"/>
                          </a:solidFill>
                          <a:latin typeface="Lucida Console" panose="020B0609040504020204" pitchFamily="49" charset="0"/>
                        </a:rPr>
                        <a:t>-Credential &lt;</a:t>
                      </a:r>
                      <a:r>
                        <a:rPr lang="en-AU" sz="1800" dirty="0" err="1" smtClean="0">
                          <a:solidFill>
                            <a:schemeClr val="tx1"/>
                          </a:solidFill>
                          <a:latin typeface="Lucida Console" panose="020B0609040504020204" pitchFamily="49" charset="0"/>
                        </a:rPr>
                        <a:t>pscredential</a:t>
                      </a:r>
                      <a:r>
                        <a:rPr lang="en-AU" sz="1800" dirty="0" smtClean="0">
                          <a:solidFill>
                            <a:schemeClr val="tx1"/>
                          </a:solidFill>
                          <a:latin typeface="Lucida Console" panose="020B0609040504020204" pitchFamily="49" charset="0"/>
                        </a:rPr>
                        <a:t>&gt; </a:t>
                      </a:r>
                      <a:r>
                        <a:rPr lang="en-AU" sz="1800" dirty="0" smtClean="0">
                          <a:solidFill>
                            <a:schemeClr val="tx2">
                              <a:lumMod val="50000"/>
                            </a:schemeClr>
                          </a:solidFill>
                          <a:latin typeface="Lucida Console" panose="020B0609040504020204" pitchFamily="49" charset="0"/>
                        </a:rPr>
                        <a:t>[-ComputerName &lt;string[]&gt;] [-</a:t>
                      </a:r>
                      <a:r>
                        <a:rPr lang="en-AU" sz="1800" dirty="0" err="1" smtClean="0">
                          <a:solidFill>
                            <a:schemeClr val="tx2">
                              <a:lumMod val="50000"/>
                            </a:schemeClr>
                          </a:solidFill>
                          <a:latin typeface="Lucida Console" panose="020B0609040504020204" pitchFamily="49" charset="0"/>
                        </a:rPr>
                        <a:t>LocalCredential</a:t>
                      </a:r>
                      <a:endParaRPr lang="en-AU" sz="1800" dirty="0" smtClean="0">
                        <a:solidFill>
                          <a:schemeClr val="tx2">
                            <a:lumMod val="50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UnjoinDomainCredential</a:t>
                      </a:r>
                      <a:r>
                        <a:rPr lang="en-AU" sz="1800" dirty="0" smtClean="0">
                          <a:solidFill>
                            <a:schemeClr val="tx2">
                              <a:lumMod val="50000"/>
                            </a:schemeClr>
                          </a:solidFill>
                          <a:latin typeface="Lucida Console" panose="020B0609040504020204" pitchFamily="49" charset="0"/>
                        </a:rPr>
                        <a:t>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OUPath</a:t>
                      </a:r>
                      <a:r>
                        <a:rPr lang="en-AU" sz="1800" dirty="0" smtClean="0">
                          <a:solidFill>
                            <a:schemeClr val="tx2">
                              <a:lumMod val="50000"/>
                            </a:schemeClr>
                          </a:solidFill>
                          <a:latin typeface="Lucida Console" panose="020B0609040504020204" pitchFamily="49" charset="0"/>
                        </a:rPr>
                        <a:t> &lt;string&gt;] [-Server &lt;string&gt;] [-Unsecure] [-Options</a:t>
                      </a: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JoinOptions</a:t>
                      </a:r>
                      <a:r>
                        <a:rPr lang="en-AU" sz="1800" dirty="0" smtClean="0">
                          <a:solidFill>
                            <a:schemeClr val="tx2">
                              <a:lumMod val="50000"/>
                            </a:schemeClr>
                          </a:solidFill>
                          <a:latin typeface="Lucida Console" panose="020B0609040504020204" pitchFamily="49" charset="0"/>
                        </a:rPr>
                        <a:t>&gt;] [-Restart] [-</a:t>
                      </a:r>
                      <a:r>
                        <a:rPr lang="en-AU" sz="1800" dirty="0" err="1" smtClean="0">
                          <a:solidFill>
                            <a:schemeClr val="tx2">
                              <a:lumMod val="50000"/>
                            </a:schemeClr>
                          </a:solidFill>
                          <a:latin typeface="Lucida Console" panose="020B0609040504020204" pitchFamily="49" charset="0"/>
                        </a:rPr>
                        <a:t>PassThru</a:t>
                      </a:r>
                      <a:r>
                        <a:rPr lang="en-AU" sz="1800" dirty="0" smtClean="0">
                          <a:solidFill>
                            <a:schemeClr val="tx2">
                              <a:lumMod val="50000"/>
                            </a:schemeClr>
                          </a:solidFill>
                          <a:latin typeface="Lucida Console" panose="020B0609040504020204" pitchFamily="49" charset="0"/>
                        </a:rPr>
                        <a:t>] [-</a:t>
                      </a:r>
                      <a:r>
                        <a:rPr lang="en-AU" sz="1800" dirty="0" err="1" smtClean="0">
                          <a:solidFill>
                            <a:schemeClr val="tx2">
                              <a:lumMod val="50000"/>
                            </a:schemeClr>
                          </a:solidFill>
                          <a:latin typeface="Lucida Console" panose="020B0609040504020204" pitchFamily="49" charset="0"/>
                        </a:rPr>
                        <a:t>NewName</a:t>
                      </a:r>
                      <a:r>
                        <a:rPr lang="en-AU" sz="1800" dirty="0" smtClean="0">
                          <a:solidFill>
                            <a:schemeClr val="tx2">
                              <a:lumMod val="50000"/>
                            </a:schemeClr>
                          </a:solidFill>
                          <a:latin typeface="Lucida Console" panose="020B0609040504020204" pitchFamily="49" charset="0"/>
                        </a:rPr>
                        <a:t> &lt;string&gt;] [-Force] [-</a:t>
                      </a:r>
                      <a:r>
                        <a:rPr lang="en-AU" sz="1800" dirty="0" err="1" smtClean="0">
                          <a:solidFill>
                            <a:schemeClr val="tx2">
                              <a:lumMod val="50000"/>
                            </a:schemeClr>
                          </a:solidFill>
                          <a:latin typeface="Lucida Console" panose="020B0609040504020204" pitchFamily="49" charset="0"/>
                        </a:rPr>
                        <a:t>WhatIf</a:t>
                      </a:r>
                      <a:r>
                        <a:rPr lang="en-AU" sz="1800" dirty="0" smtClean="0">
                          <a:solidFill>
                            <a:schemeClr val="tx2">
                              <a:lumMod val="50000"/>
                            </a:schemeClr>
                          </a:solidFill>
                          <a:latin typeface="Lucida Console" panose="020B0609040504020204" pitchFamily="49" charset="0"/>
                        </a:rPr>
                        <a:t>] [-Confirm] [&lt;</a:t>
                      </a:r>
                      <a:r>
                        <a:rPr lang="en-AU" sz="1800" dirty="0" err="1" smtClean="0">
                          <a:solidFill>
                            <a:schemeClr val="tx2">
                              <a:lumMod val="50000"/>
                            </a:schemeClr>
                          </a:solidFill>
                          <a:latin typeface="Lucida Console" panose="020B0609040504020204" pitchFamily="49" charset="0"/>
                        </a:rPr>
                        <a:t>CommonParameters</a:t>
                      </a:r>
                      <a:r>
                        <a:rPr lang="en-AU" sz="1800" dirty="0" smtClean="0">
                          <a:solidFill>
                            <a:schemeClr val="tx2">
                              <a:lumMod val="50000"/>
                            </a:schemeClr>
                          </a:solidFill>
                          <a:latin typeface="Lucida Console" panose="020B0609040504020204" pitchFamily="49" charset="0"/>
                        </a:rPr>
                        <a:t>&gt;]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938130079"/>
                  </a:ext>
                </a:extLst>
              </a:tr>
            </a:tbl>
          </a:graphicData>
        </a:graphic>
      </p:graphicFrame>
      <p:sp>
        <p:nvSpPr>
          <p:cNvPr id="6" name="Title 5"/>
          <p:cNvSpPr>
            <a:spLocks noGrp="1"/>
          </p:cNvSpPr>
          <p:nvPr>
            <p:ph type="title"/>
          </p:nvPr>
        </p:nvSpPr>
        <p:spPr/>
        <p:txBody>
          <a:bodyPr/>
          <a:lstStyle/>
          <a:p>
            <a:r>
              <a:rPr lang="en-US" dirty="0" err="1"/>
              <a:t>Cmdlet</a:t>
            </a:r>
            <a:r>
              <a:rPr lang="en-US" dirty="0"/>
              <a:t> Syntax - Required Parameter</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85961915"/>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852221269"/>
                    </a:ext>
                  </a:extLst>
                </a:gridCol>
              </a:tblGrid>
              <a:tr h="286781">
                <a:tc>
                  <a:txBody>
                    <a:bodyPr/>
                    <a:lstStyle/>
                    <a:p>
                      <a:r>
                        <a:rPr lang="en-US" dirty="0" smtClean="0"/>
                        <a:t>Syntax Definition</a:t>
                      </a:r>
                      <a:endParaRPr lang="en-US" dirty="0"/>
                    </a:p>
                  </a:txBody>
                  <a:tcPr/>
                </a:tc>
                <a:extLst>
                  <a:ext uri="{0D108BD9-81ED-4DB2-BD59-A6C34878D82A}">
                    <a16:rowId xmlns:a16="http://schemas.microsoft.com/office/drawing/2014/main" val="2083476655"/>
                  </a:ext>
                </a:extLst>
              </a:tr>
              <a:tr h="1362212">
                <a:tc>
                  <a:txBody>
                    <a:bodyPr/>
                    <a:lstStyle/>
                    <a:p>
                      <a:r>
                        <a:rPr lang="en-AU" sz="1800" dirty="0" smtClean="0">
                          <a:solidFill>
                            <a:schemeClr val="tx2">
                              <a:lumMod val="50000"/>
                            </a:schemeClr>
                          </a:solidFill>
                          <a:latin typeface="Lucida Console" panose="020B0609040504020204" pitchFamily="49" charset="0"/>
                        </a:rPr>
                        <a:t>&lt;Command-Name&gt; </a:t>
                      </a:r>
                      <a:r>
                        <a:rPr lang="en-AU" sz="1800" dirty="0" smtClean="0">
                          <a:solidFill>
                            <a:schemeClr val="tx1"/>
                          </a:solidFill>
                          <a:latin typeface="Lucida Console" panose="020B0609040504020204" pitchFamily="49" charset="0"/>
                        </a:rPr>
                        <a:t>-&lt;Required Parameter Name&gt; &lt;Required Parameter Value&gt;</a:t>
                      </a:r>
                    </a:p>
                    <a:p>
                      <a:r>
                        <a:rPr lang="en-AU" sz="1800" dirty="0" smtClean="0">
                          <a:solidFill>
                            <a:schemeClr val="tx2">
                              <a:lumMod val="50000"/>
                            </a:schemeClr>
                          </a:solidFill>
                          <a:latin typeface="Lucida Console" panose="020B0609040504020204" pitchFamily="49" charset="0"/>
                        </a:rPr>
                        <a:t>[-&lt;Optional Parameter Name&gt; &lt;Optional Parameter Value&gt;] </a:t>
                      </a:r>
                    </a:p>
                    <a:p>
                      <a:r>
                        <a:rPr lang="en-AU" sz="1800" dirty="0" smtClean="0">
                          <a:solidFill>
                            <a:schemeClr val="tx2">
                              <a:lumMod val="50000"/>
                            </a:schemeClr>
                          </a:solidFill>
                          <a:latin typeface="Lucida Console" panose="020B0609040504020204" pitchFamily="49" charset="0"/>
                        </a:rPr>
                        <a:t>[-&lt;Optional Switch Parameters&gt;] </a:t>
                      </a:r>
                    </a:p>
                    <a:p>
                      <a:r>
                        <a:rPr lang="en-AU" sz="1800" dirty="0" smtClean="0">
                          <a:solidFill>
                            <a:schemeClr val="tx2">
                              <a:lumMod val="50000"/>
                            </a:schemeClr>
                          </a:solidFill>
                          <a:latin typeface="Lucida Console" panose="020B0609040504020204" pitchFamily="49" charset="0"/>
                        </a:rPr>
                        <a:t>[-&lt;Optional Parameter Name&gt;] &lt;Required Parameter Value&gt;</a:t>
                      </a:r>
                    </a:p>
                    <a:p>
                      <a:r>
                        <a:rPr lang="en-AU" sz="1800" dirty="0" smtClean="0">
                          <a:solidFill>
                            <a:schemeClr val="tx2">
                              <a:lumMod val="50000"/>
                            </a:schemeClr>
                          </a:solidFill>
                          <a:latin typeface="Lucida Console" panose="020B0609040504020204" pitchFamily="49" charset="0"/>
                        </a:rPr>
                        <a:t>&lt;Multiple Parameter Values&gt;[]</a:t>
                      </a:r>
                    </a:p>
                  </a:txBody>
                  <a:tcPr>
                    <a:solidFill>
                      <a:srgbClr val="012456"/>
                    </a:solidFill>
                  </a:tcPr>
                </a:tc>
                <a:extLst>
                  <a:ext uri="{0D108BD9-81ED-4DB2-BD59-A6C34878D82A}">
                    <a16:rowId xmlns:a16="http://schemas.microsoft.com/office/drawing/2014/main" val="1989280680"/>
                  </a:ext>
                </a:extLst>
              </a:tr>
            </a:tbl>
          </a:graphicData>
        </a:graphic>
      </p:graphicFrame>
    </p:spTree>
    <p:extLst>
      <p:ext uri="{BB962C8B-B14F-4D97-AF65-F5344CB8AC3E}">
        <p14:creationId xmlns:p14="http://schemas.microsoft.com/office/powerpoint/2010/main" val="3694200223"/>
      </p:ext>
    </p:extLst>
  </p:cSld>
  <p:clrMapOvr>
    <a:masterClrMapping/>
  </p:clrMapOvr>
  <p:timing>
    <p:tnLst>
      <p:par>
        <p:cTn id="1" dur="indefinite" restart="never" nodeType="tmRoot"/>
      </p:par>
    </p:tnLst>
  </p:timing>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Module 17: Modules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3</a:t>
            </a:r>
            <a:r>
              <a:rPr lang="en-US" sz="2400" dirty="0" smtClean="0">
                <a:latin typeface="Segoe UI Light" panose="020B0502040204020203" pitchFamily="34" charset="0"/>
              </a:rPr>
              <a:t>: Module Scope</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Module Scope</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600</a:t>
            </a:fld>
            <a:endParaRPr lang="en-US"/>
          </a:p>
        </p:txBody>
      </p:sp>
    </p:spTree>
    <p:extLst>
      <p:ext uri="{BB962C8B-B14F-4D97-AF65-F5344CB8AC3E}">
        <p14:creationId xmlns:p14="http://schemas.microsoft.com/office/powerpoint/2010/main" val="2007167963"/>
      </p:ext>
    </p:extLst>
  </p:cSld>
  <p:clrMapOvr>
    <a:masterClrMapping/>
  </p:clrMapOvr>
  <p:timing>
    <p:tnLst>
      <p:par>
        <p:cTn id="1" dur="indefinite" restart="never" nodeType="tmRoot"/>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Module Scope</a:t>
            </a:r>
            <a:endParaRPr lang="en-AU" dirty="0"/>
          </a:p>
        </p:txBody>
      </p:sp>
      <p:sp>
        <p:nvSpPr>
          <p:cNvPr id="10" name="Content Placeholder 9"/>
          <p:cNvSpPr>
            <a:spLocks noGrp="1"/>
          </p:cNvSpPr>
          <p:nvPr>
            <p:ph sz="quarter" idx="13"/>
          </p:nvPr>
        </p:nvSpPr>
        <p:spPr>
          <a:xfrm>
            <a:off x="406400" y="1397830"/>
            <a:ext cx="11176000" cy="1205880"/>
          </a:xfrm>
        </p:spPr>
        <p:txBody>
          <a:bodyPr/>
          <a:lstStyle/>
          <a:p>
            <a:pPr marL="342900" indent="-342900">
              <a:buFont typeface="Arial" panose="020B0604020202020204" pitchFamily="34" charset="0"/>
              <a:buChar char="•"/>
            </a:pPr>
            <a:r>
              <a:rPr lang="en-AU" dirty="0" smtClean="0"/>
              <a:t>By default, modules are imported to the current scope</a:t>
            </a:r>
          </a:p>
          <a:p>
            <a:pPr marL="342900" indent="-342900">
              <a:buFont typeface="Arial" panose="020B0604020202020204" pitchFamily="34" charset="0"/>
              <a:buChar char="•"/>
            </a:pPr>
            <a:r>
              <a:rPr lang="en-AU" dirty="0" smtClean="0"/>
              <a:t>Modules can be imported to a specified scope using Import-Module</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601</a:t>
            </a:fld>
            <a:endParaRPr lang="en-US"/>
          </a:p>
        </p:txBody>
      </p:sp>
      <p:sp>
        <p:nvSpPr>
          <p:cNvPr id="11" name="Rectangle 10"/>
          <p:cNvSpPr/>
          <p:nvPr/>
        </p:nvSpPr>
        <p:spPr>
          <a:xfrm>
            <a:off x="454700" y="2642519"/>
            <a:ext cx="11277600" cy="3139321"/>
          </a:xfrm>
          <a:prstGeom prst="rect">
            <a:avLst/>
          </a:prstGeom>
          <a:solidFill>
            <a:srgbClr val="012456"/>
          </a:solidFill>
        </p:spPr>
        <p:txBody>
          <a:bodyPr wrap="square">
            <a:spAutoFit/>
          </a:bodyPr>
          <a:lstStyle/>
          <a:p>
            <a:r>
              <a:rPr lang="en-AU" dirty="0" smtClean="0">
                <a:solidFill>
                  <a:srgbClr val="F5F5F5"/>
                </a:solidFill>
                <a:latin typeface="Lucida Console" panose="020B0609040504020204" pitchFamily="49" charset="0"/>
              </a:rPr>
              <a:t>PS </a:t>
            </a:r>
            <a:r>
              <a:rPr lang="en-AU" dirty="0">
                <a:solidFill>
                  <a:srgbClr val="F5F5F5"/>
                </a:solidFill>
                <a:latin typeface="Lucida Console" panose="020B0609040504020204" pitchFamily="49" charset="0"/>
              </a:rPr>
              <a:t>C:\&gt; </a:t>
            </a:r>
            <a:r>
              <a:rPr lang="en-AU" dirty="0">
                <a:solidFill>
                  <a:srgbClr val="E0FFFF"/>
                </a:solidFill>
                <a:latin typeface="Lucida Console" panose="020B0609040504020204" pitchFamily="49" charset="0"/>
              </a:rPr>
              <a:t>Get-Help</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Import-Module</a:t>
            </a:r>
            <a:r>
              <a:rPr lang="en-AU" dirty="0">
                <a:solidFill>
                  <a:srgbClr val="F5F5F5"/>
                </a:solidFill>
                <a:latin typeface="Lucida Console" panose="020B0609040504020204" pitchFamily="49" charset="0"/>
              </a:rPr>
              <a:t> </a:t>
            </a:r>
            <a:r>
              <a:rPr lang="en-AU" dirty="0">
                <a:solidFill>
                  <a:srgbClr val="FFE4B5"/>
                </a:solidFill>
                <a:latin typeface="Lucida Console" panose="020B0609040504020204" pitchFamily="49" charset="0"/>
              </a:rPr>
              <a:t>-Parameter</a:t>
            </a:r>
            <a:r>
              <a:rPr lang="en-AU" dirty="0">
                <a:solidFill>
                  <a:srgbClr val="F5F5F5"/>
                </a:solidFill>
                <a:latin typeface="Lucida Console" panose="020B0609040504020204" pitchFamily="49" charset="0"/>
              </a:rPr>
              <a:t> </a:t>
            </a:r>
            <a:r>
              <a:rPr lang="en-AU" dirty="0">
                <a:solidFill>
                  <a:srgbClr val="EE82EE"/>
                </a:solidFill>
                <a:latin typeface="Lucida Console" panose="020B0609040504020204" pitchFamily="49" charset="0"/>
              </a:rPr>
              <a:t>scope </a:t>
            </a:r>
            <a:endParaRPr lang="en-AU" dirty="0" smtClean="0">
              <a:solidFill>
                <a:srgbClr val="EE82EE"/>
              </a:solidFill>
              <a:latin typeface="Lucida Console" panose="020B0609040504020204" pitchFamily="49" charset="0"/>
            </a:endParaRPr>
          </a:p>
          <a:p>
            <a:endParaRPr lang="en-AU" dirty="0" smtClean="0">
              <a:solidFill>
                <a:srgbClr val="EE82EE"/>
              </a:solidFill>
              <a:latin typeface="Lucida Console" panose="020B0609040504020204" pitchFamily="49" charset="0"/>
            </a:endParaRPr>
          </a:p>
          <a:p>
            <a:r>
              <a:rPr lang="en-AU" dirty="0" smtClean="0">
                <a:solidFill>
                  <a:srgbClr val="F5F5F5"/>
                </a:solidFill>
                <a:latin typeface="Lucida Console" panose="020B0609040504020204" pitchFamily="49" charset="0"/>
              </a:rPr>
              <a:t>-</a:t>
            </a:r>
            <a:r>
              <a:rPr lang="en-AU" dirty="0">
                <a:solidFill>
                  <a:srgbClr val="F5F5F5"/>
                </a:solidFill>
                <a:latin typeface="Lucida Console" panose="020B0609040504020204" pitchFamily="49" charset="0"/>
              </a:rPr>
              <a:t>Scope &lt;String&gt; </a:t>
            </a:r>
          </a:p>
          <a:p>
            <a:r>
              <a:rPr lang="en-AU" dirty="0" smtClean="0">
                <a:solidFill>
                  <a:srgbClr val="F5F5F5"/>
                </a:solidFill>
                <a:latin typeface="Lucida Console" panose="020B0609040504020204" pitchFamily="49" charset="0"/>
              </a:rPr>
              <a:t>	Imports </a:t>
            </a:r>
            <a:r>
              <a:rPr lang="en-AU" dirty="0">
                <a:solidFill>
                  <a:srgbClr val="F5F5F5"/>
                </a:solidFill>
                <a:latin typeface="Lucida Console" panose="020B0609040504020204" pitchFamily="49" charset="0"/>
              </a:rPr>
              <a:t>the module only into the specified scope.</a:t>
            </a:r>
          </a:p>
          <a:p>
            <a:r>
              <a:rPr lang="en-AU" dirty="0">
                <a:solidFill>
                  <a:srgbClr val="F5F5F5"/>
                </a:solidFill>
                <a:latin typeface="Lucida Console" panose="020B0609040504020204" pitchFamily="49" charset="0"/>
              </a:rPr>
              <a:t>    </a:t>
            </a:r>
          </a:p>
          <a:p>
            <a:r>
              <a:rPr lang="en-AU" dirty="0">
                <a:solidFill>
                  <a:srgbClr val="F5F5F5"/>
                </a:solidFill>
                <a:latin typeface="Lucida Console" panose="020B0609040504020204" pitchFamily="49" charset="0"/>
              </a:rPr>
              <a:t>    Valid values are:</a:t>
            </a:r>
          </a:p>
          <a:p>
            <a:r>
              <a:rPr lang="en-AU" dirty="0">
                <a:solidFill>
                  <a:srgbClr val="F5F5F5"/>
                </a:solidFill>
                <a:latin typeface="Lucida Console" panose="020B0609040504020204" pitchFamily="49" charset="0"/>
              </a:rPr>
              <a:t>    </a:t>
            </a:r>
          </a:p>
          <a:p>
            <a:r>
              <a:rPr lang="en-AU" dirty="0">
                <a:solidFill>
                  <a:srgbClr val="F5F5F5"/>
                </a:solidFill>
                <a:latin typeface="Lucida Console" panose="020B0609040504020204" pitchFamily="49" charset="0"/>
              </a:rPr>
              <a:t>    -- Global: Available to all commands in the session. </a:t>
            </a:r>
            <a:r>
              <a:rPr lang="en-AU" smtClean="0">
                <a:solidFill>
                  <a:srgbClr val="F5F5F5"/>
                </a:solidFill>
                <a:latin typeface="Lucida Console" panose="020B0609040504020204" pitchFamily="49" charset="0"/>
              </a:rPr>
              <a:t/>
            </a:r>
            <a:br>
              <a:rPr lang="en-AU" smtClean="0">
                <a:solidFill>
                  <a:srgbClr val="F5F5F5"/>
                </a:solidFill>
                <a:latin typeface="Lucida Console" panose="020B0609040504020204" pitchFamily="49" charset="0"/>
              </a:rPr>
            </a:br>
            <a:r>
              <a:rPr lang="en-AU" smtClean="0">
                <a:solidFill>
                  <a:srgbClr val="F5F5F5"/>
                </a:solidFill>
                <a:latin typeface="Lucida Console" panose="020B0609040504020204" pitchFamily="49" charset="0"/>
              </a:rPr>
              <a:t>               </a:t>
            </a:r>
            <a:r>
              <a:rPr lang="en-AU" dirty="0" smtClean="0">
                <a:solidFill>
                  <a:srgbClr val="F5F5F5"/>
                </a:solidFill>
                <a:latin typeface="Lucida Console" panose="020B0609040504020204" pitchFamily="49" charset="0"/>
              </a:rPr>
              <a:t>Equivalent </a:t>
            </a:r>
            <a:r>
              <a:rPr lang="en-AU" dirty="0">
                <a:solidFill>
                  <a:srgbClr val="F5F5F5"/>
                </a:solidFill>
                <a:latin typeface="Lucida Console" panose="020B0609040504020204" pitchFamily="49" charset="0"/>
              </a:rPr>
              <a:t>to the Global parameter.</a:t>
            </a:r>
          </a:p>
          <a:p>
            <a:r>
              <a:rPr lang="en-AU" dirty="0">
                <a:solidFill>
                  <a:srgbClr val="F5F5F5"/>
                </a:solidFill>
                <a:latin typeface="Lucida Console" panose="020B0609040504020204" pitchFamily="49" charset="0"/>
              </a:rPr>
              <a:t>    </a:t>
            </a:r>
          </a:p>
          <a:p>
            <a:r>
              <a:rPr lang="en-AU" dirty="0">
                <a:solidFill>
                  <a:srgbClr val="F5F5F5"/>
                </a:solidFill>
                <a:latin typeface="Lucida Console" panose="020B0609040504020204" pitchFamily="49" charset="0"/>
              </a:rPr>
              <a:t>    -- Local: Available only in the current scope</a:t>
            </a:r>
            <a:r>
              <a:rPr lang="en-AU" dirty="0" smtClean="0">
                <a:solidFill>
                  <a:srgbClr val="F5F5F5"/>
                </a:solidFill>
                <a:latin typeface="Lucida Console" panose="020B0609040504020204" pitchFamily="49" charset="0"/>
              </a:rPr>
              <a:t>.</a:t>
            </a:r>
            <a:endParaRPr lang="en-AU" dirty="0">
              <a:solidFill>
                <a:srgbClr val="F5F5F5"/>
              </a:solidFill>
              <a:latin typeface="Lucida Console" panose="020B0609040504020204" pitchFamily="49" charset="0"/>
            </a:endParaRPr>
          </a:p>
        </p:txBody>
      </p:sp>
    </p:spTree>
    <p:extLst>
      <p:ext uri="{BB962C8B-B14F-4D97-AF65-F5344CB8AC3E}">
        <p14:creationId xmlns:p14="http://schemas.microsoft.com/office/powerpoint/2010/main" val="1790788531"/>
      </p:ext>
    </p:extLst>
  </p:cSld>
  <p:clrMapOvr>
    <a:masterClrMapping/>
  </p:clrMapOvr>
  <p:timing>
    <p:tnLst>
      <p:par>
        <p:cTn id="1" dur="indefinite" restart="never" nodeType="tmRoot"/>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17: Modules</a:t>
            </a:r>
            <a:endParaRPr lang="en-US" dirty="0"/>
          </a:p>
        </p:txBody>
      </p:sp>
      <p:sp>
        <p:nvSpPr>
          <p:cNvPr id="8" name="Text Placeholder 7"/>
          <p:cNvSpPr>
            <a:spLocks noGrp="1"/>
          </p:cNvSpPr>
          <p:nvPr>
            <p:ph type="body" sz="quarter" idx="16"/>
          </p:nvPr>
        </p:nvSpPr>
        <p:spPr/>
        <p:txBody>
          <a:bodyPr/>
          <a:lstStyle/>
          <a:p>
            <a:r>
              <a:rPr lang="en-US" dirty="0" smtClean="0"/>
              <a:t>Lab</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602</a:t>
            </a:fld>
            <a:endParaRPr lang="en-US"/>
          </a:p>
        </p:txBody>
      </p:sp>
    </p:spTree>
    <p:extLst>
      <p:ext uri="{BB962C8B-B14F-4D97-AF65-F5344CB8AC3E}">
        <p14:creationId xmlns:p14="http://schemas.microsoft.com/office/powerpoint/2010/main" val="3313923746"/>
      </p:ext>
    </p:extLst>
  </p:cSld>
  <p:clrMapOvr>
    <a:masterClrMapping/>
  </p:clrMapOvr>
  <p:timing>
    <p:tnLst>
      <p:par>
        <p:cTn id="1" dur="indefinite" restart="never" nodeType="tmRoot"/>
      </p:par>
    </p:tnLst>
  </p:timing>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smtClean="0">
                <a:latin typeface="Segoe UI Light" panose="020B0502040204020203" pitchFamily="34" charset="0"/>
              </a:rPr>
              <a:t>Appendix</a:t>
            </a:r>
            <a:r>
              <a:rPr lang="en-US" dirty="0" smtClean="0">
                <a:latin typeface="Segoe UI Light" panose="020B0502040204020203" pitchFamily="34" charset="0"/>
              </a:rPr>
              <a:t>: PowerShell Best Practices</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603</a:t>
            </a:fld>
            <a:endParaRPr lang="en-US"/>
          </a:p>
        </p:txBody>
      </p:sp>
    </p:spTree>
    <p:extLst>
      <p:ext uri="{BB962C8B-B14F-4D97-AF65-F5344CB8AC3E}">
        <p14:creationId xmlns:p14="http://schemas.microsoft.com/office/powerpoint/2010/main" val="3544709564"/>
      </p:ext>
    </p:extLst>
  </p:cSld>
  <p:clrMapOvr>
    <a:masterClrMapping/>
  </p:clrMapOvr>
  <p:timing>
    <p:tnLst>
      <p:par>
        <p:cTn id="1" dur="indefinite" restart="never" nodeType="tmRoot"/>
      </p:par>
    </p:tnLst>
  </p:timing>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048000" y="139700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4265503778"/>
                    </a:ext>
                  </a:extLst>
                </a:gridCol>
              </a:tblGrid>
              <a:tr h="370840">
                <a:tc>
                  <a:txBody>
                    <a:bodyPr/>
                    <a:lstStyle/>
                    <a:p>
                      <a:endParaRPr lang="en-US" dirty="0"/>
                    </a:p>
                  </a:txBody>
                  <a:tcPr/>
                </a:tc>
                <a:extLst>
                  <a:ext uri="{0D108BD9-81ED-4DB2-BD59-A6C34878D82A}">
                    <a16:rowId xmlns:a16="http://schemas.microsoft.com/office/drawing/2014/main" val="2324743567"/>
                  </a:ext>
                </a:extLst>
              </a:tr>
            </a:tbl>
          </a:graphicData>
        </a:graphic>
      </p:graphicFrame>
      <p:sp>
        <p:nvSpPr>
          <p:cNvPr id="2" name="Rectangle 1"/>
          <p:cNvSpPr/>
          <p:nvPr/>
        </p:nvSpPr>
        <p:spPr>
          <a:xfrm>
            <a:off x="606552" y="1322701"/>
            <a:ext cx="11088624" cy="5693866"/>
          </a:xfrm>
          <a:prstGeom prst="rect">
            <a:avLst/>
          </a:prstGeom>
        </p:spPr>
        <p:txBody>
          <a:bodyPr wrap="square">
            <a:spAutoFit/>
          </a:bodyPr>
          <a:lstStyle/>
          <a:p>
            <a:pPr>
              <a:spcAft>
                <a:spcPts val="0"/>
              </a:spcAft>
            </a:pPr>
            <a:r>
              <a:rPr lang="en-GB" sz="28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Scripts</a:t>
            </a:r>
          </a:p>
          <a:p>
            <a:pPr marL="342900" indent="-342900">
              <a:spcAft>
                <a:spcPts val="0"/>
              </a:spcAft>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Write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your code for someone else to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read</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Comment your code where warranted</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Add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help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documentation to your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script or function, with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examples</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native PowerShell,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rather than equivalent external commands</a:t>
            </a:r>
          </a:p>
          <a:p>
            <a:pPr marL="342900" indent="-342900">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one function implements one task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(Verb-Noun</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a:t>
            </a: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Expand all aliases</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Let the ISE expand the Cmdlet (using &lt;TAB&gt;) for spelling and correct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case</a:t>
            </a: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code-signing for production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scripts</a:t>
            </a: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Invoke-expression can be used for code-injection, so use carefully</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Declare all variables in scope before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use</a:t>
            </a: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the Module concept to group related functions into a single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suite</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spcAft>
                <a:spcPts val="0"/>
              </a:spcAft>
            </a:pPr>
            <a:endParaRPr lang="en-AU" sz="24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spcAft>
                <a:spcPts val="0"/>
              </a:spcAft>
            </a:pPr>
            <a:r>
              <a:rPr lang="en-AU" sz="28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Pipeline</a:t>
            </a:r>
            <a:endParaRPr lang="en-AU" sz="28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AU"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Filter to the left, format to the right</a:t>
            </a: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Accept input from the pipeline and send output to the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pipeline</a:t>
            </a:r>
          </a:p>
          <a:p>
            <a:pPr>
              <a:spcAft>
                <a:spcPts val="0"/>
              </a:spcAft>
            </a:pPr>
            <a:r>
              <a:rPr lang="en-GB" sz="24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a:t>
            </a:r>
            <a:endParaRPr lang="en-AU" sz="24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6" name="Title 1"/>
          <p:cNvSpPr txBox="1">
            <a:spLocks/>
          </p:cNvSpPr>
          <p:nvPr/>
        </p:nvSpPr>
        <p:spPr>
          <a:xfrm>
            <a:off x="304800" y="304800"/>
            <a:ext cx="11277600" cy="685800"/>
          </a:xfrm>
          <a:prstGeom prst="rect">
            <a:avLst/>
          </a:prstGeom>
        </p:spPr>
        <p:txBody>
          <a:bodyPr vert="horz" lIns="182880" tIns="137160" rIns="91440" bIns="45720" rtlCol="0" anchor="t" anchorCtr="0">
            <a:noAutofit/>
          </a:bodyPr>
          <a:lstStyle>
            <a:lvl1pPr eaLnBrk="1" hangingPunct="1">
              <a:defRPr sz="2000">
                <a:solidFill>
                  <a:schemeClr val="bg1"/>
                </a:solidFill>
                <a:latin typeface="+mn-lt"/>
                <a:cs typeface="Segoe Pro Light"/>
              </a:defRPr>
            </a:lvl1pPr>
          </a:lstStyle>
          <a:p>
            <a:pPr defTabSz="914400"/>
            <a:r>
              <a:rPr lang="en-US" sz="3800" kern="0" dirty="0" smtClean="0">
                <a:solidFill>
                  <a:schemeClr val="bg2">
                    <a:lumMod val="75000"/>
                    <a:lumOff val="25000"/>
                  </a:schemeClr>
                </a:solidFill>
                <a:latin typeface="Segoe UI Light" panose="020B0502040204020203" pitchFamily="34" charset="0"/>
                <a:cs typeface="Segoe UI Light" panose="020B0502040204020203" pitchFamily="34" charset="0"/>
              </a:rPr>
              <a:t>Windows PowerShell best practices</a:t>
            </a:r>
            <a:endParaRPr lang="en-US" sz="3800" kern="0" dirty="0">
              <a:solidFill>
                <a:schemeClr val="bg2">
                  <a:lumMod val="75000"/>
                  <a:lumOff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1852938"/>
      </p:ext>
    </p:extLst>
  </p:cSld>
  <p:clrMapOvr>
    <a:masterClrMapping/>
  </p:clrMapOvr>
  <p:timing>
    <p:tnLst>
      <p:par>
        <p:cTn id="1" dur="indefinite" restart="never" nodeType="tmRoot"/>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048000" y="1397000"/>
          <a:ext cx="6096000" cy="37084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717537664"/>
                    </a:ext>
                  </a:extLst>
                </a:gridCol>
              </a:tblGrid>
              <a:tr h="370840">
                <a:tc>
                  <a:txBody>
                    <a:bodyPr/>
                    <a:lstStyle/>
                    <a:p>
                      <a:endParaRPr lang="en-US" dirty="0"/>
                    </a:p>
                  </a:txBody>
                  <a:tcPr/>
                </a:tc>
                <a:extLst>
                  <a:ext uri="{0D108BD9-81ED-4DB2-BD59-A6C34878D82A}">
                    <a16:rowId xmlns:a16="http://schemas.microsoft.com/office/drawing/2014/main" val="235009589"/>
                  </a:ext>
                </a:extLst>
              </a:tr>
            </a:tbl>
          </a:graphicData>
        </a:graphic>
      </p:graphicFrame>
      <p:sp>
        <p:nvSpPr>
          <p:cNvPr id="2" name="Rectangle 1"/>
          <p:cNvSpPr/>
          <p:nvPr/>
        </p:nvSpPr>
        <p:spPr>
          <a:xfrm>
            <a:off x="606552" y="1212973"/>
            <a:ext cx="11088624" cy="5570756"/>
          </a:xfrm>
          <a:prstGeom prst="rect">
            <a:avLst/>
          </a:prstGeom>
        </p:spPr>
        <p:txBody>
          <a:bodyPr wrap="square">
            <a:spAutoFit/>
          </a:bodyPr>
          <a:lstStyle/>
          <a:p>
            <a:pPr>
              <a:spcAft>
                <a:spcPts val="0"/>
              </a:spcAft>
            </a:pPr>
            <a:r>
              <a:rPr lang="en-GB" sz="28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Functions</a:t>
            </a:r>
          </a:p>
          <a:p>
            <a:pPr marL="342900" indent="-342900">
              <a:spcAft>
                <a:spcPts val="0"/>
              </a:spcAft>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named parameters (avoid positional parameters)</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Include [</a:t>
            </a:r>
            <a:r>
              <a:rPr lang="en-GB" sz="2000" dirty="0" err="1"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CmdletBinding</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 to enable common parameters. Requires a </a:t>
            </a:r>
            <a:r>
              <a:rPr lang="en-GB" sz="2000" dirty="0" err="1"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Param</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 statement</a:t>
            </a:r>
          </a:p>
          <a:p>
            <a:pPr marL="342900" indent="-342900">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Write-Verbose, Write-Error and Write-Debug </a:t>
            </a:r>
            <a:r>
              <a:rPr lang="en-GB" sz="2000" dirty="0" err="1"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cmdlets</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 to leverage Cmdlet binding </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a:t>
            </a:r>
            <a:r>
              <a:rPr lang="en-GB" sz="2000" dirty="0" err="1"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OutputType</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in your functions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(enables </a:t>
            </a:r>
            <a:r>
              <a:rPr lang="en-GB" sz="2000" dirty="0" err="1">
                <a:solidFill>
                  <a:schemeClr val="bg1"/>
                </a:solidFill>
                <a:latin typeface="Segoe UI Light" panose="020B0502040204020203" pitchFamily="34" charset="0"/>
                <a:ea typeface="Calibri" panose="020F0502020204030204" pitchFamily="34" charset="0"/>
                <a:cs typeface="Segoe UI Light" panose="020B0502040204020203" pitchFamily="34" charset="0"/>
              </a:rPr>
              <a:t>intellisense</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If a parameter refers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to a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file path</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name the parameter PATH or use an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alias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of PATH </a:t>
            </a:r>
            <a:endPar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Name your parameters using the existing </a:t>
            </a:r>
            <a:r>
              <a:rPr lang="en-GB" sz="2000" dirty="0" err="1">
                <a:solidFill>
                  <a:schemeClr val="bg1"/>
                </a:solidFill>
                <a:latin typeface="Segoe UI Light" panose="020B0502040204020203" pitchFamily="34" charset="0"/>
                <a:ea typeface="Calibri" panose="020F0502020204030204" pitchFamily="34" charset="0"/>
                <a:cs typeface="Segoe UI Light" panose="020B0502040204020203" pitchFamily="34" charset="0"/>
              </a:rPr>
              <a:t>cmdlet</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naming conventions.</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Assign default values to function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parameters</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Specify validation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attributes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for function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parameters  </a:t>
            </a:r>
            <a:endPar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Out-</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and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Write-* </a:t>
            </a:r>
            <a:r>
              <a:rPr lang="en-GB" sz="2000" dirty="0" err="1"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cmdlets</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properly. Write-host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only emits to the host application</a:t>
            </a: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Make use of switch parameters to enact different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behaviours</a:t>
            </a:r>
            <a:endPar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Implement –</a:t>
            </a:r>
            <a:r>
              <a:rPr lang="en-GB" sz="2000" dirty="0" err="1">
                <a:solidFill>
                  <a:schemeClr val="bg1"/>
                </a:solidFill>
                <a:latin typeface="Segoe UI Light" panose="020B0502040204020203" pitchFamily="34" charset="0"/>
                <a:ea typeface="Calibri" panose="020F0502020204030204" pitchFamily="34" charset="0"/>
                <a:cs typeface="Segoe UI Light" panose="020B0502040204020203" pitchFamily="34" charset="0"/>
              </a:rPr>
              <a:t>WhatIf</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 for dangerous choices</a:t>
            </a:r>
            <a:endPar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spcAft>
                <a:spcPts val="0"/>
              </a:spcAft>
            </a:pPr>
            <a:endParaRPr lang="en-GB" sz="24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a:spcAft>
                <a:spcPts val="0"/>
              </a:spcAft>
            </a:pPr>
            <a:r>
              <a:rPr lang="en-GB" sz="24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Errors</a:t>
            </a:r>
            <a:endParaRPr lang="en-GB" sz="24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Ensure you have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error handling </a:t>
            </a: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in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place</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Use try{} catch{} finally{} blocks rather than $</a:t>
            </a:r>
            <a:r>
              <a:rPr lang="en-GB" sz="2000" dirty="0" err="1">
                <a:solidFill>
                  <a:schemeClr val="bg1"/>
                </a:solidFill>
                <a:latin typeface="Segoe UI Light" panose="020B0502040204020203" pitchFamily="34" charset="0"/>
                <a:ea typeface="Calibri" panose="020F0502020204030204" pitchFamily="34" charset="0"/>
                <a:cs typeface="Segoe UI Light" panose="020B0502040204020203" pitchFamily="34" charset="0"/>
              </a:rPr>
              <a:t>errorActionPreference</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a:p>
            <a:pPr marL="342900" indent="-342900">
              <a:spcAft>
                <a:spcPts val="0"/>
              </a:spcAft>
              <a:buFont typeface="Arial" panose="020B0604020202020204" pitchFamily="34" charset="0"/>
              <a:buChar char="•"/>
            </a:pPr>
            <a:r>
              <a:rPr lang="en-GB"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rPr>
              <a:t>Never have </a:t>
            </a:r>
            <a:r>
              <a:rPr lang="en-GB" sz="2000" dirty="0" smtClean="0">
                <a:solidFill>
                  <a:schemeClr val="bg1"/>
                </a:solidFill>
                <a:latin typeface="Segoe UI Light" panose="020B0502040204020203" pitchFamily="34" charset="0"/>
                <a:ea typeface="Calibri" panose="020F0502020204030204" pitchFamily="34" charset="0"/>
                <a:cs typeface="Segoe UI Light" panose="020B0502040204020203" pitchFamily="34" charset="0"/>
              </a:rPr>
              <a:t>a single empty catch-block</a:t>
            </a:r>
            <a:endParaRPr lang="en-AU" sz="2000" dirty="0">
              <a:solidFill>
                <a:schemeClr val="bg1"/>
              </a:solidFill>
              <a:latin typeface="Segoe UI Light" panose="020B0502040204020203" pitchFamily="34" charset="0"/>
              <a:ea typeface="Calibri" panose="020F0502020204030204" pitchFamily="34" charset="0"/>
              <a:cs typeface="Segoe UI Light" panose="020B0502040204020203" pitchFamily="34" charset="0"/>
            </a:endParaRPr>
          </a:p>
        </p:txBody>
      </p:sp>
      <p:sp>
        <p:nvSpPr>
          <p:cNvPr id="6" name="Title 1"/>
          <p:cNvSpPr txBox="1">
            <a:spLocks/>
          </p:cNvSpPr>
          <p:nvPr/>
        </p:nvSpPr>
        <p:spPr>
          <a:xfrm>
            <a:off x="304800" y="304800"/>
            <a:ext cx="11277600" cy="685800"/>
          </a:xfrm>
          <a:prstGeom prst="rect">
            <a:avLst/>
          </a:prstGeom>
        </p:spPr>
        <p:txBody>
          <a:bodyPr vert="horz" lIns="182880" tIns="137160" rIns="91440" bIns="45720" rtlCol="0" anchor="t" anchorCtr="0">
            <a:noAutofit/>
          </a:bodyPr>
          <a:lstStyle>
            <a:lvl1pPr eaLnBrk="1" hangingPunct="1">
              <a:defRPr sz="2000">
                <a:solidFill>
                  <a:schemeClr val="bg1"/>
                </a:solidFill>
                <a:latin typeface="+mn-lt"/>
                <a:cs typeface="Segoe Pro Light"/>
              </a:defRPr>
            </a:lvl1pPr>
          </a:lstStyle>
          <a:p>
            <a:pPr defTabSz="914400"/>
            <a:r>
              <a:rPr lang="en-US" sz="3800" kern="0" dirty="0" smtClean="0">
                <a:solidFill>
                  <a:schemeClr val="bg2">
                    <a:lumMod val="75000"/>
                    <a:lumOff val="25000"/>
                  </a:schemeClr>
                </a:solidFill>
                <a:latin typeface="Segoe UI Light" panose="020B0502040204020203" pitchFamily="34" charset="0"/>
                <a:cs typeface="Segoe UI Light" panose="020B0502040204020203" pitchFamily="34" charset="0"/>
              </a:rPr>
              <a:t>Windows PowerShell best practices - continued</a:t>
            </a:r>
            <a:endParaRPr lang="en-US" sz="3800" kern="0" dirty="0">
              <a:solidFill>
                <a:schemeClr val="bg2">
                  <a:lumMod val="75000"/>
                  <a:lumOff val="25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6729941"/>
      </p:ext>
    </p:extLst>
  </p:cSld>
  <p:clrMapOvr>
    <a:masterClrMapping/>
  </p:clrMapOvr>
  <p:timing>
    <p:tnLst>
      <p:par>
        <p:cTn id="1" dur="indefinite" restart="never" nodeType="tmRoot"/>
      </p:par>
    </p:tnLst>
  </p:timing>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p:sp>
      <p:sp>
        <p:nvSpPr>
          <p:cNvPr id="2" name="Text Placeholder 1"/>
          <p:cNvSpPr>
            <a:spLocks noGrp="1"/>
          </p:cNvSpPr>
          <p:nvPr>
            <p:ph type="body" sz="quarter" idx="16"/>
          </p:nvPr>
        </p:nvSpPr>
        <p:spPr/>
        <p:txBody>
          <a:bodyPr/>
          <a:lstStyle/>
          <a:p>
            <a:r>
              <a:rPr lang="en-US" dirty="0" smtClean="0"/>
              <a:t>THANK YOU</a:t>
            </a:r>
            <a:endParaRPr lang="en-US" dirty="0"/>
          </a:p>
        </p:txBody>
      </p:sp>
      <p:sp>
        <p:nvSpPr>
          <p:cNvPr id="7" name="Picture Placeholder 6"/>
          <p:cNvSpPr>
            <a:spLocks noGrp="1"/>
          </p:cNvSpPr>
          <p:nvPr>
            <p:ph type="pic" sz="quarter" idx="17"/>
          </p:nvPr>
        </p:nvSpPr>
        <p:spPr/>
      </p:sp>
      <p:sp>
        <p:nvSpPr>
          <p:cNvPr id="5" name="Text Placeholder 4"/>
          <p:cNvSpPr>
            <a:spLocks noGrp="1"/>
          </p:cNvSpPr>
          <p:nvPr>
            <p:ph type="body" sz="quarter" idx="13"/>
          </p:nvPr>
        </p:nvSpPr>
        <p:spPr/>
        <p:txBody>
          <a:bodyPr/>
          <a:lstStyle/>
          <a:p>
            <a:r>
              <a:rPr lang="en-US" sz="3600" dirty="0" smtClean="0"/>
              <a:t>Windows PowerShell v4.0 for the IT Professional</a:t>
            </a:r>
          </a:p>
          <a:p>
            <a:r>
              <a:rPr lang="en-US" dirty="0" smtClean="0"/>
              <a:t>Part 1</a:t>
            </a:r>
            <a:endParaRPr lang="en-US" sz="3600" dirty="0"/>
          </a:p>
        </p:txBody>
      </p:sp>
      <p:sp>
        <p:nvSpPr>
          <p:cNvPr id="8" name="Picture Placeholder 7"/>
          <p:cNvSpPr>
            <a:spLocks noGrp="1"/>
          </p:cNvSpPr>
          <p:nvPr>
            <p:ph type="pic" sz="quarter" idx="18"/>
          </p:nvPr>
        </p:nvSpPr>
        <p:spPr/>
      </p:sp>
    </p:spTree>
    <p:extLst>
      <p:ext uri="{BB962C8B-B14F-4D97-AF65-F5344CB8AC3E}">
        <p14:creationId xmlns:p14="http://schemas.microsoft.com/office/powerpoint/2010/main" val="1707494928"/>
      </p:ext>
    </p:extLst>
  </p:cSld>
  <p:clrMapOvr>
    <a:masterClrMapping/>
  </p:clrMapOvr>
  <p:timing>
    <p:tnLst>
      <p:par>
        <p:cTn id="1" dur="indefinite" restart="never" nodeType="tmRoot"/>
      </p:par>
    </p:tnLst>
  </p:timing>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4A398B2-5A34-1A4A-811E-F4027282568C}" type="slidenum">
              <a:rPr lang="en-US" smtClean="0"/>
              <a:pPr/>
              <a:t>607</a:t>
            </a:fld>
            <a:endParaRPr lang="en-US"/>
          </a:p>
        </p:txBody>
      </p:sp>
      <p:pic>
        <p:nvPicPr>
          <p:cNvPr id="6" name="Picture 5"/>
          <p:cNvPicPr>
            <a:picLocks noChangeAspect="1"/>
          </p:cNvPicPr>
          <p:nvPr/>
        </p:nvPicPr>
        <p:blipFill>
          <a:blip r:embed="rId3"/>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1653647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883536397"/>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2587543726"/>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1582261695"/>
                  </a:ext>
                </a:extLst>
              </a:tr>
              <a:tr h="2162919">
                <a:tc>
                  <a:txBody>
                    <a:bodyPr/>
                    <a:lstStyle/>
                    <a:p>
                      <a:r>
                        <a:rPr lang="en-AU" sz="1800" dirty="0" smtClean="0">
                          <a:solidFill>
                            <a:schemeClr val="tx2">
                              <a:lumMod val="65000"/>
                            </a:schemeClr>
                          </a:solidFill>
                          <a:latin typeface="Lucida Console" panose="020B0609040504020204" pitchFamily="49" charset="0"/>
                        </a:rPr>
                        <a:t>PS C:\&gt; </a:t>
                      </a:r>
                      <a:r>
                        <a:rPr lang="en-AU" sz="1800" dirty="0" smtClean="0"/>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rgbClr val="F5F5F5"/>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Add-Computer [-</a:t>
                      </a:r>
                      <a:r>
                        <a:rPr lang="en-AU" sz="1800" dirty="0" err="1" smtClean="0">
                          <a:solidFill>
                            <a:schemeClr val="tx2">
                              <a:lumMod val="50000"/>
                            </a:schemeClr>
                          </a:solidFill>
                          <a:latin typeface="Lucida Console" panose="020B0609040504020204" pitchFamily="49" charset="0"/>
                        </a:rPr>
                        <a:t>DomainName</a:t>
                      </a:r>
                      <a:r>
                        <a:rPr lang="en-AU" sz="1800" dirty="0" smtClean="0">
                          <a:solidFill>
                            <a:schemeClr val="tx2">
                              <a:lumMod val="50000"/>
                            </a:schemeClr>
                          </a:solidFill>
                          <a:latin typeface="Lucida Console" panose="020B0609040504020204" pitchFamily="49" charset="0"/>
                        </a:rPr>
                        <a:t>] &lt;string&gt; -Credential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[-ComputerName &lt;string[]&gt;] [-</a:t>
                      </a:r>
                      <a:r>
                        <a:rPr lang="en-AU" sz="1800" dirty="0" err="1" smtClean="0">
                          <a:solidFill>
                            <a:schemeClr val="tx2">
                              <a:lumMod val="50000"/>
                            </a:schemeClr>
                          </a:solidFill>
                          <a:latin typeface="Lucida Console" panose="020B0609040504020204" pitchFamily="49" charset="0"/>
                        </a:rPr>
                        <a:t>LocalCredential</a:t>
                      </a:r>
                      <a:endParaRPr lang="en-AU" sz="1800" dirty="0" smtClean="0">
                        <a:solidFill>
                          <a:schemeClr val="tx2">
                            <a:lumMod val="50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smtClean="0">
                          <a:solidFill>
                            <a:schemeClr val="tx1"/>
                          </a:solidFill>
                          <a:latin typeface="Lucida Console" panose="020B0609040504020204" pitchFamily="49" charset="0"/>
                        </a:rPr>
                        <a:t>[-</a:t>
                      </a:r>
                      <a:r>
                        <a:rPr lang="en-AU" sz="1800" dirty="0" err="1" smtClean="0">
                          <a:solidFill>
                            <a:schemeClr val="tx1"/>
                          </a:solidFill>
                          <a:latin typeface="Lucida Console" panose="020B0609040504020204" pitchFamily="49" charset="0"/>
                        </a:rPr>
                        <a:t>UnjoinDomainCredential</a:t>
                      </a:r>
                      <a:r>
                        <a:rPr lang="en-AU" sz="1800" dirty="0" smtClean="0">
                          <a:solidFill>
                            <a:schemeClr val="tx1"/>
                          </a:solidFill>
                          <a:latin typeface="Lucida Console" panose="020B0609040504020204" pitchFamily="49" charset="0"/>
                        </a:rPr>
                        <a:t> &lt;</a:t>
                      </a:r>
                      <a:r>
                        <a:rPr lang="en-AU" sz="1800" dirty="0" err="1" smtClean="0">
                          <a:solidFill>
                            <a:schemeClr val="tx1"/>
                          </a:solidFill>
                          <a:latin typeface="Lucida Console" panose="020B0609040504020204" pitchFamily="49" charset="0"/>
                        </a:rPr>
                        <a:t>pscredential</a:t>
                      </a:r>
                      <a:r>
                        <a:rPr lang="en-AU" sz="1800" dirty="0" smtClean="0">
                          <a:solidFill>
                            <a:schemeClr val="tx1"/>
                          </a:solidFill>
                          <a:latin typeface="Lucida Console" panose="020B0609040504020204" pitchFamily="49" charset="0"/>
                        </a:rPr>
                        <a:t>&gt;]</a:t>
                      </a:r>
                      <a:r>
                        <a:rPr lang="en-AU" sz="1800" dirty="0" smtClean="0">
                          <a:latin typeface="Lucida Console" panose="020B0609040504020204" pitchFamily="49" charset="0"/>
                        </a:rPr>
                        <a:t> </a:t>
                      </a:r>
                      <a:r>
                        <a:rPr lang="en-AU" sz="1800" dirty="0" smtClean="0">
                          <a:solidFill>
                            <a:schemeClr val="tx2">
                              <a:lumMod val="50000"/>
                            </a:schemeClr>
                          </a:solidFill>
                          <a:latin typeface="Lucida Console" panose="020B0609040504020204" pitchFamily="49" charset="0"/>
                        </a:rPr>
                        <a:t>[-</a:t>
                      </a:r>
                      <a:r>
                        <a:rPr lang="en-AU" sz="1800" dirty="0" err="1" smtClean="0">
                          <a:solidFill>
                            <a:schemeClr val="tx2">
                              <a:lumMod val="50000"/>
                            </a:schemeClr>
                          </a:solidFill>
                          <a:latin typeface="Lucida Console" panose="020B0609040504020204" pitchFamily="49" charset="0"/>
                        </a:rPr>
                        <a:t>OUPath</a:t>
                      </a:r>
                      <a:r>
                        <a:rPr lang="en-AU" sz="1800" dirty="0" smtClean="0">
                          <a:solidFill>
                            <a:schemeClr val="tx2">
                              <a:lumMod val="50000"/>
                            </a:schemeClr>
                          </a:solidFill>
                          <a:latin typeface="Lucida Console" panose="020B0609040504020204" pitchFamily="49" charset="0"/>
                        </a:rPr>
                        <a:t> &lt;string&gt;] [-Server &lt;string&gt;] [-Unsecure] [-Options</a:t>
                      </a: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JoinOptions</a:t>
                      </a:r>
                      <a:r>
                        <a:rPr lang="en-AU" sz="1800" dirty="0" smtClean="0">
                          <a:solidFill>
                            <a:schemeClr val="tx2">
                              <a:lumMod val="50000"/>
                            </a:schemeClr>
                          </a:solidFill>
                          <a:latin typeface="Lucida Console" panose="020B0609040504020204" pitchFamily="49" charset="0"/>
                        </a:rPr>
                        <a:t>&gt;] [-Restart] [-</a:t>
                      </a:r>
                      <a:r>
                        <a:rPr lang="en-AU" sz="1800" dirty="0" err="1" smtClean="0">
                          <a:solidFill>
                            <a:schemeClr val="tx2">
                              <a:lumMod val="50000"/>
                            </a:schemeClr>
                          </a:solidFill>
                          <a:latin typeface="Lucida Console" panose="020B0609040504020204" pitchFamily="49" charset="0"/>
                        </a:rPr>
                        <a:t>PassThru</a:t>
                      </a:r>
                      <a:r>
                        <a:rPr lang="en-AU" sz="1800" dirty="0" smtClean="0">
                          <a:solidFill>
                            <a:schemeClr val="tx2">
                              <a:lumMod val="50000"/>
                            </a:schemeClr>
                          </a:solidFill>
                          <a:latin typeface="Lucida Console" panose="020B0609040504020204" pitchFamily="49" charset="0"/>
                        </a:rPr>
                        <a:t>] [-</a:t>
                      </a:r>
                      <a:r>
                        <a:rPr lang="en-AU" sz="1800" dirty="0" err="1" smtClean="0">
                          <a:solidFill>
                            <a:schemeClr val="tx2">
                              <a:lumMod val="50000"/>
                            </a:schemeClr>
                          </a:solidFill>
                          <a:latin typeface="Lucida Console" panose="020B0609040504020204" pitchFamily="49" charset="0"/>
                        </a:rPr>
                        <a:t>NewName</a:t>
                      </a:r>
                      <a:r>
                        <a:rPr lang="en-AU" sz="1800" dirty="0" smtClean="0">
                          <a:solidFill>
                            <a:schemeClr val="tx2">
                              <a:lumMod val="50000"/>
                            </a:schemeClr>
                          </a:solidFill>
                          <a:latin typeface="Lucida Console" panose="020B0609040504020204" pitchFamily="49" charset="0"/>
                        </a:rPr>
                        <a:t> &lt;string&gt;] [-Force] [-</a:t>
                      </a:r>
                      <a:r>
                        <a:rPr lang="en-AU" sz="1800" dirty="0" err="1" smtClean="0">
                          <a:solidFill>
                            <a:schemeClr val="tx2">
                              <a:lumMod val="50000"/>
                            </a:schemeClr>
                          </a:solidFill>
                          <a:latin typeface="Lucida Console" panose="020B0609040504020204" pitchFamily="49" charset="0"/>
                        </a:rPr>
                        <a:t>WhatIf</a:t>
                      </a:r>
                      <a:r>
                        <a:rPr lang="en-AU" sz="1800" dirty="0" smtClean="0">
                          <a:solidFill>
                            <a:schemeClr val="tx2">
                              <a:lumMod val="50000"/>
                            </a:schemeClr>
                          </a:solidFill>
                          <a:latin typeface="Lucida Console" panose="020B0609040504020204" pitchFamily="49" charset="0"/>
                        </a:rPr>
                        <a:t>] [-Confirm] [&lt;</a:t>
                      </a:r>
                      <a:r>
                        <a:rPr lang="en-AU" sz="1800" dirty="0" err="1" smtClean="0">
                          <a:solidFill>
                            <a:schemeClr val="tx2">
                              <a:lumMod val="50000"/>
                            </a:schemeClr>
                          </a:solidFill>
                          <a:latin typeface="Lucida Console" panose="020B0609040504020204" pitchFamily="49" charset="0"/>
                        </a:rPr>
                        <a:t>CommonParameters</a:t>
                      </a:r>
                      <a:r>
                        <a:rPr lang="en-AU" sz="1800" dirty="0" smtClean="0">
                          <a:solidFill>
                            <a:schemeClr val="tx2">
                              <a:lumMod val="50000"/>
                            </a:schemeClr>
                          </a:solidFill>
                          <a:latin typeface="Lucida Console" panose="020B0609040504020204" pitchFamily="49" charset="0"/>
                        </a:rPr>
                        <a:t>&gt;]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446650679"/>
                  </a:ext>
                </a:extLst>
              </a:tr>
            </a:tbl>
          </a:graphicData>
        </a:graphic>
      </p:graphicFrame>
      <p:sp>
        <p:nvSpPr>
          <p:cNvPr id="6" name="Title 5"/>
          <p:cNvSpPr>
            <a:spLocks noGrp="1"/>
          </p:cNvSpPr>
          <p:nvPr>
            <p:ph type="title"/>
          </p:nvPr>
        </p:nvSpPr>
        <p:spPr/>
        <p:txBody>
          <a:bodyPr/>
          <a:lstStyle/>
          <a:p>
            <a:r>
              <a:rPr lang="en-US" dirty="0" err="1"/>
              <a:t>Cmdlet</a:t>
            </a:r>
            <a:r>
              <a:rPr lang="en-US" dirty="0"/>
              <a:t> Syntax - Optional </a:t>
            </a:r>
            <a:r>
              <a:rPr lang="en-US" dirty="0" smtClean="0"/>
              <a:t>Parameter and Value</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84344527"/>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2941615485"/>
                    </a:ext>
                  </a:extLst>
                </a:gridCol>
              </a:tblGrid>
              <a:tr h="286781">
                <a:tc>
                  <a:txBody>
                    <a:bodyPr/>
                    <a:lstStyle/>
                    <a:p>
                      <a:r>
                        <a:rPr lang="en-US" dirty="0" smtClean="0"/>
                        <a:t>Syntax Definition</a:t>
                      </a:r>
                      <a:endParaRPr lang="en-US" dirty="0"/>
                    </a:p>
                  </a:txBody>
                  <a:tcPr/>
                </a:tc>
                <a:extLst>
                  <a:ext uri="{0D108BD9-81ED-4DB2-BD59-A6C34878D82A}">
                    <a16:rowId xmlns:a16="http://schemas.microsoft.com/office/drawing/2014/main" val="864053002"/>
                  </a:ext>
                </a:extLst>
              </a:tr>
              <a:tr h="1362212">
                <a:tc>
                  <a:txBody>
                    <a:bodyPr/>
                    <a:lstStyle/>
                    <a:p>
                      <a:r>
                        <a:rPr lang="en-AU" sz="1800" dirty="0" smtClean="0">
                          <a:solidFill>
                            <a:schemeClr val="tx2">
                              <a:lumMod val="50000"/>
                            </a:schemeClr>
                          </a:solidFill>
                          <a:latin typeface="Lucida Console" panose="020B0609040504020204" pitchFamily="49" charset="0"/>
                        </a:rPr>
                        <a:t>&lt;Command-Name&gt; -&lt;Required Parameter Name&gt; &lt;Required Parameter Value&gt;</a:t>
                      </a:r>
                    </a:p>
                    <a:p>
                      <a:r>
                        <a:rPr lang="en-AU" sz="1800" dirty="0" smtClean="0">
                          <a:solidFill>
                            <a:schemeClr val="tx1"/>
                          </a:solidFill>
                          <a:latin typeface="Lucida Console" panose="020B0609040504020204" pitchFamily="49" charset="0"/>
                        </a:rPr>
                        <a:t>[-&lt;Optional Parameter Name&gt; &lt;Optional Parameter Value&gt;] </a:t>
                      </a:r>
                    </a:p>
                    <a:p>
                      <a:r>
                        <a:rPr lang="en-AU" sz="1800" dirty="0" smtClean="0">
                          <a:solidFill>
                            <a:schemeClr val="tx2">
                              <a:lumMod val="50000"/>
                            </a:schemeClr>
                          </a:solidFill>
                          <a:latin typeface="Lucida Console" panose="020B0609040504020204" pitchFamily="49" charset="0"/>
                        </a:rPr>
                        <a:t>[-&lt;Optional Switch Parameters&gt;] </a:t>
                      </a:r>
                    </a:p>
                    <a:p>
                      <a:r>
                        <a:rPr lang="en-AU" sz="1800" dirty="0" smtClean="0">
                          <a:solidFill>
                            <a:schemeClr val="tx2">
                              <a:lumMod val="50000"/>
                            </a:schemeClr>
                          </a:solidFill>
                          <a:latin typeface="Lucida Console" panose="020B0609040504020204" pitchFamily="49" charset="0"/>
                        </a:rPr>
                        <a:t>[-&lt;Optional Parameter Name&gt;] &lt;Required Parameter Value&gt;</a:t>
                      </a:r>
                    </a:p>
                    <a:p>
                      <a:r>
                        <a:rPr lang="en-AU" sz="1800" dirty="0" smtClean="0">
                          <a:solidFill>
                            <a:schemeClr val="tx2">
                              <a:lumMod val="50000"/>
                            </a:schemeClr>
                          </a:solidFill>
                          <a:latin typeface="Lucida Console" panose="020B0609040504020204" pitchFamily="49" charset="0"/>
                        </a:rPr>
                        <a:t>&lt;Multiple Parameter Values&gt;[]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595298197"/>
                  </a:ext>
                </a:extLst>
              </a:tr>
            </a:tbl>
          </a:graphicData>
        </a:graphic>
      </p:graphicFrame>
    </p:spTree>
    <p:extLst>
      <p:ext uri="{BB962C8B-B14F-4D97-AF65-F5344CB8AC3E}">
        <p14:creationId xmlns:p14="http://schemas.microsoft.com/office/powerpoint/2010/main" val="27315200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88534152"/>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3624867974"/>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2343675758"/>
                  </a:ext>
                </a:extLst>
              </a:tr>
              <a:tr h="2162919">
                <a:tc>
                  <a:txBody>
                    <a:bodyPr/>
                    <a:lstStyle/>
                    <a:p>
                      <a:r>
                        <a:rPr lang="en-AU" sz="1800" dirty="0" smtClean="0">
                          <a:solidFill>
                            <a:schemeClr val="tx2">
                              <a:lumMod val="65000"/>
                            </a:schemeClr>
                          </a:solidFill>
                          <a:latin typeface="Lucida Console" panose="020B0609040504020204" pitchFamily="49" charset="0"/>
                        </a:rPr>
                        <a:t>PS C:\&gt; </a:t>
                      </a:r>
                      <a:r>
                        <a:rPr lang="en-AU" sz="1800" dirty="0" smtClean="0"/>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chemeClr val="tx2">
                            <a:lumMod val="65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Add-Computer [-</a:t>
                      </a:r>
                      <a:r>
                        <a:rPr lang="en-AU" sz="1800" dirty="0" err="1" smtClean="0">
                          <a:solidFill>
                            <a:schemeClr val="tx2">
                              <a:lumMod val="50000"/>
                            </a:schemeClr>
                          </a:solidFill>
                          <a:latin typeface="Lucida Console" panose="020B0609040504020204" pitchFamily="49" charset="0"/>
                        </a:rPr>
                        <a:t>DomainName</a:t>
                      </a:r>
                      <a:r>
                        <a:rPr lang="en-AU" sz="1800" dirty="0" smtClean="0">
                          <a:solidFill>
                            <a:schemeClr val="tx2">
                              <a:lumMod val="50000"/>
                            </a:schemeClr>
                          </a:solidFill>
                          <a:latin typeface="Lucida Console" panose="020B0609040504020204" pitchFamily="49" charset="0"/>
                        </a:rPr>
                        <a:t>] &lt;string&gt; -Credential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[-ComputerName &lt;string[]&gt;] [-</a:t>
                      </a:r>
                      <a:r>
                        <a:rPr lang="en-AU" sz="1800" dirty="0" err="1" smtClean="0">
                          <a:solidFill>
                            <a:schemeClr val="tx2">
                              <a:lumMod val="50000"/>
                            </a:schemeClr>
                          </a:solidFill>
                          <a:latin typeface="Lucida Console" panose="020B0609040504020204" pitchFamily="49" charset="0"/>
                        </a:rPr>
                        <a:t>LocalCredential</a:t>
                      </a:r>
                      <a:endParaRPr lang="en-AU" sz="1800" dirty="0" smtClean="0">
                        <a:solidFill>
                          <a:schemeClr val="tx2">
                            <a:lumMod val="50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UnjoinDomainCredential</a:t>
                      </a:r>
                      <a:r>
                        <a:rPr lang="en-AU" sz="1800" dirty="0" smtClean="0">
                          <a:solidFill>
                            <a:schemeClr val="tx2">
                              <a:lumMod val="50000"/>
                            </a:schemeClr>
                          </a:solidFill>
                          <a:latin typeface="Lucida Console" panose="020B0609040504020204" pitchFamily="49" charset="0"/>
                        </a:rPr>
                        <a:t>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OUPath</a:t>
                      </a:r>
                      <a:r>
                        <a:rPr lang="en-AU" sz="1800" dirty="0" smtClean="0">
                          <a:solidFill>
                            <a:schemeClr val="tx2">
                              <a:lumMod val="50000"/>
                            </a:schemeClr>
                          </a:solidFill>
                          <a:latin typeface="Lucida Console" panose="020B0609040504020204" pitchFamily="49" charset="0"/>
                        </a:rPr>
                        <a:t> &lt;string&gt;] [-Server &lt;string&gt;] [-Unsecure] [-Options</a:t>
                      </a: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JoinOptions</a:t>
                      </a:r>
                      <a:r>
                        <a:rPr lang="en-AU" sz="1800" dirty="0" smtClean="0">
                          <a:solidFill>
                            <a:schemeClr val="tx2">
                              <a:lumMod val="50000"/>
                            </a:schemeClr>
                          </a:solidFill>
                          <a:latin typeface="Lucida Console" panose="020B0609040504020204" pitchFamily="49" charset="0"/>
                        </a:rPr>
                        <a:t>&gt;] </a:t>
                      </a:r>
                      <a:r>
                        <a:rPr lang="en-AU" sz="1800" dirty="0" smtClean="0">
                          <a:solidFill>
                            <a:schemeClr val="tx1"/>
                          </a:solidFill>
                          <a:latin typeface="Lucida Console" panose="020B0609040504020204" pitchFamily="49" charset="0"/>
                        </a:rPr>
                        <a:t>[-Restart] </a:t>
                      </a:r>
                      <a:r>
                        <a:rPr lang="en-AU" sz="1800" dirty="0" smtClean="0">
                          <a:solidFill>
                            <a:schemeClr val="tx2">
                              <a:lumMod val="50000"/>
                            </a:schemeClr>
                          </a:solidFill>
                          <a:latin typeface="Lucida Console" panose="020B0609040504020204" pitchFamily="49" charset="0"/>
                        </a:rPr>
                        <a:t>[-</a:t>
                      </a:r>
                      <a:r>
                        <a:rPr lang="en-AU" sz="1800" dirty="0" err="1" smtClean="0">
                          <a:solidFill>
                            <a:schemeClr val="tx2">
                              <a:lumMod val="50000"/>
                            </a:schemeClr>
                          </a:solidFill>
                          <a:latin typeface="Lucida Console" panose="020B0609040504020204" pitchFamily="49" charset="0"/>
                        </a:rPr>
                        <a:t>PassThru</a:t>
                      </a:r>
                      <a:r>
                        <a:rPr lang="en-AU" sz="1800" dirty="0" smtClean="0">
                          <a:solidFill>
                            <a:schemeClr val="tx2">
                              <a:lumMod val="50000"/>
                            </a:schemeClr>
                          </a:solidFill>
                          <a:latin typeface="Lucida Console" panose="020B0609040504020204" pitchFamily="49" charset="0"/>
                        </a:rPr>
                        <a:t>] [-</a:t>
                      </a:r>
                      <a:r>
                        <a:rPr lang="en-AU" sz="1800" dirty="0" err="1" smtClean="0">
                          <a:solidFill>
                            <a:schemeClr val="tx2">
                              <a:lumMod val="50000"/>
                            </a:schemeClr>
                          </a:solidFill>
                          <a:latin typeface="Lucida Console" panose="020B0609040504020204" pitchFamily="49" charset="0"/>
                        </a:rPr>
                        <a:t>NewName</a:t>
                      </a:r>
                      <a:r>
                        <a:rPr lang="en-AU" sz="1800" dirty="0" smtClean="0">
                          <a:solidFill>
                            <a:schemeClr val="tx2">
                              <a:lumMod val="50000"/>
                            </a:schemeClr>
                          </a:solidFill>
                          <a:latin typeface="Lucida Console" panose="020B0609040504020204" pitchFamily="49" charset="0"/>
                        </a:rPr>
                        <a:t> &lt;string&gt;] [-Force] [-</a:t>
                      </a:r>
                      <a:r>
                        <a:rPr lang="en-AU" sz="1800" dirty="0" err="1" smtClean="0">
                          <a:solidFill>
                            <a:schemeClr val="tx2">
                              <a:lumMod val="50000"/>
                            </a:schemeClr>
                          </a:solidFill>
                          <a:latin typeface="Lucida Console" panose="020B0609040504020204" pitchFamily="49" charset="0"/>
                        </a:rPr>
                        <a:t>WhatIf</a:t>
                      </a:r>
                      <a:r>
                        <a:rPr lang="en-AU" sz="1800" dirty="0" smtClean="0">
                          <a:solidFill>
                            <a:schemeClr val="tx2">
                              <a:lumMod val="50000"/>
                            </a:schemeClr>
                          </a:solidFill>
                          <a:latin typeface="Lucida Console" panose="020B0609040504020204" pitchFamily="49" charset="0"/>
                        </a:rPr>
                        <a:t>] [-Confirm] [&lt;</a:t>
                      </a:r>
                      <a:r>
                        <a:rPr lang="en-AU" sz="1800" dirty="0" err="1" smtClean="0">
                          <a:solidFill>
                            <a:schemeClr val="tx2">
                              <a:lumMod val="50000"/>
                            </a:schemeClr>
                          </a:solidFill>
                          <a:latin typeface="Lucida Console" panose="020B0609040504020204" pitchFamily="49" charset="0"/>
                        </a:rPr>
                        <a:t>CommonParameters</a:t>
                      </a:r>
                      <a:r>
                        <a:rPr lang="en-AU" sz="1800" dirty="0" smtClean="0">
                          <a:solidFill>
                            <a:schemeClr val="tx2">
                              <a:lumMod val="50000"/>
                            </a:schemeClr>
                          </a:solidFill>
                          <a:latin typeface="Lucida Console" panose="020B0609040504020204" pitchFamily="49" charset="0"/>
                        </a:rPr>
                        <a:t>&gt;]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547321231"/>
                  </a:ext>
                </a:extLst>
              </a:tr>
            </a:tbl>
          </a:graphicData>
        </a:graphic>
      </p:graphicFrame>
      <p:sp>
        <p:nvSpPr>
          <p:cNvPr id="6" name="Title 5"/>
          <p:cNvSpPr>
            <a:spLocks noGrp="1"/>
          </p:cNvSpPr>
          <p:nvPr>
            <p:ph type="title"/>
          </p:nvPr>
        </p:nvSpPr>
        <p:spPr/>
        <p:txBody>
          <a:bodyPr/>
          <a:lstStyle/>
          <a:p>
            <a:r>
              <a:rPr lang="en-US" dirty="0" err="1"/>
              <a:t>Cmdlet</a:t>
            </a:r>
            <a:r>
              <a:rPr lang="en-US" dirty="0"/>
              <a:t> Syntax - </a:t>
            </a:r>
            <a:r>
              <a:rPr lang="en-US" dirty="0" smtClean="0"/>
              <a:t>Switch </a:t>
            </a:r>
            <a:r>
              <a:rPr lang="en-US" dirty="0"/>
              <a:t>Parameter</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413879233"/>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1905076758"/>
                    </a:ext>
                  </a:extLst>
                </a:gridCol>
              </a:tblGrid>
              <a:tr h="286781">
                <a:tc>
                  <a:txBody>
                    <a:bodyPr/>
                    <a:lstStyle/>
                    <a:p>
                      <a:r>
                        <a:rPr lang="en-US" dirty="0" smtClean="0"/>
                        <a:t>Syntax Definition</a:t>
                      </a:r>
                      <a:endParaRPr lang="en-US" dirty="0"/>
                    </a:p>
                  </a:txBody>
                  <a:tcPr/>
                </a:tc>
                <a:extLst>
                  <a:ext uri="{0D108BD9-81ED-4DB2-BD59-A6C34878D82A}">
                    <a16:rowId xmlns:a16="http://schemas.microsoft.com/office/drawing/2014/main" val="4224333673"/>
                  </a:ext>
                </a:extLst>
              </a:tr>
              <a:tr h="1362212">
                <a:tc>
                  <a:txBody>
                    <a:bodyPr/>
                    <a:lstStyle/>
                    <a:p>
                      <a:r>
                        <a:rPr lang="en-AU" sz="1800" dirty="0" smtClean="0">
                          <a:solidFill>
                            <a:schemeClr val="tx2">
                              <a:lumMod val="50000"/>
                            </a:schemeClr>
                          </a:solidFill>
                          <a:latin typeface="Lucida Console" panose="020B0609040504020204" pitchFamily="49" charset="0"/>
                        </a:rPr>
                        <a:t>&lt;Command-Name&gt; -&lt;Required Parameter Name&gt; &lt;Required Parameter Value&gt;</a:t>
                      </a:r>
                    </a:p>
                    <a:p>
                      <a:r>
                        <a:rPr lang="en-AU" sz="1800" dirty="0" smtClean="0">
                          <a:solidFill>
                            <a:schemeClr val="tx2">
                              <a:lumMod val="50000"/>
                            </a:schemeClr>
                          </a:solidFill>
                          <a:latin typeface="Lucida Console" panose="020B0609040504020204" pitchFamily="49" charset="0"/>
                        </a:rPr>
                        <a:t>[-&lt;Optional Parameter Name&gt; &lt;Optional Parameter Value&gt;] </a:t>
                      </a:r>
                    </a:p>
                    <a:p>
                      <a:r>
                        <a:rPr lang="en-AU" sz="1800" dirty="0" smtClean="0">
                          <a:solidFill>
                            <a:schemeClr val="tx1"/>
                          </a:solidFill>
                          <a:latin typeface="Lucida Console" panose="020B0609040504020204" pitchFamily="49" charset="0"/>
                        </a:rPr>
                        <a:t>[-&lt;Optional Switch Parameters&gt;] </a:t>
                      </a:r>
                    </a:p>
                    <a:p>
                      <a:r>
                        <a:rPr lang="en-AU" sz="1800" dirty="0" smtClean="0">
                          <a:solidFill>
                            <a:schemeClr val="tx2">
                              <a:lumMod val="50000"/>
                            </a:schemeClr>
                          </a:solidFill>
                          <a:latin typeface="Lucida Console" panose="020B0609040504020204" pitchFamily="49" charset="0"/>
                        </a:rPr>
                        <a:t>[-&lt;Optional Parameter Name&gt;] &lt;Required Parameter Value&gt;</a:t>
                      </a:r>
                    </a:p>
                    <a:p>
                      <a:r>
                        <a:rPr lang="en-AU" sz="1800" dirty="0" smtClean="0">
                          <a:solidFill>
                            <a:schemeClr val="tx2">
                              <a:lumMod val="50000"/>
                            </a:schemeClr>
                          </a:solidFill>
                          <a:latin typeface="Lucida Console" panose="020B0609040504020204" pitchFamily="49" charset="0"/>
                        </a:rPr>
                        <a:t>&lt;Multiple Parameter Values&gt;[]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52057882"/>
                  </a:ext>
                </a:extLst>
              </a:tr>
            </a:tbl>
          </a:graphicData>
        </a:graphic>
      </p:graphicFrame>
    </p:spTree>
    <p:extLst>
      <p:ext uri="{BB962C8B-B14F-4D97-AF65-F5344CB8AC3E}">
        <p14:creationId xmlns:p14="http://schemas.microsoft.com/office/powerpoint/2010/main" val="1268905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649748848"/>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2661230320"/>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71564088"/>
                  </a:ext>
                </a:extLst>
              </a:tr>
              <a:tr h="2162919">
                <a:tc>
                  <a:txBody>
                    <a:bodyPr/>
                    <a:lstStyle/>
                    <a:p>
                      <a:r>
                        <a:rPr lang="en-AU" sz="1800" dirty="0" smtClean="0">
                          <a:solidFill>
                            <a:schemeClr val="tx2">
                              <a:lumMod val="65000"/>
                            </a:schemeClr>
                          </a:solidFill>
                          <a:latin typeface="Lucida Console" panose="020B0609040504020204" pitchFamily="49" charset="0"/>
                        </a:rPr>
                        <a:t>PS C:\&gt; </a:t>
                      </a:r>
                      <a:r>
                        <a:rPr lang="en-AU" sz="1800" dirty="0" smtClean="0"/>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chemeClr val="tx2">
                            <a:lumMod val="65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Add-Computer </a:t>
                      </a:r>
                      <a:r>
                        <a:rPr lang="en-AU" sz="1800" dirty="0" smtClean="0">
                          <a:solidFill>
                            <a:schemeClr val="tx1"/>
                          </a:solidFill>
                          <a:latin typeface="Lucida Console" panose="020B0609040504020204" pitchFamily="49" charset="0"/>
                        </a:rPr>
                        <a:t>[-</a:t>
                      </a:r>
                      <a:r>
                        <a:rPr lang="en-AU" sz="1800" dirty="0" err="1" smtClean="0">
                          <a:solidFill>
                            <a:schemeClr val="tx1"/>
                          </a:solidFill>
                          <a:latin typeface="Lucida Console" panose="020B0609040504020204" pitchFamily="49" charset="0"/>
                        </a:rPr>
                        <a:t>DomainName</a:t>
                      </a:r>
                      <a:r>
                        <a:rPr lang="en-AU" sz="1800" dirty="0" smtClean="0">
                          <a:solidFill>
                            <a:schemeClr val="tx1"/>
                          </a:solidFill>
                          <a:latin typeface="Lucida Console" panose="020B0609040504020204" pitchFamily="49" charset="0"/>
                        </a:rPr>
                        <a:t>] &lt;string&gt; </a:t>
                      </a:r>
                      <a:r>
                        <a:rPr lang="en-AU" sz="1800" dirty="0" smtClean="0">
                          <a:solidFill>
                            <a:schemeClr val="tx2">
                              <a:lumMod val="50000"/>
                            </a:schemeClr>
                          </a:solidFill>
                          <a:latin typeface="Lucida Console" panose="020B0609040504020204" pitchFamily="49" charset="0"/>
                        </a:rPr>
                        <a:t>-Credential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[-ComputerName &lt;string[]&gt;] [-</a:t>
                      </a:r>
                      <a:r>
                        <a:rPr lang="en-AU" sz="1800" dirty="0" err="1" smtClean="0">
                          <a:solidFill>
                            <a:schemeClr val="tx2">
                              <a:lumMod val="50000"/>
                            </a:schemeClr>
                          </a:solidFill>
                          <a:latin typeface="Lucida Console" panose="020B0609040504020204" pitchFamily="49" charset="0"/>
                        </a:rPr>
                        <a:t>LocalCredential</a:t>
                      </a:r>
                      <a:endParaRPr lang="en-AU" sz="1800" dirty="0" smtClean="0">
                        <a:solidFill>
                          <a:schemeClr val="tx2">
                            <a:lumMod val="50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UnjoinDomainCredential</a:t>
                      </a:r>
                      <a:r>
                        <a:rPr lang="en-AU" sz="1800" dirty="0" smtClean="0">
                          <a:solidFill>
                            <a:schemeClr val="tx2">
                              <a:lumMod val="50000"/>
                            </a:schemeClr>
                          </a:solidFill>
                          <a:latin typeface="Lucida Console" panose="020B0609040504020204" pitchFamily="49" charset="0"/>
                        </a:rPr>
                        <a:t>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OUPath</a:t>
                      </a:r>
                      <a:r>
                        <a:rPr lang="en-AU" sz="1800" dirty="0" smtClean="0">
                          <a:solidFill>
                            <a:schemeClr val="tx2">
                              <a:lumMod val="50000"/>
                            </a:schemeClr>
                          </a:solidFill>
                          <a:latin typeface="Lucida Console" panose="020B0609040504020204" pitchFamily="49" charset="0"/>
                        </a:rPr>
                        <a:t> &lt;string&gt;] [-Server &lt;string&gt;] [-Unsecure] [-Options</a:t>
                      </a: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JoinOptions</a:t>
                      </a:r>
                      <a:r>
                        <a:rPr lang="en-AU" sz="1800" dirty="0" smtClean="0">
                          <a:solidFill>
                            <a:schemeClr val="tx2">
                              <a:lumMod val="50000"/>
                            </a:schemeClr>
                          </a:solidFill>
                          <a:latin typeface="Lucida Console" panose="020B0609040504020204" pitchFamily="49" charset="0"/>
                        </a:rPr>
                        <a:t>&gt;] [-Restart] [-</a:t>
                      </a:r>
                      <a:r>
                        <a:rPr lang="en-AU" sz="1800" dirty="0" err="1" smtClean="0">
                          <a:solidFill>
                            <a:schemeClr val="tx2">
                              <a:lumMod val="50000"/>
                            </a:schemeClr>
                          </a:solidFill>
                          <a:latin typeface="Lucida Console" panose="020B0609040504020204" pitchFamily="49" charset="0"/>
                        </a:rPr>
                        <a:t>PassThru</a:t>
                      </a:r>
                      <a:r>
                        <a:rPr lang="en-AU" sz="1800" dirty="0" smtClean="0">
                          <a:solidFill>
                            <a:schemeClr val="tx2">
                              <a:lumMod val="50000"/>
                            </a:schemeClr>
                          </a:solidFill>
                          <a:latin typeface="Lucida Console" panose="020B0609040504020204" pitchFamily="49" charset="0"/>
                        </a:rPr>
                        <a:t>] [-</a:t>
                      </a:r>
                      <a:r>
                        <a:rPr lang="en-AU" sz="1800" dirty="0" err="1" smtClean="0">
                          <a:solidFill>
                            <a:schemeClr val="tx2">
                              <a:lumMod val="50000"/>
                            </a:schemeClr>
                          </a:solidFill>
                          <a:latin typeface="Lucida Console" panose="020B0609040504020204" pitchFamily="49" charset="0"/>
                        </a:rPr>
                        <a:t>NewName</a:t>
                      </a:r>
                      <a:r>
                        <a:rPr lang="en-AU" sz="1800" dirty="0" smtClean="0">
                          <a:solidFill>
                            <a:schemeClr val="tx2">
                              <a:lumMod val="50000"/>
                            </a:schemeClr>
                          </a:solidFill>
                          <a:latin typeface="Lucida Console" panose="020B0609040504020204" pitchFamily="49" charset="0"/>
                        </a:rPr>
                        <a:t> &lt;string&gt;] [-Force] [-</a:t>
                      </a:r>
                      <a:r>
                        <a:rPr lang="en-AU" sz="1800" dirty="0" err="1" smtClean="0">
                          <a:solidFill>
                            <a:schemeClr val="tx2">
                              <a:lumMod val="50000"/>
                            </a:schemeClr>
                          </a:solidFill>
                          <a:latin typeface="Lucida Console" panose="020B0609040504020204" pitchFamily="49" charset="0"/>
                        </a:rPr>
                        <a:t>WhatIf</a:t>
                      </a:r>
                      <a:r>
                        <a:rPr lang="en-AU" sz="1800" dirty="0" smtClean="0">
                          <a:solidFill>
                            <a:schemeClr val="tx2">
                              <a:lumMod val="50000"/>
                            </a:schemeClr>
                          </a:solidFill>
                          <a:latin typeface="Lucida Console" panose="020B0609040504020204" pitchFamily="49" charset="0"/>
                        </a:rPr>
                        <a:t>] [-Confirm] [&lt;</a:t>
                      </a:r>
                      <a:r>
                        <a:rPr lang="en-AU" sz="1800" dirty="0" err="1" smtClean="0">
                          <a:solidFill>
                            <a:schemeClr val="tx2">
                              <a:lumMod val="50000"/>
                            </a:schemeClr>
                          </a:solidFill>
                          <a:latin typeface="Lucida Console" panose="020B0609040504020204" pitchFamily="49" charset="0"/>
                        </a:rPr>
                        <a:t>CommonParameters</a:t>
                      </a:r>
                      <a:r>
                        <a:rPr lang="en-AU" sz="1800" dirty="0" smtClean="0">
                          <a:solidFill>
                            <a:schemeClr val="tx2">
                              <a:lumMod val="50000"/>
                            </a:schemeClr>
                          </a:solidFill>
                          <a:latin typeface="Lucida Console" panose="020B0609040504020204" pitchFamily="49" charset="0"/>
                        </a:rPr>
                        <a:t>&gt;]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417889892"/>
                  </a:ext>
                </a:extLst>
              </a:tr>
            </a:tbl>
          </a:graphicData>
        </a:graphic>
      </p:graphicFrame>
      <p:sp>
        <p:nvSpPr>
          <p:cNvPr id="6" name="Title 5"/>
          <p:cNvSpPr>
            <a:spLocks noGrp="1"/>
          </p:cNvSpPr>
          <p:nvPr>
            <p:ph type="title"/>
          </p:nvPr>
        </p:nvSpPr>
        <p:spPr/>
        <p:txBody>
          <a:bodyPr/>
          <a:lstStyle/>
          <a:p>
            <a:r>
              <a:rPr lang="en-US" dirty="0" err="1"/>
              <a:t>Cmdlet</a:t>
            </a:r>
            <a:r>
              <a:rPr lang="en-US" dirty="0"/>
              <a:t> Syntax - </a:t>
            </a:r>
            <a:r>
              <a:rPr lang="en-US" dirty="0" smtClean="0"/>
              <a:t>Optional Parameter, Required Value</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801212169"/>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264366270"/>
                    </a:ext>
                  </a:extLst>
                </a:gridCol>
              </a:tblGrid>
              <a:tr h="286781">
                <a:tc>
                  <a:txBody>
                    <a:bodyPr/>
                    <a:lstStyle/>
                    <a:p>
                      <a:r>
                        <a:rPr lang="en-US" dirty="0" smtClean="0"/>
                        <a:t>Syntax Definition</a:t>
                      </a:r>
                      <a:endParaRPr lang="en-US" dirty="0"/>
                    </a:p>
                  </a:txBody>
                  <a:tcPr/>
                </a:tc>
                <a:extLst>
                  <a:ext uri="{0D108BD9-81ED-4DB2-BD59-A6C34878D82A}">
                    <a16:rowId xmlns:a16="http://schemas.microsoft.com/office/drawing/2014/main" val="2047195539"/>
                  </a:ext>
                </a:extLst>
              </a:tr>
              <a:tr h="1362212">
                <a:tc>
                  <a:txBody>
                    <a:bodyPr/>
                    <a:lstStyle/>
                    <a:p>
                      <a:r>
                        <a:rPr lang="en-AU" sz="1800" dirty="0" smtClean="0">
                          <a:solidFill>
                            <a:schemeClr val="tx2">
                              <a:lumMod val="50000"/>
                            </a:schemeClr>
                          </a:solidFill>
                          <a:latin typeface="Lucida Console" panose="020B0609040504020204" pitchFamily="49" charset="0"/>
                        </a:rPr>
                        <a:t>&lt;Command-Name&gt; -&lt;Required Parameter Name&gt; &lt;Required Parameter Value&gt;</a:t>
                      </a:r>
                    </a:p>
                    <a:p>
                      <a:r>
                        <a:rPr lang="en-AU" sz="1800" dirty="0" smtClean="0">
                          <a:solidFill>
                            <a:schemeClr val="tx2">
                              <a:lumMod val="50000"/>
                            </a:schemeClr>
                          </a:solidFill>
                          <a:latin typeface="Lucida Console" panose="020B0609040504020204" pitchFamily="49" charset="0"/>
                        </a:rPr>
                        <a:t>[-&lt;Optional Parameter Name&gt; &lt;Optional Parameter Value&gt;] </a:t>
                      </a:r>
                    </a:p>
                    <a:p>
                      <a:r>
                        <a:rPr lang="en-AU" sz="1800" dirty="0" smtClean="0">
                          <a:solidFill>
                            <a:schemeClr val="tx2">
                              <a:lumMod val="50000"/>
                            </a:schemeClr>
                          </a:solidFill>
                          <a:latin typeface="Lucida Console" panose="020B0609040504020204" pitchFamily="49" charset="0"/>
                        </a:rPr>
                        <a:t>[-&lt;Optional Switch Parameters&gt;] </a:t>
                      </a:r>
                    </a:p>
                    <a:p>
                      <a:r>
                        <a:rPr lang="en-AU" sz="1800" dirty="0" smtClean="0">
                          <a:solidFill>
                            <a:schemeClr val="tx1"/>
                          </a:solidFill>
                          <a:latin typeface="Lucida Console" panose="020B0609040504020204" pitchFamily="49" charset="0"/>
                        </a:rPr>
                        <a:t>[-&lt;Optional Parameter Name&gt;] &lt;Required Parameter Value&gt;</a:t>
                      </a:r>
                    </a:p>
                    <a:p>
                      <a:r>
                        <a:rPr lang="en-AU" sz="1800" dirty="0" smtClean="0">
                          <a:solidFill>
                            <a:schemeClr val="tx2">
                              <a:lumMod val="50000"/>
                            </a:schemeClr>
                          </a:solidFill>
                          <a:latin typeface="Lucida Console" panose="020B0609040504020204" pitchFamily="49" charset="0"/>
                        </a:rPr>
                        <a:t>&lt;Multiple Parameter Values&gt;[]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4182559140"/>
                  </a:ext>
                </a:extLst>
              </a:tr>
            </a:tbl>
          </a:graphicData>
        </a:graphic>
      </p:graphicFrame>
    </p:spTree>
    <p:extLst>
      <p:ext uri="{BB962C8B-B14F-4D97-AF65-F5344CB8AC3E}">
        <p14:creationId xmlns:p14="http://schemas.microsoft.com/office/powerpoint/2010/main" val="28981251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030090034"/>
              </p:ext>
            </p:extLst>
          </p:nvPr>
        </p:nvGraphicFramePr>
        <p:xfrm>
          <a:off x="423873" y="3139440"/>
          <a:ext cx="11158528" cy="265176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4256462812"/>
                    </a:ext>
                  </a:extLst>
                </a:gridCol>
              </a:tblGrid>
              <a:tr h="346067">
                <a:tc>
                  <a:txBody>
                    <a:bodyPr/>
                    <a:lstStyle/>
                    <a:p>
                      <a:r>
                        <a:rPr lang="en-US" dirty="0" smtClean="0"/>
                        <a:t>Syntax</a:t>
                      </a:r>
                      <a:r>
                        <a:rPr lang="en-US" baseline="0" dirty="0" smtClean="0"/>
                        <a:t> Sample</a:t>
                      </a:r>
                      <a:endParaRPr lang="en-US" dirty="0"/>
                    </a:p>
                  </a:txBody>
                  <a:tcPr/>
                </a:tc>
                <a:extLst>
                  <a:ext uri="{0D108BD9-81ED-4DB2-BD59-A6C34878D82A}">
                    <a16:rowId xmlns:a16="http://schemas.microsoft.com/office/drawing/2014/main" val="215572632"/>
                  </a:ext>
                </a:extLst>
              </a:tr>
              <a:tr h="2162919">
                <a:tc>
                  <a:txBody>
                    <a:bodyPr/>
                    <a:lstStyle/>
                    <a:p>
                      <a:r>
                        <a:rPr lang="en-AU" sz="1800" dirty="0" smtClean="0">
                          <a:solidFill>
                            <a:schemeClr val="tx2">
                              <a:lumMod val="65000"/>
                            </a:schemeClr>
                          </a:solidFill>
                          <a:latin typeface="Lucida Console" panose="020B0609040504020204" pitchFamily="49" charset="0"/>
                        </a:rPr>
                        <a:t>PS C:\&gt; </a:t>
                      </a:r>
                      <a:r>
                        <a:rPr lang="en-AU" sz="1800" dirty="0" smtClean="0"/>
                        <a:t> </a:t>
                      </a:r>
                      <a:r>
                        <a:rPr lang="en-AU" sz="1800" dirty="0" smtClean="0">
                          <a:solidFill>
                            <a:srgbClr val="E0FFFF"/>
                          </a:solidFill>
                          <a:latin typeface="Lucida Console" panose="020B0609040504020204" pitchFamily="49" charset="0"/>
                        </a:rPr>
                        <a:t>Get-Command</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–Name</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Add-Computer</a:t>
                      </a:r>
                      <a:r>
                        <a:rPr lang="en-AU" sz="1800" dirty="0" smtClean="0">
                          <a:solidFill>
                            <a:srgbClr val="F5F5F5"/>
                          </a:solidFill>
                          <a:latin typeface="Lucida Console" panose="020B0609040504020204" pitchFamily="49" charset="0"/>
                        </a:rPr>
                        <a:t> </a:t>
                      </a:r>
                      <a:r>
                        <a:rPr lang="en-AU" sz="1800" dirty="0" smtClean="0">
                          <a:solidFill>
                            <a:srgbClr val="FFE4B5"/>
                          </a:solidFill>
                          <a:latin typeface="Lucida Console" panose="020B0609040504020204" pitchFamily="49" charset="0"/>
                        </a:rPr>
                        <a:t>–Syntax </a:t>
                      </a:r>
                    </a:p>
                    <a:p>
                      <a:endParaRPr lang="en-AU" sz="1800" dirty="0" smtClean="0">
                        <a:solidFill>
                          <a:schemeClr val="tx2">
                            <a:lumMod val="65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Add-Computer [-</a:t>
                      </a:r>
                      <a:r>
                        <a:rPr lang="en-AU" sz="1800" dirty="0" err="1" smtClean="0">
                          <a:solidFill>
                            <a:schemeClr val="tx2">
                              <a:lumMod val="50000"/>
                            </a:schemeClr>
                          </a:solidFill>
                          <a:latin typeface="Lucida Console" panose="020B0609040504020204" pitchFamily="49" charset="0"/>
                        </a:rPr>
                        <a:t>DomainName</a:t>
                      </a:r>
                      <a:r>
                        <a:rPr lang="en-AU" sz="1800" dirty="0" smtClean="0">
                          <a:solidFill>
                            <a:schemeClr val="tx2">
                              <a:lumMod val="50000"/>
                            </a:schemeClr>
                          </a:solidFill>
                          <a:latin typeface="Lucida Console" panose="020B0609040504020204" pitchFamily="49" charset="0"/>
                        </a:rPr>
                        <a:t>] &lt;string&gt; -Credential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[-ComputerName &lt;string</a:t>
                      </a:r>
                      <a:r>
                        <a:rPr lang="en-AU" sz="1800" dirty="0" smtClean="0">
                          <a:solidFill>
                            <a:schemeClr val="tx1"/>
                          </a:solidFill>
                          <a:latin typeface="Lucida Console" panose="020B0609040504020204" pitchFamily="49" charset="0"/>
                        </a:rPr>
                        <a:t>[]</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LocalCredential</a:t>
                      </a:r>
                      <a:endParaRPr lang="en-AU" sz="1800" dirty="0" smtClean="0">
                        <a:solidFill>
                          <a:schemeClr val="tx2">
                            <a:lumMod val="50000"/>
                          </a:schemeClr>
                        </a:solidFill>
                        <a:latin typeface="Lucida Console" panose="020B0609040504020204" pitchFamily="49" charset="0"/>
                      </a:endParaRP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UnjoinDomainCredential</a:t>
                      </a:r>
                      <a:r>
                        <a:rPr lang="en-AU" sz="1800" dirty="0" smtClean="0">
                          <a:solidFill>
                            <a:schemeClr val="tx2">
                              <a:lumMod val="50000"/>
                            </a:schemeClr>
                          </a:solidFill>
                          <a:latin typeface="Lucida Console" panose="020B0609040504020204" pitchFamily="49" charset="0"/>
                        </a:rPr>
                        <a:t> &lt;</a:t>
                      </a:r>
                      <a:r>
                        <a:rPr lang="en-AU" sz="1800" dirty="0" err="1" smtClean="0">
                          <a:solidFill>
                            <a:schemeClr val="tx2">
                              <a:lumMod val="50000"/>
                            </a:schemeClr>
                          </a:solidFill>
                          <a:latin typeface="Lucida Console" panose="020B0609040504020204" pitchFamily="49" charset="0"/>
                        </a:rPr>
                        <a:t>pscredential</a:t>
                      </a:r>
                      <a:r>
                        <a:rPr lang="en-AU" sz="1800" dirty="0" smtClean="0">
                          <a:solidFill>
                            <a:schemeClr val="tx2">
                              <a:lumMod val="50000"/>
                            </a:schemeClr>
                          </a:solidFill>
                          <a:latin typeface="Lucida Console" panose="020B0609040504020204" pitchFamily="49" charset="0"/>
                        </a:rPr>
                        <a:t>&gt;] [-</a:t>
                      </a:r>
                      <a:r>
                        <a:rPr lang="en-AU" sz="1800" dirty="0" err="1" smtClean="0">
                          <a:solidFill>
                            <a:schemeClr val="tx2">
                              <a:lumMod val="50000"/>
                            </a:schemeClr>
                          </a:solidFill>
                          <a:latin typeface="Lucida Console" panose="020B0609040504020204" pitchFamily="49" charset="0"/>
                        </a:rPr>
                        <a:t>OUPath</a:t>
                      </a:r>
                      <a:r>
                        <a:rPr lang="en-AU" sz="1800" dirty="0" smtClean="0">
                          <a:solidFill>
                            <a:schemeClr val="tx2">
                              <a:lumMod val="50000"/>
                            </a:schemeClr>
                          </a:solidFill>
                          <a:latin typeface="Lucida Console" panose="020B0609040504020204" pitchFamily="49" charset="0"/>
                        </a:rPr>
                        <a:t> &lt;string&gt;] [-Server &lt;string&gt;] [-Unsecure] [-Options</a:t>
                      </a:r>
                    </a:p>
                    <a:p>
                      <a:r>
                        <a:rPr lang="en-AU" sz="1800" dirty="0" smtClean="0">
                          <a:solidFill>
                            <a:schemeClr val="tx2">
                              <a:lumMod val="50000"/>
                            </a:schemeClr>
                          </a:solidFill>
                          <a:latin typeface="Lucida Console" panose="020B0609040504020204" pitchFamily="49" charset="0"/>
                        </a:rPr>
                        <a:t>&lt;</a:t>
                      </a:r>
                      <a:r>
                        <a:rPr lang="en-AU" sz="1800" dirty="0" err="1" smtClean="0">
                          <a:solidFill>
                            <a:schemeClr val="tx2">
                              <a:lumMod val="50000"/>
                            </a:schemeClr>
                          </a:solidFill>
                          <a:latin typeface="Lucida Console" panose="020B0609040504020204" pitchFamily="49" charset="0"/>
                        </a:rPr>
                        <a:t>JoinOptions</a:t>
                      </a:r>
                      <a:r>
                        <a:rPr lang="en-AU" sz="1800" dirty="0" smtClean="0">
                          <a:solidFill>
                            <a:schemeClr val="tx2">
                              <a:lumMod val="50000"/>
                            </a:schemeClr>
                          </a:solidFill>
                          <a:latin typeface="Lucida Console" panose="020B0609040504020204" pitchFamily="49" charset="0"/>
                        </a:rPr>
                        <a:t>&gt;] [-Restart] [-</a:t>
                      </a:r>
                      <a:r>
                        <a:rPr lang="en-AU" sz="1800" dirty="0" err="1" smtClean="0">
                          <a:solidFill>
                            <a:schemeClr val="tx2">
                              <a:lumMod val="50000"/>
                            </a:schemeClr>
                          </a:solidFill>
                          <a:latin typeface="Lucida Console" panose="020B0609040504020204" pitchFamily="49" charset="0"/>
                        </a:rPr>
                        <a:t>PassThru</a:t>
                      </a:r>
                      <a:r>
                        <a:rPr lang="en-AU" sz="1800" dirty="0" smtClean="0">
                          <a:solidFill>
                            <a:schemeClr val="tx2">
                              <a:lumMod val="50000"/>
                            </a:schemeClr>
                          </a:solidFill>
                          <a:latin typeface="Lucida Console" panose="020B0609040504020204" pitchFamily="49" charset="0"/>
                        </a:rPr>
                        <a:t>] [-</a:t>
                      </a:r>
                      <a:r>
                        <a:rPr lang="en-AU" sz="1800" dirty="0" err="1" smtClean="0">
                          <a:solidFill>
                            <a:schemeClr val="tx2">
                              <a:lumMod val="50000"/>
                            </a:schemeClr>
                          </a:solidFill>
                          <a:latin typeface="Lucida Console" panose="020B0609040504020204" pitchFamily="49" charset="0"/>
                        </a:rPr>
                        <a:t>NewName</a:t>
                      </a:r>
                      <a:r>
                        <a:rPr lang="en-AU" sz="1800" dirty="0" smtClean="0">
                          <a:solidFill>
                            <a:schemeClr val="tx2">
                              <a:lumMod val="50000"/>
                            </a:schemeClr>
                          </a:solidFill>
                          <a:latin typeface="Lucida Console" panose="020B0609040504020204" pitchFamily="49" charset="0"/>
                        </a:rPr>
                        <a:t> &lt;string&gt;] [-Force] [-</a:t>
                      </a:r>
                      <a:r>
                        <a:rPr lang="en-AU" sz="1800" dirty="0" err="1" smtClean="0">
                          <a:solidFill>
                            <a:schemeClr val="tx2">
                              <a:lumMod val="50000"/>
                            </a:schemeClr>
                          </a:solidFill>
                          <a:latin typeface="Lucida Console" panose="020B0609040504020204" pitchFamily="49" charset="0"/>
                        </a:rPr>
                        <a:t>WhatIf</a:t>
                      </a:r>
                      <a:r>
                        <a:rPr lang="en-AU" sz="1800" dirty="0" smtClean="0">
                          <a:solidFill>
                            <a:schemeClr val="tx2">
                              <a:lumMod val="50000"/>
                            </a:schemeClr>
                          </a:solidFill>
                          <a:latin typeface="Lucida Console" panose="020B0609040504020204" pitchFamily="49" charset="0"/>
                        </a:rPr>
                        <a:t>] [-Confirm] [&lt;</a:t>
                      </a:r>
                      <a:r>
                        <a:rPr lang="en-AU" sz="1800" dirty="0" err="1" smtClean="0">
                          <a:solidFill>
                            <a:schemeClr val="tx2">
                              <a:lumMod val="50000"/>
                            </a:schemeClr>
                          </a:solidFill>
                          <a:latin typeface="Lucida Console" panose="020B0609040504020204" pitchFamily="49" charset="0"/>
                        </a:rPr>
                        <a:t>CommonParameters</a:t>
                      </a:r>
                      <a:r>
                        <a:rPr lang="en-AU" sz="1800" dirty="0" smtClean="0">
                          <a:solidFill>
                            <a:schemeClr val="tx2">
                              <a:lumMod val="50000"/>
                            </a:schemeClr>
                          </a:solidFill>
                          <a:latin typeface="Lucida Console" panose="020B0609040504020204" pitchFamily="49" charset="0"/>
                        </a:rPr>
                        <a:t>&gt;]</a:t>
                      </a:r>
                      <a:endParaRPr lang="en-AU" sz="1800" dirty="0">
                        <a:solidFill>
                          <a:schemeClr val="tx2">
                            <a:lumMod val="50000"/>
                          </a:schemeClr>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816560526"/>
                  </a:ext>
                </a:extLst>
              </a:tr>
            </a:tbl>
          </a:graphicData>
        </a:graphic>
      </p:graphicFrame>
      <p:sp>
        <p:nvSpPr>
          <p:cNvPr id="6" name="Title 5"/>
          <p:cNvSpPr>
            <a:spLocks noGrp="1"/>
          </p:cNvSpPr>
          <p:nvPr>
            <p:ph type="title"/>
          </p:nvPr>
        </p:nvSpPr>
        <p:spPr/>
        <p:txBody>
          <a:bodyPr/>
          <a:lstStyle/>
          <a:p>
            <a:r>
              <a:rPr lang="en-US" dirty="0" err="1"/>
              <a:t>Cmdlet</a:t>
            </a:r>
            <a:r>
              <a:rPr lang="en-US" dirty="0"/>
              <a:t> Syntax - </a:t>
            </a:r>
            <a:r>
              <a:rPr lang="en-US" dirty="0" smtClean="0"/>
              <a:t>Multiple Parameter Values</a:t>
            </a:r>
            <a:endParaRPr lang="en-US" dirty="0">
              <a:solidFill>
                <a:schemeClr val="accent1"/>
              </a:solidFill>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082139364"/>
              </p:ext>
            </p:extLst>
          </p:nvPr>
        </p:nvGraphicFramePr>
        <p:xfrm>
          <a:off x="423872" y="1164545"/>
          <a:ext cx="11158528" cy="1828800"/>
        </p:xfrm>
        <a:graphic>
          <a:graphicData uri="http://schemas.openxmlformats.org/drawingml/2006/table">
            <a:tbl>
              <a:tblPr bandRow="1">
                <a:tableStyleId>{5C22544A-7EE6-4342-B048-85BDC9FD1C3A}</a:tableStyleId>
              </a:tblPr>
              <a:tblGrid>
                <a:gridCol w="11158528">
                  <a:extLst>
                    <a:ext uri="{9D8B030D-6E8A-4147-A177-3AD203B41FA5}">
                      <a16:colId xmlns:a16="http://schemas.microsoft.com/office/drawing/2014/main" val="3347931756"/>
                    </a:ext>
                  </a:extLst>
                </a:gridCol>
              </a:tblGrid>
              <a:tr h="286781">
                <a:tc>
                  <a:txBody>
                    <a:bodyPr/>
                    <a:lstStyle/>
                    <a:p>
                      <a:r>
                        <a:rPr lang="en-US" dirty="0" smtClean="0"/>
                        <a:t>Syntax Definition</a:t>
                      </a:r>
                      <a:endParaRPr lang="en-US" dirty="0"/>
                    </a:p>
                  </a:txBody>
                  <a:tcPr/>
                </a:tc>
                <a:extLst>
                  <a:ext uri="{0D108BD9-81ED-4DB2-BD59-A6C34878D82A}">
                    <a16:rowId xmlns:a16="http://schemas.microsoft.com/office/drawing/2014/main" val="3022320223"/>
                  </a:ext>
                </a:extLst>
              </a:tr>
              <a:tr h="1362212">
                <a:tc>
                  <a:txBody>
                    <a:bodyPr/>
                    <a:lstStyle/>
                    <a:p>
                      <a:r>
                        <a:rPr lang="en-AU" sz="1800" dirty="0" smtClean="0">
                          <a:solidFill>
                            <a:schemeClr val="tx2">
                              <a:lumMod val="50000"/>
                            </a:schemeClr>
                          </a:solidFill>
                          <a:latin typeface="Lucida Console" panose="020B0609040504020204" pitchFamily="49" charset="0"/>
                        </a:rPr>
                        <a:t>&lt;Command-Name&gt; -&lt;Required Parameter Name&gt; &lt;Required Parameter Value&gt;</a:t>
                      </a:r>
                    </a:p>
                    <a:p>
                      <a:r>
                        <a:rPr lang="en-AU" sz="1800" dirty="0" smtClean="0">
                          <a:solidFill>
                            <a:schemeClr val="tx2">
                              <a:lumMod val="50000"/>
                            </a:schemeClr>
                          </a:solidFill>
                          <a:latin typeface="Lucida Console" panose="020B0609040504020204" pitchFamily="49" charset="0"/>
                        </a:rPr>
                        <a:t>[-&lt;Optional Parameter Name&gt; &lt;Optional Parameter Value&gt;] </a:t>
                      </a:r>
                    </a:p>
                    <a:p>
                      <a:r>
                        <a:rPr lang="en-AU" sz="1800" dirty="0" smtClean="0">
                          <a:solidFill>
                            <a:schemeClr val="tx2">
                              <a:lumMod val="50000"/>
                            </a:schemeClr>
                          </a:solidFill>
                          <a:latin typeface="Lucida Console" panose="020B0609040504020204" pitchFamily="49" charset="0"/>
                        </a:rPr>
                        <a:t>[-&lt;Optional Switch Parameters&gt;] </a:t>
                      </a:r>
                    </a:p>
                    <a:p>
                      <a:r>
                        <a:rPr lang="en-AU" sz="1800" dirty="0" smtClean="0">
                          <a:solidFill>
                            <a:schemeClr val="tx2">
                              <a:lumMod val="50000"/>
                            </a:schemeClr>
                          </a:solidFill>
                          <a:latin typeface="Lucida Console" panose="020B0609040504020204" pitchFamily="49" charset="0"/>
                        </a:rPr>
                        <a:t>[-&lt;Optional Parameter Name&gt;] &lt;Required Parameter Value&gt;</a:t>
                      </a:r>
                    </a:p>
                    <a:p>
                      <a:r>
                        <a:rPr lang="en-AU" sz="1800" dirty="0" smtClean="0">
                          <a:solidFill>
                            <a:schemeClr val="tx1"/>
                          </a:solidFill>
                          <a:latin typeface="Lucida Console" panose="020B0609040504020204" pitchFamily="49" charset="0"/>
                        </a:rPr>
                        <a:t>&lt;Multiple Parameter Values&gt;[]</a:t>
                      </a:r>
                    </a:p>
                  </a:txBody>
                  <a:tcPr>
                    <a:solidFill>
                      <a:srgbClr val="012456"/>
                    </a:solidFill>
                  </a:tcPr>
                </a:tc>
                <a:extLst>
                  <a:ext uri="{0D108BD9-81ED-4DB2-BD59-A6C34878D82A}">
                    <a16:rowId xmlns:a16="http://schemas.microsoft.com/office/drawing/2014/main" val="596711584"/>
                  </a:ext>
                </a:extLst>
              </a:tr>
            </a:tbl>
          </a:graphicData>
        </a:graphic>
      </p:graphicFrame>
    </p:spTree>
    <p:extLst>
      <p:ext uri="{BB962C8B-B14F-4D97-AF65-F5344CB8AC3E}">
        <p14:creationId xmlns:p14="http://schemas.microsoft.com/office/powerpoint/2010/main" val="30051673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Cmdlet Syntax </a:t>
            </a:r>
            <a:r>
              <a:rPr lang="en-US" dirty="0" smtClean="0">
                <a:solidFill>
                  <a:schemeClr val="accent1"/>
                </a:solidFill>
              </a:rPr>
              <a:t>Diagram</a:t>
            </a:r>
            <a:br>
              <a:rPr lang="en-US" dirty="0" smtClean="0">
                <a:solidFill>
                  <a:schemeClr val="accent1"/>
                </a:solidFill>
              </a:rPr>
            </a:br>
            <a:r>
              <a:rPr lang="en-US" sz="2800" dirty="0" smtClean="0">
                <a:solidFill>
                  <a:srgbClr val="7030A0"/>
                </a:solidFill>
              </a:rPr>
              <a:t>Parameter Sets</a:t>
            </a:r>
            <a:endParaRPr lang="en-US" sz="2800" dirty="0">
              <a:solidFill>
                <a:srgbClr val="7030A0"/>
              </a:solidFill>
            </a:endParaRPr>
          </a:p>
        </p:txBody>
      </p:sp>
      <p:sp>
        <p:nvSpPr>
          <p:cNvPr id="3" name="Content Placeholder 2"/>
          <p:cNvSpPr>
            <a:spLocks noGrp="1"/>
          </p:cNvSpPr>
          <p:nvPr>
            <p:ph sz="quarter" idx="13"/>
          </p:nvPr>
        </p:nvSpPr>
        <p:spPr>
          <a:xfrm>
            <a:off x="406400" y="5201066"/>
            <a:ext cx="11176000" cy="1082824"/>
          </a:xfrm>
        </p:spPr>
        <p:txBody>
          <a:bodyPr>
            <a:normAutofit/>
          </a:bodyPr>
          <a:lstStyle/>
          <a:p>
            <a:pPr marL="342900" indent="-342900">
              <a:buFont typeface="Arial" panose="020B0604020202020204" pitchFamily="34" charset="0"/>
              <a:buChar char="•"/>
            </a:pPr>
            <a:r>
              <a:rPr lang="en-AU" dirty="0" smtClean="0"/>
              <a:t>Note: ‘Name’, ‘</a:t>
            </a:r>
            <a:r>
              <a:rPr lang="en-AU" dirty="0" err="1" smtClean="0"/>
              <a:t>InputObject</a:t>
            </a:r>
            <a:r>
              <a:rPr lang="en-AU" dirty="0" smtClean="0"/>
              <a:t>’ and ‘Id’ parameters cannot be used together and are required (value only for ‘-Id’ &amp; ‘-</a:t>
            </a:r>
            <a:r>
              <a:rPr lang="en-AU" dirty="0" err="1" smtClean="0"/>
              <a:t>InputObject</a:t>
            </a:r>
            <a:r>
              <a:rPr lang="en-AU" dirty="0" smtClean="0"/>
              <a:t>’) in their respective parameter set</a:t>
            </a:r>
          </a:p>
          <a:p>
            <a:endParaRPr lang="en-AU" dirty="0"/>
          </a:p>
          <a:p>
            <a:endParaRPr lang="en-AU" dirty="0" smtClean="0"/>
          </a:p>
          <a:p>
            <a:endParaRPr lang="en-AU" dirty="0"/>
          </a:p>
          <a:p>
            <a:endParaRPr lang="en-AU" dirty="0" smtClean="0"/>
          </a:p>
          <a:p>
            <a:endParaRPr lang="en-AU" dirty="0"/>
          </a:p>
          <a:p>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65</a:t>
            </a:fld>
            <a:endParaRPr lang="en-US"/>
          </a:p>
        </p:txBody>
      </p:sp>
      <p:sp>
        <p:nvSpPr>
          <p:cNvPr id="2" name="TextBox 1"/>
          <p:cNvSpPr txBox="1"/>
          <p:nvPr/>
        </p:nvSpPr>
        <p:spPr>
          <a:xfrm>
            <a:off x="551384" y="1685068"/>
            <a:ext cx="11168989" cy="3170099"/>
          </a:xfrm>
          <a:prstGeom prst="rect">
            <a:avLst/>
          </a:prstGeom>
          <a:solidFill>
            <a:srgbClr val="012456"/>
          </a:solidFill>
        </p:spPr>
        <p:txBody>
          <a:bodyPr wrap="square" rtlCol="0">
            <a:spAutoFit/>
          </a:bodyPr>
          <a:lstStyle/>
          <a:p>
            <a:r>
              <a:rPr lang="en-AU" sz="2000" dirty="0" smtClean="0">
                <a:solidFill>
                  <a:schemeClr val="tx2">
                    <a:lumMod val="65000"/>
                  </a:schemeClr>
                </a:solidFill>
                <a:latin typeface="Lucida Console" panose="020B0609040504020204" pitchFamily="49" charset="0"/>
              </a:rPr>
              <a:t>PS C:\&gt; </a:t>
            </a:r>
            <a:r>
              <a:rPr lang="en-AU" sz="2000" dirty="0" smtClean="0"/>
              <a:t> </a:t>
            </a:r>
            <a:r>
              <a:rPr lang="en-AU" sz="2000" dirty="0" smtClean="0">
                <a:solidFill>
                  <a:srgbClr val="E0FFFF"/>
                </a:solidFill>
                <a:latin typeface="Lucida Console" panose="020B0609040504020204" pitchFamily="49" charset="0"/>
              </a:rPr>
              <a:t>Get-Command</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Stop-Process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–Syntax </a:t>
            </a:r>
          </a:p>
          <a:p>
            <a:endParaRPr lang="en-AU" sz="2000" dirty="0" smtClean="0">
              <a:solidFill>
                <a:schemeClr val="tx2">
                  <a:lumMod val="50000"/>
                </a:schemeClr>
              </a:solidFill>
              <a:latin typeface="Lucida Console" panose="020B0609040504020204" pitchFamily="49" charset="0"/>
            </a:endParaRPr>
          </a:p>
          <a:p>
            <a:r>
              <a:rPr lang="en-AU" sz="2000" dirty="0">
                <a:solidFill>
                  <a:schemeClr val="tx2">
                    <a:lumMod val="50000"/>
                  </a:schemeClr>
                </a:solidFill>
                <a:latin typeface="Lucida Console" panose="020B0609040504020204" pitchFamily="49" charset="0"/>
              </a:rPr>
              <a:t>Stop-Process </a:t>
            </a:r>
            <a:r>
              <a:rPr lang="en-AU" sz="2000" dirty="0">
                <a:latin typeface="Lucida Console" panose="020B0609040504020204" pitchFamily="49" charset="0"/>
              </a:rPr>
              <a:t>[-Id] </a:t>
            </a:r>
            <a:r>
              <a:rPr lang="en-AU" sz="2000" dirty="0" smtClean="0">
                <a:latin typeface="Lucida Console" panose="020B0609040504020204" pitchFamily="49" charset="0"/>
              </a:rPr>
              <a:t>&lt;</a:t>
            </a:r>
            <a:r>
              <a:rPr lang="en-AU" sz="2000" dirty="0" err="1" smtClean="0">
                <a:latin typeface="Lucida Console" panose="020B0609040504020204" pitchFamily="49" charset="0"/>
              </a:rPr>
              <a:t>int</a:t>
            </a:r>
            <a:r>
              <a:rPr lang="en-AU" sz="2000" dirty="0" smtClean="0">
                <a:latin typeface="Lucida Console" panose="020B0609040504020204" pitchFamily="49" charset="0"/>
              </a:rPr>
              <a:t>[]&gt; </a:t>
            </a:r>
            <a:r>
              <a:rPr lang="en-AU" sz="2000" dirty="0">
                <a:solidFill>
                  <a:schemeClr val="tx2">
                    <a:lumMod val="50000"/>
                  </a:schemeClr>
                </a:solidFill>
                <a:latin typeface="Lucida Console" panose="020B0609040504020204" pitchFamily="49" charset="0"/>
              </a:rPr>
              <a:t>[-</a:t>
            </a:r>
            <a:r>
              <a:rPr lang="en-AU" sz="2000" dirty="0" err="1">
                <a:solidFill>
                  <a:schemeClr val="tx2">
                    <a:lumMod val="50000"/>
                  </a:schemeClr>
                </a:solidFill>
                <a:latin typeface="Lucida Console" panose="020B0609040504020204" pitchFamily="49" charset="0"/>
              </a:rPr>
              <a:t>PassThru</a:t>
            </a:r>
            <a:r>
              <a:rPr lang="en-AU" sz="2000" dirty="0">
                <a:solidFill>
                  <a:schemeClr val="tx2">
                    <a:lumMod val="50000"/>
                  </a:schemeClr>
                </a:solidFill>
                <a:latin typeface="Lucida Console" panose="020B0609040504020204" pitchFamily="49" charset="0"/>
              </a:rPr>
              <a:t>] [-Force] </a:t>
            </a:r>
            <a:r>
              <a:rPr lang="en-AU" sz="2000" dirty="0" smtClean="0">
                <a:solidFill>
                  <a:schemeClr val="tx2">
                    <a:lumMod val="50000"/>
                  </a:schemeClr>
                </a:solidFill>
                <a:latin typeface="Lucida Console" panose="020B0609040504020204" pitchFamily="49" charset="0"/>
              </a:rPr>
              <a:t>[-</a:t>
            </a:r>
            <a:r>
              <a:rPr lang="en-AU" sz="2000" dirty="0">
                <a:solidFill>
                  <a:schemeClr val="tx2">
                    <a:lumMod val="50000"/>
                  </a:schemeClr>
                </a:solidFill>
                <a:latin typeface="Lucida Console" panose="020B0609040504020204" pitchFamily="49" charset="0"/>
              </a:rPr>
              <a:t>WhatIf] [-Confirm] [&lt;</a:t>
            </a:r>
            <a:r>
              <a:rPr lang="en-AU" sz="2000" dirty="0" err="1">
                <a:solidFill>
                  <a:schemeClr val="tx2">
                    <a:lumMod val="50000"/>
                  </a:schemeClr>
                </a:solidFill>
                <a:latin typeface="Lucida Console" panose="020B0609040504020204" pitchFamily="49" charset="0"/>
              </a:rPr>
              <a:t>CommonParameters</a:t>
            </a:r>
            <a:r>
              <a:rPr lang="en-AU" sz="2000" dirty="0" smtClean="0">
                <a:solidFill>
                  <a:schemeClr val="tx2">
                    <a:lumMod val="50000"/>
                  </a:schemeClr>
                </a:solidFill>
                <a:latin typeface="Lucida Console" panose="020B0609040504020204" pitchFamily="49" charset="0"/>
              </a:rPr>
              <a:t>&gt;]</a:t>
            </a:r>
          </a:p>
          <a:p>
            <a:endParaRPr lang="en-AU" sz="2000" dirty="0" smtClean="0">
              <a:solidFill>
                <a:schemeClr val="tx2">
                  <a:lumMod val="50000"/>
                </a:schemeClr>
              </a:solidFill>
              <a:latin typeface="Lucida Console" panose="020B0609040504020204" pitchFamily="49" charset="0"/>
            </a:endParaRPr>
          </a:p>
          <a:p>
            <a:r>
              <a:rPr lang="en-AU" sz="2000" dirty="0" smtClean="0">
                <a:solidFill>
                  <a:schemeClr val="tx2">
                    <a:lumMod val="50000"/>
                  </a:schemeClr>
                </a:solidFill>
                <a:latin typeface="Lucida Console" panose="020B0609040504020204" pitchFamily="49" charset="0"/>
              </a:rPr>
              <a:t>Stop-Process</a:t>
            </a:r>
            <a:r>
              <a:rPr lang="en-AU" sz="2000" dirty="0" smtClean="0">
                <a:solidFill>
                  <a:schemeClr val="tx2">
                    <a:lumMod val="65000"/>
                  </a:schemeClr>
                </a:solidFill>
                <a:latin typeface="Lucida Console" panose="020B0609040504020204" pitchFamily="49" charset="0"/>
              </a:rPr>
              <a:t> </a:t>
            </a:r>
            <a:r>
              <a:rPr lang="en-AU" sz="2000" dirty="0">
                <a:latin typeface="Lucida Console" panose="020B0609040504020204" pitchFamily="49" charset="0"/>
              </a:rPr>
              <a:t>-Name &lt;string[]&gt; </a:t>
            </a:r>
            <a:r>
              <a:rPr lang="en-AU" sz="2000" dirty="0">
                <a:solidFill>
                  <a:schemeClr val="tx2">
                    <a:lumMod val="50000"/>
                  </a:schemeClr>
                </a:solidFill>
                <a:latin typeface="Lucida Console" panose="020B0609040504020204" pitchFamily="49" charset="0"/>
              </a:rPr>
              <a:t>[-</a:t>
            </a:r>
            <a:r>
              <a:rPr lang="en-AU" sz="2000" dirty="0" err="1">
                <a:solidFill>
                  <a:schemeClr val="tx2">
                    <a:lumMod val="50000"/>
                  </a:schemeClr>
                </a:solidFill>
                <a:latin typeface="Lucida Console" panose="020B0609040504020204" pitchFamily="49" charset="0"/>
              </a:rPr>
              <a:t>PassThru</a:t>
            </a:r>
            <a:r>
              <a:rPr lang="en-AU" sz="2000" dirty="0">
                <a:solidFill>
                  <a:schemeClr val="tx2">
                    <a:lumMod val="50000"/>
                  </a:schemeClr>
                </a:solidFill>
                <a:latin typeface="Lucida Console" panose="020B0609040504020204" pitchFamily="49" charset="0"/>
              </a:rPr>
              <a:t>] [-Force] [-</a:t>
            </a:r>
            <a:r>
              <a:rPr lang="en-AU" sz="2000" dirty="0" err="1">
                <a:solidFill>
                  <a:schemeClr val="tx2">
                    <a:lumMod val="50000"/>
                  </a:schemeClr>
                </a:solidFill>
                <a:latin typeface="Lucida Console" panose="020B0609040504020204" pitchFamily="49" charset="0"/>
              </a:rPr>
              <a:t>WhatIf</a:t>
            </a:r>
            <a:r>
              <a:rPr lang="en-AU" sz="2000" dirty="0">
                <a:solidFill>
                  <a:schemeClr val="tx2">
                    <a:lumMod val="50000"/>
                  </a:schemeClr>
                </a:solidFill>
                <a:latin typeface="Lucida Console" panose="020B0609040504020204" pitchFamily="49" charset="0"/>
              </a:rPr>
              <a:t>] [-Confirm] [&lt;</a:t>
            </a:r>
            <a:r>
              <a:rPr lang="en-AU" sz="2000" dirty="0" err="1">
                <a:solidFill>
                  <a:schemeClr val="tx2">
                    <a:lumMod val="50000"/>
                  </a:schemeClr>
                </a:solidFill>
                <a:latin typeface="Lucida Console" panose="020B0609040504020204" pitchFamily="49" charset="0"/>
              </a:rPr>
              <a:t>CommonParameters</a:t>
            </a:r>
            <a:r>
              <a:rPr lang="en-AU" sz="2000" dirty="0">
                <a:solidFill>
                  <a:schemeClr val="tx2">
                    <a:lumMod val="50000"/>
                  </a:schemeClr>
                </a:solidFill>
                <a:latin typeface="Lucida Console" panose="020B0609040504020204" pitchFamily="49" charset="0"/>
              </a:rPr>
              <a:t>&gt;]</a:t>
            </a:r>
          </a:p>
          <a:p>
            <a:endParaRPr lang="en-AU" sz="2000" dirty="0">
              <a:solidFill>
                <a:schemeClr val="tx2">
                  <a:lumMod val="50000"/>
                </a:schemeClr>
              </a:solidFill>
              <a:latin typeface="Lucida Console" panose="020B0609040504020204" pitchFamily="49" charset="0"/>
            </a:endParaRPr>
          </a:p>
          <a:p>
            <a:r>
              <a:rPr lang="en-AU" sz="2000" dirty="0">
                <a:solidFill>
                  <a:schemeClr val="tx2">
                    <a:lumMod val="50000"/>
                  </a:schemeClr>
                </a:solidFill>
                <a:latin typeface="Lucida Console" panose="020B0609040504020204" pitchFamily="49" charset="0"/>
              </a:rPr>
              <a:t>Stop-Process</a:t>
            </a:r>
            <a:r>
              <a:rPr lang="en-AU" sz="2000" dirty="0">
                <a:solidFill>
                  <a:schemeClr val="tx2">
                    <a:lumMod val="65000"/>
                  </a:schemeClr>
                </a:solidFill>
                <a:latin typeface="Lucida Console" panose="020B0609040504020204" pitchFamily="49" charset="0"/>
              </a:rPr>
              <a:t> </a:t>
            </a:r>
            <a:r>
              <a:rPr lang="en-AU" sz="2000" dirty="0" smtClean="0">
                <a:latin typeface="Lucida Console" panose="020B0609040504020204" pitchFamily="49" charset="0"/>
              </a:rPr>
              <a:t>[-</a:t>
            </a:r>
            <a:r>
              <a:rPr lang="en-AU" sz="2000" dirty="0" err="1" smtClean="0">
                <a:latin typeface="Lucida Console" panose="020B0609040504020204" pitchFamily="49" charset="0"/>
              </a:rPr>
              <a:t>InputObject</a:t>
            </a:r>
            <a:r>
              <a:rPr lang="en-AU" sz="2000" dirty="0" smtClean="0">
                <a:latin typeface="Lucida Console" panose="020B0609040504020204" pitchFamily="49" charset="0"/>
              </a:rPr>
              <a:t>] &lt;Process[]&gt; </a:t>
            </a:r>
            <a:r>
              <a:rPr lang="en-AU" sz="2000" dirty="0">
                <a:solidFill>
                  <a:schemeClr val="tx2">
                    <a:lumMod val="50000"/>
                  </a:schemeClr>
                </a:solidFill>
                <a:latin typeface="Lucida Console" panose="020B0609040504020204" pitchFamily="49" charset="0"/>
              </a:rPr>
              <a:t>[-</a:t>
            </a:r>
            <a:r>
              <a:rPr lang="en-AU" sz="2000" dirty="0" err="1">
                <a:solidFill>
                  <a:schemeClr val="tx2">
                    <a:lumMod val="50000"/>
                  </a:schemeClr>
                </a:solidFill>
                <a:latin typeface="Lucida Console" panose="020B0609040504020204" pitchFamily="49" charset="0"/>
              </a:rPr>
              <a:t>PassThru</a:t>
            </a:r>
            <a:r>
              <a:rPr lang="en-AU" sz="2000" smtClean="0">
                <a:solidFill>
                  <a:schemeClr val="tx2">
                    <a:lumMod val="50000"/>
                  </a:schemeClr>
                </a:solidFill>
                <a:latin typeface="Lucida Console" panose="020B0609040504020204" pitchFamily="49" charset="0"/>
              </a:rPr>
              <a:t>] [-</a:t>
            </a:r>
            <a:r>
              <a:rPr lang="en-AU" sz="2000" dirty="0">
                <a:solidFill>
                  <a:schemeClr val="tx2">
                    <a:lumMod val="50000"/>
                  </a:schemeClr>
                </a:solidFill>
                <a:latin typeface="Lucida Console" panose="020B0609040504020204" pitchFamily="49" charset="0"/>
              </a:rPr>
              <a:t>Force</a:t>
            </a:r>
            <a:r>
              <a:rPr lang="en-AU" sz="2000">
                <a:solidFill>
                  <a:schemeClr val="tx2">
                    <a:lumMod val="50000"/>
                  </a:schemeClr>
                </a:solidFill>
                <a:latin typeface="Lucida Console" panose="020B0609040504020204" pitchFamily="49" charset="0"/>
              </a:rPr>
              <a:t>] </a:t>
            </a:r>
            <a:r>
              <a:rPr lang="en-AU" sz="2000" smtClean="0">
                <a:solidFill>
                  <a:schemeClr val="tx2">
                    <a:lumMod val="50000"/>
                  </a:schemeClr>
                </a:solidFill>
                <a:latin typeface="Lucida Console" panose="020B0609040504020204" pitchFamily="49" charset="0"/>
              </a:rPr>
              <a:t>[-</a:t>
            </a:r>
            <a:r>
              <a:rPr lang="en-AU" sz="2000" dirty="0" err="1">
                <a:solidFill>
                  <a:schemeClr val="tx2">
                    <a:lumMod val="50000"/>
                  </a:schemeClr>
                </a:solidFill>
                <a:latin typeface="Lucida Console" panose="020B0609040504020204" pitchFamily="49" charset="0"/>
              </a:rPr>
              <a:t>WhatIf</a:t>
            </a:r>
            <a:r>
              <a:rPr lang="en-AU" sz="2000" dirty="0">
                <a:solidFill>
                  <a:schemeClr val="tx2">
                    <a:lumMod val="50000"/>
                  </a:schemeClr>
                </a:solidFill>
                <a:latin typeface="Lucida Console" panose="020B0609040504020204" pitchFamily="49" charset="0"/>
              </a:rPr>
              <a:t>] </a:t>
            </a:r>
            <a:r>
              <a:rPr lang="en-AU" sz="2000" dirty="0" smtClean="0">
                <a:solidFill>
                  <a:schemeClr val="tx2">
                    <a:lumMod val="50000"/>
                  </a:schemeClr>
                </a:solidFill>
                <a:latin typeface="Lucida Console" panose="020B0609040504020204" pitchFamily="49" charset="0"/>
              </a:rPr>
              <a:t>[-</a:t>
            </a:r>
            <a:r>
              <a:rPr lang="en-AU" sz="2000" dirty="0">
                <a:solidFill>
                  <a:schemeClr val="tx2">
                    <a:lumMod val="50000"/>
                  </a:schemeClr>
                </a:solidFill>
                <a:latin typeface="Lucida Console" panose="020B0609040504020204" pitchFamily="49" charset="0"/>
              </a:rPr>
              <a:t>Confirm] </a:t>
            </a:r>
            <a:r>
              <a:rPr lang="en-AU" sz="2000" dirty="0" smtClean="0">
                <a:solidFill>
                  <a:schemeClr val="tx2">
                    <a:lumMod val="50000"/>
                  </a:schemeClr>
                </a:solidFill>
                <a:latin typeface="Lucida Console" panose="020B0609040504020204" pitchFamily="49" charset="0"/>
              </a:rPr>
              <a:t>[&lt;</a:t>
            </a:r>
            <a:r>
              <a:rPr lang="en-AU" sz="2000" dirty="0" err="1">
                <a:solidFill>
                  <a:schemeClr val="tx2">
                    <a:lumMod val="50000"/>
                  </a:schemeClr>
                </a:solidFill>
                <a:latin typeface="Lucida Console" panose="020B0609040504020204" pitchFamily="49" charset="0"/>
              </a:rPr>
              <a:t>CommonParameters</a:t>
            </a:r>
            <a:r>
              <a:rPr lang="en-AU" sz="2000" dirty="0" smtClean="0">
                <a:solidFill>
                  <a:schemeClr val="tx2">
                    <a:lumMod val="50000"/>
                  </a:schemeClr>
                </a:solidFill>
                <a:latin typeface="Lucida Console" panose="020B0609040504020204" pitchFamily="49" charset="0"/>
              </a:rPr>
              <a:t>&gt;]</a:t>
            </a:r>
          </a:p>
        </p:txBody>
      </p:sp>
    </p:spTree>
    <p:extLst>
      <p:ext uri="{BB962C8B-B14F-4D97-AF65-F5344CB8AC3E}">
        <p14:creationId xmlns:p14="http://schemas.microsoft.com/office/powerpoint/2010/main" val="426430120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1: Command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3: Cmdlet Common Parameters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66</a:t>
            </a:fld>
            <a:endParaRPr lang="en-US"/>
          </a:p>
        </p:txBody>
      </p:sp>
    </p:spTree>
    <p:extLst>
      <p:ext uri="{BB962C8B-B14F-4D97-AF65-F5344CB8AC3E}">
        <p14:creationId xmlns:p14="http://schemas.microsoft.com/office/powerpoint/2010/main" val="5847522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Common Parameters</a:t>
            </a:r>
            <a:endParaRPr lang="en-AU" dirty="0"/>
          </a:p>
        </p:txBody>
      </p:sp>
      <p:sp>
        <p:nvSpPr>
          <p:cNvPr id="3" name="Content Placeholder 2"/>
          <p:cNvSpPr>
            <a:spLocks noGrp="1"/>
          </p:cNvSpPr>
          <p:nvPr>
            <p:ph sz="quarter" idx="13"/>
          </p:nvPr>
        </p:nvSpPr>
        <p:spPr>
          <a:xfrm>
            <a:off x="406400" y="1668195"/>
            <a:ext cx="11176000" cy="3909646"/>
          </a:xfrm>
        </p:spPr>
        <p:txBody>
          <a:bodyPr>
            <a:normAutofit/>
          </a:bodyPr>
          <a:lstStyle/>
          <a:p>
            <a:pPr marL="342900" indent="-342900">
              <a:buFont typeface="Arial" panose="020B0604020202020204" pitchFamily="34" charset="0"/>
              <a:buChar char="•"/>
            </a:pPr>
            <a:r>
              <a:rPr lang="en-AU" dirty="0" smtClean="0"/>
              <a:t>Parameters automatically available with any </a:t>
            </a:r>
            <a:r>
              <a:rPr lang="en-AU" dirty="0" err="1" smtClean="0"/>
              <a:t>Cmdlet</a:t>
            </a:r>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Implemented by PowerShell not </a:t>
            </a:r>
            <a:r>
              <a:rPr lang="en-AU" dirty="0" err="1" smtClean="0"/>
              <a:t>Cmdlet</a:t>
            </a:r>
            <a:r>
              <a:rPr lang="en-AU" dirty="0" smtClean="0"/>
              <a:t> developer</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Override </a:t>
            </a:r>
            <a:r>
              <a:rPr lang="en-AU" dirty="0"/>
              <a:t>system defaults or </a:t>
            </a:r>
            <a:r>
              <a:rPr lang="en-AU" dirty="0" smtClean="0"/>
              <a:t>preferences</a:t>
            </a:r>
          </a:p>
          <a:p>
            <a:pPr marL="342900" indent="-342900">
              <a:buFont typeface="Arial" panose="020B0604020202020204" pitchFamily="34" charset="0"/>
              <a:buChar char="•"/>
            </a:pPr>
            <a:endParaRPr lang="en-AU" sz="2800"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67</a:t>
            </a:fld>
            <a:endParaRPr lang="en-US"/>
          </a:p>
        </p:txBody>
      </p:sp>
    </p:spTree>
    <p:extLst>
      <p:ext uri="{BB962C8B-B14F-4D97-AF65-F5344CB8AC3E}">
        <p14:creationId xmlns:p14="http://schemas.microsoft.com/office/powerpoint/2010/main" val="33111747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Common </a:t>
            </a:r>
            <a:r>
              <a:rPr lang="en-AU" dirty="0"/>
              <a:t>Parameters (with </a:t>
            </a:r>
            <a:r>
              <a:rPr lang="en-AU" dirty="0" smtClean="0"/>
              <a:t>alias </a:t>
            </a:r>
            <a:r>
              <a:rPr lang="en-AU" dirty="0"/>
              <a:t>in parenthesis</a:t>
            </a:r>
            <a:r>
              <a:rPr lang="en-AU" dirty="0" smtClean="0"/>
              <a:t>)</a:t>
            </a:r>
            <a:endParaRPr lang="en-AU" dirty="0"/>
          </a:p>
        </p:txBody>
      </p:sp>
      <p:sp>
        <p:nvSpPr>
          <p:cNvPr id="5" name="Content Placeholder 4"/>
          <p:cNvSpPr>
            <a:spLocks noGrp="1"/>
          </p:cNvSpPr>
          <p:nvPr>
            <p:ph sz="quarter" idx="13"/>
          </p:nvPr>
        </p:nvSpPr>
        <p:spPr>
          <a:xfrm>
            <a:off x="406400" y="5877272"/>
            <a:ext cx="11176000" cy="615604"/>
          </a:xfrm>
        </p:spPr>
        <p:txBody>
          <a:bodyPr>
            <a:normAutofit/>
          </a:bodyPr>
          <a:lstStyle/>
          <a:p>
            <a:r>
              <a:rPr lang="en-AU" dirty="0" smtClean="0"/>
              <a:t>* Pipeline is discussed in module 3</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68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041780694"/>
              </p:ext>
            </p:extLst>
          </p:nvPr>
        </p:nvGraphicFramePr>
        <p:xfrm>
          <a:off x="747632" y="1268760"/>
          <a:ext cx="10947072" cy="4480560"/>
        </p:xfrm>
        <a:graphic>
          <a:graphicData uri="http://schemas.openxmlformats.org/drawingml/2006/table">
            <a:tbl>
              <a:tblPr bandCol="1">
                <a:tableStyleId>{B301B821-A1FF-4177-AEE7-76D212191A09}</a:tableStyleId>
              </a:tblPr>
              <a:tblGrid>
                <a:gridCol w="3107055">
                  <a:extLst>
                    <a:ext uri="{9D8B030D-6E8A-4147-A177-3AD203B41FA5}">
                      <a16:colId xmlns:a16="http://schemas.microsoft.com/office/drawing/2014/main" val="3237164910"/>
                    </a:ext>
                  </a:extLst>
                </a:gridCol>
                <a:gridCol w="7840017">
                  <a:extLst>
                    <a:ext uri="{9D8B030D-6E8A-4147-A177-3AD203B41FA5}">
                      <a16:colId xmlns:a16="http://schemas.microsoft.com/office/drawing/2014/main" val="3914684821"/>
                    </a:ext>
                  </a:extLst>
                </a:gridCol>
              </a:tblGrid>
              <a:tr h="370840">
                <a:tc>
                  <a:txBody>
                    <a:bodyPr/>
                    <a:lstStyle/>
                    <a:p>
                      <a:r>
                        <a:rPr lang="en-AU" sz="2400" dirty="0" smtClean="0">
                          <a:latin typeface="Segoe UI Light" panose="020B0502040204020203" pitchFamily="34" charset="0"/>
                          <a:cs typeface="Segoe UI Light" panose="020B0502040204020203" pitchFamily="34" charset="0"/>
                        </a:rPr>
                        <a:t>-Debug (</a:t>
                      </a:r>
                      <a:r>
                        <a:rPr lang="en-AU" sz="2400" dirty="0" err="1" smtClean="0">
                          <a:latin typeface="Segoe UI Light" panose="020B0502040204020203" pitchFamily="34" charset="0"/>
                          <a:cs typeface="Segoe UI Light" panose="020B0502040204020203" pitchFamily="34" charset="0"/>
                        </a:rPr>
                        <a:t>db</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Displays programmer-level detail</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349572072"/>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ErrorAction</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ea</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Determines how cmdlet responds to errors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528694014"/>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ErrorVariable</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ev</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Stores error messages in a specified variable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631732477"/>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OutVariable</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ov</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Stores output in a specified variable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74770956"/>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OutBuffer</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ob</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Determines number of output objects to accumulate in a buffer</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913577230"/>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PipelineVariable</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pv</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Stores value of current pipeline* element as a variable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877740790"/>
                  </a:ext>
                </a:extLst>
              </a:tr>
              <a:tr h="370840">
                <a:tc>
                  <a:txBody>
                    <a:bodyPr/>
                    <a:lstStyle/>
                    <a:p>
                      <a:r>
                        <a:rPr lang="en-AU" sz="2400" dirty="0" smtClean="0">
                          <a:latin typeface="Segoe UI Light" panose="020B0502040204020203" pitchFamily="34" charset="0"/>
                          <a:cs typeface="Segoe UI Light" panose="020B0502040204020203" pitchFamily="34" charset="0"/>
                        </a:rPr>
                        <a:t>-Verbose (</a:t>
                      </a:r>
                      <a:r>
                        <a:rPr lang="en-AU" sz="2400" dirty="0" err="1" smtClean="0">
                          <a:latin typeface="Segoe UI Light" panose="020B0502040204020203" pitchFamily="34" charset="0"/>
                          <a:cs typeface="Segoe UI Light" panose="020B0502040204020203" pitchFamily="34" charset="0"/>
                        </a:rPr>
                        <a:t>vb</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Displays detailed information</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3865354472"/>
                  </a:ext>
                </a:extLst>
              </a:tr>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WarningAction</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wa</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Determines how cmdlet responds to warnings</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736359069"/>
                  </a:ext>
                </a:extLst>
              </a:tr>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WarningVariable</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wv</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Stores warnings in a specified variable</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232928369"/>
                  </a:ext>
                </a:extLst>
              </a:tr>
            </a:tbl>
          </a:graphicData>
        </a:graphic>
      </p:graphicFrame>
    </p:spTree>
    <p:extLst>
      <p:ext uri="{BB962C8B-B14F-4D97-AF65-F5344CB8AC3E}">
        <p14:creationId xmlns:p14="http://schemas.microsoft.com/office/powerpoint/2010/main" val="5038727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Common Parameters in Use - Verbose</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69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31402917"/>
              </p:ext>
            </p:extLst>
          </p:nvPr>
        </p:nvGraphicFramePr>
        <p:xfrm>
          <a:off x="2009749" y="1144733"/>
          <a:ext cx="9735566" cy="701040"/>
        </p:xfrm>
        <a:graphic>
          <a:graphicData uri="http://schemas.openxmlformats.org/drawingml/2006/table">
            <a:tbl>
              <a:tblPr firstRow="1" bandRow="1">
                <a:tableStyleId>{5C22544A-7EE6-4342-B048-85BDC9FD1C3A}</a:tableStyleId>
              </a:tblPr>
              <a:tblGrid>
                <a:gridCol w="9735566">
                  <a:extLst>
                    <a:ext uri="{9D8B030D-6E8A-4147-A177-3AD203B41FA5}">
                      <a16:colId xmlns:a16="http://schemas.microsoft.com/office/drawing/2014/main" val="67628197"/>
                    </a:ext>
                  </a:extLst>
                </a:gridCol>
              </a:tblGrid>
              <a:tr h="696593">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solidFill>
                            <a:srgbClr val="E0FFFF"/>
                          </a:solidFill>
                          <a:latin typeface="Lucida Console" panose="020B0609040504020204" pitchFamily="49" charset="0"/>
                        </a:rPr>
                        <a:t>Restart-Service</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–Name</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Netlogon</a:t>
                      </a:r>
                      <a:endParaRPr lang="en-US" sz="2000" b="0" dirty="0" smtClean="0">
                        <a:solidFill>
                          <a:srgbClr val="EE82EE"/>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endParaRPr lang="en-US" sz="2000" b="0" dirty="0" smtClean="0">
                        <a:solidFill>
                          <a:srgbClr val="FFE4B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3251578973"/>
                  </a:ext>
                </a:extLst>
              </a:tr>
            </a:tbl>
          </a:graphicData>
        </a:graphic>
      </p:graphicFrame>
      <p:sp>
        <p:nvSpPr>
          <p:cNvPr id="6" name="Left Brace 5"/>
          <p:cNvSpPr/>
          <p:nvPr/>
        </p:nvSpPr>
        <p:spPr>
          <a:xfrm rot="5400000">
            <a:off x="8567846" y="2782582"/>
            <a:ext cx="387660" cy="13970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7" name="Rectangle 6"/>
          <p:cNvSpPr/>
          <p:nvPr/>
        </p:nvSpPr>
        <p:spPr>
          <a:xfrm>
            <a:off x="8063153" y="2373405"/>
            <a:ext cx="1397046" cy="90200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Common Parameter</a:t>
            </a:r>
            <a:endParaRPr lang="en-AU" dirty="0">
              <a:latin typeface="Segoe UI Light" panose="020B0502040204020203" pitchFamily="34" charset="0"/>
              <a:cs typeface="Segoe UI Light" panose="020B0502040204020203"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572558479"/>
              </p:ext>
            </p:extLst>
          </p:nvPr>
        </p:nvGraphicFramePr>
        <p:xfrm>
          <a:off x="2009749" y="3872630"/>
          <a:ext cx="9735566" cy="1615440"/>
        </p:xfrm>
        <a:graphic>
          <a:graphicData uri="http://schemas.openxmlformats.org/drawingml/2006/table">
            <a:tbl>
              <a:tblPr firstRow="1" bandRow="1">
                <a:tableStyleId>{5C22544A-7EE6-4342-B048-85BDC9FD1C3A}</a:tableStyleId>
              </a:tblPr>
              <a:tblGrid>
                <a:gridCol w="9735566">
                  <a:extLst>
                    <a:ext uri="{9D8B030D-6E8A-4147-A177-3AD203B41FA5}">
                      <a16:colId xmlns:a16="http://schemas.microsoft.com/office/drawing/2014/main" val="2257543892"/>
                    </a:ext>
                  </a:extLst>
                </a:gridCol>
              </a:tblGrid>
              <a:tr h="1487877">
                <a:tc>
                  <a:txBody>
                    <a:bodyPr/>
                    <a:lstStyle/>
                    <a:p>
                      <a:r>
                        <a:rPr lang="en-AU" sz="2000" b="0" dirty="0" smtClean="0">
                          <a:solidFill>
                            <a:srgbClr val="F5F5F5"/>
                          </a:solidFill>
                          <a:latin typeface="Lucida Console" panose="020B0609040504020204" pitchFamily="49" charset="0"/>
                        </a:rPr>
                        <a:t>PS C:\&gt; </a:t>
                      </a:r>
                      <a:r>
                        <a:rPr lang="en-US" sz="2000" b="0" dirty="0" smtClean="0">
                          <a:solidFill>
                            <a:srgbClr val="E0FFFF"/>
                          </a:solidFill>
                          <a:latin typeface="Lucida Console" panose="020B0609040504020204" pitchFamily="49" charset="0"/>
                        </a:rPr>
                        <a:t>Restart-Service</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–Name</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Netlogon</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–Verbose</a:t>
                      </a:r>
                    </a:p>
                    <a:p>
                      <a:r>
                        <a:rPr lang="en-US" sz="2000" b="0" dirty="0" smtClean="0">
                          <a:solidFill>
                            <a:srgbClr val="FFFF00"/>
                          </a:solidFill>
                        </a:rPr>
                        <a:t> </a:t>
                      </a:r>
                      <a:r>
                        <a:rPr lang="en-US" sz="2000" b="0" dirty="0" smtClean="0">
                          <a:solidFill>
                            <a:srgbClr val="FFFF00"/>
                          </a:solidFill>
                          <a:latin typeface="Lucida Console" panose="020B0609040504020204" pitchFamily="49" charset="0"/>
                        </a:rPr>
                        <a:t>VERBOSE: Performing the operation "Restart-Service" on target "</a:t>
                      </a:r>
                      <a:r>
                        <a:rPr lang="en-US" sz="2000" b="0" dirty="0" err="1" smtClean="0">
                          <a:solidFill>
                            <a:srgbClr val="FFFF00"/>
                          </a:solidFill>
                          <a:latin typeface="Lucida Console" panose="020B0609040504020204" pitchFamily="49" charset="0"/>
                        </a:rPr>
                        <a:t>Netlogon</a:t>
                      </a:r>
                      <a:r>
                        <a:rPr lang="en-US" sz="2000" b="0" dirty="0" smtClean="0">
                          <a:solidFill>
                            <a:srgbClr val="FFFF00"/>
                          </a:solidFill>
                          <a:latin typeface="Lucida Console" panose="020B0609040504020204" pitchFamily="49" charset="0"/>
                        </a:rPr>
                        <a:t> (</a:t>
                      </a:r>
                      <a:r>
                        <a:rPr lang="en-US" sz="2000" b="0" dirty="0" err="1" smtClean="0">
                          <a:solidFill>
                            <a:srgbClr val="FFFF00"/>
                          </a:solidFill>
                          <a:latin typeface="Lucida Console" panose="020B0609040504020204" pitchFamily="49" charset="0"/>
                        </a:rPr>
                        <a:t>Netlogon</a:t>
                      </a:r>
                      <a:r>
                        <a:rPr lang="en-US" sz="2000" b="0" dirty="0" smtClean="0">
                          <a:solidFill>
                            <a:srgbClr val="FFFF00"/>
                          </a:solidFill>
                          <a:latin typeface="Lucida Console" panose="020B0609040504020204" pitchFamily="49" charset="0"/>
                        </a:rPr>
                        <a:t>)".</a:t>
                      </a:r>
                    </a:p>
                    <a:p>
                      <a:endParaRPr lang="en-US" sz="2000" b="0" dirty="0" smtClean="0">
                        <a:solidFill>
                          <a:srgbClr val="FFFF00"/>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PS C:\&gt; </a:t>
                      </a:r>
                      <a:endParaRPr lang="en-AU" sz="2000" b="0" dirty="0" smtClean="0">
                        <a:solidFill>
                          <a:srgbClr val="FFFF00"/>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2933311176"/>
                  </a:ext>
                </a:extLst>
              </a:tr>
            </a:tbl>
          </a:graphicData>
        </a:graphic>
      </p:graphicFrame>
    </p:spTree>
    <p:extLst>
      <p:ext uri="{BB962C8B-B14F-4D97-AF65-F5344CB8AC3E}">
        <p14:creationId xmlns:p14="http://schemas.microsoft.com/office/powerpoint/2010/main" val="255031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6057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Common Parameters in Use - </a:t>
            </a:r>
            <a:r>
              <a:rPr lang="en-AU" sz="2000" dirty="0" err="1" smtClean="0">
                <a:latin typeface="Segoe UI Light" panose="020B0502040204020203" pitchFamily="34" charset="0"/>
                <a:cs typeface="Segoe UI Light" panose="020B0502040204020203" pitchFamily="34" charset="0"/>
              </a:rPr>
              <a:t>ErrorAction</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70</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383293067"/>
              </p:ext>
            </p:extLst>
          </p:nvPr>
        </p:nvGraphicFramePr>
        <p:xfrm>
          <a:off x="2053469" y="1144578"/>
          <a:ext cx="9723378" cy="3444240"/>
        </p:xfrm>
        <a:graphic>
          <a:graphicData uri="http://schemas.openxmlformats.org/drawingml/2006/table">
            <a:tbl>
              <a:tblPr firstRow="1" bandRow="1">
                <a:tableStyleId>{5C22544A-7EE6-4342-B048-85BDC9FD1C3A}</a:tableStyleId>
              </a:tblPr>
              <a:tblGrid>
                <a:gridCol w="9723378">
                  <a:extLst>
                    <a:ext uri="{9D8B030D-6E8A-4147-A177-3AD203B41FA5}">
                      <a16:colId xmlns:a16="http://schemas.microsoft.com/office/drawing/2014/main" val="1719878247"/>
                    </a:ext>
                  </a:extLst>
                </a:gridCol>
              </a:tblGrid>
              <a:tr h="53633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solidFill>
                            <a:srgbClr val="E0FFFF"/>
                          </a:solidFill>
                          <a:latin typeface="Lucida Console" panose="020B0609040504020204" pitchFamily="49" charset="0"/>
                        </a:rPr>
                        <a:t>Get-Process</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Netlogon</a:t>
                      </a:r>
                      <a:endParaRPr lang="en-US" sz="2000" b="0" dirty="0" smtClean="0">
                        <a:solidFill>
                          <a:srgbClr val="EE82EE"/>
                        </a:solidFill>
                        <a:latin typeface="Lucida Console" panose="020B0609040504020204" pitchFamily="49" charset="0"/>
                      </a:endParaRPr>
                    </a:p>
                    <a:p>
                      <a:endParaRPr lang="en-US" sz="2000" b="0" dirty="0" smtClean="0">
                        <a:solidFill>
                          <a:srgbClr val="00FFFF"/>
                        </a:solidFill>
                        <a:latin typeface="Lucida Console" panose="020B0609040504020204" pitchFamily="49" charset="0"/>
                      </a:endParaRPr>
                    </a:p>
                    <a:p>
                      <a:r>
                        <a:rPr lang="en-US" sz="2000" b="0" dirty="0" smtClean="0">
                          <a:solidFill>
                            <a:srgbClr val="FF0000"/>
                          </a:solidFill>
                          <a:latin typeface="Lucida Console" panose="020B0609040504020204" pitchFamily="49" charset="0"/>
                        </a:rPr>
                        <a:t>Get-Process : Cannot find a process with the name "</a:t>
                      </a:r>
                      <a:r>
                        <a:rPr lang="en-US" sz="2000" b="0" dirty="0" err="1" smtClean="0">
                          <a:solidFill>
                            <a:srgbClr val="FF0000"/>
                          </a:solidFill>
                          <a:latin typeface="Lucida Console" panose="020B0609040504020204" pitchFamily="49" charset="0"/>
                        </a:rPr>
                        <a:t>Netlogon</a:t>
                      </a:r>
                      <a:r>
                        <a:rPr lang="en-US" sz="2000" b="0" dirty="0" smtClean="0">
                          <a:solidFill>
                            <a:srgbClr val="FF0000"/>
                          </a:solidFill>
                          <a:latin typeface="Lucida Console" panose="020B0609040504020204" pitchFamily="49" charset="0"/>
                        </a:rPr>
                        <a:t>". Verify the process name and call the </a:t>
                      </a:r>
                      <a:r>
                        <a:rPr lang="en-US" sz="2000" b="0" dirty="0" err="1" smtClean="0">
                          <a:solidFill>
                            <a:srgbClr val="FF0000"/>
                          </a:solidFill>
                          <a:latin typeface="Lucida Console" panose="020B0609040504020204" pitchFamily="49" charset="0"/>
                        </a:rPr>
                        <a:t>cmdlet</a:t>
                      </a:r>
                      <a:r>
                        <a:rPr lang="en-US" sz="2000" b="0" dirty="0" smtClean="0">
                          <a:solidFill>
                            <a:srgbClr val="FF0000"/>
                          </a:solidFill>
                          <a:latin typeface="Lucida Console" panose="020B0609040504020204" pitchFamily="49" charset="0"/>
                        </a:rPr>
                        <a:t> again.</a:t>
                      </a:r>
                    </a:p>
                    <a:p>
                      <a:r>
                        <a:rPr lang="en-US" sz="2000" b="0" dirty="0" smtClean="0">
                          <a:solidFill>
                            <a:srgbClr val="FF0000"/>
                          </a:solidFill>
                          <a:latin typeface="Lucida Console" panose="020B0609040504020204" pitchFamily="49" charset="0"/>
                        </a:rPr>
                        <a:t>At line:1 char:1</a:t>
                      </a:r>
                    </a:p>
                    <a:p>
                      <a:r>
                        <a:rPr lang="en-US" sz="2000" b="0" dirty="0" smtClean="0">
                          <a:solidFill>
                            <a:srgbClr val="FF0000"/>
                          </a:solidFill>
                          <a:latin typeface="Lucida Console" panose="020B0609040504020204" pitchFamily="49" charset="0"/>
                        </a:rPr>
                        <a:t>+ Get-Process </a:t>
                      </a:r>
                      <a:r>
                        <a:rPr lang="en-US" sz="2000" b="0" dirty="0" err="1" smtClean="0">
                          <a:solidFill>
                            <a:srgbClr val="FF0000"/>
                          </a:solidFill>
                          <a:latin typeface="Lucida Console" panose="020B0609040504020204" pitchFamily="49" charset="0"/>
                        </a:rPr>
                        <a:t>Netlogon</a:t>
                      </a:r>
                      <a:endParaRPr lang="en-US" sz="2000" b="0" dirty="0" smtClean="0">
                        <a:solidFill>
                          <a:srgbClr val="FF0000"/>
                        </a:solidFill>
                        <a:latin typeface="Lucida Console" panose="020B0609040504020204" pitchFamily="49" charset="0"/>
                      </a:endParaRPr>
                    </a:p>
                    <a:p>
                      <a:r>
                        <a:rPr lang="en-US" sz="2000" b="0" dirty="0" smtClean="0">
                          <a:solidFill>
                            <a:srgbClr val="FF0000"/>
                          </a:solidFill>
                          <a:latin typeface="Lucida Console" panose="020B0609040504020204" pitchFamily="49" charset="0"/>
                        </a:rPr>
                        <a:t>+ ~~~~~~~~~~~~~~~~~~~~</a:t>
                      </a:r>
                    </a:p>
                    <a:p>
                      <a:r>
                        <a:rPr lang="en-US" sz="2000" b="0" dirty="0" smtClean="0">
                          <a:solidFill>
                            <a:srgbClr val="FF0000"/>
                          </a:solidFill>
                          <a:latin typeface="Lucida Console" panose="020B0609040504020204" pitchFamily="49" charset="0"/>
                        </a:rPr>
                        <a:t>    + </a:t>
                      </a:r>
                      <a:r>
                        <a:rPr lang="en-US" sz="2000" b="0" dirty="0" err="1" smtClean="0">
                          <a:solidFill>
                            <a:srgbClr val="FF0000"/>
                          </a:solidFill>
                          <a:latin typeface="Lucida Console" panose="020B0609040504020204" pitchFamily="49" charset="0"/>
                        </a:rPr>
                        <a:t>CategoryInfo</a:t>
                      </a:r>
                      <a:r>
                        <a:rPr lang="en-US" sz="2000" b="0" dirty="0" smtClean="0">
                          <a:solidFill>
                            <a:srgbClr val="FF0000"/>
                          </a:solidFill>
                          <a:latin typeface="Lucida Console" panose="020B0609040504020204" pitchFamily="49" charset="0"/>
                        </a:rPr>
                        <a:t>          : </a:t>
                      </a:r>
                      <a:r>
                        <a:rPr lang="en-US" sz="2000" b="0" dirty="0" err="1" smtClean="0">
                          <a:solidFill>
                            <a:srgbClr val="FF0000"/>
                          </a:solidFill>
                          <a:latin typeface="Lucida Console" panose="020B0609040504020204" pitchFamily="49" charset="0"/>
                        </a:rPr>
                        <a:t>ObjectNotFound</a:t>
                      </a:r>
                      <a:r>
                        <a:rPr lang="en-US" sz="2000" b="0" dirty="0" smtClean="0">
                          <a:solidFill>
                            <a:srgbClr val="FF0000"/>
                          </a:solidFill>
                          <a:latin typeface="Lucida Console" panose="020B0609040504020204" pitchFamily="49" charset="0"/>
                        </a:rPr>
                        <a:t>: (</a:t>
                      </a:r>
                      <a:r>
                        <a:rPr lang="en-US" sz="2000" b="0" dirty="0" err="1" smtClean="0">
                          <a:solidFill>
                            <a:srgbClr val="FF0000"/>
                          </a:solidFill>
                          <a:latin typeface="Lucida Console" panose="020B0609040504020204" pitchFamily="49" charset="0"/>
                        </a:rPr>
                        <a:t>Netlogon:String</a:t>
                      </a:r>
                      <a:r>
                        <a:rPr lang="en-US" sz="2000" b="0" dirty="0" smtClean="0">
                          <a:solidFill>
                            <a:srgbClr val="FF0000"/>
                          </a:solidFill>
                          <a:latin typeface="Lucida Console" panose="020B0609040504020204" pitchFamily="49" charset="0"/>
                        </a:rPr>
                        <a:t>) [Get-Process], </a:t>
                      </a:r>
                      <a:r>
                        <a:rPr lang="en-US" sz="2000" b="0" dirty="0" err="1" smtClean="0">
                          <a:solidFill>
                            <a:srgbClr val="FF0000"/>
                          </a:solidFill>
                          <a:latin typeface="Lucida Console" panose="020B0609040504020204" pitchFamily="49" charset="0"/>
                        </a:rPr>
                        <a:t>ProcessCommandException</a:t>
                      </a:r>
                      <a:endParaRPr lang="en-US" sz="2000" b="0" dirty="0" smtClean="0">
                        <a:solidFill>
                          <a:srgbClr val="FF0000"/>
                        </a:solidFill>
                        <a:latin typeface="Lucida Console" panose="020B0609040504020204" pitchFamily="49" charset="0"/>
                      </a:endParaRPr>
                    </a:p>
                    <a:p>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PS C:\&gt; </a:t>
                      </a:r>
                      <a:endParaRPr lang="en-US" sz="2000" b="0" dirty="0" smtClean="0">
                        <a:solidFill>
                          <a:srgbClr val="FF0000"/>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439671111"/>
                  </a:ext>
                </a:extLst>
              </a:tr>
            </a:tbl>
          </a:graphicData>
        </a:graphic>
      </p:graphicFrame>
      <p:sp>
        <p:nvSpPr>
          <p:cNvPr id="5" name="Left Brace 4"/>
          <p:cNvSpPr/>
          <p:nvPr/>
        </p:nvSpPr>
        <p:spPr>
          <a:xfrm rot="16200000">
            <a:off x="7339532" y="4739718"/>
            <a:ext cx="387660" cy="1771302"/>
          </a:xfrm>
          <a:prstGeom prst="lef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6" name="Rectangle 5"/>
          <p:cNvSpPr/>
          <p:nvPr/>
        </p:nvSpPr>
        <p:spPr>
          <a:xfrm>
            <a:off x="5728852" y="5899453"/>
            <a:ext cx="2531780" cy="50762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Common Parameter</a:t>
            </a:r>
            <a:endParaRPr lang="en-AU" dirty="0">
              <a:latin typeface="Segoe UI Light" panose="020B0502040204020203" pitchFamily="34" charset="0"/>
              <a:cs typeface="Segoe UI Light" panose="020B0502040204020203" pitchFamily="34" charset="0"/>
            </a:endParaRPr>
          </a:p>
        </p:txBody>
      </p:sp>
      <p:sp>
        <p:nvSpPr>
          <p:cNvPr id="7" name="Left Brace 6"/>
          <p:cNvSpPr/>
          <p:nvPr/>
        </p:nvSpPr>
        <p:spPr>
          <a:xfrm rot="16200000">
            <a:off x="9632985" y="4332232"/>
            <a:ext cx="387660" cy="2597356"/>
          </a:xfrm>
          <a:prstGeom prst="lef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8" name="Rectangle 7"/>
          <p:cNvSpPr/>
          <p:nvPr/>
        </p:nvSpPr>
        <p:spPr>
          <a:xfrm>
            <a:off x="9043792" y="5916749"/>
            <a:ext cx="1631622" cy="50762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Error Action</a:t>
            </a:r>
            <a:endParaRPr lang="en-AU" dirty="0">
              <a:latin typeface="Segoe UI Light" panose="020B0502040204020203" pitchFamily="34" charset="0"/>
              <a:cs typeface="Segoe UI Light" panose="020B0502040204020203"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979847546"/>
              </p:ext>
            </p:extLst>
          </p:nvPr>
        </p:nvGraphicFramePr>
        <p:xfrm>
          <a:off x="2053469" y="4737618"/>
          <a:ext cx="9723378" cy="701040"/>
        </p:xfrm>
        <a:graphic>
          <a:graphicData uri="http://schemas.openxmlformats.org/drawingml/2006/table">
            <a:tbl>
              <a:tblPr firstRow="1" bandRow="1">
                <a:tableStyleId>{5C22544A-7EE6-4342-B048-85BDC9FD1C3A}</a:tableStyleId>
              </a:tblPr>
              <a:tblGrid>
                <a:gridCol w="9723378">
                  <a:extLst>
                    <a:ext uri="{9D8B030D-6E8A-4147-A177-3AD203B41FA5}">
                      <a16:colId xmlns:a16="http://schemas.microsoft.com/office/drawing/2014/main" val="3177654207"/>
                    </a:ext>
                  </a:extLst>
                </a:gridCol>
              </a:tblGrid>
              <a:tr h="536332">
                <a:tc>
                  <a:txBody>
                    <a:bodyPr/>
                    <a:lstStyle/>
                    <a:p>
                      <a:r>
                        <a:rPr lang="en-AU" sz="2000" b="0" dirty="0" smtClean="0">
                          <a:solidFill>
                            <a:srgbClr val="F5F5F5"/>
                          </a:solidFill>
                          <a:latin typeface="Lucida Console" panose="020B0609040504020204" pitchFamily="49" charset="0"/>
                        </a:rPr>
                        <a:t>PS C:\&gt; </a:t>
                      </a:r>
                      <a:r>
                        <a:rPr lang="en-US" sz="2000" b="0" dirty="0" smtClean="0">
                          <a:solidFill>
                            <a:srgbClr val="E0FFFF"/>
                          </a:solidFill>
                          <a:latin typeface="Lucida Console" panose="020B0609040504020204" pitchFamily="49" charset="0"/>
                        </a:rPr>
                        <a:t>Get-Process</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Netlogon</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a:t>
                      </a:r>
                      <a:r>
                        <a:rPr lang="en-US" sz="2000" b="0" dirty="0" err="1" smtClean="0">
                          <a:solidFill>
                            <a:srgbClr val="FFE4B5"/>
                          </a:solidFill>
                          <a:latin typeface="Lucida Console" panose="020B0609040504020204" pitchFamily="49" charset="0"/>
                        </a:rPr>
                        <a:t>ErrorAction</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SilentlyContinue</a:t>
                      </a:r>
                      <a:endParaRPr lang="en-US" sz="2000" b="0" dirty="0" smtClean="0">
                        <a:solidFill>
                          <a:srgbClr val="EE82EE"/>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PS C:\&gt; </a:t>
                      </a:r>
                      <a:endParaRPr lang="en-AU" sz="2000" b="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922385200"/>
                  </a:ext>
                </a:extLst>
              </a:tr>
            </a:tbl>
          </a:graphicData>
        </a:graphic>
      </p:graphicFrame>
    </p:spTree>
    <p:extLst>
      <p:ext uri="{BB962C8B-B14F-4D97-AF65-F5344CB8AC3E}">
        <p14:creationId xmlns:p14="http://schemas.microsoft.com/office/powerpoint/2010/main" val="27250267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fontScale="90000"/>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Store command output in a specified </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variable name</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851142343"/>
              </p:ext>
            </p:extLst>
          </p:nvPr>
        </p:nvGraphicFramePr>
        <p:xfrm>
          <a:off x="1847528" y="1164259"/>
          <a:ext cx="10153128" cy="396240"/>
        </p:xfrm>
        <a:graphic>
          <a:graphicData uri="http://schemas.openxmlformats.org/drawingml/2006/table">
            <a:tbl>
              <a:tblPr firstRow="1" bandRow="1">
                <a:tableStyleId>{5C22544A-7EE6-4342-B048-85BDC9FD1C3A}</a:tableStyleId>
              </a:tblPr>
              <a:tblGrid>
                <a:gridCol w="10153128">
                  <a:extLst>
                    <a:ext uri="{9D8B030D-6E8A-4147-A177-3AD203B41FA5}">
                      <a16:colId xmlns:a16="http://schemas.microsoft.com/office/drawing/2014/main" val="156435825"/>
                    </a:ext>
                  </a:extLst>
                </a:gridCol>
              </a:tblGrid>
              <a:tr h="37084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a:t>
                      </a:r>
                      <a:r>
                        <a:rPr lang="en-AU" sz="2000" b="0" dirty="0" err="1" smtClean="0">
                          <a:solidFill>
                            <a:srgbClr val="E0FFFF"/>
                          </a:solidFill>
                          <a:latin typeface="Lucida Console" panose="020B0609040504020204" pitchFamily="49" charset="0"/>
                        </a:rPr>
                        <a:t>FileHash</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.\iExploreProcesses.csv</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a:t>
                      </a:r>
                      <a:r>
                        <a:rPr lang="en-AU" sz="2000" b="0" dirty="0" err="1" smtClean="0">
                          <a:solidFill>
                            <a:srgbClr val="FFE4B5"/>
                          </a:solidFill>
                          <a:latin typeface="Lucida Console" panose="020B0609040504020204" pitchFamily="49" charset="0"/>
                        </a:rPr>
                        <a:t>OutVariable</a:t>
                      </a:r>
                      <a:r>
                        <a:rPr lang="en-AU" sz="2000" b="0" dirty="0" smtClean="0">
                          <a:solidFill>
                            <a:srgbClr val="F5F5F5"/>
                          </a:solidFill>
                          <a:latin typeface="Lucida Console" panose="020B0609040504020204" pitchFamily="49" charset="0"/>
                        </a:rPr>
                        <a:t> </a:t>
                      </a:r>
                      <a:r>
                        <a:rPr lang="en-AU" sz="2000" b="0" dirty="0" err="1" smtClean="0">
                          <a:solidFill>
                            <a:srgbClr val="EE82EE"/>
                          </a:solidFill>
                          <a:latin typeface="Lucida Console" panose="020B0609040504020204" pitchFamily="49" charset="0"/>
                        </a:rPr>
                        <a:t>csvhash</a:t>
                      </a:r>
                      <a:endParaRPr lang="en-AU" sz="2000" b="0" dirty="0" smtClean="0">
                        <a:solidFill>
                          <a:srgbClr val="EE82EE"/>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739012810"/>
                  </a:ext>
                </a:extLst>
              </a:tr>
            </a:tbl>
          </a:graphicData>
        </a:graphic>
      </p:graphicFrame>
      <p:sp>
        <p:nvSpPr>
          <p:cNvPr id="6" name="Left Brace 5"/>
          <p:cNvSpPr/>
          <p:nvPr/>
        </p:nvSpPr>
        <p:spPr>
          <a:xfrm rot="16200000">
            <a:off x="9513529" y="946013"/>
            <a:ext cx="387660" cy="175011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7" name="Rectangle 6"/>
          <p:cNvSpPr/>
          <p:nvPr/>
        </p:nvSpPr>
        <p:spPr>
          <a:xfrm>
            <a:off x="9008836" y="2216975"/>
            <a:ext cx="1397046" cy="90200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Common Parameter</a:t>
            </a:r>
            <a:endParaRPr lang="en-AU" dirty="0">
              <a:latin typeface="Segoe UI Light" panose="020B0502040204020203" pitchFamily="34" charset="0"/>
              <a:cs typeface="Segoe UI Light" panose="020B0502040204020203" pitchFamily="34" charset="0"/>
            </a:endParaRPr>
          </a:p>
        </p:txBody>
      </p:sp>
      <p:sp>
        <p:nvSpPr>
          <p:cNvPr id="8" name="Left Brace 7"/>
          <p:cNvSpPr/>
          <p:nvPr/>
        </p:nvSpPr>
        <p:spPr>
          <a:xfrm rot="16200000">
            <a:off x="11120255" y="1282380"/>
            <a:ext cx="387660" cy="108510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U"/>
          </a:p>
        </p:txBody>
      </p:sp>
      <p:sp>
        <p:nvSpPr>
          <p:cNvPr id="9" name="Rectangle 8"/>
          <p:cNvSpPr/>
          <p:nvPr/>
        </p:nvSpPr>
        <p:spPr>
          <a:xfrm>
            <a:off x="10771531" y="2216975"/>
            <a:ext cx="1049040" cy="902006"/>
          </a:xfrm>
          <a:prstGeom prst="rect">
            <a:avLst/>
          </a:prstGeom>
          <a:solidFill>
            <a:schemeClr val="tx2">
              <a:lumMod val="85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AU" dirty="0" smtClean="0">
                <a:latin typeface="Segoe UI Light" panose="020B0502040204020203" pitchFamily="34" charset="0"/>
                <a:cs typeface="Segoe UI Light" panose="020B0502040204020203" pitchFamily="34" charset="0"/>
              </a:rPr>
              <a:t>Variable Name</a:t>
            </a:r>
            <a:endParaRPr lang="en-AU" dirty="0">
              <a:latin typeface="Segoe UI Light" panose="020B0502040204020203" pitchFamily="34"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20136410"/>
              </p:ext>
            </p:extLst>
          </p:nvPr>
        </p:nvGraphicFramePr>
        <p:xfrm>
          <a:off x="1847528" y="3657618"/>
          <a:ext cx="10009112" cy="2072640"/>
        </p:xfrm>
        <a:graphic>
          <a:graphicData uri="http://schemas.openxmlformats.org/drawingml/2006/table">
            <a:tbl>
              <a:tblPr firstRow="1" bandRow="1"/>
              <a:tblGrid>
                <a:gridCol w="10009112">
                  <a:extLst>
                    <a:ext uri="{9D8B030D-6E8A-4147-A177-3AD203B41FA5}">
                      <a16:colId xmlns:a16="http://schemas.microsoft.com/office/drawing/2014/main" val="3497659303"/>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Use the variable to retrieve the command output</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094984692"/>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FF4500"/>
                          </a:solidFill>
                          <a:latin typeface="Lucida Console" panose="020B0609040504020204" pitchFamily="49" charset="0"/>
                        </a:rPr>
                        <a:t>$</a:t>
                      </a:r>
                      <a:r>
                        <a:rPr lang="en-AU" sz="2000" dirty="0" err="1" smtClean="0">
                          <a:solidFill>
                            <a:srgbClr val="FF4500"/>
                          </a:solidFill>
                          <a:latin typeface="Lucida Console" panose="020B0609040504020204" pitchFamily="49" charset="0"/>
                        </a:rPr>
                        <a:t>csvhash</a:t>
                      </a:r>
                      <a:r>
                        <a:rPr lang="en-AU" sz="2000" dirty="0" smtClean="0">
                          <a:solidFill>
                            <a:srgbClr val="FF4500"/>
                          </a:solidFill>
                          <a:latin typeface="Lucida Console" panose="020B0609040504020204" pitchFamily="49" charset="0"/>
                        </a:rPr>
                        <a:t> </a:t>
                      </a:r>
                    </a:p>
                    <a:p>
                      <a:endParaRPr lang="en-AU" sz="2000" dirty="0" smtClean="0">
                        <a:latin typeface="Lucida Console" panose="020B0609040504020204" pitchFamily="49" charset="0"/>
                      </a:endParaRPr>
                    </a:p>
                    <a:p>
                      <a:r>
                        <a:rPr lang="en-AU" sz="2000" dirty="0" smtClean="0">
                          <a:latin typeface="Lucida Console" panose="020B0609040504020204" pitchFamily="49" charset="0"/>
                        </a:rPr>
                        <a:t>Algorithm    Hash        Path                                                            </a:t>
                      </a:r>
                    </a:p>
                    <a:p>
                      <a:r>
                        <a:rPr lang="en-AU" sz="2000" dirty="0" smtClean="0">
                          <a:latin typeface="Lucida Console" panose="020B0609040504020204" pitchFamily="49" charset="0"/>
                        </a:rPr>
                        <a:t>-----------  ----        ----                                                            </a:t>
                      </a:r>
                    </a:p>
                    <a:p>
                      <a:r>
                        <a:rPr lang="en-AU" sz="2000" dirty="0" smtClean="0">
                          <a:latin typeface="Lucida Console" panose="020B0609040504020204" pitchFamily="49" charset="0"/>
                        </a:rPr>
                        <a:t>SHA256       6A78…       </a:t>
                      </a:r>
                      <a:r>
                        <a:rPr lang="en-AU" sz="2000" dirty="0" smtClean="0">
                          <a:solidFill>
                            <a:srgbClr val="F5F5F5"/>
                          </a:solidFill>
                          <a:latin typeface="Lucida Console" panose="020B0609040504020204" pitchFamily="49" charset="0"/>
                        </a:rPr>
                        <a:t>C:\iExploreProcesses.csv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445971512"/>
                  </a:ext>
                </a:extLst>
              </a:tr>
            </a:tbl>
          </a:graphicData>
        </a:graphic>
      </p:graphicFrame>
      <p:sp>
        <p:nvSpPr>
          <p:cNvPr id="12" name="TextBox 11"/>
          <p:cNvSpPr txBox="1"/>
          <p:nvPr/>
        </p:nvSpPr>
        <p:spPr>
          <a:xfrm>
            <a:off x="1703512" y="5733256"/>
            <a:ext cx="6228565" cy="461665"/>
          </a:xfrm>
          <a:prstGeom prst="rect">
            <a:avLst/>
          </a:prstGeom>
          <a:noFill/>
        </p:spPr>
        <p:txBody>
          <a:bodyPr wrap="none" rtlCol="0">
            <a:spAutoFit/>
          </a:bodyPr>
          <a:lstStyle/>
          <a:p>
            <a:r>
              <a:rPr lang="en-AU" sz="2400" dirty="0" smtClean="0">
                <a:solidFill>
                  <a:schemeClr val="bg1"/>
                </a:solidFill>
                <a:latin typeface="Segoe UI Light" panose="020B0502040204020203" pitchFamily="34" charset="0"/>
                <a:cs typeface="Segoe UI Light" panose="020B0502040204020203" pitchFamily="34" charset="0"/>
              </a:rPr>
              <a:t>Note: $ prefix denotes a variable in PowerShell </a:t>
            </a:r>
            <a:endParaRPr lang="en-AU"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253316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Risk Mitigation Parameters</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72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60068957"/>
              </p:ext>
            </p:extLst>
          </p:nvPr>
        </p:nvGraphicFramePr>
        <p:xfrm>
          <a:off x="607584" y="2975254"/>
          <a:ext cx="11041976" cy="1280160"/>
        </p:xfrm>
        <a:graphic>
          <a:graphicData uri="http://schemas.openxmlformats.org/drawingml/2006/table">
            <a:tbl>
              <a:tblPr bandCol="1">
                <a:tableStyleId>{B301B821-A1FF-4177-AEE7-76D212191A09}</a:tableStyleId>
              </a:tblPr>
              <a:tblGrid>
                <a:gridCol w="1883093">
                  <a:extLst>
                    <a:ext uri="{9D8B030D-6E8A-4147-A177-3AD203B41FA5}">
                      <a16:colId xmlns:a16="http://schemas.microsoft.com/office/drawing/2014/main" val="487522089"/>
                    </a:ext>
                  </a:extLst>
                </a:gridCol>
                <a:gridCol w="9158883">
                  <a:extLst>
                    <a:ext uri="{9D8B030D-6E8A-4147-A177-3AD203B41FA5}">
                      <a16:colId xmlns:a16="http://schemas.microsoft.com/office/drawing/2014/main" val="3017223495"/>
                    </a:ext>
                  </a:extLst>
                </a:gridCol>
              </a:tblGrid>
              <a:tr h="370840">
                <a:tc>
                  <a:txBody>
                    <a:bodyPr/>
                    <a:lstStyle/>
                    <a:p>
                      <a:r>
                        <a:rPr lang="en-AU" sz="2400" dirty="0" smtClean="0">
                          <a:latin typeface="Segoe UI Light" panose="020B0502040204020203" pitchFamily="34" charset="0"/>
                          <a:cs typeface="Segoe UI Light" panose="020B0502040204020203" pitchFamily="34" charset="0"/>
                        </a:rPr>
                        <a:t>-</a:t>
                      </a:r>
                      <a:r>
                        <a:rPr lang="en-AU" sz="2400" dirty="0" err="1" smtClean="0">
                          <a:latin typeface="Segoe UI Light" panose="020B0502040204020203" pitchFamily="34" charset="0"/>
                          <a:cs typeface="Segoe UI Light" panose="020B0502040204020203" pitchFamily="34" charset="0"/>
                        </a:rPr>
                        <a:t>WhatIf</a:t>
                      </a:r>
                      <a:r>
                        <a:rPr lang="en-AU" sz="2400" dirty="0" smtClean="0">
                          <a:latin typeface="Segoe UI Light" panose="020B0502040204020203" pitchFamily="34" charset="0"/>
                          <a:cs typeface="Segoe UI Light" panose="020B0502040204020203" pitchFamily="34" charset="0"/>
                        </a:rPr>
                        <a:t> (</a:t>
                      </a:r>
                      <a:r>
                        <a:rPr lang="en-AU" sz="2400" dirty="0" err="1" smtClean="0">
                          <a:latin typeface="Segoe UI Light" panose="020B0502040204020203" pitchFamily="34" charset="0"/>
                          <a:cs typeface="Segoe UI Light" panose="020B0502040204020203" pitchFamily="34" charset="0"/>
                        </a:rPr>
                        <a:t>wi</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Displays message describing the effect of the command, instead of executing the command</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96278789"/>
                  </a:ext>
                </a:extLst>
              </a:tr>
              <a:tr h="370840">
                <a:tc>
                  <a:txBody>
                    <a:bodyPr/>
                    <a:lstStyle/>
                    <a:p>
                      <a:r>
                        <a:rPr lang="en-AU" sz="2400" dirty="0" smtClean="0">
                          <a:latin typeface="Segoe UI Light" panose="020B0502040204020203" pitchFamily="34" charset="0"/>
                          <a:cs typeface="Segoe UI Light" panose="020B0502040204020203" pitchFamily="34" charset="0"/>
                        </a:rPr>
                        <a:t>-Confirm (</a:t>
                      </a:r>
                      <a:r>
                        <a:rPr lang="en-AU" sz="2400" dirty="0" err="1" smtClean="0">
                          <a:latin typeface="Segoe UI Light" panose="020B0502040204020203" pitchFamily="34" charset="0"/>
                          <a:cs typeface="Segoe UI Light" panose="020B0502040204020203" pitchFamily="34" charset="0"/>
                        </a:rPr>
                        <a:t>cf</a:t>
                      </a:r>
                      <a:r>
                        <a:rPr lang="en-AU" sz="2400" dirty="0" smtClean="0">
                          <a:latin typeface="Segoe UI Light" panose="020B0502040204020203" pitchFamily="34" charset="0"/>
                          <a:cs typeface="Segoe UI Light" panose="020B0502040204020203" pitchFamily="34" charset="0"/>
                        </a:rPr>
                        <a:t>)</a:t>
                      </a:r>
                    </a:p>
                  </a:txBody>
                  <a:tcPr/>
                </a:tc>
                <a:tc>
                  <a:txBody>
                    <a:bodyPr/>
                    <a:lstStyle/>
                    <a:p>
                      <a:r>
                        <a:rPr lang="en-AU" sz="2400" dirty="0" smtClean="0">
                          <a:latin typeface="Segoe UI Light" panose="020B0502040204020203" pitchFamily="34" charset="0"/>
                          <a:cs typeface="Segoe UI Light" panose="020B0502040204020203" pitchFamily="34" charset="0"/>
                        </a:rPr>
                        <a:t>Prompts for confirmation before executing command</a:t>
                      </a:r>
                      <a:endParaRPr lang="en-AU"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653444655"/>
                  </a:ext>
                </a:extLst>
              </a:tr>
            </a:tbl>
          </a:graphicData>
        </a:graphic>
      </p:graphicFrame>
      <p:sp>
        <p:nvSpPr>
          <p:cNvPr id="5" name="Content Placeholder 2"/>
          <p:cNvSpPr>
            <a:spLocks noGrp="1"/>
          </p:cNvSpPr>
          <p:nvPr>
            <p:ph sz="quarter" idx="13"/>
          </p:nvPr>
        </p:nvSpPr>
        <p:spPr>
          <a:xfrm>
            <a:off x="406400" y="1568672"/>
            <a:ext cx="11176000" cy="1205880"/>
          </a:xfrm>
        </p:spPr>
        <p:txBody>
          <a:bodyPr>
            <a:normAutofit/>
          </a:bodyPr>
          <a:lstStyle/>
          <a:p>
            <a:pPr marL="342900" indent="-342900">
              <a:buFont typeface="Arial" panose="020B0604020202020204" pitchFamily="34" charset="0"/>
              <a:buChar char="•"/>
            </a:pPr>
            <a:r>
              <a:rPr lang="en-AU" dirty="0" smtClean="0"/>
              <a:t>Many cmdlets also offer risk mitigation parameters</a:t>
            </a:r>
          </a:p>
          <a:p>
            <a:pPr marL="342900" indent="-342900">
              <a:buFont typeface="Arial" panose="020B0604020202020204" pitchFamily="34" charset="0"/>
              <a:buChar char="•"/>
            </a:pPr>
            <a:r>
              <a:rPr lang="en-AU" dirty="0" smtClean="0"/>
              <a:t>Typically when the cmdlet changes the system or application</a:t>
            </a:r>
          </a:p>
          <a:p>
            <a:pPr marL="342900" indent="-342900">
              <a:buFont typeface="Arial" panose="020B0604020202020204" pitchFamily="34" charset="0"/>
              <a:buChar char="•"/>
            </a:pPr>
            <a:endParaRPr lang="en-AU" dirty="0"/>
          </a:p>
        </p:txBody>
      </p:sp>
    </p:spTree>
    <p:extLst>
      <p:ext uri="{BB962C8B-B14F-4D97-AF65-F5344CB8AC3E}">
        <p14:creationId xmlns:p14="http://schemas.microsoft.com/office/powerpoint/2010/main" val="6977069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a:t>
            </a:r>
            <a:r>
              <a:rPr lang="en-AU" sz="2000" dirty="0" err="1" smtClean="0">
                <a:latin typeface="Segoe UI Light" panose="020B0502040204020203" pitchFamily="34" charset="0"/>
                <a:cs typeface="Segoe UI Light" panose="020B0502040204020203" pitchFamily="34" charset="0"/>
              </a:rPr>
              <a:t>WhatIf</a:t>
            </a:r>
            <a:r>
              <a:rPr lang="en-AU" sz="2000" dirty="0" smtClean="0">
                <a:latin typeface="Segoe UI Light" panose="020B0502040204020203" pitchFamily="34" charset="0"/>
                <a:cs typeface="Segoe UI Light" panose="020B0502040204020203" pitchFamily="34" charset="0"/>
              </a:rPr>
              <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Parameter in use</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73</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2301298139"/>
              </p:ext>
            </p:extLst>
          </p:nvPr>
        </p:nvGraphicFramePr>
        <p:xfrm>
          <a:off x="2053469" y="1144578"/>
          <a:ext cx="9723378" cy="2468880"/>
        </p:xfrm>
        <a:graphic>
          <a:graphicData uri="http://schemas.openxmlformats.org/drawingml/2006/table">
            <a:tbl>
              <a:tblPr firstRow="1" bandRow="1">
                <a:tableStyleId>{5C22544A-7EE6-4342-B048-85BDC9FD1C3A}</a:tableStyleId>
              </a:tblPr>
              <a:tblGrid>
                <a:gridCol w="9723378">
                  <a:extLst>
                    <a:ext uri="{9D8B030D-6E8A-4147-A177-3AD203B41FA5}">
                      <a16:colId xmlns:a16="http://schemas.microsoft.com/office/drawing/2014/main" val="3140768573"/>
                    </a:ext>
                  </a:extLst>
                </a:gridCol>
              </a:tblGrid>
              <a:tr h="536332">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solidFill>
                            <a:srgbClr val="E0FFFF"/>
                          </a:solidFill>
                          <a:latin typeface="Lucida Console" panose="020B0609040504020204" pitchFamily="49" charset="0"/>
                        </a:rPr>
                        <a:t>Stop-Process</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-Name</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a:t>
                      </a:r>
                      <a:r>
                        <a:rPr lang="en-US" sz="2000" b="0" dirty="0" err="1" smtClean="0">
                          <a:solidFill>
                            <a:srgbClr val="FFE4B5"/>
                          </a:solidFill>
                          <a:latin typeface="Lucida Console" panose="020B0609040504020204" pitchFamily="49" charset="0"/>
                        </a:rPr>
                        <a:t>WhatIf</a:t>
                      </a:r>
                      <a:endParaRPr lang="en-US" sz="2000" b="0" dirty="0" smtClean="0">
                        <a:solidFill>
                          <a:srgbClr val="FFE4B5"/>
                        </a:solidFill>
                        <a:latin typeface="Lucida Console" panose="020B0609040504020204" pitchFamily="49" charset="0"/>
                      </a:endParaRPr>
                    </a:p>
                    <a:p>
                      <a:pPr marL="0" marR="0" indent="0" defTabSz="914400" eaLnBrk="1" fontAlgn="auto" latinLnBrk="0" hangingPunct="1">
                        <a:lnSpc>
                          <a:spcPct val="100000"/>
                        </a:lnSpc>
                        <a:spcBef>
                          <a:spcPts val="0"/>
                        </a:spcBef>
                        <a:spcAft>
                          <a:spcPts val="0"/>
                        </a:spcAft>
                        <a:buClrTx/>
                        <a:buSzTx/>
                        <a:buFontTx/>
                        <a:buNone/>
                        <a:tabLst/>
                        <a:defRPr/>
                      </a:pPr>
                      <a:endParaRPr lang="en-US" sz="2000" b="0" dirty="0" smtClean="0">
                        <a:solidFill>
                          <a:srgbClr val="FFE4B5"/>
                        </a:solidFill>
                        <a:latin typeface="Lucida Console" panose="020B0609040504020204" pitchFamily="49" charset="0"/>
                      </a:endParaRPr>
                    </a:p>
                    <a:p>
                      <a:r>
                        <a:rPr lang="en-US" sz="1600" b="0" dirty="0" smtClean="0">
                          <a:solidFill>
                            <a:srgbClr val="F5F5F5"/>
                          </a:solidFill>
                          <a:latin typeface="Lucida Console" panose="020B0609040504020204" pitchFamily="49" charset="0"/>
                        </a:rPr>
                        <a:t>What if: Performing the operation "Stop-Process" on target "AcroRd32 (8160)".</a:t>
                      </a:r>
                    </a:p>
                    <a:p>
                      <a:r>
                        <a:rPr lang="en-US" sz="1600" b="0" dirty="0" smtClean="0">
                          <a:solidFill>
                            <a:srgbClr val="F5F5F5"/>
                          </a:solidFill>
                          <a:latin typeface="Lucida Console" panose="020B0609040504020204" pitchFamily="49" charset="0"/>
                        </a:rPr>
                        <a:t>What if: Performing the operation "Stop-Process" on target "AcroRd32 (12756)".</a:t>
                      </a:r>
                    </a:p>
                    <a:p>
                      <a:r>
                        <a:rPr lang="en-US" sz="1600" b="0" dirty="0" smtClean="0">
                          <a:solidFill>
                            <a:srgbClr val="F5F5F5"/>
                          </a:solidFill>
                          <a:latin typeface="Lucida Console" panose="020B0609040504020204" pitchFamily="49" charset="0"/>
                        </a:rPr>
                        <a:t>What if: Performing the operation "Stop-Process" on target "</a:t>
                      </a:r>
                      <a:r>
                        <a:rPr lang="en-US" sz="1600" b="0" dirty="0" err="1" smtClean="0">
                          <a:solidFill>
                            <a:srgbClr val="F5F5F5"/>
                          </a:solidFill>
                          <a:latin typeface="Lucida Console" panose="020B0609040504020204" pitchFamily="49" charset="0"/>
                        </a:rPr>
                        <a:t>armsvc</a:t>
                      </a:r>
                      <a:r>
                        <a:rPr lang="en-US" sz="1600" b="0" dirty="0" smtClean="0">
                          <a:solidFill>
                            <a:srgbClr val="F5F5F5"/>
                          </a:solidFill>
                          <a:latin typeface="Lucida Console" panose="020B0609040504020204" pitchFamily="49" charset="0"/>
                        </a:rPr>
                        <a:t> (2468)".</a:t>
                      </a:r>
                    </a:p>
                    <a:p>
                      <a:r>
                        <a:rPr lang="en-US" sz="1600" b="0" dirty="0" smtClean="0">
                          <a:solidFill>
                            <a:srgbClr val="F5F5F5"/>
                          </a:solidFill>
                          <a:latin typeface="Lucida Console" panose="020B0609040504020204" pitchFamily="49" charset="0"/>
                        </a:rPr>
                        <a:t>What if: Performing the operation "Stop-Process" on target "</a:t>
                      </a:r>
                      <a:r>
                        <a:rPr lang="en-US" sz="1600" b="0" dirty="0" err="1" smtClean="0">
                          <a:solidFill>
                            <a:srgbClr val="F5F5F5"/>
                          </a:solidFill>
                          <a:latin typeface="Lucida Console" panose="020B0609040504020204" pitchFamily="49" charset="0"/>
                        </a:rPr>
                        <a:t>atieclxx</a:t>
                      </a:r>
                      <a:r>
                        <a:rPr lang="en-US" sz="1600" b="0" dirty="0" smtClean="0">
                          <a:solidFill>
                            <a:srgbClr val="F5F5F5"/>
                          </a:solidFill>
                          <a:latin typeface="Lucida Console" panose="020B0609040504020204" pitchFamily="49" charset="0"/>
                        </a:rPr>
                        <a:t> (3220)".</a:t>
                      </a:r>
                    </a:p>
                    <a:p>
                      <a:r>
                        <a:rPr lang="en-US" sz="1600" b="0" dirty="0" smtClean="0">
                          <a:solidFill>
                            <a:srgbClr val="F5F5F5"/>
                          </a:solidFill>
                          <a:latin typeface="Lucida Console" panose="020B0609040504020204" pitchFamily="49" charset="0"/>
                        </a:rPr>
                        <a:t>What if: Performing the operation "Stop-Process" on target "</a:t>
                      </a:r>
                      <a:r>
                        <a:rPr lang="en-US" sz="1600" b="0" dirty="0" err="1" smtClean="0">
                          <a:solidFill>
                            <a:srgbClr val="F5F5F5"/>
                          </a:solidFill>
                          <a:latin typeface="Lucida Console" panose="020B0609040504020204" pitchFamily="49" charset="0"/>
                        </a:rPr>
                        <a:t>atiesrxx</a:t>
                      </a:r>
                      <a:r>
                        <a:rPr lang="en-US" sz="1600" b="0" dirty="0" smtClean="0">
                          <a:solidFill>
                            <a:srgbClr val="F5F5F5"/>
                          </a:solidFill>
                          <a:latin typeface="Lucida Console" panose="020B0609040504020204" pitchFamily="49" charset="0"/>
                        </a:rPr>
                        <a:t> (780)".</a:t>
                      </a:r>
                    </a:p>
                    <a:p>
                      <a:r>
                        <a:rPr lang="en-US" sz="1600" b="0" dirty="0" smtClean="0">
                          <a:solidFill>
                            <a:srgbClr val="F5F5F5"/>
                          </a:solidFill>
                          <a:latin typeface="Lucida Console" panose="020B0609040504020204" pitchFamily="49" charset="0"/>
                        </a:rPr>
                        <a:t>What if: Performing the operation "Stop-Process" on target "</a:t>
                      </a:r>
                      <a:r>
                        <a:rPr lang="en-US" sz="1600" b="0" dirty="0" err="1" smtClean="0">
                          <a:solidFill>
                            <a:srgbClr val="F5F5F5"/>
                          </a:solidFill>
                          <a:latin typeface="Lucida Console" panose="020B0609040504020204" pitchFamily="49" charset="0"/>
                        </a:rPr>
                        <a:t>audiodg</a:t>
                      </a:r>
                      <a:r>
                        <a:rPr lang="en-US" sz="1600" b="0" dirty="0" smtClean="0">
                          <a:solidFill>
                            <a:srgbClr val="F5F5F5"/>
                          </a:solidFill>
                          <a:latin typeface="Lucida Console" panose="020B0609040504020204" pitchFamily="49" charset="0"/>
                        </a:rPr>
                        <a:t> (9576)".</a:t>
                      </a:r>
                    </a:p>
                    <a:p>
                      <a:r>
                        <a:rPr lang="en-US" sz="20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3496062556"/>
                  </a:ext>
                </a:extLst>
              </a:tr>
            </a:tbl>
          </a:graphicData>
        </a:graphic>
      </p:graphicFrame>
    </p:spTree>
    <p:extLst>
      <p:ext uri="{BB962C8B-B14F-4D97-AF65-F5344CB8AC3E}">
        <p14:creationId xmlns:p14="http://schemas.microsoft.com/office/powerpoint/2010/main" val="1694363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a:t>
            </a:r>
            <a:r>
              <a:rPr lang="en-US" sz="2400" dirty="0">
                <a:latin typeface="Segoe UI Light" panose="020B0502040204020203" pitchFamily="34" charset="0"/>
              </a:rPr>
              <a:t>1</a:t>
            </a:r>
            <a:r>
              <a:rPr lang="en-US" sz="2400" dirty="0" smtClean="0">
                <a:latin typeface="Segoe UI Light" panose="020B0502040204020203" pitchFamily="34" charset="0"/>
              </a:rPr>
              <a:t>: Command Introduction</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a:t>
            </a:r>
            <a:r>
              <a:rPr lang="en-US" sz="2400" b="1" dirty="0">
                <a:solidFill>
                  <a:schemeClr val="tx1"/>
                </a:solidFill>
                <a:latin typeface="Segoe UI Light" panose="020B0502040204020203" pitchFamily="34" charset="0"/>
              </a:rPr>
              <a:t>4</a:t>
            </a:r>
            <a:r>
              <a:rPr lang="en-US" sz="2400" b="1" dirty="0" smtClean="0">
                <a:solidFill>
                  <a:schemeClr val="tx1"/>
                </a:solidFill>
                <a:latin typeface="Segoe UI Light" panose="020B0502040204020203" pitchFamily="34" charset="0"/>
              </a:rPr>
              <a:t>: Command Termination and Line Continuation</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74</a:t>
            </a:fld>
            <a:endParaRPr lang="en-US"/>
          </a:p>
        </p:txBody>
      </p:sp>
    </p:spTree>
    <p:extLst>
      <p:ext uri="{BB962C8B-B14F-4D97-AF65-F5344CB8AC3E}">
        <p14:creationId xmlns:p14="http://schemas.microsoft.com/office/powerpoint/2010/main" val="7444182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Termination Characters</a:t>
            </a:r>
            <a:endParaRPr lang="en-AU" dirty="0"/>
          </a:p>
        </p:txBody>
      </p:sp>
      <p:sp>
        <p:nvSpPr>
          <p:cNvPr id="3" name="Text Placeholder 2"/>
          <p:cNvSpPr>
            <a:spLocks noGrp="1"/>
          </p:cNvSpPr>
          <p:nvPr>
            <p:ph sz="quarter" idx="13"/>
          </p:nvPr>
        </p:nvSpPr>
        <p:spPr/>
        <p:txBody>
          <a:bodyPr/>
          <a:lstStyle/>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To complete a command, use either a:</a:t>
            </a:r>
          </a:p>
          <a:p>
            <a:pPr marL="800100" lvl="1" indent="-342900">
              <a:buFont typeface="Arial" panose="020B0604020202020204" pitchFamily="34" charset="0"/>
              <a:buChar char="•"/>
            </a:pPr>
            <a:r>
              <a:rPr lang="en-AU" sz="2200" dirty="0" smtClean="0"/>
              <a:t>Newline character (enter) , or a</a:t>
            </a:r>
          </a:p>
          <a:p>
            <a:pPr marL="800100" lvl="1" indent="-342900">
              <a:buFont typeface="Arial" panose="020B0604020202020204" pitchFamily="34" charset="0"/>
              <a:buChar char="•"/>
            </a:pPr>
            <a:r>
              <a:rPr lang="en-AU" sz="2200" dirty="0" smtClean="0"/>
              <a:t>Semi-colon</a:t>
            </a:r>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a:p>
          <a:p>
            <a:pPr marL="342900" indent="-342900">
              <a:buFont typeface="Arial" panose="020B0604020202020204" pitchFamily="34" charset="0"/>
              <a:buChar char="•"/>
            </a:pPr>
            <a:r>
              <a:rPr lang="en-AU" dirty="0" smtClean="0"/>
              <a:t>Semi-colon can be used to execute more than one statement on a single line</a:t>
            </a:r>
          </a:p>
          <a:p>
            <a:endParaRPr lang="en-AU" dirty="0" smtClean="0"/>
          </a:p>
          <a:p>
            <a:endParaRPr lang="en-AU" dirty="0" smtClean="0"/>
          </a:p>
          <a:p>
            <a:endParaRPr lang="en-AU" dirty="0" smtClean="0"/>
          </a:p>
          <a:p>
            <a:pPr lvl="1"/>
            <a:endParaRPr lang="en-AU" dirty="0" smtClean="0"/>
          </a:p>
          <a:p>
            <a:endParaRPr lang="en-AU" dirty="0" smtClean="0"/>
          </a:p>
          <a:p>
            <a:endParaRPr lang="en-AU" dirty="0" smtClean="0"/>
          </a:p>
          <a:p>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75</a:t>
            </a:fld>
            <a:endParaRPr lang="en-US" dirty="0"/>
          </a:p>
        </p:txBody>
      </p:sp>
      <p:sp>
        <p:nvSpPr>
          <p:cNvPr id="4" name="Text Placeholder 3"/>
          <p:cNvSpPr>
            <a:spLocks noGrp="1"/>
          </p:cNvSpPr>
          <p:nvPr>
            <p:ph type="body" sz="quarter" idx="4294967295"/>
          </p:nvPr>
        </p:nvSpPr>
        <p:spPr>
          <a:xfrm>
            <a:off x="1016000" y="685800"/>
            <a:ext cx="11176000" cy="457200"/>
          </a:xfrm>
        </p:spPr>
        <p:txBody>
          <a:bodyPr/>
          <a:lstStyle/>
          <a:p>
            <a:r>
              <a:rPr lang="en-AU" dirty="0" smtClean="0"/>
              <a:t>Statement Termination</a:t>
            </a:r>
            <a:endParaRPr lang="en-AU" dirty="0"/>
          </a:p>
        </p:txBody>
      </p:sp>
      <p:sp>
        <p:nvSpPr>
          <p:cNvPr id="6" name="Footer Placeholder 5"/>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989806502"/>
              </p:ext>
            </p:extLst>
          </p:nvPr>
        </p:nvGraphicFramePr>
        <p:xfrm>
          <a:off x="1343472" y="3003707"/>
          <a:ext cx="522134" cy="701040"/>
        </p:xfrm>
        <a:graphic>
          <a:graphicData uri="http://schemas.openxmlformats.org/drawingml/2006/table">
            <a:tbl>
              <a:tblPr firstRow="1" bandRow="1">
                <a:tableStyleId>{5C22544A-7EE6-4342-B048-85BDC9FD1C3A}</a:tableStyleId>
              </a:tblPr>
              <a:tblGrid>
                <a:gridCol w="522134">
                  <a:extLst>
                    <a:ext uri="{9D8B030D-6E8A-4147-A177-3AD203B41FA5}">
                      <a16:colId xmlns:a16="http://schemas.microsoft.com/office/drawing/2014/main" val="2754458673"/>
                    </a:ext>
                  </a:extLst>
                </a:gridCol>
              </a:tblGrid>
              <a:tr h="370840">
                <a:tc>
                  <a:txBody>
                    <a:bodyPr/>
                    <a:lstStyle/>
                    <a:p>
                      <a:r>
                        <a:rPr lang="en-AU" sz="4000" b="0" dirty="0" smtClean="0">
                          <a:solidFill>
                            <a:srgbClr val="F5F5F5"/>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439557625"/>
                  </a:ext>
                </a:extLst>
              </a:tr>
            </a:tbl>
          </a:graphicData>
        </a:graphic>
      </p:graphicFrame>
    </p:spTree>
    <p:extLst>
      <p:ext uri="{BB962C8B-B14F-4D97-AF65-F5344CB8AC3E}">
        <p14:creationId xmlns:p14="http://schemas.microsoft.com/office/powerpoint/2010/main" val="1142736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Use command termination character</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76</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4157280543"/>
              </p:ext>
            </p:extLst>
          </p:nvPr>
        </p:nvGraphicFramePr>
        <p:xfrm>
          <a:off x="1911696" y="1143000"/>
          <a:ext cx="10009112" cy="3810000"/>
        </p:xfrm>
        <a:graphic>
          <a:graphicData uri="http://schemas.openxmlformats.org/drawingml/2006/table">
            <a:tbl>
              <a:tblPr firstRow="1" bandRow="1"/>
              <a:tblGrid>
                <a:gridCol w="10009112">
                  <a:extLst>
                    <a:ext uri="{9D8B030D-6E8A-4147-A177-3AD203B41FA5}">
                      <a16:colId xmlns:a16="http://schemas.microsoft.com/office/drawing/2014/main" val="3319149141"/>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000" b="0" dirty="0" smtClean="0">
                          <a:solidFill>
                            <a:schemeClr val="bg1"/>
                          </a:solidFill>
                          <a:latin typeface="Segoe UI Light" panose="020B0502040204020203" pitchFamily="34" charset="0"/>
                          <a:cs typeface="Segoe UI Light" panose="020B0502040204020203" pitchFamily="34" charset="0"/>
                        </a:rPr>
                        <a:t>Semi-colon command termination</a:t>
                      </a:r>
                      <a:endParaRPr lang="en-AU" sz="2000" b="0" dirty="0">
                        <a:solidFill>
                          <a:schemeClr val="bg1"/>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91387830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US" sz="1800" dirty="0" smtClean="0">
                          <a:latin typeface="Lucida Console" panose="020B0609040504020204" pitchFamily="49" charset="0"/>
                        </a:rPr>
                        <a:t> </a:t>
                      </a:r>
                      <a:r>
                        <a:rPr lang="en-US" sz="1800" dirty="0" smtClean="0">
                          <a:solidFill>
                            <a:srgbClr val="E0FFFF"/>
                          </a:solidFill>
                          <a:latin typeface="Lucida Console" panose="020B0609040504020204" pitchFamily="49" charset="0"/>
                        </a:rPr>
                        <a:t>Get-Service</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BITS</a:t>
                      </a:r>
                      <a:r>
                        <a:rPr lang="en-US" sz="1800" dirty="0" smtClean="0">
                          <a:solidFill>
                            <a:srgbClr val="F5F5F5"/>
                          </a:solidFill>
                          <a:latin typeface="Lucida Console" panose="020B0609040504020204" pitchFamily="49" charset="0"/>
                        </a:rPr>
                        <a:t> ; </a:t>
                      </a:r>
                      <a:r>
                        <a:rPr lang="en-US" sz="1800" dirty="0" smtClean="0">
                          <a:solidFill>
                            <a:srgbClr val="E0FFFF"/>
                          </a:solidFill>
                          <a:latin typeface="Lucida Console" panose="020B0609040504020204" pitchFamily="49" charset="0"/>
                        </a:rPr>
                        <a:t>Get-Process</a:t>
                      </a:r>
                      <a:r>
                        <a:rPr lang="en-US" sz="1800" dirty="0" smtClean="0">
                          <a:solidFill>
                            <a:srgbClr val="F5F5F5"/>
                          </a:solidFill>
                          <a:latin typeface="Lucida Console" panose="020B0609040504020204" pitchFamily="49" charset="0"/>
                        </a:rPr>
                        <a:t> </a:t>
                      </a:r>
                      <a:r>
                        <a:rPr lang="en-US" sz="1800" dirty="0" smtClean="0">
                          <a:solidFill>
                            <a:srgbClr val="EE82EE"/>
                          </a:solidFill>
                          <a:latin typeface="Lucida Console" panose="020B0609040504020204" pitchFamily="49" charset="0"/>
                        </a:rPr>
                        <a:t>System </a:t>
                      </a:r>
                    </a:p>
                    <a:p>
                      <a:r>
                        <a:rPr lang="en-US" sz="1800" dirty="0" smtClean="0">
                          <a:latin typeface="Lucida Console" panose="020B0609040504020204" pitchFamily="49" charset="0"/>
                        </a:rPr>
                        <a:t> </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Status   Name               </a:t>
                      </a:r>
                      <a:r>
                        <a:rPr lang="en-US" sz="1800" dirty="0" err="1" smtClean="0">
                          <a:solidFill>
                            <a:srgbClr val="F5F5F5"/>
                          </a:solidFill>
                          <a:latin typeface="Lucida Console" panose="020B0609040504020204" pitchFamily="49" charset="0"/>
                        </a:rPr>
                        <a:t>DisplayName</a:t>
                      </a:r>
                      <a:r>
                        <a:rPr lang="en-US" sz="1800" dirty="0" smtClean="0">
                          <a:solidFill>
                            <a:srgbClr val="F5F5F5"/>
                          </a:solidFill>
                          <a:latin typeface="Lucida Console" panose="020B0609040504020204" pitchFamily="49" charset="0"/>
                        </a:rPr>
                        <a:t>                           </a:t>
                      </a:r>
                    </a:p>
                    <a:p>
                      <a:r>
                        <a:rPr lang="en-US" sz="1800" dirty="0" smtClean="0">
                          <a:solidFill>
                            <a:srgbClr val="F5F5F5"/>
                          </a:solidFill>
                          <a:latin typeface="Lucida Console" panose="020B0609040504020204" pitchFamily="49" charset="0"/>
                        </a:rPr>
                        <a:t>------   ----               -----------                           </a:t>
                      </a:r>
                    </a:p>
                    <a:p>
                      <a:r>
                        <a:rPr lang="en-US" sz="1800" dirty="0" smtClean="0">
                          <a:solidFill>
                            <a:srgbClr val="F5F5F5"/>
                          </a:solidFill>
                          <a:latin typeface="Lucida Console" panose="020B0609040504020204" pitchFamily="49" charset="0"/>
                        </a:rPr>
                        <a:t>Running  BITS               Background Intelligent Transfer Ser...</a:t>
                      </a:r>
                    </a:p>
                    <a:p>
                      <a:endParaRPr lang="en-US" sz="1800" dirty="0" smtClean="0">
                        <a:solidFill>
                          <a:srgbClr val="F5F5F5"/>
                        </a:solidFill>
                        <a:latin typeface="Lucida Console" panose="020B0609040504020204" pitchFamily="49" charset="0"/>
                      </a:endParaRPr>
                    </a:p>
                    <a:p>
                      <a:r>
                        <a:rPr lang="en-US" sz="1800" dirty="0" smtClean="0">
                          <a:solidFill>
                            <a:srgbClr val="F5F5F5"/>
                          </a:solidFill>
                          <a:latin typeface="Lucida Console" panose="020B0609040504020204" pitchFamily="49" charset="0"/>
                        </a:rPr>
                        <a:t>Id      : 4</a:t>
                      </a:r>
                    </a:p>
                    <a:p>
                      <a:r>
                        <a:rPr lang="en-US" sz="1800" dirty="0" smtClean="0">
                          <a:solidFill>
                            <a:srgbClr val="F5F5F5"/>
                          </a:solidFill>
                          <a:latin typeface="Lucida Console" panose="020B0609040504020204" pitchFamily="49" charset="0"/>
                        </a:rPr>
                        <a:t>Handles : 1308</a:t>
                      </a:r>
                    </a:p>
                    <a:p>
                      <a:r>
                        <a:rPr lang="en-US" sz="1800" dirty="0" smtClean="0">
                          <a:solidFill>
                            <a:srgbClr val="F5F5F5"/>
                          </a:solidFill>
                          <a:latin typeface="Lucida Console" panose="020B0609040504020204" pitchFamily="49" charset="0"/>
                        </a:rPr>
                        <a:t>CPU     : 1213.59375</a:t>
                      </a:r>
                    </a:p>
                    <a:p>
                      <a:r>
                        <a:rPr lang="en-US" sz="1800" dirty="0" smtClean="0">
                          <a:solidFill>
                            <a:srgbClr val="F5F5F5"/>
                          </a:solidFill>
                          <a:latin typeface="Lucida Console" panose="020B0609040504020204" pitchFamily="49" charset="0"/>
                        </a:rPr>
                        <a:t>Name    : System</a:t>
                      </a:r>
                    </a:p>
                    <a:p>
                      <a:r>
                        <a:rPr lang="en-US" sz="2000" dirty="0" smtClean="0">
                          <a:solidFill>
                            <a:srgbClr val="F5F5F5"/>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198906942"/>
                  </a:ext>
                </a:extLst>
              </a:tr>
            </a:tbl>
          </a:graphicData>
        </a:graphic>
      </p:graphicFrame>
    </p:spTree>
    <p:extLst>
      <p:ext uri="{BB962C8B-B14F-4D97-AF65-F5344CB8AC3E}">
        <p14:creationId xmlns:p14="http://schemas.microsoft.com/office/powerpoint/2010/main" val="34451708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Line Continuation</a:t>
            </a:r>
            <a:endParaRPr lang="en-AU" dirty="0"/>
          </a:p>
        </p:txBody>
      </p:sp>
      <p:sp>
        <p:nvSpPr>
          <p:cNvPr id="3" name="Text Placeholder 2"/>
          <p:cNvSpPr>
            <a:spLocks noGrp="1"/>
          </p:cNvSpPr>
          <p:nvPr>
            <p:ph sz="quarter" idx="13"/>
          </p:nvPr>
        </p:nvSpPr>
        <p:spPr/>
        <p:txBody>
          <a:bodyPr/>
          <a:lstStyle/>
          <a:p>
            <a:pPr marL="342900" indent="-342900">
              <a:buFont typeface="Arial" panose="020B0604020202020204" pitchFamily="34" charset="0"/>
              <a:buChar char="•"/>
            </a:pPr>
            <a:r>
              <a:rPr lang="en-AU" dirty="0" smtClean="0"/>
              <a:t>When a statement is not syntactically complete and there is a newline character, PowerShell enters a line continuation</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Still in the same statement</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Complete syntax and include an empty line to finish the statement and execute</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b="1" dirty="0" smtClean="0"/>
              <a:t>Ctrl-C </a:t>
            </a:r>
            <a:r>
              <a:rPr lang="en-AU" dirty="0" smtClean="0"/>
              <a:t>to break out and abort statement and line continuation</a:t>
            </a:r>
          </a:p>
          <a:p>
            <a:pPr marL="800100" lvl="1" indent="-342900">
              <a:buFont typeface="Arial" panose="020B0604020202020204" pitchFamily="34" charset="0"/>
              <a:buChar char="•"/>
            </a:pPr>
            <a:r>
              <a:rPr lang="en-AU" dirty="0" smtClean="0"/>
              <a:t>Useful when line continuation is accidental (Ctrl-C followed by Up-Arrow gets you back)</a:t>
            </a:r>
          </a:p>
          <a:p>
            <a:endParaRPr lang="en-AU" dirty="0"/>
          </a:p>
        </p:txBody>
      </p:sp>
      <p:sp>
        <p:nvSpPr>
          <p:cNvPr id="5" name="Slide Number Placeholder 4"/>
          <p:cNvSpPr>
            <a:spLocks noGrp="1"/>
          </p:cNvSpPr>
          <p:nvPr>
            <p:ph type="sldNum" sz="quarter" idx="11"/>
          </p:nvPr>
        </p:nvSpPr>
        <p:spPr/>
        <p:txBody>
          <a:bodyPr/>
          <a:lstStyle/>
          <a:p>
            <a:fld id="{026CCAEB-CB17-44EB-A892-4553F1D666B6}" type="slidenum">
              <a:rPr lang="en-US" smtClean="0"/>
              <a:pPr/>
              <a:t>77</a:t>
            </a:fld>
            <a:endParaRPr lang="en-US" dirty="0"/>
          </a:p>
        </p:txBody>
      </p:sp>
      <p:sp>
        <p:nvSpPr>
          <p:cNvPr id="4" name="Text Placeholder 3"/>
          <p:cNvSpPr>
            <a:spLocks noGrp="1"/>
          </p:cNvSpPr>
          <p:nvPr>
            <p:ph type="body" sz="quarter" idx="4294967295"/>
          </p:nvPr>
        </p:nvSpPr>
        <p:spPr>
          <a:xfrm>
            <a:off x="1016000" y="685800"/>
            <a:ext cx="11176000" cy="457200"/>
          </a:xfrm>
        </p:spPr>
        <p:txBody>
          <a:bodyPr/>
          <a:lstStyle/>
          <a:p>
            <a:r>
              <a:rPr lang="en-AU" dirty="0" smtClean="0"/>
              <a:t>Statement Termination</a:t>
            </a:r>
            <a:endParaRPr lang="en-AU" dirty="0"/>
          </a:p>
        </p:txBody>
      </p:sp>
      <p:sp>
        <p:nvSpPr>
          <p:cNvPr id="6" name="Footer Placeholder 5"/>
          <p:cNvSpPr>
            <a:spLocks noGrp="1"/>
          </p:cNvSpPr>
          <p:nvPr>
            <p:ph type="ftr" sz="quarter" idx="4294967295"/>
          </p:nvPr>
        </p:nvSpPr>
        <p:spPr>
          <a:xfrm>
            <a:off x="0" y="6477000"/>
            <a:ext cx="4876800" cy="365125"/>
          </a:xfrm>
          <a:prstGeom prst="rect">
            <a:avLst/>
          </a:prstGeom>
        </p:spPr>
        <p:txBody>
          <a:bodyPr/>
          <a:lstStyle/>
          <a:p>
            <a:r>
              <a:rPr lang="en-US" smtClean="0">
                <a:solidFill>
                  <a:prstClr val="white"/>
                </a:solidFill>
              </a:rPr>
              <a:t>Microsoft Confidential</a:t>
            </a:r>
            <a:endParaRPr lang="en-US" dirty="0">
              <a:solidFill>
                <a:prstClr val="white"/>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912967419"/>
              </p:ext>
            </p:extLst>
          </p:nvPr>
        </p:nvGraphicFramePr>
        <p:xfrm>
          <a:off x="1775520" y="2141058"/>
          <a:ext cx="1440160" cy="792088"/>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1084572272"/>
                    </a:ext>
                  </a:extLst>
                </a:gridCol>
              </a:tblGrid>
              <a:tr h="792088">
                <a:tc>
                  <a:txBody>
                    <a:bodyPr/>
                    <a:lstStyle/>
                    <a:p>
                      <a:r>
                        <a:rPr lang="en-AU" sz="4000" b="0" dirty="0" smtClean="0">
                          <a:solidFill>
                            <a:srgbClr val="F5F5F5"/>
                          </a:solidFill>
                          <a:latin typeface="Lucida Console" panose="020B0609040504020204" pitchFamily="49" charset="0"/>
                        </a:rPr>
                        <a:t>&gt;&gt;</a:t>
                      </a:r>
                    </a:p>
                  </a:txBody>
                  <a:tcPr>
                    <a:solidFill>
                      <a:srgbClr val="012456"/>
                    </a:solidFill>
                  </a:tcPr>
                </a:tc>
                <a:extLst>
                  <a:ext uri="{0D108BD9-81ED-4DB2-BD59-A6C34878D82A}">
                    <a16:rowId xmlns:a16="http://schemas.microsoft.com/office/drawing/2014/main" val="728092097"/>
                  </a:ext>
                </a:extLst>
              </a:tr>
            </a:tbl>
          </a:graphicData>
        </a:graphic>
      </p:graphicFrame>
    </p:spTree>
    <p:extLst>
      <p:ext uri="{BB962C8B-B14F-4D97-AF65-F5344CB8AC3E}">
        <p14:creationId xmlns:p14="http://schemas.microsoft.com/office/powerpoint/2010/main" val="161091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normAutofit/>
          </a:bodyPr>
          <a:lstStyle/>
          <a:p>
            <a:r>
              <a:rPr lang="en-AU" sz="2000" dirty="0" smtClean="0">
                <a:latin typeface="Segoe UI Light" panose="020B0502040204020203" pitchFamily="34" charset="0"/>
                <a:cs typeface="Segoe UI Light" panose="020B0502040204020203" pitchFamily="34" charset="0"/>
              </a:rPr>
              <a:t>Example:</a:t>
            </a:r>
            <a:br>
              <a:rPr lang="en-AU" sz="2000" dirty="0" smtClean="0">
                <a:latin typeface="Segoe UI Light" panose="020B0502040204020203" pitchFamily="34" charset="0"/>
                <a:cs typeface="Segoe UI Light" panose="020B0502040204020203" pitchFamily="34" charset="0"/>
              </a:rPr>
            </a:br>
            <a:r>
              <a:rPr lang="en-AU" sz="2000" dirty="0" smtClean="0">
                <a:latin typeface="Segoe UI Light" panose="020B0502040204020203" pitchFamily="34" charset="0"/>
                <a:cs typeface="Segoe UI Light" panose="020B0502040204020203" pitchFamily="34" charset="0"/>
              </a:rPr>
              <a:t>Line Continuation</a:t>
            </a:r>
            <a:endParaRPr lang="en-AU" sz="20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78</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2646635259"/>
              </p:ext>
            </p:extLst>
          </p:nvPr>
        </p:nvGraphicFramePr>
        <p:xfrm>
          <a:off x="1847528" y="1143000"/>
          <a:ext cx="10009112" cy="3749040"/>
        </p:xfrm>
        <a:graphic>
          <a:graphicData uri="http://schemas.openxmlformats.org/drawingml/2006/table">
            <a:tbl>
              <a:tblPr firstRow="1" bandRow="1"/>
              <a:tblGrid>
                <a:gridCol w="10009112">
                  <a:extLst>
                    <a:ext uri="{9D8B030D-6E8A-4147-A177-3AD203B41FA5}">
                      <a16:colId xmlns:a16="http://schemas.microsoft.com/office/drawing/2014/main" val="2997616494"/>
                    </a:ext>
                  </a:extLst>
                </a:gridCol>
              </a:tblGrid>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US" sz="2000" dirty="0" smtClean="0">
                          <a:solidFill>
                            <a:srgbClr val="F5F5F5"/>
                          </a:solidFill>
                          <a:latin typeface="Lucida Console" panose="020B0609040504020204" pitchFamily="49" charset="0"/>
                        </a:rPr>
                        <a:t>PS C:\&gt; "This is a multi-line</a:t>
                      </a:r>
                    </a:p>
                    <a:p>
                      <a:r>
                        <a:rPr lang="en-US" sz="2000" dirty="0" smtClean="0">
                          <a:solidFill>
                            <a:srgbClr val="F5F5F5"/>
                          </a:solidFill>
                          <a:latin typeface="Lucida Console" panose="020B0609040504020204" pitchFamily="49" charset="0"/>
                        </a:rPr>
                        <a:t>&gt;&gt; string that continues</a:t>
                      </a:r>
                    </a:p>
                    <a:p>
                      <a:r>
                        <a:rPr lang="en-US" sz="2000" dirty="0" smtClean="0">
                          <a:solidFill>
                            <a:srgbClr val="F5F5F5"/>
                          </a:solidFill>
                          <a:latin typeface="Lucida Console" panose="020B0609040504020204" pitchFamily="49" charset="0"/>
                        </a:rPr>
                        <a:t>&gt;&gt; on several lines</a:t>
                      </a:r>
                    </a:p>
                    <a:p>
                      <a:r>
                        <a:rPr lang="en-US" sz="2000" dirty="0" smtClean="0">
                          <a:solidFill>
                            <a:srgbClr val="F5F5F5"/>
                          </a:solidFill>
                          <a:latin typeface="Lucida Console" panose="020B0609040504020204" pitchFamily="49" charset="0"/>
                        </a:rPr>
                        <a:t>&gt;&gt; until the syntax is completed"</a:t>
                      </a:r>
                    </a:p>
                    <a:p>
                      <a:r>
                        <a:rPr lang="en-US" sz="2000" dirty="0" smtClean="0">
                          <a:solidFill>
                            <a:srgbClr val="F5F5F5"/>
                          </a:solidFill>
                          <a:latin typeface="Lucida Console" panose="020B0609040504020204" pitchFamily="49" charset="0"/>
                        </a:rPr>
                        <a:t>&gt;&gt;</a:t>
                      </a:r>
                    </a:p>
                    <a:p>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This is a multi-line</a:t>
                      </a:r>
                    </a:p>
                    <a:p>
                      <a:r>
                        <a:rPr lang="en-US" sz="2000" dirty="0" smtClean="0">
                          <a:solidFill>
                            <a:srgbClr val="F5F5F5"/>
                          </a:solidFill>
                          <a:latin typeface="Lucida Console" panose="020B0609040504020204" pitchFamily="49" charset="0"/>
                        </a:rPr>
                        <a:t>string that continues</a:t>
                      </a:r>
                    </a:p>
                    <a:p>
                      <a:r>
                        <a:rPr lang="en-US" sz="2000" dirty="0" smtClean="0">
                          <a:solidFill>
                            <a:srgbClr val="F5F5F5"/>
                          </a:solidFill>
                          <a:latin typeface="Lucida Console" panose="020B0609040504020204" pitchFamily="49" charset="0"/>
                        </a:rPr>
                        <a:t>on several lines</a:t>
                      </a:r>
                    </a:p>
                    <a:p>
                      <a:r>
                        <a:rPr lang="en-US" sz="2000" dirty="0" smtClean="0">
                          <a:solidFill>
                            <a:srgbClr val="F5F5F5"/>
                          </a:solidFill>
                          <a:latin typeface="Lucida Console" panose="020B0609040504020204" pitchFamily="49" charset="0"/>
                        </a:rPr>
                        <a:t>until the syntax is completed</a:t>
                      </a:r>
                    </a:p>
                    <a:p>
                      <a:endParaRPr lang="en-US" sz="2000" dirty="0" smtClean="0">
                        <a:solidFill>
                          <a:srgbClr val="F5F5F5"/>
                        </a:solidFill>
                        <a:latin typeface="Lucida Console" panose="020B0609040504020204" pitchFamily="49" charset="0"/>
                      </a:endParaRPr>
                    </a:p>
                    <a:p>
                      <a:r>
                        <a:rPr lang="en-US" sz="2000" dirty="0" smtClean="0">
                          <a:solidFill>
                            <a:srgbClr val="F5F5F5"/>
                          </a:solidFill>
                          <a:latin typeface="Lucida Console" panose="020B0609040504020204" pitchFamily="49" charset="0"/>
                        </a:rPr>
                        <a:t>PS C:\&gt;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397111482"/>
                  </a:ext>
                </a:extLst>
              </a:tr>
            </a:tbl>
          </a:graphicData>
        </a:graphic>
      </p:graphicFrame>
    </p:spTree>
    <p:extLst>
      <p:ext uri="{BB962C8B-B14F-4D97-AF65-F5344CB8AC3E}">
        <p14:creationId xmlns:p14="http://schemas.microsoft.com/office/powerpoint/2010/main" val="27742854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Core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Get-Command and Show-Command</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79</a:t>
            </a:fld>
            <a:endParaRPr lang="en-US"/>
          </a:p>
        </p:txBody>
      </p:sp>
    </p:spTree>
    <p:extLst>
      <p:ext uri="{BB962C8B-B14F-4D97-AF65-F5344CB8AC3E}">
        <p14:creationId xmlns:p14="http://schemas.microsoft.com/office/powerpoint/2010/main" val="2414196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Agenda</a:t>
            </a:r>
            <a:endParaRPr lang="en-AU"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570447764"/>
              </p:ext>
            </p:extLst>
          </p:nvPr>
        </p:nvGraphicFramePr>
        <p:xfrm>
          <a:off x="2024539" y="1371600"/>
          <a:ext cx="8142923" cy="4114800"/>
        </p:xfrm>
        <a:graphic>
          <a:graphicData uri="http://schemas.openxmlformats.org/drawingml/2006/table">
            <a:tbl>
              <a:tblPr bandRow="1">
                <a:tableStyleId>{5C22544A-7EE6-4342-B048-85BDC9FD1C3A}</a:tableStyleId>
              </a:tblPr>
              <a:tblGrid>
                <a:gridCol w="3492818">
                  <a:extLst>
                    <a:ext uri="{9D8B030D-6E8A-4147-A177-3AD203B41FA5}">
                      <a16:colId xmlns:a16="http://schemas.microsoft.com/office/drawing/2014/main" val="2398837092"/>
                    </a:ext>
                  </a:extLst>
                </a:gridCol>
                <a:gridCol w="4650105">
                  <a:extLst>
                    <a:ext uri="{9D8B030D-6E8A-4147-A177-3AD203B41FA5}">
                      <a16:colId xmlns:a16="http://schemas.microsoft.com/office/drawing/2014/main" val="3110015325"/>
                    </a:ext>
                  </a:extLst>
                </a:gridCol>
              </a:tblGrid>
              <a:tr h="370840">
                <a:tc>
                  <a:txBody>
                    <a:bodyPr/>
                    <a:lstStyle/>
                    <a:p>
                      <a:pPr rtl="0" fontAlgn="base"/>
                      <a:r>
                        <a:rPr lang="en-AU" sz="2400" b="0" dirty="0" smtClean="0">
                          <a:solidFill>
                            <a:schemeClr val="bg1"/>
                          </a:solidFill>
                          <a:latin typeface="Segoe UI Light" panose="020B0502040204020203" pitchFamily="34" charset="0"/>
                          <a:cs typeface="Segoe UI Light" panose="020B0502040204020203" pitchFamily="34" charset="0"/>
                        </a:rPr>
                        <a:t>Module 1: Introduction</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10: Providers</a:t>
                      </a:r>
                    </a:p>
                  </a:txBody>
                  <a:tcPr/>
                </a:tc>
                <a:extLst>
                  <a:ext uri="{0D108BD9-81ED-4DB2-BD59-A6C34878D82A}">
                    <a16:rowId xmlns:a16="http://schemas.microsoft.com/office/drawing/2014/main" val="193111156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2:</a:t>
                      </a:r>
                      <a:r>
                        <a:rPr lang="en-AU" sz="2400" baseline="0" dirty="0" smtClean="0">
                          <a:solidFill>
                            <a:schemeClr val="bg1"/>
                          </a:solidFill>
                          <a:latin typeface="Segoe UI Light" panose="020B0502040204020203" pitchFamily="34" charset="0"/>
                          <a:cs typeface="Segoe UI Light" panose="020B0502040204020203" pitchFamily="34" charset="0"/>
                        </a:rPr>
                        <a:t> Commands 1</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11: Variables &amp; Data Types</a:t>
                      </a:r>
                    </a:p>
                  </a:txBody>
                  <a:tcPr/>
                </a:tc>
                <a:extLst>
                  <a:ext uri="{0D108BD9-81ED-4DB2-BD59-A6C34878D82A}">
                    <a16:rowId xmlns:a16="http://schemas.microsoft.com/office/drawing/2014/main" val="374518222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3: Pipeline 1</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12: Operators 2</a:t>
                      </a:r>
                    </a:p>
                  </a:txBody>
                  <a:tcPr/>
                </a:tc>
                <a:extLst>
                  <a:ext uri="{0D108BD9-81ED-4DB2-BD59-A6C34878D82A}">
                    <a16:rowId xmlns:a16="http://schemas.microsoft.com/office/drawing/2014/main" val="754797359"/>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4: Commands</a:t>
                      </a:r>
                      <a:r>
                        <a:rPr lang="en-AU" sz="2400" baseline="0" dirty="0" smtClean="0">
                          <a:solidFill>
                            <a:schemeClr val="bg1"/>
                          </a:solidFill>
                          <a:latin typeface="Segoe UI Light" panose="020B0502040204020203" pitchFamily="34" charset="0"/>
                          <a:cs typeface="Segoe UI Light" panose="020B0502040204020203" pitchFamily="34" charset="0"/>
                        </a:rPr>
                        <a:t> 2</a:t>
                      </a:r>
                      <a:endParaRPr lang="en-AU" sz="2400" dirty="0" smtClean="0">
                        <a:solidFill>
                          <a:schemeClr val="bg1"/>
                        </a:solidFill>
                        <a:latin typeface="Segoe UI Light" panose="020B0502040204020203" pitchFamily="34" charset="0"/>
                        <a:cs typeface="Segoe UI Light" panose="020B0502040204020203" pitchFamily="34" charset="0"/>
                      </a:endParaRP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13: Arrays</a:t>
                      </a:r>
                    </a:p>
                  </a:txBody>
                  <a:tcPr/>
                </a:tc>
                <a:extLst>
                  <a:ext uri="{0D108BD9-81ED-4DB2-BD59-A6C34878D82A}">
                    <a16:rowId xmlns:a16="http://schemas.microsoft.com/office/drawing/2014/main" val="4050398142"/>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5: Scripts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14: Hash Tables</a:t>
                      </a:r>
                    </a:p>
                  </a:txBody>
                  <a:tcPr/>
                </a:tc>
                <a:extLst>
                  <a:ext uri="{0D108BD9-81ED-4DB2-BD59-A6C34878D82A}">
                    <a16:rowId xmlns:a16="http://schemas.microsoft.com/office/drawing/2014/main" val="882227684"/>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6: Help System</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15: Flow Control</a:t>
                      </a:r>
                    </a:p>
                  </a:txBody>
                  <a:tcPr/>
                </a:tc>
                <a:extLst>
                  <a:ext uri="{0D108BD9-81ED-4DB2-BD59-A6C34878D82A}">
                    <a16:rowId xmlns:a16="http://schemas.microsoft.com/office/drawing/2014/main" val="466191468"/>
                  </a:ext>
                </a:extLst>
              </a:tr>
              <a:tr h="370840">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7: Object Models</a:t>
                      </a:r>
                    </a:p>
                  </a:txBody>
                  <a:tcPr/>
                </a:tc>
                <a:tc>
                  <a:txBody>
                    <a:bodyPr/>
                    <a:lstStyle/>
                    <a:p>
                      <a:pPr rtl="0" fontAlgn="base"/>
                      <a:r>
                        <a:rPr lang="en-AU" sz="2400" dirty="0" smtClean="0">
                          <a:solidFill>
                            <a:schemeClr val="bg1"/>
                          </a:solidFill>
                          <a:latin typeface="Segoe UI Light" panose="020B0502040204020203" pitchFamily="34" charset="0"/>
                          <a:cs typeface="Segoe UI Light" panose="020B0502040204020203" pitchFamily="34" charset="0"/>
                        </a:rPr>
                        <a:t>Module 16: Scope</a:t>
                      </a:r>
                    </a:p>
                  </a:txBody>
                  <a:tcPr/>
                </a:tc>
                <a:extLst>
                  <a:ext uri="{0D108BD9-81ED-4DB2-BD59-A6C34878D82A}">
                    <a16:rowId xmlns:a16="http://schemas.microsoft.com/office/drawing/2014/main" val="2233909018"/>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8: Operators 1</a:t>
                      </a:r>
                    </a:p>
                  </a:txBody>
                  <a:tcPr/>
                </a:tc>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17: Modules</a:t>
                      </a:r>
                    </a:p>
                  </a:txBody>
                  <a:tcPr/>
                </a:tc>
                <a:extLst>
                  <a:ext uri="{0D108BD9-81ED-4DB2-BD59-A6C34878D82A}">
                    <a16:rowId xmlns:a16="http://schemas.microsoft.com/office/drawing/2014/main" val="2227106569"/>
                  </a:ext>
                </a:extLst>
              </a:tr>
              <a:tr h="370840">
                <a:tc>
                  <a:txBody>
                    <a:bodyPr/>
                    <a:lstStyle/>
                    <a:p>
                      <a:pPr marL="0" marR="0" indent="0" defTabSz="914400" rtl="0" eaLnBrk="1" fontAlgn="auto" latinLnBrk="0" hangingPunct="1">
                        <a:lnSpc>
                          <a:spcPct val="100000"/>
                        </a:lnSpc>
                        <a:spcBef>
                          <a:spcPts val="0"/>
                        </a:spcBef>
                        <a:spcAft>
                          <a:spcPts val="0"/>
                        </a:spcAft>
                        <a:buClrTx/>
                        <a:buSzTx/>
                        <a:buFontTx/>
                        <a:buNone/>
                        <a:tabLst/>
                        <a:defRPr/>
                      </a:pPr>
                      <a:r>
                        <a:rPr lang="en-AU" sz="2400" dirty="0" smtClean="0">
                          <a:solidFill>
                            <a:schemeClr val="bg1"/>
                          </a:solidFill>
                          <a:latin typeface="Segoe UI Light" panose="020B0502040204020203" pitchFamily="34" charset="0"/>
                          <a:cs typeface="Segoe UI Light" panose="020B0502040204020203" pitchFamily="34" charset="0"/>
                        </a:rPr>
                        <a:t>Module 9: Pipeline 2</a:t>
                      </a:r>
                    </a:p>
                  </a:txBody>
                  <a:tcPr/>
                </a:tc>
                <a:tc>
                  <a:txBody>
                    <a:bodyPr/>
                    <a:lstStyle/>
                    <a:p>
                      <a:pPr rtl="0" fontAlgn="base"/>
                      <a:endParaRPr lang="en-AU" sz="2400" dirty="0" smtClean="0">
                        <a:solidFill>
                          <a:schemeClr val="bg1"/>
                        </a:solidFill>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15470000"/>
                  </a:ext>
                </a:extLst>
              </a:tr>
            </a:tbl>
          </a:graphicData>
        </a:graphic>
      </p:graphicFrame>
      <p:sp>
        <p:nvSpPr>
          <p:cNvPr id="3" name="Right Arrow 2"/>
          <p:cNvSpPr/>
          <p:nvPr/>
        </p:nvSpPr>
        <p:spPr>
          <a:xfrm>
            <a:off x="1160443" y="1406731"/>
            <a:ext cx="864096" cy="40121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6079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Get-Command</a:t>
            </a:r>
            <a:br>
              <a:rPr lang="en-US" smtClean="0"/>
            </a:br>
            <a:r>
              <a:rPr lang="en-US" smtClean="0"/>
              <a:t/>
            </a:r>
            <a:br>
              <a:rPr lang="en-US" smtClean="0"/>
            </a:br>
            <a:r>
              <a:rPr lang="en-US" smtClean="0"/>
              <a:t/>
            </a:r>
            <a:br>
              <a:rPr lang="en-US" smtClean="0"/>
            </a:br>
            <a:endParaRPr lang="en-US" dirty="0"/>
          </a:p>
        </p:txBody>
      </p:sp>
      <p:sp>
        <p:nvSpPr>
          <p:cNvPr id="8" name="Content Placeholder 7"/>
          <p:cNvSpPr>
            <a:spLocks noGrp="1"/>
          </p:cNvSpPr>
          <p:nvPr>
            <p:ph sz="quarter" idx="13"/>
          </p:nvPr>
        </p:nvSpPr>
        <p:spPr/>
        <p:txBody>
          <a:bodyPr>
            <a:normAutofit/>
          </a:bodyPr>
          <a:lstStyle/>
          <a:p>
            <a:pPr marL="285750" indent="-285750">
              <a:buFont typeface="Arial" panose="020B0604020202020204" pitchFamily="34" charset="0"/>
              <a:buChar char="•"/>
            </a:pPr>
            <a:endParaRPr lang="en-AU" sz="2800" dirty="0" smtClean="0">
              <a:cs typeface="Segoe UI Light" panose="020B0502040204020203" pitchFamily="34" charset="0"/>
            </a:endParaRPr>
          </a:p>
          <a:p>
            <a:pPr marL="285750" indent="-285750">
              <a:buFont typeface="Arial" panose="020B0604020202020204" pitchFamily="34" charset="0"/>
              <a:buChar char="•"/>
            </a:pPr>
            <a:r>
              <a:rPr lang="en-AU" sz="2800" dirty="0" smtClean="0">
                <a:cs typeface="Segoe UI Light" panose="020B0502040204020203" pitchFamily="34" charset="0"/>
              </a:rPr>
              <a:t>Discover Commands (</a:t>
            </a:r>
            <a:r>
              <a:rPr lang="en-AU" sz="2800" dirty="0" err="1" smtClean="0">
                <a:cs typeface="Segoe UI Light" panose="020B0502040204020203" pitchFamily="34" charset="0"/>
              </a:rPr>
              <a:t>cmdlets</a:t>
            </a:r>
            <a:r>
              <a:rPr lang="en-AU" sz="2800" dirty="0" smtClean="0">
                <a:cs typeface="Segoe UI Light" panose="020B0502040204020203" pitchFamily="34" charset="0"/>
              </a:rPr>
              <a:t>, functions, scripts, aliases)</a:t>
            </a:r>
          </a:p>
          <a:p>
            <a:pPr marL="285750" indent="-285750">
              <a:buFont typeface="Arial" panose="020B0604020202020204" pitchFamily="34" charset="0"/>
              <a:buChar char="•"/>
            </a:pPr>
            <a:endParaRPr lang="en-AU" sz="2800" dirty="0" smtClean="0">
              <a:cs typeface="Segoe UI Light" panose="020B0502040204020203" pitchFamily="34" charset="0"/>
            </a:endParaRPr>
          </a:p>
          <a:p>
            <a:pPr marL="285750" indent="-285750">
              <a:buFont typeface="Arial" panose="020B0604020202020204" pitchFamily="34" charset="0"/>
              <a:buChar char="•"/>
            </a:pPr>
            <a:r>
              <a:rPr lang="en-AU" sz="2800" dirty="0" smtClean="0">
                <a:cs typeface="Segoe UI Light" panose="020B0502040204020203" pitchFamily="34" charset="0"/>
              </a:rPr>
              <a:t>Can show command syntax</a:t>
            </a:r>
          </a:p>
          <a:p>
            <a:pPr marL="285750" indent="-285750">
              <a:buFont typeface="Arial" panose="020B0604020202020204" pitchFamily="34" charset="0"/>
              <a:buChar char="•"/>
            </a:pPr>
            <a:endParaRPr lang="en-AU" sz="2800" dirty="0">
              <a:cs typeface="Segoe UI Light" panose="020B0502040204020203" pitchFamily="34" charset="0"/>
            </a:endParaRPr>
          </a:p>
          <a:p>
            <a:pPr marL="285750" indent="-285750">
              <a:buFont typeface="Arial" panose="020B0604020202020204" pitchFamily="34" charset="0"/>
              <a:buChar char="•"/>
            </a:pPr>
            <a:r>
              <a:rPr lang="en-AU" sz="2800" dirty="0" smtClean="0">
                <a:cs typeface="Segoe UI Light" panose="020B0502040204020203" pitchFamily="34" charset="0"/>
              </a:rPr>
              <a:t>Can also discover external </a:t>
            </a:r>
            <a:r>
              <a:rPr lang="en-AU" sz="2800" dirty="0">
                <a:cs typeface="Segoe UI Light" panose="020B0502040204020203" pitchFamily="34" charset="0"/>
              </a:rPr>
              <a:t>commands (.exe, .</a:t>
            </a:r>
            <a:r>
              <a:rPr lang="en-AU" sz="2800" dirty="0" err="1">
                <a:cs typeface="Segoe UI Light" panose="020B0502040204020203" pitchFamily="34" charset="0"/>
              </a:rPr>
              <a:t>cpl</a:t>
            </a:r>
            <a:r>
              <a:rPr lang="en-AU" sz="2800" dirty="0">
                <a:cs typeface="Segoe UI Light" panose="020B0502040204020203" pitchFamily="34" charset="0"/>
              </a:rPr>
              <a:t>, .</a:t>
            </a:r>
            <a:r>
              <a:rPr lang="en-AU" sz="2800" dirty="0" err="1">
                <a:cs typeface="Segoe UI Light" panose="020B0502040204020203" pitchFamily="34" charset="0"/>
              </a:rPr>
              <a:t>msc</a:t>
            </a:r>
            <a:r>
              <a:rPr lang="en-AU" sz="2800" dirty="0" smtClean="0">
                <a:cs typeface="Segoe UI Light" panose="020B0502040204020203" pitchFamily="34" charset="0"/>
              </a:rPr>
              <a:t>)</a:t>
            </a:r>
            <a:endParaRPr lang="en-US" sz="2800"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80</a:t>
            </a:fld>
            <a:endParaRPr lang="en-US"/>
          </a:p>
        </p:txBody>
      </p:sp>
    </p:spTree>
    <p:extLst>
      <p:ext uri="{BB962C8B-B14F-4D97-AF65-F5344CB8AC3E}">
        <p14:creationId xmlns:p14="http://schemas.microsoft.com/office/powerpoint/2010/main" val="13969747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Get-Command</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61298996"/>
              </p:ext>
            </p:extLst>
          </p:nvPr>
        </p:nvGraphicFramePr>
        <p:xfrm>
          <a:off x="1775520" y="1143000"/>
          <a:ext cx="10272464" cy="3139440"/>
        </p:xfrm>
        <a:graphic>
          <a:graphicData uri="http://schemas.openxmlformats.org/drawingml/2006/table">
            <a:tbl>
              <a:tblPr firstRow="1" bandRow="1">
                <a:tableStyleId>{5C22544A-7EE6-4342-B048-85BDC9FD1C3A}</a:tableStyleId>
              </a:tblPr>
              <a:tblGrid>
                <a:gridCol w="10272464">
                  <a:extLst>
                    <a:ext uri="{9D8B030D-6E8A-4147-A177-3AD203B41FA5}">
                      <a16:colId xmlns:a16="http://schemas.microsoft.com/office/drawing/2014/main" val="1472234508"/>
                    </a:ext>
                  </a:extLst>
                </a:gridCol>
              </a:tblGrid>
              <a:tr h="37084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Get-Command</a:t>
                      </a:r>
                    </a:p>
                    <a:p>
                      <a:endParaRPr lang="en-AU" sz="2000" b="0" dirty="0" smtClean="0">
                        <a:solidFill>
                          <a:srgbClr val="E0FFFF"/>
                        </a:solidFill>
                        <a:latin typeface="Lucida Console" panose="020B0609040504020204" pitchFamily="49" charset="0"/>
                      </a:endParaRPr>
                    </a:p>
                    <a:p>
                      <a:r>
                        <a:rPr lang="en-AU" sz="2000" b="0" dirty="0" err="1" smtClean="0">
                          <a:solidFill>
                            <a:schemeClr val="lt1"/>
                          </a:solidFill>
                          <a:latin typeface="Lucida Console" panose="020B0609040504020204" pitchFamily="49" charset="0"/>
                          <a:ea typeface="+mn-ea"/>
                          <a:cs typeface="+mn-cs"/>
                        </a:rPr>
                        <a:t>CommandType</a:t>
                      </a:r>
                      <a:r>
                        <a:rPr lang="en-AU" sz="2000" b="0" dirty="0" smtClean="0">
                          <a:solidFill>
                            <a:schemeClr val="lt1"/>
                          </a:solidFill>
                          <a:latin typeface="Lucida Console" panose="020B0609040504020204" pitchFamily="49" charset="0"/>
                          <a:ea typeface="+mn-ea"/>
                          <a:cs typeface="+mn-cs"/>
                        </a:rPr>
                        <a:t>     Name               Definition</a:t>
                      </a:r>
                    </a:p>
                    <a:p>
                      <a:r>
                        <a:rPr lang="en-AU" sz="2000" b="0" dirty="0" smtClean="0">
                          <a:solidFill>
                            <a:schemeClr val="lt1"/>
                          </a:solidFill>
                          <a:latin typeface="Lucida Console" panose="020B0609040504020204" pitchFamily="49" charset="0"/>
                          <a:ea typeface="+mn-ea"/>
                          <a:cs typeface="+mn-cs"/>
                        </a:rPr>
                        <a:t>-----------     ----               ----------</a:t>
                      </a:r>
                    </a:p>
                    <a:p>
                      <a:r>
                        <a:rPr lang="en-AU" sz="2000" b="0" dirty="0" err="1" smtClean="0">
                          <a:solidFill>
                            <a:schemeClr val="lt1"/>
                          </a:solidFill>
                          <a:latin typeface="Lucida Console" panose="020B0609040504020204" pitchFamily="49" charset="0"/>
                          <a:ea typeface="+mn-ea"/>
                          <a:cs typeface="+mn-cs"/>
                        </a:rPr>
                        <a:t>Cmdlet</a:t>
                      </a:r>
                      <a:r>
                        <a:rPr lang="en-AU" sz="2000" b="0" dirty="0" smtClean="0">
                          <a:solidFill>
                            <a:schemeClr val="lt1"/>
                          </a:solidFill>
                          <a:latin typeface="Lucida Console" panose="020B0609040504020204" pitchFamily="49" charset="0"/>
                          <a:ea typeface="+mn-ea"/>
                          <a:cs typeface="+mn-cs"/>
                        </a:rPr>
                        <a:t>          Add-Content        Add-Content [-Path] String[]...</a:t>
                      </a:r>
                    </a:p>
                    <a:p>
                      <a:r>
                        <a:rPr lang="en-AU" sz="2000" b="0" dirty="0" err="1" smtClean="0">
                          <a:solidFill>
                            <a:schemeClr val="lt1"/>
                          </a:solidFill>
                          <a:latin typeface="Lucida Console" panose="020B0609040504020204" pitchFamily="49" charset="0"/>
                          <a:ea typeface="+mn-ea"/>
                          <a:cs typeface="+mn-cs"/>
                        </a:rPr>
                        <a:t>Cmdlet</a:t>
                      </a:r>
                      <a:r>
                        <a:rPr lang="en-AU" sz="2000" b="0" dirty="0" smtClean="0">
                          <a:solidFill>
                            <a:schemeClr val="lt1"/>
                          </a:solidFill>
                          <a:latin typeface="Lucida Console" panose="020B0609040504020204" pitchFamily="49" charset="0"/>
                          <a:ea typeface="+mn-ea"/>
                          <a:cs typeface="+mn-cs"/>
                        </a:rPr>
                        <a:t>          Add-History        Add-History [[-</a:t>
                      </a:r>
                      <a:r>
                        <a:rPr lang="en-AU" sz="2000" b="0" dirty="0" err="1" smtClean="0">
                          <a:solidFill>
                            <a:schemeClr val="lt1"/>
                          </a:solidFill>
                          <a:latin typeface="Lucida Console" panose="020B0609040504020204" pitchFamily="49" charset="0"/>
                          <a:ea typeface="+mn-ea"/>
                          <a:cs typeface="+mn-cs"/>
                        </a:rPr>
                        <a:t>InputObject</a:t>
                      </a:r>
                      <a:r>
                        <a:rPr lang="en-AU" sz="2000" b="0" dirty="0" smtClean="0">
                          <a:solidFill>
                            <a:schemeClr val="lt1"/>
                          </a:solidFill>
                          <a:latin typeface="Lucida Console" panose="020B0609040504020204" pitchFamily="49" charset="0"/>
                          <a:ea typeface="+mn-ea"/>
                          <a:cs typeface="+mn-cs"/>
                        </a:rPr>
                        <a:t>] ...</a:t>
                      </a:r>
                    </a:p>
                    <a:p>
                      <a:r>
                        <a:rPr lang="en-AU" sz="2000" b="0" dirty="0" err="1" smtClean="0">
                          <a:solidFill>
                            <a:schemeClr val="lt1"/>
                          </a:solidFill>
                          <a:latin typeface="Lucida Console" panose="020B0609040504020204" pitchFamily="49" charset="0"/>
                          <a:ea typeface="+mn-ea"/>
                          <a:cs typeface="+mn-cs"/>
                        </a:rPr>
                        <a:t>Cmdlet</a:t>
                      </a:r>
                      <a:r>
                        <a:rPr lang="en-AU" sz="2000" b="0" dirty="0" smtClean="0">
                          <a:solidFill>
                            <a:schemeClr val="lt1"/>
                          </a:solidFill>
                          <a:latin typeface="Lucida Console" panose="020B0609040504020204" pitchFamily="49" charset="0"/>
                          <a:ea typeface="+mn-ea"/>
                          <a:cs typeface="+mn-cs"/>
                        </a:rPr>
                        <a:t>          Add-Member         Add-Member [-</a:t>
                      </a:r>
                      <a:r>
                        <a:rPr lang="en-AU" sz="2000" b="0" dirty="0" err="1" smtClean="0">
                          <a:solidFill>
                            <a:schemeClr val="lt1"/>
                          </a:solidFill>
                          <a:latin typeface="Lucida Console" panose="020B0609040504020204" pitchFamily="49" charset="0"/>
                          <a:ea typeface="+mn-ea"/>
                          <a:cs typeface="+mn-cs"/>
                        </a:rPr>
                        <a:t>MemberType</a:t>
                      </a:r>
                      <a:r>
                        <a:rPr lang="en-AU" sz="2000" b="0" dirty="0" smtClean="0">
                          <a:solidFill>
                            <a:schemeClr val="lt1"/>
                          </a:solidFill>
                          <a:latin typeface="Lucida Console" panose="020B0609040504020204" pitchFamily="49" charset="0"/>
                          <a:ea typeface="+mn-ea"/>
                          <a:cs typeface="+mn-cs"/>
                        </a:rPr>
                        <a:t>] &lt;PS...</a:t>
                      </a:r>
                    </a:p>
                    <a:p>
                      <a:r>
                        <a:rPr lang="en-US" sz="2000" b="0" dirty="0" smtClean="0">
                          <a:solidFill>
                            <a:schemeClr val="lt1"/>
                          </a:solidFill>
                          <a:latin typeface="Lucida Console" panose="020B0609040504020204" pitchFamily="49" charset="0"/>
                          <a:ea typeface="+mn-ea"/>
                          <a:cs typeface="+mn-cs"/>
                        </a:rPr>
                        <a:t>Function        Clear-Host         $space = New-Object </a:t>
                      </a:r>
                      <a:r>
                        <a:rPr lang="en-US" sz="2000" b="0" dirty="0" err="1" smtClean="0">
                          <a:solidFill>
                            <a:schemeClr val="lt1"/>
                          </a:solidFill>
                          <a:latin typeface="Lucida Console" panose="020B0609040504020204" pitchFamily="49" charset="0"/>
                          <a:ea typeface="+mn-ea"/>
                          <a:cs typeface="+mn-cs"/>
                        </a:rPr>
                        <a:t>System.A</a:t>
                      </a:r>
                      <a:r>
                        <a:rPr lang="en-US" sz="2000" b="0" dirty="0" smtClean="0">
                          <a:solidFill>
                            <a:schemeClr val="lt1"/>
                          </a:solidFill>
                          <a:latin typeface="Lucida Console" panose="020B0609040504020204" pitchFamily="49" charset="0"/>
                          <a:ea typeface="+mn-ea"/>
                          <a:cs typeface="+mn-cs"/>
                        </a:rPr>
                        <a:t>...</a:t>
                      </a:r>
                    </a:p>
                    <a:p>
                      <a:r>
                        <a:rPr lang="en-AU" sz="2000" b="0" dirty="0" smtClean="0">
                          <a:solidFill>
                            <a:schemeClr val="lt1"/>
                          </a:solidFill>
                          <a:latin typeface="Lucida Console" panose="020B0609040504020204" pitchFamily="49" charset="0"/>
                          <a:ea typeface="+mn-ea"/>
                          <a:cs typeface="+mn-cs"/>
                        </a:rPr>
                        <a:t>Alias           </a:t>
                      </a:r>
                      <a:r>
                        <a:rPr lang="en-AU" sz="2000" b="0" dirty="0" err="1" smtClean="0">
                          <a:solidFill>
                            <a:schemeClr val="lt1"/>
                          </a:solidFill>
                          <a:latin typeface="Lucida Console" panose="020B0609040504020204" pitchFamily="49" charset="0"/>
                          <a:ea typeface="+mn-ea"/>
                          <a:cs typeface="+mn-cs"/>
                        </a:rPr>
                        <a:t>dir</a:t>
                      </a:r>
                      <a:r>
                        <a:rPr lang="en-AU" sz="2000" b="0" dirty="0" smtClean="0">
                          <a:solidFill>
                            <a:schemeClr val="lt1"/>
                          </a:solidFill>
                          <a:latin typeface="Lucida Console" panose="020B0609040504020204" pitchFamily="49" charset="0"/>
                          <a:ea typeface="+mn-ea"/>
                          <a:cs typeface="+mn-cs"/>
                        </a:rPr>
                        <a:t> -&gt; Get-</a:t>
                      </a:r>
                      <a:r>
                        <a:rPr lang="en-AU" sz="2000" b="0" dirty="0" err="1" smtClean="0">
                          <a:solidFill>
                            <a:schemeClr val="lt1"/>
                          </a:solidFill>
                          <a:latin typeface="Lucida Console" panose="020B0609040504020204" pitchFamily="49" charset="0"/>
                          <a:ea typeface="+mn-ea"/>
                          <a:cs typeface="+mn-cs"/>
                        </a:rPr>
                        <a:t>Chil</a:t>
                      </a:r>
                      <a:r>
                        <a:rPr lang="en-AU" sz="2000" b="0" dirty="0" smtClean="0">
                          <a:solidFill>
                            <a:schemeClr val="lt1"/>
                          </a:solidFill>
                          <a:latin typeface="Lucida Console" panose="020B0609040504020204" pitchFamily="49" charset="0"/>
                          <a:ea typeface="+mn-ea"/>
                          <a:cs typeface="+mn-cs"/>
                        </a:rPr>
                        <a:t>...</a:t>
                      </a:r>
                    </a:p>
                    <a:p>
                      <a:r>
                        <a:rPr lang="en-AU" sz="2000" b="0" dirty="0" smtClean="0">
                          <a:solidFill>
                            <a:schemeClr val="lt1"/>
                          </a:solidFill>
                          <a:latin typeface="Lucida Console" panose="020B0609040504020204" pitchFamily="49" charset="0"/>
                          <a:ea typeface="+mn-ea"/>
                          <a:cs typeface="+mn-cs"/>
                        </a:rPr>
                        <a:t>...  </a:t>
                      </a:r>
                    </a:p>
                  </a:txBody>
                  <a:tcPr>
                    <a:solidFill>
                      <a:srgbClr val="012456"/>
                    </a:solidFill>
                  </a:tcPr>
                </a:tc>
                <a:extLst>
                  <a:ext uri="{0D108BD9-81ED-4DB2-BD59-A6C34878D82A}">
                    <a16:rowId xmlns:a16="http://schemas.microsoft.com/office/drawing/2014/main" val="3648084108"/>
                  </a:ext>
                </a:extLst>
              </a:tr>
            </a:tbl>
          </a:graphicData>
        </a:graphic>
      </p:graphicFrame>
    </p:spTree>
    <p:extLst>
      <p:ext uri="{BB962C8B-B14F-4D97-AF65-F5344CB8AC3E}">
        <p14:creationId xmlns:p14="http://schemas.microsoft.com/office/powerpoint/2010/main" val="132335373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03512"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Wildcard in Name</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41962846"/>
              </p:ext>
            </p:extLst>
          </p:nvPr>
        </p:nvGraphicFramePr>
        <p:xfrm>
          <a:off x="2059305" y="1143000"/>
          <a:ext cx="9686011" cy="4358640"/>
        </p:xfrm>
        <a:graphic>
          <a:graphicData uri="http://schemas.openxmlformats.org/drawingml/2006/table">
            <a:tbl>
              <a:tblPr firstRow="1" bandRow="1">
                <a:tableStyleId>{5C22544A-7EE6-4342-B048-85BDC9FD1C3A}</a:tableStyleId>
              </a:tblPr>
              <a:tblGrid>
                <a:gridCol w="9686011">
                  <a:extLst>
                    <a:ext uri="{9D8B030D-6E8A-4147-A177-3AD203B41FA5}">
                      <a16:colId xmlns:a16="http://schemas.microsoft.com/office/drawing/2014/main" val="1409782687"/>
                    </a:ext>
                  </a:extLst>
                </a:gridCol>
              </a:tblGrid>
              <a:tr h="370840">
                <a:tc>
                  <a:txBody>
                    <a:bodyPr/>
                    <a:lstStyle/>
                    <a:p>
                      <a:r>
                        <a:rPr lang="en-AU" sz="2000" b="0" dirty="0" smtClean="0">
                          <a:solidFill>
                            <a:srgbClr val="F5F5F5"/>
                          </a:solidFill>
                          <a:latin typeface="Lucida Console" panose="020B0609040504020204" pitchFamily="49" charset="0"/>
                        </a:rPr>
                        <a:t>PS C:\&gt; </a:t>
                      </a:r>
                      <a:r>
                        <a:rPr lang="en-US" sz="2000" b="0" dirty="0" smtClean="0"/>
                        <a:t> </a:t>
                      </a:r>
                      <a:r>
                        <a:rPr lang="en-US" sz="2000" b="0" dirty="0" smtClean="0">
                          <a:solidFill>
                            <a:srgbClr val="E0FFFF"/>
                          </a:solidFill>
                          <a:latin typeface="Lucida Console" panose="020B0609040504020204" pitchFamily="49" charset="0"/>
                        </a:rPr>
                        <a:t>Get-Command</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-Name</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*user* </a:t>
                      </a:r>
                    </a:p>
                    <a:p>
                      <a:endParaRPr lang="en-US" sz="2000" b="0" dirty="0" smtClean="0">
                        <a:solidFill>
                          <a:srgbClr val="EE82EE"/>
                        </a:solidFill>
                        <a:latin typeface="Lucida Console" panose="020B0609040504020204" pitchFamily="49" charset="0"/>
                      </a:endParaRPr>
                    </a:p>
                    <a:p>
                      <a:r>
                        <a:rPr lang="en-AU" sz="2000" b="0" dirty="0" err="1" smtClean="0">
                          <a:solidFill>
                            <a:srgbClr val="E0FFFF"/>
                          </a:solidFill>
                          <a:latin typeface="Lucida Console" panose="020B0609040504020204" pitchFamily="49" charset="0"/>
                        </a:rPr>
                        <a:t>CommandType</a:t>
                      </a:r>
                      <a:r>
                        <a:rPr lang="en-AU" sz="2000" b="0" dirty="0" smtClean="0">
                          <a:solidFill>
                            <a:srgbClr val="E0FFFF"/>
                          </a:solidFill>
                          <a:latin typeface="Lucida Console" panose="020B0609040504020204" pitchFamily="49" charset="0"/>
                        </a:rPr>
                        <a:t>     Name                      </a:t>
                      </a:r>
                    </a:p>
                    <a:p>
                      <a:r>
                        <a:rPr lang="en-AU" sz="2000" b="0" dirty="0" smtClean="0">
                          <a:solidFill>
                            <a:srgbClr val="E0FFFF"/>
                          </a:solidFill>
                          <a:latin typeface="Lucida Console" panose="020B0609040504020204" pitchFamily="49" charset="0"/>
                        </a:rPr>
                        <a:t>-----------     ----                      </a:t>
                      </a:r>
                    </a:p>
                    <a:p>
                      <a:r>
                        <a:rPr lang="en-AU" sz="2000" b="0" dirty="0" smtClean="0">
                          <a:solidFill>
                            <a:srgbClr val="E0FFFF"/>
                          </a:solidFill>
                          <a:latin typeface="Lucida Console" panose="020B0609040504020204" pitchFamily="49" charset="0"/>
                        </a:rPr>
                        <a:t>Function        </a:t>
                      </a:r>
                      <a:r>
                        <a:rPr lang="en-AU" sz="2000" b="0" dirty="0" err="1" smtClean="0">
                          <a:solidFill>
                            <a:srgbClr val="E0FFFF"/>
                          </a:solidFill>
                          <a:latin typeface="Lucida Console" panose="020B0609040504020204" pitchFamily="49" charset="0"/>
                        </a:rPr>
                        <a:t>UpdateDefaultPreferencesWi</a:t>
                      </a:r>
                      <a:r>
                        <a:rPr lang="en-AU" sz="2000" b="0" dirty="0" smtClean="0">
                          <a:solidFill>
                            <a:srgbClr val="E0FFFF"/>
                          </a:solidFill>
                          <a:latin typeface="Lucida Console" panose="020B0609040504020204" pitchFamily="49" charset="0"/>
                        </a:rPr>
                        <a:t>...</a:t>
                      </a:r>
                    </a:p>
                    <a:p>
                      <a:r>
                        <a:rPr lang="en-AU" sz="2000" b="0" dirty="0" err="1" smtClean="0">
                          <a:solidFill>
                            <a:srgbClr val="E0FFFF"/>
                          </a:solidFill>
                          <a:latin typeface="Lucida Console" panose="020B0609040504020204" pitchFamily="49" charset="0"/>
                        </a:rPr>
                        <a:t>Cmdlet</a:t>
                      </a:r>
                      <a:r>
                        <a:rPr lang="en-AU" sz="2000" b="0" dirty="0" smtClean="0">
                          <a:solidFill>
                            <a:srgbClr val="E0FFFF"/>
                          </a:solidFill>
                          <a:latin typeface="Lucida Console" panose="020B0609040504020204" pitchFamily="49" charset="0"/>
                        </a:rPr>
                        <a:t>          Get-</a:t>
                      </a:r>
                      <a:r>
                        <a:rPr lang="en-AU" sz="2000" b="0" dirty="0" err="1" smtClean="0">
                          <a:solidFill>
                            <a:srgbClr val="E0FFFF"/>
                          </a:solidFill>
                          <a:latin typeface="Lucida Console" panose="020B0609040504020204" pitchFamily="49" charset="0"/>
                        </a:rPr>
                        <a:t>WinUserLanguageList</a:t>
                      </a:r>
                      <a:r>
                        <a:rPr lang="en-AU" sz="2000" b="0" dirty="0" smtClean="0">
                          <a:solidFill>
                            <a:srgbClr val="E0FFFF"/>
                          </a:solidFill>
                          <a:latin typeface="Lucida Console" panose="020B0609040504020204" pitchFamily="49" charset="0"/>
                        </a:rPr>
                        <a:t>   </a:t>
                      </a:r>
                    </a:p>
                    <a:p>
                      <a:r>
                        <a:rPr lang="en-AU" sz="2000" b="0" dirty="0" err="1" smtClean="0">
                          <a:solidFill>
                            <a:srgbClr val="E0FFFF"/>
                          </a:solidFill>
                          <a:latin typeface="Lucida Console" panose="020B0609040504020204" pitchFamily="49" charset="0"/>
                        </a:rPr>
                        <a:t>Cmdlet</a:t>
                      </a:r>
                      <a:r>
                        <a:rPr lang="en-AU" sz="2000" b="0" dirty="0" smtClean="0">
                          <a:solidFill>
                            <a:srgbClr val="E0FFFF"/>
                          </a:solidFill>
                          <a:latin typeface="Lucida Console" panose="020B0609040504020204" pitchFamily="49" charset="0"/>
                        </a:rPr>
                        <a:t>          New-</a:t>
                      </a:r>
                      <a:r>
                        <a:rPr lang="en-AU" sz="2000" b="0" dirty="0" err="1" smtClean="0">
                          <a:solidFill>
                            <a:srgbClr val="E0FFFF"/>
                          </a:solidFill>
                          <a:latin typeface="Lucida Console" panose="020B0609040504020204" pitchFamily="49" charset="0"/>
                        </a:rPr>
                        <a:t>WinUserLanguageList</a:t>
                      </a:r>
                      <a:r>
                        <a:rPr lang="en-AU" sz="2000" b="0" dirty="0" smtClean="0">
                          <a:solidFill>
                            <a:srgbClr val="E0FFFF"/>
                          </a:solidFill>
                          <a:latin typeface="Lucida Console" panose="020B0609040504020204" pitchFamily="49" charset="0"/>
                        </a:rPr>
                        <a:t>   </a:t>
                      </a:r>
                    </a:p>
                    <a:p>
                      <a:r>
                        <a:rPr lang="en-AU" sz="2000" b="0" dirty="0" err="1" smtClean="0">
                          <a:solidFill>
                            <a:srgbClr val="E0FFFF"/>
                          </a:solidFill>
                          <a:latin typeface="Lucida Console" panose="020B0609040504020204" pitchFamily="49" charset="0"/>
                        </a:rPr>
                        <a:t>Cmdlet</a:t>
                      </a:r>
                      <a:r>
                        <a:rPr lang="en-AU" sz="2000" b="0" dirty="0" smtClean="0">
                          <a:solidFill>
                            <a:srgbClr val="E0FFFF"/>
                          </a:solidFill>
                          <a:latin typeface="Lucida Console" panose="020B0609040504020204" pitchFamily="49" charset="0"/>
                        </a:rPr>
                        <a:t>          Set-</a:t>
                      </a:r>
                      <a:r>
                        <a:rPr lang="en-AU" sz="2000" b="0" dirty="0" err="1" smtClean="0">
                          <a:solidFill>
                            <a:srgbClr val="E0FFFF"/>
                          </a:solidFill>
                          <a:latin typeface="Lucida Console" panose="020B0609040504020204" pitchFamily="49" charset="0"/>
                        </a:rPr>
                        <a:t>WinUserLanguageList</a:t>
                      </a:r>
                      <a:r>
                        <a:rPr lang="en-AU" sz="2000" b="0" dirty="0" smtClean="0">
                          <a:solidFill>
                            <a:srgbClr val="E0FFFF"/>
                          </a:solidFill>
                          <a:latin typeface="Lucida Console" panose="020B0609040504020204" pitchFamily="49" charset="0"/>
                        </a:rPr>
                        <a:t>   </a:t>
                      </a:r>
                    </a:p>
                    <a:p>
                      <a:r>
                        <a:rPr lang="en-AU" sz="2000" b="0" dirty="0" err="1" smtClean="0">
                          <a:solidFill>
                            <a:srgbClr val="E0FFFF"/>
                          </a:solidFill>
                          <a:latin typeface="Lucida Console" panose="020B0609040504020204" pitchFamily="49" charset="0"/>
                        </a:rPr>
                        <a:t>Cmdlet</a:t>
                      </a:r>
                      <a:r>
                        <a:rPr lang="en-AU" sz="2000" b="0" dirty="0" smtClean="0">
                          <a:solidFill>
                            <a:srgbClr val="E0FFFF"/>
                          </a:solidFill>
                          <a:latin typeface="Lucida Console" panose="020B0609040504020204" pitchFamily="49" charset="0"/>
                        </a:rPr>
                        <a:t>          Test-</a:t>
                      </a:r>
                      <a:r>
                        <a:rPr lang="en-AU" sz="2000" b="0" dirty="0" err="1" smtClean="0">
                          <a:solidFill>
                            <a:srgbClr val="E0FFFF"/>
                          </a:solidFill>
                          <a:latin typeface="Lucida Console" panose="020B0609040504020204" pitchFamily="49" charset="0"/>
                        </a:rPr>
                        <a:t>UserGroupMembership</a:t>
                      </a:r>
                      <a:r>
                        <a:rPr lang="en-AU" sz="2000" b="0" dirty="0" smtClean="0">
                          <a:solidFill>
                            <a:srgbClr val="E0FFFF"/>
                          </a:solidFill>
                          <a:latin typeface="Lucida Console" panose="020B0609040504020204" pitchFamily="49" charset="0"/>
                        </a:rPr>
                        <a:t>  </a:t>
                      </a:r>
                    </a:p>
                    <a:p>
                      <a:r>
                        <a:rPr lang="en-AU" sz="2000" b="0" dirty="0" smtClean="0">
                          <a:solidFill>
                            <a:srgbClr val="E0FFFF"/>
                          </a:solidFill>
                          <a:latin typeface="Lucida Console" panose="020B0609040504020204" pitchFamily="49" charset="0"/>
                        </a:rPr>
                        <a:t>Application     DsmUserTask.exe           </a:t>
                      </a:r>
                    </a:p>
                    <a:p>
                      <a:r>
                        <a:rPr lang="en-AU" sz="2000" b="0" dirty="0" smtClean="0">
                          <a:solidFill>
                            <a:srgbClr val="E0FFFF"/>
                          </a:solidFill>
                          <a:latin typeface="Lucida Console" panose="020B0609040504020204" pitchFamily="49" charset="0"/>
                        </a:rPr>
                        <a:t>Application     quser.exe                 </a:t>
                      </a:r>
                    </a:p>
                    <a:p>
                      <a:r>
                        <a:rPr lang="en-AU" sz="2000" b="0" dirty="0" smtClean="0">
                          <a:solidFill>
                            <a:srgbClr val="E0FFFF"/>
                          </a:solidFill>
                          <a:latin typeface="Lucida Console" panose="020B0609040504020204" pitchFamily="49" charset="0"/>
                        </a:rPr>
                        <a:t>Application     UserAccountBroker.exe     </a:t>
                      </a:r>
                    </a:p>
                    <a:p>
                      <a:r>
                        <a:rPr lang="en-AU" sz="2000" b="0" dirty="0" smtClean="0">
                          <a:solidFill>
                            <a:srgbClr val="E0FFFF"/>
                          </a:solidFill>
                          <a:latin typeface="Lucida Console" panose="020B0609040504020204" pitchFamily="49" charset="0"/>
                        </a:rPr>
                        <a:t>Application     </a:t>
                      </a:r>
                      <a:r>
                        <a:rPr lang="en-AU" sz="2000" b="0" dirty="0" err="1" smtClean="0">
                          <a:solidFill>
                            <a:srgbClr val="E0FFFF"/>
                          </a:solidFill>
                          <a:latin typeface="Lucida Console" panose="020B0609040504020204" pitchFamily="49" charset="0"/>
                        </a:rPr>
                        <a:t>UserAccountControlSettings</a:t>
                      </a:r>
                      <a:r>
                        <a:rPr lang="en-AU" sz="2000" b="0" dirty="0" smtClean="0">
                          <a:solidFill>
                            <a:srgbClr val="E0FFFF"/>
                          </a:solidFill>
                          <a:latin typeface="Lucida Console" panose="020B0609040504020204" pitchFamily="49" charset="0"/>
                        </a:rPr>
                        <a:t>...</a:t>
                      </a:r>
                    </a:p>
                    <a:p>
                      <a:r>
                        <a:rPr lang="en-AU" sz="2000" b="0" dirty="0" smtClean="0">
                          <a:solidFill>
                            <a:srgbClr val="E0FFFF"/>
                          </a:solidFill>
                          <a:latin typeface="Lucida Console" panose="020B0609040504020204" pitchFamily="49" charset="0"/>
                        </a:rPr>
                        <a:t>Application     userinit.exe </a:t>
                      </a:r>
                    </a:p>
                  </a:txBody>
                  <a:tcPr>
                    <a:solidFill>
                      <a:srgbClr val="012456"/>
                    </a:solidFill>
                  </a:tcPr>
                </a:tc>
                <a:extLst>
                  <a:ext uri="{0D108BD9-81ED-4DB2-BD59-A6C34878D82A}">
                    <a16:rowId xmlns:a16="http://schemas.microsoft.com/office/drawing/2014/main" val="1736571984"/>
                  </a:ext>
                </a:extLst>
              </a:tr>
            </a:tbl>
          </a:graphicData>
        </a:graphic>
      </p:graphicFrame>
    </p:spTree>
    <p:extLst>
      <p:ext uri="{BB962C8B-B14F-4D97-AF65-F5344CB8AC3E}">
        <p14:creationId xmlns:p14="http://schemas.microsoft.com/office/powerpoint/2010/main" val="14636994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List Cmdlets By Verb</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14766813"/>
              </p:ext>
            </p:extLst>
          </p:nvPr>
        </p:nvGraphicFramePr>
        <p:xfrm>
          <a:off x="2135560" y="1137015"/>
          <a:ext cx="9784080" cy="2529840"/>
        </p:xfrm>
        <a:graphic>
          <a:graphicData uri="http://schemas.openxmlformats.org/drawingml/2006/table">
            <a:tbl>
              <a:tblPr firstRow="1" bandRow="1">
                <a:tableStyleId>{5C22544A-7EE6-4342-B048-85BDC9FD1C3A}</a:tableStyleId>
              </a:tblPr>
              <a:tblGrid>
                <a:gridCol w="9784080">
                  <a:extLst>
                    <a:ext uri="{9D8B030D-6E8A-4147-A177-3AD203B41FA5}">
                      <a16:colId xmlns:a16="http://schemas.microsoft.com/office/drawing/2014/main" val="993241335"/>
                    </a:ext>
                  </a:extLst>
                </a:gridCol>
              </a:tblGrid>
              <a:tr h="37084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Get-Command</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-Verb</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Get </a:t>
                      </a:r>
                    </a:p>
                    <a:p>
                      <a:endParaRPr lang="en-AU" sz="2000" b="0" dirty="0" smtClean="0">
                        <a:solidFill>
                          <a:srgbClr val="FFE4B5"/>
                        </a:solidFill>
                        <a:latin typeface="Lucida Console" panose="020B0609040504020204" pitchFamily="49" charset="0"/>
                      </a:endParaRPr>
                    </a:p>
                    <a:p>
                      <a:r>
                        <a:rPr lang="en-AU" sz="2000" b="0" dirty="0" err="1" smtClean="0">
                          <a:solidFill>
                            <a:srgbClr val="F5F5F5"/>
                          </a:solidFill>
                          <a:latin typeface="Lucida Console" panose="020B0609040504020204" pitchFamily="49" charset="0"/>
                        </a:rPr>
                        <a:t>CommandType</a:t>
                      </a:r>
                      <a:r>
                        <a:rPr lang="en-AU" sz="2000" b="0" dirty="0" smtClean="0">
                          <a:solidFill>
                            <a:srgbClr val="F5F5F5"/>
                          </a:solidFill>
                          <a:latin typeface="Lucida Console" panose="020B0609040504020204" pitchFamily="49" charset="0"/>
                        </a:rPr>
                        <a:t>      Name                        </a:t>
                      </a:r>
                      <a:r>
                        <a:rPr lang="en-AU" sz="2000" b="0" dirty="0" err="1" smtClean="0">
                          <a:solidFill>
                            <a:srgbClr val="F5F5F5"/>
                          </a:solidFill>
                          <a:latin typeface="Lucida Console" panose="020B0609040504020204" pitchFamily="49" charset="0"/>
                        </a:rPr>
                        <a:t>ModuleName</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      ----                        ----------</a:t>
                      </a:r>
                    </a:p>
                    <a:p>
                      <a:r>
                        <a:rPr lang="en-AU" sz="2000" b="0" dirty="0" smtClean="0">
                          <a:solidFill>
                            <a:srgbClr val="F5F5F5"/>
                          </a:solidFill>
                          <a:latin typeface="Lucida Console" panose="020B0609040504020204" pitchFamily="49" charset="0"/>
                        </a:rPr>
                        <a:t>Alias            Get-</a:t>
                      </a:r>
                      <a:r>
                        <a:rPr lang="en-AU" sz="2000" b="0" dirty="0" err="1" smtClean="0">
                          <a:solidFill>
                            <a:srgbClr val="F5F5F5"/>
                          </a:solidFill>
                          <a:latin typeface="Lucida Console" panose="020B0609040504020204" pitchFamily="49" charset="0"/>
                        </a:rPr>
                        <a:t>GPPermissions</a:t>
                      </a:r>
                      <a:r>
                        <a:rPr lang="en-AU" sz="2000" b="0" dirty="0" smtClean="0">
                          <a:solidFill>
                            <a:srgbClr val="F5F5F5"/>
                          </a:solidFill>
                          <a:latin typeface="Lucida Console" panose="020B0609040504020204" pitchFamily="49" charset="0"/>
                        </a:rPr>
                        <a:t>           </a:t>
                      </a:r>
                      <a:r>
                        <a:rPr lang="en-AU" sz="2000" b="0" dirty="0" err="1" smtClean="0">
                          <a:solidFill>
                            <a:srgbClr val="F5F5F5"/>
                          </a:solidFill>
                          <a:latin typeface="Lucida Console" panose="020B0609040504020204" pitchFamily="49" charset="0"/>
                        </a:rPr>
                        <a:t>GroupPolicy</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Alias            Get-</a:t>
                      </a:r>
                      <a:r>
                        <a:rPr lang="en-AU" sz="2000" b="0" dirty="0" err="1" smtClean="0">
                          <a:solidFill>
                            <a:srgbClr val="F5F5F5"/>
                          </a:solidFill>
                          <a:latin typeface="Lucida Console" panose="020B0609040504020204" pitchFamily="49" charset="0"/>
                        </a:rPr>
                        <a:t>ProvisionedAppxPackage</a:t>
                      </a:r>
                      <a:r>
                        <a:rPr lang="en-AU" sz="2000" b="0" dirty="0" smtClean="0">
                          <a:solidFill>
                            <a:srgbClr val="F5F5F5"/>
                          </a:solidFill>
                          <a:latin typeface="Lucida Console" panose="020B0609040504020204" pitchFamily="49" charset="0"/>
                        </a:rPr>
                        <a:t>  </a:t>
                      </a:r>
                      <a:r>
                        <a:rPr lang="en-AU" sz="2000" b="0" dirty="0" err="1" smtClean="0">
                          <a:solidFill>
                            <a:srgbClr val="F5F5F5"/>
                          </a:solidFill>
                          <a:latin typeface="Lucida Console" panose="020B0609040504020204" pitchFamily="49" charset="0"/>
                        </a:rPr>
                        <a:t>Dism</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Function         Get-</a:t>
                      </a:r>
                      <a:r>
                        <a:rPr lang="en-AU" sz="2000" b="0" dirty="0" err="1" smtClean="0">
                          <a:solidFill>
                            <a:srgbClr val="F5F5F5"/>
                          </a:solidFill>
                          <a:latin typeface="Lucida Console" panose="020B0609040504020204" pitchFamily="49" charset="0"/>
                        </a:rPr>
                        <a:t>AppBackgroundTask</a:t>
                      </a:r>
                      <a:r>
                        <a:rPr lang="en-AU" sz="2000" b="0" dirty="0" smtClean="0">
                          <a:solidFill>
                            <a:srgbClr val="F5F5F5"/>
                          </a:solidFill>
                          <a:latin typeface="Lucida Console" panose="020B0609040504020204" pitchFamily="49" charset="0"/>
                        </a:rPr>
                        <a:t>       </a:t>
                      </a:r>
                      <a:r>
                        <a:rPr lang="en-AU" sz="2000" b="0" dirty="0" err="1" smtClean="0">
                          <a:solidFill>
                            <a:srgbClr val="F5F5F5"/>
                          </a:solidFill>
                          <a:latin typeface="Lucida Console" panose="020B0609040504020204" pitchFamily="49" charset="0"/>
                        </a:rPr>
                        <a:t>AppBackgroundTask</a:t>
                      </a:r>
                      <a:endParaRPr lang="en-AU" sz="2000" b="0" dirty="0" smtClean="0">
                        <a:solidFill>
                          <a:srgbClr val="F5F5F5"/>
                        </a:solidFill>
                        <a:latin typeface="Lucida Console" panose="020B0609040504020204" pitchFamily="49" charset="0"/>
                      </a:endParaRPr>
                    </a:p>
                    <a:p>
                      <a:r>
                        <a:rPr lang="en-AU" sz="2000" b="0" dirty="0" smtClean="0">
                          <a:solidFill>
                            <a:srgbClr val="E0FFFF"/>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1835147760"/>
                  </a:ext>
                </a:extLst>
              </a:tr>
            </a:tbl>
          </a:graphicData>
        </a:graphic>
      </p:graphicFrame>
    </p:spTree>
    <p:extLst>
      <p:ext uri="{BB962C8B-B14F-4D97-AF65-F5344CB8AC3E}">
        <p14:creationId xmlns:p14="http://schemas.microsoft.com/office/powerpoint/2010/main" val="11487668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487488"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List Cmdlets By Noun</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93457847"/>
              </p:ext>
            </p:extLst>
          </p:nvPr>
        </p:nvGraphicFramePr>
        <p:xfrm>
          <a:off x="1703512" y="1143000"/>
          <a:ext cx="9936480" cy="2834640"/>
        </p:xfrm>
        <a:graphic>
          <a:graphicData uri="http://schemas.openxmlformats.org/drawingml/2006/table">
            <a:tbl>
              <a:tblPr firstRow="1" bandRow="1">
                <a:tableStyleId>{5C22544A-7EE6-4342-B048-85BDC9FD1C3A}</a:tableStyleId>
              </a:tblPr>
              <a:tblGrid>
                <a:gridCol w="9936480">
                  <a:extLst>
                    <a:ext uri="{9D8B030D-6E8A-4147-A177-3AD203B41FA5}">
                      <a16:colId xmlns:a16="http://schemas.microsoft.com/office/drawing/2014/main" val="2984472683"/>
                    </a:ext>
                  </a:extLst>
                </a:gridCol>
              </a:tblGrid>
              <a:tr h="37084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Get-Command</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-Noun</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Service </a:t>
                      </a:r>
                    </a:p>
                    <a:p>
                      <a:endParaRPr lang="en-AU" sz="2000" b="0" dirty="0" smtClean="0">
                        <a:solidFill>
                          <a:srgbClr val="FFE4B5"/>
                        </a:solidFill>
                        <a:latin typeface="Lucida Console" panose="020B0609040504020204" pitchFamily="49" charset="0"/>
                      </a:endParaRPr>
                    </a:p>
                    <a:p>
                      <a:r>
                        <a:rPr lang="en-AU" sz="2000" b="0" dirty="0" err="1" smtClean="0">
                          <a:solidFill>
                            <a:srgbClr val="F5F5F5"/>
                          </a:solidFill>
                          <a:latin typeface="Lucida Console" panose="020B0609040504020204" pitchFamily="49" charset="0"/>
                        </a:rPr>
                        <a:t>CommandType</a:t>
                      </a:r>
                      <a:r>
                        <a:rPr lang="en-AU" sz="2000" b="0" dirty="0" smtClean="0">
                          <a:solidFill>
                            <a:srgbClr val="F5F5F5"/>
                          </a:solidFill>
                          <a:latin typeface="Lucida Console" panose="020B0609040504020204" pitchFamily="49" charset="0"/>
                        </a:rPr>
                        <a:t>     Name            </a:t>
                      </a:r>
                      <a:r>
                        <a:rPr lang="en-AU" sz="2000" b="0" dirty="0" err="1" smtClean="0">
                          <a:solidFill>
                            <a:srgbClr val="F5F5F5"/>
                          </a:solidFill>
                          <a:latin typeface="Lucida Console" panose="020B0609040504020204" pitchFamily="49" charset="0"/>
                        </a:rPr>
                        <a:t>ModuleName</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     ----            ----------</a:t>
                      </a:r>
                    </a:p>
                    <a:p>
                      <a:r>
                        <a:rPr lang="en-AU" sz="2000" b="0" dirty="0" err="1" smtClean="0">
                          <a:solidFill>
                            <a:srgbClr val="F5F5F5"/>
                          </a:solidFill>
                          <a:latin typeface="Lucida Console" panose="020B0609040504020204" pitchFamily="49" charset="0"/>
                        </a:rPr>
                        <a:t>Cmdlet</a:t>
                      </a:r>
                      <a:r>
                        <a:rPr lang="en-AU" sz="2000" b="0" dirty="0" smtClean="0">
                          <a:solidFill>
                            <a:srgbClr val="F5F5F5"/>
                          </a:solidFill>
                          <a:latin typeface="Lucida Console" panose="020B0609040504020204" pitchFamily="49" charset="0"/>
                        </a:rPr>
                        <a:t>          Get-Service     </a:t>
                      </a:r>
                      <a:r>
                        <a:rPr lang="en-AU" sz="2000" b="0" dirty="0" err="1" smtClean="0">
                          <a:solidFill>
                            <a:srgbClr val="F5F5F5"/>
                          </a:solidFill>
                          <a:latin typeface="Lucida Console" panose="020B0609040504020204" pitchFamily="49" charset="0"/>
                        </a:rPr>
                        <a:t>Microsoft.PowerShell.Management</a:t>
                      </a:r>
                      <a:endParaRPr lang="en-AU" sz="2000" b="0" dirty="0" smtClean="0">
                        <a:solidFill>
                          <a:srgbClr val="F5F5F5"/>
                        </a:solidFill>
                        <a:latin typeface="Lucida Console" panose="020B0609040504020204" pitchFamily="49" charset="0"/>
                      </a:endParaRPr>
                    </a:p>
                    <a:p>
                      <a:r>
                        <a:rPr lang="en-AU" sz="2000" b="0" dirty="0" err="1" smtClean="0">
                          <a:solidFill>
                            <a:srgbClr val="F5F5F5"/>
                          </a:solidFill>
                          <a:latin typeface="Lucida Console" panose="020B0609040504020204" pitchFamily="49" charset="0"/>
                        </a:rPr>
                        <a:t>Cmdlet</a:t>
                      </a:r>
                      <a:r>
                        <a:rPr lang="en-AU" sz="2000" b="0" dirty="0" smtClean="0">
                          <a:solidFill>
                            <a:srgbClr val="F5F5F5"/>
                          </a:solidFill>
                          <a:latin typeface="Lucida Console" panose="020B0609040504020204" pitchFamily="49" charset="0"/>
                        </a:rPr>
                        <a:t>          New-Service     </a:t>
                      </a:r>
                      <a:r>
                        <a:rPr lang="en-AU" sz="2000" b="0" dirty="0" err="1" smtClean="0">
                          <a:solidFill>
                            <a:srgbClr val="F5F5F5"/>
                          </a:solidFill>
                          <a:latin typeface="Lucida Console" panose="020B0609040504020204" pitchFamily="49" charset="0"/>
                        </a:rPr>
                        <a:t>Microsoft.PowerShell.Management</a:t>
                      </a:r>
                      <a:endParaRPr lang="en-AU" sz="2000" b="0" dirty="0" smtClean="0">
                        <a:solidFill>
                          <a:srgbClr val="F5F5F5"/>
                        </a:solidFill>
                        <a:latin typeface="Lucida Console" panose="020B0609040504020204" pitchFamily="49" charset="0"/>
                      </a:endParaRPr>
                    </a:p>
                    <a:p>
                      <a:r>
                        <a:rPr lang="en-AU" sz="2000" b="0" dirty="0" err="1" smtClean="0">
                          <a:solidFill>
                            <a:srgbClr val="F5F5F5"/>
                          </a:solidFill>
                          <a:latin typeface="Lucida Console" panose="020B0609040504020204" pitchFamily="49" charset="0"/>
                        </a:rPr>
                        <a:t>Cmdlet</a:t>
                      </a:r>
                      <a:r>
                        <a:rPr lang="en-AU" sz="2000" b="0" dirty="0" smtClean="0">
                          <a:solidFill>
                            <a:srgbClr val="F5F5F5"/>
                          </a:solidFill>
                          <a:latin typeface="Lucida Console" panose="020B0609040504020204" pitchFamily="49" charset="0"/>
                        </a:rPr>
                        <a:t>          Restart-Service </a:t>
                      </a:r>
                      <a:r>
                        <a:rPr lang="en-AU" sz="2000" b="0" dirty="0" err="1" smtClean="0">
                          <a:solidFill>
                            <a:srgbClr val="F5F5F5"/>
                          </a:solidFill>
                          <a:latin typeface="Lucida Console" panose="020B0609040504020204" pitchFamily="49" charset="0"/>
                        </a:rPr>
                        <a:t>Microsoft.PowerShell.Management</a:t>
                      </a:r>
                      <a:endParaRPr lang="en-AU" sz="2000" b="0" dirty="0" smtClean="0">
                        <a:solidFill>
                          <a:srgbClr val="F5F5F5"/>
                        </a:solidFill>
                        <a:latin typeface="Lucida Console" panose="020B0609040504020204" pitchFamily="49" charset="0"/>
                      </a:endParaRPr>
                    </a:p>
                    <a:p>
                      <a:r>
                        <a:rPr lang="en-AU" sz="2000" b="0" dirty="0" err="1" smtClean="0">
                          <a:solidFill>
                            <a:srgbClr val="F5F5F5"/>
                          </a:solidFill>
                          <a:latin typeface="Lucida Console" panose="020B0609040504020204" pitchFamily="49" charset="0"/>
                        </a:rPr>
                        <a:t>Cmdlet</a:t>
                      </a:r>
                      <a:r>
                        <a:rPr lang="en-AU" sz="2000" b="0" dirty="0" smtClean="0">
                          <a:solidFill>
                            <a:srgbClr val="F5F5F5"/>
                          </a:solidFill>
                          <a:latin typeface="Lucida Console" panose="020B0609040504020204" pitchFamily="49" charset="0"/>
                        </a:rPr>
                        <a:t>          Resume-Service  </a:t>
                      </a:r>
                      <a:r>
                        <a:rPr lang="en-AU" sz="2000" b="0" dirty="0" err="1" smtClean="0">
                          <a:solidFill>
                            <a:srgbClr val="F5F5F5"/>
                          </a:solidFill>
                          <a:latin typeface="Lucida Console" panose="020B0609040504020204" pitchFamily="49" charset="0"/>
                        </a:rPr>
                        <a:t>Microsoft.PowerShell.Management</a:t>
                      </a:r>
                      <a:endParaRPr lang="en-AU" sz="2000" b="0" dirty="0" smtClean="0">
                        <a:solidFill>
                          <a:srgbClr val="F5F5F5"/>
                        </a:solidFill>
                        <a:latin typeface="Lucida Console" panose="020B0609040504020204" pitchFamily="49" charset="0"/>
                      </a:endParaRPr>
                    </a:p>
                    <a:p>
                      <a:r>
                        <a:rPr lang="en-AU" sz="2000" b="0" dirty="0" smtClean="0">
                          <a:solidFill>
                            <a:srgbClr val="E0FFFF"/>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797780807"/>
                  </a:ext>
                </a:extLst>
              </a:tr>
            </a:tbl>
          </a:graphicData>
        </a:graphic>
      </p:graphicFrame>
    </p:spTree>
    <p:extLst>
      <p:ext uri="{BB962C8B-B14F-4D97-AF65-F5344CB8AC3E}">
        <p14:creationId xmlns:p14="http://schemas.microsoft.com/office/powerpoint/2010/main" val="12971108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a:latin typeface="Segoe UI Light" panose="020B0502040204020203" pitchFamily="34" charset="0"/>
                <a:cs typeface="Segoe UI Light" panose="020B0502040204020203" pitchFamily="34" charset="0"/>
              </a:rPr>
              <a:t>List Cmdlets Only </a:t>
            </a:r>
          </a:p>
        </p:txBody>
      </p:sp>
      <p:sp>
        <p:nvSpPr>
          <p:cNvPr id="4" name="Slide Number Placeholder 3"/>
          <p:cNvSpPr>
            <a:spLocks noGrp="1"/>
          </p:cNvSpPr>
          <p:nvPr>
            <p:ph type="sldNum" sz="quarter" idx="11"/>
          </p:nvPr>
        </p:nvSpPr>
        <p:spPr/>
        <p:txBody>
          <a:bodyPr/>
          <a:lstStyle/>
          <a:p>
            <a:fld id="{74A398B2-5A34-1A4A-811E-F4027282568C}" type="slidenum">
              <a:rPr lang="en-US" smtClean="0"/>
              <a:pPr/>
              <a:t>85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6721271"/>
              </p:ext>
            </p:extLst>
          </p:nvPr>
        </p:nvGraphicFramePr>
        <p:xfrm>
          <a:off x="1703512" y="1143000"/>
          <a:ext cx="9631680" cy="2286000"/>
        </p:xfrm>
        <a:graphic>
          <a:graphicData uri="http://schemas.openxmlformats.org/drawingml/2006/table">
            <a:tbl>
              <a:tblPr firstRow="1" bandRow="1">
                <a:tableStyleId>{5C22544A-7EE6-4342-B048-85BDC9FD1C3A}</a:tableStyleId>
              </a:tblPr>
              <a:tblGrid>
                <a:gridCol w="9631680">
                  <a:extLst>
                    <a:ext uri="{9D8B030D-6E8A-4147-A177-3AD203B41FA5}">
                      <a16:colId xmlns:a16="http://schemas.microsoft.com/office/drawing/2014/main" val="761038202"/>
                    </a:ext>
                  </a:extLst>
                </a:gridCol>
              </a:tblGrid>
              <a:tr h="228600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Get-Command</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a:t>
                      </a:r>
                      <a:r>
                        <a:rPr lang="en-AU" sz="2000" b="0" dirty="0" err="1" smtClean="0">
                          <a:solidFill>
                            <a:srgbClr val="FFE4B5"/>
                          </a:solidFill>
                          <a:latin typeface="Lucida Console" panose="020B0609040504020204" pitchFamily="49" charset="0"/>
                        </a:rPr>
                        <a:t>CommandType</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Cmdlet </a:t>
                      </a:r>
                    </a:p>
                    <a:p>
                      <a:endParaRPr lang="en-AU" sz="2000" b="0" dirty="0" smtClean="0">
                        <a:solidFill>
                          <a:srgbClr val="FFE4B5"/>
                        </a:solidFill>
                        <a:latin typeface="Lucida Console" panose="020B0609040504020204" pitchFamily="49" charset="0"/>
                      </a:endParaRPr>
                    </a:p>
                    <a:p>
                      <a:r>
                        <a:rPr lang="en-AU" sz="2000" b="0" dirty="0" err="1" smtClean="0">
                          <a:solidFill>
                            <a:schemeClr val="lt1"/>
                          </a:solidFill>
                          <a:latin typeface="Lucida Console" panose="020B0609040504020204" pitchFamily="49" charset="0"/>
                          <a:ea typeface="+mn-ea"/>
                          <a:cs typeface="+mn-cs"/>
                        </a:rPr>
                        <a:t>CommandType</a:t>
                      </a:r>
                      <a:r>
                        <a:rPr lang="en-AU" sz="2000" b="0" dirty="0" smtClean="0">
                          <a:solidFill>
                            <a:schemeClr val="lt1"/>
                          </a:solidFill>
                          <a:latin typeface="Lucida Console" panose="020B0609040504020204" pitchFamily="49" charset="0"/>
                          <a:ea typeface="+mn-ea"/>
                          <a:cs typeface="+mn-cs"/>
                        </a:rPr>
                        <a:t>  Name                             </a:t>
                      </a:r>
                      <a:r>
                        <a:rPr lang="en-AU" sz="2000" b="0" dirty="0" err="1" smtClean="0">
                          <a:solidFill>
                            <a:schemeClr val="lt1"/>
                          </a:solidFill>
                          <a:latin typeface="Lucida Console" panose="020B0609040504020204" pitchFamily="49" charset="0"/>
                          <a:ea typeface="+mn-ea"/>
                          <a:cs typeface="+mn-cs"/>
                        </a:rPr>
                        <a:t>ModuleName</a:t>
                      </a:r>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  ----                             ----------</a:t>
                      </a:r>
                    </a:p>
                    <a:p>
                      <a:r>
                        <a:rPr lang="en-AU" sz="2000" b="0" dirty="0" smtClean="0">
                          <a:solidFill>
                            <a:schemeClr val="lt1"/>
                          </a:solidFill>
                          <a:latin typeface="Lucida Console" panose="020B0609040504020204" pitchFamily="49" charset="0"/>
                          <a:ea typeface="+mn-ea"/>
                          <a:cs typeface="+mn-cs"/>
                        </a:rPr>
                        <a:t>Cmdlet       Add-</a:t>
                      </a:r>
                      <a:r>
                        <a:rPr lang="en-AU" sz="2000" b="0" dirty="0" err="1" smtClean="0">
                          <a:solidFill>
                            <a:schemeClr val="lt1"/>
                          </a:solidFill>
                          <a:latin typeface="Lucida Console" panose="020B0609040504020204" pitchFamily="49" charset="0"/>
                          <a:ea typeface="+mn-ea"/>
                          <a:cs typeface="+mn-cs"/>
                        </a:rPr>
                        <a:t>ADCentralAccessPolicyMember</a:t>
                      </a:r>
                      <a:r>
                        <a:rPr lang="en-AU" sz="2000" b="0" dirty="0" smtClean="0">
                          <a:solidFill>
                            <a:schemeClr val="lt1"/>
                          </a:solidFill>
                          <a:latin typeface="Lucida Console" panose="020B0609040504020204" pitchFamily="49" charset="0"/>
                          <a:ea typeface="+mn-ea"/>
                          <a:cs typeface="+mn-cs"/>
                        </a:rPr>
                        <a:t>  </a:t>
                      </a:r>
                      <a:r>
                        <a:rPr lang="en-AU" sz="2000" b="0" dirty="0" err="1" smtClean="0">
                          <a:solidFill>
                            <a:schemeClr val="lt1"/>
                          </a:solidFill>
                          <a:latin typeface="Lucida Console" panose="020B0609040504020204" pitchFamily="49" charset="0"/>
                          <a:ea typeface="+mn-ea"/>
                          <a:cs typeface="+mn-cs"/>
                        </a:rPr>
                        <a:t>ActiveDirectory</a:t>
                      </a:r>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Cmdlet       Add-</a:t>
                      </a:r>
                      <a:r>
                        <a:rPr lang="en-AU" sz="2000" b="0" dirty="0" err="1" smtClean="0">
                          <a:solidFill>
                            <a:schemeClr val="lt1"/>
                          </a:solidFill>
                          <a:latin typeface="Lucida Console" panose="020B0609040504020204" pitchFamily="49" charset="0"/>
                          <a:ea typeface="+mn-ea"/>
                          <a:cs typeface="+mn-cs"/>
                        </a:rPr>
                        <a:t>ADComputerServiceAccount</a:t>
                      </a:r>
                      <a:r>
                        <a:rPr lang="en-AU" sz="2000" b="0" dirty="0" smtClean="0">
                          <a:solidFill>
                            <a:schemeClr val="lt1"/>
                          </a:solidFill>
                          <a:latin typeface="Lucida Console" panose="020B0609040504020204" pitchFamily="49" charset="0"/>
                          <a:ea typeface="+mn-ea"/>
                          <a:cs typeface="+mn-cs"/>
                        </a:rPr>
                        <a:t>     </a:t>
                      </a:r>
                      <a:r>
                        <a:rPr lang="en-AU" sz="2000" b="0" dirty="0" err="1" smtClean="0">
                          <a:solidFill>
                            <a:schemeClr val="lt1"/>
                          </a:solidFill>
                          <a:latin typeface="Lucida Console" panose="020B0609040504020204" pitchFamily="49" charset="0"/>
                          <a:ea typeface="+mn-ea"/>
                          <a:cs typeface="+mn-cs"/>
                        </a:rPr>
                        <a:t>ActiveDirectory</a:t>
                      </a:r>
                      <a:endParaRPr lang="en-AU" sz="2000" b="0" dirty="0" smtClean="0">
                        <a:solidFill>
                          <a:schemeClr val="lt1"/>
                        </a:solidFill>
                        <a:latin typeface="Lucida Console" panose="020B0609040504020204" pitchFamily="49" charset="0"/>
                        <a:ea typeface="+mn-ea"/>
                        <a:cs typeface="+mn-cs"/>
                      </a:endParaRPr>
                    </a:p>
                    <a:p>
                      <a:r>
                        <a:rPr lang="en-AU" sz="2000" b="0" dirty="0" smtClean="0">
                          <a:solidFill>
                            <a:srgbClr val="E0FFFF"/>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763087015"/>
                  </a:ext>
                </a:extLst>
              </a:tr>
            </a:tbl>
          </a:graphicData>
        </a:graphic>
      </p:graphicFrame>
    </p:spTree>
    <p:extLst>
      <p:ext uri="{BB962C8B-B14F-4D97-AF65-F5344CB8AC3E}">
        <p14:creationId xmlns:p14="http://schemas.microsoft.com/office/powerpoint/2010/main" val="19053173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75520" cy="2286000"/>
          </a:xfrm>
        </p:spPr>
        <p:txBody>
          <a:bodyPr/>
          <a:lstStyle/>
          <a:p>
            <a:r>
              <a:rPr lang="en-AU" smtClean="0">
                <a:latin typeface="Segoe UI Light" panose="020B0502040204020203" pitchFamily="34" charset="0"/>
                <a:cs typeface="Segoe UI Light" panose="020B0502040204020203" pitchFamily="34" charset="0"/>
              </a:rPr>
              <a:t>Example:</a:t>
            </a:r>
            <a:br>
              <a:rPr lang="en-AU" smtClean="0">
                <a:latin typeface="Segoe UI Light" panose="020B0502040204020203" pitchFamily="34" charset="0"/>
                <a:cs typeface="Segoe UI Light" panose="020B0502040204020203" pitchFamily="34" charset="0"/>
              </a:rPr>
            </a:br>
            <a:r>
              <a:rPr lang="en-AU" smtClean="0">
                <a:latin typeface="Segoe UI Light" panose="020B0502040204020203" pitchFamily="34" charset="0"/>
                <a:cs typeface="Segoe UI Light" panose="020B0502040204020203" pitchFamily="34" charset="0"/>
              </a:rPr>
              <a:t>Single Command</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63938298"/>
              </p:ext>
            </p:extLst>
          </p:nvPr>
        </p:nvGraphicFramePr>
        <p:xfrm>
          <a:off x="1898721" y="1143000"/>
          <a:ext cx="10081120" cy="2286000"/>
        </p:xfrm>
        <a:graphic>
          <a:graphicData uri="http://schemas.openxmlformats.org/drawingml/2006/table">
            <a:tbl>
              <a:tblPr firstRow="1" bandRow="1">
                <a:tableStyleId>{5C22544A-7EE6-4342-B048-85BDC9FD1C3A}</a:tableStyleId>
              </a:tblPr>
              <a:tblGrid>
                <a:gridCol w="10081120">
                  <a:extLst>
                    <a:ext uri="{9D8B030D-6E8A-4147-A177-3AD203B41FA5}">
                      <a16:colId xmlns:a16="http://schemas.microsoft.com/office/drawing/2014/main" val="1518145580"/>
                    </a:ext>
                  </a:extLst>
                </a:gridCol>
              </a:tblGrid>
              <a:tr h="2286000">
                <a:tc>
                  <a:txBody>
                    <a:bodyPr/>
                    <a:lstStyle/>
                    <a:p>
                      <a:r>
                        <a:rPr lang="en-AU" sz="2000" b="0" dirty="0" smtClean="0">
                          <a:solidFill>
                            <a:srgbClr val="F5F5F5"/>
                          </a:solidFill>
                          <a:latin typeface="Lucida Console" panose="020B0609040504020204" pitchFamily="49" charset="0"/>
                        </a:rPr>
                        <a:t>PS C:\&gt;</a:t>
                      </a:r>
                      <a:r>
                        <a:rPr lang="en-AU" sz="2000" b="0" baseline="0" dirty="0" smtClean="0">
                          <a:solidFill>
                            <a:srgbClr val="F5F5F5"/>
                          </a:solidFill>
                          <a:latin typeface="Lucida Console" panose="020B0609040504020204" pitchFamily="49" charset="0"/>
                        </a:rPr>
                        <a:t> </a:t>
                      </a:r>
                      <a:r>
                        <a:rPr lang="en-US" sz="2000" b="0" dirty="0" smtClean="0"/>
                        <a:t> </a:t>
                      </a:r>
                      <a:r>
                        <a:rPr lang="en-US" sz="2000" b="0" dirty="0" smtClean="0">
                          <a:solidFill>
                            <a:srgbClr val="E0FFFF"/>
                          </a:solidFill>
                          <a:latin typeface="Lucida Console" panose="020B0609040504020204" pitchFamily="49" charset="0"/>
                        </a:rPr>
                        <a:t>Get-Command</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-Name</a:t>
                      </a:r>
                      <a:r>
                        <a:rPr lang="en-US" sz="2000" b="0" dirty="0" smtClean="0">
                          <a:solidFill>
                            <a:srgbClr val="F5F5F5"/>
                          </a:solidFill>
                          <a:latin typeface="Lucida Console" panose="020B0609040504020204" pitchFamily="49" charset="0"/>
                        </a:rPr>
                        <a:t> </a:t>
                      </a:r>
                      <a:r>
                        <a:rPr lang="en-US" sz="2000" b="0" dirty="0" err="1" smtClean="0">
                          <a:solidFill>
                            <a:srgbClr val="EE82EE"/>
                          </a:solidFill>
                          <a:latin typeface="Lucida Console" panose="020B0609040504020204" pitchFamily="49" charset="0"/>
                        </a:rPr>
                        <a:t>dir</a:t>
                      </a:r>
                      <a:r>
                        <a:rPr lang="en-US" sz="2000" b="0" dirty="0" smtClean="0">
                          <a:solidFill>
                            <a:srgbClr val="EE82EE"/>
                          </a:solidFill>
                          <a:latin typeface="Lucida Console" panose="020B0609040504020204" pitchFamily="49" charset="0"/>
                        </a:rPr>
                        <a:t> </a:t>
                      </a:r>
                    </a:p>
                    <a:p>
                      <a:endParaRPr lang="en-AU" sz="2000" b="0" dirty="0" smtClean="0">
                        <a:solidFill>
                          <a:schemeClr val="lt1"/>
                        </a:solidFill>
                        <a:latin typeface="Lucida Console" panose="020B0609040504020204" pitchFamily="49" charset="0"/>
                        <a:ea typeface="+mn-ea"/>
                        <a:cs typeface="+mn-cs"/>
                      </a:endParaRPr>
                    </a:p>
                    <a:p>
                      <a:r>
                        <a:rPr lang="en-US" sz="2000" b="0" dirty="0" smtClean="0"/>
                        <a:t> </a:t>
                      </a:r>
                      <a:endParaRPr lang="en-US" sz="2000" b="0" dirty="0" smtClean="0">
                        <a:solidFill>
                          <a:srgbClr val="F5F5F5"/>
                        </a:solidFill>
                        <a:latin typeface="Lucida Console" panose="020B0609040504020204" pitchFamily="49" charset="0"/>
                      </a:endParaRPr>
                    </a:p>
                    <a:p>
                      <a:r>
                        <a:rPr lang="en-US" sz="2000" b="0" dirty="0" err="1" smtClean="0">
                          <a:solidFill>
                            <a:srgbClr val="F5F5F5"/>
                          </a:solidFill>
                          <a:latin typeface="Lucida Console" panose="020B0609040504020204" pitchFamily="49" charset="0"/>
                        </a:rPr>
                        <a:t>CommandType</a:t>
                      </a:r>
                      <a:r>
                        <a:rPr lang="en-US" sz="2000" b="0" dirty="0" smtClean="0">
                          <a:solidFill>
                            <a:srgbClr val="F5F5F5"/>
                          </a:solidFill>
                          <a:latin typeface="Lucida Console" panose="020B0609040504020204" pitchFamily="49" charset="0"/>
                        </a:rPr>
                        <a:t>     Name                          </a:t>
                      </a:r>
                      <a:r>
                        <a:rPr lang="en-US" sz="2000" b="0" dirty="0" err="1" smtClean="0">
                          <a:solidFill>
                            <a:srgbClr val="F5F5F5"/>
                          </a:solidFill>
                          <a:latin typeface="Lucida Console" panose="020B0609040504020204" pitchFamily="49" charset="0"/>
                        </a:rPr>
                        <a:t>ModuleName</a:t>
                      </a:r>
                      <a:r>
                        <a:rPr lang="en-US" sz="2000" b="0" dirty="0" smtClean="0">
                          <a:solidFill>
                            <a:srgbClr val="F5F5F5"/>
                          </a:solidFill>
                          <a:latin typeface="Lucida Console" panose="020B0609040504020204" pitchFamily="49" charset="0"/>
                        </a:rPr>
                        <a:t>   </a:t>
                      </a:r>
                    </a:p>
                    <a:p>
                      <a:r>
                        <a:rPr lang="en-US" sz="2000" b="0" dirty="0" smtClean="0">
                          <a:solidFill>
                            <a:srgbClr val="F5F5F5"/>
                          </a:solidFill>
                          <a:latin typeface="Lucida Console" panose="020B0609040504020204" pitchFamily="49" charset="0"/>
                        </a:rPr>
                        <a:t>-----------     ----                          ----------   </a:t>
                      </a:r>
                    </a:p>
                    <a:p>
                      <a:r>
                        <a:rPr lang="en-US" sz="2000" b="0" dirty="0" smtClean="0">
                          <a:solidFill>
                            <a:srgbClr val="F5F5F5"/>
                          </a:solidFill>
                          <a:latin typeface="Lucida Console" panose="020B0609040504020204" pitchFamily="49" charset="0"/>
                        </a:rPr>
                        <a:t>Alias           </a:t>
                      </a:r>
                      <a:r>
                        <a:rPr lang="en-US" sz="2000" b="0" dirty="0" err="1" smtClean="0">
                          <a:solidFill>
                            <a:srgbClr val="F5F5F5"/>
                          </a:solidFill>
                          <a:latin typeface="Lucida Console" panose="020B0609040504020204" pitchFamily="49" charset="0"/>
                        </a:rPr>
                        <a:t>dir</a:t>
                      </a:r>
                      <a:r>
                        <a:rPr lang="en-US" sz="2000" b="0" dirty="0" smtClean="0">
                          <a:solidFill>
                            <a:srgbClr val="F5F5F5"/>
                          </a:solidFill>
                          <a:latin typeface="Lucida Console" panose="020B0609040504020204" pitchFamily="49" charset="0"/>
                        </a:rPr>
                        <a:t> -&gt; Get-</a:t>
                      </a:r>
                      <a:r>
                        <a:rPr lang="en-US" sz="2000" b="0" dirty="0" err="1" smtClean="0">
                          <a:solidFill>
                            <a:srgbClr val="F5F5F5"/>
                          </a:solidFill>
                          <a:latin typeface="Lucida Console" panose="020B0609040504020204" pitchFamily="49" charset="0"/>
                        </a:rPr>
                        <a:t>ChildItem</a:t>
                      </a:r>
                      <a:r>
                        <a:rPr lang="en-US" sz="2000" b="0" dirty="0" smtClean="0">
                          <a:solidFill>
                            <a:srgbClr val="F5F5F5"/>
                          </a:solidFill>
                          <a:latin typeface="Lucida Console" panose="020B0609040504020204" pitchFamily="49" charset="0"/>
                        </a:rPr>
                        <a:t>                                            </a:t>
                      </a:r>
                    </a:p>
                    <a:p>
                      <a:endParaRPr lang="en-US" sz="2000" b="0" dirty="0" smtClean="0">
                        <a:solidFill>
                          <a:srgbClr val="F5F5F5"/>
                        </a:solidFill>
                        <a:latin typeface="Lucida Console" panose="020B0609040504020204" pitchFamily="49" charset="0"/>
                      </a:endParaRPr>
                    </a:p>
                  </a:txBody>
                  <a:tcPr>
                    <a:solidFill>
                      <a:srgbClr val="012456"/>
                    </a:solidFill>
                  </a:tcPr>
                </a:tc>
                <a:extLst>
                  <a:ext uri="{0D108BD9-81ED-4DB2-BD59-A6C34878D82A}">
                    <a16:rowId xmlns:a16="http://schemas.microsoft.com/office/drawing/2014/main" val="1049206392"/>
                  </a:ext>
                </a:extLst>
              </a:tr>
            </a:tbl>
          </a:graphicData>
        </a:graphic>
      </p:graphicFrame>
    </p:spTree>
    <p:extLst>
      <p:ext uri="{BB962C8B-B14F-4D97-AF65-F5344CB8AC3E}">
        <p14:creationId xmlns:p14="http://schemas.microsoft.com/office/powerpoint/2010/main" val="39325814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775520"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List Cmdlet syntax with Get-Command</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24301217"/>
              </p:ext>
            </p:extLst>
          </p:nvPr>
        </p:nvGraphicFramePr>
        <p:xfrm>
          <a:off x="1910753" y="1143000"/>
          <a:ext cx="10081120" cy="4053840"/>
        </p:xfrm>
        <a:graphic>
          <a:graphicData uri="http://schemas.openxmlformats.org/drawingml/2006/table">
            <a:tbl>
              <a:tblPr firstRow="1" bandRow="1">
                <a:tableStyleId>{5C22544A-7EE6-4342-B048-85BDC9FD1C3A}</a:tableStyleId>
              </a:tblPr>
              <a:tblGrid>
                <a:gridCol w="10081120">
                  <a:extLst>
                    <a:ext uri="{9D8B030D-6E8A-4147-A177-3AD203B41FA5}">
                      <a16:colId xmlns:a16="http://schemas.microsoft.com/office/drawing/2014/main" val="2312921928"/>
                    </a:ext>
                  </a:extLst>
                </a:gridCol>
              </a:tblGrid>
              <a:tr h="370840">
                <a:tc>
                  <a:txBody>
                    <a:bodyPr/>
                    <a:lstStyle/>
                    <a:p>
                      <a:r>
                        <a:rPr lang="en-AU" sz="2000" b="0" dirty="0" smtClean="0">
                          <a:solidFill>
                            <a:srgbClr val="F5F5F5"/>
                          </a:solidFill>
                          <a:latin typeface="Lucida Console" panose="020B0609040504020204" pitchFamily="49" charset="0"/>
                        </a:rPr>
                        <a:t>PS C:\&gt;</a:t>
                      </a:r>
                      <a:r>
                        <a:rPr lang="en-US" sz="2000" b="0" dirty="0" smtClean="0"/>
                        <a:t>  </a:t>
                      </a:r>
                      <a:r>
                        <a:rPr lang="en-US" sz="2000" b="0" dirty="0" smtClean="0">
                          <a:solidFill>
                            <a:srgbClr val="E0FFFF"/>
                          </a:solidFill>
                          <a:latin typeface="Lucida Console" panose="020B0609040504020204" pitchFamily="49" charset="0"/>
                        </a:rPr>
                        <a:t>Get-Command</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Get-</a:t>
                      </a:r>
                      <a:r>
                        <a:rPr lang="en-US" sz="2000" b="0" dirty="0" err="1" smtClean="0">
                          <a:solidFill>
                            <a:srgbClr val="EE82EE"/>
                          </a:solidFill>
                          <a:latin typeface="Lucida Console" panose="020B0609040504020204" pitchFamily="49" charset="0"/>
                        </a:rPr>
                        <a:t>WinEvent</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-Syntax</a:t>
                      </a:r>
                      <a:r>
                        <a:rPr lang="en-US" sz="2000" b="0" dirty="0" smtClean="0">
                          <a:solidFill>
                            <a:srgbClr val="F5F5F5"/>
                          </a:solidFill>
                          <a:latin typeface="Lucida Console" panose="020B0609040504020204" pitchFamily="49" charset="0"/>
                        </a:rPr>
                        <a:t>  </a:t>
                      </a:r>
                    </a:p>
                    <a:p>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Get-</a:t>
                      </a:r>
                      <a:r>
                        <a:rPr lang="en-AU" sz="2000" b="0" dirty="0" err="1" smtClean="0">
                          <a:solidFill>
                            <a:schemeClr val="lt1"/>
                          </a:solidFill>
                          <a:latin typeface="Lucida Console" panose="020B0609040504020204" pitchFamily="49" charset="0"/>
                          <a:ea typeface="+mn-ea"/>
                          <a:cs typeface="+mn-cs"/>
                        </a:rPr>
                        <a:t>WinEvent</a:t>
                      </a:r>
                      <a:r>
                        <a:rPr lang="en-AU" sz="2000" b="0" dirty="0" smtClean="0">
                          <a:solidFill>
                            <a:schemeClr val="lt1"/>
                          </a:solidFill>
                          <a:latin typeface="Lucida Console" panose="020B0609040504020204" pitchFamily="49" charset="0"/>
                          <a:ea typeface="+mn-ea"/>
                          <a:cs typeface="+mn-cs"/>
                        </a:rPr>
                        <a:t> [[-</a:t>
                      </a:r>
                      <a:r>
                        <a:rPr lang="en-AU" sz="2000" b="0" dirty="0" err="1" smtClean="0">
                          <a:solidFill>
                            <a:schemeClr val="lt1"/>
                          </a:solidFill>
                          <a:latin typeface="Lucida Console" panose="020B0609040504020204" pitchFamily="49" charset="0"/>
                          <a:ea typeface="+mn-ea"/>
                          <a:cs typeface="+mn-cs"/>
                        </a:rPr>
                        <a:t>LogName</a:t>
                      </a:r>
                      <a:r>
                        <a:rPr lang="en-AU" sz="2000" b="0" dirty="0" smtClean="0">
                          <a:solidFill>
                            <a:schemeClr val="lt1"/>
                          </a:solidFill>
                          <a:latin typeface="Lucida Console" panose="020B0609040504020204" pitchFamily="49" charset="0"/>
                          <a:ea typeface="+mn-ea"/>
                          <a:cs typeface="+mn-cs"/>
                        </a:rPr>
                        <a:t>] &lt;string[]&gt;] [-</a:t>
                      </a:r>
                      <a:r>
                        <a:rPr lang="en-AU" sz="2000" b="0" dirty="0" err="1" smtClean="0">
                          <a:solidFill>
                            <a:schemeClr val="lt1"/>
                          </a:solidFill>
                          <a:latin typeface="Lucida Console" panose="020B0609040504020204" pitchFamily="49" charset="0"/>
                          <a:ea typeface="+mn-ea"/>
                          <a:cs typeface="+mn-cs"/>
                        </a:rPr>
                        <a:t>MaxEvents</a:t>
                      </a:r>
                      <a:r>
                        <a:rPr lang="en-AU" sz="2000" b="0" dirty="0" smtClean="0">
                          <a:solidFill>
                            <a:schemeClr val="lt1"/>
                          </a:solidFill>
                          <a:latin typeface="Lucida Console" panose="020B0609040504020204" pitchFamily="49" charset="0"/>
                          <a:ea typeface="+mn-ea"/>
                          <a:cs typeface="+mn-cs"/>
                        </a:rPr>
                        <a:t> &lt;long&gt;]</a:t>
                      </a:r>
                    </a:p>
                    <a:p>
                      <a:r>
                        <a:rPr lang="en-AU" sz="2000" b="0" dirty="0" smtClean="0">
                          <a:solidFill>
                            <a:schemeClr val="lt1"/>
                          </a:solidFill>
                          <a:latin typeface="Lucida Console" panose="020B0609040504020204" pitchFamily="49" charset="0"/>
                          <a:ea typeface="+mn-ea"/>
                          <a:cs typeface="+mn-cs"/>
                        </a:rPr>
                        <a:t>[-</a:t>
                      </a:r>
                      <a:r>
                        <a:rPr lang="en-AU" sz="2000" b="0" dirty="0" err="1" smtClean="0">
                          <a:solidFill>
                            <a:schemeClr val="lt1"/>
                          </a:solidFill>
                          <a:latin typeface="Lucida Console" panose="020B0609040504020204" pitchFamily="49" charset="0"/>
                          <a:ea typeface="+mn-ea"/>
                          <a:cs typeface="+mn-cs"/>
                        </a:rPr>
                        <a:t>ComputerName</a:t>
                      </a:r>
                      <a:r>
                        <a:rPr lang="en-AU" sz="2000" b="0" dirty="0" smtClean="0">
                          <a:solidFill>
                            <a:schemeClr val="lt1"/>
                          </a:solidFill>
                          <a:latin typeface="Lucida Console" panose="020B0609040504020204" pitchFamily="49" charset="0"/>
                          <a:ea typeface="+mn-ea"/>
                          <a:cs typeface="+mn-cs"/>
                        </a:rPr>
                        <a:t> &lt;string&gt;] [-Credential &lt;</a:t>
                      </a:r>
                      <a:r>
                        <a:rPr lang="en-AU" sz="2000" b="0" dirty="0" err="1" smtClean="0">
                          <a:solidFill>
                            <a:schemeClr val="lt1"/>
                          </a:solidFill>
                          <a:latin typeface="Lucida Console" panose="020B0609040504020204" pitchFamily="49" charset="0"/>
                          <a:ea typeface="+mn-ea"/>
                          <a:cs typeface="+mn-cs"/>
                        </a:rPr>
                        <a:t>pscredential</a:t>
                      </a:r>
                      <a:r>
                        <a:rPr lang="en-AU" sz="2000" b="0" dirty="0" smtClean="0">
                          <a:solidFill>
                            <a:schemeClr val="lt1"/>
                          </a:solidFill>
                          <a:latin typeface="Lucida Console" panose="020B0609040504020204" pitchFamily="49" charset="0"/>
                          <a:ea typeface="+mn-ea"/>
                          <a:cs typeface="+mn-cs"/>
                        </a:rPr>
                        <a:t>&gt;]</a:t>
                      </a:r>
                    </a:p>
                    <a:p>
                      <a:r>
                        <a:rPr lang="en-AU" sz="2000" b="0" dirty="0" smtClean="0">
                          <a:solidFill>
                            <a:schemeClr val="lt1"/>
                          </a:solidFill>
                          <a:latin typeface="Lucida Console" panose="020B0609040504020204" pitchFamily="49" charset="0"/>
                          <a:ea typeface="+mn-ea"/>
                          <a:cs typeface="+mn-cs"/>
                        </a:rPr>
                        <a:t>[-</a:t>
                      </a:r>
                      <a:r>
                        <a:rPr lang="en-AU" sz="2000" b="0" dirty="0" err="1" smtClean="0">
                          <a:solidFill>
                            <a:schemeClr val="lt1"/>
                          </a:solidFill>
                          <a:latin typeface="Lucida Console" panose="020B0609040504020204" pitchFamily="49" charset="0"/>
                          <a:ea typeface="+mn-ea"/>
                          <a:cs typeface="+mn-cs"/>
                        </a:rPr>
                        <a:t>FilterXPath</a:t>
                      </a:r>
                      <a:r>
                        <a:rPr lang="en-AU" sz="2000" b="0" dirty="0" smtClean="0">
                          <a:solidFill>
                            <a:schemeClr val="lt1"/>
                          </a:solidFill>
                          <a:latin typeface="Lucida Console" panose="020B0609040504020204" pitchFamily="49" charset="0"/>
                          <a:ea typeface="+mn-ea"/>
                          <a:cs typeface="+mn-cs"/>
                        </a:rPr>
                        <a:t> &lt;string&gt;] [-Force] [-Oldest] [&lt;</a:t>
                      </a:r>
                      <a:r>
                        <a:rPr lang="en-AU" sz="2000" b="0" dirty="0" err="1" smtClean="0">
                          <a:solidFill>
                            <a:schemeClr val="lt1"/>
                          </a:solidFill>
                          <a:latin typeface="Lucida Console" panose="020B0609040504020204" pitchFamily="49" charset="0"/>
                          <a:ea typeface="+mn-ea"/>
                          <a:cs typeface="+mn-cs"/>
                        </a:rPr>
                        <a:t>CommonParameters</a:t>
                      </a:r>
                      <a:r>
                        <a:rPr lang="en-AU" sz="2000" b="0" dirty="0" smtClean="0">
                          <a:solidFill>
                            <a:schemeClr val="lt1"/>
                          </a:solidFill>
                          <a:latin typeface="Lucida Console" panose="020B0609040504020204" pitchFamily="49" charset="0"/>
                          <a:ea typeface="+mn-ea"/>
                          <a:cs typeface="+mn-cs"/>
                        </a:rPr>
                        <a:t>&gt;]</a:t>
                      </a:r>
                    </a:p>
                    <a:p>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Get-</a:t>
                      </a:r>
                      <a:r>
                        <a:rPr lang="en-AU" sz="2000" b="0" dirty="0" err="1" smtClean="0">
                          <a:solidFill>
                            <a:schemeClr val="lt1"/>
                          </a:solidFill>
                          <a:latin typeface="Lucida Console" panose="020B0609040504020204" pitchFamily="49" charset="0"/>
                          <a:ea typeface="+mn-ea"/>
                          <a:cs typeface="+mn-cs"/>
                        </a:rPr>
                        <a:t>WinEvent</a:t>
                      </a:r>
                      <a:r>
                        <a:rPr lang="en-AU" sz="2000" b="0" dirty="0" smtClean="0">
                          <a:solidFill>
                            <a:schemeClr val="lt1"/>
                          </a:solidFill>
                          <a:latin typeface="Lucida Console" panose="020B0609040504020204" pitchFamily="49" charset="0"/>
                          <a:ea typeface="+mn-ea"/>
                          <a:cs typeface="+mn-cs"/>
                        </a:rPr>
                        <a:t> [-</a:t>
                      </a:r>
                      <a:r>
                        <a:rPr lang="en-AU" sz="2000" b="0" dirty="0" err="1" smtClean="0">
                          <a:solidFill>
                            <a:schemeClr val="lt1"/>
                          </a:solidFill>
                          <a:latin typeface="Lucida Console" panose="020B0609040504020204" pitchFamily="49" charset="0"/>
                          <a:ea typeface="+mn-ea"/>
                          <a:cs typeface="+mn-cs"/>
                        </a:rPr>
                        <a:t>ListLog</a:t>
                      </a:r>
                      <a:r>
                        <a:rPr lang="en-AU" sz="2000" b="0" dirty="0" smtClean="0">
                          <a:solidFill>
                            <a:schemeClr val="lt1"/>
                          </a:solidFill>
                          <a:latin typeface="Lucida Console" panose="020B0609040504020204" pitchFamily="49" charset="0"/>
                          <a:ea typeface="+mn-ea"/>
                          <a:cs typeface="+mn-cs"/>
                        </a:rPr>
                        <a:t>] &lt;string[]&gt; [-</a:t>
                      </a:r>
                      <a:r>
                        <a:rPr lang="en-AU" sz="2000" b="0" dirty="0" err="1" smtClean="0">
                          <a:solidFill>
                            <a:schemeClr val="lt1"/>
                          </a:solidFill>
                          <a:latin typeface="Lucida Console" panose="020B0609040504020204" pitchFamily="49" charset="0"/>
                          <a:ea typeface="+mn-ea"/>
                          <a:cs typeface="+mn-cs"/>
                        </a:rPr>
                        <a:t>ComputerName</a:t>
                      </a:r>
                      <a:r>
                        <a:rPr lang="en-AU" sz="2000" b="0" dirty="0" smtClean="0">
                          <a:solidFill>
                            <a:schemeClr val="lt1"/>
                          </a:solidFill>
                          <a:latin typeface="Lucida Console" panose="020B0609040504020204" pitchFamily="49" charset="0"/>
                          <a:ea typeface="+mn-ea"/>
                          <a:cs typeface="+mn-cs"/>
                        </a:rPr>
                        <a:t> &lt;string&gt;]</a:t>
                      </a:r>
                    </a:p>
                    <a:p>
                      <a:r>
                        <a:rPr lang="en-AU" sz="2000" b="0" dirty="0" smtClean="0">
                          <a:solidFill>
                            <a:schemeClr val="lt1"/>
                          </a:solidFill>
                          <a:latin typeface="Lucida Console" panose="020B0609040504020204" pitchFamily="49" charset="0"/>
                          <a:ea typeface="+mn-ea"/>
                          <a:cs typeface="+mn-cs"/>
                        </a:rPr>
                        <a:t>[-Credential &lt;</a:t>
                      </a:r>
                      <a:r>
                        <a:rPr lang="en-AU" sz="2000" b="0" dirty="0" err="1" smtClean="0">
                          <a:solidFill>
                            <a:schemeClr val="lt1"/>
                          </a:solidFill>
                          <a:latin typeface="Lucida Console" panose="020B0609040504020204" pitchFamily="49" charset="0"/>
                          <a:ea typeface="+mn-ea"/>
                          <a:cs typeface="+mn-cs"/>
                        </a:rPr>
                        <a:t>pscredential</a:t>
                      </a:r>
                      <a:r>
                        <a:rPr lang="en-AU" sz="2000" b="0" dirty="0" smtClean="0">
                          <a:solidFill>
                            <a:schemeClr val="lt1"/>
                          </a:solidFill>
                          <a:latin typeface="Lucida Console" panose="020B0609040504020204" pitchFamily="49" charset="0"/>
                          <a:ea typeface="+mn-ea"/>
                          <a:cs typeface="+mn-cs"/>
                        </a:rPr>
                        <a:t>&gt;] [-Force] [&lt;</a:t>
                      </a:r>
                      <a:r>
                        <a:rPr lang="en-AU" sz="2000" b="0" dirty="0" err="1" smtClean="0">
                          <a:solidFill>
                            <a:schemeClr val="lt1"/>
                          </a:solidFill>
                          <a:latin typeface="Lucida Console" panose="020B0609040504020204" pitchFamily="49" charset="0"/>
                          <a:ea typeface="+mn-ea"/>
                          <a:cs typeface="+mn-cs"/>
                        </a:rPr>
                        <a:t>CommonParameters</a:t>
                      </a:r>
                      <a:r>
                        <a:rPr lang="en-AU" sz="2000" b="0" dirty="0" smtClean="0">
                          <a:solidFill>
                            <a:schemeClr val="lt1"/>
                          </a:solidFill>
                          <a:latin typeface="Lucida Console" panose="020B0609040504020204" pitchFamily="49" charset="0"/>
                          <a:ea typeface="+mn-ea"/>
                          <a:cs typeface="+mn-cs"/>
                        </a:rPr>
                        <a:t>&gt;]</a:t>
                      </a:r>
                    </a:p>
                    <a:p>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Get-</a:t>
                      </a:r>
                      <a:r>
                        <a:rPr lang="en-AU" sz="2000" b="0" dirty="0" err="1" smtClean="0">
                          <a:solidFill>
                            <a:schemeClr val="lt1"/>
                          </a:solidFill>
                          <a:latin typeface="Lucida Console" panose="020B0609040504020204" pitchFamily="49" charset="0"/>
                          <a:ea typeface="+mn-ea"/>
                          <a:cs typeface="+mn-cs"/>
                        </a:rPr>
                        <a:t>WinEvent</a:t>
                      </a:r>
                      <a:r>
                        <a:rPr lang="en-AU" sz="2000" b="0" dirty="0" smtClean="0">
                          <a:solidFill>
                            <a:schemeClr val="lt1"/>
                          </a:solidFill>
                          <a:latin typeface="Lucida Console" panose="020B0609040504020204" pitchFamily="49" charset="0"/>
                          <a:ea typeface="+mn-ea"/>
                          <a:cs typeface="+mn-cs"/>
                        </a:rPr>
                        <a:t> [-</a:t>
                      </a:r>
                      <a:r>
                        <a:rPr lang="en-AU" sz="2000" b="0" dirty="0" err="1" smtClean="0">
                          <a:solidFill>
                            <a:schemeClr val="lt1"/>
                          </a:solidFill>
                          <a:latin typeface="Lucida Console" panose="020B0609040504020204" pitchFamily="49" charset="0"/>
                          <a:ea typeface="+mn-ea"/>
                          <a:cs typeface="+mn-cs"/>
                        </a:rPr>
                        <a:t>ListProvider</a:t>
                      </a:r>
                      <a:r>
                        <a:rPr lang="en-AU" sz="2000" b="0" dirty="0" smtClean="0">
                          <a:solidFill>
                            <a:schemeClr val="lt1"/>
                          </a:solidFill>
                          <a:latin typeface="Lucida Console" panose="020B0609040504020204" pitchFamily="49" charset="0"/>
                          <a:ea typeface="+mn-ea"/>
                          <a:cs typeface="+mn-cs"/>
                        </a:rPr>
                        <a:t>] &lt;string[]&gt; [-</a:t>
                      </a:r>
                      <a:r>
                        <a:rPr lang="en-AU" sz="2000" b="0" dirty="0" err="1" smtClean="0">
                          <a:solidFill>
                            <a:schemeClr val="lt1"/>
                          </a:solidFill>
                          <a:latin typeface="Lucida Console" panose="020B0609040504020204" pitchFamily="49" charset="0"/>
                          <a:ea typeface="+mn-ea"/>
                          <a:cs typeface="+mn-cs"/>
                        </a:rPr>
                        <a:t>ComputerName</a:t>
                      </a:r>
                      <a:r>
                        <a:rPr lang="en-AU" sz="2000" b="0" dirty="0" smtClean="0">
                          <a:solidFill>
                            <a:schemeClr val="lt1"/>
                          </a:solidFill>
                          <a:latin typeface="Lucida Console" panose="020B0609040504020204" pitchFamily="49" charset="0"/>
                          <a:ea typeface="+mn-ea"/>
                          <a:cs typeface="+mn-cs"/>
                        </a:rPr>
                        <a:t> &lt;string&gt;] [-Credential &lt;</a:t>
                      </a:r>
                      <a:r>
                        <a:rPr lang="en-AU" sz="2000" b="0" dirty="0" err="1" smtClean="0">
                          <a:solidFill>
                            <a:schemeClr val="lt1"/>
                          </a:solidFill>
                          <a:latin typeface="Lucida Console" panose="020B0609040504020204" pitchFamily="49" charset="0"/>
                          <a:ea typeface="+mn-ea"/>
                          <a:cs typeface="+mn-cs"/>
                        </a:rPr>
                        <a:t>pscredential</a:t>
                      </a:r>
                      <a:r>
                        <a:rPr lang="en-AU" sz="2000" b="0" dirty="0" smtClean="0">
                          <a:solidFill>
                            <a:schemeClr val="lt1"/>
                          </a:solidFill>
                          <a:latin typeface="Lucida Console" panose="020B0609040504020204" pitchFamily="49" charset="0"/>
                          <a:ea typeface="+mn-ea"/>
                          <a:cs typeface="+mn-cs"/>
                        </a:rPr>
                        <a:t>&gt;] [&lt;</a:t>
                      </a:r>
                      <a:r>
                        <a:rPr lang="en-AU" sz="2000" b="0" dirty="0" err="1" smtClean="0">
                          <a:solidFill>
                            <a:schemeClr val="lt1"/>
                          </a:solidFill>
                          <a:latin typeface="Lucida Console" panose="020B0609040504020204" pitchFamily="49" charset="0"/>
                          <a:ea typeface="+mn-ea"/>
                          <a:cs typeface="+mn-cs"/>
                        </a:rPr>
                        <a:t>CommonParameters</a:t>
                      </a:r>
                      <a:r>
                        <a:rPr lang="en-AU" sz="2000" b="0" dirty="0" smtClean="0">
                          <a:solidFill>
                            <a:schemeClr val="lt1"/>
                          </a:solidFill>
                          <a:latin typeface="Lucida Console" panose="020B0609040504020204" pitchFamily="49" charset="0"/>
                          <a:ea typeface="+mn-ea"/>
                          <a:cs typeface="+mn-cs"/>
                        </a:rPr>
                        <a:t>&gt;]</a:t>
                      </a:r>
                    </a:p>
                    <a:p>
                      <a:endParaRPr lang="en-AU" sz="2000" b="0" dirty="0" smtClean="0">
                        <a:solidFill>
                          <a:schemeClr val="lt1"/>
                        </a:solidFill>
                        <a:latin typeface="Lucida Console" panose="020B0609040504020204" pitchFamily="49" charset="0"/>
                        <a:ea typeface="+mn-ea"/>
                        <a:cs typeface="+mn-cs"/>
                      </a:endParaRPr>
                    </a:p>
                    <a:p>
                      <a:r>
                        <a:rPr lang="en-AU" sz="2000" b="0" dirty="0" smtClean="0">
                          <a:solidFill>
                            <a:schemeClr val="lt1"/>
                          </a:solidFill>
                          <a:latin typeface="Lucida Console" panose="020B0609040504020204" pitchFamily="49" charset="0"/>
                          <a:ea typeface="+mn-ea"/>
                          <a:cs typeface="+mn-cs"/>
                        </a:rPr>
                        <a:t>...</a:t>
                      </a:r>
                    </a:p>
                  </a:txBody>
                  <a:tcPr>
                    <a:solidFill>
                      <a:srgbClr val="012456"/>
                    </a:solidFill>
                  </a:tcPr>
                </a:tc>
                <a:extLst>
                  <a:ext uri="{0D108BD9-81ED-4DB2-BD59-A6C34878D82A}">
                    <a16:rowId xmlns:a16="http://schemas.microsoft.com/office/drawing/2014/main" val="1378918284"/>
                  </a:ext>
                </a:extLst>
              </a:tr>
            </a:tbl>
          </a:graphicData>
        </a:graphic>
      </p:graphicFrame>
    </p:spTree>
    <p:extLst>
      <p:ext uri="{BB962C8B-B14F-4D97-AF65-F5344CB8AC3E}">
        <p14:creationId xmlns:p14="http://schemas.microsoft.com/office/powerpoint/2010/main" val="247030304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4"/>
          <a:stretch>
            <a:fillRect/>
          </a:stretch>
        </p:blipFill>
        <p:spPr>
          <a:xfrm>
            <a:off x="8950368" y="311515"/>
            <a:ext cx="2396293" cy="3793604"/>
          </a:xfrm>
          <a:prstGeom prst="rect">
            <a:avLst/>
          </a:prstGeom>
        </p:spPr>
      </p:pic>
      <p:pic>
        <p:nvPicPr>
          <p:cNvPr id="11" name="Picture 10"/>
          <p:cNvPicPr>
            <a:picLocks noChangeAspect="1"/>
          </p:cNvPicPr>
          <p:nvPr/>
        </p:nvPicPr>
        <p:blipFill>
          <a:blip r:embed="rId5"/>
          <a:stretch>
            <a:fillRect/>
          </a:stretch>
        </p:blipFill>
        <p:spPr>
          <a:xfrm>
            <a:off x="4085110" y="2492896"/>
            <a:ext cx="2380273" cy="3779316"/>
          </a:xfrm>
          <a:prstGeom prst="rect">
            <a:avLst/>
          </a:prstGeom>
        </p:spPr>
      </p:pic>
      <p:sp>
        <p:nvSpPr>
          <p:cNvPr id="5" name="Title 4"/>
          <p:cNvSpPr>
            <a:spLocks noGrp="1"/>
          </p:cNvSpPr>
          <p:nvPr>
            <p:ph type="title"/>
          </p:nvPr>
        </p:nvSpPr>
        <p:spPr/>
        <p:txBody>
          <a:bodyPr/>
          <a:lstStyle/>
          <a:p>
            <a:r>
              <a:rPr lang="de-DE" dirty="0" smtClean="0"/>
              <a:t>Show-Command</a:t>
            </a:r>
            <a:endParaRPr lang="en-US" dirty="0"/>
          </a:p>
        </p:txBody>
      </p:sp>
      <p:sp>
        <p:nvSpPr>
          <p:cNvPr id="6" name="Content Placeholder 5"/>
          <p:cNvSpPr>
            <a:spLocks noGrp="1"/>
          </p:cNvSpPr>
          <p:nvPr>
            <p:ph sz="quarter" idx="13"/>
          </p:nvPr>
        </p:nvSpPr>
        <p:spPr>
          <a:xfrm>
            <a:off x="406400" y="1143000"/>
            <a:ext cx="6274759" cy="1349896"/>
          </a:xfrm>
        </p:spPr>
        <p:txBody>
          <a:bodyPr>
            <a:normAutofit/>
          </a:bodyPr>
          <a:lstStyle/>
          <a:p>
            <a:pPr marL="342900" indent="-342900">
              <a:buFont typeface="Arial" panose="020B0604020202020204" pitchFamily="34" charset="0"/>
              <a:buChar char="•"/>
            </a:pPr>
            <a:r>
              <a:rPr lang="en-US" dirty="0" smtClean="0">
                <a:solidFill>
                  <a:schemeClr val="bg1"/>
                </a:solidFill>
              </a:rPr>
              <a:t>Show-Command cmdlet launches GUI Command Browser</a:t>
            </a:r>
          </a:p>
          <a:p>
            <a:pPr marL="342900" indent="-342900">
              <a:buFont typeface="Arial" panose="020B0604020202020204" pitchFamily="34" charset="0"/>
              <a:buChar char="•"/>
            </a:pPr>
            <a:r>
              <a:rPr lang="en-US" dirty="0" smtClean="0">
                <a:solidFill>
                  <a:schemeClr val="bg1"/>
                </a:solidFill>
              </a:rPr>
              <a:t>Populate Parameters and Insert or Execute</a:t>
            </a:r>
          </a:p>
          <a:p>
            <a:endParaRPr lang="en-US" dirty="0" smtClean="0">
              <a:solidFill>
                <a:schemeClr val="bg1"/>
              </a:solidFill>
            </a:endParaRPr>
          </a:p>
          <a:p>
            <a:endParaRPr lang="en-US" dirty="0" smtClean="0">
              <a:solidFill>
                <a:schemeClr val="bg1"/>
              </a:solidFill>
            </a:endParaRPr>
          </a:p>
        </p:txBody>
      </p:sp>
      <p:sp>
        <p:nvSpPr>
          <p:cNvPr id="3" name="Slide Number Placeholder 2"/>
          <p:cNvSpPr>
            <a:spLocks noGrp="1"/>
          </p:cNvSpPr>
          <p:nvPr>
            <p:ph type="sldNum" sz="quarter" idx="11"/>
          </p:nvPr>
        </p:nvSpPr>
        <p:spPr/>
        <p:txBody>
          <a:bodyPr/>
          <a:lstStyle/>
          <a:p>
            <a:fld id="{510E5943-4D6A-45D5-9B7E-710A838926A9}" type="slidenum">
              <a:rPr lang="es-ES" smtClean="0">
                <a:solidFill>
                  <a:schemeClr val="bg1"/>
                </a:solidFill>
              </a:rPr>
              <a:t>88</a:t>
            </a:fld>
            <a:endParaRPr lang="es-ES">
              <a:solidFill>
                <a:schemeClr val="bg1"/>
              </a:solidFill>
            </a:endParaRPr>
          </a:p>
        </p:txBody>
      </p:sp>
      <p:sp>
        <p:nvSpPr>
          <p:cNvPr id="27" name="Rectangular Callout 26"/>
          <p:cNvSpPr/>
          <p:nvPr/>
        </p:nvSpPr>
        <p:spPr>
          <a:xfrm>
            <a:off x="1489772" y="4090239"/>
            <a:ext cx="1678182" cy="2217419"/>
          </a:xfrm>
          <a:prstGeom prst="wedgeRectCallout">
            <a:avLst>
              <a:gd name="adj1" fmla="val 143311"/>
              <a:gd name="adj2" fmla="val -98325"/>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a:rPr>
              <a:t>Start Typing Command Name and/or</a:t>
            </a:r>
            <a:r>
              <a:rPr kumimoji="0" lang="en-US" sz="2000" b="0" i="0" u="none" strike="noStrike" kern="0" cap="none" spc="0" normalizeH="0" noProof="0" dirty="0" smtClean="0">
                <a:ln>
                  <a:noFill/>
                </a:ln>
                <a:solidFill>
                  <a:prstClr val="white"/>
                </a:solidFill>
                <a:effectLst/>
                <a:uLnTx/>
                <a:uFillTx/>
                <a:latin typeface="Segoe UI"/>
              </a:rPr>
              <a:t> click on command in list</a:t>
            </a:r>
            <a:endParaRPr kumimoji="0" lang="en-US" sz="2000" b="0" i="0" u="none" strike="noStrike" kern="0" cap="none" spc="0" normalizeH="0" baseline="0" noProof="0" dirty="0" smtClean="0">
              <a:ln>
                <a:noFill/>
              </a:ln>
              <a:solidFill>
                <a:prstClr val="white"/>
              </a:solidFill>
              <a:effectLst/>
              <a:uLnTx/>
              <a:uFillTx/>
              <a:latin typeface="Segoe UI"/>
            </a:endParaRPr>
          </a:p>
        </p:txBody>
      </p:sp>
      <p:sp>
        <p:nvSpPr>
          <p:cNvPr id="30" name="Rectangular Callout 29"/>
          <p:cNvSpPr/>
          <p:nvPr/>
        </p:nvSpPr>
        <p:spPr>
          <a:xfrm>
            <a:off x="6834559" y="2441512"/>
            <a:ext cx="1712407" cy="1101307"/>
          </a:xfrm>
          <a:prstGeom prst="wedgeRectCallout">
            <a:avLst>
              <a:gd name="adj1" fmla="val 159820"/>
              <a:gd name="adj2" fmla="val 83258"/>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a:rPr>
              <a:t>Execute Command Directly</a:t>
            </a:r>
          </a:p>
        </p:txBody>
      </p:sp>
      <p:sp>
        <p:nvSpPr>
          <p:cNvPr id="31" name="Rectangular Callout 30"/>
          <p:cNvSpPr/>
          <p:nvPr/>
        </p:nvSpPr>
        <p:spPr>
          <a:xfrm>
            <a:off x="6834559" y="3700261"/>
            <a:ext cx="1678182" cy="1686096"/>
          </a:xfrm>
          <a:prstGeom prst="wedgeRectCallout">
            <a:avLst>
              <a:gd name="adj1" fmla="val 188945"/>
              <a:gd name="adj2" fmla="val -32479"/>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a:rPr>
              <a:t>Insert Command with Parameters Populated</a:t>
            </a:r>
          </a:p>
        </p:txBody>
      </p:sp>
      <p:sp>
        <p:nvSpPr>
          <p:cNvPr id="10" name="Rectangle 9"/>
          <p:cNvSpPr/>
          <p:nvPr/>
        </p:nvSpPr>
        <p:spPr>
          <a:xfrm>
            <a:off x="512660" y="2954460"/>
            <a:ext cx="3416320" cy="400110"/>
          </a:xfrm>
          <a:prstGeom prst="rect">
            <a:avLst/>
          </a:prstGeom>
          <a:solidFill>
            <a:srgbClr val="012456"/>
          </a:solidFill>
        </p:spPr>
        <p:txBody>
          <a:bodyPr wrap="none">
            <a:spAutoFit/>
          </a:bodyPr>
          <a:lstStyle/>
          <a:p>
            <a:r>
              <a:rPr lang="en-AU" sz="2000" dirty="0" smtClean="0">
                <a:solidFill>
                  <a:srgbClr val="F5F5F5"/>
                </a:solidFill>
                <a:latin typeface="Lucida Console" panose="020B0609040504020204" pitchFamily="49" charset="0"/>
              </a:rPr>
              <a:t>PS </a:t>
            </a:r>
            <a:r>
              <a:rPr lang="en-AU" sz="2000" dirty="0">
                <a:solidFill>
                  <a:srgbClr val="F5F5F5"/>
                </a:solidFill>
                <a:latin typeface="Lucida Console" panose="020B0609040504020204" pitchFamily="49" charset="0"/>
              </a:rPr>
              <a:t>C:\&gt; </a:t>
            </a:r>
            <a:r>
              <a:rPr lang="en-AU" sz="2000" dirty="0">
                <a:solidFill>
                  <a:srgbClr val="E0FFFF"/>
                </a:solidFill>
                <a:latin typeface="Lucida Console" panose="020B0609040504020204" pitchFamily="49" charset="0"/>
              </a:rPr>
              <a:t>Show-Command </a:t>
            </a:r>
          </a:p>
        </p:txBody>
      </p:sp>
      <p:sp>
        <p:nvSpPr>
          <p:cNvPr id="14" name="Rectangle 13"/>
          <p:cNvSpPr/>
          <p:nvPr/>
        </p:nvSpPr>
        <p:spPr>
          <a:xfrm>
            <a:off x="6681159" y="5687437"/>
            <a:ext cx="5345697" cy="584775"/>
          </a:xfrm>
          <a:prstGeom prst="rect">
            <a:avLst/>
          </a:prstGeom>
          <a:solidFill>
            <a:srgbClr val="012456"/>
          </a:solidFill>
        </p:spPr>
        <p:txBody>
          <a:bodyPr wrap="square">
            <a:spAutoFit/>
          </a:bodyPr>
          <a:lstStyle/>
          <a:p>
            <a:r>
              <a:rPr lang="en-AU" sz="1600" dirty="0" smtClean="0">
                <a:solidFill>
                  <a:srgbClr val="F5F5F5"/>
                </a:solidFill>
                <a:latin typeface="Lucida Console" panose="020B0609040504020204" pitchFamily="49" charset="0"/>
              </a:rPr>
              <a:t>PS </a:t>
            </a:r>
            <a:r>
              <a:rPr lang="en-AU" sz="1600" dirty="0">
                <a:solidFill>
                  <a:srgbClr val="F5F5F5"/>
                </a:solidFill>
                <a:latin typeface="Lucida Console" panose="020B0609040504020204" pitchFamily="49" charset="0"/>
              </a:rPr>
              <a:t>C</a:t>
            </a:r>
            <a:r>
              <a:rPr lang="en-AU" sz="1600" dirty="0" smtClean="0">
                <a:solidFill>
                  <a:srgbClr val="F5F5F5"/>
                </a:solidFill>
                <a:latin typeface="Lucida Console" panose="020B0609040504020204" pitchFamily="49" charset="0"/>
              </a:rPr>
              <a:t>:\&gt;</a:t>
            </a:r>
            <a:r>
              <a:rPr lang="en-US" sz="1600" dirty="0"/>
              <a:t> </a:t>
            </a:r>
            <a:r>
              <a:rPr lang="en-US" sz="1600" dirty="0">
                <a:solidFill>
                  <a:srgbClr val="E0FFFF"/>
                </a:solidFill>
                <a:latin typeface="Lucida Console" panose="020B0609040504020204" pitchFamily="49" charset="0"/>
              </a:rPr>
              <a:t>Get-Process</a:t>
            </a:r>
            <a:r>
              <a:rPr lang="en-US" sz="1600" dirty="0">
                <a:solidFill>
                  <a:srgbClr val="F5F5F5"/>
                </a:solidFill>
                <a:latin typeface="Lucida Console" panose="020B0609040504020204" pitchFamily="49" charset="0"/>
              </a:rPr>
              <a:t> </a:t>
            </a:r>
            <a:r>
              <a:rPr lang="en-US" sz="1600" dirty="0">
                <a:solidFill>
                  <a:srgbClr val="FFE4B5"/>
                </a:solidFill>
                <a:latin typeface="Lucida Console" panose="020B0609040504020204" pitchFamily="49" charset="0"/>
              </a:rPr>
              <a:t>-</a:t>
            </a:r>
            <a:r>
              <a:rPr lang="en-US" sz="1600" dirty="0" err="1">
                <a:solidFill>
                  <a:srgbClr val="FFE4B5"/>
                </a:solidFill>
                <a:latin typeface="Lucida Console" panose="020B0609040504020204" pitchFamily="49" charset="0"/>
              </a:rPr>
              <a:t>ComputerName</a:t>
            </a:r>
            <a:r>
              <a:rPr lang="en-US" sz="1600" dirty="0">
                <a:solidFill>
                  <a:srgbClr val="F5F5F5"/>
                </a:solidFill>
                <a:latin typeface="Lucida Console" panose="020B0609040504020204" pitchFamily="49" charset="0"/>
              </a:rPr>
              <a:t> </a:t>
            </a:r>
            <a:r>
              <a:rPr lang="en-US" sz="1600" dirty="0" smtClean="0">
                <a:solidFill>
                  <a:srgbClr val="EE82EE"/>
                </a:solidFill>
                <a:latin typeface="Lucida Console" panose="020B0609040504020204" pitchFamily="49" charset="0"/>
              </a:rPr>
              <a:t>2012DC</a:t>
            </a:r>
            <a:r>
              <a:rPr lang="en-US" sz="1600" dirty="0">
                <a:solidFill>
                  <a:srgbClr val="F5F5F5"/>
                </a:solidFill>
                <a:latin typeface="Lucida Console" panose="020B0609040504020204" pitchFamily="49" charset="0"/>
              </a:rPr>
              <a:t/>
            </a:r>
            <a:br>
              <a:rPr lang="en-US" sz="1600" dirty="0">
                <a:solidFill>
                  <a:srgbClr val="F5F5F5"/>
                </a:solidFill>
                <a:latin typeface="Lucida Console" panose="020B0609040504020204" pitchFamily="49" charset="0"/>
              </a:rPr>
            </a:br>
            <a:r>
              <a:rPr lang="en-US" sz="1600" dirty="0" smtClean="0">
                <a:solidFill>
                  <a:srgbClr val="FFE4B5"/>
                </a:solidFill>
                <a:latin typeface="Lucida Console" panose="020B0609040504020204" pitchFamily="49" charset="0"/>
              </a:rPr>
              <a:t>-Name</a:t>
            </a:r>
            <a:r>
              <a:rPr lang="en-US" sz="1600" dirty="0" smtClean="0">
                <a:solidFill>
                  <a:srgbClr val="F5F5F5"/>
                </a:solidFill>
                <a:latin typeface="Lucida Console" panose="020B0609040504020204" pitchFamily="49" charset="0"/>
              </a:rPr>
              <a:t> </a:t>
            </a:r>
            <a:r>
              <a:rPr lang="en-US" sz="1600" dirty="0">
                <a:solidFill>
                  <a:srgbClr val="EE82EE"/>
                </a:solidFill>
                <a:latin typeface="Lucida Console" panose="020B0609040504020204" pitchFamily="49" charset="0"/>
              </a:rPr>
              <a:t>system</a:t>
            </a:r>
            <a:r>
              <a:rPr lang="en-US" sz="1600" dirty="0">
                <a:solidFill>
                  <a:srgbClr val="F5F5F5"/>
                </a:solidFill>
                <a:latin typeface="Lucida Console" panose="020B0609040504020204" pitchFamily="49" charset="0"/>
              </a:rPr>
              <a:t> </a:t>
            </a:r>
            <a:r>
              <a:rPr lang="en-US" sz="1600" dirty="0">
                <a:solidFill>
                  <a:srgbClr val="FFE4B5"/>
                </a:solidFill>
                <a:latin typeface="Lucida Console" panose="020B0609040504020204" pitchFamily="49" charset="0"/>
              </a:rPr>
              <a:t>-</a:t>
            </a:r>
            <a:r>
              <a:rPr lang="en-US" sz="1600" dirty="0" err="1">
                <a:solidFill>
                  <a:srgbClr val="FFE4B5"/>
                </a:solidFill>
                <a:latin typeface="Lucida Console" panose="020B0609040504020204" pitchFamily="49" charset="0"/>
              </a:rPr>
              <a:t>ErrorAction</a:t>
            </a:r>
            <a:r>
              <a:rPr lang="en-US" sz="1600" dirty="0">
                <a:solidFill>
                  <a:srgbClr val="F5F5F5"/>
                </a:solidFill>
                <a:latin typeface="Lucida Console" panose="020B0609040504020204" pitchFamily="49" charset="0"/>
              </a:rPr>
              <a:t> </a:t>
            </a:r>
            <a:r>
              <a:rPr lang="en-US" sz="1600" dirty="0" err="1" smtClean="0">
                <a:solidFill>
                  <a:srgbClr val="EE82EE"/>
                </a:solidFill>
                <a:latin typeface="Lucida Console" panose="020B0609040504020204" pitchFamily="49" charset="0"/>
              </a:rPr>
              <a:t>SilentlyContinue</a:t>
            </a:r>
            <a:endParaRPr lang="en-US" sz="1600" dirty="0">
              <a:solidFill>
                <a:srgbClr val="EE82EE"/>
              </a:solidFill>
              <a:latin typeface="Lucida Console" panose="020B0609040504020204" pitchFamily="49" charset="0"/>
            </a:endParaRPr>
          </a:p>
        </p:txBody>
      </p:sp>
      <p:sp>
        <p:nvSpPr>
          <p:cNvPr id="15" name="Rectangular Callout 14"/>
          <p:cNvSpPr/>
          <p:nvPr/>
        </p:nvSpPr>
        <p:spPr>
          <a:xfrm>
            <a:off x="6834559" y="1507150"/>
            <a:ext cx="1712407" cy="776920"/>
          </a:xfrm>
          <a:prstGeom prst="wedgeRectCallout">
            <a:avLst>
              <a:gd name="adj1" fmla="val 121106"/>
              <a:gd name="adj2" fmla="val 84980"/>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Segoe UI"/>
              </a:rPr>
              <a:t>Fill in Parameters</a:t>
            </a:r>
          </a:p>
        </p:txBody>
      </p:sp>
    </p:spTree>
    <p:custDataLst>
      <p:tags r:id="rId1"/>
    </p:custDataLst>
    <p:extLst>
      <p:ext uri="{BB962C8B-B14F-4D97-AF65-F5344CB8AC3E}">
        <p14:creationId xmlns:p14="http://schemas.microsoft.com/office/powerpoint/2010/main" val="233025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10" grpId="0" animBg="1"/>
      <p:bldP spid="14" grpId="0" animBg="1"/>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2: Core Cmdlets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a:t>
            </a:r>
            <a:r>
              <a:rPr lang="en-US" sz="2400" b="1" dirty="0">
                <a:solidFill>
                  <a:schemeClr val="tx1"/>
                </a:solidFill>
                <a:latin typeface="Segoe UI Light" panose="020B0502040204020203" pitchFamily="34" charset="0"/>
              </a:rPr>
              <a:t>2</a:t>
            </a:r>
            <a:r>
              <a:rPr lang="en-US" sz="2400" b="1" dirty="0" smtClean="0">
                <a:solidFill>
                  <a:schemeClr val="tx1"/>
                </a:solidFill>
                <a:latin typeface="Segoe UI Light" panose="020B0502040204020203" pitchFamily="34" charset="0"/>
              </a:rPr>
              <a:t>: Get-Help</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89</a:t>
            </a:fld>
            <a:endParaRPr lang="en-US"/>
          </a:p>
        </p:txBody>
      </p:sp>
    </p:spTree>
    <p:extLst>
      <p:ext uri="{BB962C8B-B14F-4D97-AF65-F5344CB8AC3E}">
        <p14:creationId xmlns:p14="http://schemas.microsoft.com/office/powerpoint/2010/main" val="3917689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Module 1: Introduction</a:t>
            </a:r>
            <a:endParaRPr lang="en-US" dirty="0"/>
          </a:p>
        </p:txBody>
      </p:sp>
      <p:sp>
        <p:nvSpPr>
          <p:cNvPr id="8" name="Text Placeholder 7"/>
          <p:cNvSpPr>
            <a:spLocks noGrp="1"/>
          </p:cNvSpPr>
          <p:nvPr>
            <p:ph type="body" sz="quarter" idx="16"/>
          </p:nvPr>
        </p:nvSpPr>
        <p:spPr/>
        <p:txBody>
          <a:bodyPr/>
          <a:lstStyle/>
          <a:p>
            <a:r>
              <a:rPr lang="en-US" dirty="0" smtClean="0"/>
              <a:t>Module Overview</a:t>
            </a:r>
            <a:endParaRPr lang="en-US" dirty="0"/>
          </a:p>
        </p:txBody>
      </p:sp>
      <p:sp>
        <p:nvSpPr>
          <p:cNvPr id="2" name="Slide Number Placeholder 1"/>
          <p:cNvSpPr>
            <a:spLocks noGrp="1"/>
          </p:cNvSpPr>
          <p:nvPr>
            <p:ph type="sldNum" sz="quarter" idx="11"/>
          </p:nvPr>
        </p:nvSpPr>
        <p:spPr/>
        <p:txBody>
          <a:bodyPr/>
          <a:lstStyle/>
          <a:p>
            <a:fld id="{74A398B2-5A34-1A4A-811E-F4027282568C}" type="slidenum">
              <a:rPr lang="en-US" smtClean="0"/>
              <a:pPr/>
              <a:t>9</a:t>
            </a:fld>
            <a:endParaRPr lang="en-US"/>
          </a:p>
        </p:txBody>
      </p:sp>
    </p:spTree>
    <p:extLst>
      <p:ext uri="{BB962C8B-B14F-4D97-AF65-F5344CB8AC3E}">
        <p14:creationId xmlns:p14="http://schemas.microsoft.com/office/powerpoint/2010/main" val="202967595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Get-Help</a:t>
            </a:r>
            <a:br>
              <a:rPr lang="en-US" dirty="0" smtClean="0"/>
            </a:br>
            <a:r>
              <a:rPr lang="en-US" dirty="0" smtClean="0"/>
              <a:t/>
            </a:r>
            <a:br>
              <a:rPr lang="en-US" dirty="0" smtClean="0"/>
            </a:br>
            <a:r>
              <a:rPr lang="en-US" dirty="0" smtClean="0"/>
              <a:t/>
            </a:r>
            <a:br>
              <a:rPr lang="en-US" dirty="0" smtClean="0"/>
            </a:br>
            <a:endParaRPr lang="en-US" dirty="0"/>
          </a:p>
        </p:txBody>
      </p:sp>
      <p:sp>
        <p:nvSpPr>
          <p:cNvPr id="5" name="Content Placeholder 4"/>
          <p:cNvSpPr>
            <a:spLocks noGrp="1"/>
          </p:cNvSpPr>
          <p:nvPr>
            <p:ph sz="quarter" idx="13"/>
          </p:nvPr>
        </p:nvSpPr>
        <p:spPr>
          <a:xfrm>
            <a:off x="406400" y="1318474"/>
            <a:ext cx="11176000" cy="4953000"/>
          </a:xfrm>
        </p:spPr>
        <p:txBody>
          <a:bodyPr>
            <a:normAutofit/>
          </a:bodyPr>
          <a:lstStyle/>
          <a:p>
            <a:pPr marL="285750" indent="-285750">
              <a:lnSpc>
                <a:spcPct val="150000"/>
              </a:lnSpc>
              <a:buFont typeface="Arial" panose="020B0604020202020204" pitchFamily="34" charset="0"/>
              <a:buChar char="•"/>
            </a:pPr>
            <a:r>
              <a:rPr lang="en-US" sz="2800" dirty="0" err="1">
                <a:cs typeface="Segoe UI Light" panose="020B0502040204020203" pitchFamily="34" charset="0"/>
              </a:rPr>
              <a:t>Cmdlet</a:t>
            </a:r>
            <a:r>
              <a:rPr lang="en-US" sz="2800" dirty="0">
                <a:cs typeface="Segoe UI Light" panose="020B0502040204020203" pitchFamily="34" charset="0"/>
              </a:rPr>
              <a:t> help</a:t>
            </a:r>
          </a:p>
          <a:p>
            <a:pPr marL="285750" indent="-285750">
              <a:lnSpc>
                <a:spcPct val="150000"/>
              </a:lnSpc>
              <a:buFont typeface="Arial" panose="020B0604020202020204" pitchFamily="34" charset="0"/>
              <a:buChar char="•"/>
            </a:pPr>
            <a:r>
              <a:rPr lang="en-US" sz="2800" dirty="0">
                <a:cs typeface="Segoe UI Light" panose="020B0502040204020203" pitchFamily="34" charset="0"/>
              </a:rPr>
              <a:t>Concept Help</a:t>
            </a:r>
          </a:p>
          <a:p>
            <a:pPr marL="285750" indent="-285750">
              <a:lnSpc>
                <a:spcPct val="150000"/>
              </a:lnSpc>
              <a:buFont typeface="Arial" panose="020B0604020202020204" pitchFamily="34" charset="0"/>
              <a:buChar char="•"/>
            </a:pPr>
            <a:r>
              <a:rPr lang="en-US" sz="2800" dirty="0" smtClean="0">
                <a:cs typeface="Segoe UI Light" panose="020B0502040204020203" pitchFamily="34" charset="0"/>
              </a:rPr>
              <a:t>Command Examples</a:t>
            </a:r>
          </a:p>
          <a:p>
            <a:pPr marL="285750" indent="-285750">
              <a:lnSpc>
                <a:spcPct val="150000"/>
              </a:lnSpc>
              <a:buFont typeface="Arial" panose="020B0604020202020204" pitchFamily="34" charset="0"/>
              <a:buChar char="•"/>
            </a:pPr>
            <a:r>
              <a:rPr lang="en-US" sz="2800" dirty="0" smtClean="0">
                <a:cs typeface="Segoe UI Light" panose="020B0502040204020203" pitchFamily="34" charset="0"/>
              </a:rPr>
              <a:t>Detailed Syntax</a:t>
            </a:r>
            <a:endParaRPr lang="en-US" sz="2800" dirty="0">
              <a:cs typeface="Segoe UI Light" panose="020B0502040204020203" pitchFamily="34" charset="0"/>
            </a:endParaRPr>
          </a:p>
          <a:p>
            <a:pPr marL="285750" indent="-285750">
              <a:lnSpc>
                <a:spcPct val="150000"/>
              </a:lnSpc>
              <a:buFont typeface="Arial" panose="020B0604020202020204" pitchFamily="34" charset="0"/>
              <a:buChar char="•"/>
            </a:pPr>
            <a:endParaRPr lang="en-US" sz="2800" dirty="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90</a:t>
            </a:fld>
            <a:endParaRPr lang="en-US"/>
          </a:p>
        </p:txBody>
      </p:sp>
    </p:spTree>
    <p:extLst>
      <p:ext uri="{BB962C8B-B14F-4D97-AF65-F5344CB8AC3E}">
        <p14:creationId xmlns:p14="http://schemas.microsoft.com/office/powerpoint/2010/main" val="4643642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559496" cy="2286000"/>
          </a:xfrm>
        </p:spPr>
        <p:txBody>
          <a:bodyPr>
            <a:normAutofit fontScale="90000"/>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Help for </a:t>
            </a:r>
            <a:r>
              <a:rPr lang="en-AU" dirty="0" err="1" smtClean="0">
                <a:latin typeface="Segoe UI Light" panose="020B0502040204020203" pitchFamily="34" charset="0"/>
                <a:cs typeface="Segoe UI Light" panose="020B0502040204020203" pitchFamily="34" charset="0"/>
              </a:rPr>
              <a:t>Cmdlets</a:t>
            </a:r>
            <a:r>
              <a:rPr lang="en-AU" dirty="0" smtClean="0">
                <a:latin typeface="Segoe UI Light" panose="020B0502040204020203" pitchFamily="34" charset="0"/>
                <a:cs typeface="Segoe UI Light" panose="020B0502040204020203" pitchFamily="34" charset="0"/>
              </a:rPr>
              <a:t> – Default Short View</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3869688757"/>
              </p:ext>
            </p:extLst>
          </p:nvPr>
        </p:nvGraphicFramePr>
        <p:xfrm>
          <a:off x="1847528" y="1156162"/>
          <a:ext cx="9784080" cy="5059680"/>
        </p:xfrm>
        <a:graphic>
          <a:graphicData uri="http://schemas.openxmlformats.org/drawingml/2006/table">
            <a:tbl>
              <a:tblPr firstRow="1" bandRow="1">
                <a:tableStyleId>{5C22544A-7EE6-4342-B048-85BDC9FD1C3A}</a:tableStyleId>
              </a:tblPr>
              <a:tblGrid>
                <a:gridCol w="9784080">
                  <a:extLst>
                    <a:ext uri="{9D8B030D-6E8A-4147-A177-3AD203B41FA5}">
                      <a16:colId xmlns:a16="http://schemas.microsoft.com/office/drawing/2014/main" val="2289400794"/>
                    </a:ext>
                  </a:extLst>
                </a:gridCol>
              </a:tblGrid>
              <a:tr h="370840">
                <a:tc>
                  <a:txBody>
                    <a:bodyPr/>
                    <a:lstStyle/>
                    <a:p>
                      <a:r>
                        <a:rPr lang="en-AU" sz="1800" b="0" dirty="0" smtClean="0">
                          <a:solidFill>
                            <a:srgbClr val="F5F5F5"/>
                          </a:solidFill>
                          <a:latin typeface="Lucida Console" panose="020B0609040504020204" pitchFamily="49" charset="0"/>
                        </a:rPr>
                        <a:t>PS C:\&gt; </a:t>
                      </a:r>
                      <a:r>
                        <a:rPr lang="en-AU" sz="1800" b="0" dirty="0" smtClean="0">
                          <a:solidFill>
                            <a:srgbClr val="E0FFFF"/>
                          </a:solidFill>
                          <a:latin typeface="Lucida Console" panose="020B0609040504020204" pitchFamily="49" charset="0"/>
                        </a:rPr>
                        <a:t>Get-Help</a:t>
                      </a:r>
                      <a:r>
                        <a:rPr lang="en-AU" sz="1800" b="0" dirty="0" smtClean="0">
                          <a:solidFill>
                            <a:srgbClr val="F5F5F5"/>
                          </a:solidFill>
                          <a:latin typeface="Lucida Console" panose="020B0609040504020204" pitchFamily="49" charset="0"/>
                        </a:rPr>
                        <a:t> </a:t>
                      </a:r>
                      <a:r>
                        <a:rPr lang="en-AU" sz="1800" b="0" dirty="0" smtClean="0">
                          <a:solidFill>
                            <a:srgbClr val="EE82EE"/>
                          </a:solidFill>
                          <a:latin typeface="Lucida Console" panose="020B0609040504020204" pitchFamily="49" charset="0"/>
                        </a:rPr>
                        <a:t>Get-</a:t>
                      </a:r>
                      <a:r>
                        <a:rPr lang="en-AU" sz="1800" b="0" dirty="0" err="1" smtClean="0">
                          <a:solidFill>
                            <a:srgbClr val="EE82EE"/>
                          </a:solidFill>
                          <a:latin typeface="Lucida Console" panose="020B0609040504020204" pitchFamily="49" charset="0"/>
                        </a:rPr>
                        <a:t>ChildItem</a:t>
                      </a:r>
                      <a:r>
                        <a:rPr lang="en-AU" sz="1800" b="0" dirty="0" smtClean="0">
                          <a:solidFill>
                            <a:srgbClr val="EE82EE"/>
                          </a:solidFill>
                          <a:latin typeface="Lucida Console" panose="020B0609040504020204" pitchFamily="49" charset="0"/>
                        </a:rPr>
                        <a:t> </a:t>
                      </a:r>
                    </a:p>
                    <a:p>
                      <a:r>
                        <a:rPr lang="en-AU" sz="1800" b="0" dirty="0" smtClean="0">
                          <a:solidFill>
                            <a:srgbClr val="98FB98"/>
                          </a:solidFill>
                          <a:latin typeface="Lucida Console" panose="020B0609040504020204" pitchFamily="49" charset="0"/>
                        </a:rPr>
                        <a:t>#or </a:t>
                      </a:r>
                    </a:p>
                    <a:p>
                      <a:r>
                        <a:rPr lang="en-AU" sz="1800" b="0" dirty="0" smtClean="0">
                          <a:solidFill>
                            <a:srgbClr val="F5F5F5"/>
                          </a:solidFill>
                          <a:latin typeface="Lucida Console" panose="020B0609040504020204" pitchFamily="49" charset="0"/>
                        </a:rPr>
                        <a:t>PS C:\&gt; </a:t>
                      </a:r>
                      <a:r>
                        <a:rPr lang="en-AU" sz="1800" b="0" dirty="0" smtClean="0">
                          <a:solidFill>
                            <a:srgbClr val="E0FFFF"/>
                          </a:solidFill>
                          <a:latin typeface="Lucida Console" panose="020B0609040504020204" pitchFamily="49" charset="0"/>
                        </a:rPr>
                        <a:t>Get-</a:t>
                      </a:r>
                      <a:r>
                        <a:rPr lang="en-AU" sz="1800" b="0" dirty="0" err="1" smtClean="0">
                          <a:solidFill>
                            <a:srgbClr val="E0FFFF"/>
                          </a:solidFill>
                          <a:latin typeface="Lucida Console" panose="020B0609040504020204" pitchFamily="49" charset="0"/>
                        </a:rPr>
                        <a:t>ChildItem</a:t>
                      </a:r>
                      <a:r>
                        <a:rPr lang="en-AU" sz="1800" b="0" dirty="0" smtClean="0">
                          <a:solidFill>
                            <a:srgbClr val="F5F5F5"/>
                          </a:solidFill>
                          <a:latin typeface="Lucida Console" panose="020B0609040504020204" pitchFamily="49" charset="0"/>
                        </a:rPr>
                        <a:t> </a:t>
                      </a:r>
                      <a:r>
                        <a:rPr lang="en-AU" sz="1800" b="0" dirty="0" smtClean="0">
                          <a:solidFill>
                            <a:srgbClr val="FFE4B5"/>
                          </a:solidFill>
                          <a:latin typeface="Lucida Console" panose="020B0609040504020204" pitchFamily="49" charset="0"/>
                        </a:rPr>
                        <a:t>-? </a:t>
                      </a:r>
                    </a:p>
                    <a:p>
                      <a:endParaRPr lang="en-AU" sz="1600" b="0" dirty="0" smtClean="0">
                        <a:solidFill>
                          <a:srgbClr val="EE82EE"/>
                        </a:solidFill>
                        <a:latin typeface="Lucida Console" panose="020B0609040504020204" pitchFamily="49" charset="0"/>
                      </a:endParaRPr>
                    </a:p>
                    <a:p>
                      <a:r>
                        <a:rPr lang="en-AU" sz="1600" b="0" dirty="0" smtClean="0">
                          <a:solidFill>
                            <a:srgbClr val="F5F5F5"/>
                          </a:solidFill>
                          <a:latin typeface="Lucida Console" panose="020B0609040504020204" pitchFamily="49" charset="0"/>
                        </a:rPr>
                        <a:t>NAME</a:t>
                      </a:r>
                    </a:p>
                    <a:p>
                      <a:r>
                        <a:rPr lang="en-AU" sz="1600" b="0" dirty="0" smtClean="0">
                          <a:solidFill>
                            <a:srgbClr val="F5F5F5"/>
                          </a:solidFill>
                          <a:latin typeface="Lucida Console" panose="020B0609040504020204" pitchFamily="49" charset="0"/>
                        </a:rPr>
                        <a:t>    Get-</a:t>
                      </a:r>
                      <a:r>
                        <a:rPr lang="en-AU" sz="1600" b="0" dirty="0" err="1" smtClean="0">
                          <a:solidFill>
                            <a:srgbClr val="F5F5F5"/>
                          </a:solidFill>
                          <a:latin typeface="Lucida Console" panose="020B0609040504020204" pitchFamily="49" charset="0"/>
                        </a:rPr>
                        <a:t>ChildItem</a:t>
                      </a:r>
                      <a:endParaRPr lang="en-AU" sz="1600" b="0" dirty="0" smtClean="0">
                        <a:solidFill>
                          <a:srgbClr val="F5F5F5"/>
                        </a:solidFill>
                        <a:latin typeface="Lucida Console" panose="020B0609040504020204" pitchFamily="49" charset="0"/>
                      </a:endParaRPr>
                    </a:p>
                    <a:p>
                      <a:r>
                        <a:rPr lang="en-AU" sz="1600" b="0" dirty="0" smtClean="0">
                          <a:solidFill>
                            <a:srgbClr val="F5F5F5"/>
                          </a:solidFill>
                          <a:latin typeface="Lucida Console" panose="020B0609040504020204" pitchFamily="49" charset="0"/>
                        </a:rPr>
                        <a:t>SYNOPSIS</a:t>
                      </a:r>
                    </a:p>
                    <a:p>
                      <a:r>
                        <a:rPr lang="en-AU" sz="1600" b="0" dirty="0" smtClean="0">
                          <a:solidFill>
                            <a:srgbClr val="F5F5F5"/>
                          </a:solidFill>
                          <a:latin typeface="Lucida Console" panose="020B0609040504020204" pitchFamily="49" charset="0"/>
                        </a:rPr>
                        <a:t>    Gets the files and folders in a file system drive.</a:t>
                      </a:r>
                    </a:p>
                    <a:p>
                      <a:r>
                        <a:rPr lang="en-AU" sz="1600" b="0" dirty="0" smtClean="0">
                          <a:solidFill>
                            <a:srgbClr val="F5F5F5"/>
                          </a:solidFill>
                          <a:latin typeface="Lucida Console" panose="020B0609040504020204" pitchFamily="49" charset="0"/>
                        </a:rPr>
                        <a:t>SYNTAX</a:t>
                      </a:r>
                    </a:p>
                    <a:p>
                      <a:r>
                        <a:rPr lang="en-AU" sz="1600" b="0" dirty="0" smtClean="0">
                          <a:solidFill>
                            <a:srgbClr val="F5F5F5"/>
                          </a:solidFill>
                          <a:latin typeface="Lucida Console" panose="020B0609040504020204" pitchFamily="49" charset="0"/>
                        </a:rPr>
                        <a:t>    Get-</a:t>
                      </a:r>
                      <a:r>
                        <a:rPr lang="en-AU" sz="1600" b="0" dirty="0" err="1" smtClean="0">
                          <a:solidFill>
                            <a:srgbClr val="F5F5F5"/>
                          </a:solidFill>
                          <a:latin typeface="Lucida Console" panose="020B0609040504020204" pitchFamily="49" charset="0"/>
                        </a:rPr>
                        <a:t>ChildItem</a:t>
                      </a:r>
                      <a:r>
                        <a:rPr lang="en-AU" sz="1600" b="0" dirty="0" smtClean="0">
                          <a:solidFill>
                            <a:srgbClr val="F5F5F5"/>
                          </a:solidFill>
                          <a:latin typeface="Lucida Console" panose="020B0609040504020204" pitchFamily="49" charset="0"/>
                        </a:rPr>
                        <a:t> [[-Path] &lt;String[]&gt;] [[-Filter] &lt;String&gt;]...</a:t>
                      </a:r>
                    </a:p>
                    <a:p>
                      <a:r>
                        <a:rPr lang="en-AU" sz="1600" b="0" dirty="0" smtClean="0">
                          <a:solidFill>
                            <a:srgbClr val="F5F5F5"/>
                          </a:solidFill>
                          <a:latin typeface="Lucida Console" panose="020B0609040504020204" pitchFamily="49" charset="0"/>
                        </a:rPr>
                        <a:t>...    </a:t>
                      </a:r>
                    </a:p>
                    <a:p>
                      <a:r>
                        <a:rPr lang="en-AU" sz="1600" b="0" dirty="0" smtClean="0">
                          <a:solidFill>
                            <a:srgbClr val="F5F5F5"/>
                          </a:solidFill>
                          <a:latin typeface="Lucida Console" panose="020B0609040504020204" pitchFamily="49" charset="0"/>
                        </a:rPr>
                        <a:t>DESCRIPTION</a:t>
                      </a:r>
                    </a:p>
                    <a:p>
                      <a:r>
                        <a:rPr lang="en-AU" sz="1600" b="0" dirty="0" smtClean="0">
                          <a:solidFill>
                            <a:srgbClr val="F5F5F5"/>
                          </a:solidFill>
                          <a:latin typeface="Lucida Console" panose="020B0609040504020204" pitchFamily="49" charset="0"/>
                        </a:rPr>
                        <a:t>    The Get-</a:t>
                      </a:r>
                      <a:r>
                        <a:rPr lang="en-AU" sz="1600" b="0" dirty="0" err="1" smtClean="0">
                          <a:solidFill>
                            <a:srgbClr val="F5F5F5"/>
                          </a:solidFill>
                          <a:latin typeface="Lucida Console" panose="020B0609040504020204" pitchFamily="49" charset="0"/>
                        </a:rPr>
                        <a:t>ChildItem</a:t>
                      </a:r>
                      <a:r>
                        <a:rPr lang="en-AU" sz="1600" b="0" dirty="0" smtClean="0">
                          <a:solidFill>
                            <a:srgbClr val="F5F5F5"/>
                          </a:solidFill>
                          <a:latin typeface="Lucida Console" panose="020B0609040504020204" pitchFamily="49" charset="0"/>
                        </a:rPr>
                        <a:t> cmdlet gets the items in one or more...</a:t>
                      </a:r>
                    </a:p>
                    <a:p>
                      <a:r>
                        <a:rPr lang="en-AU" sz="1600" b="0" dirty="0" smtClean="0">
                          <a:solidFill>
                            <a:srgbClr val="F5F5F5"/>
                          </a:solidFill>
                          <a:latin typeface="Lucida Console" panose="020B0609040504020204" pitchFamily="49" charset="0"/>
                        </a:rPr>
                        <a:t>...</a:t>
                      </a:r>
                    </a:p>
                    <a:p>
                      <a:r>
                        <a:rPr lang="en-AU" sz="1600" b="0" dirty="0" smtClean="0">
                          <a:solidFill>
                            <a:srgbClr val="F5F5F5"/>
                          </a:solidFill>
                          <a:latin typeface="Lucida Console" panose="020B0609040504020204" pitchFamily="49" charset="0"/>
                        </a:rPr>
                        <a:t>RELATED LINKS</a:t>
                      </a:r>
                    </a:p>
                    <a:p>
                      <a:r>
                        <a:rPr lang="de-DE" sz="1600" b="0" dirty="0" smtClean="0">
                          <a:solidFill>
                            <a:srgbClr val="F5F5F5"/>
                          </a:solidFill>
                          <a:latin typeface="Lucida Console" panose="020B0609040504020204" pitchFamily="49" charset="0"/>
                        </a:rPr>
                        <a:t>    Online version: http://technet.microsoft.com/library/h...</a:t>
                      </a:r>
                    </a:p>
                    <a:p>
                      <a:r>
                        <a:rPr lang="en-AU" sz="1600" b="0" dirty="0" smtClean="0">
                          <a:solidFill>
                            <a:srgbClr val="F5F5F5"/>
                          </a:solidFill>
                          <a:latin typeface="Lucida Console" panose="020B0609040504020204" pitchFamily="49" charset="0"/>
                        </a:rPr>
                        <a:t>...</a:t>
                      </a:r>
                    </a:p>
                    <a:p>
                      <a:r>
                        <a:rPr lang="en-AU" sz="1600" b="0" dirty="0" smtClean="0">
                          <a:solidFill>
                            <a:srgbClr val="F5F5F5"/>
                          </a:solidFill>
                          <a:latin typeface="Lucida Console" panose="020B0609040504020204" pitchFamily="49" charset="0"/>
                        </a:rPr>
                        <a:t>REMARKS</a:t>
                      </a:r>
                    </a:p>
                    <a:p>
                      <a:r>
                        <a:rPr lang="en-AU" sz="1600" b="0" dirty="0" smtClean="0">
                          <a:solidFill>
                            <a:srgbClr val="F5F5F5"/>
                          </a:solidFill>
                          <a:latin typeface="Lucida Console" panose="020B0609040504020204" pitchFamily="49" charset="0"/>
                        </a:rPr>
                        <a:t>    To see the examples, type: "get-help Get-</a:t>
                      </a:r>
                      <a:r>
                        <a:rPr lang="en-AU" sz="1600" b="0" dirty="0" err="1" smtClean="0">
                          <a:solidFill>
                            <a:srgbClr val="F5F5F5"/>
                          </a:solidFill>
                          <a:latin typeface="Lucida Console" panose="020B0609040504020204" pitchFamily="49" charset="0"/>
                        </a:rPr>
                        <a:t>ChildItem</a:t>
                      </a:r>
                      <a:r>
                        <a:rPr lang="en-AU" sz="1600" b="0" dirty="0" smtClean="0">
                          <a:solidFill>
                            <a:srgbClr val="F5F5F5"/>
                          </a:solidFill>
                          <a:latin typeface="Lucida Console" panose="020B0609040504020204" pitchFamily="49" charset="0"/>
                        </a:rPr>
                        <a:t> ...</a:t>
                      </a:r>
                    </a:p>
                    <a:p>
                      <a:r>
                        <a:rPr lang="en-AU" sz="1600" b="0" dirty="0" smtClean="0">
                          <a:solidFill>
                            <a:srgbClr val="E0FFFF"/>
                          </a:solidFill>
                          <a:latin typeface="Lucida Console" panose="020B0609040504020204" pitchFamily="49" charset="0"/>
                        </a:rPr>
                        <a:t>...</a:t>
                      </a:r>
                    </a:p>
                  </a:txBody>
                  <a:tcPr>
                    <a:solidFill>
                      <a:srgbClr val="012456"/>
                    </a:solidFill>
                  </a:tcPr>
                </a:tc>
                <a:extLst>
                  <a:ext uri="{0D108BD9-81ED-4DB2-BD59-A6C34878D82A}">
                    <a16:rowId xmlns:a16="http://schemas.microsoft.com/office/drawing/2014/main" val="4292146092"/>
                  </a:ext>
                </a:extLst>
              </a:tr>
            </a:tbl>
          </a:graphicData>
        </a:graphic>
      </p:graphicFrame>
    </p:spTree>
    <p:extLst>
      <p:ext uri="{BB962C8B-B14F-4D97-AF65-F5344CB8AC3E}">
        <p14:creationId xmlns:p14="http://schemas.microsoft.com/office/powerpoint/2010/main" val="26727084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844842" cy="2286000"/>
          </a:xfrm>
        </p:spPr>
        <p:txBody>
          <a:bodyPr>
            <a:normAutofit/>
          </a:bodyPr>
          <a:lstStyle/>
          <a:p>
            <a:r>
              <a:rPr lang="en-AU" sz="2200" dirty="0" smtClean="0">
                <a:latin typeface="Segoe UI Light" panose="020B0502040204020203" pitchFamily="34" charset="0"/>
                <a:cs typeface="Segoe UI Light" panose="020B0502040204020203" pitchFamily="34" charset="0"/>
              </a:rPr>
              <a:t>Example:</a:t>
            </a:r>
            <a:br>
              <a:rPr lang="en-AU" sz="2200" dirty="0" smtClean="0">
                <a:latin typeface="Segoe UI Light" panose="020B0502040204020203" pitchFamily="34" charset="0"/>
                <a:cs typeface="Segoe UI Light" panose="020B0502040204020203" pitchFamily="34" charset="0"/>
              </a:rPr>
            </a:br>
            <a:r>
              <a:rPr lang="en-AU" sz="2200" dirty="0" smtClean="0">
                <a:latin typeface="Segoe UI Light" panose="020B0502040204020203" pitchFamily="34" charset="0"/>
                <a:cs typeface="Segoe UI Light" panose="020B0502040204020203" pitchFamily="34" charset="0"/>
              </a:rPr>
              <a:t>Help for </a:t>
            </a:r>
            <a:r>
              <a:rPr lang="en-AU" sz="2200" dirty="0" err="1" smtClean="0">
                <a:latin typeface="Segoe UI Light" panose="020B0502040204020203" pitchFamily="34" charset="0"/>
                <a:cs typeface="Segoe UI Light" panose="020B0502040204020203" pitchFamily="34" charset="0"/>
              </a:rPr>
              <a:t>Cmdlets</a:t>
            </a:r>
            <a:r>
              <a:rPr lang="en-AU" sz="2200" dirty="0" smtClean="0">
                <a:latin typeface="Segoe UI Light" panose="020B0502040204020203" pitchFamily="34" charset="0"/>
                <a:cs typeface="Segoe UI Light" panose="020B0502040204020203" pitchFamily="34" charset="0"/>
              </a:rPr>
              <a:t> – Full View</a:t>
            </a:r>
            <a:endParaRPr lang="en-AU" sz="2200" dirty="0">
              <a:latin typeface="Segoe UI Light" panose="020B0502040204020203" pitchFamily="34" charset="0"/>
              <a:cs typeface="Segoe UI Light" panose="020B0502040204020203" pitchFamily="34" charset="0"/>
            </a:endParaRPr>
          </a:p>
        </p:txBody>
      </p:sp>
      <p:sp>
        <p:nvSpPr>
          <p:cNvPr id="8" name="Content Placeholder 7"/>
          <p:cNvSpPr>
            <a:spLocks noGrp="1"/>
          </p:cNvSpPr>
          <p:nvPr>
            <p:ph sz="quarter" idx="13"/>
          </p:nvPr>
        </p:nvSpPr>
        <p:spPr>
          <a:xfrm>
            <a:off x="1703512" y="1844824"/>
            <a:ext cx="9878888" cy="4251176"/>
          </a:xfrm>
        </p:spPr>
        <p:txBody>
          <a:bodyPr>
            <a:normAutofit/>
          </a:bodyPr>
          <a:lstStyle/>
          <a:p>
            <a:endParaRPr lang="en-US" dirty="0"/>
          </a:p>
          <a:p>
            <a:endParaRPr lang="en-US" dirty="0"/>
          </a:p>
        </p:txBody>
      </p:sp>
      <p:sp>
        <p:nvSpPr>
          <p:cNvPr id="4" name="Slide Number Placeholder 3"/>
          <p:cNvSpPr>
            <a:spLocks noGrp="1"/>
          </p:cNvSpPr>
          <p:nvPr>
            <p:ph type="sldNum" sz="quarter" idx="11"/>
          </p:nvPr>
        </p:nvSpPr>
        <p:spPr/>
        <p:txBody>
          <a:bodyPr/>
          <a:lstStyle/>
          <a:p>
            <a:fld id="{74A398B2-5A34-1A4A-811E-F4027282568C}" type="slidenum">
              <a:rPr lang="en-US" smtClean="0"/>
              <a:pPr/>
              <a:t>92</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074032182"/>
              </p:ext>
            </p:extLst>
          </p:nvPr>
        </p:nvGraphicFramePr>
        <p:xfrm>
          <a:off x="2361234" y="1143000"/>
          <a:ext cx="9285330" cy="1310640"/>
        </p:xfrm>
        <a:graphic>
          <a:graphicData uri="http://schemas.openxmlformats.org/drawingml/2006/table">
            <a:tbl>
              <a:tblPr firstRow="1" bandRow="1">
                <a:tableStyleId>{5C22544A-7EE6-4342-B048-85BDC9FD1C3A}</a:tableStyleId>
              </a:tblPr>
              <a:tblGrid>
                <a:gridCol w="9285330">
                  <a:extLst>
                    <a:ext uri="{9D8B030D-6E8A-4147-A177-3AD203B41FA5}">
                      <a16:colId xmlns:a16="http://schemas.microsoft.com/office/drawing/2014/main" val="1576312327"/>
                    </a:ext>
                  </a:extLst>
                </a:gridCol>
              </a:tblGrid>
              <a:tr h="370840">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t> </a:t>
                      </a:r>
                      <a:r>
                        <a:rPr lang="en-US" sz="2000" b="0" dirty="0" smtClean="0">
                          <a:solidFill>
                            <a:srgbClr val="E0FFFF"/>
                          </a:solidFill>
                          <a:latin typeface="Lucida Console" panose="020B0609040504020204" pitchFamily="49" charset="0"/>
                        </a:rPr>
                        <a:t>Get-Help</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Get-</a:t>
                      </a:r>
                      <a:r>
                        <a:rPr lang="en-US" sz="2000" b="0" dirty="0" err="1" smtClean="0">
                          <a:solidFill>
                            <a:srgbClr val="EE82EE"/>
                          </a:solidFill>
                          <a:latin typeface="Lucida Console" panose="020B0609040504020204" pitchFamily="49" charset="0"/>
                        </a:rPr>
                        <a:t>ChildItem</a:t>
                      </a:r>
                      <a:endParaRPr lang="en-AU" sz="2000" b="0" dirty="0" smtClean="0">
                        <a:solidFill>
                          <a:srgbClr val="F5F5F5"/>
                        </a:solidFill>
                        <a:latin typeface="Lucida Console" panose="020B0609040504020204" pitchFamily="49" charset="0"/>
                      </a:endParaRPr>
                    </a:p>
                    <a:p>
                      <a:r>
                        <a:rPr lang="en-AU" sz="2000" b="0" dirty="0" smtClean="0">
                          <a:solidFill>
                            <a:srgbClr val="F5F5F5"/>
                          </a:solidFill>
                          <a:latin typeface="Lucida Console" panose="020B0609040504020204" pitchFamily="49" charset="0"/>
                        </a:rPr>
                        <a:t>PS C:\&gt; </a:t>
                      </a:r>
                      <a:r>
                        <a:rPr lang="en-US" sz="2000" b="0" dirty="0" smtClean="0"/>
                        <a:t> </a:t>
                      </a:r>
                      <a:r>
                        <a:rPr lang="en-US" sz="2000" b="0" dirty="0" smtClean="0">
                          <a:solidFill>
                            <a:srgbClr val="E0FFFF"/>
                          </a:solidFill>
                          <a:latin typeface="Lucida Console" panose="020B0609040504020204" pitchFamily="49" charset="0"/>
                        </a:rPr>
                        <a:t>Get-Help</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Get-</a:t>
                      </a:r>
                      <a:r>
                        <a:rPr lang="en-US" sz="2000" b="0" dirty="0" err="1" smtClean="0">
                          <a:solidFill>
                            <a:srgbClr val="EE82EE"/>
                          </a:solidFill>
                          <a:latin typeface="Lucida Console" panose="020B0609040504020204" pitchFamily="49" charset="0"/>
                        </a:rPr>
                        <a:t>ChildItem</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–Full</a:t>
                      </a:r>
                    </a:p>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t> </a:t>
                      </a:r>
                      <a:r>
                        <a:rPr lang="en-US" sz="2000" b="0" dirty="0" smtClean="0">
                          <a:solidFill>
                            <a:srgbClr val="E0FFFF"/>
                          </a:solidFill>
                          <a:latin typeface="Lucida Console" panose="020B0609040504020204" pitchFamily="49" charset="0"/>
                        </a:rPr>
                        <a:t>Get-Help</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Get-</a:t>
                      </a:r>
                      <a:r>
                        <a:rPr lang="en-US" sz="2000" b="0" dirty="0" err="1" smtClean="0">
                          <a:solidFill>
                            <a:srgbClr val="EE82EE"/>
                          </a:solidFill>
                          <a:latin typeface="Lucida Console" panose="020B0609040504020204" pitchFamily="49" charset="0"/>
                        </a:rPr>
                        <a:t>ChildItem</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–Examples</a:t>
                      </a:r>
                    </a:p>
                    <a:p>
                      <a:pPr marL="0" marR="0" indent="0" defTabSz="914400" eaLnBrk="1" fontAlgn="auto" latinLnBrk="0" hangingPunct="1">
                        <a:lnSpc>
                          <a:spcPct val="100000"/>
                        </a:lnSpc>
                        <a:spcBef>
                          <a:spcPts val="0"/>
                        </a:spcBef>
                        <a:spcAft>
                          <a:spcPts val="0"/>
                        </a:spcAft>
                        <a:buClrTx/>
                        <a:buSzTx/>
                        <a:buFontTx/>
                        <a:buNone/>
                        <a:tabLst/>
                        <a:defRPr/>
                      </a:pPr>
                      <a:r>
                        <a:rPr lang="en-AU" sz="2000" b="0" dirty="0" smtClean="0">
                          <a:solidFill>
                            <a:srgbClr val="F5F5F5"/>
                          </a:solidFill>
                          <a:latin typeface="Lucida Console" panose="020B0609040504020204" pitchFamily="49" charset="0"/>
                        </a:rPr>
                        <a:t>PS C:\&gt; </a:t>
                      </a:r>
                      <a:r>
                        <a:rPr lang="en-US" sz="2000" b="0" dirty="0" smtClean="0"/>
                        <a:t> </a:t>
                      </a:r>
                      <a:r>
                        <a:rPr lang="en-US" sz="2000" b="0" dirty="0" smtClean="0">
                          <a:solidFill>
                            <a:srgbClr val="E0FFFF"/>
                          </a:solidFill>
                          <a:latin typeface="Lucida Console" panose="020B0609040504020204" pitchFamily="49" charset="0"/>
                        </a:rPr>
                        <a:t>Get-Help</a:t>
                      </a:r>
                      <a:r>
                        <a:rPr lang="en-US" sz="2000" b="0" dirty="0" smtClean="0">
                          <a:solidFill>
                            <a:srgbClr val="F5F5F5"/>
                          </a:solidFill>
                          <a:latin typeface="Lucida Console" panose="020B0609040504020204" pitchFamily="49" charset="0"/>
                        </a:rPr>
                        <a:t> </a:t>
                      </a:r>
                      <a:r>
                        <a:rPr lang="en-US" sz="2000" b="0" dirty="0" smtClean="0">
                          <a:solidFill>
                            <a:srgbClr val="EE82EE"/>
                          </a:solidFill>
                          <a:latin typeface="Lucida Console" panose="020B0609040504020204" pitchFamily="49" charset="0"/>
                        </a:rPr>
                        <a:t>Get-</a:t>
                      </a:r>
                      <a:r>
                        <a:rPr lang="en-US" sz="2000" b="0" dirty="0" err="1" smtClean="0">
                          <a:solidFill>
                            <a:srgbClr val="EE82EE"/>
                          </a:solidFill>
                          <a:latin typeface="Lucida Console" panose="020B0609040504020204" pitchFamily="49" charset="0"/>
                        </a:rPr>
                        <a:t>ChildItem</a:t>
                      </a:r>
                      <a:r>
                        <a:rPr lang="en-US" sz="2000" b="0" dirty="0" smtClean="0">
                          <a:solidFill>
                            <a:srgbClr val="F5F5F5"/>
                          </a:solidFill>
                          <a:latin typeface="Lucida Console" panose="020B0609040504020204" pitchFamily="49" charset="0"/>
                        </a:rPr>
                        <a:t> </a:t>
                      </a:r>
                      <a:r>
                        <a:rPr lang="en-US" sz="2000" b="0" dirty="0" smtClean="0">
                          <a:solidFill>
                            <a:srgbClr val="FFE4B5"/>
                          </a:solidFill>
                          <a:latin typeface="Lucida Console" panose="020B0609040504020204" pitchFamily="49" charset="0"/>
                        </a:rPr>
                        <a:t>–Detailed</a:t>
                      </a:r>
                    </a:p>
                  </a:txBody>
                  <a:tcPr>
                    <a:solidFill>
                      <a:srgbClr val="012456"/>
                    </a:solidFill>
                  </a:tcPr>
                </a:tc>
                <a:extLst>
                  <a:ext uri="{0D108BD9-81ED-4DB2-BD59-A6C34878D82A}">
                    <a16:rowId xmlns:a16="http://schemas.microsoft.com/office/drawing/2014/main" val="9635684"/>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447240575"/>
              </p:ext>
            </p:extLst>
          </p:nvPr>
        </p:nvGraphicFramePr>
        <p:xfrm>
          <a:off x="2930934" y="2764056"/>
          <a:ext cx="8128000" cy="3535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93692294"/>
                    </a:ext>
                  </a:extLst>
                </a:gridCol>
                <a:gridCol w="4064000">
                  <a:extLst>
                    <a:ext uri="{9D8B030D-6E8A-4147-A177-3AD203B41FA5}">
                      <a16:colId xmlns:a16="http://schemas.microsoft.com/office/drawing/2014/main" val="3065336835"/>
                    </a:ext>
                  </a:extLst>
                </a:gridCol>
              </a:tblGrid>
              <a:tr h="370840">
                <a:tc>
                  <a:txBody>
                    <a:bodyPr/>
                    <a:lstStyle/>
                    <a:p>
                      <a:pPr marL="0" indent="0">
                        <a:buFont typeface="Arial" panose="020B0604020202020204" pitchFamily="34" charset="0"/>
                        <a:buNone/>
                      </a:pPr>
                      <a:r>
                        <a:rPr lang="en-US" sz="2000" b="0" dirty="0" smtClean="0"/>
                        <a:t>Default Help Sections (no </a:t>
                      </a:r>
                      <a:r>
                        <a:rPr lang="en-US" sz="2000" b="0" dirty="0" err="1" smtClean="0"/>
                        <a:t>params</a:t>
                      </a:r>
                      <a:r>
                        <a:rPr lang="en-US" sz="2000" b="0" dirty="0" smtClean="0"/>
                        <a:t>)</a:t>
                      </a:r>
                      <a:endParaRPr lang="en-US" sz="2000" b="0" dirty="0"/>
                    </a:p>
                  </a:txBody>
                  <a:tcPr/>
                </a:tc>
                <a:tc>
                  <a:txBody>
                    <a:bodyPr/>
                    <a:lstStyle/>
                    <a:p>
                      <a:r>
                        <a:rPr lang="en-US" sz="2000" b="0" dirty="0" smtClean="0"/>
                        <a:t>All Help Sections (-Full)</a:t>
                      </a:r>
                      <a:endParaRPr lang="en-US" sz="2000" b="0" dirty="0"/>
                    </a:p>
                  </a:txBody>
                  <a:tcPr/>
                </a:tc>
                <a:extLst>
                  <a:ext uri="{0D108BD9-81ED-4DB2-BD59-A6C34878D82A}">
                    <a16:rowId xmlns:a16="http://schemas.microsoft.com/office/drawing/2014/main" val="2208073565"/>
                  </a:ext>
                </a:extLst>
              </a:tr>
              <a:tr h="370840">
                <a:tc>
                  <a:txBody>
                    <a:bodyPr/>
                    <a:lstStyle/>
                    <a:p>
                      <a:pPr marL="0" indent="0">
                        <a:buFont typeface="Arial" panose="020B0604020202020204" pitchFamily="34" charset="0"/>
                        <a:buNone/>
                      </a:pPr>
                      <a:r>
                        <a:rPr lang="en-AU" sz="2000" dirty="0" smtClean="0">
                          <a:solidFill>
                            <a:schemeClr val="dk1"/>
                          </a:solidFill>
                          <a:latin typeface="+mn-lt"/>
                          <a:ea typeface="+mn-ea"/>
                          <a:cs typeface="+mn-cs"/>
                        </a:rPr>
                        <a:t>NAME</a:t>
                      </a:r>
                    </a:p>
                    <a:p>
                      <a:pPr marL="0" indent="0">
                        <a:buFont typeface="Arial" panose="020B0604020202020204" pitchFamily="34" charset="0"/>
                        <a:buNone/>
                      </a:pPr>
                      <a:r>
                        <a:rPr lang="en-AU" sz="2000" dirty="0" smtClean="0">
                          <a:solidFill>
                            <a:schemeClr val="dk1"/>
                          </a:solidFill>
                          <a:latin typeface="+mn-lt"/>
                          <a:ea typeface="+mn-ea"/>
                          <a:cs typeface="+mn-cs"/>
                        </a:rPr>
                        <a:t>SYNOPSIS</a:t>
                      </a:r>
                    </a:p>
                    <a:p>
                      <a:pPr marL="0" indent="0">
                        <a:buFont typeface="Arial" panose="020B0604020202020204" pitchFamily="34" charset="0"/>
                        <a:buNone/>
                      </a:pPr>
                      <a:r>
                        <a:rPr lang="en-AU" sz="2000" dirty="0" smtClean="0">
                          <a:solidFill>
                            <a:schemeClr val="dk1"/>
                          </a:solidFill>
                          <a:latin typeface="+mn-lt"/>
                          <a:ea typeface="+mn-ea"/>
                          <a:cs typeface="+mn-cs"/>
                        </a:rPr>
                        <a:t>SYNTAX</a:t>
                      </a:r>
                    </a:p>
                    <a:p>
                      <a:pPr marL="0" indent="0">
                        <a:buFont typeface="Arial" panose="020B0604020202020204" pitchFamily="34" charset="0"/>
                        <a:buNone/>
                      </a:pPr>
                      <a:r>
                        <a:rPr lang="en-AU" sz="2000" dirty="0" smtClean="0">
                          <a:solidFill>
                            <a:schemeClr val="dk1"/>
                          </a:solidFill>
                          <a:latin typeface="+mn-lt"/>
                          <a:ea typeface="+mn-ea"/>
                          <a:cs typeface="+mn-cs"/>
                        </a:rPr>
                        <a:t>DESCRIPTION</a:t>
                      </a:r>
                    </a:p>
                    <a:p>
                      <a:pPr marL="0" indent="0">
                        <a:buFont typeface="Arial" panose="020B0604020202020204" pitchFamily="34" charset="0"/>
                        <a:buNone/>
                      </a:pPr>
                      <a:r>
                        <a:rPr lang="en-AU" sz="2000" dirty="0" smtClean="0">
                          <a:solidFill>
                            <a:schemeClr val="dk1"/>
                          </a:solidFill>
                          <a:latin typeface="+mn-lt"/>
                          <a:ea typeface="+mn-ea"/>
                          <a:cs typeface="+mn-cs"/>
                        </a:rPr>
                        <a:t>RELATED LINKS</a:t>
                      </a:r>
                    </a:p>
                    <a:p>
                      <a:pPr marL="0" indent="0">
                        <a:buFont typeface="Arial" panose="020B0604020202020204" pitchFamily="34" charset="0"/>
                        <a:buNone/>
                      </a:pPr>
                      <a:r>
                        <a:rPr lang="en-AU" sz="2000" b="0" dirty="0" smtClean="0">
                          <a:solidFill>
                            <a:schemeClr val="dk1"/>
                          </a:solidFill>
                          <a:latin typeface="+mn-lt"/>
                          <a:ea typeface="+mn-ea"/>
                          <a:cs typeface="+mn-cs"/>
                        </a:rPr>
                        <a:t>REMARKS</a:t>
                      </a:r>
                    </a:p>
                    <a:p>
                      <a:pPr marL="0" indent="0">
                        <a:buFont typeface="Arial" panose="020B0604020202020204" pitchFamily="34" charset="0"/>
                        <a:buNone/>
                      </a:pPr>
                      <a:endParaRPr lang="en-US" sz="2000" dirty="0">
                        <a:solidFill>
                          <a:schemeClr val="dk1"/>
                        </a:solidFill>
                        <a:latin typeface="+mn-lt"/>
                        <a:ea typeface="+mn-ea"/>
                        <a:cs typeface="+mn-cs"/>
                      </a:endParaRPr>
                    </a:p>
                  </a:txBody>
                  <a:tcPr/>
                </a:tc>
                <a:tc>
                  <a:txBody>
                    <a:bodyPr/>
                    <a:lstStyle/>
                    <a:p>
                      <a:pPr marL="0" indent="0">
                        <a:buFont typeface="Arial" panose="020B0604020202020204" pitchFamily="34" charset="0"/>
                        <a:buNone/>
                      </a:pPr>
                      <a:r>
                        <a:rPr lang="en-US" sz="2000" dirty="0" smtClean="0"/>
                        <a:t>NAME</a:t>
                      </a:r>
                    </a:p>
                    <a:p>
                      <a:pPr marL="0" indent="0">
                        <a:buFont typeface="Arial" panose="020B0604020202020204" pitchFamily="34" charset="0"/>
                        <a:buNone/>
                      </a:pPr>
                      <a:r>
                        <a:rPr lang="en-US" sz="2000" dirty="0" smtClean="0"/>
                        <a:t>SYNOPSIS</a:t>
                      </a:r>
                    </a:p>
                    <a:p>
                      <a:pPr marL="0" indent="0">
                        <a:buFont typeface="Arial" panose="020B0604020202020204" pitchFamily="34" charset="0"/>
                        <a:buNone/>
                      </a:pPr>
                      <a:r>
                        <a:rPr lang="en-US" sz="2000" dirty="0" smtClean="0"/>
                        <a:t>SYNTAX</a:t>
                      </a:r>
                    </a:p>
                    <a:p>
                      <a:pPr marL="0" indent="0">
                        <a:buFont typeface="Arial" panose="020B0604020202020204" pitchFamily="34" charset="0"/>
                        <a:buNone/>
                      </a:pPr>
                      <a:r>
                        <a:rPr lang="en-US" sz="2000" dirty="0" smtClean="0"/>
                        <a:t>DESCRIPTION</a:t>
                      </a:r>
                    </a:p>
                    <a:p>
                      <a:pPr marL="0" indent="0">
                        <a:buFont typeface="Arial" panose="020B0604020202020204" pitchFamily="34" charset="0"/>
                        <a:buNone/>
                      </a:pPr>
                      <a:r>
                        <a:rPr lang="en-US" sz="2000" b="0" dirty="0" smtClean="0"/>
                        <a:t>PARAMETERS</a:t>
                      </a:r>
                    </a:p>
                    <a:p>
                      <a:pPr marL="0" indent="0">
                        <a:buFont typeface="Arial" panose="020B0604020202020204" pitchFamily="34" charset="0"/>
                        <a:buNone/>
                      </a:pPr>
                      <a:r>
                        <a:rPr lang="en-US" sz="2000" b="0" dirty="0" smtClean="0"/>
                        <a:t>INPUTS</a:t>
                      </a:r>
                    </a:p>
                    <a:p>
                      <a:pPr marL="0" indent="0">
                        <a:buFont typeface="Arial" panose="020B0604020202020204" pitchFamily="34" charset="0"/>
                        <a:buNone/>
                      </a:pPr>
                      <a:r>
                        <a:rPr lang="en-US" sz="2000" b="0" dirty="0" smtClean="0"/>
                        <a:t>OUTPUTS</a:t>
                      </a:r>
                    </a:p>
                    <a:p>
                      <a:pPr marL="0" indent="0">
                        <a:buFont typeface="Arial" panose="020B0604020202020204" pitchFamily="34" charset="0"/>
                        <a:buNone/>
                      </a:pPr>
                      <a:r>
                        <a:rPr lang="en-US" sz="2000" b="0" dirty="0" smtClean="0"/>
                        <a:t>NOTES</a:t>
                      </a:r>
                    </a:p>
                    <a:p>
                      <a:pPr marL="0" indent="0">
                        <a:buFont typeface="Arial" panose="020B0604020202020204" pitchFamily="34" charset="0"/>
                        <a:buNone/>
                      </a:pPr>
                      <a:r>
                        <a:rPr lang="en-US" sz="2000" b="0" dirty="0" smtClean="0"/>
                        <a:t>EXAMPLES</a:t>
                      </a:r>
                    </a:p>
                    <a:p>
                      <a:pPr marL="0" indent="0">
                        <a:buFont typeface="Arial" panose="020B0604020202020204" pitchFamily="34" charset="0"/>
                        <a:buNone/>
                      </a:pPr>
                      <a:r>
                        <a:rPr lang="en-US" sz="2000" dirty="0" smtClean="0"/>
                        <a:t>RELATED LINKS</a:t>
                      </a:r>
                    </a:p>
                  </a:txBody>
                  <a:tcPr/>
                </a:tc>
                <a:extLst>
                  <a:ext uri="{0D108BD9-81ED-4DB2-BD59-A6C34878D82A}">
                    <a16:rowId xmlns:a16="http://schemas.microsoft.com/office/drawing/2014/main" val="994053146"/>
                  </a:ext>
                </a:extLst>
              </a:tr>
            </a:tbl>
          </a:graphicData>
        </a:graphic>
      </p:graphicFrame>
    </p:spTree>
    <p:extLst>
      <p:ext uri="{BB962C8B-B14F-4D97-AF65-F5344CB8AC3E}">
        <p14:creationId xmlns:p14="http://schemas.microsoft.com/office/powerpoint/2010/main" val="27689259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0"/>
            <a:ext cx="1919536" cy="2286000"/>
          </a:xfrm>
        </p:spPr>
        <p:txBody>
          <a:bodyPr>
            <a:normAutofit/>
          </a:bodyPr>
          <a:lstStyle/>
          <a:p>
            <a:r>
              <a:rPr lang="en-AU" sz="2200" dirty="0" smtClean="0">
                <a:latin typeface="Segoe UI Light" panose="020B0502040204020203" pitchFamily="34" charset="0"/>
                <a:cs typeface="Segoe UI Light" panose="020B0502040204020203" pitchFamily="34" charset="0"/>
              </a:rPr>
              <a:t>Example:</a:t>
            </a:r>
            <a:br>
              <a:rPr lang="en-AU" sz="2200" dirty="0" smtClean="0">
                <a:latin typeface="Segoe UI Light" panose="020B0502040204020203" pitchFamily="34" charset="0"/>
                <a:cs typeface="Segoe UI Light" panose="020B0502040204020203" pitchFamily="34" charset="0"/>
              </a:rPr>
            </a:br>
            <a:r>
              <a:rPr lang="en-AU" sz="2200" dirty="0" smtClean="0">
                <a:latin typeface="Segoe UI Light" panose="020B0502040204020203" pitchFamily="34" charset="0"/>
                <a:cs typeface="Segoe UI Light" panose="020B0502040204020203" pitchFamily="34" charset="0"/>
              </a:rPr>
              <a:t>Help for Specified Cmdlet Parameter(s)</a:t>
            </a:r>
            <a:endParaRPr lang="en-AU" sz="22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421916480"/>
              </p:ext>
            </p:extLst>
          </p:nvPr>
        </p:nvGraphicFramePr>
        <p:xfrm>
          <a:off x="2159804" y="1151164"/>
          <a:ext cx="9775522" cy="5273040"/>
        </p:xfrm>
        <a:graphic>
          <a:graphicData uri="http://schemas.openxmlformats.org/drawingml/2006/table">
            <a:tbl>
              <a:tblPr firstRow="1" bandRow="1">
                <a:tableStyleId>{5C22544A-7EE6-4342-B048-85BDC9FD1C3A}</a:tableStyleId>
              </a:tblPr>
              <a:tblGrid>
                <a:gridCol w="9775522">
                  <a:extLst>
                    <a:ext uri="{9D8B030D-6E8A-4147-A177-3AD203B41FA5}">
                      <a16:colId xmlns:a16="http://schemas.microsoft.com/office/drawing/2014/main" val="1800100086"/>
                    </a:ext>
                  </a:extLst>
                </a:gridCol>
              </a:tblGrid>
              <a:tr h="370840">
                <a:tc>
                  <a:txBody>
                    <a:bodyPr/>
                    <a:lstStyle/>
                    <a:p>
                      <a:r>
                        <a:rPr lang="en-AU" sz="2000" b="0" dirty="0" smtClean="0">
                          <a:solidFill>
                            <a:srgbClr val="F5F5F5"/>
                          </a:solidFill>
                          <a:latin typeface="Lucida Console" panose="020B0609040504020204" pitchFamily="49" charset="0"/>
                        </a:rPr>
                        <a:t>PS C:\&gt; </a:t>
                      </a:r>
                      <a:r>
                        <a:rPr lang="en-AU" sz="2000" b="0" dirty="0" smtClean="0">
                          <a:solidFill>
                            <a:srgbClr val="E0FFFF"/>
                          </a:solidFill>
                          <a:latin typeface="Lucida Console" panose="020B0609040504020204" pitchFamily="49" charset="0"/>
                        </a:rPr>
                        <a:t>Get-Help</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Get-Counter</a:t>
                      </a:r>
                      <a:r>
                        <a:rPr lang="en-AU" sz="2000" b="0" dirty="0" smtClean="0">
                          <a:solidFill>
                            <a:srgbClr val="F5F5F5"/>
                          </a:solidFill>
                          <a:latin typeface="Lucida Console" panose="020B0609040504020204" pitchFamily="49" charset="0"/>
                        </a:rPr>
                        <a:t> </a:t>
                      </a:r>
                      <a:r>
                        <a:rPr lang="en-AU" sz="2000" b="0" dirty="0" smtClean="0">
                          <a:solidFill>
                            <a:srgbClr val="FFE4B5"/>
                          </a:solidFill>
                          <a:latin typeface="Lucida Console" panose="020B0609040504020204" pitchFamily="49" charset="0"/>
                        </a:rPr>
                        <a:t>-Parameter</a:t>
                      </a:r>
                      <a:r>
                        <a:rPr lang="en-AU" sz="2000" b="0" dirty="0" smtClean="0">
                          <a:solidFill>
                            <a:srgbClr val="F5F5F5"/>
                          </a:solidFill>
                          <a:latin typeface="Lucida Console" panose="020B0609040504020204" pitchFamily="49" charset="0"/>
                        </a:rPr>
                        <a:t> </a:t>
                      </a:r>
                      <a:r>
                        <a:rPr lang="en-AU" sz="2000" b="0" dirty="0" smtClean="0">
                          <a:solidFill>
                            <a:srgbClr val="EE82EE"/>
                          </a:solidFill>
                          <a:latin typeface="Lucida Console" panose="020B0609040504020204" pitchFamily="49" charset="0"/>
                        </a:rPr>
                        <a:t>Counter</a:t>
                      </a:r>
                    </a:p>
                    <a:p>
                      <a:endParaRPr lang="en-AU" sz="2000" b="0" dirty="0" smtClean="0">
                        <a:solidFill>
                          <a:srgbClr val="EE82EE"/>
                        </a:solidFill>
                        <a:latin typeface="Lucida Console" panose="020B0609040504020204" pitchFamily="49" charset="0"/>
                      </a:endParaRPr>
                    </a:p>
                    <a:p>
                      <a:r>
                        <a:rPr lang="en-AU" sz="2000" b="0" dirty="0" smtClean="0">
                          <a:latin typeface="Lucida Console" panose="020B0609040504020204" pitchFamily="49" charset="0"/>
                        </a:rPr>
                        <a:t> </a:t>
                      </a:r>
                      <a:r>
                        <a:rPr lang="en-AU" sz="2000" b="0" dirty="0" smtClean="0">
                          <a:solidFill>
                            <a:srgbClr val="F5F5F5"/>
                          </a:solidFill>
                          <a:latin typeface="Lucida Console" panose="020B0609040504020204" pitchFamily="49" charset="0"/>
                        </a:rPr>
                        <a:t>-Counter &lt;String[]&gt;</a:t>
                      </a:r>
                    </a:p>
                    <a:p>
                      <a:pPr marL="360000"/>
                      <a:r>
                        <a:rPr lang="en-AU" sz="2000" b="0" dirty="0" smtClean="0">
                          <a:solidFill>
                            <a:srgbClr val="F5F5F5"/>
                          </a:solidFill>
                          <a:latin typeface="Lucida Console" panose="020B0609040504020204" pitchFamily="49" charset="0"/>
                        </a:rPr>
                        <a:t>Gets data from the specified performance counters. Enter one or more </a:t>
                      </a:r>
                    </a:p>
                    <a:p>
                      <a:pPr marL="360000"/>
                      <a:r>
                        <a:rPr lang="en-AU" sz="2000" b="0" dirty="0" smtClean="0">
                          <a:solidFill>
                            <a:srgbClr val="F5F5F5"/>
                          </a:solidFill>
                          <a:latin typeface="Lucida Console" panose="020B0609040504020204" pitchFamily="49" charset="0"/>
                        </a:rPr>
                        <a:t>...</a:t>
                      </a:r>
                    </a:p>
                    <a:p>
                      <a:r>
                        <a:rPr lang="en-AU" sz="2000" b="0" dirty="0" smtClean="0">
                          <a:solidFill>
                            <a:srgbClr val="F5F5F5"/>
                          </a:solidFill>
                          <a:latin typeface="Lucida Console" panose="020B0609040504020204" pitchFamily="49" charset="0"/>
                        </a:rPr>
                        <a:t>    </a:t>
                      </a:r>
                    </a:p>
                    <a:p>
                      <a:pPr marL="360000"/>
                      <a:r>
                        <a:rPr lang="en-AU" sz="2000" b="0" dirty="0" smtClean="0">
                          <a:solidFill>
                            <a:srgbClr val="F5F5F5"/>
                          </a:solidFill>
                          <a:latin typeface="Lucida Console" panose="020B0609040504020204" pitchFamily="49" charset="0"/>
                        </a:rPr>
                        <a:t>Each counter path has the following format:</a:t>
                      </a:r>
                    </a:p>
                    <a:p>
                      <a:pPr marL="360000"/>
                      <a:r>
                        <a:rPr lang="en-AU" sz="2000" b="0" dirty="0" smtClean="0">
                          <a:solidFill>
                            <a:srgbClr val="F5F5F5"/>
                          </a:solidFill>
                          <a:latin typeface="Lucida Console" panose="020B0609040504020204" pitchFamily="49" charset="0"/>
                        </a:rPr>
                        <a:t>    </a:t>
                      </a:r>
                    </a:p>
                    <a:p>
                      <a:pPr marL="360000"/>
                      <a:r>
                        <a:rPr lang="en-AU" sz="2000" b="0" dirty="0" smtClean="0">
                          <a:solidFill>
                            <a:srgbClr val="F5F5F5"/>
                          </a:solidFill>
                          <a:latin typeface="Lucida Console" panose="020B0609040504020204" pitchFamily="49" charset="0"/>
                        </a:rPr>
                        <a:t>"[\\&lt;</a:t>
                      </a:r>
                      <a:r>
                        <a:rPr lang="en-AU" sz="2000" b="0" dirty="0" err="1" smtClean="0">
                          <a:solidFill>
                            <a:srgbClr val="F5F5F5"/>
                          </a:solidFill>
                          <a:latin typeface="Lucida Console" panose="020B0609040504020204" pitchFamily="49" charset="0"/>
                        </a:rPr>
                        <a:t>ComputerName</a:t>
                      </a:r>
                      <a:r>
                        <a:rPr lang="en-AU" sz="2000" b="0" dirty="0" smtClean="0">
                          <a:solidFill>
                            <a:srgbClr val="F5F5F5"/>
                          </a:solidFill>
                          <a:latin typeface="Lucida Console" panose="020B0609040504020204" pitchFamily="49" charset="0"/>
                        </a:rPr>
                        <a:t>&gt;]\&lt;</a:t>
                      </a:r>
                      <a:r>
                        <a:rPr lang="en-AU" sz="2000" b="0" dirty="0" err="1" smtClean="0">
                          <a:solidFill>
                            <a:srgbClr val="F5F5F5"/>
                          </a:solidFill>
                          <a:latin typeface="Lucida Console" panose="020B0609040504020204" pitchFamily="49" charset="0"/>
                        </a:rPr>
                        <a:t>CounterSet</a:t>
                      </a:r>
                      <a:r>
                        <a:rPr lang="en-AU" sz="2000" b="0" dirty="0" smtClean="0">
                          <a:solidFill>
                            <a:srgbClr val="F5F5F5"/>
                          </a:solidFill>
                          <a:latin typeface="Lucida Console" panose="020B0609040504020204" pitchFamily="49" charset="0"/>
                        </a:rPr>
                        <a:t>&gt;(&lt;Instance&gt;)\&lt;</a:t>
                      </a:r>
                      <a:r>
                        <a:rPr lang="en-AU" sz="2000" b="0" dirty="0" err="1" smtClean="0">
                          <a:solidFill>
                            <a:srgbClr val="F5F5F5"/>
                          </a:solidFill>
                          <a:latin typeface="Lucida Console" panose="020B0609040504020204" pitchFamily="49" charset="0"/>
                        </a:rPr>
                        <a:t>CounterName</a:t>
                      </a:r>
                      <a:r>
                        <a:rPr lang="en-AU" sz="2000" b="0" dirty="0" smtClean="0">
                          <a:solidFill>
                            <a:srgbClr val="F5F5F5"/>
                          </a:solidFill>
                          <a:latin typeface="Lucida Console" panose="020B0609040504020204" pitchFamily="49" charset="0"/>
                        </a:rPr>
                        <a:t>&gt;"</a:t>
                      </a:r>
                    </a:p>
                    <a:p>
                      <a:pPr marL="360000"/>
                      <a:r>
                        <a:rPr lang="en-AU" sz="2000" b="0" dirty="0" smtClean="0">
                          <a:solidFill>
                            <a:srgbClr val="F5F5F5"/>
                          </a:solidFill>
                          <a:latin typeface="Lucida Console" panose="020B0609040504020204" pitchFamily="49" charset="0"/>
                        </a:rPr>
                        <a:t>    </a:t>
                      </a:r>
                    </a:p>
                    <a:p>
                      <a:pPr marL="360000"/>
                      <a:r>
                        <a:rPr lang="en-AU" sz="2000" b="0" dirty="0" smtClean="0">
                          <a:solidFill>
                            <a:srgbClr val="F5F5F5"/>
                          </a:solidFill>
                          <a:latin typeface="Lucida Console" panose="020B0609040504020204" pitchFamily="49" charset="0"/>
                        </a:rPr>
                        <a:t>...</a:t>
                      </a:r>
                    </a:p>
                    <a:p>
                      <a:pPr marL="360000"/>
                      <a:r>
                        <a:rPr lang="en-AU" sz="2000" b="0" dirty="0" smtClean="0">
                          <a:solidFill>
                            <a:srgbClr val="F5F5F5"/>
                          </a:solidFill>
                          <a:latin typeface="Lucida Console" panose="020B0609040504020204" pitchFamily="49" charset="0"/>
                        </a:rPr>
                        <a:t>Required?                    false</a:t>
                      </a:r>
                    </a:p>
                    <a:p>
                      <a:pPr marL="360000"/>
                      <a:r>
                        <a:rPr lang="en-AU" sz="2000" b="0" dirty="0" smtClean="0">
                          <a:solidFill>
                            <a:srgbClr val="F5F5F5"/>
                          </a:solidFill>
                          <a:latin typeface="Lucida Console" panose="020B0609040504020204" pitchFamily="49" charset="0"/>
                        </a:rPr>
                        <a:t>Position?                    1</a:t>
                      </a:r>
                    </a:p>
                    <a:p>
                      <a:pPr marL="360000"/>
                      <a:r>
                        <a:rPr lang="en-AU" sz="2000" b="0" dirty="0" smtClean="0">
                          <a:solidFill>
                            <a:srgbClr val="F5F5F5"/>
                          </a:solidFill>
                          <a:latin typeface="Lucida Console" panose="020B0609040504020204" pitchFamily="49" charset="0"/>
                        </a:rPr>
                        <a:t>Default value                </a:t>
                      </a:r>
                    </a:p>
                    <a:p>
                      <a:pPr marL="360000"/>
                      <a:r>
                        <a:rPr lang="en-AU" sz="2000" b="0" dirty="0" smtClean="0">
                          <a:solidFill>
                            <a:srgbClr val="F5F5F5"/>
                          </a:solidFill>
                          <a:latin typeface="Lucida Console" panose="020B0609040504020204" pitchFamily="49" charset="0"/>
                        </a:rPr>
                        <a:t>Accept pipeline input?       true (ByValue, </a:t>
                      </a:r>
                      <a:r>
                        <a:rPr lang="en-AU" sz="2000" b="0" dirty="0" err="1" smtClean="0">
                          <a:solidFill>
                            <a:srgbClr val="F5F5F5"/>
                          </a:solidFill>
                          <a:latin typeface="Lucida Console" panose="020B0609040504020204" pitchFamily="49" charset="0"/>
                        </a:rPr>
                        <a:t>ByPropertyName</a:t>
                      </a:r>
                      <a:r>
                        <a:rPr lang="en-AU" sz="2000" b="0" dirty="0" smtClean="0">
                          <a:solidFill>
                            <a:srgbClr val="F5F5F5"/>
                          </a:solidFill>
                          <a:latin typeface="Lucida Console" panose="020B0609040504020204" pitchFamily="49" charset="0"/>
                        </a:rPr>
                        <a:t>)</a:t>
                      </a:r>
                    </a:p>
                    <a:p>
                      <a:pPr marL="360000"/>
                      <a:r>
                        <a:rPr lang="en-AU" sz="2000" b="0" dirty="0" smtClean="0">
                          <a:solidFill>
                            <a:srgbClr val="F5F5F5"/>
                          </a:solidFill>
                          <a:latin typeface="Lucida Console" panose="020B0609040504020204" pitchFamily="49" charset="0"/>
                        </a:rPr>
                        <a:t>Accept wildcard characters?  True</a:t>
                      </a:r>
                    </a:p>
                  </a:txBody>
                  <a:tcPr>
                    <a:solidFill>
                      <a:srgbClr val="012456"/>
                    </a:solidFill>
                  </a:tcPr>
                </a:tc>
                <a:extLst>
                  <a:ext uri="{0D108BD9-81ED-4DB2-BD59-A6C34878D82A}">
                    <a16:rowId xmlns:a16="http://schemas.microsoft.com/office/drawing/2014/main" val="2163200198"/>
                  </a:ext>
                </a:extLst>
              </a:tr>
            </a:tbl>
          </a:graphicData>
        </a:graphic>
      </p:graphicFrame>
    </p:spTree>
    <p:extLst>
      <p:ext uri="{BB962C8B-B14F-4D97-AF65-F5344CB8AC3E}">
        <p14:creationId xmlns:p14="http://schemas.microsoft.com/office/powerpoint/2010/main" val="21638159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Cmdlet Alternate Names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1: Aliases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94</a:t>
            </a:fld>
            <a:endParaRPr lang="en-US"/>
          </a:p>
        </p:txBody>
      </p:sp>
    </p:spTree>
    <p:extLst>
      <p:ext uri="{BB962C8B-B14F-4D97-AF65-F5344CB8AC3E}">
        <p14:creationId xmlns:p14="http://schemas.microsoft.com/office/powerpoint/2010/main" val="59121133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Listing all aliases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95</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979770077"/>
              </p:ext>
            </p:extLst>
          </p:nvPr>
        </p:nvGraphicFramePr>
        <p:xfrm>
          <a:off x="3333792" y="1150524"/>
          <a:ext cx="8193405" cy="3749040"/>
        </p:xfrm>
        <a:graphic>
          <a:graphicData uri="http://schemas.openxmlformats.org/drawingml/2006/table">
            <a:tbl>
              <a:tblPr firstRow="1" bandRow="1"/>
              <a:tblGrid>
                <a:gridCol w="8193405">
                  <a:extLst>
                    <a:ext uri="{9D8B030D-6E8A-4147-A177-3AD203B41FA5}">
                      <a16:colId xmlns:a16="http://schemas.microsoft.com/office/drawing/2014/main" val="3551726847"/>
                    </a:ext>
                  </a:extLst>
                </a:gridCol>
              </a:tblGrid>
              <a:tr h="346487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Get-Alias </a:t>
                      </a:r>
                    </a:p>
                    <a:p>
                      <a:r>
                        <a:rPr lang="en-AU" sz="2000" dirty="0" smtClean="0"/>
                        <a:t> </a:t>
                      </a:r>
                      <a:endParaRPr lang="en-AU" sz="2000" dirty="0" smtClean="0">
                        <a:solidFill>
                          <a:srgbClr val="F5F5F5"/>
                        </a:solidFill>
                        <a:latin typeface="Lucida Console" panose="020B0609040504020204" pitchFamily="49" charset="0"/>
                      </a:endParaRPr>
                    </a:p>
                    <a:p>
                      <a:r>
                        <a:rPr lang="en-AU" sz="2000" dirty="0" err="1" smtClean="0">
                          <a:solidFill>
                            <a:srgbClr val="F5F5F5"/>
                          </a:solidFill>
                          <a:latin typeface="Lucida Console" panose="020B0609040504020204" pitchFamily="49" charset="0"/>
                        </a:rPr>
                        <a:t>CommandType</a:t>
                      </a:r>
                      <a:r>
                        <a:rPr lang="en-AU" sz="2000" dirty="0" smtClean="0">
                          <a:solidFill>
                            <a:srgbClr val="F5F5F5"/>
                          </a:solidFill>
                          <a:latin typeface="Lucida Console" panose="020B0609040504020204" pitchFamily="49" charset="0"/>
                        </a:rPr>
                        <a:t>     Name                  </a:t>
                      </a:r>
                      <a:r>
                        <a:rPr lang="en-AU" sz="2000" dirty="0" err="1" smtClean="0">
                          <a:solidFill>
                            <a:srgbClr val="F5F5F5"/>
                          </a:solidFill>
                          <a:latin typeface="Lucida Console" panose="020B0609040504020204" pitchFamily="49" charset="0"/>
                        </a:rPr>
                        <a:t>ModuleName</a:t>
                      </a:r>
                      <a:r>
                        <a:rPr lang="en-AU" sz="2000" dirty="0" smtClean="0">
                          <a:solidFill>
                            <a:srgbClr val="F5F5F5"/>
                          </a:solidFill>
                          <a:latin typeface="Lucida Console" panose="020B0609040504020204" pitchFamily="49" charset="0"/>
                        </a:rPr>
                        <a:t>                                                                          </a:t>
                      </a: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Alias           % -&gt; </a:t>
                      </a:r>
                      <a:r>
                        <a:rPr lang="en-AU" sz="2000" dirty="0" err="1" smtClean="0">
                          <a:solidFill>
                            <a:srgbClr val="F5F5F5"/>
                          </a:solidFill>
                          <a:latin typeface="Lucida Console" panose="020B0609040504020204" pitchFamily="49" charset="0"/>
                        </a:rPr>
                        <a:t>ForEach</a:t>
                      </a:r>
                      <a:r>
                        <a:rPr lang="en-AU" sz="2000" dirty="0" smtClean="0">
                          <a:solidFill>
                            <a:srgbClr val="F5F5F5"/>
                          </a:solidFill>
                          <a:latin typeface="Lucida Console" panose="020B0609040504020204" pitchFamily="49" charset="0"/>
                        </a:rPr>
                        <a:t>-Object</a:t>
                      </a:r>
                    </a:p>
                    <a:p>
                      <a:r>
                        <a:rPr lang="en-AU" sz="2000" dirty="0" smtClean="0">
                          <a:solidFill>
                            <a:srgbClr val="F5F5F5"/>
                          </a:solidFill>
                          <a:latin typeface="Lucida Console" panose="020B0609040504020204" pitchFamily="49" charset="0"/>
                        </a:rPr>
                        <a:t>Alias           ? -&gt; Where-Object</a:t>
                      </a:r>
                    </a:p>
                    <a:p>
                      <a:r>
                        <a:rPr lang="en-AU" sz="2000" dirty="0" smtClean="0">
                          <a:solidFill>
                            <a:srgbClr val="F5F5F5"/>
                          </a:solidFill>
                          <a:latin typeface="Lucida Console" panose="020B0609040504020204" pitchFamily="49" charset="0"/>
                        </a:rPr>
                        <a:t>Alias           ac -&gt; Add-Content</a:t>
                      </a:r>
                    </a:p>
                    <a:p>
                      <a:r>
                        <a:rPr lang="en-AU" sz="2000" dirty="0" smtClean="0">
                          <a:solidFill>
                            <a:srgbClr val="F5F5F5"/>
                          </a:solidFill>
                          <a:latin typeface="Lucida Console" panose="020B0609040504020204" pitchFamily="49" charset="0"/>
                        </a:rPr>
                        <a:t>Alias           </a:t>
                      </a:r>
                      <a:r>
                        <a:rPr lang="en-AU" sz="2000" dirty="0" err="1" smtClean="0">
                          <a:solidFill>
                            <a:srgbClr val="F5F5F5"/>
                          </a:solidFill>
                          <a:latin typeface="Lucida Console" panose="020B0609040504020204" pitchFamily="49" charset="0"/>
                        </a:rPr>
                        <a:t>asnp</a:t>
                      </a:r>
                      <a:r>
                        <a:rPr lang="en-AU" sz="2000" dirty="0" smtClean="0">
                          <a:solidFill>
                            <a:srgbClr val="F5F5F5"/>
                          </a:solidFill>
                          <a:latin typeface="Lucida Console" panose="020B0609040504020204" pitchFamily="49" charset="0"/>
                        </a:rPr>
                        <a:t> -&gt; Add-</a:t>
                      </a:r>
                      <a:r>
                        <a:rPr lang="en-AU" sz="2000" dirty="0" err="1" smtClean="0">
                          <a:solidFill>
                            <a:srgbClr val="F5F5F5"/>
                          </a:solidFill>
                          <a:latin typeface="Lucida Console" panose="020B0609040504020204" pitchFamily="49" charset="0"/>
                        </a:rPr>
                        <a:t>PSSnapin</a:t>
                      </a:r>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Alias           cat -&gt; Get-Content</a:t>
                      </a:r>
                    </a:p>
                    <a:p>
                      <a:r>
                        <a:rPr lang="en-AU" sz="2000" dirty="0" smtClean="0">
                          <a:solidFill>
                            <a:srgbClr val="F5F5F5"/>
                          </a:solidFill>
                          <a:latin typeface="Lucida Console" panose="020B0609040504020204" pitchFamily="49" charset="0"/>
                        </a:rPr>
                        <a:t>Alias           cd -&gt; Set-Location</a:t>
                      </a:r>
                    </a:p>
                    <a:p>
                      <a:r>
                        <a:rPr lang="en-AU" sz="2000" dirty="0" smtClean="0">
                          <a:solidFill>
                            <a:srgbClr val="F5F5F5"/>
                          </a:solidFill>
                          <a:latin typeface="Lucida Console" panose="020B0609040504020204" pitchFamily="49" charset="0"/>
                        </a:rPr>
                        <a:t>Alias           </a:t>
                      </a:r>
                      <a:r>
                        <a:rPr lang="en-AU" sz="2000" dirty="0" err="1" smtClean="0">
                          <a:solidFill>
                            <a:srgbClr val="F5F5F5"/>
                          </a:solidFill>
                          <a:latin typeface="Lucida Console" panose="020B0609040504020204" pitchFamily="49" charset="0"/>
                        </a:rPr>
                        <a:t>chdir</a:t>
                      </a:r>
                      <a:r>
                        <a:rPr lang="en-AU" sz="2000" dirty="0" smtClean="0">
                          <a:solidFill>
                            <a:srgbClr val="F5F5F5"/>
                          </a:solidFill>
                          <a:latin typeface="Lucida Console" panose="020B0609040504020204" pitchFamily="49" charset="0"/>
                        </a:rPr>
                        <a:t> -&gt; Set-Location</a:t>
                      </a:r>
                    </a:p>
                    <a:p>
                      <a:r>
                        <a:rPr lang="en-AU" sz="2000" dirty="0" smtClean="0">
                          <a:solidFill>
                            <a:srgbClr val="F5F5F5"/>
                          </a:solidFill>
                          <a:latin typeface="Lucida Console" panose="020B0609040504020204" pitchFamily="49" charset="0"/>
                        </a:rPr>
                        <a:t>...</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801353906"/>
                  </a:ext>
                </a:extLst>
              </a:tr>
            </a:tbl>
          </a:graphicData>
        </a:graphic>
      </p:graphicFrame>
    </p:spTree>
    <p:extLst>
      <p:ext uri="{BB962C8B-B14F-4D97-AF65-F5344CB8AC3E}">
        <p14:creationId xmlns:p14="http://schemas.microsoft.com/office/powerpoint/2010/main" val="3915271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AU" dirty="0" smtClean="0"/>
              <a:t>Built-in Aliases</a:t>
            </a:r>
            <a:endParaRPr lang="en-AU" dirty="0"/>
          </a:p>
        </p:txBody>
      </p:sp>
      <p:sp>
        <p:nvSpPr>
          <p:cNvPr id="10" name="Content Placeholder 9"/>
          <p:cNvSpPr>
            <a:spLocks noGrp="1"/>
          </p:cNvSpPr>
          <p:nvPr>
            <p:ph sz="quarter" idx="13"/>
          </p:nvPr>
        </p:nvSpPr>
        <p:spPr>
          <a:xfrm>
            <a:off x="406400" y="1396091"/>
            <a:ext cx="11176000" cy="4359729"/>
          </a:xfrm>
        </p:spPr>
        <p:txBody>
          <a:bodyPr>
            <a:normAutofit/>
          </a:bodyPr>
          <a:lstStyle/>
          <a:p>
            <a:pPr marL="342900" indent="-342900">
              <a:buFont typeface="Arial" panose="020B0604020202020204" pitchFamily="34" charset="0"/>
              <a:buChar char="•"/>
            </a:pPr>
            <a:r>
              <a:rPr lang="en-AU" dirty="0" smtClean="0"/>
              <a:t>PowerShell provides short names for frequently used </a:t>
            </a:r>
            <a:r>
              <a:rPr lang="en-AU" dirty="0" err="1" smtClean="0"/>
              <a:t>cmdlets</a:t>
            </a:r>
            <a:endParaRPr lang="en-AU" dirty="0" smtClean="0"/>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Ease of PowerShell adoption for Windows cmd.exe and *Nix administrators</a:t>
            </a:r>
          </a:p>
          <a:p>
            <a:pPr marL="342900" indent="-342900">
              <a:buFont typeface="Arial" panose="020B0604020202020204" pitchFamily="34" charset="0"/>
              <a:buChar char="•"/>
            </a:pPr>
            <a:endParaRPr lang="en-AU" dirty="0" smtClean="0"/>
          </a:p>
          <a:p>
            <a:pPr marL="342900" indent="-342900">
              <a:buFont typeface="Arial" panose="020B0604020202020204" pitchFamily="34" charset="0"/>
              <a:buChar char="•"/>
            </a:pPr>
            <a:r>
              <a:rPr lang="en-AU" dirty="0" smtClean="0"/>
              <a:t>Saves time when typing interactive commands</a:t>
            </a:r>
            <a:endParaRPr lang="en-AU" dirty="0"/>
          </a:p>
        </p:txBody>
      </p:sp>
      <p:sp>
        <p:nvSpPr>
          <p:cNvPr id="8" name="Slide Number Placeholder 7"/>
          <p:cNvSpPr>
            <a:spLocks noGrp="1"/>
          </p:cNvSpPr>
          <p:nvPr>
            <p:ph type="sldNum" sz="quarter" idx="11"/>
          </p:nvPr>
        </p:nvSpPr>
        <p:spPr/>
        <p:txBody>
          <a:bodyPr/>
          <a:lstStyle/>
          <a:p>
            <a:fld id="{74A398B2-5A34-1A4A-811E-F4027282568C}" type="slidenum">
              <a:rPr lang="en-US" smtClean="0"/>
              <a:pPr/>
              <a:t>96</a:t>
            </a:fld>
            <a:endParaRPr lang="en-US"/>
          </a:p>
        </p:txBody>
      </p:sp>
    </p:spTree>
    <p:extLst>
      <p:ext uri="{BB962C8B-B14F-4D97-AF65-F5344CB8AC3E}">
        <p14:creationId xmlns:p14="http://schemas.microsoft.com/office/powerpoint/2010/main" val="23493827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Using built-in aliases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97</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210989523"/>
              </p:ext>
            </p:extLst>
          </p:nvPr>
        </p:nvGraphicFramePr>
        <p:xfrm>
          <a:off x="3359695" y="1143008"/>
          <a:ext cx="8306787" cy="927166"/>
        </p:xfrm>
        <a:graphic>
          <a:graphicData uri="http://schemas.openxmlformats.org/drawingml/2006/table">
            <a:tbl>
              <a:tblPr firstRow="1" bandRow="1"/>
              <a:tblGrid>
                <a:gridCol w="8306787">
                  <a:extLst>
                    <a:ext uri="{9D8B030D-6E8A-4147-A177-3AD203B41FA5}">
                      <a16:colId xmlns:a16="http://schemas.microsoft.com/office/drawing/2014/main" val="1218534427"/>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Full cmdlet</a:t>
                      </a:r>
                      <a:r>
                        <a:rPr lang="en-AU" sz="2400" b="0" baseline="0" dirty="0" smtClean="0">
                          <a:latin typeface="Segoe UI Light" panose="020B0502040204020203" pitchFamily="34" charset="0"/>
                          <a:cs typeface="Segoe UI Light" panose="020B0502040204020203" pitchFamily="34" charset="0"/>
                        </a:rPr>
                        <a:t> name</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435127660"/>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smtClean="0">
                          <a:solidFill>
                            <a:srgbClr val="E0FFFF"/>
                          </a:solidFill>
                          <a:latin typeface="Lucida Console" panose="020B0609040504020204" pitchFamily="49" charset="0"/>
                        </a:rPr>
                        <a:t>Get-</a:t>
                      </a:r>
                      <a:r>
                        <a:rPr lang="en-AU" sz="1800" dirty="0" err="1" smtClean="0">
                          <a:solidFill>
                            <a:srgbClr val="E0FFFF"/>
                          </a:solidFill>
                          <a:latin typeface="Lucida Console" panose="020B0609040504020204" pitchFamily="49" charset="0"/>
                        </a:rPr>
                        <a:t>ChildItem</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C:\Windows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406174560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41527393"/>
              </p:ext>
            </p:extLst>
          </p:nvPr>
        </p:nvGraphicFramePr>
        <p:xfrm>
          <a:off x="3359696" y="2510994"/>
          <a:ext cx="8306786" cy="927166"/>
        </p:xfrm>
        <a:graphic>
          <a:graphicData uri="http://schemas.openxmlformats.org/drawingml/2006/table">
            <a:tbl>
              <a:tblPr firstRow="1" bandRow="1"/>
              <a:tblGrid>
                <a:gridCol w="8306786">
                  <a:extLst>
                    <a:ext uri="{9D8B030D-6E8A-4147-A177-3AD203B41FA5}">
                      <a16:colId xmlns:a16="http://schemas.microsoft.com/office/drawing/2014/main" val="1130069916"/>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err="1" smtClean="0">
                          <a:latin typeface="Segoe UI Light" panose="020B0502040204020203" pitchFamily="34" charset="0"/>
                          <a:cs typeface="Segoe UI Light" panose="020B0502040204020203" pitchFamily="34" charset="0"/>
                        </a:rPr>
                        <a:t>Cmdlet</a:t>
                      </a:r>
                      <a:r>
                        <a:rPr lang="en-AU" sz="2400" b="0" baseline="0" dirty="0" smtClean="0">
                          <a:latin typeface="Segoe UI Light" panose="020B0502040204020203" pitchFamily="34" charset="0"/>
                          <a:cs typeface="Segoe UI Light" panose="020B0502040204020203" pitchFamily="34" charset="0"/>
                        </a:rPr>
                        <a:t> Alias - Windows</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707833626"/>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err="1" smtClean="0">
                          <a:solidFill>
                            <a:srgbClr val="E0FFFF"/>
                          </a:solidFill>
                          <a:latin typeface="Lucida Console" panose="020B0609040504020204" pitchFamily="49" charset="0"/>
                        </a:rPr>
                        <a:t>dir</a:t>
                      </a:r>
                      <a:r>
                        <a:rPr lang="en-AU" sz="1800" dirty="0" smtClean="0">
                          <a:solidFill>
                            <a:srgbClr val="F5F5F5"/>
                          </a:solidFill>
                          <a:latin typeface="Lucida Console" panose="020B0609040504020204" pitchFamily="49" charset="0"/>
                        </a:rPr>
                        <a:t> </a:t>
                      </a:r>
                      <a:r>
                        <a:rPr lang="en-AU" sz="1800" dirty="0" smtClean="0">
                          <a:solidFill>
                            <a:srgbClr val="EE82EE"/>
                          </a:solidFill>
                          <a:latin typeface="Lucida Console" panose="020B0609040504020204" pitchFamily="49" charset="0"/>
                        </a:rPr>
                        <a:t>C:\Windows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988667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199989174"/>
              </p:ext>
            </p:extLst>
          </p:nvPr>
        </p:nvGraphicFramePr>
        <p:xfrm>
          <a:off x="3359694" y="3886208"/>
          <a:ext cx="8306787" cy="927166"/>
        </p:xfrm>
        <a:graphic>
          <a:graphicData uri="http://schemas.openxmlformats.org/drawingml/2006/table">
            <a:tbl>
              <a:tblPr firstRow="1" bandRow="1"/>
              <a:tblGrid>
                <a:gridCol w="8306787">
                  <a:extLst>
                    <a:ext uri="{9D8B030D-6E8A-4147-A177-3AD203B41FA5}">
                      <a16:colId xmlns:a16="http://schemas.microsoft.com/office/drawing/2014/main" val="3281213008"/>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err="1" smtClean="0">
                          <a:latin typeface="Segoe UI Light" panose="020B0502040204020203" pitchFamily="34" charset="0"/>
                          <a:cs typeface="Segoe UI Light" panose="020B0502040204020203" pitchFamily="34" charset="0"/>
                        </a:rPr>
                        <a:t>Cmdlet</a:t>
                      </a:r>
                      <a:r>
                        <a:rPr lang="en-AU" sz="2400" b="0" baseline="0" dirty="0" smtClean="0">
                          <a:latin typeface="Segoe UI Light" panose="020B0502040204020203" pitchFamily="34" charset="0"/>
                          <a:cs typeface="Segoe UI Light" panose="020B0502040204020203" pitchFamily="34" charset="0"/>
                        </a:rPr>
                        <a:t> Alias - *nix</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289533763"/>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err="1" smtClean="0">
                          <a:solidFill>
                            <a:srgbClr val="E0FFFF"/>
                          </a:solidFill>
                          <a:latin typeface="Lucida Console" panose="020B0609040504020204" pitchFamily="49" charset="0"/>
                        </a:rPr>
                        <a:t>ls</a:t>
                      </a:r>
                      <a:r>
                        <a:rPr lang="en-AU" sz="1800" dirty="0" smtClean="0">
                          <a:solidFill>
                            <a:srgbClr val="E0FFFF"/>
                          </a:solidFill>
                          <a:latin typeface="Lucida Console" panose="020B0609040504020204" pitchFamily="49" charset="0"/>
                        </a:rPr>
                        <a:t> </a:t>
                      </a:r>
                      <a:r>
                        <a:rPr lang="en-AU" sz="1800" dirty="0" smtClean="0">
                          <a:solidFill>
                            <a:srgbClr val="EE82EE"/>
                          </a:solidFill>
                          <a:latin typeface="Lucida Console" panose="020B0609040504020204" pitchFamily="49" charset="0"/>
                        </a:rPr>
                        <a:t>C:\Windows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18627766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583420032"/>
              </p:ext>
            </p:extLst>
          </p:nvPr>
        </p:nvGraphicFramePr>
        <p:xfrm>
          <a:off x="3359695" y="5254194"/>
          <a:ext cx="8306786" cy="927166"/>
        </p:xfrm>
        <a:graphic>
          <a:graphicData uri="http://schemas.openxmlformats.org/drawingml/2006/table">
            <a:tbl>
              <a:tblPr firstRow="1" bandRow="1"/>
              <a:tblGrid>
                <a:gridCol w="8306786">
                  <a:extLst>
                    <a:ext uri="{9D8B030D-6E8A-4147-A177-3AD203B41FA5}">
                      <a16:colId xmlns:a16="http://schemas.microsoft.com/office/drawing/2014/main" val="1809191892"/>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err="1" smtClean="0">
                          <a:latin typeface="Segoe UI Light" panose="020B0502040204020203" pitchFamily="34" charset="0"/>
                          <a:cs typeface="Segoe UI Light" panose="020B0502040204020203" pitchFamily="34" charset="0"/>
                        </a:rPr>
                        <a:t>Cmdlet</a:t>
                      </a:r>
                      <a:r>
                        <a:rPr lang="en-AU" sz="2400" b="0" baseline="0" dirty="0" smtClean="0">
                          <a:latin typeface="Segoe UI Light" panose="020B0502040204020203" pitchFamily="34" charset="0"/>
                          <a:cs typeface="Segoe UI Light" panose="020B0502040204020203" pitchFamily="34" charset="0"/>
                        </a:rPr>
                        <a:t> Alias - PowerShell</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77348135"/>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1800" dirty="0" smtClean="0">
                          <a:solidFill>
                            <a:srgbClr val="F5F5F5"/>
                          </a:solidFill>
                          <a:latin typeface="Lucida Console" panose="020B0609040504020204" pitchFamily="49" charset="0"/>
                        </a:rPr>
                        <a:t>PS C:\&gt; </a:t>
                      </a:r>
                      <a:r>
                        <a:rPr lang="en-AU" sz="1800" dirty="0" err="1" smtClean="0">
                          <a:solidFill>
                            <a:srgbClr val="E0FFFF"/>
                          </a:solidFill>
                          <a:latin typeface="Lucida Console" panose="020B0609040504020204" pitchFamily="49" charset="0"/>
                        </a:rPr>
                        <a:t>gci</a:t>
                      </a:r>
                      <a:r>
                        <a:rPr lang="en-AU" sz="1800" dirty="0" smtClean="0">
                          <a:solidFill>
                            <a:srgbClr val="E0FFFF"/>
                          </a:solidFill>
                          <a:latin typeface="Lucida Console" panose="020B0609040504020204" pitchFamily="49" charset="0"/>
                        </a:rPr>
                        <a:t> </a:t>
                      </a:r>
                      <a:r>
                        <a:rPr lang="en-AU" sz="1800" dirty="0" smtClean="0">
                          <a:solidFill>
                            <a:srgbClr val="EE82EE"/>
                          </a:solidFill>
                          <a:latin typeface="Lucida Console" panose="020B0609040504020204" pitchFamily="49" charset="0"/>
                        </a:rPr>
                        <a:t>C:\Windows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372847503"/>
                  </a:ext>
                </a:extLst>
              </a:tr>
            </a:tbl>
          </a:graphicData>
        </a:graphic>
      </p:graphicFrame>
    </p:spTree>
    <p:extLst>
      <p:ext uri="{BB962C8B-B14F-4D97-AF65-F5344CB8AC3E}">
        <p14:creationId xmlns:p14="http://schemas.microsoft.com/office/powerpoint/2010/main" val="35661230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371600"/>
            <a:ext cx="4572000" cy="1828800"/>
          </a:xfrm>
        </p:spPr>
        <p:txBody>
          <a:bodyPr>
            <a:normAutofit/>
          </a:bodyPr>
          <a:lstStyle/>
          <a:p>
            <a:r>
              <a:rPr lang="en-US" dirty="0">
                <a:latin typeface="Segoe UI Light" panose="020B0502040204020203" pitchFamily="34" charset="0"/>
              </a:rPr>
              <a:t>Module 2</a:t>
            </a:r>
            <a:r>
              <a:rPr lang="en-US">
                <a:latin typeface="Segoe UI Light" panose="020B0502040204020203" pitchFamily="34" charset="0"/>
              </a:rPr>
              <a:t>: Commands </a:t>
            </a:r>
            <a:r>
              <a:rPr lang="en-US" smtClean="0">
                <a:latin typeface="Segoe UI Light" panose="020B0502040204020203" pitchFamily="34" charset="0"/>
              </a:rPr>
              <a:t>1</a:t>
            </a:r>
            <a:endParaRPr lang="en-US" dirty="0">
              <a:latin typeface="Segoe UI Light" panose="020B0502040204020203" pitchFamily="34" charset="0"/>
            </a:endParaRPr>
          </a:p>
        </p:txBody>
      </p:sp>
      <p:sp>
        <p:nvSpPr>
          <p:cNvPr id="7" name="Text Placeholder 6"/>
          <p:cNvSpPr>
            <a:spLocks noGrp="1"/>
          </p:cNvSpPr>
          <p:nvPr>
            <p:ph type="body" sz="quarter" idx="12"/>
          </p:nvPr>
        </p:nvSpPr>
        <p:spPr>
          <a:xfrm>
            <a:off x="0" y="3200400"/>
            <a:ext cx="4572000" cy="1828800"/>
          </a:xfrm>
        </p:spPr>
        <p:txBody>
          <a:bodyPr>
            <a:normAutofit/>
          </a:bodyPr>
          <a:lstStyle/>
          <a:p>
            <a:r>
              <a:rPr lang="en-US" sz="2400" dirty="0" smtClean="0">
                <a:latin typeface="Segoe UI Light" panose="020B0502040204020203" pitchFamily="34" charset="0"/>
              </a:rPr>
              <a:t>Section 3: Cmdlet Alternate Names</a:t>
            </a:r>
            <a:endParaRPr lang="en-US" sz="2400" dirty="0">
              <a:latin typeface="Segoe UI Light" panose="020B0502040204020203" pitchFamily="34" charset="0"/>
            </a:endParaRPr>
          </a:p>
        </p:txBody>
      </p:sp>
      <p:sp>
        <p:nvSpPr>
          <p:cNvPr id="9" name="Text Placeholder 8"/>
          <p:cNvSpPr>
            <a:spLocks noGrp="1"/>
          </p:cNvSpPr>
          <p:nvPr>
            <p:ph type="body" sz="quarter" idx="14"/>
          </p:nvPr>
        </p:nvSpPr>
        <p:spPr>
          <a:xfrm>
            <a:off x="4572000" y="3200400"/>
            <a:ext cx="4572000" cy="1828800"/>
          </a:xfrm>
        </p:spPr>
        <p:txBody>
          <a:bodyPr>
            <a:normAutofit/>
          </a:bodyPr>
          <a:lstStyle/>
          <a:p>
            <a:r>
              <a:rPr lang="en-US" sz="2400" b="1" dirty="0" smtClean="0">
                <a:solidFill>
                  <a:schemeClr val="tx1"/>
                </a:solidFill>
                <a:latin typeface="Segoe UI Light" panose="020B0502040204020203" pitchFamily="34" charset="0"/>
              </a:rPr>
              <a:t>Lesson </a:t>
            </a:r>
            <a:r>
              <a:rPr lang="en-US" sz="2400" b="1" dirty="0">
                <a:solidFill>
                  <a:schemeClr val="tx1"/>
                </a:solidFill>
                <a:latin typeface="Segoe UI Light" panose="020B0502040204020203" pitchFamily="34" charset="0"/>
              </a:rPr>
              <a:t>2</a:t>
            </a:r>
            <a:r>
              <a:rPr lang="en-US" sz="2400" b="1" dirty="0" smtClean="0">
                <a:solidFill>
                  <a:schemeClr val="tx1"/>
                </a:solidFill>
                <a:latin typeface="Segoe UI Light" panose="020B0502040204020203" pitchFamily="34" charset="0"/>
              </a:rPr>
              <a:t>: User-defined Aliases</a:t>
            </a:r>
            <a:endParaRPr lang="en-US" sz="2400" b="1" dirty="0">
              <a:solidFill>
                <a:schemeClr val="tx1"/>
              </a:solidFill>
              <a:latin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98</a:t>
            </a:fld>
            <a:endParaRPr lang="en-US"/>
          </a:p>
        </p:txBody>
      </p:sp>
    </p:spTree>
    <p:extLst>
      <p:ext uri="{BB962C8B-B14F-4D97-AF65-F5344CB8AC3E}">
        <p14:creationId xmlns:p14="http://schemas.microsoft.com/office/powerpoint/2010/main" val="217466036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143000"/>
            <a:ext cx="1919536" cy="2286000"/>
          </a:xfrm>
        </p:spPr>
        <p:txBody>
          <a:bodyPr/>
          <a:lstStyle/>
          <a:p>
            <a:r>
              <a:rPr lang="en-AU" dirty="0" smtClean="0">
                <a:latin typeface="Segoe UI Light" panose="020B0502040204020203" pitchFamily="34" charset="0"/>
                <a:cs typeface="Segoe UI Light" panose="020B0502040204020203" pitchFamily="34" charset="0"/>
              </a:rPr>
              <a:t>Example:</a:t>
            </a:r>
            <a:br>
              <a:rPr lang="en-AU" dirty="0" smtClean="0">
                <a:latin typeface="Segoe UI Light" panose="020B0502040204020203" pitchFamily="34" charset="0"/>
                <a:cs typeface="Segoe UI Light" panose="020B0502040204020203" pitchFamily="34" charset="0"/>
              </a:rPr>
            </a:br>
            <a:r>
              <a:rPr lang="en-AU" dirty="0" smtClean="0">
                <a:latin typeface="Segoe UI Light" panose="020B0502040204020203" pitchFamily="34" charset="0"/>
                <a:cs typeface="Segoe UI Light" panose="020B0502040204020203" pitchFamily="34" charset="0"/>
              </a:rPr>
              <a:t>Creating a custom alias</a:t>
            </a:r>
            <a:endParaRPr lang="en-AU"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1"/>
          </p:nvPr>
        </p:nvSpPr>
        <p:spPr/>
        <p:txBody>
          <a:bodyPr/>
          <a:lstStyle/>
          <a:p>
            <a:fld id="{74A398B2-5A34-1A4A-811E-F4027282568C}" type="slidenum">
              <a:rPr lang="en-US" smtClean="0"/>
              <a:pPr/>
              <a:t>99</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151536697"/>
              </p:ext>
            </p:extLst>
          </p:nvPr>
        </p:nvGraphicFramePr>
        <p:xfrm>
          <a:off x="2279938" y="1157552"/>
          <a:ext cx="9454128" cy="927166"/>
        </p:xfrm>
        <a:graphic>
          <a:graphicData uri="http://schemas.openxmlformats.org/drawingml/2006/table">
            <a:tbl>
              <a:tblPr firstRow="1" bandRow="1"/>
              <a:tblGrid>
                <a:gridCol w="9454128">
                  <a:extLst>
                    <a:ext uri="{9D8B030D-6E8A-4147-A177-3AD203B41FA5}">
                      <a16:colId xmlns:a16="http://schemas.microsoft.com/office/drawing/2014/main" val="3637803075"/>
                    </a:ext>
                  </a:extLst>
                </a:gridCol>
              </a:tblGrid>
              <a:tr h="303994">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New </a:t>
                      </a:r>
                      <a:r>
                        <a:rPr lang="en-AU" sz="2400" b="0" baseline="0" dirty="0" smtClean="0">
                          <a:latin typeface="Segoe UI Light" panose="020B0502040204020203" pitchFamily="34" charset="0"/>
                          <a:cs typeface="Segoe UI Light" panose="020B0502040204020203" pitchFamily="34" charset="0"/>
                        </a:rPr>
                        <a:t>Alias (list) for Get-</a:t>
                      </a:r>
                      <a:r>
                        <a:rPr lang="en-AU" sz="2400" b="0" baseline="0" dirty="0" err="1" smtClean="0">
                          <a:latin typeface="Segoe UI Light" panose="020B0502040204020203" pitchFamily="34" charset="0"/>
                          <a:cs typeface="Segoe UI Light" panose="020B0502040204020203" pitchFamily="34" charset="0"/>
                        </a:rPr>
                        <a:t>ChildItem</a:t>
                      </a:r>
                      <a:r>
                        <a:rPr lang="en-AU" sz="2400" b="0" baseline="0" dirty="0" smtClean="0">
                          <a:latin typeface="Segoe UI Light" panose="020B0502040204020203" pitchFamily="34" charset="0"/>
                          <a:cs typeface="Segoe UI Light" panose="020B0502040204020203" pitchFamily="34" charset="0"/>
                        </a:rPr>
                        <a:t> cmdlet</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839904804"/>
                  </a:ext>
                </a:extLst>
              </a:tr>
              <a:tr h="469966">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New-Alias</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-Name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list</a:t>
                      </a:r>
                      <a:r>
                        <a:rPr lang="en-AU" sz="2000" dirty="0" smtClean="0">
                          <a:solidFill>
                            <a:srgbClr val="F5F5F5"/>
                          </a:solidFill>
                          <a:latin typeface="Lucida Console" panose="020B0609040504020204" pitchFamily="49" charset="0"/>
                        </a:rPr>
                        <a:t> </a:t>
                      </a:r>
                      <a:r>
                        <a:rPr lang="en-AU" sz="2000" dirty="0" smtClean="0">
                          <a:solidFill>
                            <a:srgbClr val="FFE4B5"/>
                          </a:solidFill>
                          <a:latin typeface="Lucida Console" panose="020B0609040504020204" pitchFamily="49" charset="0"/>
                        </a:rPr>
                        <a:t>-Value</a:t>
                      </a:r>
                      <a:r>
                        <a:rPr lang="en-AU" sz="2000" dirty="0" smtClean="0">
                          <a:solidFill>
                            <a:srgbClr val="F5F5F5"/>
                          </a:solidFill>
                          <a:latin typeface="Lucida Console" panose="020B0609040504020204" pitchFamily="49" charset="0"/>
                        </a:rPr>
                        <a:t> </a:t>
                      </a:r>
                      <a:r>
                        <a:rPr lang="en-AU" sz="2000" dirty="0" smtClean="0">
                          <a:solidFill>
                            <a:srgbClr val="EE82EE"/>
                          </a:solidFill>
                          <a:latin typeface="Lucida Console" panose="020B0609040504020204" pitchFamily="49" charset="0"/>
                        </a:rPr>
                        <a:t>Get-</a:t>
                      </a:r>
                      <a:r>
                        <a:rPr lang="en-AU" sz="2000" dirty="0" err="1" smtClean="0">
                          <a:solidFill>
                            <a:srgbClr val="EE82EE"/>
                          </a:solidFill>
                          <a:latin typeface="Lucida Console" panose="020B0609040504020204" pitchFamily="49" charset="0"/>
                        </a:rPr>
                        <a:t>ChildItem</a:t>
                      </a:r>
                      <a:r>
                        <a:rPr lang="en-AU" sz="2000" dirty="0" smtClean="0">
                          <a:solidFill>
                            <a:srgbClr val="EE82EE"/>
                          </a:solidFill>
                          <a:latin typeface="Lucida Console" panose="020B0609040504020204" pitchFamily="49" charset="0"/>
                        </a:rPr>
                        <a:t> </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91765182"/>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0440487"/>
              </p:ext>
            </p:extLst>
          </p:nvPr>
        </p:nvGraphicFramePr>
        <p:xfrm>
          <a:off x="2279938" y="2276036"/>
          <a:ext cx="9454128" cy="3718489"/>
        </p:xfrm>
        <a:graphic>
          <a:graphicData uri="http://schemas.openxmlformats.org/drawingml/2006/table">
            <a:tbl>
              <a:tblPr firstRow="1" bandRow="1"/>
              <a:tblGrid>
                <a:gridCol w="9454128">
                  <a:extLst>
                    <a:ext uri="{9D8B030D-6E8A-4147-A177-3AD203B41FA5}">
                      <a16:colId xmlns:a16="http://schemas.microsoft.com/office/drawing/2014/main" val="1284164662"/>
                    </a:ext>
                  </a:extLst>
                </a:gridCol>
              </a:tblGrid>
              <a:tr h="430336">
                <a:tc>
                  <a:txBody>
                    <a:bodyPr/>
                    <a:lstStyle>
                      <a:lvl1pPr>
                        <a:defRPr b="1">
                          <a:solidFill>
                            <a:schemeClr val="bg1"/>
                          </a:solidFill>
                          <a:latin typeface="Segoe UI"/>
                          <a:ea typeface=""/>
                          <a:cs typeface=""/>
                        </a:defRPr>
                      </a:lvl1pPr>
                      <a:lvl2pPr>
                        <a:defRPr b="1">
                          <a:solidFill>
                            <a:schemeClr val="bg1"/>
                          </a:solidFill>
                          <a:latin typeface="Segoe UI"/>
                          <a:ea typeface=""/>
                          <a:cs typeface=""/>
                        </a:defRPr>
                      </a:lvl2pPr>
                      <a:lvl3pPr>
                        <a:defRPr b="1">
                          <a:solidFill>
                            <a:schemeClr val="bg1"/>
                          </a:solidFill>
                          <a:latin typeface="Segoe UI"/>
                          <a:ea typeface=""/>
                          <a:cs typeface=""/>
                        </a:defRPr>
                      </a:lvl3pPr>
                      <a:lvl4pPr>
                        <a:defRPr b="1">
                          <a:solidFill>
                            <a:schemeClr val="bg1"/>
                          </a:solidFill>
                          <a:latin typeface="Segoe UI"/>
                          <a:ea typeface=""/>
                          <a:cs typeface=""/>
                        </a:defRPr>
                      </a:lvl4pPr>
                      <a:lvl5pPr>
                        <a:defRPr b="1">
                          <a:solidFill>
                            <a:schemeClr val="bg1"/>
                          </a:solidFill>
                          <a:latin typeface="Segoe UI"/>
                          <a:ea typeface=""/>
                          <a:cs typeface=""/>
                        </a:defRPr>
                      </a:lvl5pPr>
                      <a:lvl6pPr>
                        <a:defRPr b="1">
                          <a:solidFill>
                            <a:schemeClr val="bg1"/>
                          </a:solidFill>
                          <a:latin typeface="Segoe UI"/>
                          <a:ea typeface=""/>
                          <a:cs typeface=""/>
                        </a:defRPr>
                      </a:lvl6pPr>
                      <a:lvl7pPr>
                        <a:defRPr b="1">
                          <a:solidFill>
                            <a:schemeClr val="bg1"/>
                          </a:solidFill>
                          <a:latin typeface="Segoe UI"/>
                          <a:ea typeface=""/>
                          <a:cs typeface=""/>
                        </a:defRPr>
                      </a:lvl7pPr>
                      <a:lvl8pPr>
                        <a:defRPr b="1">
                          <a:solidFill>
                            <a:schemeClr val="bg1"/>
                          </a:solidFill>
                          <a:latin typeface="Segoe UI"/>
                          <a:ea typeface=""/>
                          <a:cs typeface=""/>
                        </a:defRPr>
                      </a:lvl8pPr>
                      <a:lvl9pPr>
                        <a:defRPr b="1">
                          <a:solidFill>
                            <a:schemeClr val="bg1"/>
                          </a:solidFill>
                          <a:latin typeface="Segoe UI"/>
                          <a:ea typeface=""/>
                          <a:cs typeface=""/>
                        </a:defRPr>
                      </a:lvl9pPr>
                    </a:lstStyle>
                    <a:p>
                      <a:pPr algn="l"/>
                      <a:r>
                        <a:rPr lang="en-AU" sz="2400" b="0" dirty="0" smtClean="0">
                          <a:latin typeface="Segoe UI Light" panose="020B0502040204020203" pitchFamily="34" charset="0"/>
                          <a:cs typeface="Segoe UI Light" panose="020B0502040204020203" pitchFamily="34" charset="0"/>
                        </a:rPr>
                        <a:t>Using</a:t>
                      </a:r>
                      <a:r>
                        <a:rPr lang="en-AU" sz="2400" b="0" baseline="0" dirty="0" smtClean="0">
                          <a:latin typeface="Segoe UI Light" panose="020B0502040204020203" pitchFamily="34" charset="0"/>
                          <a:cs typeface="Segoe UI Light" panose="020B0502040204020203" pitchFamily="34" charset="0"/>
                        </a:rPr>
                        <a:t> </a:t>
                      </a:r>
                      <a:r>
                        <a:rPr lang="en-AU" sz="2400" b="0" dirty="0" smtClean="0">
                          <a:latin typeface="Segoe UI Light" panose="020B0502040204020203" pitchFamily="34" charset="0"/>
                          <a:cs typeface="Segoe UI Light" panose="020B0502040204020203" pitchFamily="34" charset="0"/>
                        </a:rPr>
                        <a:t>New </a:t>
                      </a:r>
                      <a:r>
                        <a:rPr lang="en-AU" sz="2400" b="0" baseline="0" dirty="0" smtClean="0">
                          <a:latin typeface="Segoe UI Light" panose="020B0502040204020203" pitchFamily="34" charset="0"/>
                          <a:cs typeface="Segoe UI Light" panose="020B0502040204020203" pitchFamily="34" charset="0"/>
                        </a:rPr>
                        <a:t>Alias (list)</a:t>
                      </a:r>
                      <a:endParaRPr lang="en-AU" sz="2400" b="0" dirty="0">
                        <a:solidFill>
                          <a:schemeClr val="tx2">
                            <a:lumMod val="75000"/>
                          </a:schemeClr>
                        </a:solidFill>
                        <a:latin typeface="Segoe UI Light" panose="020B0502040204020203" pitchFamily="34" charset="0"/>
                        <a:cs typeface="Segoe UI Light" panose="020B0502040204020203" pitchFamily="34" charset="0"/>
                      </a:endParaRPr>
                    </a:p>
                  </a:txBody>
                  <a:tcPr anchor="ct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191618948"/>
                  </a:ext>
                </a:extLst>
              </a:tr>
              <a:tr h="3261289">
                <a:tc>
                  <a:txBody>
                    <a:bodyPr/>
                    <a:lstStyle>
                      <a:lvl1pPr>
                        <a:defRPr>
                          <a:solidFill>
                            <a:schemeClr val="tx1"/>
                          </a:solidFill>
                          <a:latin typeface="Segoe UI"/>
                          <a:ea typeface=""/>
                          <a:cs typeface=""/>
                        </a:defRPr>
                      </a:lvl1pPr>
                      <a:lvl2pPr>
                        <a:defRPr>
                          <a:solidFill>
                            <a:schemeClr val="tx1"/>
                          </a:solidFill>
                          <a:latin typeface="Segoe UI"/>
                          <a:ea typeface=""/>
                          <a:cs typeface=""/>
                        </a:defRPr>
                      </a:lvl2pPr>
                      <a:lvl3pPr>
                        <a:defRPr>
                          <a:solidFill>
                            <a:schemeClr val="tx1"/>
                          </a:solidFill>
                          <a:latin typeface="Segoe UI"/>
                          <a:ea typeface=""/>
                          <a:cs typeface=""/>
                        </a:defRPr>
                      </a:lvl3pPr>
                      <a:lvl4pPr>
                        <a:defRPr>
                          <a:solidFill>
                            <a:schemeClr val="tx1"/>
                          </a:solidFill>
                          <a:latin typeface="Segoe UI"/>
                          <a:ea typeface=""/>
                          <a:cs typeface=""/>
                        </a:defRPr>
                      </a:lvl4pPr>
                      <a:lvl5pPr>
                        <a:defRPr>
                          <a:solidFill>
                            <a:schemeClr val="tx1"/>
                          </a:solidFill>
                          <a:latin typeface="Segoe UI"/>
                          <a:ea typeface=""/>
                          <a:cs typeface=""/>
                        </a:defRPr>
                      </a:lvl5pPr>
                      <a:lvl6pPr>
                        <a:defRPr>
                          <a:solidFill>
                            <a:schemeClr val="tx1"/>
                          </a:solidFill>
                          <a:latin typeface="Segoe UI"/>
                          <a:ea typeface=""/>
                          <a:cs typeface=""/>
                        </a:defRPr>
                      </a:lvl6pPr>
                      <a:lvl7pPr>
                        <a:defRPr>
                          <a:solidFill>
                            <a:schemeClr val="tx1"/>
                          </a:solidFill>
                          <a:latin typeface="Segoe UI"/>
                          <a:ea typeface=""/>
                          <a:cs typeface=""/>
                        </a:defRPr>
                      </a:lvl7pPr>
                      <a:lvl8pPr>
                        <a:defRPr>
                          <a:solidFill>
                            <a:schemeClr val="tx1"/>
                          </a:solidFill>
                          <a:latin typeface="Segoe UI"/>
                          <a:ea typeface=""/>
                          <a:cs typeface=""/>
                        </a:defRPr>
                      </a:lvl8pPr>
                      <a:lvl9pPr>
                        <a:defRPr>
                          <a:solidFill>
                            <a:schemeClr val="tx1"/>
                          </a:solidFill>
                          <a:latin typeface="Segoe UI"/>
                          <a:ea typeface=""/>
                          <a:cs typeface=""/>
                        </a:defRPr>
                      </a:lvl9pPr>
                    </a:lstStyle>
                    <a:p>
                      <a:r>
                        <a:rPr lang="en-AU" sz="2000" dirty="0" smtClean="0">
                          <a:solidFill>
                            <a:srgbClr val="F5F5F5"/>
                          </a:solidFill>
                          <a:latin typeface="Lucida Console" panose="020B0609040504020204" pitchFamily="49" charset="0"/>
                        </a:rPr>
                        <a:t>PS C:\&gt; </a:t>
                      </a:r>
                      <a:r>
                        <a:rPr lang="en-AU" sz="2000" dirty="0" smtClean="0">
                          <a:solidFill>
                            <a:srgbClr val="E0FFFF"/>
                          </a:solidFill>
                          <a:latin typeface="Lucida Console" panose="020B0609040504020204" pitchFamily="49" charset="0"/>
                        </a:rPr>
                        <a:t>list</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    Directory: C:\</a:t>
                      </a:r>
                    </a:p>
                    <a:p>
                      <a:endParaRPr lang="en-AU" sz="2000" dirty="0" smtClean="0">
                        <a:solidFill>
                          <a:srgbClr val="F5F5F5"/>
                        </a:solidFill>
                        <a:latin typeface="Lucida Console" panose="020B0609040504020204" pitchFamily="49" charset="0"/>
                      </a:endParaRPr>
                    </a:p>
                    <a:p>
                      <a:r>
                        <a:rPr lang="en-AU" sz="2000" dirty="0" smtClean="0">
                          <a:solidFill>
                            <a:srgbClr val="F5F5F5"/>
                          </a:solidFill>
                          <a:latin typeface="Lucida Console" panose="020B0609040504020204" pitchFamily="49" charset="0"/>
                        </a:rPr>
                        <a:t>Mode         </a:t>
                      </a:r>
                      <a:r>
                        <a:rPr lang="en-AU" sz="2000" dirty="0" err="1" smtClean="0">
                          <a:solidFill>
                            <a:srgbClr val="F5F5F5"/>
                          </a:solidFill>
                          <a:latin typeface="Lucida Console" panose="020B0609040504020204" pitchFamily="49" charset="0"/>
                        </a:rPr>
                        <a:t>LastWriteTime</a:t>
                      </a:r>
                      <a:r>
                        <a:rPr lang="en-AU" sz="2000" dirty="0" smtClean="0">
                          <a:solidFill>
                            <a:srgbClr val="F5F5F5"/>
                          </a:solidFill>
                          <a:latin typeface="Lucida Console" panose="020B0609040504020204" pitchFamily="49" charset="0"/>
                        </a:rPr>
                        <a:t>     Length Name</a:t>
                      </a:r>
                    </a:p>
                    <a:p>
                      <a:r>
                        <a:rPr lang="en-AU" sz="2000" dirty="0" smtClean="0">
                          <a:solidFill>
                            <a:srgbClr val="F5F5F5"/>
                          </a:solidFill>
                          <a:latin typeface="Lucida Console" panose="020B0609040504020204" pitchFamily="49" charset="0"/>
                        </a:rPr>
                        <a:t>----         -------------     ------ ----</a:t>
                      </a:r>
                    </a:p>
                    <a:p>
                      <a:r>
                        <a:rPr lang="en-AU" sz="2000" dirty="0" smtClean="0">
                          <a:solidFill>
                            <a:srgbClr val="F5F5F5"/>
                          </a:solidFill>
                          <a:latin typeface="Lucida Console" panose="020B0609040504020204" pitchFamily="49" charset="0"/>
                        </a:rPr>
                        <a:t>d----         5/09/2013   1:40 PM     Intel</a:t>
                      </a:r>
                    </a:p>
                    <a:p>
                      <a:r>
                        <a:rPr lang="pt-BR" sz="2000" dirty="0" smtClean="0">
                          <a:solidFill>
                            <a:srgbClr val="F5F5F5"/>
                          </a:solidFill>
                          <a:latin typeface="Lucida Console" panose="020B0609040504020204" pitchFamily="49" charset="0"/>
                        </a:rPr>
                        <a:t>d-r--        21/10/2013   1:31 PM     Program Files</a:t>
                      </a:r>
                    </a:p>
                    <a:p>
                      <a:r>
                        <a:rPr lang="pt-BR" sz="2000" dirty="0" smtClean="0">
                          <a:solidFill>
                            <a:srgbClr val="F5F5F5"/>
                          </a:solidFill>
                          <a:latin typeface="Lucida Console" panose="020B0609040504020204" pitchFamily="49" charset="0"/>
                        </a:rPr>
                        <a:t>d-r--        10/12/2013  10:26 AM     Program Files (x86)</a:t>
                      </a:r>
                    </a:p>
                    <a:p>
                      <a:r>
                        <a:rPr lang="en-AU" sz="2000" dirty="0" smtClean="0">
                          <a:solidFill>
                            <a:srgbClr val="F5F5F5"/>
                          </a:solidFill>
                          <a:latin typeface="Lucida Console" panose="020B0609040504020204" pitchFamily="49" charset="0"/>
                        </a:rPr>
                        <a:t>d----         1/12/2013   1:32 PM     Scripts</a:t>
                      </a:r>
                    </a:p>
                  </a:txBody>
                  <a:tcPr>
                    <a:lnL w="9525" cap="flat" cmpd="sng" algn="ctr">
                      <a:solidFill>
                        <a:srgbClr val="4F81BD">
                          <a:shade val="95000"/>
                          <a:satMod val="105000"/>
                        </a:srgbClr>
                      </a:solidFill>
                      <a:prstDash val="solid"/>
                    </a:lnL>
                    <a:lnR w="9525" cap="flat" cmpd="sng" algn="ctr">
                      <a:solidFill>
                        <a:srgbClr val="4F81BD">
                          <a:shade val="95000"/>
                          <a:satMod val="105000"/>
                        </a:srgbClr>
                      </a:solidFill>
                      <a:prstDash val="solid"/>
                    </a:lnR>
                    <a:lnT w="9525" cap="flat" cmpd="sng" algn="ctr">
                      <a:solidFill>
                        <a:srgbClr val="4F81BD">
                          <a:shade val="95000"/>
                          <a:satMod val="105000"/>
                        </a:srgbClr>
                      </a:solidFill>
                      <a:prstDash val="solid"/>
                    </a:lnT>
                    <a:lnB w="9525" cap="flat" cmpd="sng" algn="ctr">
                      <a:solidFill>
                        <a:srgbClr val="4F81BD">
                          <a:shade val="95000"/>
                          <a:satMod val="105000"/>
                        </a:srgbClr>
                      </a:solidFill>
                      <a:prstDash val="solid"/>
                    </a:lnB>
                    <a:lnTlToBr w="12700" cmpd="sng">
                      <a:noFill/>
                      <a:prstDash val="solid"/>
                    </a:lnTlToBr>
                    <a:lnBlToTr w="12700" cmpd="sng">
                      <a:noFill/>
                      <a:prstDash val="solid"/>
                    </a:lnBlToTr>
                    <a:solidFill>
                      <a:srgbClr val="012456"/>
                    </a:solidFill>
                  </a:tcPr>
                </a:tc>
                <a:extLst>
                  <a:ext uri="{0D108BD9-81ED-4DB2-BD59-A6C34878D82A}">
                    <a16:rowId xmlns:a16="http://schemas.microsoft.com/office/drawing/2014/main" val="2973069493"/>
                  </a:ext>
                </a:extLst>
              </a:tr>
            </a:tbl>
          </a:graphicData>
        </a:graphic>
      </p:graphicFrame>
    </p:spTree>
    <p:extLst>
      <p:ext uri="{BB962C8B-B14F-4D97-AF65-F5344CB8AC3E}">
        <p14:creationId xmlns:p14="http://schemas.microsoft.com/office/powerpoint/2010/main" val="331429678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0.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1.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2.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3.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4.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5.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6.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7.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8.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19.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0.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1.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2.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3.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4.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5.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6.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7.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8.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29.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3.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30.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31.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4.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5.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6.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7.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8.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ags/tag9.xml><?xml version="1.0" encoding="utf-8"?>
<p:tagLst xmlns:a="http://schemas.openxmlformats.org/drawingml/2006/main" xmlns:r="http://schemas.openxmlformats.org/officeDocument/2006/relationships" xmlns:p="http://schemas.openxmlformats.org/presentationml/2006/main">
  <p:tag name="TESTINGTAG" val="TestingValue-JC Was here"/>
</p:tagLst>
</file>

<file path=ppt/theme/theme1.xml><?xml version="1.0" encoding="utf-8"?>
<a:theme xmlns:a="http://schemas.openxmlformats.org/drawingml/2006/main" name="Services4x3">
  <a:themeElements>
    <a:clrScheme name="Custom 1">
      <a:dk1>
        <a:srgbClr val="000000"/>
      </a:dk1>
      <a:lt1>
        <a:sysClr val="window" lastClr="FFFFFF"/>
      </a:lt1>
      <a:dk2>
        <a:srgbClr val="002050"/>
      </a:dk2>
      <a:lt2>
        <a:srgbClr val="FFFFFF"/>
      </a:lt2>
      <a:accent1>
        <a:srgbClr val="0A5BBA"/>
      </a:accent1>
      <a:accent2>
        <a:srgbClr val="15AEEF"/>
      </a:accent2>
      <a:accent3>
        <a:srgbClr val="0E715F"/>
      </a:accent3>
      <a:accent4>
        <a:srgbClr val="129038"/>
      </a:accent4>
      <a:accent5>
        <a:srgbClr val="0C6126"/>
      </a:accent5>
      <a:accent6>
        <a:srgbClr val="6EB005"/>
      </a:accent6>
      <a:hlink>
        <a:srgbClr val="540F67"/>
      </a:hlink>
      <a:folHlink>
        <a:srgbClr val="883884"/>
      </a:folHlink>
    </a:clrScheme>
    <a:fontScheme name="Segoe Regular Semibold">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SD_Presentation_Template_Technology-Lesson_Title_v1.0.potx" id="{9074C402-B2F0-447C-BE82-85AB75729F29}" vid="{ED5C61D2-6D68-4DF8-B70E-825527447F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D8C7728A649524597ACBB0C939A3E0D" ma:contentTypeVersion="0" ma:contentTypeDescription="Create a new document." ma:contentTypeScope="" ma:versionID="4ade50665a74e4162497fe0a042ffb9c">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2.xml><?xml version="1.0" encoding="utf-8"?>
<ds:datastoreItem xmlns:ds="http://schemas.openxmlformats.org/officeDocument/2006/customXml" ds:itemID="{39D8EEA6-ED66-49B9-99B5-ADFD064222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5EDBB25-3817-46AE-B67A-29C6D285722E}">
  <ds:schemaRefs>
    <ds:schemaRef ds:uri="http://www.w3.org/XML/1998/namespace"/>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61600</TotalTime>
  <Words>46770</Words>
  <Application>Microsoft Office PowerPoint</Application>
  <PresentationFormat>Widescreen</PresentationFormat>
  <Paragraphs>9710</Paragraphs>
  <Slides>607</Slides>
  <Notes>586</Notes>
  <HiddenSlides>36</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607</vt:i4>
      </vt:variant>
    </vt:vector>
  </HeadingPairs>
  <TitlesOfParts>
    <vt:vector size="624" baseType="lpstr">
      <vt:lpstr>Arial</vt:lpstr>
      <vt:lpstr>Arial Narrow</vt:lpstr>
      <vt:lpstr>Calibri</vt:lpstr>
      <vt:lpstr>Calibri Light</vt:lpstr>
      <vt:lpstr>Consolas</vt:lpstr>
      <vt:lpstr>Courier New</vt:lpstr>
      <vt:lpstr>Lucida Console</vt:lpstr>
      <vt:lpstr>Segoe</vt:lpstr>
      <vt:lpstr>Segoe Pro Light</vt:lpstr>
      <vt:lpstr>Segoe Pro Semibold</vt:lpstr>
      <vt:lpstr>Segoe UI</vt:lpstr>
      <vt:lpstr>Segoe UI Light</vt:lpstr>
      <vt:lpstr>Segoe UI Semibold</vt:lpstr>
      <vt:lpstr>SegoeUI</vt:lpstr>
      <vt:lpstr>Times New Roman</vt:lpstr>
      <vt:lpstr>Wingdings</vt:lpstr>
      <vt:lpstr>Services4x3</vt:lpstr>
      <vt:lpstr>PowerPoint Presentation</vt:lpstr>
      <vt:lpstr>Meet your trainer</vt:lpstr>
      <vt:lpstr>Introductions</vt:lpstr>
      <vt:lpstr>Workshop Schedule</vt:lpstr>
      <vt:lpstr>Agenda</vt:lpstr>
      <vt:lpstr>Lab Environment</vt:lpstr>
      <vt:lpstr>PowerPoint Presentation</vt:lpstr>
      <vt:lpstr>Agenda</vt:lpstr>
      <vt:lpstr>Module 1: Introduction</vt:lpstr>
      <vt:lpstr>Module 1: Introduction </vt:lpstr>
      <vt:lpstr>Module 1: Introduction</vt:lpstr>
      <vt:lpstr>What is a Shell?</vt:lpstr>
      <vt:lpstr>Module 1: Introduction</vt:lpstr>
      <vt:lpstr>What is PowerShell?</vt:lpstr>
      <vt:lpstr>PowerShell Evolution</vt:lpstr>
      <vt:lpstr>PowerShell default availability</vt:lpstr>
      <vt:lpstr>Installing PowerShell versions</vt:lpstr>
      <vt:lpstr>System Requirements</vt:lpstr>
      <vt:lpstr>PowerShell 4.0 in Server Core</vt:lpstr>
      <vt:lpstr>Module 1: Introduction</vt:lpstr>
      <vt:lpstr>Command-Line Interface (CLI) </vt:lpstr>
      <vt:lpstr>Integrated Scripting Environment (ISE)</vt:lpstr>
      <vt:lpstr>Module 1: Introduction</vt:lpstr>
      <vt:lpstr>Scripting Language</vt:lpstr>
      <vt:lpstr>Module 1: Introduction</vt:lpstr>
      <vt:lpstr>Anatomy of the ISE</vt:lpstr>
      <vt:lpstr>Module 1: Introduction</vt:lpstr>
      <vt:lpstr>Module 1: Introduction</vt:lpstr>
      <vt:lpstr>Extended PowerShell Features Covered in Windows PowerShell 4.0 for the IT Professional - Part 2 </vt:lpstr>
      <vt:lpstr>PSWA Overview</vt:lpstr>
      <vt:lpstr>PowerShell Web Access (PSWA)</vt:lpstr>
      <vt:lpstr>PSWA Browser Experience</vt:lpstr>
      <vt:lpstr>Module 1: Introduction</vt:lpstr>
      <vt:lpstr>Extended PowerShell Features Covered in Windows PowerShell 4.0 for the IT Professional - Part 2 </vt:lpstr>
      <vt:lpstr>What is a Workflow?</vt:lpstr>
      <vt:lpstr>Workflows Consist Of:</vt:lpstr>
      <vt:lpstr>Workflow Configurations</vt:lpstr>
      <vt:lpstr>When to use Workflow?</vt:lpstr>
      <vt:lpstr>Module 1: Introduction</vt:lpstr>
      <vt:lpstr>Extended PowerShell Features Covered in Windows PowerShell 4.0 for the IT Professional - Part 2 </vt:lpstr>
      <vt:lpstr>What is Desired State Configuration (DSC)?</vt:lpstr>
      <vt:lpstr>Example: Use WindowsFeature and File Resources to manage software configuration</vt:lpstr>
      <vt:lpstr>Example: Use WindowsFeature and File Resources to manage software configuration</vt:lpstr>
      <vt:lpstr>Example: Use WindowsFeature and File Resources to manage software configuration</vt:lpstr>
      <vt:lpstr>Example: Use WindowsFeature and File Resources to manage software configuration</vt:lpstr>
      <vt:lpstr>When to use DSC?</vt:lpstr>
      <vt:lpstr>Module 1: Introduction</vt:lpstr>
      <vt:lpstr>Agenda</vt:lpstr>
      <vt:lpstr>Module 2: Commands 1</vt:lpstr>
      <vt:lpstr>Module 2: Commands 1 </vt:lpstr>
      <vt:lpstr>Module 2: Commands 1</vt:lpstr>
      <vt:lpstr>External Commands</vt:lpstr>
      <vt:lpstr>Module 2: Commands 1</vt:lpstr>
      <vt:lpstr>What is a Cmdlet?</vt:lpstr>
      <vt:lpstr>Anatomy of a Cmdlet  </vt:lpstr>
      <vt:lpstr>Cmdlet Examples </vt:lpstr>
      <vt:lpstr>Cmdlet Syntax</vt:lpstr>
      <vt:lpstr>Syntax Legend</vt:lpstr>
      <vt:lpstr>Cmdlet Syntax - Command Name</vt:lpstr>
      <vt:lpstr>Cmdlet Syntax - Required Parameter</vt:lpstr>
      <vt:lpstr>Cmdlet Syntax - Optional Parameter and Value</vt:lpstr>
      <vt:lpstr>Cmdlet Syntax - Switch Parameter</vt:lpstr>
      <vt:lpstr>Cmdlet Syntax - Optional Parameter, Required Value</vt:lpstr>
      <vt:lpstr>Cmdlet Syntax - Multiple Parameter Values</vt:lpstr>
      <vt:lpstr>Cmdlet Syntax Diagram Parameter Sets</vt:lpstr>
      <vt:lpstr>Module 2: Commands 1</vt:lpstr>
      <vt:lpstr>Common Parameters</vt:lpstr>
      <vt:lpstr>Common Parameters (with alias in parenthesis)</vt:lpstr>
      <vt:lpstr>Example: Common Parameters in Use - Verbose</vt:lpstr>
      <vt:lpstr>Example: Common Parameters in Use - ErrorAction</vt:lpstr>
      <vt:lpstr>Example: Store command output in a specified  variable name</vt:lpstr>
      <vt:lpstr>Risk Mitigation Parameters</vt:lpstr>
      <vt:lpstr>Example: -WhatIf Parameter in use</vt:lpstr>
      <vt:lpstr>Module 2: Commands 1</vt:lpstr>
      <vt:lpstr>Termination Characters</vt:lpstr>
      <vt:lpstr>Example: Use command termination character</vt:lpstr>
      <vt:lpstr>Line Continuation</vt:lpstr>
      <vt:lpstr>Example: Line Continuation</vt:lpstr>
      <vt:lpstr>Module 2: Commands 1</vt:lpstr>
      <vt:lpstr>Get-Command   </vt:lpstr>
      <vt:lpstr>Example: Get-Command</vt:lpstr>
      <vt:lpstr>Example: Wildcard in Name</vt:lpstr>
      <vt:lpstr>Example: List Cmdlets By Verb</vt:lpstr>
      <vt:lpstr>Example: List Cmdlets By Noun</vt:lpstr>
      <vt:lpstr>Example: List Cmdlets Only </vt:lpstr>
      <vt:lpstr>Example: Single Command</vt:lpstr>
      <vt:lpstr>Example: List Cmdlet syntax with Get-Command</vt:lpstr>
      <vt:lpstr>Show-Command</vt:lpstr>
      <vt:lpstr>Module 2: Commands 1</vt:lpstr>
      <vt:lpstr>Get-Help   </vt:lpstr>
      <vt:lpstr>Example: Help for Cmdlets – Default Short View</vt:lpstr>
      <vt:lpstr>Example: Help for Cmdlets – Full View</vt:lpstr>
      <vt:lpstr>Example: Help for Specified Cmdlet Parameter(s)</vt:lpstr>
      <vt:lpstr>Module 2: Commands 1</vt:lpstr>
      <vt:lpstr>Example: Listing all aliases</vt:lpstr>
      <vt:lpstr>Built-in Aliases</vt:lpstr>
      <vt:lpstr>Example: Using built-in aliases</vt:lpstr>
      <vt:lpstr>Module 2: Commands 1</vt:lpstr>
      <vt:lpstr>Example: Creating a custom alias</vt:lpstr>
      <vt:lpstr>Module 2: Commands 1</vt:lpstr>
      <vt:lpstr>Agenda</vt:lpstr>
      <vt:lpstr>Module 3: Pipeline 1</vt:lpstr>
      <vt:lpstr>Module 3: Pipeline 1 </vt:lpstr>
      <vt:lpstr>Module 3: Pipeline 1</vt:lpstr>
      <vt:lpstr>What is a Pipeline?</vt:lpstr>
      <vt:lpstr>Module 3: Pipeline 1</vt:lpstr>
      <vt:lpstr>The “Get” Cmdlets</vt:lpstr>
      <vt:lpstr>External Commands</vt:lpstr>
      <vt:lpstr>Text File Input</vt:lpstr>
      <vt:lpstr>Import Cmdlets</vt:lpstr>
      <vt:lpstr>Module 3: Pipeline 1</vt:lpstr>
      <vt:lpstr>Object Cmdlets</vt:lpstr>
      <vt:lpstr>Example: Sort-Object Select-Object  </vt:lpstr>
      <vt:lpstr>Example: Group-Object   </vt:lpstr>
      <vt:lpstr>Example: Measure-Object   </vt:lpstr>
      <vt:lpstr>Example: Compare-Object   </vt:lpstr>
      <vt:lpstr>Module 3: Pipeline 1</vt:lpstr>
      <vt:lpstr>Format Cmdlets</vt:lpstr>
      <vt:lpstr>Example: Format-List with Default Properties   </vt:lpstr>
      <vt:lpstr>Example: Format-List with specific properties   </vt:lpstr>
      <vt:lpstr>Example: Format-Table with default properties   </vt:lpstr>
      <vt:lpstr>Example: Format-Table with specific properties   </vt:lpstr>
      <vt:lpstr>Example: Format-Table with specific properties and -AutoSize   </vt:lpstr>
      <vt:lpstr>Example: Format-Table with specific properties   </vt:lpstr>
      <vt:lpstr>Example: Format-Table with Auto Sized Columns   </vt:lpstr>
      <vt:lpstr>Example: Format-Table with Wrap   </vt:lpstr>
      <vt:lpstr>Example: Format-Table with Grouping   </vt:lpstr>
      <vt:lpstr>Example: Format-Wide – Default 2 Columns   </vt:lpstr>
      <vt:lpstr>Example: Format-Wide – Explicit number of Columns   </vt:lpstr>
      <vt:lpstr>Example: Format-Wide – AutoSize maximizes columns   </vt:lpstr>
      <vt:lpstr>Module 3: Pipeline 1</vt:lpstr>
      <vt:lpstr>Export Cmdlets</vt:lpstr>
      <vt:lpstr>Example: Export-Clixml</vt:lpstr>
      <vt:lpstr>Example: Export-CSV</vt:lpstr>
      <vt:lpstr>Example: Import-Csv</vt:lpstr>
      <vt:lpstr>Module 3: Pipeline 1</vt:lpstr>
      <vt:lpstr>Out Cmdlets</vt:lpstr>
      <vt:lpstr>Example: Out-Gridview</vt:lpstr>
      <vt:lpstr>Example: Out-Gridview with PassThru</vt:lpstr>
      <vt:lpstr>Example: Out-String</vt:lpstr>
      <vt:lpstr>Module 3: Pipeline 1</vt:lpstr>
      <vt:lpstr>Storing Pipeline output in a Variable</vt:lpstr>
      <vt:lpstr>Module 3: Pipeline 1</vt:lpstr>
      <vt:lpstr>Agenda</vt:lpstr>
      <vt:lpstr>Module 4: Commands 2</vt:lpstr>
      <vt:lpstr>Module 4: Commands 2 </vt:lpstr>
      <vt:lpstr>Module 4: Commands 2</vt:lpstr>
      <vt:lpstr>What is a Script Block?   </vt:lpstr>
      <vt:lpstr>Example: Cmdlet with ScriptBlock parameter argument</vt:lpstr>
      <vt:lpstr>Module 4: Commands 2</vt:lpstr>
      <vt:lpstr>What is a Function?</vt:lpstr>
      <vt:lpstr>What does a Function Look Like?</vt:lpstr>
      <vt:lpstr>Example: Creating a utility function</vt:lpstr>
      <vt:lpstr>Example: Creating a utility function with parameters</vt:lpstr>
      <vt:lpstr>Module 4: Commands 2</vt:lpstr>
      <vt:lpstr>Various PowerShell Remote Administration Techniques</vt:lpstr>
      <vt:lpstr>Various PowerShell Remote Administration Techniques</vt:lpstr>
      <vt:lpstr>Various PowerShell Remote Administration Techniques</vt:lpstr>
      <vt:lpstr>Native OS Remoting (-ComputerName Parameter)</vt:lpstr>
      <vt:lpstr>What is PowerShell Remoting?</vt:lpstr>
      <vt:lpstr>Requirements</vt:lpstr>
      <vt:lpstr>Enabling Remoting</vt:lpstr>
      <vt:lpstr>Module 4: Commands 2</vt:lpstr>
      <vt:lpstr>Remoting Scenarios</vt:lpstr>
      <vt:lpstr>PowerPoint Presentation</vt:lpstr>
      <vt:lpstr>PowerPoint Presentation</vt:lpstr>
      <vt:lpstr>PowerPoint Presentation</vt:lpstr>
      <vt:lpstr>PowerPoint Presentation</vt:lpstr>
      <vt:lpstr>PowerPoint Presentation</vt:lpstr>
      <vt:lpstr>PowerPoint Presentation</vt:lpstr>
      <vt:lpstr>Module 4: Commands 2</vt:lpstr>
      <vt:lpstr>Agenda</vt:lpstr>
      <vt:lpstr>Module 5: Scripts</vt:lpstr>
      <vt:lpstr>Module 5: Scripts </vt:lpstr>
      <vt:lpstr>Module 5: Scripts</vt:lpstr>
      <vt:lpstr>What is a Script?</vt:lpstr>
      <vt:lpstr>Example: Simple script</vt:lpstr>
      <vt:lpstr>Module 5: Scripts</vt:lpstr>
      <vt:lpstr>Execution Policy Levels</vt:lpstr>
      <vt:lpstr>Execution Policy Scope</vt:lpstr>
      <vt:lpstr>Script Execution</vt:lpstr>
      <vt:lpstr>PowerPoint Presentation</vt:lpstr>
      <vt:lpstr>PowerPoint Presentation</vt:lpstr>
      <vt:lpstr>PowerPoint Presentation</vt:lpstr>
      <vt:lpstr>PowerPoint Presentation</vt:lpstr>
      <vt:lpstr>Example:  Script Signing</vt:lpstr>
      <vt:lpstr>Example:  Script Before Signing</vt:lpstr>
      <vt:lpstr>Example:  Script After Signing</vt:lpstr>
      <vt:lpstr>Module 5: Scripts</vt:lpstr>
      <vt:lpstr>Running a Script</vt:lpstr>
      <vt:lpstr>Running a Script with the Mouse</vt:lpstr>
      <vt:lpstr>Launching a script from outside PowerShell (cmd.exe)</vt:lpstr>
      <vt:lpstr>Module 5: Scripts</vt:lpstr>
      <vt:lpstr>Param Statement</vt:lpstr>
      <vt:lpstr>Module 5: Scripts</vt:lpstr>
      <vt:lpstr>Single-Line Comments</vt:lpstr>
      <vt:lpstr>Block Comments</vt:lpstr>
      <vt:lpstr>Module 5: Scripts</vt:lpstr>
      <vt:lpstr>Requires Statement</vt:lpstr>
      <vt:lpstr>Version Requirement</vt:lpstr>
      <vt:lpstr>Administrator Requirement</vt:lpstr>
      <vt:lpstr>Module 5: Scripts</vt:lpstr>
      <vt:lpstr>Command Lookup Precedence   </vt:lpstr>
      <vt:lpstr>Example:  “Replace” another command</vt:lpstr>
      <vt:lpstr>Example:  Module Qualify Command Name</vt:lpstr>
      <vt:lpstr>Module 5: Scripts</vt:lpstr>
      <vt:lpstr>Enabling ISE on Servers</vt:lpstr>
      <vt:lpstr>Launch ISE </vt:lpstr>
      <vt:lpstr>Integrated Context Sensitive Help</vt:lpstr>
      <vt:lpstr>Auto-Save and Crash Recovery</vt:lpstr>
      <vt:lpstr>Rich Copy to and from the ISE</vt:lpstr>
      <vt:lpstr>ISE IntelliSense</vt:lpstr>
      <vt:lpstr>Example:  IntelliSense Parameters</vt:lpstr>
      <vt:lpstr>Example: IntelliSense Parameter Arguments</vt:lpstr>
      <vt:lpstr>Syntax Color Highlighting</vt:lpstr>
      <vt:lpstr>Collapsable Code</vt:lpstr>
      <vt:lpstr>Brace Matching</vt:lpstr>
      <vt:lpstr>ISE Code Snippets</vt:lpstr>
      <vt:lpstr>Example: ISE Snippet Insertion</vt:lpstr>
      <vt:lpstr>ISE Compiled Add-Ons</vt:lpstr>
      <vt:lpstr>Module 5: Scripts</vt:lpstr>
      <vt:lpstr>Agenda</vt:lpstr>
      <vt:lpstr>Module 6: Help System</vt:lpstr>
      <vt:lpstr>Module 6: Help System </vt:lpstr>
      <vt:lpstr>Module 6: Help System</vt:lpstr>
      <vt:lpstr>Example: Concept help in the console</vt:lpstr>
      <vt:lpstr>Example:  Concept help in the ISE</vt:lpstr>
      <vt:lpstr>Module 6: Help System</vt:lpstr>
      <vt:lpstr>Updatable Help</vt:lpstr>
      <vt:lpstr>Update-Help Diagram (Internet Connected)</vt:lpstr>
      <vt:lpstr>Updatable Help – With Internet Access</vt:lpstr>
      <vt:lpstr>Update-Help Diagram (Not Internet Connected)</vt:lpstr>
      <vt:lpstr>Updatable Help – No Internet Access</vt:lpstr>
      <vt:lpstr>Updatable Help – Modules</vt:lpstr>
      <vt:lpstr>Module 6: Help System</vt:lpstr>
      <vt:lpstr>Get-Help -ShowWindow</vt:lpstr>
      <vt:lpstr>Module 6: Help System</vt:lpstr>
      <vt:lpstr>Function/Script Comment-based Help</vt:lpstr>
      <vt:lpstr>Keywords</vt:lpstr>
      <vt:lpstr>Example: Function Help</vt:lpstr>
      <vt:lpstr>Example: Script Help</vt:lpstr>
      <vt:lpstr>Module 6: Help System</vt:lpstr>
      <vt:lpstr>Agenda</vt:lpstr>
      <vt:lpstr>Module 7: Object Models</vt:lpstr>
      <vt:lpstr>Module 7: Object Models </vt:lpstr>
      <vt:lpstr>Module 7: Object Models</vt:lpstr>
      <vt:lpstr>What is an Object?</vt:lpstr>
      <vt:lpstr>The Bike Object</vt:lpstr>
      <vt:lpstr>Objects and Types</vt:lpstr>
      <vt:lpstr>Object-Based Shell</vt:lpstr>
      <vt:lpstr>Module 7: Object Models</vt:lpstr>
      <vt:lpstr>Get-Member</vt:lpstr>
      <vt:lpstr>Example: Find object members </vt:lpstr>
      <vt:lpstr>Example: Find object members </vt:lpstr>
      <vt:lpstr>Example: Retrieving Property using dot notation (Variable) </vt:lpstr>
      <vt:lpstr>Example: Retrieving Property using dot notation (Variable) </vt:lpstr>
      <vt:lpstr>Example: Retrieving Property using dot notation (Variable) </vt:lpstr>
      <vt:lpstr>Example: Retrieving Property using dot notation (Command) </vt:lpstr>
      <vt:lpstr>Example: Call method on an object</vt:lpstr>
      <vt:lpstr>Module 7: Object Models</vt:lpstr>
      <vt:lpstr>Example 1: Find the object TYPE returned by the  Get-Date cmdlet</vt:lpstr>
      <vt:lpstr>Example 2: Find the object TYPE returned by the  Get-Date cmdlet</vt:lpstr>
      <vt:lpstr>Module 7: Object Models</vt:lpstr>
      <vt:lpstr>Where do TYPES come from?</vt:lpstr>
      <vt:lpstr>.Net Framework TYPES (extract)</vt:lpstr>
      <vt:lpstr>Module 7: Object Models</vt:lpstr>
      <vt:lpstr>Example:  IntelliSense Object Members</vt:lpstr>
      <vt:lpstr>Module 7: Object Models</vt:lpstr>
      <vt:lpstr>Agenda</vt:lpstr>
      <vt:lpstr>Module 8: Operators 1</vt:lpstr>
      <vt:lpstr>Module 8: Operators 1 </vt:lpstr>
      <vt:lpstr>Module 8: Operators 1</vt:lpstr>
      <vt:lpstr>Comparison Operators</vt:lpstr>
      <vt:lpstr>Comparison Operators - Basic</vt:lpstr>
      <vt:lpstr>Example 1: Basic operators</vt:lpstr>
      <vt:lpstr>Example 2: Basic operators</vt:lpstr>
      <vt:lpstr>Comparison Operators - Wildcards</vt:lpstr>
      <vt:lpstr>Example: -Like</vt:lpstr>
      <vt:lpstr>Comparison Operators – Regular Expressions</vt:lpstr>
      <vt:lpstr>Example: -Match</vt:lpstr>
      <vt:lpstr>Comparison Operators – Array/Collection Containment</vt:lpstr>
      <vt:lpstr>Example: Array Containment</vt:lpstr>
      <vt:lpstr>Example: Array Containment</vt:lpstr>
      <vt:lpstr>Example: Operator Case Sensitivity</vt:lpstr>
      <vt:lpstr>Module 8: Operators 1</vt:lpstr>
      <vt:lpstr>Logical Operators</vt:lpstr>
      <vt:lpstr>Examples: -and -or -xor -not </vt:lpstr>
      <vt:lpstr>Module 8: Operators 1</vt:lpstr>
      <vt:lpstr>Range Operator</vt:lpstr>
      <vt:lpstr>Range of Characters Operator</vt:lpstr>
      <vt:lpstr>Specified Characters Operator</vt:lpstr>
      <vt:lpstr>Module 8: Operators 1</vt:lpstr>
      <vt:lpstr>Numeric Byte Multipliers</vt:lpstr>
      <vt:lpstr>Module 8: Operators 1</vt:lpstr>
      <vt:lpstr>Agenda</vt:lpstr>
      <vt:lpstr>Module 9: Pipeline 2</vt:lpstr>
      <vt:lpstr>Module 9: Pipeline 2 </vt:lpstr>
      <vt:lpstr>Module 9: Pipeline 2</vt:lpstr>
      <vt:lpstr>Pipeline Variable</vt:lpstr>
      <vt:lpstr>Module 9: Pipeline 2</vt:lpstr>
      <vt:lpstr>Other Object Cmdlets</vt:lpstr>
      <vt:lpstr>Example: ForEach-Object</vt:lpstr>
      <vt:lpstr>PowerPoint Presentation</vt:lpstr>
      <vt:lpstr>Example: Where-Object (Simple syntax)</vt:lpstr>
      <vt:lpstr>Example: Filtering with Parameters vs. Where-Object  </vt:lpstr>
      <vt:lpstr>Example: Automatic Member Enumeration</vt:lpstr>
      <vt:lpstr>Module 9: Pipeline 2</vt:lpstr>
      <vt:lpstr>Foreach-Object -Process Parameter</vt:lpstr>
      <vt:lpstr>Begin, Process and End Parameters</vt:lpstr>
      <vt:lpstr>Begin, Process and End Parameters</vt:lpstr>
      <vt:lpstr>Begin, Process and End Parameters</vt:lpstr>
      <vt:lpstr>Named Blocks in Functions/ScriptBlocks</vt:lpstr>
      <vt:lpstr>Example: Named Blocks</vt:lpstr>
      <vt:lpstr>Module 9: Pipeline 2</vt:lpstr>
      <vt:lpstr>Methods Of Accepting Paramater Pipeline Input</vt:lpstr>
      <vt:lpstr>Does a Parameter Accept Pipeline Input?</vt:lpstr>
      <vt:lpstr>Pipeline Input ByValue</vt:lpstr>
      <vt:lpstr>PowerPoint Presentation</vt:lpstr>
      <vt:lpstr>PowerPoint Presentation</vt:lpstr>
      <vt:lpstr>Pipeline Input ByPropertyName</vt:lpstr>
      <vt:lpstr>PowerPoint Presentation</vt:lpstr>
      <vt:lpstr>PowerPoint Presentation</vt:lpstr>
      <vt:lpstr>The Parameter Binding Steps</vt:lpstr>
      <vt:lpstr>Module 9: Pipeline 2</vt:lpstr>
      <vt:lpstr>Agenda</vt:lpstr>
      <vt:lpstr>Module 10: Providers</vt:lpstr>
      <vt:lpstr>Module 10: Providers </vt:lpstr>
      <vt:lpstr>Module 10: Providers</vt:lpstr>
      <vt:lpstr>What are PowerShell Providers?</vt:lpstr>
      <vt:lpstr>Where to get Providers</vt:lpstr>
      <vt:lpstr>What is a PowerShell Drive?</vt:lpstr>
      <vt:lpstr>Module 10: Providers</vt:lpstr>
      <vt:lpstr>Built-in Providers</vt:lpstr>
      <vt:lpstr>Module 10: Providers</vt:lpstr>
      <vt:lpstr>PowerPoint Presentation</vt:lpstr>
      <vt:lpstr>Provider Capabilities</vt:lpstr>
      <vt:lpstr>Module 10: Providers</vt:lpstr>
      <vt:lpstr>PowerPoint Presentation</vt:lpstr>
      <vt:lpstr>PowerPoint Presentation</vt:lpstr>
      <vt:lpstr>Module 10: Providers</vt:lpstr>
      <vt:lpstr>Item Cmdlets</vt:lpstr>
      <vt:lpstr>Item Cmdlets</vt:lpstr>
      <vt:lpstr>Module 10: Providers</vt:lpstr>
      <vt:lpstr>ItemProperty Cmdlets</vt:lpstr>
      <vt:lpstr>ItemProperty Cmdlets</vt:lpstr>
      <vt:lpstr>Module 10: Providers</vt:lpstr>
      <vt:lpstr>Content Cmdlets</vt:lpstr>
      <vt:lpstr>Module 10: Providers</vt:lpstr>
      <vt:lpstr>Location Cmdlets</vt:lpstr>
      <vt:lpstr>Module 10: Providers</vt:lpstr>
      <vt:lpstr>Path Cmdlets</vt:lpstr>
      <vt:lpstr>Path Cmdlets</vt:lpstr>
      <vt:lpstr>Variable syntax – access PSDrive items</vt:lpstr>
      <vt:lpstr>Module 10: Providers</vt:lpstr>
      <vt:lpstr>Agenda</vt:lpstr>
      <vt:lpstr>Module 11: Variables and Data Types</vt:lpstr>
      <vt:lpstr>Module 11: Variables and Data Types</vt:lpstr>
      <vt:lpstr>Module 11: Variables and Data Types</vt:lpstr>
      <vt:lpstr>What are variables?</vt:lpstr>
      <vt:lpstr>Module 11: Variables and Data Types</vt:lpstr>
      <vt:lpstr>Automatic Variables</vt:lpstr>
      <vt:lpstr>Automatic Variable – Examples</vt:lpstr>
      <vt:lpstr>Module 11: Variables and Data Types</vt:lpstr>
      <vt:lpstr>User-Defined Variables</vt:lpstr>
      <vt:lpstr>Variable Cmdlets</vt:lpstr>
      <vt:lpstr>Constant Variables</vt:lpstr>
      <vt:lpstr>ReadOnly Variables</vt:lpstr>
      <vt:lpstr>PowerPoint Presentation</vt:lpstr>
      <vt:lpstr>Variables and Data Types</vt:lpstr>
      <vt:lpstr>Module 11: Variables and Data Types</vt:lpstr>
      <vt:lpstr>PowerPoint Presentation</vt:lpstr>
      <vt:lpstr>Module 11: Variables and Data Types</vt:lpstr>
      <vt:lpstr>PowerPoint Presentation</vt:lpstr>
      <vt:lpstr>Module 11: Variables and Data Types</vt:lpstr>
      <vt:lpstr>PowerPoint Presentation</vt:lpstr>
      <vt:lpstr>PowerPoint Presentation</vt:lpstr>
      <vt:lpstr>Module 11: Variables and Data Types</vt:lpstr>
      <vt:lpstr>Variable Sub-Expression</vt:lpstr>
      <vt:lpstr>PowerPoint Presentation</vt:lpstr>
      <vt:lpstr>Module 11: Variables and Data Types</vt:lpstr>
      <vt:lpstr>Other Types</vt:lpstr>
      <vt:lpstr>Module 11: Variables and Data Types</vt:lpstr>
      <vt:lpstr>What object type am I using?</vt:lpstr>
      <vt:lpstr>Type Casting</vt:lpstr>
      <vt:lpstr>Variables can be Strongly Typed</vt:lpstr>
      <vt:lpstr>PowerPoint Presentation</vt:lpstr>
      <vt:lpstr>Static Members</vt:lpstr>
      <vt:lpstr>PowerPoint Presentation</vt:lpstr>
      <vt:lpstr>PowerPoint Presentation</vt:lpstr>
      <vt:lpstr>Module 11: Variables and Data Types</vt:lpstr>
      <vt:lpstr>Type Operators – Test Object Types</vt:lpstr>
      <vt:lpstr>Type Operators – Type Cast via Operator</vt:lpstr>
      <vt:lpstr>Module 11: Variables and Data Types</vt:lpstr>
      <vt:lpstr>Parsing Modes</vt:lpstr>
      <vt:lpstr>Parsing Mode Examples</vt:lpstr>
      <vt:lpstr>PowerPoint Presentation</vt:lpstr>
      <vt:lpstr>PowerPoint Presentation</vt:lpstr>
      <vt:lpstr>Module 11: Variables and Data Types</vt:lpstr>
      <vt:lpstr>Escape Character</vt:lpstr>
      <vt:lpstr>PowerPoint Presentation</vt:lpstr>
      <vt:lpstr>Special Characters</vt:lpstr>
      <vt:lpstr>Module 11: Variables and Data Types</vt:lpstr>
      <vt:lpstr>Stop Parsing</vt:lpstr>
      <vt:lpstr>PowerPoint Presentation</vt:lpstr>
      <vt:lpstr>Module 11: Variables and Data Types</vt:lpstr>
      <vt:lpstr>Agenda</vt:lpstr>
      <vt:lpstr>Module 12: Operators 2</vt:lpstr>
      <vt:lpstr>Module 12: Operators 2</vt:lpstr>
      <vt:lpstr>Module 12: Operators 2</vt:lpstr>
      <vt:lpstr>Arithmetic Operators</vt:lpstr>
      <vt:lpstr>Module 12: Operators 2</vt:lpstr>
      <vt:lpstr>Assignment Operators</vt:lpstr>
      <vt:lpstr>Module 12: Operators 2</vt:lpstr>
      <vt:lpstr>Binary Operators</vt:lpstr>
      <vt:lpstr>Module 12: Operators 2</vt:lpstr>
      <vt:lpstr>Split Operator</vt:lpstr>
      <vt:lpstr>Module 12: Operators 2</vt:lpstr>
      <vt:lpstr>Join Operator</vt:lpstr>
      <vt:lpstr>Module 12: Operators 2</vt:lpstr>
      <vt:lpstr>Replace Operator</vt:lpstr>
      <vt:lpstr>Module 12: Operators 2</vt:lpstr>
      <vt:lpstr>Format Operator ( -f )</vt:lpstr>
      <vt:lpstr>Format Operator – Quick Examples</vt:lpstr>
      <vt:lpstr>Format Operator – Index Example</vt:lpstr>
      <vt:lpstr>Format Operator – Alignment Example</vt:lpstr>
      <vt:lpstr>Format Operator – FormatString Example 1</vt:lpstr>
      <vt:lpstr>Format Operator – FormatString Example 2</vt:lpstr>
      <vt:lpstr>Format Operator – FormatString Example 3</vt:lpstr>
      <vt:lpstr>Format Operator – FormatString Example 4</vt:lpstr>
      <vt:lpstr>Format Operator – FormatString Example 5</vt:lpstr>
      <vt:lpstr>Module 12: Operators 2</vt:lpstr>
      <vt:lpstr>Agenda</vt:lpstr>
      <vt:lpstr>Module 13: Arrays</vt:lpstr>
      <vt:lpstr>Module 13: Arrays</vt:lpstr>
      <vt:lpstr>Module 13: Arrays</vt:lpstr>
      <vt:lpstr>What are arrays?</vt:lpstr>
      <vt:lpstr>Module 13: Arrays</vt:lpstr>
      <vt:lpstr>PowerPoint Presentation</vt:lpstr>
      <vt:lpstr>Module 13: Arrays</vt:lpstr>
      <vt:lpstr>PowerPoint Presentation</vt:lpstr>
      <vt:lpstr>PowerPoint Presentation</vt:lpstr>
      <vt:lpstr>Module 13: Arrays</vt:lpstr>
      <vt:lpstr>PowerPoint Presentation</vt:lpstr>
      <vt:lpstr>Module 13: Arrays</vt:lpstr>
      <vt:lpstr>PowerPoint Presentation</vt:lpstr>
      <vt:lpstr>PowerPoint Presentation</vt:lpstr>
      <vt:lpstr>Module 13: Arrays</vt:lpstr>
      <vt:lpstr>PowerPoint Presentation</vt:lpstr>
      <vt:lpstr>Module 13: Arrays</vt:lpstr>
      <vt:lpstr>PowerPoint Presentation</vt:lpstr>
      <vt:lpstr>Module 13: Arrays</vt:lpstr>
      <vt:lpstr>Agenda</vt:lpstr>
      <vt:lpstr>Module 14: Hash Tables</vt:lpstr>
      <vt:lpstr>Module 14: Hash Tables</vt:lpstr>
      <vt:lpstr>Module 14: Hash Tables</vt:lpstr>
      <vt:lpstr>What are hash tables?</vt:lpstr>
      <vt:lpstr>Module 14: Hash Tables</vt:lpstr>
      <vt:lpstr>PowerPoint Presentation</vt:lpstr>
      <vt:lpstr>PowerPoint Presentation</vt:lpstr>
      <vt:lpstr>PowerPoint Presentation</vt:lpstr>
      <vt:lpstr>Module 14: Hash Tables</vt:lpstr>
      <vt:lpstr>PowerPoint Presentation</vt:lpstr>
      <vt:lpstr>PowerPoint Presentation</vt:lpstr>
      <vt:lpstr>PowerPoint Presentation</vt:lpstr>
      <vt:lpstr>Module 14: Hash Tables</vt:lpstr>
      <vt:lpstr>PowerPoint Presentation</vt:lpstr>
      <vt:lpstr>Module 14: Hash Tables</vt:lpstr>
      <vt:lpstr>PowerPoint Presentation</vt:lpstr>
      <vt:lpstr>Module 14: Hash Tables</vt:lpstr>
      <vt:lpstr>PowerPoint Presentation</vt:lpstr>
      <vt:lpstr>Module 14: Hash Tables</vt:lpstr>
      <vt:lpstr>PowerPoint Presentation</vt:lpstr>
      <vt:lpstr>PowerPoint Presentation</vt:lpstr>
      <vt:lpstr>PowerPoint Presentation</vt:lpstr>
      <vt:lpstr>PowerPoint Presentation</vt:lpstr>
      <vt:lpstr>Module 14: Hash Tables</vt:lpstr>
      <vt:lpstr>Ordered Dictionary</vt:lpstr>
      <vt:lpstr>Module 14: Hash Tables</vt:lpstr>
      <vt:lpstr>Agenda</vt:lpstr>
      <vt:lpstr>Module 15: Flow Control</vt:lpstr>
      <vt:lpstr>Module 15: Flow Control</vt:lpstr>
      <vt:lpstr>Module 15: Flow Control</vt:lpstr>
      <vt:lpstr>PowerShell’s Five Loops</vt:lpstr>
      <vt:lpstr>Module 15: Flow Control</vt:lpstr>
      <vt:lpstr>While Loop</vt:lpstr>
      <vt:lpstr>PowerPoint Presentation</vt:lpstr>
      <vt:lpstr>While, Do While and Do Until</vt:lpstr>
      <vt:lpstr>Module 15: Flow Control</vt:lpstr>
      <vt:lpstr>Do While Loop</vt:lpstr>
      <vt:lpstr>PowerPoint Presentation</vt:lpstr>
      <vt:lpstr>Module 15: Flow Control</vt:lpstr>
      <vt:lpstr>Do Until Loop</vt:lpstr>
      <vt:lpstr>PowerPoint Presentation</vt:lpstr>
      <vt:lpstr>Module 15: Flow Control</vt:lpstr>
      <vt:lpstr>For Loop</vt:lpstr>
      <vt:lpstr>PowerPoint Presentation</vt:lpstr>
      <vt:lpstr>PowerPoint Presentation</vt:lpstr>
      <vt:lpstr>Module 15: Flow Control</vt:lpstr>
      <vt:lpstr>ForEach Loop</vt:lpstr>
      <vt:lpstr>For and ForEach</vt:lpstr>
      <vt:lpstr>PowerPoint Presentation</vt:lpstr>
      <vt:lpstr>Module 15: Flow Control</vt:lpstr>
      <vt:lpstr>IF Statement</vt:lpstr>
      <vt:lpstr>If</vt:lpstr>
      <vt:lpstr>If..Else</vt:lpstr>
      <vt:lpstr>If..Elseif(s)</vt:lpstr>
      <vt:lpstr>PowerPoint Presentation</vt:lpstr>
      <vt:lpstr>If..ElseIf(s)..Else</vt:lpstr>
      <vt:lpstr>PowerPoint Presentation</vt:lpstr>
      <vt:lpstr>IF Statement</vt:lpstr>
      <vt:lpstr>IF Statement</vt:lpstr>
      <vt:lpstr>IF Statement</vt:lpstr>
      <vt:lpstr>Module 15: Flow Control</vt:lpstr>
      <vt:lpstr>Switch</vt:lpstr>
      <vt:lpstr>Simple Switch</vt:lpstr>
      <vt:lpstr>Basic SWITCH Statement</vt:lpstr>
      <vt:lpstr>Basic SWITCH Statement</vt:lpstr>
      <vt:lpstr>Basic SWITCH Statement</vt:lpstr>
      <vt:lpstr>Basic SWITCH Statement</vt:lpstr>
      <vt:lpstr>Module 15: Flow Control</vt:lpstr>
      <vt:lpstr>Switch – With Default Case</vt:lpstr>
      <vt:lpstr>SWITCH Statement – Default Condition</vt:lpstr>
      <vt:lpstr>PowerPoint Presentation</vt:lpstr>
      <vt:lpstr>Module 15: Flow Control</vt:lpstr>
      <vt:lpstr>Switch Multiple Values</vt:lpstr>
      <vt:lpstr>PowerPoint Presentation</vt:lpstr>
      <vt:lpstr>PowerPoint Presentation</vt:lpstr>
      <vt:lpstr>Module 15: Flow Control</vt:lpstr>
      <vt:lpstr>PowerPoint Presentation</vt:lpstr>
      <vt:lpstr>PowerPoint Presentation</vt:lpstr>
      <vt:lpstr>Module 15: Flow Control</vt:lpstr>
      <vt:lpstr>PowerPoint Presentation</vt:lpstr>
      <vt:lpstr>PowerPoint Presentation</vt:lpstr>
      <vt:lpstr>Module 15: Flow Control</vt:lpstr>
      <vt:lpstr>PowerPoint Presentation</vt:lpstr>
      <vt:lpstr>Module 15: Flow Control</vt:lpstr>
      <vt:lpstr>PowerPoint Presentation</vt:lpstr>
      <vt:lpstr>Module 15: Flow Control</vt:lpstr>
      <vt:lpstr>PowerPoint Presentation</vt:lpstr>
      <vt:lpstr>Module 15: Flow Control</vt:lpstr>
      <vt:lpstr>IF and SWITCH Difference</vt:lpstr>
      <vt:lpstr>Module 15: Flow Control</vt:lpstr>
      <vt:lpstr>Flow Control Keywords</vt:lpstr>
      <vt:lpstr>Flow Control Keywords</vt:lpstr>
      <vt:lpstr>Example: Exit and ErrorLevel from Cmd prompt</vt:lpstr>
      <vt:lpstr>Module 15: Flow Control</vt:lpstr>
      <vt:lpstr>Agenda</vt:lpstr>
      <vt:lpstr>Module 16: Scope</vt:lpstr>
      <vt:lpstr>Module 16: Scopes</vt:lpstr>
      <vt:lpstr>Module 16: Scope</vt:lpstr>
      <vt:lpstr>What are Scopes?</vt:lpstr>
      <vt:lpstr>Scope determines lifetime &amp; visibility of:</vt:lpstr>
      <vt:lpstr>Scope Rules </vt:lpstr>
      <vt:lpstr>PowerPoint Presentation</vt:lpstr>
      <vt:lpstr>PowerPoint Presentation</vt:lpstr>
      <vt:lpstr>Module 16: Scope</vt:lpstr>
      <vt:lpstr>Scope Modifiers </vt:lpstr>
      <vt:lpstr>Scope Modifiers - Variables </vt:lpstr>
      <vt:lpstr>Scope Modifiers - Functions </vt:lpstr>
      <vt:lpstr>PowerPoint Presentation</vt:lpstr>
      <vt:lpstr>Module 16: Scope</vt:lpstr>
      <vt:lpstr>Dot-Source Notation</vt:lpstr>
      <vt:lpstr>PowerPoint Presentation</vt:lpstr>
      <vt:lpstr>PowerPoint Presentation</vt:lpstr>
      <vt:lpstr>PowerPoint Presentation</vt:lpstr>
      <vt:lpstr>Module 16: Scope</vt:lpstr>
      <vt:lpstr>What are Profiles?</vt:lpstr>
      <vt:lpstr>Profiles</vt:lpstr>
      <vt:lpstr>$Profile</vt:lpstr>
      <vt:lpstr>Profile Paths Common to ISE and Console</vt:lpstr>
      <vt:lpstr>ISE Only Profile Paths</vt:lpstr>
      <vt:lpstr>Console Only Profile Paths</vt:lpstr>
      <vt:lpstr>PowerPoint Presentation</vt:lpstr>
      <vt:lpstr>Script Libraries in Profiles</vt:lpstr>
      <vt:lpstr>Module 16: Scope</vt:lpstr>
      <vt:lpstr>Agenda</vt:lpstr>
      <vt:lpstr>Module 17: Modules</vt:lpstr>
      <vt:lpstr>Module 17: Modules</vt:lpstr>
      <vt:lpstr>Module 17: Modules</vt:lpstr>
      <vt:lpstr>What are Modules?</vt:lpstr>
      <vt:lpstr>Core Modules</vt:lpstr>
      <vt:lpstr>Module 17: Modules</vt:lpstr>
      <vt:lpstr>Module Types</vt:lpstr>
      <vt:lpstr>Module 17: Modules</vt:lpstr>
      <vt:lpstr>Get-Module – Imported Modules</vt:lpstr>
      <vt:lpstr>Get-Module – Available Modules</vt:lpstr>
      <vt:lpstr>Get-Module – Remote Computer</vt:lpstr>
      <vt:lpstr>Import-Module</vt:lpstr>
      <vt:lpstr>Remove-Module</vt:lpstr>
      <vt:lpstr>Module 17: Modules</vt:lpstr>
      <vt:lpstr>Module Loading</vt:lpstr>
      <vt:lpstr>PowerPoint Presentation</vt:lpstr>
      <vt:lpstr>Command Discovery</vt:lpstr>
      <vt:lpstr>PowerPoint Presentation</vt:lpstr>
      <vt:lpstr>Module 17: Modules</vt:lpstr>
      <vt:lpstr>Creating a Script Module</vt:lpstr>
      <vt:lpstr>Export-ModuleMember</vt:lpstr>
      <vt:lpstr>Module 17: Modules</vt:lpstr>
      <vt:lpstr>Module Manifests – Enhance Script Modules</vt:lpstr>
      <vt:lpstr>Module 17: Modules</vt:lpstr>
      <vt:lpstr>Module Scope</vt:lpstr>
      <vt:lpstr>Module 17: Modules</vt:lpstr>
      <vt:lpstr>Appendix: PowerShell Best Practices</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Bellée</dc:creator>
  <cp:lastModifiedBy>Luke Brennan</cp:lastModifiedBy>
  <cp:revision>2357</cp:revision>
  <dcterms:created xsi:type="dcterms:W3CDTF">2013-09-19T01:13:15Z</dcterms:created>
  <dcterms:modified xsi:type="dcterms:W3CDTF">2014-09-22T04:07:44Z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0x010100ED8C7728A649524597ACBB0C939A3E0D</vt:lpwstr>
  </property>
</Properties>
</file>